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33" r:id="rId6"/>
    <p:sldMasterId id="2147483760" r:id="rId7"/>
    <p:sldMasterId id="2147483773" r:id="rId8"/>
    <p:sldMasterId id="2147483785" r:id="rId9"/>
    <p:sldMasterId id="2147483808" r:id="rId10"/>
    <p:sldMasterId id="2147483820" r:id="rId11"/>
    <p:sldMasterId id="2147483834" r:id="rId12"/>
    <p:sldMasterId id="2147483847" r:id="rId13"/>
    <p:sldMasterId id="2147483859" r:id="rId14"/>
    <p:sldMasterId id="2147483872" r:id="rId15"/>
    <p:sldMasterId id="2147483884" r:id="rId16"/>
  </p:sldMasterIdLst>
  <p:notesMasterIdLst>
    <p:notesMasterId r:id="rId65"/>
  </p:notesMasterIdLst>
  <p:sldIdLst>
    <p:sldId id="256" r:id="rId17"/>
    <p:sldId id="257" r:id="rId18"/>
    <p:sldId id="258" r:id="rId19"/>
    <p:sldId id="312" r:id="rId20"/>
    <p:sldId id="304"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305" r:id="rId41"/>
    <p:sldId id="306" r:id="rId42"/>
    <p:sldId id="314" r:id="rId43"/>
    <p:sldId id="296" r:id="rId44"/>
    <p:sldId id="313" r:id="rId45"/>
    <p:sldId id="307" r:id="rId46"/>
    <p:sldId id="308" r:id="rId47"/>
    <p:sldId id="309" r:id="rId48"/>
    <p:sldId id="315" r:id="rId49"/>
    <p:sldId id="310" r:id="rId50"/>
    <p:sldId id="316" r:id="rId51"/>
    <p:sldId id="259" r:id="rId52"/>
    <p:sldId id="260" r:id="rId53"/>
    <p:sldId id="261" r:id="rId54"/>
    <p:sldId id="262" r:id="rId55"/>
    <p:sldId id="266" r:id="rId56"/>
    <p:sldId id="267" r:id="rId57"/>
    <p:sldId id="268" r:id="rId58"/>
    <p:sldId id="269" r:id="rId59"/>
    <p:sldId id="263" r:id="rId60"/>
    <p:sldId id="264" r:id="rId61"/>
    <p:sldId id="265" r:id="rId62"/>
    <p:sldId id="270" r:id="rId63"/>
    <p:sldId id="31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0D6276-DD30-487F-911C-9933C7E80856}">
          <p14:sldIdLst>
            <p14:sldId id="256"/>
          </p14:sldIdLst>
        </p14:section>
        <p14:section name="A. Arrival at Bethany" id="{51FDBC35-85DB-4BA1-9A71-DCB1F0F96ADF}">
          <p14:sldIdLst>
            <p14:sldId id="257"/>
          </p14:sldIdLst>
        </p14:section>
        <p14:section name="B. Triumphal Entry" id="{D2C2B782-1590-4F26-BB51-54E4D5F8C07A}">
          <p14:sldIdLst>
            <p14:sldId id="258"/>
            <p14:sldId id="312"/>
            <p14:sldId id="304"/>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305"/>
            <p14:sldId id="306"/>
            <p14:sldId id="314"/>
            <p14:sldId id="296"/>
            <p14:sldId id="313"/>
            <p14:sldId id="307"/>
            <p14:sldId id="308"/>
            <p14:sldId id="309"/>
            <p14:sldId id="315"/>
            <p14:sldId id="310"/>
            <p14:sldId id="316"/>
          </p14:sldIdLst>
        </p14:section>
        <p14:section name="C. Authority of the King" id="{8B291290-A279-4C47-A933-A82BFB121A6E}">
          <p14:sldIdLst>
            <p14:sldId id="259"/>
          </p14:sldIdLst>
        </p14:section>
        <p14:section name="D. Invitations by the King" id="{F72ACA37-2133-4B5F-940A-DC8893E2A388}">
          <p14:sldIdLst>
            <p14:sldId id="260"/>
          </p14:sldIdLst>
        </p14:section>
        <p14:section name="E. Proof of Authority of the King" id="{5251E172-5D6D-45C7-8453-59AE470BDA5C}">
          <p14:sldIdLst>
            <p14:sldId id="261"/>
          </p14:sldIdLst>
        </p14:section>
        <p14:section name="F. King's Authority Challenged" id="{D4D09414-B7E6-4D0E-9B42-FC10F7AE1CD9}">
          <p14:sldIdLst>
            <p14:sldId id="262"/>
            <p14:sldId id="266"/>
            <p14:sldId id="267"/>
            <p14:sldId id="268"/>
            <p14:sldId id="269"/>
          </p14:sldIdLst>
        </p14:section>
        <p14:section name="G. Challenge by the King" id="{DC82A187-CBB8-41F8-A366-914D5586EFC5}">
          <p14:sldIdLst>
            <p14:sldId id="263"/>
          </p14:sldIdLst>
        </p14:section>
        <p14:section name="H. Judgement by the King" id="{FE8B8459-BD91-4FF7-ABC9-5747D471EFAC}">
          <p14:sldIdLst>
            <p14:sldId id="264"/>
          </p14:sldIdLst>
        </p14:section>
        <p14:section name="I. Instruction at the Treasury" id="{7DFAF384-845B-4CFF-92E5-3CB063FE20CA}">
          <p14:sldIdLst>
            <p14:sldId id="265"/>
            <p14:sldId id="270"/>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2" d="100"/>
          <a:sy n="72" d="100"/>
        </p:scale>
        <p:origin x="1350" y="72"/>
      </p:cViewPr>
      <p:guideLst/>
    </p:cSldViewPr>
  </p:slideViewPr>
  <p:notesTextViewPr>
    <p:cViewPr>
      <p:scale>
        <a:sx n="1" d="1"/>
        <a:sy n="1" d="1"/>
      </p:scale>
      <p:origin x="0" y="0"/>
    </p:cViewPr>
  </p:notesTextViewPr>
  <p:sorterViewPr>
    <p:cViewPr varScale="1">
      <p:scale>
        <a:sx n="100" d="100"/>
        <a:sy n="100" d="100"/>
      </p:scale>
      <p:origin x="0" y="-39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64C54-CC78-4BAA-B25E-5B8C2D3D4F73}" type="datetimeFigureOut">
              <a:rPr lang="en-GB" smtClean="0"/>
              <a:t>04/04/2018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5B0B5-E42E-4986-80AC-A7650ED7D9A5}" type="slidenum">
              <a:rPr lang="en-GB" smtClean="0"/>
              <a:t>‹#›</a:t>
            </a:fld>
            <a:endParaRPr lang="en-GB"/>
          </a:p>
        </p:txBody>
      </p:sp>
    </p:spTree>
    <p:extLst>
      <p:ext uri="{BB962C8B-B14F-4D97-AF65-F5344CB8AC3E}">
        <p14:creationId xmlns:p14="http://schemas.microsoft.com/office/powerpoint/2010/main" val="310535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248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87106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9315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9734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6930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3447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8333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7709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2084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22323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64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4260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0278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72287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82194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82808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257773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3429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1815723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zh-CN" altLang="en-US">
                <a:latin typeface="+mn-lt"/>
                <a:ea typeface="+mn-ea"/>
                <a:cs typeface="+mn-cs"/>
              </a:rPr>
              <a:t>马太</a:t>
            </a:r>
            <a:r>
              <a:rPr lang="en-US">
                <a:latin typeface="+mn-lt"/>
                <a:ea typeface="+mn-ea"/>
                <a:cs typeface="+mn-cs"/>
              </a:rPr>
              <a:t> </a:t>
            </a:r>
            <a:r>
              <a:rPr lang="en-US" dirty="0">
                <a:latin typeface="+mn-lt"/>
                <a:ea typeface="+mn-ea"/>
                <a:cs typeface="+mn-cs"/>
              </a:rPr>
              <a:t>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1466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extLst>
      <p:ext uri="{BB962C8B-B14F-4D97-AF65-F5344CB8AC3E}">
        <p14:creationId xmlns:p14="http://schemas.microsoft.com/office/powerpoint/2010/main" val="3669446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E9F56A-8DEC-9544-ABF1-945C61F4D5D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87158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73692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91495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289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6500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739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4832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5259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9771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5512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9986349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75304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5093817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065911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294331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0006382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16147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1202479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860659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26773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6812269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5969929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638934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3526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589351594"/>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420557839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79620818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99212641"/>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4/4/2018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29352055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4/4/2018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8606175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56469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3187399520"/>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52775086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405029431"/>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07291375"/>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19541808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386942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6107069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256444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561426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67169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1404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3056545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4260469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44599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0178536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6397478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5384513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547200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10797665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2294789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408192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59996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2050115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6068831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7230470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32259348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9387367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2210643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29987673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1322371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109899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2585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5871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46293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2893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1921768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357061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4249370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1898564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3503377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6510950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7680547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107179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24225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1096988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872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216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5342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64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012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544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6597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9292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050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112400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4106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1932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0352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83981485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992563551"/>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339613456"/>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082552188"/>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4/4/2018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42421023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4/4/2018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49803413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08761340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07410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2945806348"/>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585726976"/>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559276513"/>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4285522995"/>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991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187203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67957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75294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419590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81211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45761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277178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84907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058152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185964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4/4/2018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822343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446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0466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6669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1987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2168898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70627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8627908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6401191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0735540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0193755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4340383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7646427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79294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484661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40810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19760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78951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430043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637300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415485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98979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630212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386081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005355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72026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86122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327084399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51733949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414024741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76540862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4/4/2018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7228085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4/4/2018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30366437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64821947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85007814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0560597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14221795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02569142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31704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316956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3948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14698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853059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02482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52956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22418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765966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287732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989540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499886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6433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43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338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9336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469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948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361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457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8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580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58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36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759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211441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08585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246706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335077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4/4/2018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661408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4/4/2018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02662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4/4/2018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631947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490347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35067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229614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50561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5197123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6450946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57444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56752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8425006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5479015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2384282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178513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4/4/2018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0188617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1767655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4/4/2018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7070588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94413165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01145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4/4/2018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103629631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cs typeface="+mn-cs"/>
              </a:rPr>
              <a:pPr defTabSz="457200" eaLnBrk="1" fontAlgn="auto" hangingPunct="1">
                <a:spcBef>
                  <a:spcPts val="0"/>
                </a:spcBef>
                <a:spcAft>
                  <a:spcPts val="0"/>
                </a:spcAft>
              </a:pPr>
              <a:t>4/4/2018</a:t>
            </a:fld>
            <a:endParaRPr lang="en-US">
              <a:solidFill>
                <a:prstClr val="black">
                  <a:tint val="75000"/>
                </a:prstClr>
              </a:solidFill>
              <a:latin typeface="Aria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cs typeface="+mn-cs"/>
              </a:rPr>
              <a:pPr defTabSz="457200" eaLnBrk="1" fontAlgn="auto" hangingPunct="1">
                <a:spcBef>
                  <a:spcPts val="0"/>
                </a:spcBef>
                <a:spcAft>
                  <a:spcPts val="0"/>
                </a:spcAft>
              </a:pPr>
              <a:t>‹#›</a:t>
            </a:fld>
            <a:endParaRPr lang="en-US">
              <a:solidFill>
                <a:prstClr val="black">
                  <a:tint val="75000"/>
                </a:prstClr>
              </a:solidFill>
              <a:latin typeface="Arial"/>
              <a:cs typeface="+mn-cs"/>
            </a:endParaRPr>
          </a:p>
        </p:txBody>
      </p:sp>
    </p:spTree>
    <p:extLst>
      <p:ext uri="{BB962C8B-B14F-4D97-AF65-F5344CB8AC3E}">
        <p14:creationId xmlns:p14="http://schemas.microsoft.com/office/powerpoint/2010/main" val="120006480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83455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30790086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36205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4/4/2018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6630493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77352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3215536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4/4/2018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2430735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9156340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6.jpeg"/><Relationship Id="rId1" Type="http://schemas.openxmlformats.org/officeDocument/2006/relationships/slideLayout" Target="../slideLayouts/slideLayout92.xml"/><Relationship Id="rId4" Type="http://schemas.openxmlformats.org/officeDocument/2006/relationships/hyperlink" Target="http://www.lumoprojec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7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14.xml"/><Relationship Id="rId5" Type="http://schemas.openxmlformats.org/officeDocument/2006/relationships/image" Target="../media/image35.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14.xml"/><Relationship Id="rId5" Type="http://schemas.openxmlformats.org/officeDocument/2006/relationships/image" Target="../media/image39.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60.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descr="PalmSunday-Back1.jpg">
            <a:extLst>
              <a:ext uri="{FF2B5EF4-FFF2-40B4-BE49-F238E27FC236}">
                <a16:creationId xmlns:a16="http://schemas.microsoft.com/office/drawing/2014/main" id="{7767666E-062D-4B1C-9A09-84CEFEAFA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Official Presentation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138-149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236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Christ officially presents Himself to Israel as Messiah but is challenged as to His authority, followed by His announcement of impending judgment upon the nation for rejecting Him</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D2F17040-9BF2-434D-8704-9DBEF37FE082}"/>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3CB61324-6322-41FC-AFF4-CCAD9C1573E2}"/>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5FA24C5-AC56-4D48-B947-6828B1F158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Arrival in Bethany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11:55-12:1, 9-11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As people gather and prepare for the Passover and Christ arrives in Bethany, the Jewish leaders seek to kill both Jesus and Lazarus, supposing that this will protect Israel from Roman invasion if Christ sets the kingdom up at that time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000" b="1" i="1" u="none" strike="noStrike" kern="1200" cap="none" spc="0" normalizeH="0" baseline="0" noProof="0" dirty="0">
              <a:ln>
                <a:noFill/>
              </a:ln>
              <a:solidFill>
                <a:srgbClr val="1F497D">
                  <a:lumMod val="40000"/>
                  <a:lumOff val="60000"/>
                </a:srgbClr>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3000" b="1" i="1" u="none" strike="noStrike" kern="1200" cap="none" spc="0" normalizeH="0" baseline="0" noProof="0" dirty="0">
                <a:ln>
                  <a:noFill/>
                </a:ln>
                <a:solidFill>
                  <a:srgbClr val="4BACC6">
                    <a:lumMod val="75000"/>
                  </a:srgbClr>
                </a:solidFill>
                <a:effectLst/>
                <a:uLnTx/>
                <a:uFillTx/>
                <a:latin typeface="KaiTi" panose="02010609060101010101" pitchFamily="49" charset="-122"/>
                <a:ea typeface="KaiTi" panose="02010609060101010101" pitchFamily="49" charset="-122"/>
              </a:rPr>
              <a:t>圣枝</a:t>
            </a:r>
            <a:endParaRPr kumimoji="0" lang="en-SG" sz="13000" b="1" i="1" u="none" strike="noStrike" kern="1200" cap="none" spc="0" normalizeH="0" baseline="0" noProof="0" dirty="0">
              <a:ln>
                <a:noFill/>
              </a:ln>
              <a:solidFill>
                <a:srgbClr val="4BACC6">
                  <a:lumMod val="75000"/>
                </a:srgbClr>
              </a:solidFill>
              <a:effectLst/>
              <a:uLnTx/>
              <a:uFillTx/>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500" b="0" i="0" u="none" strike="noStrike" kern="1200" cap="none" spc="0" normalizeH="0" baseline="0" noProof="0" dirty="0">
                <a:ln>
                  <a:noFill/>
                </a:ln>
                <a:solidFill>
                  <a:prstClr val="black"/>
                </a:solidFill>
                <a:effectLst/>
                <a:uLnTx/>
                <a:uFillTx/>
                <a:latin typeface="Arial" charset="0"/>
                <a:ea typeface="ＭＳ Ｐゴシック" charset="0"/>
              </a:rPr>
              <a:t>     </a:t>
            </a:r>
            <a:r>
              <a:rPr kumimoji="0" lang="zh-CN" altLang="en-US" sz="12000" b="0" i="0" u="none" strike="noStrike" kern="1200" cap="none" spc="0" normalizeH="0" baseline="0" noProof="0" dirty="0">
                <a:ln>
                  <a:noFill/>
                </a:ln>
                <a:solidFill>
                  <a:srgbClr val="008000"/>
                </a:solidFill>
                <a:effectLst/>
                <a:uLnTx/>
                <a:uFillTx/>
                <a:latin typeface="Arial" charset="0"/>
                <a:ea typeface="ＭＳ Ｐゴシック" charset="0"/>
              </a:rPr>
              <a:t>主日</a:t>
            </a:r>
            <a:r>
              <a:rPr kumimoji="0" lang="zh-CN" altLang="en-US" sz="11500" b="0" i="0" u="none" strike="noStrike" kern="1200" cap="none" spc="0" normalizeH="0" baseline="0" noProof="0" dirty="0">
                <a:ln>
                  <a:noFill/>
                </a:ln>
                <a:solidFill>
                  <a:prstClr val="black"/>
                </a:solidFill>
                <a:effectLst/>
                <a:uLnTx/>
                <a:uFillTx/>
                <a:latin typeface="Arial" charset="0"/>
                <a:ea typeface="ＭＳ Ｐゴシック" charset="0"/>
              </a:rPr>
              <a:t>      </a:t>
            </a:r>
            <a:endParaRPr kumimoji="0" lang="en-SG" sz="115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8686563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90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DBC933F5-E573-498F-8038-F23E06CC6E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Triumphal Entry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139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21:1-11, 14-17;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11:1-11;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GB" sz="2800" b="1" i="1" kern="0">
                <a:solidFill>
                  <a:srgbClr val="FFFFFF"/>
                </a:solidFill>
                <a:effectLst>
                  <a:outerShdw blurRad="38100" dist="38100" dir="2700000" algn="tl">
                    <a:srgbClr val="000000"/>
                  </a:outerShdw>
                </a:effectLst>
                <a:latin typeface="Arial"/>
                <a:ea typeface="ＭＳ Ｐゴシック" charset="0"/>
                <a:cs typeface="Arial"/>
              </a:rPr>
              <a:t> 19:29-44;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GB" sz="2800" b="1" i="1" kern="0">
                <a:solidFill>
                  <a:srgbClr val="FFFFFF"/>
                </a:solidFill>
                <a:effectLst>
                  <a:outerShdw blurRad="38100" dist="38100" dir="2700000" algn="tl">
                    <a:srgbClr val="000000"/>
                  </a:outerShdw>
                </a:effectLst>
                <a:latin typeface="Arial"/>
                <a:ea typeface="ＭＳ Ｐゴシック" charset="0"/>
                <a:cs typeface="Arial"/>
              </a:rPr>
              <a:t> 12:12-19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enters Jerusalem to officially present Himself to the nation Israel as Messiah and Fulfiller of the Messianic prophecies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800000"/>
                </a:solidFill>
                <a:effectLst/>
                <a:uLnTx/>
                <a:uFillTx/>
                <a:latin typeface="Capitals" charset="0"/>
                <a:ea typeface="ＭＳ Ｐゴシック" charset="0"/>
                <a:cs typeface="Capitals" charset="0"/>
              </a:rPr>
              <a:t>马太</a:t>
            </a:r>
            <a:r>
              <a:rPr kumimoji="0" lang="en-US" sz="4400" b="0" i="0" u="none" strike="noStrike" kern="1200" cap="none" spc="0" normalizeH="0" baseline="0" noProof="0" dirty="0">
                <a:ln>
                  <a:noFill/>
                </a:ln>
                <a:solidFill>
                  <a:srgbClr val="800000"/>
                </a:solidFill>
                <a:effectLst/>
                <a:uLnTx/>
                <a:uFillTx/>
                <a:latin typeface="Capitals" charset="0"/>
                <a:ea typeface="ＭＳ Ｐゴシック"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76336556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800000"/>
                </a:solidFill>
                <a:effectLst/>
                <a:uLnTx/>
                <a:uFillTx/>
                <a:latin typeface="Capitals" charset="0"/>
                <a:ea typeface="ＭＳ Ｐゴシック" charset="0"/>
                <a:cs typeface="Capitals" charset="0"/>
              </a:rPr>
              <a:t>马太</a:t>
            </a:r>
            <a:r>
              <a:rPr kumimoji="0" lang="en-US" sz="4400" b="0" i="0" u="none" strike="noStrike" kern="1200" cap="none" spc="0" normalizeH="0" baseline="0" noProof="0">
                <a:ln>
                  <a:noFill/>
                </a:ln>
                <a:solidFill>
                  <a:srgbClr val="800000"/>
                </a:solidFill>
                <a:effectLst/>
                <a:uLnTx/>
                <a:uFillTx/>
                <a:latin typeface="Capitals" charset="0"/>
                <a:ea typeface="ＭＳ Ｐゴシック" charset="0"/>
                <a:cs typeface="Capitals" charset="0"/>
              </a:rPr>
              <a:t>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前 行 後 随 的 众 人 喊 着 说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原 有 求 救 的 意 思 ， 在 此 是 称 颂 的 话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归 於 大 卫 的 子 孙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奉 主 名 来 的 是 应 当 称 颂 的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高 高 在 上 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马太</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21:9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从圣枝到双掌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62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9056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000" b="0" dirty="0">
                <a:effectLst/>
              </a:rPr>
              <a:t>基督的死怎么比</a:t>
            </a:r>
            <a:br>
              <a:rPr lang="en-US" altLang="zh-CN" sz="6000" b="0" dirty="0">
                <a:effectLst/>
              </a:rPr>
            </a:br>
            <a:r>
              <a:rPr lang="zh-CN" altLang="en-US" sz="6000" b="0" dirty="0">
                <a:effectLst/>
              </a:rPr>
              <a:t>任何</a:t>
            </a:r>
            <a:r>
              <a:rPr lang="zh-CN" altLang="en-US" sz="6000" b="0" dirty="0">
                <a:solidFill>
                  <a:srgbClr val="FFFF00"/>
                </a:solidFill>
                <a:effectLst/>
              </a:rPr>
              <a:t>牺牲</a:t>
            </a:r>
            <a:r>
              <a:rPr lang="zh-CN" altLang="en-US" sz="6000" b="0" dirty="0">
                <a:effectLst/>
              </a:rPr>
              <a:t>都好？</a:t>
            </a:r>
            <a:endParaRPr lang="en-US" dirty="0"/>
          </a:p>
        </p:txBody>
      </p:sp>
    </p:spTree>
    <p:extLst>
      <p:ext uri="{BB962C8B-B14F-4D97-AF65-F5344CB8AC3E}">
        <p14:creationId xmlns:p14="http://schemas.microsoft.com/office/powerpoint/2010/main" val="1145815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Authority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21:12-13, 18-19;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11:12-18; </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19:45-48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curses the fig tree to symbolize the hypocrisy of the nation as falsely professing to bear fruit for God and cleanses the temple a second time to reveal His right to judge as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5B707E1A-077A-4342-A4FC-9DCB58B8C7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Invitations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141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12:20-50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declares that following His death the Gentiles will not have to approach Him through Israel so that all men might know that they can believe in His death and resurrection for all 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Proof of the Authority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21:20-22;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11:19-25;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21:37-38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fig tree that Christ cursed withers to indicate that the judgment pronounced upon the nation would fall quickly and to call for faith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32DB17D-20B2-4DC8-B455-AD8355BA7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King's Authority Challenged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143-146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as Messiah is challenged by the various religious and political leaders of His day, thus indicating their rejection of Him and His message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9441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extLst>
      <p:ext uri="{BB962C8B-B14F-4D97-AF65-F5344CB8AC3E}">
        <p14:creationId xmlns:p14="http://schemas.microsoft.com/office/powerpoint/2010/main" val="2873906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F62162A1-712E-436F-A1EA-5BE9B6104F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By the Priests and Elders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21:23-22:14;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11:27-12:12;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refuses to answer the priests and elders concerning the Source of His authority but instead tells parables of Israel's rejection in order to declare Gentile entrance in response to national rejection despite centuries of preparation by divinely sent prophets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32464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4E76B505-F7B6-45B3-B691-421662820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By the Pharisees and Herodians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22:15-22;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12:13-17;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20:20-26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declares that people have a dual allegiance to God as supreme and to government as a delegated authority, thus evading the political debate between the Pharisees and Herodians that could have either alienated Himself from Israel or incited the people to rebel against Rome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324495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BB9A269-49A9-485B-83E0-C488BAF841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By the Sadducees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22:23-33;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12:18-27;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20:27-40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shows a high regard for the law in His affirmation of the resurrection to the disbelieving and cunning Sadducees by demonstrating that Abraham, Isaac and Jacob must be resurrected to take part in the promises of the Abrahamic Covenant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5442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90D52854-2601-42B6-8532-C4867CED0E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By the Pharisees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22:34-40;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12:38-34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summarizes obedience to the law as completely fulfilling one's responsibilities to both God and man in order to convince the Pharisees that since no one could adequately fulfill these requirements one must turn to Christ to receive the salvation He offered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241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D629D6A-8F43-4AE5-8A01-1E03AAC08E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Challenge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22:41-46;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12:35-37;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20:41-44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After answering several questions Christ asks a question, revealing from Psalm 110 that the Messiah is not only truly human as the Son of David but deity as well as David's Lord, a question asked both to confront the Pharisees to decide whether to accept His claims concerning His person and to refute their claim that He was a son of hell</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5285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37E0F83-7A4D-4563-BA27-A49CDA6E20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Judgment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21:1-39;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12:38-40;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20:45-47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pronounces a series of woes upon the Pharisees for the purpose of delineating reasons why God's judgment must fall on them and their hypocritical Pharisaic system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56379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Instruction at the Treasury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12:41-44;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contrasts the hypocrisy of the faithless practices of the Pharisees with the sacrificial commitment of a poor widow in order to show that she was a true disciple who would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凯旋进</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圣城</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r>
              <a:rPr kumimoji="0" lang="zh-CN" alt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棕枝全日</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12:12-19</a:t>
            </a:r>
          </a:p>
        </p:txBody>
      </p:sp>
      <p:sp>
        <p:nvSpPr>
          <p:cNvPr id="9" name="TextBox 8"/>
          <p:cNvSpPr txBox="1"/>
          <p:nvPr/>
        </p:nvSpPr>
        <p:spPr>
          <a:xfrm>
            <a:off x="198710" y="3645024"/>
            <a:ext cx="2284114" cy="495720"/>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复活节的故事</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8" name="Group 7"/>
          <p:cNvGrpSpPr/>
          <p:nvPr/>
        </p:nvGrpSpPr>
        <p:grpSpPr>
          <a:xfrm>
            <a:off x="6444208"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5724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85</TotalTime>
  <Words>1315</Words>
  <Application>Microsoft Office PowerPoint</Application>
  <PresentationFormat>On-screen Show (4:3)</PresentationFormat>
  <Paragraphs>140</Paragraphs>
  <Slides>48</Slides>
  <Notes>31</Notes>
  <HiddenSlides>14</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48</vt:i4>
      </vt:variant>
    </vt:vector>
  </HeadingPairs>
  <TitlesOfParts>
    <vt:vector size="83" baseType="lpstr">
      <vt:lpstr>Capitals</vt:lpstr>
      <vt:lpstr>DejaVu Sans</vt:lpstr>
      <vt:lpstr>等线</vt:lpstr>
      <vt:lpstr>Geneva</vt:lpstr>
      <vt:lpstr>KaiTi</vt:lpstr>
      <vt:lpstr>MS PGothic</vt:lpstr>
      <vt:lpstr>MS PGothic</vt:lpstr>
      <vt:lpstr>黑体</vt:lpstr>
      <vt:lpstr>宋体</vt:lpstr>
      <vt:lpstr>宋体</vt:lpstr>
      <vt:lpstr>楷体</vt:lpstr>
      <vt:lpstr>Arial</vt:lpstr>
      <vt:lpstr>Calibri</vt:lpstr>
      <vt:lpstr>Calibri Light</vt:lpstr>
      <vt:lpstr>Comic Sans MS</vt:lpstr>
      <vt:lpstr>Mangal</vt:lpstr>
      <vt:lpstr>Times</vt:lpstr>
      <vt:lpstr>Times New Roman</vt:lpstr>
      <vt:lpstr>Wingdings</vt:lpstr>
      <vt:lpstr>Office Theme</vt:lpstr>
      <vt:lpstr>1_Office Theme</vt:lpstr>
      <vt:lpstr>3_Orbit</vt:lpstr>
      <vt:lpstr>Default Design</vt:lpstr>
      <vt:lpstr>2_Office Theme</vt:lpstr>
      <vt:lpstr>49_Blank Presentation</vt:lpstr>
      <vt:lpstr>1_Default Design</vt:lpstr>
      <vt:lpstr>4_Office Theme</vt:lpstr>
      <vt:lpstr>10_Office Theme</vt:lpstr>
      <vt:lpstr>6_Office Theme</vt:lpstr>
      <vt:lpstr>50_Blank Presentation</vt:lpstr>
      <vt:lpstr>5_Office Theme</vt:lpstr>
      <vt:lpstr>Orbit</vt:lpstr>
      <vt:lpstr>23_Default Design</vt:lpstr>
      <vt:lpstr>7_Office Theme</vt:lpstr>
      <vt:lpstr>8_Office Theme</vt:lpstr>
      <vt:lpstr>PowerPoint Presentation</vt:lpstr>
      <vt:lpstr>PowerPoint Presentation</vt:lpstr>
      <vt:lpstr>PowerPoint Presentation</vt:lpstr>
      <vt:lpstr>耶穌傳道時期的 耶路撒冷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从圣枝到双掌</vt:lpstr>
      <vt:lpstr>耶稣受难日为何是美好的？</vt:lpstr>
      <vt:lpstr>基督的死怎么比 任何牺牲都好？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Sarah</cp:lastModifiedBy>
  <cp:revision>12</cp:revision>
  <dcterms:created xsi:type="dcterms:W3CDTF">2018-02-05T03:13:19Z</dcterms:created>
  <dcterms:modified xsi:type="dcterms:W3CDTF">2018-04-04T12:57:32Z</dcterms:modified>
</cp:coreProperties>
</file>