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0.xml" ContentType="application/vnd.openxmlformats-officedocument.theme+xml"/>
  <Override PartName="/ppt/slideLayouts/slideLayout121.xml" ContentType="application/vnd.openxmlformats-officedocument.presentationml.slideLayout+xml"/>
  <Override PartName="/ppt/theme/theme21.xml" ContentType="application/vnd.openxmlformats-officedocument.theme+xml"/>
  <Override PartName="/ppt/slideLayouts/slideLayout122.xml" ContentType="application/vnd.openxmlformats-officedocument.presentationml.slideLayout+xml"/>
  <Override PartName="/ppt/theme/theme22.xml" ContentType="application/vnd.openxmlformats-officedocument.theme+xml"/>
  <Override PartName="/ppt/slideLayouts/slideLayout123.xml" ContentType="application/vnd.openxmlformats-officedocument.presentationml.slideLayout+xml"/>
  <Override PartName="/ppt/theme/theme23.xml" ContentType="application/vnd.openxmlformats-officedocument.theme+xml"/>
  <Override PartName="/ppt/slideLayouts/slideLayout124.xml" ContentType="application/vnd.openxmlformats-officedocument.presentationml.slideLayout+xml"/>
  <Override PartName="/ppt/theme/theme2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3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3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5.xml" ContentType="application/vnd.openxmlformats-officedocument.theme+xml"/>
  <Override PartName="/ppt/slideLayouts/slideLayout263.xml" ContentType="application/vnd.openxmlformats-officedocument.presentationml.slideLayout+xml"/>
  <Override PartName="/ppt/theme/theme3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8.xml" ContentType="application/vnd.openxmlformats-officedocument.theme+xml"/>
  <Override PartName="/ppt/slideLayouts/slideLayout287.xml" ContentType="application/vnd.openxmlformats-officedocument.presentationml.slideLayout+xml"/>
  <Override PartName="/ppt/theme/theme3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4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4" r:id="rId6"/>
    <p:sldMasterId id="2147483707" r:id="rId7"/>
    <p:sldMasterId id="2147483719" r:id="rId8"/>
    <p:sldMasterId id="2147483743" r:id="rId9"/>
    <p:sldMasterId id="2147483755" r:id="rId10"/>
    <p:sldMasterId id="2147483768" r:id="rId11"/>
    <p:sldMasterId id="2147483782" r:id="rId12"/>
    <p:sldMasterId id="2147483784" r:id="rId13"/>
    <p:sldMasterId id="2147483786" r:id="rId14"/>
    <p:sldMasterId id="2147483788" r:id="rId15"/>
    <p:sldMasterId id="2147483790" r:id="rId16"/>
    <p:sldMasterId id="2147483792" r:id="rId17"/>
    <p:sldMasterId id="2147483809" r:id="rId18"/>
    <p:sldMasterId id="2147483815" r:id="rId19"/>
    <p:sldMasterId id="2147483819" r:id="rId20"/>
    <p:sldMasterId id="2147483823" r:id="rId21"/>
    <p:sldMasterId id="2147483825" r:id="rId22"/>
    <p:sldMasterId id="2147483827" r:id="rId23"/>
    <p:sldMasterId id="2147483829" r:id="rId24"/>
    <p:sldMasterId id="2147483848" r:id="rId25"/>
    <p:sldMasterId id="2147483872" r:id="rId26"/>
    <p:sldMasterId id="2147483896" r:id="rId27"/>
    <p:sldMasterId id="2147483919" r:id="rId28"/>
    <p:sldMasterId id="2147483932" r:id="rId29"/>
    <p:sldMasterId id="2147483935" r:id="rId30"/>
    <p:sldMasterId id="2147483947" r:id="rId31"/>
    <p:sldMasterId id="2147483970" r:id="rId32"/>
    <p:sldMasterId id="2147483984" r:id="rId33"/>
    <p:sldMasterId id="2147483996" r:id="rId34"/>
    <p:sldMasterId id="2147484009" r:id="rId35"/>
    <p:sldMasterId id="2147484021" r:id="rId36"/>
    <p:sldMasterId id="2147484023" r:id="rId37"/>
    <p:sldMasterId id="2147484035" r:id="rId38"/>
    <p:sldMasterId id="2147484048" r:id="rId39"/>
    <p:sldMasterId id="2147484050" r:id="rId40"/>
    <p:sldMasterId id="2147484054" r:id="rId41"/>
  </p:sldMasterIdLst>
  <p:notesMasterIdLst>
    <p:notesMasterId r:id="rId258"/>
  </p:notesMasterIdLst>
  <p:sldIdLst>
    <p:sldId id="256" r:id="rId42"/>
    <p:sldId id="257" r:id="rId43"/>
    <p:sldId id="271"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272" r:id="rId63"/>
    <p:sldId id="273" r:id="rId64"/>
    <p:sldId id="274" r:id="rId65"/>
    <p:sldId id="275" r:id="rId66"/>
    <p:sldId id="331" r:id="rId67"/>
    <p:sldId id="332" r:id="rId68"/>
    <p:sldId id="333" r:id="rId69"/>
    <p:sldId id="334" r:id="rId70"/>
    <p:sldId id="335" r:id="rId71"/>
    <p:sldId id="276"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258" r:id="rId85"/>
    <p:sldId id="297" r:id="rId86"/>
    <p:sldId id="298" r:id="rId87"/>
    <p:sldId id="299" r:id="rId88"/>
    <p:sldId id="300" r:id="rId89"/>
    <p:sldId id="301" r:id="rId90"/>
    <p:sldId id="302" r:id="rId91"/>
    <p:sldId id="303" r:id="rId92"/>
    <p:sldId id="304" r:id="rId93"/>
    <p:sldId id="305" r:id="rId94"/>
    <p:sldId id="306" r:id="rId95"/>
    <p:sldId id="307" r:id="rId96"/>
    <p:sldId id="308" r:id="rId97"/>
    <p:sldId id="309" r:id="rId98"/>
    <p:sldId id="471" r:id="rId99"/>
    <p:sldId id="286" r:id="rId100"/>
    <p:sldId id="287" r:id="rId101"/>
    <p:sldId id="288" r:id="rId102"/>
    <p:sldId id="480" r:id="rId103"/>
    <p:sldId id="290" r:id="rId104"/>
    <p:sldId id="291" r:id="rId105"/>
    <p:sldId id="292" r:id="rId106"/>
    <p:sldId id="293" r:id="rId107"/>
    <p:sldId id="294" r:id="rId108"/>
    <p:sldId id="295" r:id="rId109"/>
    <p:sldId id="296" r:id="rId110"/>
    <p:sldId id="259" r:id="rId111"/>
    <p:sldId id="348" r:id="rId112"/>
    <p:sldId id="349" r:id="rId113"/>
    <p:sldId id="350" r:id="rId114"/>
    <p:sldId id="351" r:id="rId115"/>
    <p:sldId id="352" r:id="rId116"/>
    <p:sldId id="353" r:id="rId117"/>
    <p:sldId id="2411" r:id="rId118"/>
    <p:sldId id="355" r:id="rId119"/>
    <p:sldId id="356" r:id="rId120"/>
    <p:sldId id="472" r:id="rId121"/>
    <p:sldId id="358" r:id="rId122"/>
    <p:sldId id="359" r:id="rId123"/>
    <p:sldId id="360" r:id="rId124"/>
    <p:sldId id="361" r:id="rId125"/>
    <p:sldId id="362" r:id="rId126"/>
    <p:sldId id="260" r:id="rId127"/>
    <p:sldId id="363" r:id="rId128"/>
    <p:sldId id="364" r:id="rId129"/>
    <p:sldId id="365" r:id="rId130"/>
    <p:sldId id="366" r:id="rId131"/>
    <p:sldId id="367" r:id="rId132"/>
    <p:sldId id="368" r:id="rId133"/>
    <p:sldId id="369" r:id="rId134"/>
    <p:sldId id="370" r:id="rId135"/>
    <p:sldId id="371" r:id="rId136"/>
    <p:sldId id="372" r:id="rId137"/>
    <p:sldId id="373" r:id="rId138"/>
    <p:sldId id="374" r:id="rId139"/>
    <p:sldId id="375" r:id="rId140"/>
    <p:sldId id="376" r:id="rId141"/>
    <p:sldId id="377" r:id="rId142"/>
    <p:sldId id="378" r:id="rId143"/>
    <p:sldId id="379" r:id="rId144"/>
    <p:sldId id="380" r:id="rId145"/>
    <p:sldId id="381" r:id="rId146"/>
    <p:sldId id="382" r:id="rId147"/>
    <p:sldId id="383" r:id="rId148"/>
    <p:sldId id="384" r:id="rId149"/>
    <p:sldId id="385" r:id="rId150"/>
    <p:sldId id="386" r:id="rId151"/>
    <p:sldId id="387" r:id="rId152"/>
    <p:sldId id="2410" r:id="rId153"/>
    <p:sldId id="388" r:id="rId154"/>
    <p:sldId id="261" r:id="rId155"/>
    <p:sldId id="389" r:id="rId156"/>
    <p:sldId id="390" r:id="rId157"/>
    <p:sldId id="391" r:id="rId158"/>
    <p:sldId id="4151" r:id="rId159"/>
    <p:sldId id="4152" r:id="rId160"/>
    <p:sldId id="2412" r:id="rId161"/>
    <p:sldId id="4153" r:id="rId162"/>
    <p:sldId id="396" r:id="rId163"/>
    <p:sldId id="397" r:id="rId164"/>
    <p:sldId id="398" r:id="rId165"/>
    <p:sldId id="399" r:id="rId166"/>
    <p:sldId id="400" r:id="rId167"/>
    <p:sldId id="401" r:id="rId168"/>
    <p:sldId id="402" r:id="rId169"/>
    <p:sldId id="403" r:id="rId170"/>
    <p:sldId id="404" r:id="rId171"/>
    <p:sldId id="405" r:id="rId172"/>
    <p:sldId id="479" r:id="rId173"/>
    <p:sldId id="4154" r:id="rId174"/>
    <p:sldId id="408" r:id="rId175"/>
    <p:sldId id="409" r:id="rId176"/>
    <p:sldId id="410" r:id="rId177"/>
    <p:sldId id="411" r:id="rId178"/>
    <p:sldId id="412" r:id="rId179"/>
    <p:sldId id="413" r:id="rId180"/>
    <p:sldId id="414" r:id="rId181"/>
    <p:sldId id="415" r:id="rId182"/>
    <p:sldId id="406" r:id="rId183"/>
    <p:sldId id="2413" r:id="rId184"/>
    <p:sldId id="2414" r:id="rId185"/>
    <p:sldId id="4150" r:id="rId186"/>
    <p:sldId id="420" r:id="rId187"/>
    <p:sldId id="421" r:id="rId188"/>
    <p:sldId id="422" r:id="rId189"/>
    <p:sldId id="423" r:id="rId190"/>
    <p:sldId id="424" r:id="rId191"/>
    <p:sldId id="2415" r:id="rId192"/>
    <p:sldId id="2416" r:id="rId193"/>
    <p:sldId id="2417" r:id="rId194"/>
    <p:sldId id="2418" r:id="rId195"/>
    <p:sldId id="2419" r:id="rId196"/>
    <p:sldId id="430" r:id="rId197"/>
    <p:sldId id="431" r:id="rId198"/>
    <p:sldId id="432" r:id="rId199"/>
    <p:sldId id="433" r:id="rId200"/>
    <p:sldId id="434" r:id="rId201"/>
    <p:sldId id="435" r:id="rId202"/>
    <p:sldId id="436" r:id="rId203"/>
    <p:sldId id="437" r:id="rId204"/>
    <p:sldId id="438" r:id="rId205"/>
    <p:sldId id="439" r:id="rId206"/>
    <p:sldId id="440" r:id="rId207"/>
    <p:sldId id="441" r:id="rId208"/>
    <p:sldId id="442" r:id="rId209"/>
    <p:sldId id="443" r:id="rId210"/>
    <p:sldId id="444" r:id="rId211"/>
    <p:sldId id="445" r:id="rId212"/>
    <p:sldId id="446" r:id="rId213"/>
    <p:sldId id="447" r:id="rId214"/>
    <p:sldId id="448" r:id="rId215"/>
    <p:sldId id="449" r:id="rId216"/>
    <p:sldId id="450" r:id="rId217"/>
    <p:sldId id="451" r:id="rId218"/>
    <p:sldId id="452" r:id="rId219"/>
    <p:sldId id="4155" r:id="rId220"/>
    <p:sldId id="262" r:id="rId221"/>
    <p:sldId id="263" r:id="rId222"/>
    <p:sldId id="264" r:id="rId223"/>
    <p:sldId id="473" r:id="rId224"/>
    <p:sldId id="474" r:id="rId225"/>
    <p:sldId id="456" r:id="rId226"/>
    <p:sldId id="265" r:id="rId227"/>
    <p:sldId id="266" r:id="rId228"/>
    <p:sldId id="267" r:id="rId229"/>
    <p:sldId id="475" r:id="rId230"/>
    <p:sldId id="458" r:id="rId231"/>
    <p:sldId id="459" r:id="rId232"/>
    <p:sldId id="460" r:id="rId233"/>
    <p:sldId id="461" r:id="rId234"/>
    <p:sldId id="462" r:id="rId235"/>
    <p:sldId id="463" r:id="rId236"/>
    <p:sldId id="464" r:id="rId237"/>
    <p:sldId id="465" r:id="rId238"/>
    <p:sldId id="466" r:id="rId239"/>
    <p:sldId id="467" r:id="rId240"/>
    <p:sldId id="468" r:id="rId241"/>
    <p:sldId id="476" r:id="rId242"/>
    <p:sldId id="268" r:id="rId243"/>
    <p:sldId id="269" r:id="rId244"/>
    <p:sldId id="277" r:id="rId245"/>
    <p:sldId id="278" r:id="rId246"/>
    <p:sldId id="279" r:id="rId247"/>
    <p:sldId id="477" r:id="rId248"/>
    <p:sldId id="280" r:id="rId249"/>
    <p:sldId id="281" r:id="rId250"/>
    <p:sldId id="282" r:id="rId251"/>
    <p:sldId id="283" r:id="rId252"/>
    <p:sldId id="284" r:id="rId253"/>
    <p:sldId id="285" r:id="rId254"/>
    <p:sldId id="270" r:id="rId255"/>
    <p:sldId id="311" r:id="rId256"/>
    <p:sldId id="478" r:id="rId2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333"/>
            <p14:sldId id="334"/>
            <p14:sldId id="335"/>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471"/>
            <p14:sldId id="286"/>
            <p14:sldId id="287"/>
            <p14:sldId id="288"/>
            <p14:sldId id="480"/>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2411"/>
            <p14:sldId id="355"/>
            <p14:sldId id="356"/>
            <p14:sldId id="472"/>
            <p14:sldId id="358"/>
            <p14:sldId id="359"/>
            <p14:sldId id="360"/>
            <p14:sldId id="361"/>
            <p14:sldId id="362"/>
          </p14:sldIdLst>
        </p14:section>
        <p14:section name="D. Conflict Over His Person" id="{21B44CCC-CA7C-4D99-9B61-ECF1A45B9492}">
          <p14:sldIdLst>
            <p14:sldId id="260"/>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2410"/>
            <p14:sldId id="388"/>
          </p14:sldIdLst>
        </p14:section>
        <p14:section name="E. Conflict Over the Healing of the Blind Man" id="{6777B8D0-A3D1-4207-9B3C-1A9E44E2DFAA}">
          <p14:sldIdLst>
            <p14:sldId id="261"/>
            <p14:sldId id="389"/>
            <p14:sldId id="390"/>
            <p14:sldId id="391"/>
            <p14:sldId id="4151"/>
            <p14:sldId id="4152"/>
            <p14:sldId id="2412"/>
            <p14:sldId id="4153"/>
            <p14:sldId id="396"/>
            <p14:sldId id="397"/>
            <p14:sldId id="398"/>
            <p14:sldId id="399"/>
            <p14:sldId id="400"/>
            <p14:sldId id="401"/>
            <p14:sldId id="402"/>
            <p14:sldId id="403"/>
            <p14:sldId id="404"/>
            <p14:sldId id="405"/>
            <p14:sldId id="479"/>
            <p14:sldId id="4154"/>
            <p14:sldId id="408"/>
            <p14:sldId id="409"/>
            <p14:sldId id="410"/>
            <p14:sldId id="411"/>
            <p14:sldId id="412"/>
            <p14:sldId id="413"/>
            <p14:sldId id="414"/>
            <p14:sldId id="415"/>
            <p14:sldId id="406"/>
            <p14:sldId id="2413"/>
            <p14:sldId id="2414"/>
            <p14:sldId id="4150"/>
            <p14:sldId id="420"/>
            <p14:sldId id="421"/>
            <p14:sldId id="422"/>
            <p14:sldId id="423"/>
            <p14:sldId id="424"/>
            <p14:sldId id="2415"/>
            <p14:sldId id="2416"/>
            <p14:sldId id="2417"/>
            <p14:sldId id="2418"/>
            <p14:sldId id="241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155"/>
          </p14:sldIdLst>
        </p14:section>
        <p14:section name="F. Conflict Over the Shepherd" id="{E0905D04-C66D-4B7A-9FEA-61C2A3E37AB7}">
          <p14:sldIdLst>
            <p14:sldId id="262"/>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73"/>
            <p14:sldId id="474"/>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75"/>
            <p14:sldId id="458"/>
            <p14:sldId id="459"/>
            <p14:sldId id="460"/>
            <p14:sldId id="461"/>
            <p14:sldId id="462"/>
            <p14:sldId id="463"/>
            <p14:sldId id="464"/>
            <p14:sldId id="465"/>
            <p14:sldId id="466"/>
            <p14:sldId id="467"/>
            <p14:sldId id="468"/>
            <p14:sldId id="476"/>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7"/>
            <p14:sldId id="280"/>
            <p14:sldId id="281"/>
            <p14:sldId id="282"/>
            <p14:sldId id="283"/>
            <p14:sldId id="284"/>
            <p14:sldId id="285"/>
          </p14:sldIdLst>
        </p14:section>
        <p14:section name="N. Conflict at the Feast of Dedication" id="{5995B530-0B72-4CD7-9B3B-A32F6058E1C1}">
          <p14:sldIdLst>
            <p14:sldId id="270"/>
            <p14:sldId id="311"/>
            <p14:sldId id="4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744" autoAdjust="0"/>
    <p:restoredTop sz="63384" autoAdjust="0"/>
  </p:normalViewPr>
  <p:slideViewPr>
    <p:cSldViewPr snapToGrid="0">
      <p:cViewPr varScale="1">
        <p:scale>
          <a:sx n="78" d="100"/>
          <a:sy n="78" d="100"/>
        </p:scale>
        <p:origin x="168" y="648"/>
      </p:cViewPr>
      <p:guideLst/>
    </p:cSldViewPr>
  </p:slideViewPr>
  <p:notesTextViewPr>
    <p:cViewPr>
      <p:scale>
        <a:sx n="1" d="1"/>
        <a:sy n="1" d="1"/>
      </p:scale>
      <p:origin x="0" y="0"/>
    </p:cViewPr>
  </p:notesTextViewPr>
  <p:sorterViewPr>
    <p:cViewPr varScale="1">
      <p:scale>
        <a:sx n="50" d="100"/>
        <a:sy n="50" d="100"/>
      </p:scale>
      <p:origin x="0" y="-1560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170" Type="http://schemas.openxmlformats.org/officeDocument/2006/relationships/slide" Target="slides/slide129.xml"/><Relationship Id="rId191" Type="http://schemas.openxmlformats.org/officeDocument/2006/relationships/slide" Target="slides/slide150.xml"/><Relationship Id="rId205" Type="http://schemas.openxmlformats.org/officeDocument/2006/relationships/slide" Target="slides/slide164.xml"/><Relationship Id="rId226" Type="http://schemas.openxmlformats.org/officeDocument/2006/relationships/slide" Target="slides/slide185.xml"/><Relationship Id="rId247" Type="http://schemas.openxmlformats.org/officeDocument/2006/relationships/slide" Target="slides/slide206.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37" Type="http://schemas.openxmlformats.org/officeDocument/2006/relationships/slide" Target="slides/slide196.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slide" Target="slides/slide186.xml"/><Relationship Id="rId248"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59"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viewProps" Target="viewProps.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tableStyles" Target="tableStyles.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19/04/2026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7:53–8:11 is not found in some of the ancient manuscripts; where it is found, it is not always in this location in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8:12) certainly fits, and so do His words about true and false judgment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8:15–16, 26). The repeated phrase “die in your sins”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a:t>
            </a:r>
            <a:r>
              <a:rPr lang="zh-CN" altLang="en-US" b="1">
                <a:latin typeface="Arial" panose="020B0604020202020204" pitchFamily="34" charset="0"/>
                <a:ea typeface="ＭＳ Ｐゴシック" panose="020B0600070205080204" pitchFamily="34" charset="-128"/>
              </a:rPr>
              <a:t>约翰</a:t>
            </a:r>
            <a:r>
              <a:rPr lang="en-US" altLang="en-US" b="1">
                <a:latin typeface="Arial" panose="020B0604020202020204" pitchFamily="34" charset="0"/>
                <a:ea typeface="ＭＳ Ｐゴシック" panose="020B0600070205080204" pitchFamily="34" charset="-128"/>
              </a:rPr>
              <a:t>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p>
          <a:p>
            <a:pPr marL="228600" indent="-228600">
              <a:buFontTx/>
              <a:buAutoNum type="arabicPeriod"/>
              <a:defRPr/>
            </a:pPr>
            <a:endParaRPr lang="en-US" b="1" dirty="0">
              <a:latin typeface="Arial"/>
              <a:ea typeface="ＭＳ Ｐゴシック" pitchFamily="-110" charset="-128"/>
              <a:cs typeface="Arial"/>
            </a:endParaRPr>
          </a:p>
          <a:p>
            <a:r>
              <a:rPr lang="zh-CN" altLang="en-US" dirty="0">
                <a:solidFill>
                  <a:srgbClr val="0E0E0E"/>
                </a:solidFill>
                <a:effectLst/>
                <a:latin typeface=".AppleSystemUIFont"/>
              </a:rPr>
              <a:t>在教会的早期几个世纪，</a:t>
            </a:r>
            <a:r>
              <a:rPr lang="zh-CN" altLang="en-US" b="1" dirty="0">
                <a:solidFill>
                  <a:srgbClr val="0E0E0E"/>
                </a:solidFill>
                <a:effectLst/>
                <a:latin typeface=".AppleSystemUIFont"/>
              </a:rPr>
              <a:t>新约手稿</a:t>
            </a:r>
            <a:r>
              <a:rPr lang="zh-CN" altLang="en-US" dirty="0">
                <a:solidFill>
                  <a:srgbClr val="0E0E0E"/>
                </a:solidFill>
                <a:effectLst/>
                <a:latin typeface=".AppleSystemUIFont"/>
              </a:rPr>
              <a:t>主要在三个地区被抄写：</a:t>
            </a:r>
          </a:p>
          <a:p>
            <a:r>
              <a:rPr lang="en-US" altLang="zh-CN" dirty="0">
                <a:solidFill>
                  <a:srgbClr val="0E0E0E"/>
                </a:solidFill>
                <a:effectLst/>
                <a:latin typeface=".AppleSystemUIFont"/>
              </a:rPr>
              <a:t>• </a:t>
            </a:r>
            <a:r>
              <a:rPr lang="zh-CN" altLang="en-US" b="1" dirty="0">
                <a:solidFill>
                  <a:srgbClr val="0E0E0E"/>
                </a:solidFill>
                <a:effectLst/>
                <a:latin typeface=".AppleSystemUIFont"/>
              </a:rPr>
              <a:t>罗马</a:t>
            </a:r>
            <a:r>
              <a:rPr lang="zh-CN" altLang="en-US" dirty="0">
                <a:solidFill>
                  <a:srgbClr val="0E0E0E"/>
                </a:solidFill>
                <a:effectLst/>
                <a:latin typeface=".AppleSystemUIFont"/>
              </a:rPr>
              <a:t>给我们提供了</a:t>
            </a:r>
            <a:r>
              <a:rPr lang="zh-CN" altLang="en-US" b="1" dirty="0">
                <a:solidFill>
                  <a:srgbClr val="0E0E0E"/>
                </a:solidFill>
                <a:effectLst/>
                <a:latin typeface=".AppleSystemUIFont"/>
              </a:rPr>
              <a:t>西方文本类型</a:t>
            </a:r>
            <a:r>
              <a:rPr lang="zh-CN" altLang="en-US" dirty="0">
                <a:solidFill>
                  <a:srgbClr val="0E0E0E"/>
                </a:solidFill>
                <a:effectLst/>
                <a:latin typeface=".AppleSystemUIFont"/>
              </a:rPr>
              <a:t>，这种文本有许多来自</a:t>
            </a:r>
            <a:r>
              <a:rPr lang="en-US" altLang="zh-CN" dirty="0">
                <a:solidFill>
                  <a:srgbClr val="0E0E0E"/>
                </a:solidFill>
                <a:effectLst/>
                <a:latin typeface=".AppleSystemUIFont"/>
              </a:rPr>
              <a:t>8</a:t>
            </a:r>
            <a:r>
              <a:rPr lang="zh-CN" altLang="en-US" dirty="0">
                <a:solidFill>
                  <a:srgbClr val="0E0E0E"/>
                </a:solidFill>
                <a:effectLst/>
                <a:latin typeface=".AppleSystemUIFont"/>
              </a:rPr>
              <a:t>到</a:t>
            </a:r>
            <a:r>
              <a:rPr lang="en-US" altLang="zh-CN" dirty="0">
                <a:solidFill>
                  <a:srgbClr val="0E0E0E"/>
                </a:solidFill>
                <a:effectLst/>
                <a:latin typeface=".AppleSystemUIFont"/>
              </a:rPr>
              <a:t>10</a:t>
            </a:r>
            <a:r>
              <a:rPr lang="zh-CN" altLang="en-US" dirty="0">
                <a:solidFill>
                  <a:srgbClr val="0E0E0E"/>
                </a:solidFill>
                <a:effectLst/>
                <a:latin typeface=".AppleSystemUIFont"/>
              </a:rPr>
              <a:t>世纪的手稿，并由</a:t>
            </a:r>
            <a:r>
              <a:rPr lang="zh-CN" altLang="en-US" b="1" dirty="0">
                <a:solidFill>
                  <a:srgbClr val="0E0E0E"/>
                </a:solidFill>
                <a:effectLst/>
                <a:latin typeface=".AppleSystemUIFont"/>
              </a:rPr>
              <a:t>罗马天主教会</a:t>
            </a:r>
            <a:r>
              <a:rPr lang="zh-CN" altLang="en-US" dirty="0">
                <a:solidFill>
                  <a:srgbClr val="0E0E0E"/>
                </a:solidFill>
                <a:effectLst/>
                <a:latin typeface=".AppleSystemUIFont"/>
              </a:rPr>
              <a:t>支持。</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君士坦丁堡</a:t>
            </a:r>
            <a:r>
              <a:rPr lang="zh-CN" altLang="en-US" dirty="0">
                <a:solidFill>
                  <a:srgbClr val="0E0E0E"/>
                </a:solidFill>
                <a:effectLst/>
                <a:latin typeface=".AppleSystemUIFont"/>
              </a:rPr>
              <a:t>成为</a:t>
            </a:r>
            <a:r>
              <a:rPr lang="zh-CN" altLang="en-US" b="1" dirty="0">
                <a:solidFill>
                  <a:srgbClr val="0E0E0E"/>
                </a:solidFill>
                <a:effectLst/>
                <a:latin typeface=".AppleSystemUIFont"/>
              </a:rPr>
              <a:t>东正教会</a:t>
            </a:r>
            <a:r>
              <a:rPr lang="zh-CN" altLang="en-US" dirty="0">
                <a:solidFill>
                  <a:srgbClr val="0E0E0E"/>
                </a:solidFill>
                <a:effectLst/>
                <a:latin typeface=".AppleSystemUIFont"/>
              </a:rPr>
              <a:t>的首都，拥有其</a:t>
            </a:r>
            <a:r>
              <a:rPr lang="zh-CN" altLang="en-US" b="1" dirty="0">
                <a:solidFill>
                  <a:srgbClr val="0E0E0E"/>
                </a:solidFill>
                <a:effectLst/>
                <a:latin typeface=".AppleSystemUIFont"/>
              </a:rPr>
              <a:t>拜占庭手稿</a:t>
            </a:r>
            <a:r>
              <a:rPr lang="zh-CN" altLang="en-US" dirty="0">
                <a:solidFill>
                  <a:srgbClr val="0E0E0E"/>
                </a:solidFill>
                <a:effectLst/>
                <a:latin typeface=".AppleSystemUIFont"/>
              </a:rPr>
              <a:t>（或称为</a:t>
            </a:r>
            <a:r>
              <a:rPr lang="zh-CN" altLang="en-US" b="1" dirty="0">
                <a:solidFill>
                  <a:srgbClr val="0E0E0E"/>
                </a:solidFill>
                <a:effectLst/>
                <a:latin typeface=".AppleSystemUIFont"/>
              </a:rPr>
              <a:t>多数文本</a:t>
            </a:r>
            <a:r>
              <a:rPr lang="zh-CN" altLang="en-US" dirty="0">
                <a:solidFill>
                  <a:srgbClr val="0E0E0E"/>
                </a:solidFill>
                <a:effectLst/>
                <a:latin typeface=".AppleSystemUIFont"/>
              </a:rPr>
              <a:t>，因为他们抄写了大量手稿）。尽管存在显著差异，这些手稿也为</a:t>
            </a:r>
            <a:r>
              <a:rPr lang="zh-CN" altLang="en-US" b="1" dirty="0">
                <a:solidFill>
                  <a:srgbClr val="0E0E0E"/>
                </a:solidFill>
                <a:effectLst/>
                <a:latin typeface=".AppleSystemUIFont"/>
              </a:rPr>
              <a:t>文本接受本</a:t>
            </a:r>
            <a:r>
              <a:rPr lang="zh-CN" altLang="en-US" dirty="0">
                <a:solidFill>
                  <a:srgbClr val="0E0E0E"/>
                </a:solidFill>
                <a:effectLst/>
                <a:latin typeface=".AppleSystemUIFont"/>
              </a:rPr>
              <a:t>（</a:t>
            </a:r>
            <a:r>
              <a:rPr lang="en-US" altLang="zh-CN" b="1" dirty="0">
                <a:solidFill>
                  <a:srgbClr val="0E0E0E"/>
                </a:solidFill>
                <a:effectLst/>
                <a:latin typeface=".AppleSystemUIFont"/>
              </a:rPr>
              <a:t>Textus Receptus</a:t>
            </a:r>
            <a:r>
              <a:rPr lang="zh-CN" altLang="en-US" dirty="0">
                <a:solidFill>
                  <a:srgbClr val="0E0E0E"/>
                </a:solidFill>
                <a:effectLst/>
                <a:latin typeface=".AppleSystemUIFont"/>
              </a:rPr>
              <a:t>）希腊文文本提供了基础，而文本接受本是大多数</a:t>
            </a:r>
            <a:r>
              <a:rPr lang="zh-CN" altLang="en-US" b="1" dirty="0">
                <a:solidFill>
                  <a:srgbClr val="0E0E0E"/>
                </a:solidFill>
                <a:effectLst/>
                <a:latin typeface=".AppleSystemUIFont"/>
              </a:rPr>
              <a:t>宗教改革时期</a:t>
            </a:r>
            <a:r>
              <a:rPr lang="zh-CN" altLang="en-US" dirty="0">
                <a:solidFill>
                  <a:srgbClr val="0E0E0E"/>
                </a:solidFill>
                <a:effectLst/>
                <a:latin typeface=".AppleSystemUIFont"/>
              </a:rPr>
              <a:t>的新约翻译的依据，尤其是翻译成地方语言的版本。</a:t>
            </a:r>
          </a:p>
          <a:p>
            <a:r>
              <a:rPr lang="en-US" altLang="zh-CN" dirty="0">
                <a:solidFill>
                  <a:srgbClr val="0E0E0E"/>
                </a:solidFill>
                <a:effectLst/>
                <a:latin typeface=".AppleSystemUIFont"/>
              </a:rPr>
              <a:t>• </a:t>
            </a:r>
            <a:r>
              <a:rPr lang="zh-CN" altLang="en-US" dirty="0">
                <a:solidFill>
                  <a:srgbClr val="0E0E0E"/>
                </a:solidFill>
                <a:effectLst/>
                <a:latin typeface=".AppleSystemUIFont"/>
              </a:rPr>
              <a:t>另外，</a:t>
            </a:r>
            <a:r>
              <a:rPr lang="zh-CN" altLang="en-US" b="1" dirty="0">
                <a:solidFill>
                  <a:srgbClr val="0E0E0E"/>
                </a:solidFill>
                <a:effectLst/>
                <a:latin typeface=".AppleSystemUIFont"/>
              </a:rPr>
              <a:t>埃及亚历山大</a:t>
            </a:r>
            <a:r>
              <a:rPr lang="zh-CN" altLang="en-US" dirty="0">
                <a:solidFill>
                  <a:srgbClr val="0E0E0E"/>
                </a:solidFill>
                <a:effectLst/>
                <a:latin typeface=".AppleSystemUIFont"/>
              </a:rPr>
              <a:t>有一个庞大的基督徒社群，</a:t>
            </a:r>
            <a:r>
              <a:rPr lang="zh-CN" altLang="en-US" b="1" dirty="0">
                <a:solidFill>
                  <a:srgbClr val="0E0E0E"/>
                </a:solidFill>
                <a:effectLst/>
                <a:latin typeface=".AppleSystemUIFont"/>
              </a:rPr>
              <a:t>亚历山大文本</a:t>
            </a:r>
            <a:r>
              <a:rPr lang="zh-CN" altLang="en-US" dirty="0">
                <a:solidFill>
                  <a:srgbClr val="0E0E0E"/>
                </a:solidFill>
                <a:effectLst/>
                <a:latin typeface=".AppleSystemUIFont"/>
              </a:rPr>
              <a:t>是最早的，可以追溯到大约公元</a:t>
            </a:r>
            <a:r>
              <a:rPr lang="en-US" altLang="zh-CN" dirty="0">
                <a:solidFill>
                  <a:srgbClr val="0E0E0E"/>
                </a:solidFill>
                <a:effectLst/>
                <a:latin typeface=".AppleSystemUIFont"/>
              </a:rPr>
              <a:t>200</a:t>
            </a:r>
            <a:r>
              <a:rPr lang="zh-CN" altLang="en-US" dirty="0">
                <a:solidFill>
                  <a:srgbClr val="0E0E0E"/>
                </a:solidFill>
                <a:effectLst/>
                <a:latin typeface=".AppleSystemUIFont"/>
              </a:rPr>
              <a:t>年。现代的翻译大多使用</a:t>
            </a:r>
            <a:r>
              <a:rPr lang="zh-CN" altLang="en-US" b="1" dirty="0">
                <a:solidFill>
                  <a:srgbClr val="0E0E0E"/>
                </a:solidFill>
                <a:effectLst/>
                <a:latin typeface=".AppleSystemUIFont"/>
              </a:rPr>
              <a:t>折中版</a:t>
            </a:r>
            <a:r>
              <a:rPr lang="zh-CN" altLang="en-US" dirty="0">
                <a:solidFill>
                  <a:srgbClr val="0E0E0E"/>
                </a:solidFill>
                <a:effectLst/>
                <a:latin typeface=".AppleSystemUIFont"/>
              </a:rPr>
              <a:t>，它更符合</a:t>
            </a:r>
            <a:r>
              <a:rPr lang="zh-CN" altLang="en-US" b="1" dirty="0">
                <a:solidFill>
                  <a:srgbClr val="0E0E0E"/>
                </a:solidFill>
                <a:effectLst/>
                <a:latin typeface=".AppleSystemUIFont"/>
              </a:rPr>
              <a:t>亚历山大文本类型</a:t>
            </a:r>
            <a:r>
              <a:rPr lang="zh-CN" altLang="en-US" dirty="0">
                <a:solidFill>
                  <a:srgbClr val="0E0E0E"/>
                </a:solidFill>
                <a:effectLst/>
                <a:latin typeface=".AppleSystemUIFont"/>
              </a:rPr>
              <a:t>。</a:t>
            </a:r>
          </a:p>
          <a:p>
            <a:pPr marL="228600" indent="-228600">
              <a:buFontTx/>
              <a:buAutoNum type="arabicPeriod"/>
              <a:defRPr/>
            </a:pPr>
            <a:endParaRPr lang="en-US" b="1"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34</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42211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3"/>
        <p:cNvGrpSpPr/>
        <p:nvPr/>
      </p:nvGrpSpPr>
      <p:grpSpPr>
        <a:xfrm>
          <a:off x="0" y="0"/>
          <a:ext cx="0" cy="0"/>
          <a:chOff x="0" y="0"/>
          <a:chExt cx="0" cy="0"/>
        </a:xfrm>
      </p:grpSpPr>
      <p:sp>
        <p:nvSpPr>
          <p:cNvPr id="6224" name="Google Shape;6224;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5" name="Google Shape;6225;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ea typeface="Times New Roman"/>
                <a:cs typeface="Arial" panose="020B0604020202020204" pitchFamily="34" charset="0"/>
                <a:sym typeface="Times New Roman"/>
              </a:rPr>
              <a:t>George Wald, “Origin, Lie and Evolution,” Scientific American 1978); cited by Joe White and Nicholas </a:t>
            </a:r>
            <a:r>
              <a:rPr lang="en-US" b="1" dirty="0" err="1">
                <a:latin typeface="Arial" panose="020B0604020202020204" pitchFamily="34" charset="0"/>
                <a:ea typeface="Times New Roman"/>
                <a:cs typeface="Arial" panose="020B0604020202020204" pitchFamily="34" charset="0"/>
                <a:sym typeface="Times New Roman"/>
              </a:rPr>
              <a:t>Comninellis</a:t>
            </a:r>
            <a:r>
              <a:rPr lang="en-US" b="1" dirty="0">
                <a:latin typeface="Arial" panose="020B0604020202020204" pitchFamily="34" charset="0"/>
                <a:ea typeface="Times New Roman"/>
                <a:cs typeface="Arial" panose="020B0604020202020204" pitchFamily="34" charset="0"/>
                <a:sym typeface="Times New Roman"/>
              </a:rPr>
              <a:t>, Darwin’s Demise (Green Forest, AR: Master Books, 2001), 46.</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乔治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沃尔德，</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起源、谎言和进化</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科学美国人</a:t>
            </a:r>
            <a:r>
              <a:rPr lang="en-US" altLang="zh-CN" b="1" dirty="0">
                <a:latin typeface="Arial" panose="020B0604020202020204" pitchFamily="34" charset="0"/>
                <a:cs typeface="Arial" panose="020B0604020202020204" pitchFamily="34" charset="0"/>
              </a:rPr>
              <a:t>》1978 </a:t>
            </a:r>
            <a:r>
              <a:rPr lang="zh-CN" altLang="en-US" b="1" dirty="0">
                <a:latin typeface="Arial" panose="020B0604020202020204" pitchFamily="34" charset="0"/>
                <a:cs typeface="Arial" panose="020B0604020202020204" pitchFamily="34" charset="0"/>
              </a:rPr>
              <a:t>年版）；由乔</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怀特和尼古拉斯</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康尼内利斯在</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达尔文的灭亡</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（阿肯色州格林森林：</a:t>
            </a:r>
            <a:r>
              <a:rPr lang="en-US" altLang="zh-CN" b="1" dirty="0">
                <a:latin typeface="Arial" panose="020B0604020202020204" pitchFamily="34" charset="0"/>
                <a:cs typeface="Arial" panose="020B0604020202020204" pitchFamily="34" charset="0"/>
              </a:rPr>
              <a:t>Master Books</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2001 </a:t>
            </a:r>
            <a:r>
              <a:rPr lang="zh-CN" altLang="en-US" b="1" dirty="0">
                <a:latin typeface="Arial" panose="020B0604020202020204" pitchFamily="34" charset="0"/>
                <a:cs typeface="Arial" panose="020B0604020202020204" pitchFamily="34" charset="0"/>
              </a:rPr>
              <a:t>年）第 </a:t>
            </a:r>
            <a:r>
              <a:rPr lang="en-US" altLang="zh-CN" b="1" dirty="0">
                <a:latin typeface="Arial" panose="020B0604020202020204" pitchFamily="34" charset="0"/>
                <a:cs typeface="Arial" panose="020B0604020202020204" pitchFamily="34" charset="0"/>
              </a:rPr>
              <a:t>46 </a:t>
            </a:r>
            <a:r>
              <a:rPr lang="zh-CN" altLang="en-US" b="1" dirty="0">
                <a:latin typeface="Arial" panose="020B0604020202020204" pitchFamily="34" charset="0"/>
                <a:cs typeface="Arial" panose="020B0604020202020204" pitchFamily="34" charset="0"/>
              </a:rPr>
              <a:t>页引用。</a:t>
            </a:r>
            <a:endParaRPr b="1" dirty="0">
              <a:latin typeface="Arial" panose="020B0604020202020204" pitchFamily="34" charset="0"/>
              <a:ea typeface="Times New Roman"/>
              <a:cs typeface="Arial" panose="020B0604020202020204" pitchFamily="34" charset="0"/>
              <a:sym typeface="Times New Roman"/>
            </a:endParaRPr>
          </a:p>
        </p:txBody>
      </p:sp>
      <p:sp>
        <p:nvSpPr>
          <p:cNvPr id="6226" name="Google Shape;6226;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zh-CN" altLang="en-US">
                <a:ea typeface="ＭＳ Ｐゴシック" panose="020B0600070205080204" pitchFamily="34" charset="-128"/>
              </a:rPr>
              <a:t>约翰</a:t>
            </a:r>
            <a:r>
              <a:rPr lang="en-US" altLang="en-US">
                <a:ea typeface="ＭＳ Ｐゴシック" panose="020B0600070205080204" pitchFamily="34" charset="-128"/>
              </a:rPr>
              <a:t>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424C0A-6894-4154-8107-027F9E26BC87}"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024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41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1153735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041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4/19/26</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4/19/26</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4/19/26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4/19/26</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4/19/26</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4/19/26</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4/19/26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4/19/26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622087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116147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2077382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228117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7505589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3185990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9238117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370913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2568031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3862189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966298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264963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6130995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291434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4067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37629215"/>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5183015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32544264"/>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488023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9042809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61582293"/>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69608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24126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7870040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468300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1755593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5578227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593927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35238436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08192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9616431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9820616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679364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4/19/26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4292116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FFCC00"/>
                </a:solidFill>
                <a:latin typeface="Arial Black" pitchFamily="34" charset="0"/>
              </a:defRPr>
            </a:lvl1pPr>
          </a:lstStyle>
          <a:p>
            <a:endParaRPr lang="en-US" altLang="zh-CN"/>
          </a:p>
        </p:txBody>
      </p:sp>
      <p:sp>
        <p:nvSpPr>
          <p:cNvPr id="3" name="Footer Placeholder 2"/>
          <p:cNvSpPr>
            <a:spLocks noGrp="1"/>
          </p:cNvSpPr>
          <p:nvPr>
            <p:ph type="ftr" sz="quarter" idx="11"/>
          </p:nvPr>
        </p:nvSpPr>
        <p:spPr/>
        <p:txBody>
          <a:bodyPr/>
          <a:lstStyle>
            <a:lvl1pPr>
              <a:defRPr>
                <a:solidFill>
                  <a:srgbClr val="FFCC00"/>
                </a:solidFill>
                <a:latin typeface="Arial Black" pitchFamily="34" charset="0"/>
              </a:defRPr>
            </a:lvl1pPr>
          </a:lstStyle>
          <a:p>
            <a:endParaRPr lang="en-US" altLang="zh-CN"/>
          </a:p>
        </p:txBody>
      </p:sp>
      <p:sp>
        <p:nvSpPr>
          <p:cNvPr id="4" name="Slide Number Placeholder 3"/>
          <p:cNvSpPr>
            <a:spLocks noGrp="1"/>
          </p:cNvSpPr>
          <p:nvPr>
            <p:ph type="sldNum" sz="quarter" idx="12"/>
          </p:nvPr>
        </p:nvSpPr>
        <p:spPr/>
        <p:txBody>
          <a:bodyPr/>
          <a:lstStyle>
            <a:lvl1pPr>
              <a:defRPr>
                <a:solidFill>
                  <a:srgbClr val="FFCC00"/>
                </a:solidFill>
                <a:latin typeface="Arial Black" pitchFamily="34" charset="0"/>
              </a:defRPr>
            </a:lvl1pPr>
          </a:lstStyle>
          <a:p>
            <a:fld id="{53C96CCC-CACA-4F59-AC77-8959C1793D48}" type="slidenum">
              <a:rPr lang="en-US" altLang="zh-CN"/>
              <a:pPr/>
              <a:t>‹#›</a:t>
            </a:fld>
            <a:endParaRPr lang="en-US" altLang="zh-CN"/>
          </a:p>
        </p:txBody>
      </p:sp>
    </p:spTree>
    <p:extLst>
      <p:ext uri="{BB962C8B-B14F-4D97-AF65-F5344CB8AC3E}">
        <p14:creationId xmlns:p14="http://schemas.microsoft.com/office/powerpoint/2010/main" val="29588523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35C447FD-B214-45C9-AC13-A9B6DAE129D8}" type="slidenum">
              <a:rPr lang="en-US" altLang="en-US"/>
              <a:pPr/>
              <a:t>‹#›</a:t>
            </a:fld>
            <a:endParaRPr lang="en-US" altLang="en-US"/>
          </a:p>
        </p:txBody>
      </p:sp>
    </p:spTree>
    <p:extLst>
      <p:ext uri="{BB962C8B-B14F-4D97-AF65-F5344CB8AC3E}">
        <p14:creationId xmlns:p14="http://schemas.microsoft.com/office/powerpoint/2010/main" val="2472957696"/>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25992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3174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95650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3200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73946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5696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07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64178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43433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3249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03425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61801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86053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7101943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218294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190576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645252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2831819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4196296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2678327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308490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117376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04708549"/>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5635785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88785115"/>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9318904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26780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324705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357203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981081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629822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831372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9727450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5982235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7709223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20685009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423896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5949396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41276640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92509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34920576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7747904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34741222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28257232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22269894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24066985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2008068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4589750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2267235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4368176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9941076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0566718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9356203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020558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2658377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7987135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35203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9959261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40097517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6149749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41708542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3497051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3283854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31012215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865809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13742025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1708681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118450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2098518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614169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9195985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300000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4026489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796125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704742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7158763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86914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3357770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317817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5944254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AFE55D8-1FBD-9C44-9350-446716A42852}"/>
              </a:ext>
            </a:extLst>
          </p:cNvPr>
          <p:cNvSpPr>
            <a:spLocks noGrp="1" noChangeArrowheads="1"/>
          </p:cNvSpPr>
          <p:nvPr>
            <p:ph type="dt" sz="half" idx="10"/>
          </p:nvPr>
        </p:nvSpPr>
        <p:spPr/>
        <p:txBody>
          <a:bodyPr/>
          <a:lstStyle>
            <a:lvl1pPr>
              <a:defRPr/>
            </a:lvl1pPr>
          </a:lstStyle>
          <a:p>
            <a:fld id="{A058C1D3-0EB8-D543-96B5-9C375C3474C4}" type="datetime1">
              <a:rPr lang="en-US" altLang="en-US"/>
              <a:pPr/>
              <a:t>4/18/26</a:t>
            </a:fld>
            <a:endParaRPr lang="en-US" altLang="en-US"/>
          </a:p>
        </p:txBody>
      </p:sp>
      <p:sp>
        <p:nvSpPr>
          <p:cNvPr id="6" name="Rectangle 6">
            <a:extLst>
              <a:ext uri="{FF2B5EF4-FFF2-40B4-BE49-F238E27FC236}">
                <a16:creationId xmlns:a16="http://schemas.microsoft.com/office/drawing/2014/main" id="{6063ED62-13C8-254C-8983-7763CA888D6C}"/>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75E4839F-5557-074D-91F4-643D8D6B2A72}"/>
              </a:ext>
            </a:extLst>
          </p:cNvPr>
          <p:cNvSpPr>
            <a:spLocks noGrp="1" noChangeArrowheads="1"/>
          </p:cNvSpPr>
          <p:nvPr>
            <p:ph type="sldNum" sz="quarter" idx="12"/>
          </p:nvPr>
        </p:nvSpPr>
        <p:spPr/>
        <p:txBody>
          <a:bodyPr/>
          <a:lstStyle>
            <a:lvl1pPr>
              <a:defRPr/>
            </a:lvl1pPr>
          </a:lstStyle>
          <a:p>
            <a:fld id="{DFDE1EA2-8145-D54F-8E56-6941B8158F96}" type="slidenum">
              <a:rPr lang="en-US" altLang="en-US"/>
              <a:pPr/>
              <a:t>‹#›</a:t>
            </a:fld>
            <a:endParaRPr lang="en-US" altLang="en-US"/>
          </a:p>
        </p:txBody>
      </p:sp>
    </p:spTree>
    <p:extLst>
      <p:ext uri="{BB962C8B-B14F-4D97-AF65-F5344CB8AC3E}">
        <p14:creationId xmlns:p14="http://schemas.microsoft.com/office/powerpoint/2010/main" val="33545423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57678537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31226704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58454982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372452381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20836857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0085663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769523736"/>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2849577553"/>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86267489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1801870058"/>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3763380501"/>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B16C21-0BA6-544F-B247-63E30F6B6EA2}"/>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F1FF227-5234-144D-9A6C-BAFF1912C50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6" name="Freeform 4">
              <a:extLst>
                <a:ext uri="{FF2B5EF4-FFF2-40B4-BE49-F238E27FC236}">
                  <a16:creationId xmlns:a16="http://schemas.microsoft.com/office/drawing/2014/main" id="{CEA386A2-440C-EA4D-9872-F2EC743A9B37}"/>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7" name="Freeform 5">
              <a:extLst>
                <a:ext uri="{FF2B5EF4-FFF2-40B4-BE49-F238E27FC236}">
                  <a16:creationId xmlns:a16="http://schemas.microsoft.com/office/drawing/2014/main" id="{4E71460E-07C1-D44D-86D8-A9DED70E0BE1}"/>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8" name="Freeform 6">
              <a:extLst>
                <a:ext uri="{FF2B5EF4-FFF2-40B4-BE49-F238E27FC236}">
                  <a16:creationId xmlns:a16="http://schemas.microsoft.com/office/drawing/2014/main" id="{2207A45C-50A6-C54B-BC3E-5F41D1226B96}"/>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275A6784-4571-6744-819B-6F7F6FC91014}"/>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10" name="Freeform 8">
              <a:extLst>
                <a:ext uri="{FF2B5EF4-FFF2-40B4-BE49-F238E27FC236}">
                  <a16:creationId xmlns:a16="http://schemas.microsoft.com/office/drawing/2014/main" id="{3C5E29AF-FF87-1B48-887A-903C965A48C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A0F4563-C56C-A44E-AA34-3A17FE8DDC9B}"/>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6F06A227-35C2-184D-B969-6371089C3B03}"/>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13" name="Freeform 11">
              <a:extLst>
                <a:ext uri="{FF2B5EF4-FFF2-40B4-BE49-F238E27FC236}">
                  <a16:creationId xmlns:a16="http://schemas.microsoft.com/office/drawing/2014/main" id="{64245BFF-DC81-9D46-B1BC-7691B7B59540}"/>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B4295720-3128-9346-89EB-B77C248F3D48}"/>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Arial" charset="0"/>
              </a:endParaRPr>
            </a:p>
          </p:txBody>
        </p:sp>
        <p:sp>
          <p:nvSpPr>
            <p:cNvPr id="15" name="Freeform 13">
              <a:extLst>
                <a:ext uri="{FF2B5EF4-FFF2-40B4-BE49-F238E27FC236}">
                  <a16:creationId xmlns:a16="http://schemas.microsoft.com/office/drawing/2014/main" id="{EED79BA4-F1F1-DB49-9E52-670568635901}"/>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83B933E-152B-D245-8E28-2834928E9538}"/>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17" name="Freeform 15">
              <a:extLst>
                <a:ext uri="{FF2B5EF4-FFF2-40B4-BE49-F238E27FC236}">
                  <a16:creationId xmlns:a16="http://schemas.microsoft.com/office/drawing/2014/main" id="{851BF0AB-4858-764E-9C0D-EB904802C8D6}"/>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03DDAC68-8648-2943-83AD-93DE1BE981DD}"/>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19" name="Freeform 17">
              <a:extLst>
                <a:ext uri="{FF2B5EF4-FFF2-40B4-BE49-F238E27FC236}">
                  <a16:creationId xmlns:a16="http://schemas.microsoft.com/office/drawing/2014/main" id="{3C80B7B3-EA05-284A-94F5-D723EA82ABAA}"/>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0" name="Freeform 18">
              <a:extLst>
                <a:ext uri="{FF2B5EF4-FFF2-40B4-BE49-F238E27FC236}">
                  <a16:creationId xmlns:a16="http://schemas.microsoft.com/office/drawing/2014/main" id="{7C4992CC-44A4-8D4E-A32D-550548C740FF}"/>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1" name="Freeform 19">
              <a:extLst>
                <a:ext uri="{FF2B5EF4-FFF2-40B4-BE49-F238E27FC236}">
                  <a16:creationId xmlns:a16="http://schemas.microsoft.com/office/drawing/2014/main" id="{2E6055DC-7D8A-E54C-81F6-98924B1A664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E0B2F852-6C1F-8D4A-90F2-021D49BDC57F}"/>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3" name="Freeform 21">
              <a:extLst>
                <a:ext uri="{FF2B5EF4-FFF2-40B4-BE49-F238E27FC236}">
                  <a16:creationId xmlns:a16="http://schemas.microsoft.com/office/drawing/2014/main" id="{61FD6F38-FF5C-F040-B79E-5E927D3EA29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5820B37F-B1BD-3C41-84A4-87A3CCE6C19D}"/>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5" name="Freeform 23">
              <a:extLst>
                <a:ext uri="{FF2B5EF4-FFF2-40B4-BE49-F238E27FC236}">
                  <a16:creationId xmlns:a16="http://schemas.microsoft.com/office/drawing/2014/main" id="{C61C6AFA-3286-694A-893A-14AA15BB7251}"/>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26" name="Freeform 24">
              <a:extLst>
                <a:ext uri="{FF2B5EF4-FFF2-40B4-BE49-F238E27FC236}">
                  <a16:creationId xmlns:a16="http://schemas.microsoft.com/office/drawing/2014/main" id="{5ACC3B3D-7F35-8E43-878A-6E4A2AFB4EEB}"/>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7" name="Freeform 25">
              <a:extLst>
                <a:ext uri="{FF2B5EF4-FFF2-40B4-BE49-F238E27FC236}">
                  <a16:creationId xmlns:a16="http://schemas.microsoft.com/office/drawing/2014/main" id="{7D04248C-B781-8D48-9EE2-F749C5A77AC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3A631C62-0AF5-6C46-97DF-016DAF40BDD3}"/>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29" name="Freeform 27">
              <a:extLst>
                <a:ext uri="{FF2B5EF4-FFF2-40B4-BE49-F238E27FC236}">
                  <a16:creationId xmlns:a16="http://schemas.microsoft.com/office/drawing/2014/main" id="{3C2C304A-405A-3D47-B9FE-46FF2CC83FC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0" name="Freeform 28">
              <a:extLst>
                <a:ext uri="{FF2B5EF4-FFF2-40B4-BE49-F238E27FC236}">
                  <a16:creationId xmlns:a16="http://schemas.microsoft.com/office/drawing/2014/main" id="{5F1016B5-4335-FD4D-A968-E9E4D61301BD}"/>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154CCE55-C418-C243-A548-C2237FC5B4F0}"/>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2" name="Freeform 30">
              <a:extLst>
                <a:ext uri="{FF2B5EF4-FFF2-40B4-BE49-F238E27FC236}">
                  <a16:creationId xmlns:a16="http://schemas.microsoft.com/office/drawing/2014/main" id="{D0C5FBF5-D621-9445-99A2-46C6804E008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A5C27FD5-EA00-5F4E-BE40-BA1B49217629}"/>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4" name="Freeform 32">
              <a:extLst>
                <a:ext uri="{FF2B5EF4-FFF2-40B4-BE49-F238E27FC236}">
                  <a16:creationId xmlns:a16="http://schemas.microsoft.com/office/drawing/2014/main" id="{CA6B9BFB-77DD-5244-B324-61EF90AB4BC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35" name="Freeform 33">
              <a:extLst>
                <a:ext uri="{FF2B5EF4-FFF2-40B4-BE49-F238E27FC236}">
                  <a16:creationId xmlns:a16="http://schemas.microsoft.com/office/drawing/2014/main" id="{660C0727-E921-9C48-8EDF-B249999D636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6" name="Freeform 34">
              <a:extLst>
                <a:ext uri="{FF2B5EF4-FFF2-40B4-BE49-F238E27FC236}">
                  <a16:creationId xmlns:a16="http://schemas.microsoft.com/office/drawing/2014/main" id="{EC45D6E2-0310-C340-8236-78DC081E4F8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7" name="Freeform 35">
              <a:extLst>
                <a:ext uri="{FF2B5EF4-FFF2-40B4-BE49-F238E27FC236}">
                  <a16:creationId xmlns:a16="http://schemas.microsoft.com/office/drawing/2014/main" id="{08E5224E-A7B4-994F-A5CC-17ED131EAAA0}"/>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8" name="Freeform 36">
              <a:extLst>
                <a:ext uri="{FF2B5EF4-FFF2-40B4-BE49-F238E27FC236}">
                  <a16:creationId xmlns:a16="http://schemas.microsoft.com/office/drawing/2014/main" id="{630EAC0D-CF73-0146-95E2-C5A5ED323DC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9" name="Freeform 37">
              <a:extLst>
                <a:ext uri="{FF2B5EF4-FFF2-40B4-BE49-F238E27FC236}">
                  <a16:creationId xmlns:a16="http://schemas.microsoft.com/office/drawing/2014/main" id="{3C029354-1751-CE41-A7F7-4175876AE51A}"/>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40" name="Freeform 38">
              <a:extLst>
                <a:ext uri="{FF2B5EF4-FFF2-40B4-BE49-F238E27FC236}">
                  <a16:creationId xmlns:a16="http://schemas.microsoft.com/office/drawing/2014/main" id="{5F07DB62-7C43-BF4E-950E-1E4F302E721B}"/>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grpSp>
          <p:nvGrpSpPr>
            <p:cNvPr id="41" name="Group 39">
              <a:extLst>
                <a:ext uri="{FF2B5EF4-FFF2-40B4-BE49-F238E27FC236}">
                  <a16:creationId xmlns:a16="http://schemas.microsoft.com/office/drawing/2014/main" id="{A3DD40EE-BEC7-0148-9FB8-FBE85ED1A2A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C0051892-B889-DF46-A4DE-DA062311A9F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43" name="Freeform 41">
                <a:extLst>
                  <a:ext uri="{FF2B5EF4-FFF2-40B4-BE49-F238E27FC236}">
                    <a16:creationId xmlns:a16="http://schemas.microsoft.com/office/drawing/2014/main" id="{1EBD3589-AC1A-E14C-876B-49F0398AD5EA}"/>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A659FE7D-649C-514D-8D46-0619A3969284}"/>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76FDAB23-0B76-B942-AC1D-D69A1A1BFD9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4F436254-17C5-7F46-AAC5-B6D2747A270A}"/>
              </a:ext>
            </a:extLst>
          </p:cNvPr>
          <p:cNvSpPr>
            <a:spLocks noGrp="1" noChangeArrowheads="1"/>
          </p:cNvSpPr>
          <p:nvPr>
            <p:ph type="sldNum" sz="quarter" idx="12"/>
          </p:nvPr>
        </p:nvSpPr>
        <p:spPr/>
        <p:txBody>
          <a:bodyPr/>
          <a:lstStyle>
            <a:lvl1pPr>
              <a:defRPr/>
            </a:lvl1pPr>
          </a:lstStyle>
          <a:p>
            <a:fld id="{9C39C944-0DA3-FD44-BE02-0872828D1435}" type="slidenum">
              <a:rPr lang="en-US" altLang="en-US"/>
              <a:pPr/>
              <a:t>‹#›</a:t>
            </a:fld>
            <a:endParaRPr lang="en-US" altLang="en-US"/>
          </a:p>
        </p:txBody>
      </p:sp>
    </p:spTree>
    <p:extLst>
      <p:ext uri="{BB962C8B-B14F-4D97-AF65-F5344CB8AC3E}">
        <p14:creationId xmlns:p14="http://schemas.microsoft.com/office/powerpoint/2010/main" val="28424259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C423BD5-E48F-A14E-AE54-561EA2C405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58877FBB-38C7-9847-AB57-062B1B1D5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3BA3F9B2-5E21-424B-842A-C5DC0E71F343}"/>
              </a:ext>
            </a:extLst>
          </p:cNvPr>
          <p:cNvSpPr>
            <a:spLocks noGrp="1" noChangeArrowheads="1"/>
          </p:cNvSpPr>
          <p:nvPr>
            <p:ph type="sldNum" sz="quarter" idx="12"/>
          </p:nvPr>
        </p:nvSpPr>
        <p:spPr>
          <a:ln/>
        </p:spPr>
        <p:txBody>
          <a:bodyPr/>
          <a:lstStyle>
            <a:lvl1pPr>
              <a:defRPr/>
            </a:lvl1pPr>
          </a:lstStyle>
          <a:p>
            <a:fld id="{F14AA736-AFEF-CD4C-A502-5A686E8C3476}" type="slidenum">
              <a:rPr lang="en-US" altLang="en-US"/>
              <a:pPr/>
              <a:t>‹#›</a:t>
            </a:fld>
            <a:endParaRPr lang="en-US" altLang="en-US"/>
          </a:p>
        </p:txBody>
      </p:sp>
    </p:spTree>
    <p:extLst>
      <p:ext uri="{BB962C8B-B14F-4D97-AF65-F5344CB8AC3E}">
        <p14:creationId xmlns:p14="http://schemas.microsoft.com/office/powerpoint/2010/main" val="2081746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2C8671AC-AF20-CB4F-98AC-4EF8CFEB3B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2196DAED-3DF7-9143-BF67-35E7E17A4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486ECE1-E702-2A48-A3A5-519B0AF73671}"/>
              </a:ext>
            </a:extLst>
          </p:cNvPr>
          <p:cNvSpPr>
            <a:spLocks noGrp="1" noChangeArrowheads="1"/>
          </p:cNvSpPr>
          <p:nvPr>
            <p:ph type="sldNum" sz="quarter" idx="12"/>
          </p:nvPr>
        </p:nvSpPr>
        <p:spPr>
          <a:ln/>
        </p:spPr>
        <p:txBody>
          <a:bodyPr/>
          <a:lstStyle>
            <a:lvl1pPr>
              <a:defRPr/>
            </a:lvl1pPr>
          </a:lstStyle>
          <a:p>
            <a:fld id="{1D4C7D47-EF73-3041-AC8A-DD4D24155492}" type="slidenum">
              <a:rPr lang="en-US" altLang="en-US"/>
              <a:pPr/>
              <a:t>‹#›</a:t>
            </a:fld>
            <a:endParaRPr lang="en-US" altLang="en-US"/>
          </a:p>
        </p:txBody>
      </p:sp>
    </p:spTree>
    <p:extLst>
      <p:ext uri="{BB962C8B-B14F-4D97-AF65-F5344CB8AC3E}">
        <p14:creationId xmlns:p14="http://schemas.microsoft.com/office/powerpoint/2010/main" val="478009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5207CC1-F419-2244-A656-2C5B30BCA5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CC81D45-390D-A242-AE2F-2F42A22C8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7CF1743-E0BC-304E-94A8-3A7C83D622A5}"/>
              </a:ext>
            </a:extLst>
          </p:cNvPr>
          <p:cNvSpPr>
            <a:spLocks noGrp="1" noChangeArrowheads="1"/>
          </p:cNvSpPr>
          <p:nvPr>
            <p:ph type="sldNum" sz="quarter" idx="12"/>
          </p:nvPr>
        </p:nvSpPr>
        <p:spPr>
          <a:ln/>
        </p:spPr>
        <p:txBody>
          <a:bodyPr/>
          <a:lstStyle>
            <a:lvl1pPr>
              <a:defRPr/>
            </a:lvl1pPr>
          </a:lstStyle>
          <a:p>
            <a:fld id="{A23DEDA1-3CBF-8D44-9D1A-DEA51FDB44A0}" type="slidenum">
              <a:rPr lang="en-US" altLang="en-US"/>
              <a:pPr/>
              <a:t>‹#›</a:t>
            </a:fld>
            <a:endParaRPr lang="en-US" altLang="en-US"/>
          </a:p>
        </p:txBody>
      </p:sp>
    </p:spTree>
    <p:extLst>
      <p:ext uri="{BB962C8B-B14F-4D97-AF65-F5344CB8AC3E}">
        <p14:creationId xmlns:p14="http://schemas.microsoft.com/office/powerpoint/2010/main" val="5410945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50F92D9-C612-7844-AF51-6DA3F87D55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7E4D628E-99FA-E649-8D59-6D1896059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D8F3BA1-1C67-934B-9604-12A86107CE1A}"/>
              </a:ext>
            </a:extLst>
          </p:cNvPr>
          <p:cNvSpPr>
            <a:spLocks noGrp="1" noChangeArrowheads="1"/>
          </p:cNvSpPr>
          <p:nvPr>
            <p:ph type="sldNum" sz="quarter" idx="12"/>
          </p:nvPr>
        </p:nvSpPr>
        <p:spPr>
          <a:ln/>
        </p:spPr>
        <p:txBody>
          <a:bodyPr/>
          <a:lstStyle>
            <a:lvl1pPr>
              <a:defRPr/>
            </a:lvl1pPr>
          </a:lstStyle>
          <a:p>
            <a:fld id="{F5A09C77-5984-B44C-B7F1-3514B4077BDB}" type="slidenum">
              <a:rPr lang="en-US" altLang="en-US"/>
              <a:pPr/>
              <a:t>‹#›</a:t>
            </a:fld>
            <a:endParaRPr lang="en-US" altLang="en-US"/>
          </a:p>
        </p:txBody>
      </p:sp>
    </p:spTree>
    <p:extLst>
      <p:ext uri="{BB962C8B-B14F-4D97-AF65-F5344CB8AC3E}">
        <p14:creationId xmlns:p14="http://schemas.microsoft.com/office/powerpoint/2010/main" val="2275429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29CFB7AB-6017-694A-B194-84C53231EF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CAD841B8-2FF3-ED41-9C79-64778E1D0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A18EE52F-0108-7544-9B21-A51A5882C985}"/>
              </a:ext>
            </a:extLst>
          </p:cNvPr>
          <p:cNvSpPr>
            <a:spLocks noGrp="1" noChangeArrowheads="1"/>
          </p:cNvSpPr>
          <p:nvPr>
            <p:ph type="sldNum" sz="quarter" idx="12"/>
          </p:nvPr>
        </p:nvSpPr>
        <p:spPr>
          <a:ln/>
        </p:spPr>
        <p:txBody>
          <a:bodyPr/>
          <a:lstStyle>
            <a:lvl1pPr>
              <a:defRPr/>
            </a:lvl1pPr>
          </a:lstStyle>
          <a:p>
            <a:fld id="{43688894-D2E4-C044-9517-3363F9AFF1B5}" type="slidenum">
              <a:rPr lang="en-US" altLang="en-US"/>
              <a:pPr/>
              <a:t>‹#›</a:t>
            </a:fld>
            <a:endParaRPr lang="en-US" altLang="en-US"/>
          </a:p>
        </p:txBody>
      </p:sp>
    </p:spTree>
    <p:extLst>
      <p:ext uri="{BB962C8B-B14F-4D97-AF65-F5344CB8AC3E}">
        <p14:creationId xmlns:p14="http://schemas.microsoft.com/office/powerpoint/2010/main" val="42787531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1CBC686E-7D8A-F947-BD5D-A8583C8DA0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53CB9C09-EB5D-D14A-9F6F-5B0358721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42282ACB-7935-364C-87FA-15F28A7ADC35}"/>
              </a:ext>
            </a:extLst>
          </p:cNvPr>
          <p:cNvSpPr>
            <a:spLocks noGrp="1" noChangeArrowheads="1"/>
          </p:cNvSpPr>
          <p:nvPr>
            <p:ph type="sldNum" sz="quarter" idx="12"/>
          </p:nvPr>
        </p:nvSpPr>
        <p:spPr>
          <a:ln/>
        </p:spPr>
        <p:txBody>
          <a:bodyPr/>
          <a:lstStyle>
            <a:lvl1pPr>
              <a:defRPr/>
            </a:lvl1pPr>
          </a:lstStyle>
          <a:p>
            <a:fld id="{873F1393-4CEB-9840-A589-02AD63C570C4}" type="slidenum">
              <a:rPr lang="en-US" altLang="en-US"/>
              <a:pPr/>
              <a:t>‹#›</a:t>
            </a:fld>
            <a:endParaRPr lang="en-US" altLang="en-US"/>
          </a:p>
        </p:txBody>
      </p:sp>
    </p:spTree>
    <p:extLst>
      <p:ext uri="{BB962C8B-B14F-4D97-AF65-F5344CB8AC3E}">
        <p14:creationId xmlns:p14="http://schemas.microsoft.com/office/powerpoint/2010/main" val="4189810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F80D31A-55E1-844F-88B9-0B8FB421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4A3C75F-7FDE-A744-8175-BD15D9279A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C071890-9834-F644-A82E-DD10F90957F2}"/>
              </a:ext>
            </a:extLst>
          </p:cNvPr>
          <p:cNvSpPr>
            <a:spLocks noGrp="1" noChangeArrowheads="1"/>
          </p:cNvSpPr>
          <p:nvPr>
            <p:ph type="sldNum" sz="quarter" idx="12"/>
          </p:nvPr>
        </p:nvSpPr>
        <p:spPr>
          <a:ln/>
        </p:spPr>
        <p:txBody>
          <a:bodyPr/>
          <a:lstStyle>
            <a:lvl1pPr>
              <a:defRPr/>
            </a:lvl1pPr>
          </a:lstStyle>
          <a:p>
            <a:fld id="{A652D83D-CC7C-3844-A8D7-517F2594F02A}" type="slidenum">
              <a:rPr lang="en-US" altLang="en-US"/>
              <a:pPr/>
              <a:t>‹#›</a:t>
            </a:fld>
            <a:endParaRPr lang="en-US" altLang="en-US"/>
          </a:p>
        </p:txBody>
      </p:sp>
    </p:spTree>
    <p:extLst>
      <p:ext uri="{BB962C8B-B14F-4D97-AF65-F5344CB8AC3E}">
        <p14:creationId xmlns:p14="http://schemas.microsoft.com/office/powerpoint/2010/main" val="1454191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EDFEC576-0A6F-5343-BA95-1C6CE68F21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28DE8E1-0666-984A-804E-37C94EE591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037A79B-2027-5D49-9C9B-6E2905CA6DAB}"/>
              </a:ext>
            </a:extLst>
          </p:cNvPr>
          <p:cNvSpPr>
            <a:spLocks noGrp="1" noChangeArrowheads="1"/>
          </p:cNvSpPr>
          <p:nvPr>
            <p:ph type="sldNum" sz="quarter" idx="12"/>
          </p:nvPr>
        </p:nvSpPr>
        <p:spPr>
          <a:ln/>
        </p:spPr>
        <p:txBody>
          <a:bodyPr/>
          <a:lstStyle>
            <a:lvl1pPr>
              <a:defRPr/>
            </a:lvl1pPr>
          </a:lstStyle>
          <a:p>
            <a:fld id="{E148D1A9-4CE3-A84F-B283-B235600EE7D0}" type="slidenum">
              <a:rPr lang="en-US" altLang="en-US"/>
              <a:pPr/>
              <a:t>‹#›</a:t>
            </a:fld>
            <a:endParaRPr lang="en-US" altLang="en-US"/>
          </a:p>
        </p:txBody>
      </p:sp>
    </p:spTree>
    <p:extLst>
      <p:ext uri="{BB962C8B-B14F-4D97-AF65-F5344CB8AC3E}">
        <p14:creationId xmlns:p14="http://schemas.microsoft.com/office/powerpoint/2010/main" val="42804206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B4AD89C2-2B50-7845-9923-4E7C241A9A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C8B96284-1618-9E4E-A999-E3782C86F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7146A21-D3A0-934D-8463-4DF89ABFCC50}"/>
              </a:ext>
            </a:extLst>
          </p:cNvPr>
          <p:cNvSpPr>
            <a:spLocks noGrp="1" noChangeArrowheads="1"/>
          </p:cNvSpPr>
          <p:nvPr>
            <p:ph type="sldNum" sz="quarter" idx="12"/>
          </p:nvPr>
        </p:nvSpPr>
        <p:spPr>
          <a:ln/>
        </p:spPr>
        <p:txBody>
          <a:bodyPr/>
          <a:lstStyle>
            <a:lvl1pPr>
              <a:defRPr/>
            </a:lvl1pPr>
          </a:lstStyle>
          <a:p>
            <a:fld id="{1E31D33E-FB5A-3943-BCEA-1D38FBD11CE0}" type="slidenum">
              <a:rPr lang="en-US" altLang="en-US"/>
              <a:pPr/>
              <a:t>‹#›</a:t>
            </a:fld>
            <a:endParaRPr lang="en-US" altLang="en-US"/>
          </a:p>
        </p:txBody>
      </p:sp>
    </p:spTree>
    <p:extLst>
      <p:ext uri="{BB962C8B-B14F-4D97-AF65-F5344CB8AC3E}">
        <p14:creationId xmlns:p14="http://schemas.microsoft.com/office/powerpoint/2010/main" val="3858258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F89B19-3132-F64C-B2CF-E504F0DAD6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44A5805-BE2F-5D46-B0C3-4071256AD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8AD399D-4157-2247-9FA5-B787254BA202}"/>
              </a:ext>
            </a:extLst>
          </p:cNvPr>
          <p:cNvSpPr>
            <a:spLocks noGrp="1" noChangeArrowheads="1"/>
          </p:cNvSpPr>
          <p:nvPr>
            <p:ph type="sldNum" sz="quarter" idx="12"/>
          </p:nvPr>
        </p:nvSpPr>
        <p:spPr>
          <a:ln/>
        </p:spPr>
        <p:txBody>
          <a:bodyPr/>
          <a:lstStyle>
            <a:lvl1pPr>
              <a:defRPr/>
            </a:lvl1pPr>
          </a:lstStyle>
          <a:p>
            <a:fld id="{42322105-3220-F840-B7CA-04ED482F51A5}" type="slidenum">
              <a:rPr lang="en-US" altLang="en-US"/>
              <a:pPr/>
              <a:t>‹#›</a:t>
            </a:fld>
            <a:endParaRPr lang="en-US" altLang="en-US"/>
          </a:p>
        </p:txBody>
      </p:sp>
    </p:spTree>
    <p:extLst>
      <p:ext uri="{BB962C8B-B14F-4D97-AF65-F5344CB8AC3E}">
        <p14:creationId xmlns:p14="http://schemas.microsoft.com/office/powerpoint/2010/main" val="24039751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3EC195EF-F9C7-F244-9051-16599BBF56D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501F6421-3EA7-6941-A4A5-A114228F6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D5CCBE63-AEA2-A44E-9D35-1A3EAC0D1B7C}"/>
              </a:ext>
            </a:extLst>
          </p:cNvPr>
          <p:cNvSpPr>
            <a:spLocks noGrp="1" noChangeArrowheads="1"/>
          </p:cNvSpPr>
          <p:nvPr>
            <p:ph type="sldNum" sz="quarter" idx="12"/>
          </p:nvPr>
        </p:nvSpPr>
        <p:spPr>
          <a:ln/>
        </p:spPr>
        <p:txBody>
          <a:bodyPr/>
          <a:lstStyle>
            <a:lvl1pPr>
              <a:defRPr/>
            </a:lvl1pPr>
          </a:lstStyle>
          <a:p>
            <a:fld id="{CF5E6B08-05D6-E244-9262-661E6A383F1D}" type="slidenum">
              <a:rPr lang="en-US" altLang="en-US"/>
              <a:pPr/>
              <a:t>‹#›</a:t>
            </a:fld>
            <a:endParaRPr lang="en-US" altLang="en-US"/>
          </a:p>
        </p:txBody>
      </p:sp>
    </p:spTree>
    <p:extLst>
      <p:ext uri="{BB962C8B-B14F-4D97-AF65-F5344CB8AC3E}">
        <p14:creationId xmlns:p14="http://schemas.microsoft.com/office/powerpoint/2010/main" val="36442682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E9799D1-C08F-984D-AF9A-79F023C1A26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3570EA0-56F1-D148-8D96-F427F8F43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E35A24EF-6A02-0241-AE40-6D9CCA120E5C}"/>
              </a:ext>
            </a:extLst>
          </p:cNvPr>
          <p:cNvSpPr>
            <a:spLocks noGrp="1" noChangeArrowheads="1"/>
          </p:cNvSpPr>
          <p:nvPr>
            <p:ph type="sldNum" sz="quarter" idx="12"/>
          </p:nvPr>
        </p:nvSpPr>
        <p:spPr>
          <a:ln/>
        </p:spPr>
        <p:txBody>
          <a:bodyPr/>
          <a:lstStyle>
            <a:lvl1pPr>
              <a:defRPr/>
            </a:lvl1pPr>
          </a:lstStyle>
          <a:p>
            <a:fld id="{999437C5-1D0A-764E-95EA-970DF046CB4D}" type="slidenum">
              <a:rPr lang="en-US" altLang="en-US"/>
              <a:pPr/>
              <a:t>‹#›</a:t>
            </a:fld>
            <a:endParaRPr lang="en-US" altLang="en-US"/>
          </a:p>
        </p:txBody>
      </p:sp>
    </p:spTree>
    <p:extLst>
      <p:ext uri="{BB962C8B-B14F-4D97-AF65-F5344CB8AC3E}">
        <p14:creationId xmlns:p14="http://schemas.microsoft.com/office/powerpoint/2010/main" val="14988539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47"/>
        <p:cNvGrpSpPr/>
        <p:nvPr/>
      </p:nvGrpSpPr>
      <p:grpSpPr>
        <a:xfrm>
          <a:off x="0" y="0"/>
          <a:ext cx="0" cy="0"/>
          <a:chOff x="0" y="0"/>
          <a:chExt cx="0" cy="0"/>
        </a:xfrm>
      </p:grpSpPr>
      <p:sp>
        <p:nvSpPr>
          <p:cNvPr id="1248" name="Google Shape;1248;p1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49" name="Google Shape;1249;p1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250" name="Google Shape;1250;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83205152"/>
      </p:ext>
    </p:extLst>
  </p:cSld>
  <p:clrMapOvr>
    <a:masterClrMapping/>
  </p:clrMapOvr>
  <p:transition spd="med">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53"/>
        <p:cNvGrpSpPr/>
        <p:nvPr/>
      </p:nvGrpSpPr>
      <p:grpSpPr>
        <a:xfrm>
          <a:off x="0" y="0"/>
          <a:ext cx="0" cy="0"/>
          <a:chOff x="0" y="0"/>
          <a:chExt cx="0" cy="0"/>
        </a:xfrm>
      </p:grpSpPr>
      <p:sp>
        <p:nvSpPr>
          <p:cNvPr id="1254" name="Google Shape;1254;p1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55" name="Google Shape;1255;p1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56" name="Google Shape;1256;p1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1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12790522"/>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9"/>
        <p:cNvGrpSpPr/>
        <p:nvPr/>
      </p:nvGrpSpPr>
      <p:grpSpPr>
        <a:xfrm>
          <a:off x="0" y="0"/>
          <a:ext cx="0" cy="0"/>
          <a:chOff x="0" y="0"/>
          <a:chExt cx="0" cy="0"/>
        </a:xfrm>
      </p:grpSpPr>
      <p:sp>
        <p:nvSpPr>
          <p:cNvPr id="1260" name="Google Shape;1260;p1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1" name="Google Shape;1261;p1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07867873"/>
      </p:ext>
    </p:extLst>
  </p:cSld>
  <p:clrMapOvr>
    <a:masterClrMapping/>
  </p:clrMapOvr>
  <p:transition spd="med">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87BB0957-3DC0-F640-A00C-598B45CDEA9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7311862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106903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BFE857C1-3FA2-B04B-97EE-69AB34EEABF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404935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1D11C58-D6F1-E845-8A50-36BFA434403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301107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DF2073C-56E8-934E-939B-30C13C3F82B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327395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37B3D0A-7418-974B-85E1-EE56E65FC58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7844154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5532693E-A7C1-C44B-A287-9C4590D492B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432296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698FA8C5-55AD-9245-8858-D22BE37C030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2897114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B1FB20F-5184-2648-807E-9E4A1B39C2F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44025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D26BF4B-EBDF-4043-921F-9332FAB8A1C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892046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4E03FA4-119A-B34C-825D-C86EB6DB4CAE}"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873981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4/19/26</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4/19/26</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4/19/26</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4/19/26</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4/19/26</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4/19/26</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4/19/26</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4/19/26</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4/19/26</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4/19/26</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4/19/26</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4/19/26</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10.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7.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image" Target="../media/image3.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14.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3.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2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1.xml"/><Relationship Id="rId1" Type="http://schemas.openxmlformats.org/officeDocument/2006/relationships/slideLayout" Target="../slideLayouts/slideLayout1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4.xml"/><Relationship Id="rId1" Type="http://schemas.openxmlformats.org/officeDocument/2006/relationships/slideLayout" Target="../slideLayouts/slideLayout1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theme" Target="../theme/theme27.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28.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182.xml"/><Relationship Id="rId1" Type="http://schemas.openxmlformats.org/officeDocument/2006/relationships/slideLayout" Target="../slideLayouts/slideLayout1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3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theme" Target="../theme/theme31.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3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34.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6.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5.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6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3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38.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6" Type="http://schemas.openxmlformats.org/officeDocument/2006/relationships/image" Target="../media/image3.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2.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9.xml"/><Relationship Id="rId1" Type="http://schemas.openxmlformats.org/officeDocument/2006/relationships/slideLayout" Target="../slideLayouts/slideLayout28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290.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41.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9.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4/19/26</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4/19/26</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4/19/26</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4/19/26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82158258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55734774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latin typeface="Aria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latin typeface="Aria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4B76A7DE-9099-4187-9561-4A16DBA47D40}" type="slidenum">
              <a:rPr lang="en-US" altLang="en-US">
                <a:latin typeface="Arial"/>
              </a:rPr>
              <a:pPr/>
              <a:t>‹#›</a:t>
            </a:fld>
            <a:endParaRPr lang="en-US" altLang="en-US">
              <a:latin typeface="Arial"/>
            </a:endParaRPr>
          </a:p>
        </p:txBody>
      </p:sp>
    </p:spTree>
    <p:extLst>
      <p:ext uri="{BB962C8B-B14F-4D97-AF65-F5344CB8AC3E}">
        <p14:creationId xmlns:p14="http://schemas.microsoft.com/office/powerpoint/2010/main" val="3271731893"/>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7583526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51376977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805688208"/>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7400925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415060"/>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38176545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EEDD625-6C9E-FA42-972D-6B6DD9F8C62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18DDCB45-88D2-A44B-9E26-CDDDC201EDB2}"/>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FE852A8C-70C7-EB40-BFD9-3E97B9619382}"/>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cs typeface="Arial" panose="020B0604020202020204" pitchFamily="34" charset="0"/>
              </a:defRPr>
            </a:lvl1pPr>
          </a:lstStyle>
          <a:p>
            <a:fld id="{47464E70-CDC8-EA46-A320-EE247D230C6C}" type="datetime1">
              <a:rPr lang="en-US" altLang="en-US"/>
              <a:pPr/>
              <a:t>4/18/26</a:t>
            </a:fld>
            <a:endParaRPr lang="en-US" altLang="en-US"/>
          </a:p>
        </p:txBody>
      </p:sp>
      <p:sp>
        <p:nvSpPr>
          <p:cNvPr id="1030" name="Rectangle 6">
            <a:extLst>
              <a:ext uri="{FF2B5EF4-FFF2-40B4-BE49-F238E27FC236}">
                <a16:creationId xmlns:a16="http://schemas.microsoft.com/office/drawing/2014/main" id="{AF36C8A3-04FD-3844-B9B4-C76540FF37B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8D0A938D-2633-6641-8851-EA111285528B}"/>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cs typeface="Arial" panose="020B0604020202020204" pitchFamily="34" charset="0"/>
              </a:defRPr>
            </a:lvl1pPr>
          </a:lstStyle>
          <a:p>
            <a:fld id="{FFCC470A-EADC-9D40-ACB2-AC3E76D0355C}" type="slidenum">
              <a:rPr lang="en-US" altLang="en-US"/>
              <a:pPr/>
              <a:t>‹#›</a:t>
            </a:fld>
            <a:endParaRPr lang="en-US" altLang="en-US"/>
          </a:p>
        </p:txBody>
      </p:sp>
    </p:spTree>
    <p:extLst>
      <p:ext uri="{BB962C8B-B14F-4D97-AF65-F5344CB8AC3E}">
        <p14:creationId xmlns:p14="http://schemas.microsoft.com/office/powerpoint/2010/main" val="3675360183"/>
      </p:ext>
    </p:extLst>
  </p:cSld>
  <p:clrMap bg1="dk2" tx1="lt1" bg2="dk1" tx2="lt2" accent1="accent1" accent2="accent2" accent3="accent3" accent4="accent4" accent5="accent5" accent6="accent6" hlink="hlink" folHlink="folHlink"/>
  <p:sldLayoutIdLst>
    <p:sldLayoutId id="214748402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275487818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EDAABA69-9F9E-F047-8221-246ED8636D26}"/>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B70138A-F82C-FB47-91F4-6CF536DFC78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A16CAAAC-3187-2F48-8711-41F18DCC3A2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7738F0AB-6999-4B46-997E-02879C5A16B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37E7CFE-44BB-E949-BB73-405F1008197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A6628BD7-3478-6B47-A6CA-DC97C860312F}" type="slidenum">
              <a:rPr lang="en-US" altLang="en-US"/>
              <a:pPr/>
              <a:t>‹#›</a:t>
            </a:fld>
            <a:endParaRPr lang="en-US" altLang="en-US"/>
          </a:p>
        </p:txBody>
      </p:sp>
    </p:spTree>
    <p:extLst>
      <p:ext uri="{BB962C8B-B14F-4D97-AF65-F5344CB8AC3E}">
        <p14:creationId xmlns:p14="http://schemas.microsoft.com/office/powerpoint/2010/main" val="1957920543"/>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FE35723D-5D20-ED43-BA1D-023B9F989641}"/>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CB46413-B52B-D440-AF48-BEA17CDED08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5B32B7CD-F933-B749-B8A9-17FBEE3667A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FB30A7C5-FF3A-9A48-8765-A6D24A42009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FE69A7F-C7D5-D348-8F2A-97C2F6296EC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008EBEAA-2899-6B49-96ED-C1F3860FD434}" type="slidenum">
              <a:rPr lang="en-US" altLang="en-US"/>
              <a:pPr/>
              <a:t>‹#›</a:t>
            </a:fld>
            <a:endParaRPr lang="en-US" altLang="en-US"/>
          </a:p>
        </p:txBody>
      </p:sp>
    </p:spTree>
    <p:extLst>
      <p:ext uri="{BB962C8B-B14F-4D97-AF65-F5344CB8AC3E}">
        <p14:creationId xmlns:p14="http://schemas.microsoft.com/office/powerpoint/2010/main" val="1141499481"/>
      </p:ext>
    </p:extLst>
  </p:cSld>
  <p:clrMap bg1="dk2" tx1="lt1" bg2="dk1" tx2="lt2" accent1="accent1" accent2="accent2" accent3="accent3" accent4="accent4" accent5="accent5" accent6="accent6" hlink="hlink" folHlink="folHlink"/>
  <p:sldLayoutIdLst>
    <p:sldLayoutId id="214748404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1"/>
        <p:cNvGrpSpPr/>
        <p:nvPr/>
      </p:nvGrpSpPr>
      <p:grpSpPr>
        <a:xfrm>
          <a:off x="0" y="0"/>
          <a:ext cx="0" cy="0"/>
          <a:chOff x="0" y="0"/>
          <a:chExt cx="0" cy="0"/>
        </a:xfrm>
      </p:grpSpPr>
      <p:sp>
        <p:nvSpPr>
          <p:cNvPr id="1242" name="Google Shape;1242;p1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243" name="Google Shape;1243;p19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244" name="Google Shape;1244;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245" name="Google Shape;1245;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246" name="Google Shape;1246;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04538365"/>
      </p:ext>
    </p:extLst>
  </p:cSld>
  <p:clrMap bg1="lt1" tx1="dk1" bg2="dk2" tx2="lt2" accent1="accent1" accent2="accent2" accent3="accent3" accent4="accent4" accent5="accent5" accent6="accent6" hlink="hlink" folHlink="folHlink"/>
  <p:sldLayoutIdLst>
    <p:sldLayoutId id="2147484051" r:id="rId1"/>
    <p:sldLayoutId id="2147484052" r:id="rId2"/>
    <p:sldLayoutId id="2147484053"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sp>
        <p:nvSpPr>
          <p:cNvPr id="6145" name="Rectangle 1"/>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B9C917E5-DF99-7841-8E5E-438364591A45}" type="slidenum">
              <a:rPr lang="en-US"/>
              <a:pPr>
                <a:defRPr/>
              </a:pPr>
              <a:t>‹#›</a:t>
            </a:fld>
            <a:endParaRPr lang="en-US">
              <a:latin typeface="Times New Roman Bold" charset="0"/>
              <a:cs typeface="Times New Roman Bold" charset="0"/>
              <a:sym typeface="Times New Roman Bold" charset="0"/>
            </a:endParaRPr>
          </a:p>
        </p:txBody>
      </p:sp>
      <p:sp>
        <p:nvSpPr>
          <p:cNvPr id="6146"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6147"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4217387385"/>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8.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101.xml"/><Relationship Id="rId4"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113.xml"/><Relationship Id="rId4" Type="http://schemas.openxmlformats.org/officeDocument/2006/relationships/image" Target="../media/image11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13.xml"/><Relationship Id="rId4" Type="http://schemas.openxmlformats.org/officeDocument/2006/relationships/image" Target="../media/image114.jpeg"/></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86.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3.xml"/><Relationship Id="rId4" Type="http://schemas.openxmlformats.org/officeDocument/2006/relationships/image" Target="../media/image7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8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8.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2.xml"/><Relationship Id="rId1" Type="http://schemas.openxmlformats.org/officeDocument/2006/relationships/slideLayout" Target="../slideLayouts/slideLayout246.xml"/><Relationship Id="rId4" Type="http://schemas.openxmlformats.org/officeDocument/2006/relationships/image" Target="../media/image128.jpeg"/></Relationships>
</file>

<file path=ppt/slides/_rels/slide13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4.xml"/><Relationship Id="rId1" Type="http://schemas.openxmlformats.org/officeDocument/2006/relationships/slideLayout" Target="../slideLayouts/slideLayout289.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8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8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8.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8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86.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86.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86.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8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0.xml"/><Relationship Id="rId1" Type="http://schemas.openxmlformats.org/officeDocument/2006/relationships/slideLayout" Target="../slideLayouts/slideLayout118.xml"/><Relationship Id="rId4" Type="http://schemas.openxmlformats.org/officeDocument/2006/relationships/image" Target="../media/image158.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9.xml"/><Relationship Id="rId4" Type="http://schemas.openxmlformats.org/officeDocument/2006/relationships/image" Target="../media/image158.png"/></Relationships>
</file>

<file path=ppt/slides/_rels/slide1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20.xml"/></Relationships>
</file>

<file path=ppt/slides/_rels/slide16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8.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9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8.xml"/></Relationships>
</file>

<file path=ppt/slides/_rels/slide1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1.xml"/><Relationship Id="rId1" Type="http://schemas.openxmlformats.org/officeDocument/2006/relationships/themeOverride" Target="../theme/themeOverride1.xml"/><Relationship Id="rId4" Type="http://schemas.openxmlformats.org/officeDocument/2006/relationships/image" Target="../media/image161.png"/></Relationships>
</file>

<file path=ppt/slides/_rels/slide1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4.jpeg"/><Relationship Id="rId1" Type="http://schemas.openxmlformats.org/officeDocument/2006/relationships/slideLayout" Target="../slideLayouts/slideLayout18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9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4.xml"/><Relationship Id="rId1" Type="http://schemas.openxmlformats.org/officeDocument/2006/relationships/slideLayout" Target="../slideLayouts/slideLayout14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5.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6.xml"/><Relationship Id="rId1" Type="http://schemas.openxmlformats.org/officeDocument/2006/relationships/slideLayout" Target="../slideLayouts/slideLayout14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7.xml"/><Relationship Id="rId1" Type="http://schemas.openxmlformats.org/officeDocument/2006/relationships/slideLayout" Target="../slideLayouts/slideLayout14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8.xml"/><Relationship Id="rId1" Type="http://schemas.openxmlformats.org/officeDocument/2006/relationships/slideLayout" Target="../slideLayouts/slideLayout14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9.xml"/><Relationship Id="rId1" Type="http://schemas.openxmlformats.org/officeDocument/2006/relationships/slideLayout" Target="../slideLayouts/slideLayout14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0.xml"/><Relationship Id="rId1" Type="http://schemas.openxmlformats.org/officeDocument/2006/relationships/slideLayout" Target="../slideLayouts/slideLayout14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1.xml"/><Relationship Id="rId1" Type="http://schemas.openxmlformats.org/officeDocument/2006/relationships/slideLayout" Target="../slideLayouts/slideLayout142.xml"/></Relationships>
</file>

<file path=ppt/slides/_rels/slide19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14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3.xml"/><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8.xml"/></Relationships>
</file>

<file path=ppt/slides/_rels/slide20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4.xml"/><Relationship Id="rId1" Type="http://schemas.openxmlformats.org/officeDocument/2006/relationships/slideLayout" Target="../slideLayouts/slideLayout142.xml"/></Relationships>
</file>

<file path=ppt/slides/_rels/slide20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94.xml"/><Relationship Id="rId4" Type="http://schemas.openxmlformats.org/officeDocument/2006/relationships/hyperlink" Target="http://www.lumoproject.com/"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22.xml"/></Relationships>
</file>

<file path=ppt/slides/_rels/slide2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5.xml"/><Relationship Id="rId1" Type="http://schemas.openxmlformats.org/officeDocument/2006/relationships/slideLayout" Target="../slideLayouts/slideLayout239.xml"/><Relationship Id="rId4" Type="http://schemas.openxmlformats.org/officeDocument/2006/relationships/image" Target="../media/image176.png"/></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8.xml"/><Relationship Id="rId1" Type="http://schemas.openxmlformats.org/officeDocument/2006/relationships/video" Target="file:////Church/Pictures/Video%20Clips%20for%20Sermons/WaterFuelMay06.wm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1.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47.xml"/><Relationship Id="rId4" Type="http://schemas.openxmlformats.org/officeDocument/2006/relationships/hyperlink" Target="http://www.lumoproject.co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8.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5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95.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6.xml"/><Relationship Id="rId1" Type="http://schemas.openxmlformats.org/officeDocument/2006/relationships/slideLayout" Target="../slideLayouts/slideLayout97.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3.xml"/><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0.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5.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8.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9.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9.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1">
            <a:extLst>
              <a:ext uri="{FF2B5EF4-FFF2-40B4-BE49-F238E27FC236}">
                <a16:creationId xmlns:a16="http://schemas.microsoft.com/office/drawing/2014/main" id="{847E1776-D15C-4DAF-9D3F-30822B2799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反对君王</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60AEC6FD-46EE-44B4-B924-520338C5F97A}"/>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1.	Those who reject Jesus identify the devil as their father (39-47).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6308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2.	Some reject God to the point that they even try to kill the messenger (48-59).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260731"/>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a:solidFill>
                  <a:srgbClr val="FFCC99"/>
                </a:solidFill>
                <a:effectLst>
                  <a:outerShdw blurRad="38100" dist="38100" dir="2700000" algn="tl">
                    <a:srgbClr val="FFFFFF"/>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457200" y="304800"/>
            <a:ext cx="2743200" cy="5641975"/>
          </a:xfrm>
        </p:spPr>
        <p:txBody>
          <a:bodyPr/>
          <a:lstStyle/>
          <a:p>
            <a:pPr eaLnBrk="1" hangingPunct="1"/>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Christ’s </a:t>
            </a:r>
            <a:r>
              <a:rPr lang="en-US" altLang="en-US" sz="5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a:t>
            </a:r>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Claims in </a:t>
            </a:r>
            <a:r>
              <a:rPr lang="zh-CN"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约翰</a:t>
            </a:r>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4211638" y="990600"/>
            <a:ext cx="4932362" cy="5589588"/>
          </a:xfrm>
          <a:prstGeom prst="rect">
            <a:avLst/>
          </a:prstGeom>
          <a:no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9099"/>
      </p:ext>
    </p:extLst>
  </p:cSld>
  <p:clrMapOvr>
    <a:masterClrMapping/>
  </p:clrMapOvr>
  <p:transition>
    <p:cut/>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a:solidFill>
                  <a:srgbClr val="FFCC99"/>
                </a:solidFill>
                <a:effectLst>
                  <a:outerShdw blurRad="38100" dist="38100" dir="2700000" algn="tl">
                    <a:srgbClr val="FFFFFF"/>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400" y="1219200"/>
            <a:ext cx="6656614" cy="5632450"/>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9144000"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(12-20).</a:t>
            </a:r>
          </a:p>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(21-30).</a:t>
            </a:r>
          </a:p>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228600"/>
            <a:ext cx="9144000" cy="1143000"/>
          </a:xfrm>
        </p:spPr>
        <p:txBody>
          <a:bodyPr/>
          <a:lstStyle/>
          <a:p>
            <a:r>
              <a:rPr lang="en-US" altLang="en-US" sz="5400">
                <a:solidFill>
                  <a:srgbClr val="FFFFFF"/>
                </a:solidFill>
                <a:effectLst/>
                <a:latin typeface="Arial" panose="020B0604020202020204" pitchFamily="34" charset="0"/>
                <a:ea typeface="ＭＳ Ｐゴシック" panose="020B0600070205080204" pitchFamily="34" charset="-128"/>
              </a:rPr>
              <a:t>Liar–Lunatic–Lord</a:t>
            </a:r>
          </a:p>
        </p:txBody>
      </p:sp>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rilemma.jpg">
            <a:extLst>
              <a:ext uri="{FF2B5EF4-FFF2-40B4-BE49-F238E27FC236}">
                <a16:creationId xmlns:a16="http://schemas.microsoft.com/office/drawing/2014/main" id="{64D90C36-1DF4-4A24-826A-5953DCF2ED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88" y="1600200"/>
            <a:ext cx="92725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dirty="0"/>
              <a:t>C.S.</a:t>
            </a:r>
            <a:r>
              <a:rPr lang="zh-CN" altLang="en-US" sz="3600" b="1" dirty="0"/>
              <a:t>路易斯，</a:t>
            </a:r>
            <a:r>
              <a:rPr lang="en-US" altLang="zh-CN" sz="3600" b="1" dirty="0"/>
              <a:t>《</a:t>
            </a:r>
            <a:r>
              <a:rPr lang="zh-CN" altLang="en-US" sz="3600" b="1" dirty="0"/>
              <a:t>反璞归真</a:t>
            </a:r>
            <a:r>
              <a:rPr lang="en-US" altLang="zh-CN" sz="3600" b="1" dirty="0"/>
              <a:t>》</a:t>
            </a:r>
            <a:r>
              <a:rPr lang="zh-CN" altLang="en-US" sz="3600" b="1" dirty="0"/>
              <a:t>，第</a:t>
            </a:r>
            <a:r>
              <a:rPr lang="en-US" altLang="zh-CN" sz="3600" b="1" dirty="0"/>
              <a:t>55-56</a:t>
            </a:r>
            <a:r>
              <a:rPr lang="zh-CN" altLang="en-US" sz="3600" b="1" dirty="0"/>
              <a:t>页</a:t>
            </a:r>
            <a:endParaRPr lang="en-US" altLang="en-US" sz="3600" b="1"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buNone/>
            </a:pPr>
            <a:r>
              <a:rPr lang="en-US" altLang="ko-KR" sz="2300" b="1" dirty="0">
                <a:ea typeface="굴림" panose="020B0600000101010101" pitchFamily="34" charset="-127"/>
              </a:rPr>
              <a:t>	</a:t>
            </a:r>
            <a:r>
              <a:rPr lang="zh-CN" altLang="en-US" sz="2300" b="1" dirty="0">
                <a:ea typeface="굴림" panose="020B0600000101010101" pitchFamily="34" charset="-127"/>
              </a:rPr>
              <a:t>“我想阻止任何人说出人们常常对耶稣说的那种愚蠢的话：‘我准备接受耶稣是一位伟大的道德导师，但我不接受他声称自己是神。’这是我们不能说的一句话。一个仅仅是人，却说出像耶稣那样的话的人，不可能是一位伟大的道德导师。他要么是个疯子</a:t>
            </a:r>
            <a:r>
              <a:rPr lang="en-US" altLang="zh-CN" sz="2300" b="1" dirty="0">
                <a:ea typeface="굴림" panose="020B0600000101010101" pitchFamily="34" charset="-127"/>
              </a:rPr>
              <a:t>——</a:t>
            </a:r>
            <a:r>
              <a:rPr lang="zh-CN" altLang="en-US" sz="2300" b="1" dirty="0">
                <a:ea typeface="굴림" panose="020B0600000101010101" pitchFamily="34" charset="-127"/>
              </a:rPr>
              <a:t>类似于说自己是一个水煮鸡蛋的那种人</a:t>
            </a:r>
            <a:r>
              <a:rPr lang="en-US" altLang="zh-CN" sz="2300" b="1" dirty="0">
                <a:ea typeface="굴림" panose="020B0600000101010101" pitchFamily="34" charset="-127"/>
              </a:rPr>
              <a:t>——</a:t>
            </a:r>
            <a:r>
              <a:rPr lang="zh-CN" altLang="en-US" sz="2300" b="1" dirty="0">
                <a:ea typeface="굴림" panose="020B0600000101010101" pitchFamily="34" charset="-127"/>
              </a:rPr>
              <a:t>要么他就是地狱之魔鬼。你必须做出选择。这个人要么是神的儿子，要么是疯子，或者是更糟糕的存在。你可以把他当成一个愚人，可以嘲笑他，可以吐唾沫在他身上，甚至把他当成魔鬼一样杀害；或者你可以跪拜在他面前，称他为主和神。但不要用任何轻蔑的废话说他只是一个伟大的道德导师。他并没有给我们这样的选择。他也没有打算这样做。”</a:t>
            </a:r>
          </a:p>
        </p:txBody>
      </p:sp>
    </p:spTree>
    <p:extLst>
      <p:ext uri="{BB962C8B-B14F-4D97-AF65-F5344CB8AC3E}">
        <p14:creationId xmlns:p14="http://schemas.microsoft.com/office/powerpoint/2010/main" val="2244303623"/>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the Sabbath healing of the man born blind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zh-CN" altLang="en-US" sz="3600" b="1" i="1">
                <a:solidFill>
                  <a:srgbClr val="FFFF66"/>
                </a:solidFill>
                <a:effectLst/>
              </a:rPr>
              <a:t>约翰</a:t>
            </a:r>
            <a:r>
              <a:rPr lang="en-US" altLang="en-US" sz="3600" b="1" i="1">
                <a:solidFill>
                  <a:srgbClr val="FFFF66"/>
                </a:solidFill>
                <a:effectLst/>
              </a:rPr>
              <a:t>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7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Blindness-1.JPG">
            <a:extLst>
              <a:ext uri="{FF2B5EF4-FFF2-40B4-BE49-F238E27FC236}">
                <a16:creationId xmlns:a16="http://schemas.microsoft.com/office/drawing/2014/main" id="{4C9C04B1-F196-6049-B367-CF6B0AF1290E}"/>
              </a:ext>
            </a:extLst>
          </p:cNvPr>
          <p:cNvPicPr>
            <a:picLocks noChangeAspect="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3944C5-C799-A946-8D54-2D8103D8227F}"/>
              </a:ext>
            </a:extLst>
          </p:cNvPr>
          <p:cNvSpPr>
            <a:spLocks noGrp="1"/>
          </p:cNvSpPr>
          <p:nvPr>
            <p:ph type="title"/>
          </p:nvPr>
        </p:nvSpPr>
        <p:spPr>
          <a:xfrm>
            <a:off x="2819400" y="11113"/>
            <a:ext cx="6248400" cy="2971800"/>
          </a:xfrm>
        </p:spPr>
        <p:txBody>
          <a:bodyPr/>
          <a:lstStyle/>
          <a:p>
            <a:pPr eaLnBrk="1" hangingPunct="1"/>
            <a:r>
              <a:rPr lang="zh-CN" altLang="en-US" b="1" i="1" dirty="0">
                <a:effectLst>
                  <a:outerShdw blurRad="38100" dist="38100" dir="2700000" algn="tl">
                    <a:srgbClr val="000080"/>
                  </a:outerShdw>
                </a:effectLst>
                <a:ea typeface="ＭＳ Ｐゴシック" panose="020B0600070205080204" pitchFamily="34" charset="-128"/>
              </a:rPr>
              <a:t>我们必须看到什么才能</a:t>
            </a:r>
            <a:r>
              <a:rPr lang="zh-CN" altLang="en-US" b="1" i="1" dirty="0">
                <a:solidFill>
                  <a:srgbClr val="FFFF00"/>
                </a:solidFill>
                <a:effectLst>
                  <a:outerShdw blurRad="38100" dist="38100" dir="2700000" algn="tl">
                    <a:srgbClr val="000080"/>
                  </a:outerShdw>
                </a:effectLst>
                <a:ea typeface="ＭＳ Ｐゴシック" panose="020B0600070205080204" pitchFamily="34" charset="-128"/>
              </a:rPr>
              <a:t>防止</a:t>
            </a:r>
            <a:r>
              <a:rPr lang="zh-CN" altLang="en-US" b="1" i="1" dirty="0">
                <a:effectLst>
                  <a:outerShdw blurRad="38100" dist="38100" dir="2700000" algn="tl">
                    <a:srgbClr val="000080"/>
                  </a:outerShdw>
                </a:effectLst>
                <a:ea typeface="ＭＳ Ｐゴシック" panose="020B0600070205080204" pitchFamily="34" charset="-128"/>
              </a:rPr>
              <a:t>自己和他人陷入属灵的盲目？</a:t>
            </a:r>
            <a:br>
              <a:rPr lang="zh-CN" altLang="en-US" b="1" i="1" dirty="0">
                <a:effectLst>
                  <a:outerShdw blurRad="38100" dist="38100" dir="2700000" algn="tl">
                    <a:srgbClr val="000080"/>
                  </a:outerShdw>
                </a:effectLst>
                <a:ea typeface="ＭＳ Ｐゴシック" panose="020B0600070205080204" pitchFamily="34" charset="-128"/>
              </a:rPr>
            </a:b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Tree>
    <p:extLst>
      <p:ext uri="{BB962C8B-B14F-4D97-AF65-F5344CB8AC3E}">
        <p14:creationId xmlns:p14="http://schemas.microsoft.com/office/powerpoint/2010/main" val="23648254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B6A-5EEE-BF40-8D30-DFCF84D40AC6}"/>
              </a:ext>
            </a:extLst>
          </p:cNvPr>
          <p:cNvSpPr>
            <a:spLocks noGrp="1"/>
          </p:cNvSpPr>
          <p:nvPr>
            <p:ph type="title"/>
          </p:nvPr>
        </p:nvSpPr>
        <p:spPr>
          <a:xfrm>
            <a:off x="381000" y="152400"/>
            <a:ext cx="8610600" cy="1143000"/>
          </a:xfrm>
        </p:spPr>
        <p:txBody>
          <a:bodyPr/>
          <a:lstStyle/>
          <a:p>
            <a:pPr algn="l"/>
            <a:r>
              <a:rPr lang="en-US" altLang="en-US" sz="5400" dirty="0" err="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约翰福音</a:t>
            </a:r>
            <a:r>
              <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6–8</a:t>
            </a:r>
          </a:p>
        </p:txBody>
      </p:sp>
      <p:sp>
        <p:nvSpPr>
          <p:cNvPr id="5" name="Text Placeholder 2">
            <a:extLst>
              <a:ext uri="{FF2B5EF4-FFF2-40B4-BE49-F238E27FC236}">
                <a16:creationId xmlns:a16="http://schemas.microsoft.com/office/drawing/2014/main" id="{3BCF7C4D-ABD7-0E42-9942-1C747C52311D}"/>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面包</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64395FFF-AD2C-634D-9D52-72D5004E3823}"/>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水</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0CC8BD84-A748-5B4B-AC15-E9FFF9C1147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光</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D13FB4B9-F992-594F-AB23-AD6C0A62FC8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F340A6E9-29B7-2548-A5A5-6488112DBA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1C9E52D2-EE54-2E4F-9868-458EEEBE8A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360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lindness-1.JPG">
            <a:extLst>
              <a:ext uri="{FF2B5EF4-FFF2-40B4-BE49-F238E27FC236}">
                <a16:creationId xmlns:a16="http://schemas.microsoft.com/office/drawing/2014/main" id="{853A9E0E-ECE0-FD40-A284-A01FB7C336E4}"/>
              </a:ext>
            </a:extLst>
          </p:cNvPr>
          <p:cNvPicPr>
            <a:picLocks noChangeAspect="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CD3568-2CFD-134B-AFEF-7FD1F91F39B1}"/>
              </a:ext>
            </a:extLst>
          </p:cNvPr>
          <p:cNvSpPr>
            <a:spLocks noGrp="1"/>
          </p:cNvSpPr>
          <p:nvPr>
            <p:ph type="title"/>
          </p:nvPr>
        </p:nvSpPr>
        <p:spPr>
          <a:xfrm>
            <a:off x="0" y="0"/>
            <a:ext cx="6248400" cy="2971800"/>
          </a:xfrm>
        </p:spPr>
        <p:txBody>
          <a:bodyPr/>
          <a:lstStyle/>
          <a:p>
            <a:pPr eaLnBrk="1" hangingPunct="1"/>
            <a:r>
              <a:rPr lang="zh-CN" altLang="en-US" b="1" i="1" dirty="0">
                <a:effectLst>
                  <a:outerShdw blurRad="38100" dist="38100" dir="2700000" algn="tl">
                    <a:srgbClr val="000080"/>
                  </a:outerShdw>
                </a:effectLst>
                <a:ea typeface="ＭＳ Ｐゴシック" panose="020B0600070205080204" pitchFamily="34" charset="-128"/>
              </a:rPr>
              <a:t>我们必须看到什么才能</a:t>
            </a:r>
            <a:r>
              <a:rPr lang="zh-CN" altLang="en-US" b="1" i="1" dirty="0">
                <a:solidFill>
                  <a:srgbClr val="FFFF00"/>
                </a:solidFill>
                <a:effectLst>
                  <a:outerShdw blurRad="38100" dist="38100" dir="2700000" algn="tl">
                    <a:srgbClr val="000080"/>
                  </a:outerShdw>
                </a:effectLst>
                <a:ea typeface="ＭＳ Ｐゴシック" panose="020B0600070205080204" pitchFamily="34" charset="-128"/>
              </a:rPr>
              <a:t>防止</a:t>
            </a:r>
            <a:r>
              <a:rPr lang="zh-CN" altLang="en-US" b="1" i="1" dirty="0">
                <a:effectLst>
                  <a:outerShdw blurRad="38100" dist="38100" dir="2700000" algn="tl">
                    <a:srgbClr val="000080"/>
                  </a:outerShdw>
                </a:effectLst>
                <a:ea typeface="ＭＳ Ｐゴシック" panose="020B0600070205080204" pitchFamily="34" charset="-128"/>
              </a:rPr>
              <a:t>自己和他人陷入属灵的盲目？</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63491" name="TextBox 3">
            <a:extLst>
              <a:ext uri="{FF2B5EF4-FFF2-40B4-BE49-F238E27FC236}">
                <a16:creationId xmlns:a16="http://schemas.microsoft.com/office/drawing/2014/main" id="{6CB2816C-9DEF-AC41-90B3-19E4F68DB14F}"/>
              </a:ext>
            </a:extLst>
          </p:cNvPr>
          <p:cNvSpPr txBox="1">
            <a:spLocks noChangeArrowheads="1"/>
          </p:cNvSpPr>
          <p:nvPr/>
        </p:nvSpPr>
        <p:spPr bwMode="auto">
          <a:xfrm>
            <a:off x="2952750" y="4114800"/>
            <a:ext cx="2954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a:rPr>
              <a:t>三个观点</a:t>
            </a:r>
            <a:endParaRPr kumimoji="0" lang="en-US" alt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grpSp>
        <p:nvGrpSpPr>
          <p:cNvPr id="3" name="Group 10">
            <a:extLst>
              <a:ext uri="{FF2B5EF4-FFF2-40B4-BE49-F238E27FC236}">
                <a16:creationId xmlns:a16="http://schemas.microsoft.com/office/drawing/2014/main" id="{D7D76C82-11B6-BC41-BB9C-1FAAB7653343}"/>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6E7B1335-03BD-984E-A9BE-D60A91C7B8C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5" name="TextBox 4">
              <a:extLst>
                <a:ext uri="{FF2B5EF4-FFF2-40B4-BE49-F238E27FC236}">
                  <a16:creationId xmlns:a16="http://schemas.microsoft.com/office/drawing/2014/main" id="{8B84AB19-B323-304F-BED1-82E781304996}"/>
                </a:ext>
              </a:extLst>
            </p:cNvPr>
            <p:cNvSpPr txBox="1"/>
            <p:nvPr/>
          </p:nvSpPr>
          <p:spPr>
            <a:xfrm>
              <a:off x="381000" y="5600700"/>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奇迹</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grpSp>
        <p:nvGrpSpPr>
          <p:cNvPr id="4" name="Group 11">
            <a:extLst>
              <a:ext uri="{FF2B5EF4-FFF2-40B4-BE49-F238E27FC236}">
                <a16:creationId xmlns:a16="http://schemas.microsoft.com/office/drawing/2014/main" id="{4CAD8554-E99A-A048-BA1E-529FD2AE610F}"/>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86B755A8-5717-FC40-B33D-42A089D86FF9}"/>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6" name="TextBox 5">
              <a:extLst>
                <a:ext uri="{FF2B5EF4-FFF2-40B4-BE49-F238E27FC236}">
                  <a16:creationId xmlns:a16="http://schemas.microsoft.com/office/drawing/2014/main" id="{9680DF94-DD09-BC4E-B7F9-8518D2DE8004}"/>
                </a:ext>
              </a:extLst>
            </p:cNvPr>
            <p:cNvSpPr txBox="1"/>
            <p:nvPr/>
          </p:nvSpPr>
          <p:spPr>
            <a:xfrm>
              <a:off x="3667496" y="5718601"/>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争论</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grpSp>
        <p:nvGrpSpPr>
          <p:cNvPr id="11" name="Group 12">
            <a:extLst>
              <a:ext uri="{FF2B5EF4-FFF2-40B4-BE49-F238E27FC236}">
                <a16:creationId xmlns:a16="http://schemas.microsoft.com/office/drawing/2014/main" id="{FC8D609C-F187-FF4A-A09E-1956AC628484}"/>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A9A33314-84C0-E64E-BE92-6BFF21C318C6}"/>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7" name="TextBox 6">
              <a:extLst>
                <a:ext uri="{FF2B5EF4-FFF2-40B4-BE49-F238E27FC236}">
                  <a16:creationId xmlns:a16="http://schemas.microsoft.com/office/drawing/2014/main" id="{9F3E42B8-1DC6-4A41-AA6D-44C6F1C150E8}"/>
                </a:ext>
              </a:extLst>
            </p:cNvPr>
            <p:cNvSpPr txBox="1"/>
            <p:nvPr/>
          </p:nvSpPr>
          <p:spPr>
            <a:xfrm>
              <a:off x="6813828" y="5681520"/>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决断</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spTree>
    <p:extLst>
      <p:ext uri="{BB962C8B-B14F-4D97-AF65-F5344CB8AC3E}">
        <p14:creationId xmlns:p14="http://schemas.microsoft.com/office/powerpoint/2010/main" val="70030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fotolia_3995826_XS.jpg">
            <a:extLst>
              <a:ext uri="{FF2B5EF4-FFF2-40B4-BE49-F238E27FC236}">
                <a16:creationId xmlns:a16="http://schemas.microsoft.com/office/drawing/2014/main" id="{B5042D29-276A-834C-8248-2C6ECDF784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D0B9E6-00AB-C747-80F2-C762AB2716F5}"/>
              </a:ext>
            </a:extLst>
          </p:cNvPr>
          <p:cNvSpPr>
            <a:spLocks noGrp="1"/>
          </p:cNvSpPr>
          <p:nvPr>
            <p:ph type="title"/>
          </p:nvPr>
        </p:nvSpPr>
        <p:spPr>
          <a:xfrm>
            <a:off x="2362200" y="0"/>
            <a:ext cx="6781800" cy="2057400"/>
          </a:xfrm>
        </p:spPr>
        <p:txBody>
          <a:bodyPr/>
          <a:lstStyle/>
          <a:p>
            <a:pPr marL="715963" indent="-715963" algn="l" eaLnBrk="1" hangingPunct="1">
              <a:defRPr/>
            </a:pPr>
            <a:r>
              <a:rPr lang="en-US" sz="5400" b="1" dirty="0">
                <a:solidFill>
                  <a:schemeClr val="tx1"/>
                </a:solidFill>
              </a:rPr>
              <a:t>I.	</a:t>
            </a:r>
            <a:r>
              <a:rPr lang="zh-CN" altLang="en-US" sz="5400" b="1" dirty="0">
                <a:solidFill>
                  <a:schemeClr val="tx1"/>
                </a:solidFill>
              </a:rPr>
              <a:t>耶稣使</a:t>
            </a:r>
            <a:r>
              <a:rPr lang="zh-CN" altLang="en-US" sz="5400" b="1" dirty="0">
                <a:solidFill>
                  <a:srgbClr val="FFFF00"/>
                </a:solidFill>
              </a:rPr>
              <a:t>盲人看见</a:t>
            </a:r>
            <a:r>
              <a:rPr lang="zh-CN" altLang="en-US" sz="5400" b="1" dirty="0">
                <a:solidFill>
                  <a:schemeClr val="tx1"/>
                </a:solidFill>
              </a:rPr>
              <a:t>。</a:t>
            </a:r>
            <a:endParaRPr lang="en-US" sz="5400" b="1" dirty="0">
              <a:solidFill>
                <a:schemeClr val="tx1"/>
              </a:solidFill>
            </a:endParaRPr>
          </a:p>
        </p:txBody>
      </p:sp>
    </p:spTree>
    <p:extLst>
      <p:ext uri="{BB962C8B-B14F-4D97-AF65-F5344CB8AC3E}">
        <p14:creationId xmlns:p14="http://schemas.microsoft.com/office/powerpoint/2010/main" val="34301216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A.	</a:t>
            </a:r>
            <a:r>
              <a:rPr lang="en-US" altLang="en-US" b="1">
                <a:effectLst>
                  <a:outerShdw blurRad="38100" dist="38100" dir="2700000" algn="tl">
                    <a:srgbClr val="000080"/>
                  </a:outerShdw>
                </a:effectLst>
              </a:rPr>
              <a:t>Jesus’ healing a blind man proved he gives spiritual sight too (1-7).</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9588"/>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1.	</a:t>
            </a:r>
            <a:r>
              <a:rPr lang="en-US" altLang="en-US" b="1">
                <a:effectLst>
                  <a:outerShdw blurRad="38100" dist="38100" dir="2700000" algn="tl">
                    <a:srgbClr val="000080"/>
                  </a:outerShdw>
                </a:effectLst>
              </a:rPr>
              <a:t>This man was born blind to show that God empowered Jesus to give eternal life (1-5).</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228600"/>
            <a:ext cx="9144000" cy="2133600"/>
          </a:xfrm>
        </p:spPr>
        <p:txBody>
          <a:bodyPr/>
          <a:lstStyle/>
          <a:p>
            <a:pPr marL="715963" indent="-715963" algn="l" eaLnBrk="1" hangingPunct="1"/>
            <a:r>
              <a:rPr lang="en-US" altLang="en-US" b="1">
                <a:effectLst>
                  <a:outerShdw blurRad="38100" dist="38100" dir="2700000" algn="tl">
                    <a:srgbClr val="000080"/>
                  </a:outerShdw>
                </a:effectLst>
              </a:rPr>
              <a:t>2.	Jesus proved He was the way for eternal life by miraculously healing the man (6-7).</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a:solidFill>
                  <a:schemeClr val="bg1"/>
                </a:solidFill>
                <a:effectLst>
                  <a:outerShdw blurRad="38100" dist="38100" dir="2700000" algn="tl">
                    <a:srgbClr val="C0C0C0"/>
                  </a:outerShdw>
                </a:effectLst>
              </a:rPr>
              <a:t>Jesus </a:t>
            </a:r>
            <a:r>
              <a:rPr lang="en-US" altLang="en-US" sz="4000">
                <a:effectLst>
                  <a:outerShdw blurRad="38100" dist="38100" dir="2700000" algn="tl">
                    <a:srgbClr val="C0C0C0"/>
                  </a:outerShdw>
                </a:effectLst>
              </a:rPr>
              <a:t>formed </a:t>
            </a:r>
            <a:r>
              <a:rPr lang="en-US" altLang="en-US" sz="4000">
                <a:solidFill>
                  <a:schemeClr val="bg1"/>
                </a:solidFill>
                <a:effectLst>
                  <a:outerShdw blurRad="38100" dist="38100" dir="2700000" algn="tl">
                    <a:srgbClr val="C0C0C0"/>
                  </a:outerShdw>
                </a:effectLst>
              </a:rPr>
              <a:t>Adam from the dust (</a:t>
            </a:r>
            <a:r>
              <a:rPr lang="zh-CN" altLang="en-US" sz="4000">
                <a:solidFill>
                  <a:schemeClr val="bg1"/>
                </a:solidFill>
                <a:effectLst>
                  <a:outerShdw blurRad="38100" dist="38100" dir="2700000" algn="tl">
                    <a:srgbClr val="C0C0C0"/>
                  </a:outerShdw>
                </a:effectLst>
              </a:rPr>
              <a:t>约翰</a:t>
            </a:r>
            <a:r>
              <a:rPr lang="en-US" altLang="en-US" sz="4000">
                <a:solidFill>
                  <a:schemeClr val="bg1"/>
                </a:solidFill>
                <a:effectLst>
                  <a:outerShdw blurRad="38100" dist="38100" dir="2700000" algn="tl">
                    <a:srgbClr val="C0C0C0"/>
                  </a:outerShdw>
                </a:effectLst>
              </a:rPr>
              <a:t> 1:3; Gen. 2:7).</a:t>
            </a:r>
          </a:p>
        </p:txBody>
      </p:sp>
    </p:spTree>
    <p:extLst>
      <p:ext uri="{BB962C8B-B14F-4D97-AF65-F5344CB8AC3E}">
        <p14:creationId xmlns:p14="http://schemas.microsoft.com/office/powerpoint/2010/main" val="41783435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0"/>
            <a:ext cx="9144000" cy="14478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Tree>
    <p:extLst>
      <p:ext uri="{BB962C8B-B14F-4D97-AF65-F5344CB8AC3E}">
        <p14:creationId xmlns:p14="http://schemas.microsoft.com/office/powerpoint/2010/main" val="125949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fotolia_3995826_XS.jpg">
            <a:extLst>
              <a:ext uri="{FF2B5EF4-FFF2-40B4-BE49-F238E27FC236}">
                <a16:creationId xmlns:a16="http://schemas.microsoft.com/office/drawing/2014/main" id="{B5042D29-276A-834C-8248-2C6ECDF784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D0B9E6-00AB-C747-80F2-C762AB2716F5}"/>
              </a:ext>
            </a:extLst>
          </p:cNvPr>
          <p:cNvSpPr>
            <a:spLocks noGrp="1"/>
          </p:cNvSpPr>
          <p:nvPr>
            <p:ph type="title"/>
          </p:nvPr>
        </p:nvSpPr>
        <p:spPr>
          <a:xfrm>
            <a:off x="2362200" y="0"/>
            <a:ext cx="6781800" cy="2057400"/>
          </a:xfrm>
        </p:spPr>
        <p:txBody>
          <a:bodyPr/>
          <a:lstStyle/>
          <a:p>
            <a:pPr marL="715963" indent="-715963" algn="l" eaLnBrk="1" hangingPunct="1">
              <a:defRPr/>
            </a:pPr>
            <a:r>
              <a:rPr lang="en-US" sz="5400" b="1" dirty="0">
                <a:solidFill>
                  <a:schemeClr val="tx1"/>
                </a:solidFill>
              </a:rPr>
              <a:t>I.	</a:t>
            </a:r>
            <a:r>
              <a:rPr lang="zh-CN" altLang="en-US" sz="5400" b="1" dirty="0">
                <a:solidFill>
                  <a:schemeClr val="tx1"/>
                </a:solidFill>
              </a:rPr>
              <a:t>耶稣使</a:t>
            </a:r>
            <a:r>
              <a:rPr lang="zh-CN" altLang="en-US" sz="5400" b="1" dirty="0">
                <a:solidFill>
                  <a:srgbClr val="FFFF00"/>
                </a:solidFill>
              </a:rPr>
              <a:t>盲人看见</a:t>
            </a:r>
            <a:r>
              <a:rPr lang="zh-CN" altLang="en-US" sz="5400" b="1" dirty="0">
                <a:solidFill>
                  <a:schemeClr val="tx1"/>
                </a:solidFill>
              </a:rPr>
              <a:t>。</a:t>
            </a:r>
            <a:endParaRPr lang="en-US" sz="5400" b="1" dirty="0">
              <a:solidFill>
                <a:schemeClr val="tx1"/>
              </a:solidFill>
            </a:endParaRPr>
          </a:p>
        </p:txBody>
      </p:sp>
    </p:spTree>
    <p:extLst>
      <p:ext uri="{BB962C8B-B14F-4D97-AF65-F5344CB8AC3E}">
        <p14:creationId xmlns:p14="http://schemas.microsoft.com/office/powerpoint/2010/main" val="1641713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baseline="30000">
                <a:effectLst>
                  <a:outerShdw blurRad="38100" dist="38100" dir="2700000" algn="tl">
                    <a:srgbClr val="000080"/>
                  </a:outerShdw>
                </a:effectLst>
              </a:rPr>
              <a:t>32 </a:t>
            </a:r>
            <a:r>
              <a:rPr lang="en-US" altLang="en-US" sz="3200" b="1">
                <a:effectLst>
                  <a:outerShdw blurRad="38100" dist="38100" dir="2700000" algn="tl">
                    <a:srgbClr val="000080"/>
                  </a:outerShdw>
                </a:effectLst>
              </a:rPr>
              <a:t>Ever since the world began, no one has been able to open the eyes of someone born blind. </a:t>
            </a:r>
            <a:r>
              <a:rPr lang="en-US" altLang="en-US" sz="3200" b="1" baseline="30000">
                <a:effectLst>
                  <a:outerShdw blurRad="38100" dist="38100" dir="2700000" algn="tl">
                    <a:srgbClr val="000080"/>
                  </a:outerShdw>
                </a:effectLst>
              </a:rPr>
              <a:t>33 </a:t>
            </a:r>
            <a:r>
              <a:rPr lang="en-US" altLang="en-US" sz="3200" b="1">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No OT sight restored</a:t>
            </a:r>
          </a:p>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No disciples healed blindness</a:t>
            </a:r>
            <a:endParaRPr kumimoji="0" lang="en-US" altLang="en-US" sz="5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Healing blindness was Christ’s most common miracle!</a:t>
            </a:r>
          </a:p>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Evidence of being Messiah</a:t>
            </a:r>
            <a:endParaRPr kumimoji="0" lang="en-US" altLang="en-US" sz="5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a:t>
            </a:r>
            <a:r>
              <a:rPr lang="zh-CN" altLang="en-US" sz="3600">
                <a:solidFill>
                  <a:srgbClr val="FFFFFF"/>
                </a:solidFill>
                <a:effectLst>
                  <a:outerShdw blurRad="38100" dist="38100" dir="2700000" algn="tl">
                    <a:srgbClr val="808080"/>
                  </a:outerShdw>
                </a:effectLst>
              </a:rPr>
              <a:t>约翰</a:t>
            </a:r>
            <a:r>
              <a:rPr lang="en-US" altLang="en-US" sz="3600">
                <a:solidFill>
                  <a:srgbClr val="FFFFFF"/>
                </a:solidFill>
                <a:effectLst>
                  <a:outerShdw blurRad="38100" dist="38100" dir="2700000" algn="tl">
                    <a:srgbClr val="808080"/>
                  </a:outerShdw>
                </a:effectLst>
              </a:rPr>
              <a:t>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zh-CN" alt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a:t>
            </a:r>
            <a: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 </a:t>
            </a: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a:t>
            </a:r>
            <a: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 </a:t>
            </a: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br>
            <a:r>
              <a:rPr kumimoji="0" lang="zh-CN"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约翰</a:t>
            </a:r>
            <a: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A7C5A3D7-1D75-48C6-AAE3-2D9DEBABBC62}"/>
              </a:ext>
            </a:extLst>
          </p:cNvPr>
          <p:cNvSpPr>
            <a:spLocks noGrp="1"/>
          </p:cNvSpPr>
          <p:nvPr>
            <p:ph type="title"/>
          </p:nvPr>
        </p:nvSpPr>
        <p:spPr/>
        <p:txBody>
          <a:bodyPr/>
          <a:lstStyle/>
          <a:p>
            <a:pPr eaLnBrk="1" hangingPunct="1"/>
            <a:r>
              <a:rPr lang="en-US" altLang="en-US">
                <a:solidFill>
                  <a:srgbClr val="000005"/>
                </a:solidFill>
                <a:effectLst/>
              </a:rPr>
              <a:t>Humility</a:t>
            </a:r>
          </a:p>
        </p:txBody>
      </p:sp>
      <p:pic>
        <p:nvPicPr>
          <p:cNvPr id="87043" name="Picture 3" descr="humility.jpg">
            <a:extLst>
              <a:ext uri="{FF2B5EF4-FFF2-40B4-BE49-F238E27FC236}">
                <a16:creationId xmlns:a16="http://schemas.microsoft.com/office/drawing/2014/main" id="{266274B6-A744-4D84-A759-21BEC9A8BC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5964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6227"/>
        <p:cNvGrpSpPr/>
        <p:nvPr/>
      </p:nvGrpSpPr>
      <p:grpSpPr>
        <a:xfrm>
          <a:off x="0" y="0"/>
          <a:ext cx="0" cy="0"/>
          <a:chOff x="0" y="0"/>
          <a:chExt cx="0" cy="0"/>
        </a:xfrm>
      </p:grpSpPr>
      <p:sp>
        <p:nvSpPr>
          <p:cNvPr id="6228" name="Google Shape;6228;p753"/>
          <p:cNvSpPr txBox="1">
            <a:spLocks noGrp="1"/>
          </p:cNvSpPr>
          <p:nvPr>
            <p:ph type="title"/>
          </p:nvPr>
        </p:nvSpPr>
        <p:spPr>
          <a:xfrm>
            <a:off x="0" y="0"/>
            <a:ext cx="9144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err="1">
                <a:solidFill>
                  <a:schemeClr val="lt1"/>
                </a:solidFill>
                <a:sym typeface="Times New Roman"/>
              </a:rPr>
              <a:t>生命产生是意外吗</a:t>
            </a:r>
            <a:r>
              <a:rPr lang="en-US" sz="3600" dirty="0">
                <a:solidFill>
                  <a:schemeClr val="lt1"/>
                </a:solidFill>
                <a:sym typeface="Times New Roman"/>
              </a:rPr>
              <a:t>？</a:t>
            </a:r>
            <a:endParaRPr sz="3200" b="1" dirty="0">
              <a:solidFill>
                <a:schemeClr val="lt1"/>
              </a:solidFill>
              <a:latin typeface="Arial" panose="020B0604020202020204" pitchFamily="34" charset="0"/>
              <a:ea typeface="Arial"/>
              <a:cs typeface="Arial" panose="020B0604020202020204" pitchFamily="34" charset="0"/>
              <a:sym typeface="Arial"/>
            </a:endParaRPr>
          </a:p>
        </p:txBody>
      </p:sp>
      <p:sp>
        <p:nvSpPr>
          <p:cNvPr id="6229" name="Google Shape;6229;p753"/>
          <p:cNvSpPr txBox="1"/>
          <p:nvPr/>
        </p:nvSpPr>
        <p:spPr>
          <a:xfrm>
            <a:off x="228600" y="781050"/>
            <a:ext cx="5783263" cy="6248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3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生命的产生只有两种可能的解释：一，随机出现+逐渐进化；二，神的大能创造</a:t>
            </a: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……除此之外绝无其它可能！随机出现的理论早在120年前已被巴斯特德等人否定。那么我们只剩下一个选项——</a:t>
            </a:r>
            <a:r>
              <a:rPr kumimoji="0" lang="en-US" sz="3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生命源自神大能的创造</a:t>
            </a: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3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但是我没法接受这个解释</a:t>
            </a: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3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因为我不信神的存在！所以我选择相信前一个理论，尽管它在科学上站不住脚</a:t>
            </a: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30" name="Google Shape;6230;p753"/>
          <p:cNvSpPr txBox="1"/>
          <p:nvPr/>
        </p:nvSpPr>
        <p:spPr>
          <a:xfrm>
            <a:off x="5867400" y="5105400"/>
            <a:ext cx="3429000" cy="1752600"/>
          </a:xfrm>
          <a:prstGeom prst="rect">
            <a:avLst/>
          </a:prstGeom>
          <a:noFill/>
          <a:ln>
            <a:noFill/>
          </a:ln>
        </p:spPr>
        <p:txBody>
          <a:bodyPr spcFirstLastPara="1" wrap="square" lIns="91425" tIns="45700" rIns="91425" bIns="45700" anchor="t" anchorCtr="0">
            <a:noAutofit/>
          </a:bodyPr>
          <a:lstStyle/>
          <a:p>
            <a:pPr marL="34290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George Wald </a:t>
            </a: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博士</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哈佛大学</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生物学名誉教授</a:t>
            </a:r>
            <a:endParaRPr kumimoji="0"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1971年诺贝尔生物学奖</a:t>
            </a:r>
            <a:endParaRPr kumimoji="0"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6231" name="Google Shape;6231;p753" descr="wald.jpg"/>
          <p:cNvPicPr preferRelativeResize="0"/>
          <p:nvPr/>
        </p:nvPicPr>
        <p:blipFill rotWithShape="1">
          <a:blip r:embed="rId3">
            <a:alphaModFix/>
          </a:blip>
          <a:srcRect/>
          <a:stretch/>
        </p:blipFill>
        <p:spPr>
          <a:xfrm>
            <a:off x="6419850" y="1219200"/>
            <a:ext cx="2476500" cy="347027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fotolia_3995826_XS.jpg">
            <a:extLst>
              <a:ext uri="{FF2B5EF4-FFF2-40B4-BE49-F238E27FC236}">
                <a16:creationId xmlns:a16="http://schemas.microsoft.com/office/drawing/2014/main" id="{B5042D29-276A-834C-8248-2C6ECDF784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D0B9E6-00AB-C747-80F2-C762AB2716F5}"/>
              </a:ext>
            </a:extLst>
          </p:cNvPr>
          <p:cNvSpPr>
            <a:spLocks noGrp="1"/>
          </p:cNvSpPr>
          <p:nvPr>
            <p:ph type="title"/>
          </p:nvPr>
        </p:nvSpPr>
        <p:spPr>
          <a:xfrm>
            <a:off x="2362200" y="0"/>
            <a:ext cx="6781800" cy="2057400"/>
          </a:xfrm>
        </p:spPr>
        <p:txBody>
          <a:bodyPr/>
          <a:lstStyle/>
          <a:p>
            <a:pPr marL="715963" indent="-715963" algn="l" eaLnBrk="1" hangingPunct="1">
              <a:defRPr/>
            </a:pPr>
            <a:r>
              <a:rPr lang="en-US" sz="5400" b="1" dirty="0">
                <a:solidFill>
                  <a:schemeClr val="tx1"/>
                </a:solidFill>
              </a:rPr>
              <a:t>I.	</a:t>
            </a:r>
            <a:r>
              <a:rPr lang="zh-CN" altLang="en-US" sz="5400" b="1" dirty="0">
                <a:solidFill>
                  <a:schemeClr val="tx1"/>
                </a:solidFill>
              </a:rPr>
              <a:t>耶稣使</a:t>
            </a:r>
            <a:r>
              <a:rPr lang="zh-CN" altLang="en-US" sz="5400" b="1" dirty="0">
                <a:solidFill>
                  <a:srgbClr val="FFFF00"/>
                </a:solidFill>
              </a:rPr>
              <a:t>盲人看见</a:t>
            </a:r>
            <a:r>
              <a:rPr lang="zh-CN" altLang="en-US" sz="5400" b="1" dirty="0">
                <a:solidFill>
                  <a:schemeClr val="tx1"/>
                </a:solidFill>
              </a:rPr>
              <a:t>。</a:t>
            </a:r>
            <a:endParaRPr lang="en-US" sz="5400" b="1" dirty="0">
              <a:solidFill>
                <a:schemeClr val="tx1"/>
              </a:solidFill>
            </a:endParaRPr>
          </a:p>
        </p:txBody>
      </p:sp>
    </p:spTree>
    <p:extLst>
      <p:ext uri="{BB962C8B-B14F-4D97-AF65-F5344CB8AC3E}">
        <p14:creationId xmlns:p14="http://schemas.microsoft.com/office/powerpoint/2010/main" val="30949761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68BE-1B10-EA4C-90D1-176D4D882A20}"/>
              </a:ext>
            </a:extLst>
          </p:cNvPr>
          <p:cNvSpPr>
            <a:spLocks noGrp="1"/>
          </p:cNvSpPr>
          <p:nvPr>
            <p:ph type="title"/>
          </p:nvPr>
        </p:nvSpPr>
        <p:spPr>
          <a:xfrm>
            <a:off x="0" y="0"/>
            <a:ext cx="9144000" cy="1600200"/>
          </a:xfrm>
        </p:spPr>
        <p:txBody>
          <a:bodyPr/>
          <a:lstStyle/>
          <a:p>
            <a:pPr eaLnBrk="1" hangingPunct="1">
              <a:defRPr/>
            </a:pPr>
            <a:r>
              <a:rPr lang="en-US" b="1" dirty="0">
                <a:solidFill>
                  <a:schemeClr val="tx1"/>
                </a:solidFill>
              </a:rPr>
              <a:t>II. </a:t>
            </a:r>
            <a:r>
              <a:rPr lang="zh-CN" altLang="en-US" b="1" dirty="0">
                <a:solidFill>
                  <a:schemeClr val="tx1"/>
                </a:solidFill>
              </a:rPr>
              <a:t>耶稣</a:t>
            </a:r>
            <a:r>
              <a:rPr lang="zh-CN" altLang="en-US" b="1" dirty="0">
                <a:solidFill>
                  <a:srgbClr val="FFFF00"/>
                </a:solidFill>
              </a:rPr>
              <a:t>改变了</a:t>
            </a:r>
            <a:r>
              <a:rPr lang="zh-CN" altLang="en-US" b="1" dirty="0">
                <a:solidFill>
                  <a:schemeClr val="tx1"/>
                </a:solidFill>
              </a:rPr>
              <a:t>人们的</a:t>
            </a:r>
            <a:r>
              <a:rPr lang="zh-CN" altLang="en-US" b="1" dirty="0">
                <a:solidFill>
                  <a:srgbClr val="FFFF00"/>
                </a:solidFill>
              </a:rPr>
              <a:t>生命</a:t>
            </a:r>
            <a:r>
              <a:rPr lang="zh-CN" altLang="en-US" b="1" dirty="0">
                <a:solidFill>
                  <a:schemeClr val="tx1"/>
                </a:solidFill>
              </a:rPr>
              <a:t>（</a:t>
            </a:r>
            <a:r>
              <a:rPr lang="en-US" altLang="zh-CN" b="1" dirty="0">
                <a:solidFill>
                  <a:schemeClr val="tx1"/>
                </a:solidFill>
              </a:rPr>
              <a:t>8-34</a:t>
            </a:r>
            <a:r>
              <a:rPr lang="zh-CN" altLang="en-US" b="1" dirty="0">
                <a:solidFill>
                  <a:schemeClr val="tx1"/>
                </a:solidFill>
              </a:rPr>
              <a:t>）。</a:t>
            </a:r>
            <a:endParaRPr lang="en-US" b="1" dirty="0">
              <a:solidFill>
                <a:schemeClr val="tx1"/>
              </a:solidFill>
            </a:endParaRPr>
          </a:p>
        </p:txBody>
      </p:sp>
      <p:pic>
        <p:nvPicPr>
          <p:cNvPr id="91138" name="Picture 2" descr="spirituality.jpg">
            <a:extLst>
              <a:ext uri="{FF2B5EF4-FFF2-40B4-BE49-F238E27FC236}">
                <a16:creationId xmlns:a16="http://schemas.microsoft.com/office/drawing/2014/main" id="{DD76C6F0-D33A-1E45-A705-90456D05589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408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77BC-0D88-6F4B-BA9F-C987DF5F8773}"/>
              </a:ext>
            </a:extLst>
          </p:cNvPr>
          <p:cNvSpPr>
            <a:spLocks noGrp="1"/>
          </p:cNvSpPr>
          <p:nvPr>
            <p:ph type="title"/>
          </p:nvPr>
        </p:nvSpPr>
        <p:spPr>
          <a:xfrm>
            <a:off x="0" y="0"/>
            <a:ext cx="7239000" cy="1828800"/>
          </a:xfrm>
        </p:spPr>
        <p:txBody>
          <a:bodyPr/>
          <a:lstStyle/>
          <a:p>
            <a:pPr marL="715963" indent="-715963" algn="l" eaLnBrk="1" hangingPunct="1"/>
            <a:r>
              <a:rPr lang="en-US" altLang="en-US" b="1" dirty="0">
                <a:solidFill>
                  <a:schemeClr val="tx1"/>
                </a:solidFill>
                <a:ea typeface="ＭＳ Ｐゴシック" panose="020B0600070205080204" pitchFamily="34" charset="-128"/>
              </a:rPr>
              <a:t>III.</a:t>
            </a:r>
            <a:r>
              <a:rPr lang="zh-CN" altLang="en-US" b="1" dirty="0">
                <a:solidFill>
                  <a:schemeClr val="tx1"/>
                </a:solidFill>
                <a:ea typeface="ＭＳ Ｐゴシック" panose="020B0600070205080204" pitchFamily="34" charset="-128"/>
              </a:rPr>
              <a:t>耶稣配得作为</a:t>
            </a:r>
            <a:r>
              <a:rPr lang="zh-CN" altLang="en-US" b="1" dirty="0">
                <a:solidFill>
                  <a:srgbClr val="FFFF00"/>
                </a:solidFill>
                <a:ea typeface="ＭＳ Ｐゴシック" panose="020B0600070205080204" pitchFamily="34" charset="-128"/>
              </a:rPr>
              <a:t>神被敬拜</a:t>
            </a:r>
            <a:r>
              <a:rPr lang="zh-CN" altLang="en-US" b="1" dirty="0">
                <a:solidFill>
                  <a:schemeClr val="tx1"/>
                </a:solidFill>
                <a:ea typeface="ＭＳ Ｐゴシック" panose="020B0600070205080204" pitchFamily="34" charset="-128"/>
              </a:rPr>
              <a:t>（</a:t>
            </a:r>
            <a:r>
              <a:rPr lang="en-US" altLang="zh-CN" b="1" dirty="0">
                <a:solidFill>
                  <a:schemeClr val="tx1"/>
                </a:solidFill>
                <a:ea typeface="ＭＳ Ｐゴシック" panose="020B0600070205080204" pitchFamily="34" charset="-128"/>
              </a:rPr>
              <a:t>35-41</a:t>
            </a:r>
            <a:r>
              <a:rPr lang="zh-CN" altLang="en-US" b="1" dirty="0">
                <a:solidFill>
                  <a:schemeClr val="tx1"/>
                </a:solidFill>
                <a:ea typeface="ＭＳ Ｐゴシック" panose="020B0600070205080204" pitchFamily="34" charset="-128"/>
              </a:rPr>
              <a:t>）。</a:t>
            </a:r>
            <a:endParaRPr lang="en-US" altLang="en-US" b="1" dirty="0">
              <a:solidFill>
                <a:schemeClr val="tx1"/>
              </a:solidFill>
              <a:ea typeface="ＭＳ Ｐゴシック" panose="020B0600070205080204" pitchFamily="34" charset="-128"/>
            </a:endParaRPr>
          </a:p>
        </p:txBody>
      </p:sp>
      <p:pic>
        <p:nvPicPr>
          <p:cNvPr id="92162" name="Picture 2" descr="JESUSisGOD White Red Plasma.jpg">
            <a:extLst>
              <a:ext uri="{FF2B5EF4-FFF2-40B4-BE49-F238E27FC236}">
                <a16:creationId xmlns:a16="http://schemas.microsoft.com/office/drawing/2014/main" id="{C85E31A7-12B7-6F42-9043-F5B8CB67DA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salvation.128155724_std.jpg">
            <a:extLst>
              <a:ext uri="{FF2B5EF4-FFF2-40B4-BE49-F238E27FC236}">
                <a16:creationId xmlns:a16="http://schemas.microsoft.com/office/drawing/2014/main" id="{6509EE13-2218-624B-93B5-AC368F24A9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D3ECFDB-B2DA-4A96-4212-83DC0AE49D51}"/>
              </a:ext>
            </a:extLst>
          </p:cNvPr>
          <p:cNvSpPr txBox="1"/>
          <p:nvPr/>
        </p:nvSpPr>
        <p:spPr>
          <a:xfrm>
            <a:off x="7177088" y="152400"/>
            <a:ext cx="1814512" cy="1938992"/>
          </a:xfrm>
          <a:prstGeom prst="rect">
            <a:avLst/>
          </a:prstGeom>
          <a:gradFill flip="none" rotWithShape="1">
            <a:gsLst>
              <a:gs pos="0">
                <a:srgbClr val="FF0000"/>
              </a:gs>
              <a:gs pos="52000">
                <a:schemeClr val="accent5">
                  <a:lumMod val="95000"/>
                  <a:lumOff val="5000"/>
                </a:schemeClr>
              </a:gs>
              <a:gs pos="100000">
                <a:srgbClr val="FF0000"/>
              </a:gs>
            </a:gsLst>
            <a:path path="circle">
              <a:fillToRect l="50000" t="130000" r="50000" b="-30000"/>
            </a:path>
            <a:tileRect/>
          </a:gra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6000" b="0" i="0" u="none" strike="noStrike" kern="1200" cap="none" spc="0" normalizeH="0" baseline="0" noProof="0" dirty="0">
                <a:ln>
                  <a:noFill/>
                </a:ln>
                <a:solidFill>
                  <a:srgbClr val="FFFFFF"/>
                </a:solidFill>
                <a:effectLst/>
                <a:uLnTx/>
                <a:uFillTx/>
                <a:latin typeface="Times New Roman" charset="0"/>
                <a:ea typeface="ＭＳ Ｐゴシック" charset="0"/>
              </a:rPr>
              <a:t>耶稣是神</a:t>
            </a:r>
          </a:p>
        </p:txBody>
      </p:sp>
    </p:spTree>
    <p:extLst>
      <p:ext uri="{BB962C8B-B14F-4D97-AF65-F5344CB8AC3E}">
        <p14:creationId xmlns:p14="http://schemas.microsoft.com/office/powerpoint/2010/main" val="24381828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zh-CN" altLang="en-US" b="1">
                <a:effectLst>
                  <a:outerShdw blurRad="38100" dist="38100" dir="2700000" algn="tl">
                    <a:srgbClr val="000080"/>
                  </a:outerShdw>
                </a:effectLst>
              </a:rPr>
              <a:t>约翰</a:t>
            </a:r>
            <a:r>
              <a:rPr lang="en-US" altLang="en-US" b="1">
                <a:effectLst>
                  <a:outerShdw blurRad="38100" dist="38100" dir="2700000" algn="tl">
                    <a:srgbClr val="000080"/>
                  </a:outerShdw>
                </a:effectLst>
              </a:rPr>
              <a:t>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John 9.28 Other Pharisee.jpg">
            <a:extLst>
              <a:ext uri="{FF2B5EF4-FFF2-40B4-BE49-F238E27FC236}">
                <a16:creationId xmlns:a16="http://schemas.microsoft.com/office/drawing/2014/main" id="{00FF299C-9528-8F49-9D05-A31F3783B9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5" descr="John 9.34 Stood Up to Pharisees.jpg">
            <a:extLst>
              <a:ext uri="{FF2B5EF4-FFF2-40B4-BE49-F238E27FC236}">
                <a16:creationId xmlns:a16="http://schemas.microsoft.com/office/drawing/2014/main" id="{083205E0-2DC4-5D49-8834-42D9DC53AE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05254144-5058-0640-B4F0-BD755075648D}"/>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2" name="Title 1">
            <a:extLst>
              <a:ext uri="{FF2B5EF4-FFF2-40B4-BE49-F238E27FC236}">
                <a16:creationId xmlns:a16="http://schemas.microsoft.com/office/drawing/2014/main" id="{966B188B-3B57-C744-9CC8-DC12B1F039AD}"/>
              </a:ext>
            </a:extLst>
          </p:cNvPr>
          <p:cNvSpPr>
            <a:spLocks noGrp="1"/>
          </p:cNvSpPr>
          <p:nvPr>
            <p:ph type="title"/>
          </p:nvPr>
        </p:nvSpPr>
        <p:spPr>
          <a:xfrm>
            <a:off x="2552700" y="2133600"/>
            <a:ext cx="4038600" cy="1219200"/>
          </a:xfrm>
        </p:spPr>
        <p:txBody>
          <a:bodyPr/>
          <a:lstStyle/>
          <a:p>
            <a:pPr eaLnBrk="1" hangingPunct="1"/>
            <a:r>
              <a:rPr lang="en-US" altLang="en-US" sz="6600" b="1" dirty="0">
                <a:solidFill>
                  <a:schemeClr val="tx1"/>
                </a:solidFill>
                <a:effectLst>
                  <a:outerShdw blurRad="38100" dist="38100" dir="2700000" algn="tl">
                    <a:srgbClr val="000080"/>
                  </a:outerShdw>
                </a:effectLst>
                <a:latin typeface="+mn-ea"/>
                <a:ea typeface="+mn-ea"/>
              </a:rPr>
              <a:t>???????</a:t>
            </a:r>
          </a:p>
        </p:txBody>
      </p:sp>
      <p:sp>
        <p:nvSpPr>
          <p:cNvPr id="8" name="Title 1">
            <a:extLst>
              <a:ext uri="{FF2B5EF4-FFF2-40B4-BE49-F238E27FC236}">
                <a16:creationId xmlns:a16="http://schemas.microsoft.com/office/drawing/2014/main" id="{BB50390F-8AB9-CD4F-ACB9-5B568582F462}"/>
              </a:ext>
            </a:extLst>
          </p:cNvPr>
          <p:cNvSpPr txBox="1">
            <a:spLocks/>
          </p:cNvSpPr>
          <p:nvPr/>
        </p:nvSpPr>
        <p:spPr bwMode="auto">
          <a:xfrm>
            <a:off x="0" y="0"/>
            <a:ext cx="5715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谁才是真正的瞎子？</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2912877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John 9.17 Prophet.jpg">
            <a:extLst>
              <a:ext uri="{FF2B5EF4-FFF2-40B4-BE49-F238E27FC236}">
                <a16:creationId xmlns:a16="http://schemas.microsoft.com/office/drawing/2014/main" id="{4EC675D7-716B-6C41-A3F1-A032D2E15E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A46B36-01F8-4D40-9C0C-2EB630334ABA}"/>
              </a:ext>
            </a:extLst>
          </p:cNvPr>
          <p:cNvSpPr>
            <a:spLocks noGrp="1"/>
          </p:cNvSpPr>
          <p:nvPr>
            <p:ph type="title"/>
          </p:nvPr>
        </p:nvSpPr>
        <p:spPr>
          <a:xfrm>
            <a:off x="4572000" y="0"/>
            <a:ext cx="4572000" cy="1371600"/>
          </a:xfrm>
        </p:spPr>
        <p:txBody>
          <a:bodyPr/>
          <a:lstStyle/>
          <a:p>
            <a:pPr eaLnBrk="1" hangingPunct="1"/>
            <a:r>
              <a:rPr lang="zh-CN" altLang="en-US" b="1" dirty="0">
                <a:solidFill>
                  <a:schemeClr val="tx1"/>
                </a:solidFill>
                <a:effectLst>
                  <a:outerShdw blurRad="38100" dist="38100" dir="2700000" algn="tl">
                    <a:srgbClr val="000080"/>
                  </a:outerShdw>
                </a:effectLst>
                <a:ea typeface="ＭＳ Ｐゴシック" panose="020B0600070205080204" pitchFamily="34" charset="-128"/>
              </a:rPr>
              <a:t>那个曾经瞎眼的人现在看见了！</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04600060-8F2C-3647-94AB-CC5A2BFE33D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1D9B65EF-ADF0-F34B-85A8-E1705FF66DC5}"/>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“一个名叫耶稣的</a:t>
            </a:r>
            <a:r>
              <a:rPr kumimoji="0" lang="ja-JP"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人</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(7)</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8" name="Title 1">
            <a:extLst>
              <a:ext uri="{FF2B5EF4-FFF2-40B4-BE49-F238E27FC236}">
                <a16:creationId xmlns:a16="http://schemas.microsoft.com/office/drawing/2014/main" id="{B34A607E-F6D9-0642-BC79-9B02B292A6AE}"/>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“一位</a:t>
            </a:r>
            <a:r>
              <a:rPr kumimoji="0" lang="ja-JP"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先知</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(17)</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9" name="Title 1">
            <a:extLst>
              <a:ext uri="{FF2B5EF4-FFF2-40B4-BE49-F238E27FC236}">
                <a16:creationId xmlns:a16="http://schemas.microsoft.com/office/drawing/2014/main" id="{AFFE84D2-1CCA-704D-9281-D160CA9C5928}"/>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ja-JP"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从神而来</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的一个人”</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(33)</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10" name="Title 1">
            <a:extLst>
              <a:ext uri="{FF2B5EF4-FFF2-40B4-BE49-F238E27FC236}">
                <a16:creationId xmlns:a16="http://schemas.microsoft.com/office/drawing/2014/main" id="{3A14E266-5970-7441-9B03-388EEB63F353}"/>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神</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“敬拜耶稣”</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58936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 descr="John 9.24 Pharisee.jpg">
            <a:extLst>
              <a:ext uri="{FF2B5EF4-FFF2-40B4-BE49-F238E27FC236}">
                <a16:creationId xmlns:a16="http://schemas.microsoft.com/office/drawing/2014/main" id="{E1E99A94-8005-5B43-9FF9-626B7EFEDE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DDA2ED-EAF6-E84E-9596-F8D9386D8AAF}"/>
              </a:ext>
            </a:extLst>
          </p:cNvPr>
          <p:cNvSpPr>
            <a:spLocks noGrp="1"/>
          </p:cNvSpPr>
          <p:nvPr>
            <p:ph type="title"/>
          </p:nvPr>
        </p:nvSpPr>
        <p:spPr>
          <a:xfrm>
            <a:off x="5410200" y="0"/>
            <a:ext cx="3733800" cy="1447800"/>
          </a:xfrm>
        </p:spPr>
        <p:txBody>
          <a:bodyPr/>
          <a:lstStyle/>
          <a:p>
            <a:pPr eaLnBrk="1" hangingPunct="1"/>
            <a:r>
              <a:rPr lang="zh-CN" altLang="en-US" sz="4000" b="1" dirty="0">
                <a:solidFill>
                  <a:schemeClr val="tx1"/>
                </a:solidFill>
                <a:effectLst>
                  <a:outerShdw blurRad="38100" dist="38100" dir="2700000" algn="tl">
                    <a:srgbClr val="000080"/>
                  </a:outerShdw>
                </a:effectLst>
                <a:ea typeface="ＭＳ Ｐゴシック" panose="020B0600070205080204" pitchFamily="34" charset="-128"/>
              </a:rPr>
              <a:t>法利赛人是瞎眼的！</a:t>
            </a:r>
            <a:endParaRPr lang="en-US" altLang="en-US" sz="4000"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DC72F10D-133E-294B-B456-EF6B0FBE6415}"/>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D5CF0E49-8A79-F545-9A59-C026C4140F2B}"/>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耶稣是个</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骗子</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15</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18</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8" name="Title 1">
            <a:extLst>
              <a:ext uri="{FF2B5EF4-FFF2-40B4-BE49-F238E27FC236}">
                <a16:creationId xmlns:a16="http://schemas.microsoft.com/office/drawing/2014/main" id="{EB79158E-9AA0-0A44-BD95-662AF5DDB5C8}"/>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耶稣是</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安息日的破坏者</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16</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9" name="Title 1">
            <a:extLst>
              <a:ext uri="{FF2B5EF4-FFF2-40B4-BE49-F238E27FC236}">
                <a16:creationId xmlns:a16="http://schemas.microsoft.com/office/drawing/2014/main" id="{EDDE70A4-C47C-CD4C-ACFB-7463AD946CF0}"/>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瞎眼的人受了</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欺骗</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17</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0" name="Title 1">
            <a:extLst>
              <a:ext uri="{FF2B5EF4-FFF2-40B4-BE49-F238E27FC236}">
                <a16:creationId xmlns:a16="http://schemas.microsoft.com/office/drawing/2014/main" id="{C99C7523-74DE-3940-BAF2-FBA740CA1CF9}"/>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父母</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会否认他（</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19</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2" name="Title 1">
            <a:extLst>
              <a:ext uri="{FF2B5EF4-FFF2-40B4-BE49-F238E27FC236}">
                <a16:creationId xmlns:a16="http://schemas.microsoft.com/office/drawing/2014/main" id="{4AF7E654-4B76-7F42-AF5D-A67FADF9E04E}"/>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被逐出会堂</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的威胁（</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22</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3" name="Title 1">
            <a:extLst>
              <a:ext uri="{FF2B5EF4-FFF2-40B4-BE49-F238E27FC236}">
                <a16:creationId xmlns:a16="http://schemas.microsoft.com/office/drawing/2014/main" id="{2A493EFF-CE98-D54B-A45C-260EC7F2DE54}"/>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以神的名义</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诅咒</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24</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Tree>
    <p:extLst>
      <p:ext uri="{BB962C8B-B14F-4D97-AF65-F5344CB8AC3E}">
        <p14:creationId xmlns:p14="http://schemas.microsoft.com/office/powerpoint/2010/main" val="340304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 descr="John 9.24 Pharisee.jpg">
            <a:extLst>
              <a:ext uri="{FF2B5EF4-FFF2-40B4-BE49-F238E27FC236}">
                <a16:creationId xmlns:a16="http://schemas.microsoft.com/office/drawing/2014/main" id="{AB49E673-C707-4B43-A237-B84CFDDDD40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152D1A-E2F4-8D49-9434-1AEA33938F17}"/>
              </a:ext>
            </a:extLst>
          </p:cNvPr>
          <p:cNvSpPr>
            <a:spLocks noGrp="1"/>
          </p:cNvSpPr>
          <p:nvPr>
            <p:ph type="title"/>
          </p:nvPr>
        </p:nvSpPr>
        <p:spPr>
          <a:xfrm>
            <a:off x="5029200" y="0"/>
            <a:ext cx="4114800" cy="1447800"/>
          </a:xfrm>
        </p:spPr>
        <p:txBody>
          <a:bodyPr/>
          <a:lstStyle/>
          <a:p>
            <a:pPr eaLnBrk="1" hangingPunct="1"/>
            <a:r>
              <a:rPr lang="zh-CN" altLang="en-US" sz="4400" b="1" dirty="0">
                <a:solidFill>
                  <a:schemeClr val="tx1"/>
                </a:solidFill>
                <a:effectLst>
                  <a:outerShdw blurRad="38100" dist="38100" dir="2700000" algn="tl">
                    <a:srgbClr val="000080"/>
                  </a:outerShdw>
                </a:effectLst>
                <a:ea typeface="ＭＳ Ｐゴシック" panose="020B0600070205080204" pitchFamily="34" charset="-128"/>
              </a:rPr>
              <a:t>法利赛人是瞎眼的！</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1FB057AC-87B7-D04E-AC01-A3F38C4D3674}"/>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85B977F8-8D94-E24F-85A4-1DBAB846E70E}"/>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耶稣是个</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罪人</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24</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b</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8" name="Title 1">
            <a:extLst>
              <a:ext uri="{FF2B5EF4-FFF2-40B4-BE49-F238E27FC236}">
                <a16:creationId xmlns:a16="http://schemas.microsoft.com/office/drawing/2014/main" id="{91524C29-B319-314E-87BA-23EE54FDB9DB}"/>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耶稣是个</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骗子</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26</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9" name="Title 1">
            <a:extLst>
              <a:ext uri="{FF2B5EF4-FFF2-40B4-BE49-F238E27FC236}">
                <a16:creationId xmlns:a16="http://schemas.microsoft.com/office/drawing/2014/main" id="{617B3B42-1812-064A-9109-2FB7B2C02B83}"/>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瞎眼的人</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被欺骗</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了（</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26</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0" name="Title 1">
            <a:extLst>
              <a:ext uri="{FF2B5EF4-FFF2-40B4-BE49-F238E27FC236}">
                <a16:creationId xmlns:a16="http://schemas.microsoft.com/office/drawing/2014/main" id="{F4D0FC49-7B2D-034D-9C07-E1BB2AA40AD7}"/>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诅咒</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瞎眼的人（</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28</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2" name="Title 1">
            <a:extLst>
              <a:ext uri="{FF2B5EF4-FFF2-40B4-BE49-F238E27FC236}">
                <a16:creationId xmlns:a16="http://schemas.microsoft.com/office/drawing/2014/main" id="{6F2C8FFE-B46A-0746-87FA-FDCEAE39A538}"/>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谎称</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耶稣的来历（</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29</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
        <p:nvSpPr>
          <p:cNvPr id="13" name="Title 1">
            <a:extLst>
              <a:ext uri="{FF2B5EF4-FFF2-40B4-BE49-F238E27FC236}">
                <a16:creationId xmlns:a16="http://schemas.microsoft.com/office/drawing/2014/main" id="{ED6BC516-CC02-6645-874B-7AC7D40A2ED7}"/>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将瞎眼的人</a:t>
            </a:r>
            <a:r>
              <a:rPr kumimoji="0" lang="zh-CN"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逐出会堂</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34</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节）</a:t>
            </a:r>
          </a:p>
        </p:txBody>
      </p:sp>
    </p:spTree>
    <p:extLst>
      <p:ext uri="{BB962C8B-B14F-4D97-AF65-F5344CB8AC3E}">
        <p14:creationId xmlns:p14="http://schemas.microsoft.com/office/powerpoint/2010/main" val="174678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John 9.19 Parents.jpg">
            <a:extLst>
              <a:ext uri="{FF2B5EF4-FFF2-40B4-BE49-F238E27FC236}">
                <a16:creationId xmlns:a16="http://schemas.microsoft.com/office/drawing/2014/main" id="{C1B3D761-1791-E94C-806A-760E047D01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E1A8E5-4889-2444-95C8-2E67C05EB46F}"/>
              </a:ext>
            </a:extLst>
          </p:cNvPr>
          <p:cNvSpPr>
            <a:spLocks noGrp="1"/>
          </p:cNvSpPr>
          <p:nvPr>
            <p:ph type="title"/>
          </p:nvPr>
        </p:nvSpPr>
        <p:spPr>
          <a:xfrm>
            <a:off x="0" y="5791200"/>
            <a:ext cx="9144000" cy="1295400"/>
          </a:xfrm>
          <a:solidFill>
            <a:srgbClr val="000005"/>
          </a:solidFill>
        </p:spPr>
        <p:txBody>
          <a:bodyPr/>
          <a:lstStyle/>
          <a:p>
            <a:pPr eaLnBrk="1" hangingPunct="1"/>
            <a:r>
              <a:rPr lang="zh-CN" altLang="en-US" b="1" dirty="0">
                <a:solidFill>
                  <a:schemeClr val="tx1"/>
                </a:solidFill>
                <a:effectLst>
                  <a:outerShdw blurRad="38100" dist="38100" dir="2700000" algn="tl">
                    <a:srgbClr val="000080"/>
                  </a:outerShdw>
                </a:effectLst>
                <a:ea typeface="ＭＳ Ｐゴシック" panose="020B0600070205080204" pitchFamily="34" charset="-128"/>
              </a:rPr>
              <a:t>约翰福音第</a:t>
            </a:r>
            <a:r>
              <a:rPr lang="en-US" altLang="zh-CN" b="1" dirty="0">
                <a:solidFill>
                  <a:schemeClr val="tx1"/>
                </a:solidFill>
                <a:effectLst>
                  <a:outerShdw blurRad="38100" dist="38100" dir="2700000" algn="tl">
                    <a:srgbClr val="000080"/>
                  </a:outerShdw>
                </a:effectLst>
                <a:ea typeface="ＭＳ Ｐゴシック" panose="020B0600070205080204" pitchFamily="34" charset="-128"/>
              </a:rPr>
              <a:t>9</a:t>
            </a:r>
            <a:r>
              <a:rPr lang="zh-CN" altLang="en-US" b="1" dirty="0">
                <a:solidFill>
                  <a:schemeClr val="tx1"/>
                </a:solidFill>
                <a:effectLst>
                  <a:outerShdw blurRad="38100" dist="38100" dir="2700000" algn="tl">
                    <a:srgbClr val="000080"/>
                  </a:outerShdw>
                </a:effectLst>
                <a:ea typeface="ＭＳ Ｐゴシック" panose="020B0600070205080204" pitchFamily="34" charset="-128"/>
              </a:rPr>
              <a:t>章的核心思想</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9C294BC8-6245-3B48-B3B1-936024442E5D}"/>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如何避免属灵的盲目？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凭信心回应你</a:t>
            </a:r>
            <a:r>
              <a:rPr kumimoji="0" lang="zh-CN"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现在对耶稣的认识</a:t>
            </a: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p>
        </p:txBody>
      </p:sp>
    </p:spTree>
    <p:extLst>
      <p:ext uri="{BB962C8B-B14F-4D97-AF65-F5344CB8AC3E}">
        <p14:creationId xmlns:p14="http://schemas.microsoft.com/office/powerpoint/2010/main" val="11722277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Christ’s ability to cure our spiritual blindness shows him to be God </a:t>
            </a:r>
            <a:endParaRPr lang="en-US" altLang="en-US" sz="2400" b="1">
              <a:solidFill>
                <a:srgbClr val="FFFF66"/>
              </a:solidFill>
              <a:effectLst>
                <a:outerShdw blurRad="38100" dist="38100" dir="2700000" algn="tl">
                  <a:srgbClr val="FFFFFF"/>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outerShdw blurRad="38100" dist="38100" dir="2700000" algn="tl">
                    <a:srgbClr val="FFFFFF"/>
                  </a:outerShdw>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outerShdw blurRad="38100" dist="38100" dir="2700000" algn="tl">
                    <a:srgbClr val="FFFFFF"/>
                  </a:outerShdw>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Water symbolized the Holy Spirit so that the blind man was born of water and the Spirit (cf. 3:5)</a:t>
            </a:r>
            <a:endParaRPr lang="en-US" altLang="en-US" sz="2400">
              <a:effectLst>
                <a:outerShdw blurRad="38100" dist="38100" dir="2700000" algn="tl">
                  <a:srgbClr val="000080"/>
                </a:outerShdw>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a:t>
            </a:r>
            <a:r>
              <a:rPr lang="zh-CN" altLang="en-US" sz="2800">
                <a:solidFill>
                  <a:srgbClr val="FF0000"/>
                </a:solidFill>
              </a:rPr>
              <a:t>约翰</a:t>
            </a:r>
            <a:r>
              <a:rPr lang="en-US" altLang="en-US" sz="2800">
                <a:solidFill>
                  <a:srgbClr val="FF0000"/>
                </a:solidFill>
              </a:rPr>
              <a:t>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zh-CN" altLang="en-US" sz="2400" b="1">
                <a:solidFill>
                  <a:srgbClr val="000099"/>
                </a:solidFill>
              </a:rPr>
              <a:t>约翰</a:t>
            </a:r>
            <a:r>
              <a:rPr lang="en-US" altLang="en-US" sz="2400" b="1">
                <a:solidFill>
                  <a:srgbClr val="000099"/>
                </a:solidFill>
              </a:rPr>
              <a:t>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zh-CN" altLang="en-US" sz="2400" b="1">
                <a:solidFill>
                  <a:srgbClr val="000099"/>
                </a:solidFill>
              </a:rPr>
              <a:t>约翰</a:t>
            </a:r>
            <a:r>
              <a:rPr lang="en-US" altLang="en-US" sz="2400" b="1">
                <a:solidFill>
                  <a:srgbClr val="000099"/>
                </a:solidFill>
              </a:rPr>
              <a:t>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zh-CN" altLang="en-US"/>
              <a:t>约翰</a:t>
            </a:r>
            <a:r>
              <a:rPr lang="en-US"/>
              <a:t>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zh-CN" altLang="en-US">
                <a:ea typeface="ＭＳ Ｐゴシック" panose="020B0600070205080204" pitchFamily="34" charset="-128"/>
              </a:rPr>
              <a:t>约翰</a:t>
            </a:r>
            <a:r>
              <a:rPr lang="en-US" altLang="en-US">
                <a:ea typeface="ＭＳ Ｐゴシック" panose="020B0600070205080204" pitchFamily="34" charset="-128"/>
              </a:rPr>
              <a:t>’s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12</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900" b="0" i="0" u="none" strike="noStrike" kern="1200" cap="none" spc="0" normalizeH="0" baseline="0" noProof="0">
                <a:ln>
                  <a:noFill/>
                </a:ln>
                <a:solidFill>
                  <a:srgbClr val="FFFFFF"/>
                </a:solidFill>
                <a:effectLst/>
                <a:uLnTx/>
                <a:uFillTx/>
                <a:latin typeface="宋体" charset="0"/>
                <a:ea typeface="宋体" charset="0"/>
                <a:cs typeface="宋体" charset="0"/>
                <a:sym typeface="宋体" charset="0"/>
              </a:rPr>
              <a:t>把我们迁到祂爱子的国里，</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600" b="0" i="0" u="none" strike="noStrike" kern="1200" cap="none" spc="0" normalizeH="0" baseline="0" noProof="0">
                <a:ln>
                  <a:noFill/>
                </a:ln>
                <a:solidFill>
                  <a:srgbClr val="FFFFFF"/>
                </a:solidFill>
                <a:effectLst/>
                <a:uLnTx/>
                <a:uFillTx/>
                <a:latin typeface="宋体" charset="0"/>
                <a:ea typeface="宋体" charset="0"/>
                <a:cs typeface="宋体" charset="0"/>
                <a:sym typeface="宋体" charset="0"/>
              </a:rPr>
              <a:t>我们在爱子里得蒙救赎，罪过得以赦免。</a:t>
            </a:r>
            <a:endParaRPr kumimoji="0" lang="en-US" sz="2600" b="1" i="0" u="none" strike="noStrike" kern="1200" cap="none" spc="0" normalizeH="0" baseline="0" noProof="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宋体" charset="0"/>
                <a:ea typeface="宋体" charset="0"/>
                <a:cs typeface="宋体" charset="0"/>
                <a:sym typeface="宋体" charset="0"/>
              </a:rPr>
              <a:t>(</a:t>
            </a:r>
            <a:r>
              <a:rPr kumimoji="0" lang="ja-JP" altLang="en-US" sz="1800" b="0" i="0" u="none" strike="noStrike" kern="1200" cap="none" spc="0" normalizeH="0" baseline="0" noProof="0">
                <a:ln>
                  <a:noFill/>
                </a:ln>
                <a:solidFill>
                  <a:srgbClr val="FFFFFF"/>
                </a:solidFill>
                <a:effectLst/>
                <a:uLnTx/>
                <a:uFillTx/>
                <a:latin typeface="SimHei" charset="0"/>
                <a:ea typeface="ＭＳ Ｐゴシック" charset="0"/>
                <a:cs typeface="SimHei" charset="0"/>
                <a:sym typeface="SimHei" charset="0"/>
              </a:rPr>
              <a:t>歌罗西书</a:t>
            </a:r>
            <a:r>
              <a:rPr kumimoji="0" lang="en-US" sz="1800" b="0" i="0" u="none" strike="noStrike" kern="1200" cap="none" spc="0" normalizeH="0" baseline="0" noProof="0">
                <a:ln>
                  <a:noFill/>
                </a:ln>
                <a:solidFill>
                  <a:srgbClr val="FFFFFF"/>
                </a:solidFill>
                <a:effectLst/>
                <a:uLnTx/>
                <a:uFillTx/>
                <a:latin typeface="SimHei" charset="0"/>
                <a:ea typeface="ＭＳ Ｐゴシック" charset="0"/>
                <a:cs typeface="SimHei" charset="0"/>
                <a:sym typeface="SimHei" charset="0"/>
              </a:rPr>
              <a:t>1:13-14)</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宋体" charset="0"/>
                <a:ea typeface="宋体" charset="0"/>
                <a:cs typeface="宋体" charset="0"/>
                <a:sym typeface="宋体" charset="0"/>
              </a:rPr>
              <a:t>祂救了我们脱离黑暗的权势，</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 name="Title 1"/>
          <p:cNvSpPr>
            <a:spLocks noGrp="1"/>
          </p:cNvSpPr>
          <p:nvPr>
            <p:ph type="title"/>
          </p:nvPr>
        </p:nvSpPr>
        <p:spPr>
          <a:xfrm>
            <a:off x="539750" y="260350"/>
            <a:ext cx="8229600" cy="1323975"/>
          </a:xfrm>
        </p:spPr>
        <p:txBody>
          <a:bodyPr/>
          <a:lstStyle/>
          <a:p>
            <a:pPr algn="ctr">
              <a:defRPr/>
            </a:pPr>
            <a:r>
              <a:rPr lang="ja-JP" altLang="en-US" sz="5900" kern="1200" dirty="0">
                <a:solidFill>
                  <a:srgbClr val="FFFFFF"/>
                </a:solidFill>
                <a:latin typeface="SimHei"/>
                <a:ea typeface="ＭＳ Ｐゴシック"/>
                <a:cs typeface="SimHei"/>
              </a:rPr>
              <a:t>大迁移</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a:t>
            </a:r>
            <a:r>
              <a:rPr lang="zh-CN" altLang="en-US">
                <a:effectLst>
                  <a:outerShdw blurRad="38100" dist="38100" dir="2700000" algn="tl">
                    <a:srgbClr val="808080"/>
                  </a:outerShdw>
                </a:effectLst>
                <a:ea typeface="ＭＳ Ｐゴシック" panose="020B0600070205080204" pitchFamily="34" charset="-128"/>
              </a:rPr>
              <a:t>约翰</a:t>
            </a:r>
            <a:r>
              <a:rPr lang="en-US" altLang="en-US">
                <a:effectLst>
                  <a:outerShdw blurRad="38100" dist="38100" dir="2700000" algn="tl">
                    <a:srgbClr val="808080"/>
                  </a:outerShdw>
                </a:effectLst>
                <a:ea typeface="ＭＳ Ｐゴシック" panose="020B0600070205080204" pitchFamily="34" charset="-128"/>
              </a:rPr>
              <a:t>’s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declares that a remnant of Israel followed Him as the true, good, only and obedient Shepherd and called to Him those who followed the Pharisees as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Witness of the </a:t>
            </a:r>
          </a:p>
          <a:p>
            <a:pPr lvl="0" defTabSz="914400"/>
            <a:r>
              <a:rPr lang="en-US" sz="5400" b="1" kern="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sends out the seventy-two disciples to witness to the crowds that He is Messiah and the kingdom is at hand despite the growing opposition of the leaders to His person, thus revealing that the common people also had begun to debate over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the parable of the Good Samaritan to show that a neighbor is a needy person whose need can be met in order to declare the fruits of repentance to a lawyer requesting how good he needed to be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1379" name="Rectangle 3"/>
          <p:cNvSpPr>
            <a:spLocks noGrp="1" noChangeArrowheads="1"/>
          </p:cNvSpPr>
          <p:nvPr>
            <p:ph type="title" idx="4294967295"/>
          </p:nvPr>
        </p:nvSpPr>
        <p:spPr>
          <a:xfrm>
            <a:off x="0" y="228600"/>
            <a:ext cx="7772400" cy="609600"/>
          </a:xfrm>
          <a:effectLst>
            <a:outerShdw blurRad="63500" dist="35921" dir="2700000" algn="ctr" rotWithShape="0">
              <a:srgbClr val="000000">
                <a:alpha val="74997"/>
              </a:srgbClr>
            </a:outerShdw>
          </a:effectLst>
        </p:spPr>
        <p:txBody>
          <a:bodyPr/>
          <a:lstStyle/>
          <a:p>
            <a:pPr>
              <a:defRPr/>
            </a:pPr>
            <a:r>
              <a:rPr lang="zh-CN" altLang="en-US" sz="6000" dirty="0">
                <a:solidFill>
                  <a:schemeClr val="bg1"/>
                </a:solidFill>
                <a:ea typeface="SimSun" charset="0"/>
                <a:cs typeface="SimSun" charset="0"/>
              </a:rPr>
              <a:t>好 撒 玛 利 亚 人</a:t>
            </a:r>
            <a:endParaRPr lang="en-US" altLang="zh-CN" sz="6000" dirty="0">
              <a:solidFill>
                <a:schemeClr val="bg1"/>
              </a:solidFill>
              <a:ea typeface="SimSun" charset="0"/>
              <a:cs typeface="SimSun" charset="0"/>
            </a:endParaRPr>
          </a:p>
        </p:txBody>
      </p:sp>
    </p:spTree>
    <p:extLst>
      <p:ext uri="{BB962C8B-B14F-4D97-AF65-F5344CB8AC3E}">
        <p14:creationId xmlns:p14="http://schemas.microsoft.com/office/powerpoint/2010/main" val="2017004849"/>
      </p:ext>
    </p:extLst>
  </p:cSld>
  <p:clrMapOvr>
    <a:overrideClrMapping bg1="lt1" tx1="dk1" bg2="lt2" tx2="dk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ChangeArrowheads="1"/>
          </p:cNvSpPr>
          <p:nvPr>
            <p:ph type="title"/>
          </p:nvPr>
        </p:nvSpPr>
        <p:spPr>
          <a:xfrm>
            <a:off x="827088" y="0"/>
            <a:ext cx="7593012" cy="1633538"/>
          </a:xfrm>
        </p:spPr>
        <p:txBody>
          <a:bodyPr/>
          <a:lstStyle/>
          <a:p>
            <a:pPr eaLnBrk="1" hangingPunct="1"/>
            <a:r>
              <a:rPr lang="zh-CN" altLang="en-US" sz="3600" b="1">
                <a:solidFill>
                  <a:srgbClr val="FFFF00"/>
                </a:solidFill>
                <a:latin typeface="SimHei" pitchFamily="49" charset="-122"/>
                <a:ea typeface="SimHei" pitchFamily="49" charset="-122"/>
              </a:rPr>
              <a:t>奥古斯丁的寓言解释该好撒玛利亚人的比喻（路加福音</a:t>
            </a:r>
            <a:r>
              <a:rPr lang="en-US" altLang="zh-CN" sz="3600" b="1">
                <a:solidFill>
                  <a:srgbClr val="FFFF00"/>
                </a:solidFill>
                <a:latin typeface="SimHei" pitchFamily="49" charset="-122"/>
                <a:ea typeface="SimHei" pitchFamily="49" charset="-122"/>
              </a:rPr>
              <a:t>15</a:t>
            </a:r>
            <a:r>
              <a:rPr lang="zh-CN" altLang="en-US" sz="3600" b="1">
                <a:solidFill>
                  <a:srgbClr val="FFFF00"/>
                </a:solidFill>
                <a:latin typeface="SimHei" pitchFamily="49" charset="-122"/>
                <a:ea typeface="SimHei" pitchFamily="49" charset="-122"/>
              </a:rPr>
              <a:t>）</a:t>
            </a:r>
            <a:endParaRPr lang="en-US" altLang="en-US" sz="3600" b="1">
              <a:solidFill>
                <a:srgbClr val="FFFF00"/>
              </a:solidFill>
              <a:latin typeface="SimHei" pitchFamily="49" charset="-122"/>
              <a:ea typeface="SimHei" pitchFamily="49" charset="-122"/>
            </a:endParaRPr>
          </a:p>
        </p:txBody>
      </p:sp>
      <p:sp>
        <p:nvSpPr>
          <p:cNvPr id="15363" name="Rectangle 3"/>
          <p:cNvSpPr>
            <a:spLocks noGrp="1" noChangeArrowheads="1"/>
          </p:cNvSpPr>
          <p:nvPr>
            <p:ph idx="1"/>
          </p:nvPr>
        </p:nvSpPr>
        <p:spPr>
          <a:xfrm>
            <a:off x="539750" y="1412875"/>
            <a:ext cx="8229600" cy="762000"/>
          </a:xfrm>
        </p:spPr>
        <p:txBody>
          <a:bodyPr/>
          <a:lstStyle/>
          <a:p>
            <a:pPr eaLnBrk="1" hangingPunct="1">
              <a:buFont typeface="Wingdings" pitchFamily="2" charset="2"/>
              <a:buNone/>
            </a:pPr>
            <a:r>
              <a:rPr lang="en-US" altLang="en-US" sz="3600" b="1">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文本</a:t>
            </a:r>
            <a:r>
              <a:rPr lang="en-US" altLang="zh-CN" sz="3600">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解读</a:t>
            </a:r>
            <a:endParaRPr lang="en-US" altLang="en-US" sz="3600" b="1">
              <a:solidFill>
                <a:srgbClr val="FFFFFF"/>
              </a:solidFill>
              <a:latin typeface="Arial" pitchFamily="34" charset="0"/>
              <a:ea typeface="ＭＳ Ｐゴシック" pitchFamily="34" charset="-128"/>
            </a:endParaRPr>
          </a:p>
        </p:txBody>
      </p:sp>
      <p:sp>
        <p:nvSpPr>
          <p:cNvPr id="15365" name="Rectangle 5"/>
          <p:cNvSpPr>
            <a:spLocks noChangeArrowheads="1"/>
          </p:cNvSpPr>
          <p:nvPr/>
        </p:nvSpPr>
        <p:spPr bwMode="auto">
          <a:xfrm>
            <a:off x="685800" y="2133600"/>
            <a:ext cx="8458200" cy="4495800"/>
          </a:xfrm>
          <a:prstGeom prst="rect">
            <a:avLst/>
          </a:prstGeom>
          <a:noFill/>
          <a:ln w="9525">
            <a:noFill/>
            <a:miter lim="800000"/>
            <a:headEnd/>
            <a:tailEnd/>
          </a:ln>
          <a:effec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某人”</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亚当</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盗贼</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魔鬼和恶魔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剥去他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把他的不朽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打他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引诱他犯罪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祭司和利未人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旧约的职事它什么也</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Tx/>
              <a:buNone/>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不做的亚当</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好撒玛利亚人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基督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结合创面用油和酒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抑制了罪了希望和告诫</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Tx/>
              <a:buNone/>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与合作热切精神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客栈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教会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客栈老板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使徒保罗 </a:t>
            </a:r>
            <a:endParaRPr kumimoji="0" lang="en-US" alt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ＭＳ Ｐゴシック" pitchFamily="34" charset="-128"/>
              <a:cs typeface="Arial" pitchFamily="34" charset="0"/>
            </a:endParaRPr>
          </a:p>
        </p:txBody>
      </p:sp>
      <p:sp>
        <p:nvSpPr>
          <p:cNvPr id="2" name="Rectangle 1"/>
          <p:cNvSpPr/>
          <p:nvPr/>
        </p:nvSpPr>
        <p:spPr>
          <a:xfrm rot="20200280">
            <a:off x="756705" y="2816530"/>
            <a:ext cx="7183377" cy="221599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a:ea typeface="ＭＳ Ｐゴシック" charset="0"/>
                <a:cs typeface="ＭＳ Ｐゴシック" charset="0"/>
              </a:rPr>
              <a:t>真的吗</a:t>
            </a: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a:ea typeface="ＭＳ Ｐゴシック" charset="0"/>
                <a:cs typeface="ＭＳ Ｐゴシック" charset="0"/>
              </a:rPr>
              <a:t>?!</a:t>
            </a:r>
          </a:p>
        </p:txBody>
      </p:sp>
    </p:spTree>
    <p:extLst>
      <p:ext uri="{BB962C8B-B14F-4D97-AF65-F5344CB8AC3E}">
        <p14:creationId xmlns:p14="http://schemas.microsoft.com/office/powerpoint/2010/main" val="422216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路加</a:t>
            </a:r>
            <a:r>
              <a:rPr kumimoji="0" lang="en-US" sz="8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 </a:t>
            </a: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10:25-37</a:t>
            </a:r>
          </a:p>
        </p:txBody>
      </p:sp>
    </p:spTree>
    <p:extLst>
      <p:ext uri="{BB962C8B-B14F-4D97-AF65-F5344CB8AC3E}">
        <p14:creationId xmlns:p14="http://schemas.microsoft.com/office/powerpoint/2010/main" val="36253319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favors the fellowship of Mary over the service of Martha, thus demonstrating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identifies areas of need one should present to God and teaches the importance of persistent prayer as one who has need presenting intercessions to One who can meet the need in order to encourage prayer for the coming of the Spirit following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In response to the people's accusation that Christ cast the demon out of a dumb man by Satan's power Jesus teaches that the nation's continued unbelief makes its state worse than before </a:t>
            </a:r>
            <a:r>
              <a:rPr lang="zh-CN" altLang="en-US" sz="2800" b="1" kern="0">
                <a:solidFill>
                  <a:srgbClr val="FFFFFF"/>
                </a:solidFill>
                <a:effectLst>
                  <a:glow rad="228600">
                    <a:srgbClr val="220011"/>
                  </a:glow>
                </a:effectLst>
                <a:latin typeface="Arial"/>
                <a:ea typeface="ＭＳ Ｐゴシック" charset="0"/>
                <a:cs typeface="Arial"/>
              </a:rPr>
              <a:t>约翰</a:t>
            </a:r>
            <a:r>
              <a:rPr lang="en-GB" sz="2800" b="1" kern="0">
                <a:solidFill>
                  <a:srgbClr val="FFFFFF"/>
                </a:solidFill>
                <a:effectLst>
                  <a:glow rad="228600">
                    <a:srgbClr val="220011"/>
                  </a:glow>
                </a:effectLst>
                <a:latin typeface="Arial"/>
                <a:ea typeface="ＭＳ Ｐゴシック" charset="0"/>
                <a:cs typeface="Arial"/>
              </a:rPr>
              <a:t>'s ministry and that its spiritual darkness will result in judgment, not for lack of revelation but because the nation refused the revelation it received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耶稣治愈哑巴</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马太 </a:t>
            </a: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9:32-34; </a:t>
            </a:r>
            <a:r>
              <a:rPr kumimoji="0" lang="zh-CN" alt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路加 </a:t>
            </a: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00428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and person are questioned and responded to by Him at the Feast of Tabernacles, giving the unbelieving Jews further motivation to put Him to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609600" y="-304800"/>
            <a:ext cx="8229600" cy="914400"/>
          </a:xfrm>
        </p:spPr>
        <p:txBody>
          <a:bodyPr/>
          <a:lstStyle/>
          <a:p>
            <a:br>
              <a:rPr lang="en-US" altLang="en-US" sz="3200">
                <a:effectLst>
                  <a:outerShdw blurRad="38100" dist="38100" dir="2700000" algn="tl">
                    <a:srgbClr val="808080"/>
                  </a:outerShdw>
                </a:effectLst>
                <a:ea typeface="ＭＳ Ｐゴシック" panose="020B0600070205080204" pitchFamily="34" charset="-128"/>
              </a:rPr>
            </a:br>
            <a:r>
              <a:rPr lang="en-US" altLang="en-US" sz="3200">
                <a:effectLst>
                  <a:outerShdw blurRad="38100" dist="38100" dir="2700000" algn="tl">
                    <a:srgbClr val="808080"/>
                  </a:outerShdw>
                </a:effectLst>
                <a:ea typeface="ＭＳ Ｐゴシック" panose="020B0600070205080204" pitchFamily="34" charset="-128"/>
              </a:rPr>
              <a:t>We must </a:t>
            </a:r>
            <a:r>
              <a:rPr lang="en-US" altLang="en-US" sz="3200" i="1">
                <a:effectLst>
                  <a:outerShdw blurRad="38100" dist="38100" dir="2700000" algn="tl">
                    <a:srgbClr val="808080"/>
                  </a:outerShdw>
                </a:effectLst>
                <a:ea typeface="ＭＳ Ｐゴシック" panose="020B0600070205080204" pitchFamily="34" charset="-128"/>
              </a:rPr>
              <a:t>each</a:t>
            </a:r>
            <a:r>
              <a:rPr lang="en-US" altLang="en-US" sz="3200">
                <a:effectLst>
                  <a:outerShdw blurRad="38100" dist="38100" dir="2700000" algn="tl">
                    <a:srgbClr val="808080"/>
                  </a:outerShdw>
                </a:effectLst>
                <a:ea typeface="ＭＳ Ｐゴシック" panose="020B0600070205080204" pitchFamily="34" charset="-128"/>
              </a:rPr>
              <a:t> decide who Christ is—</a:t>
            </a:r>
            <a:br>
              <a:rPr lang="en-US" altLang="en-US" sz="3200">
                <a:effectLst>
                  <a:outerShdw blurRad="38100" dist="38100" dir="2700000" algn="tl">
                    <a:srgbClr val="808080"/>
                  </a:outerShdw>
                </a:effectLst>
                <a:ea typeface="ＭＳ Ｐゴシック" panose="020B0600070205080204" pitchFamily="34" charset="-128"/>
              </a:rPr>
            </a:br>
            <a:r>
              <a:rPr lang="en-US" altLang="en-US" sz="3200">
                <a:effectLst>
                  <a:outerShdw blurRad="38100" dist="38100" dir="2700000" algn="tl">
                    <a:srgbClr val="808080"/>
                  </a:outerShdw>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006665639"/>
      </p:ext>
    </p:extLst>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openly condemns the Pharisees for their traditions that mislead Israel from the true intent of the law, revealing the impossibility of reconciliation between Christ and the Pharisees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addresses the believers among the multitude concerning Pharisaic practices and the program of God in view of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the disciples and the multitudes that the Pharisees were unrighteous despite their claim to be acceptable to God in order to encourage those weighing the cost of breaking with the Pharisees to secure their eternal destiny by putting their faith in Him</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warns the disciples that the Pharisaic practice of trusting riches as the basis of their acceptance before God actually stemmed from greed so that His disciples would rely upon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light of the postponement of the kingdom Christ warns the disciples to be watching, waiting and prepared for Him to come again because the kingdom had not been withdrawn but postponed until a future date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descr="Rev 5.5 City Background.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1026"/>
          <p:cNvSpPr>
            <a:spLocks noGrp="1" noChangeArrowheads="1"/>
          </p:cNvSpPr>
          <p:nvPr>
            <p:ph type="title" idx="4294967295"/>
          </p:nvPr>
        </p:nvSpPr>
        <p:spPr>
          <a:xfrm>
            <a:off x="685800" y="609600"/>
            <a:ext cx="7848600" cy="762000"/>
          </a:xfrm>
          <a:solidFill>
            <a:srgbClr val="000000"/>
          </a:solidFill>
        </p:spPr>
        <p:txBody>
          <a:bodyPr/>
          <a:lstStyle/>
          <a:p>
            <a:r>
              <a:rPr lang="zh-CN" altLang="en-US">
                <a:solidFill>
                  <a:schemeClr val="tx1"/>
                </a:solidFill>
              </a:rPr>
              <a:t>路加</a:t>
            </a:r>
            <a:r>
              <a:rPr lang="en-US" altLang="ja-JP">
                <a:solidFill>
                  <a:schemeClr val="tx1"/>
                </a:solidFill>
              </a:rPr>
              <a:t> 12:35-38     </a:t>
            </a:r>
            <a:r>
              <a:rPr lang="zh-CN" altLang="en-US" sz="3200">
                <a:solidFill>
                  <a:schemeClr val="tx1"/>
                </a:solidFill>
              </a:rPr>
              <a:t>新译本</a:t>
            </a:r>
            <a:endParaRPr lang="en-US" altLang="en-US" sz="3200">
              <a:solidFill>
                <a:schemeClr val="tx1"/>
              </a:solidFill>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anchor="ctr"/>
          <a:lstStyle/>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35</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altLang="zh-CN"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你们的腰当束起来，灯也该点着，</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36</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像等候自己的主人从婚筵回来一样，好叫你们在主人回来敲门时，立刻给他开门。</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37</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主人来到了，看见仆人警醒，这些仆人就有福了。我实在告诉你们，主人必亲自束腰，招待他们吃饭，进前来侍候他们。</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38</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主人也许半夜之前，或天亮之前回来，看见他们这样，这些仆人就有福了。</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r>
              <a:rPr kumimoji="0" lang="zh-CN" alt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路加</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12:35-38 </a:t>
            </a:r>
            <a:r>
              <a:rPr kumimoji="0" lang="zh-CN" alt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新译本</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SimHei" pitchFamily="49" charset="-122"/>
              <a:ea typeface="SimHei" pitchFamily="49" charset="-122"/>
              <a:cs typeface="ＭＳ Ｐゴシック" charset="0"/>
            </a:endParaRPr>
          </a:p>
        </p:txBody>
      </p:sp>
    </p:spTree>
    <p:extLst>
      <p:ext uri="{BB962C8B-B14F-4D97-AF65-F5344CB8AC3E}">
        <p14:creationId xmlns:p14="http://schemas.microsoft.com/office/powerpoint/2010/main" val="330051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His disciples that those who are watchful must also be faithful in order to instruct them that degrees of both rewards and punishments will be determined by one's degree of faithfulness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when He returns there will be a judgment which brings division over the person of Christ in order to encourage the people to separate from Pharisaism and embrace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 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rebukes the crowd for being able to interpret the weather but not the signs authenticating His person in order to urge them to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refutes the common teaching that tragedy happens only to people in sin to warn the crowd that judgment would befall them as well if they refuse to repent since the entire generation was deserving of judgment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heals a crippled woman on the Sabbath to picture Israel's need for Him as Messiah and to show what He was prepared to do if the nation would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order to help the disciples' discouragement over the lack of response of the crowds Christ encourages them that He knew they would not respond and that the kingdom's small beginning would grow quietly, pervasively and irreversibly to result in a large, new form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claims to be Messiah of God as shown in both His words and works in order that the Jews rejecting Him would realize that they disbelieved not because of insufficient evidence but from rejection of the evidence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responds by explaining that God the Father taught Him, not the rabbis, and that as one sent from God they should submit to His teaching as from God just like they were supposed to submit to Moses' teaching as from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500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multitude is reluctant to conclude that Jesus is really the Christ since the Pharisees do not arrest Him and since they could trace His residence to Nazareth and His parentage to Joseph, thus excusing themselves for their unbelief rather than investigating the facts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330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explains that His origin is heaven rather than Nazareth and His Father is God the Father rather than Joseph that they may know His true identity as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response to Christ's explanation is mixed, some believing and the leaders more committed to kill Him for blasphemy even if He tries to escape their clutches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144000" cy="1371600"/>
          </a:xfrm>
          <a:solidFill>
            <a:srgbClr val="000000"/>
          </a:solidFill>
        </p:spPr>
        <p:txBody>
          <a:bodyPr/>
          <a:lstStyle/>
          <a:p>
            <a:pPr marL="720725" indent="-720725" algn="l" eaLnBrk="1" hangingPunct="1"/>
            <a:r>
              <a:rPr lang="en-US" altLang="en-US">
                <a:effectLst>
                  <a:outerShdw blurRad="38100" dist="38100" dir="2700000" algn="tl">
                    <a:srgbClr val="808080"/>
                  </a:outerShdw>
                </a:effectLst>
                <a:ea typeface="ＭＳ Ｐゴシック" panose="020B0600070205080204" pitchFamily="34" charset="-128"/>
              </a:rPr>
              <a:t>II.  People reject Christ’s teaching because they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reject</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God</a:t>
            </a:r>
            <a:r>
              <a:rPr lang="en-US" altLang="en-US">
                <a:effectLst>
                  <a:outerShdw blurRad="38100" dist="38100" dir="2700000" algn="tl">
                    <a:srgbClr val="808080"/>
                  </a:outerShdw>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p:txBody>
          <a:bodyPr/>
          <a:lstStyle/>
          <a:p>
            <a:pPr eaLnBrk="1" hangingPunct="1">
              <a:defRPr/>
            </a:pPr>
            <a:r>
              <a:rPr lang="en-US" dirty="0">
                <a:ea typeface="+mj-ea"/>
                <a:cs typeface="+mj-cs"/>
              </a:rPr>
              <a:t>Problems with the Church</a:t>
            </a:r>
          </a:p>
        </p:txBody>
      </p:sp>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02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divided views.jpg">
            <a:extLst>
              <a:ext uri="{FF2B5EF4-FFF2-40B4-BE49-F238E27FC236}">
                <a16:creationId xmlns:a16="http://schemas.microsoft.com/office/drawing/2014/main" id="{71D4C6F6-CDA6-4022-AE2C-ED46455C7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4947BF-B955-4817-9EAD-E5FD54B97CB6}"/>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9EAC9A3D-5246-458E-A83C-7E82040307AC}"/>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277434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crowds at Jerusalem wonder how Christ could teach with authority apart from rabbinical training, thus setting up the scene for Christ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descr="afrika5 no fuel.jpg">
            <a:extLst>
              <a:ext uri="{FF2B5EF4-FFF2-40B4-BE49-F238E27FC236}">
                <a16:creationId xmlns:a16="http://schemas.microsoft.com/office/drawing/2014/main" id="{1F05DDB3-349D-48AD-A041-2DD9C8EC9422}"/>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D1EA47-743F-40C8-8252-2E569E1DB6BA}"/>
              </a:ext>
            </a:extLst>
          </p:cNvPr>
          <p:cNvSpPr>
            <a:spLocks noGrp="1"/>
          </p:cNvSpPr>
          <p:nvPr>
            <p:ph type="title" idx="4294967295"/>
          </p:nvPr>
        </p:nvSpPr>
        <p:spPr>
          <a:xfrm>
            <a:off x="-76200" y="0"/>
            <a:ext cx="9144000" cy="1371600"/>
          </a:xfrm>
          <a:solidFill>
            <a:srgbClr val="000000"/>
          </a:solidFill>
        </p:spPr>
        <p:txBody>
          <a:bodyPr/>
          <a:lstStyle/>
          <a:p>
            <a:pPr marL="720725" indent="-720725" algn="l" eaLnBrk="1" hangingPunct="1"/>
            <a:r>
              <a:rPr lang="en-US" altLang="en-US">
                <a:effectLst>
                  <a:outerShdw blurRad="38100" dist="38100" dir="2700000" algn="tl">
                    <a:srgbClr val="808080"/>
                  </a:outerShdw>
                </a:effectLst>
                <a:ea typeface="ＭＳ Ｐゴシック" panose="020B0600070205080204" pitchFamily="34" charset="-128"/>
              </a:rPr>
              <a:t>II.  People reject Christ’s teaching because they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reject</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God</a:t>
            </a:r>
            <a:r>
              <a:rPr lang="en-US" altLang="en-US">
                <a:effectLst>
                  <a:outerShdw blurRad="38100" dist="38100" dir="2700000" algn="tl">
                    <a:srgbClr val="808080"/>
                  </a:outerShdw>
                </a:effectLst>
                <a:ea typeface="ＭＳ Ｐゴシック" panose="020B0600070205080204" pitchFamily="34" charset="-128"/>
              </a:rPr>
              <a:t> (7:14-36). </a:t>
            </a:r>
          </a:p>
        </p:txBody>
      </p:sp>
      <p:pic>
        <p:nvPicPr>
          <p:cNvPr id="38916" name="Picture 3" descr="dead-end.png">
            <a:extLst>
              <a:ext uri="{FF2B5EF4-FFF2-40B4-BE49-F238E27FC236}">
                <a16:creationId xmlns:a16="http://schemas.microsoft.com/office/drawing/2014/main" id="{FD9CD6E3-28D2-4B17-8E89-96AC5BFA31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27035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48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identifies Himself as the fulfillment of the elaborate golden pitcher ceremony at the Feast recalling God's provision of water for Israel and calls all to trust Him to satisfy their spiritual thirst, resulting in a mixed response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algn="r" eaLnBrk="1" hangingPunct="1"/>
            <a:r>
              <a:rPr lang="en-US" altLang="en-US">
                <a:effectLst>
                  <a:outerShdw blurRad="38100" dist="38100" dir="2700000" algn="tl">
                    <a:srgbClr val="808080"/>
                  </a:outerShdw>
                </a:effectLst>
                <a:ea typeface="ＭＳ Ｐゴシック" panose="020B0600070205080204" pitchFamily="34" charset="-128"/>
              </a:rPr>
              <a:t>III. Jesus’ claim to give eternal life always has a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mixed</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a:effectLst>
                  <a:outerShdw blurRad="38100" dist="38100" dir="2700000" algn="tl">
                    <a:srgbClr val="808080"/>
                  </a:outerShdw>
                </a:effectLst>
                <a:ea typeface="ＭＳ Ｐゴシック" panose="020B0600070205080204" pitchFamily="34" charset="-128"/>
              </a:rPr>
              <a:t>response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6388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r>
              <a:rPr lang="zh-CN" altLang="en-US" sz="3600">
                <a:solidFill>
                  <a:schemeClr val="tx1"/>
                </a:solidFill>
                <a:effectLst>
                  <a:outerShdw blurRad="38100" dist="38100" dir="2700000" algn="tl">
                    <a:srgbClr val="FFFFFF"/>
                  </a:outerShdw>
                </a:effectLst>
                <a:ea typeface="ＭＳ Ｐゴシック" panose="020B0600070205080204" pitchFamily="34" charset="-128"/>
              </a:rPr>
              <a:t>约翰</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“Hypocrites are who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约翰</a:t>
            </a: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dirty="0">
                <a:ea typeface="+mj-ea"/>
                <a:cs typeface="+mj-cs"/>
              </a:rPr>
              <a:t>Main Idea</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600"/>
            <a:ext cx="8229600" cy="20574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000" b="1" i="0" u="sng" strike="noStrike" kern="1200" cap="none" spc="0" normalizeH="0" baseline="0" noProof="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refusing to pass judgment upon the woman caught in adultery Christ foils the Pharisees' trap to make Him acknowledge the Mosaic law as too stringent to be observed and approve of the watered down Pharisaical interpretations of the law</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zh-CN" altLang="en-US" sz="6600">
                <a:ea typeface="+mj-ea"/>
                <a:cs typeface="+mj-cs"/>
              </a:rPr>
              <a:t>这是谁</a:t>
            </a:r>
            <a:r>
              <a:rPr lang="en-US" sz="6600">
                <a:ea typeface="+mj-ea"/>
                <a:cs typeface="+mj-cs"/>
              </a:rPr>
              <a:t>?</a:t>
            </a:r>
            <a:endParaRPr lang="en-US" sz="6600" dirty="0">
              <a:ea typeface="+mj-ea"/>
              <a:cs typeface="+mj-cs"/>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2135372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r>
              <a:rPr lang="en-US" altLang="en-US" sz="4000" b="1">
                <a:solidFill>
                  <a:schemeClr val="bg1"/>
                </a:solidFill>
                <a:effectLst>
                  <a:outerShdw blurRad="38100" dist="38100" dir="2700000" algn="tl">
                    <a:srgbClr val="808080"/>
                  </a:outerShdw>
                </a:effectLst>
              </a:rPr>
              <a:t>How can we show God’s compassion in a world where people think Christianity only </a:t>
            </a:r>
            <a:r>
              <a:rPr lang="en-US" altLang="en-US" sz="4000" b="1">
                <a:solidFill>
                  <a:srgbClr val="FFFF00"/>
                </a:solidFill>
                <a:effectLst>
                  <a:outerShdw blurRad="38100" dist="38100" dir="2700000" algn="tl">
                    <a:srgbClr val="FFFFFF"/>
                  </a:outerShdw>
                </a:effectLst>
              </a:rPr>
              <a:t>judges </a:t>
            </a:r>
            <a:r>
              <a:rPr lang="en-US" altLang="en-US" sz="4000" b="1">
                <a:solidFill>
                  <a:schemeClr val="bg1"/>
                </a:solidFill>
                <a:effectLst>
                  <a:outerShdw blurRad="38100" dist="38100" dir="2700000" algn="tl">
                    <a:srgbClr val="808080"/>
                  </a:outerShdw>
                </a:effectLst>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3">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a:t>
            </a:r>
            <a:r>
              <a:rPr lang="zh-CN" altLang="en-US" b="1">
                <a:solidFill>
                  <a:schemeClr val="bg1"/>
                </a:solidFill>
              </a:rPr>
              <a:t>约翰</a:t>
            </a:r>
            <a:r>
              <a:rPr lang="en-US" altLang="en-US" b="1">
                <a:solidFill>
                  <a:schemeClr val="bg1"/>
                </a:solidFill>
              </a:rPr>
              <a:t>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 [e.g., F.F. Bruce]. In fact, the development of the entire chapter can easily be seen to grow out of this striking event in the temple... The transition from </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约翰</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亚历山大</a:t>
              </a: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西方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拜占庭式的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7</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有些省略</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 </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仅</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手稿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4</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世纪，包括它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弟</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世纪排除</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a:ea typeface="MS PGothic" pitchFamily="34" charset="-128"/>
                <a:cs typeface="Arial" pitchFamily="34" charset="0"/>
              </a:rPr>
              <a:t>90</a:t>
            </a:r>
            <a:endParaRPr kumimoji="0" lang="en-US" sz="2800" b="0" i="0" u="none" strike="noStrike" kern="1200" cap="none" spc="0" normalizeH="0" baseline="0" noProof="0">
              <a:ln>
                <a:noFill/>
              </a:ln>
              <a:solidFill>
                <a:srgbClr val="FEFEE8"/>
              </a:solidFill>
              <a:effectLst/>
              <a:uLnTx/>
              <a:uFillTx/>
              <a:latin typeface="Aria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false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Jesus</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Be smarter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a:solidFill>
                  <a:schemeClr val="bg1"/>
                </a:solidFill>
                <a:effectLst>
                  <a:outerShdw blurRad="38100" dist="38100" dir="2700000" algn="tl">
                    <a:srgbClr val="808080"/>
                  </a:outerShdw>
                </a:effectLst>
              </a:rPr>
              <a:t>I.	Jesus showed the true compassion of the Law by </a:t>
            </a:r>
            <a:r>
              <a:rPr lang="en-US" altLang="en-US" b="1">
                <a:solidFill>
                  <a:srgbClr val="FFFF00"/>
                </a:solidFill>
                <a:effectLst>
                  <a:outerShdw blurRad="38100" dist="38100" dir="2700000" algn="tl">
                    <a:srgbClr val="FFFFFF"/>
                  </a:outerShdw>
                </a:effectLst>
              </a:rPr>
              <a:t>forgiving </a:t>
            </a:r>
            <a:r>
              <a:rPr lang="en-US" altLang="en-US" b="1">
                <a:solidFill>
                  <a:schemeClr val="bg1"/>
                </a:solidFill>
                <a:effectLst>
                  <a:outerShdw blurRad="38100" dist="38100" dir="2700000" algn="tl">
                    <a:srgbClr val="808080"/>
                  </a:outerShdw>
                </a:effectLst>
              </a:rPr>
              <a:t>an adulterous woman (7:53–8:11).</a:t>
            </a:r>
          </a:p>
        </p:txBody>
      </p:sp>
    </p:spTree>
    <p:extLst>
      <p:ext uri="{BB962C8B-B14F-4D97-AF65-F5344CB8AC3E}">
        <p14:creationId xmlns:p14="http://schemas.microsoft.com/office/powerpoint/2010/main" val="3080900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a:outerShdw blurRad="63500" dist="35921" dir="2700000" algn="ctr" rotWithShape="0">
              <a:schemeClr val="tx2">
                <a:alpha val="74997"/>
              </a:schemeClr>
            </a:outerShdw>
          </a:effectLst>
        </p:spPr>
        <p:txBody>
          <a:bodyPr/>
          <a:lstStyle/>
          <a:p>
            <a:pPr marL="625475" indent="-625475" algn="l" eaLnBrk="1" hangingPunct="1"/>
            <a:r>
              <a:rPr lang="en-US" altLang="en-US" sz="3200" b="1"/>
              <a:t>A.	Pharisees brought an adulterous woman to Jesus to retain their power by having Jesus condemn Himself (7:53–8:6a). </a:t>
            </a:r>
            <a:endParaRPr lang="en-US" altLang="en-US" sz="3200" b="1">
              <a:solidFill>
                <a:schemeClr val="bg1"/>
              </a:solidFill>
              <a:effectLst>
                <a:outerShdw blurRad="38100" dist="38100" dir="2700000" algn="tl">
                  <a:srgbClr val="C0C0C0"/>
                </a:outerShdw>
              </a:effectLst>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r>
              <a:rPr lang="en-US" altLang="en-US" b="1">
                <a:solidFill>
                  <a:schemeClr val="bg1"/>
                </a:solidFill>
                <a:ea typeface="ＭＳ Ｐゴシック" panose="020B0600070205080204" pitchFamily="34" charset="-128"/>
              </a:rPr>
              <a:t>B.  Jesus showed the Pharisee’s sin by following the true compassion of the Law to condemn sinners and redeem the repentant (8:6b-11).</a:t>
            </a:r>
            <a:endParaRPr lang="en-US" altLang="en-US">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a:solidFill>
                  <a:schemeClr val="bg1"/>
                </a:solidFill>
                <a:effectLst>
                  <a:outerShdw blurRad="38100" dist="38100" dir="2700000" algn="tl">
                    <a:srgbClr val="808080"/>
                  </a:outerShdw>
                </a:effectLst>
                <a:ea typeface="ＭＳ Ｐゴシック" panose="020B0600070205080204" pitchFamily="34" charset="-128"/>
              </a:rPr>
              <a:t>II.	Show God’s compassion by helping people </a:t>
            </a:r>
            <a:r>
              <a:rPr lang="en-US" altLang="en-US" b="1">
                <a:solidFill>
                  <a:srgbClr val="FFFF00"/>
                </a:solidFill>
                <a:effectLst>
                  <a:outerShdw blurRad="38100" dist="38100" dir="2700000" algn="tl">
                    <a:srgbClr val="FFFFFF"/>
                  </a:outerShdw>
                </a:effectLst>
                <a:ea typeface="ＭＳ Ｐゴシック" panose="020B0600070205080204" pitchFamily="34" charset="-128"/>
              </a:rPr>
              <a:t>repent </a:t>
            </a:r>
            <a:br>
              <a:rPr lang="en-US" altLang="en-US" b="1">
                <a:solidFill>
                  <a:schemeClr val="bg1"/>
                </a:solidFill>
                <a:effectLst>
                  <a:outerShdw blurRad="38100" dist="38100" dir="2700000" algn="tl">
                    <a:srgbClr val="808080"/>
                  </a:outerShdw>
                </a:effectLst>
                <a:ea typeface="ＭＳ Ｐゴシック" panose="020B0600070205080204" pitchFamily="34" charset="-128"/>
              </a:rPr>
            </a:br>
            <a:r>
              <a:rPr lang="en-US" altLang="en-US" b="1">
                <a:solidFill>
                  <a:schemeClr val="bg1"/>
                </a:solidFill>
                <a:effectLst>
                  <a:outerShdw blurRad="38100" dist="38100" dir="2700000" algn="tl">
                    <a:srgbClr val="808080"/>
                  </a:outerShdw>
                </a:effectLst>
                <a:ea typeface="ＭＳ Ｐゴシック" panose="020B0600070205080204" pitchFamily="34" charset="-128"/>
              </a:rPr>
              <a:t>(Main Idea).</a:t>
            </a:r>
            <a:endParaRPr lang="en-US" altLang="en-US">
              <a:solidFill>
                <a:schemeClr val="bg1"/>
              </a:solidFill>
              <a:effectLst>
                <a:outerShdw blurRad="38100" dist="38100" dir="2700000" algn="tl">
                  <a:srgbClr val="808080"/>
                </a:outerShdw>
              </a:effectLst>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declaration to be the Light of the World identifies Himself as the Messiah anticipated in the Feast of Tabernacles, a claim rejected by the Pharisees because He witnessed on His Own behalf and responded to by Christ who points to the Father's additional witness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zh-CN" altLang="en-US" sz="4400" b="1" i="0" u="none" strike="noStrike" kern="0" cap="none" spc="0" normalizeH="0" baseline="0" noProof="0">
                <a:ln>
                  <a:noFill/>
                </a:ln>
                <a:solidFill>
                  <a:srgbClr val="FFFFFF"/>
                </a:solidFill>
                <a:effectLst/>
                <a:uLnTx/>
                <a:uFillTx/>
                <a:latin typeface="Arial Narrow"/>
                <a:ea typeface="ＭＳ Ｐゴシック" charset="-128"/>
                <a:cs typeface="ＭＳ Ｐゴシック" charset="-128"/>
              </a:rPr>
              <a:t>约翰</a:t>
            </a:r>
            <a:r>
              <a:rPr kumimoji="0" lang="en-US" sz="4400" b="1" i="0" u="none" strike="noStrike" kern="0" cap="none" spc="0" normalizeH="0" baseline="0" noProof="0">
                <a:ln>
                  <a:noFill/>
                </a:ln>
                <a:solidFill>
                  <a:srgbClr val="FFFFFF"/>
                </a:solidFill>
                <a:effectLst/>
                <a:uLnTx/>
                <a:uFillTx/>
                <a:latin typeface="Arial Narrow"/>
                <a:ea typeface="ＭＳ Ｐゴシック" charset="-128"/>
                <a:cs typeface="ＭＳ Ｐゴシック" charset="-128"/>
              </a:rPr>
              <a:t> </a:t>
            </a: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8:12-59</a:t>
            </a:r>
          </a:p>
        </p:txBody>
      </p:sp>
    </p:spTree>
    <p:extLst>
      <p:ext uri="{BB962C8B-B14F-4D97-AF65-F5344CB8AC3E}">
        <p14:creationId xmlns:p14="http://schemas.microsoft.com/office/powerpoint/2010/main" val="19647022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3">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eaLnBrk="1" hangingPunct="1"/>
            <a:r>
              <a:rPr lang="en-US" altLang="en-US" sz="3600" i="1" u="sng">
                <a:effectLst>
                  <a:outerShdw blurRad="38100" dist="38100" dir="2700000" algn="tl">
                    <a:srgbClr val="C0C0C0"/>
                  </a:outerShdw>
                </a:effectLst>
              </a:rPr>
              <a:t>Jesus (logos) </a:t>
            </a:r>
            <a:r>
              <a:rPr lang="en-US" altLang="en-US" sz="3600" i="1" u="sng">
                <a:solidFill>
                  <a:srgbClr val="FFFF00"/>
                </a:solidFill>
                <a:effectLst>
                  <a:outerShdw blurRad="38100" dist="38100" dir="2700000" algn="tl">
                    <a:srgbClr val="C0C0C0"/>
                  </a:outerShdw>
                </a:effectLst>
              </a:rPr>
              <a:t>was God </a:t>
            </a:r>
            <a:r>
              <a:rPr lang="en-US" altLang="en-US" sz="3600" i="1" u="sng">
                <a:effectLst>
                  <a:outerShdw blurRad="38100" dist="38100" dir="2700000" algn="tl">
                    <a:srgbClr val="C0C0C0"/>
                  </a:outerShdw>
                </a:effectLst>
              </a:rPr>
              <a:t>(1:1c)</a:t>
            </a:r>
            <a:endParaRPr lang="en-US" altLang="en-US" sz="3600">
              <a:effectLst>
                <a:outerShdw blurRad="38100" dist="38100" dir="2700000" algn="tl">
                  <a:srgbClr val="C0C0C0"/>
                </a:outerShdw>
              </a:effectLst>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r" eaLnBrk="1" hangingPunct="1">
              <a:buFontTx/>
              <a:buNone/>
            </a:pPr>
            <a:r>
              <a:rPr lang="en-US" altLang="en-US" sz="3600">
                <a:effectLst>
                  <a:outerShdw blurRad="38100" dist="38100" dir="2700000" algn="tl">
                    <a:srgbClr val="C0C0C0"/>
                  </a:outerShdw>
                </a:effectLst>
              </a:rPr>
              <a:t>“In the beginning </a:t>
            </a:r>
          </a:p>
          <a:p>
            <a:pPr marL="0" indent="0" algn="r" eaLnBrk="1" hangingPunct="1">
              <a:buFontTx/>
              <a:buNone/>
            </a:pPr>
            <a:r>
              <a:rPr lang="en-US" altLang="en-US" sz="3600">
                <a:effectLst>
                  <a:outerShdw blurRad="38100" dist="38100" dir="2700000" algn="tl">
                    <a:srgbClr val="C0C0C0"/>
                  </a:outerShdw>
                </a:effectLst>
              </a:rPr>
              <a:t>was the Word, </a:t>
            </a:r>
          </a:p>
          <a:p>
            <a:pPr marL="0" indent="0" algn="r" eaLnBrk="1" hangingPunct="1">
              <a:buFontTx/>
              <a:buNone/>
            </a:pPr>
            <a:r>
              <a:rPr lang="en-US" altLang="en-US" sz="3600">
                <a:solidFill>
                  <a:schemeClr val="bg1"/>
                </a:solidFill>
                <a:effectLst>
                  <a:outerShdw blurRad="38100" dist="38100" dir="2700000" algn="tl">
                    <a:srgbClr val="C0C0C0"/>
                  </a:outerShdw>
                </a:effectLst>
              </a:rPr>
              <a:t>and the Word was with God</a:t>
            </a:r>
            <a:r>
              <a:rPr lang="en-US" altLang="en-US" sz="3600">
                <a:effectLst>
                  <a:outerShdw blurRad="38100" dist="38100" dir="2700000" algn="tl">
                    <a:srgbClr val="C0C0C0"/>
                  </a:outerShdw>
                </a:effectLst>
              </a:rPr>
              <a:t>, </a:t>
            </a:r>
          </a:p>
          <a:p>
            <a:pPr marL="0" indent="0" algn="r" eaLnBrk="1" hangingPunct="1">
              <a:buFontTx/>
              <a:buNone/>
            </a:pPr>
            <a:r>
              <a:rPr lang="en-US" altLang="en-US" sz="3600">
                <a:effectLst>
                  <a:outerShdw blurRad="38100" dist="38100" dir="2700000" algn="tl">
                    <a:srgbClr val="C0C0C0"/>
                  </a:outerShdw>
                </a:effectLst>
              </a:rPr>
              <a:t>and </a:t>
            </a:r>
            <a:r>
              <a:rPr lang="en-US" altLang="en-US" sz="3600">
                <a:solidFill>
                  <a:srgbClr val="FFFF00"/>
                </a:solidFill>
                <a:effectLst>
                  <a:outerShdw blurRad="38100" dist="38100" dir="2700000" algn="tl">
                    <a:srgbClr val="C0C0C0"/>
                  </a:outerShdw>
                </a:effectLst>
              </a:rPr>
              <a:t>the Word was God</a:t>
            </a:r>
            <a:r>
              <a:rPr lang="en-US" altLang="en-US" sz="3600">
                <a:effectLst>
                  <a:outerShdw blurRad="38100" dist="38100" dir="2700000" algn="tl">
                    <a:srgbClr val="C0C0C0"/>
                  </a:outerShdw>
                </a:effectLst>
              </a:rPr>
              <a:t>” </a:t>
            </a:r>
          </a:p>
          <a:p>
            <a:pPr marL="0" indent="0" algn="r" eaLnBrk="1" hangingPunct="1">
              <a:buFontTx/>
              <a:buNone/>
            </a:pPr>
            <a:endParaRPr lang="en-US" altLang="en-US" sz="3600">
              <a:effectLst>
                <a:outerShdw blurRad="38100" dist="38100" dir="2700000" algn="tl">
                  <a:srgbClr val="C0C0C0"/>
                </a:outerShdw>
              </a:effectLst>
            </a:endParaRPr>
          </a:p>
          <a:p>
            <a:pPr marL="0" indent="0" algn="r" eaLnBrk="1" hangingPunct="1">
              <a:buFontTx/>
              <a:buNone/>
            </a:pPr>
            <a:r>
              <a:rPr lang="en-US" altLang="en-US" sz="3600">
                <a:effectLst>
                  <a:outerShdw blurRad="38100" dist="38100" dir="2700000" algn="tl">
                    <a:srgbClr val="C0C0C0"/>
                  </a:outerShdw>
                </a:effectLst>
              </a:rPr>
              <a:t>(</a:t>
            </a:r>
            <a:r>
              <a:rPr lang="zh-CN" altLang="en-US" sz="3600">
                <a:effectLst>
                  <a:outerShdw blurRad="38100" dist="38100" dir="2700000" algn="tl">
                    <a:srgbClr val="C0C0C0"/>
                  </a:outerShdw>
                </a:effectLst>
              </a:rPr>
              <a:t>约翰</a:t>
            </a:r>
            <a:r>
              <a:rPr lang="en-US" altLang="en-US" sz="3600">
                <a:effectLst>
                  <a:outerShdw blurRad="38100" dist="38100" dir="2700000" algn="tl">
                    <a:srgbClr val="C0C0C0"/>
                  </a:outerShdw>
                </a:effectLst>
              </a:rPr>
              <a:t> 1:1)</a:t>
            </a: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B6A-5EEE-BF40-8D30-DFCF84D40AC6}"/>
              </a:ext>
            </a:extLst>
          </p:cNvPr>
          <p:cNvSpPr>
            <a:spLocks noGrp="1"/>
          </p:cNvSpPr>
          <p:nvPr>
            <p:ph type="title"/>
          </p:nvPr>
        </p:nvSpPr>
        <p:spPr>
          <a:xfrm>
            <a:off x="381000" y="152400"/>
            <a:ext cx="8610600" cy="1143000"/>
          </a:xfrm>
        </p:spPr>
        <p:txBody>
          <a:bodyPr/>
          <a:lstStyle/>
          <a:p>
            <a:pPr algn="l"/>
            <a:r>
              <a:rPr lang="en-US" altLang="en-US" sz="5400" dirty="0" err="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约翰福音</a:t>
            </a:r>
            <a:r>
              <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6–8</a:t>
            </a:r>
          </a:p>
        </p:txBody>
      </p:sp>
      <p:sp>
        <p:nvSpPr>
          <p:cNvPr id="5" name="Text Placeholder 2">
            <a:extLst>
              <a:ext uri="{FF2B5EF4-FFF2-40B4-BE49-F238E27FC236}">
                <a16:creationId xmlns:a16="http://schemas.microsoft.com/office/drawing/2014/main" id="{3BCF7C4D-ABD7-0E42-9942-1C747C52311D}"/>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面包</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64395FFF-AD2C-634D-9D52-72D5004E3823}"/>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水</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0CC8BD84-A748-5B4B-AC15-E9FFF9C1147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光</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D13FB4B9-F992-594F-AB23-AD6C0A62FC8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F340A6E9-29B7-2548-A5A5-6488112DBA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1C9E52D2-EE54-2E4F-9868-458EEEBE8A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85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How should we expect people to </a:t>
            </a:r>
            <a:r>
              <a:rPr lang="en-US" altLang="en-US" sz="32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respond </a:t>
            </a:r>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4659-78C1-48C2-85B9-CD72BDE8F13E}"/>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38915" name="Picture 3" descr="8.23 Pharisees in temple.jpg">
            <a:extLst>
              <a:ext uri="{FF2B5EF4-FFF2-40B4-BE49-F238E27FC236}">
                <a16:creationId xmlns:a16="http://schemas.microsoft.com/office/drawing/2014/main" id="{3F278E0A-D718-4015-9A87-008BD4862D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05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98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0000FF"/>
              </a:buClr>
              <a:buSzPct val="60000"/>
              <a:buFont typeface="Wingdings" pitchFamily="2" charset="2"/>
              <a:buNone/>
              <a:tabLst/>
              <a:defRPr/>
            </a:pPr>
            <a:r>
              <a:rPr kumimoji="0" lang="zh-CN" altLang="en-US" sz="36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charset="0"/>
              </a:rPr>
              <a:t>约翰</a:t>
            </a:r>
            <a:r>
              <a:rPr kumimoji="0" lang="en-US" sz="36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a:effectLst>
                  <a:outerShdw blurRad="38100" dist="38100" dir="2700000" algn="tl">
                    <a:srgbClr val="FFFFFF"/>
                  </a:outerShdw>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102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declaration of Messianic identity and deity elicit open opposition and attempted but unsuccessful execution by stoning from the Jewish leaders, who become even more determined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extLst>
      <p:ext uri="{BB962C8B-B14F-4D97-AF65-F5344CB8AC3E}">
        <p14:creationId xmlns:p14="http://schemas.microsoft.com/office/powerpoint/2010/main" val="18702146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show="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show="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en-US" altLang="en-US" sz="440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outerShdw blurRad="50800" dist="38100" dir="2700000" rotWithShape="0">
              <a:srgbClr val="FFFFFF">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a:t>
            </a:r>
            <a:r>
              <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约翰</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566A-2A18-4CE7-A3C9-4261F3D27AE4}"/>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51203" name="Picture 3" descr="8.23 Pharisees in temple.jpg">
            <a:extLst>
              <a:ext uri="{FF2B5EF4-FFF2-40B4-BE49-F238E27FC236}">
                <a16:creationId xmlns:a16="http://schemas.microsoft.com/office/drawing/2014/main" id="{E80158B3-BF18-4311-A8B5-AF6E5D1C57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924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extLst>
      <p:ext uri="{BB962C8B-B14F-4D97-AF65-F5344CB8AC3E}">
        <p14:creationId xmlns:p14="http://schemas.microsoft.com/office/powerpoint/2010/main" val="2023122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5" descr="AngelDevil.jpg">
            <a:extLst>
              <a:ext uri="{FF2B5EF4-FFF2-40B4-BE49-F238E27FC236}">
                <a16:creationId xmlns:a16="http://schemas.microsoft.com/office/drawing/2014/main" id="{B91CF49B-FC6E-494C-95C3-93C09377CC29}"/>
              </a:ext>
            </a:extLst>
          </p:cNvPr>
          <p:cNvPicPr>
            <a:picLocks noChangeAspect="1"/>
          </p:cNvPicPr>
          <p:nvPr/>
        </p:nvPicPr>
        <p:blipFill>
          <a:blip r:embed="rId2">
            <a:extLst>
              <a:ext uri="{28A0092B-C50C-407E-A947-70E740481C1C}">
                <a14:useLocalDpi xmlns:a14="http://schemas.microsoft.com/office/drawing/2010/main" val="0"/>
              </a:ext>
            </a:extLst>
          </a:blip>
          <a:srcRect b="6972"/>
          <a:stretch>
            <a:fillRect/>
          </a:stretch>
        </p:blipFill>
        <p:spPr bwMode="auto">
          <a:xfrm>
            <a:off x="1371600" y="457200"/>
            <a:ext cx="6716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752600"/>
          </a:xfrm>
        </p:spPr>
        <p:txBody>
          <a:bodyPr/>
          <a:lstStyle/>
          <a:p>
            <a:pPr marL="1069975" indent="-1069975"/>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III.	All are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revealed</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as of God or Satan (31-59).</a:t>
            </a:r>
          </a:p>
        </p:txBody>
      </p:sp>
    </p:spTree>
    <p:extLst>
      <p:ext uri="{BB962C8B-B14F-4D97-AF65-F5344CB8AC3E}">
        <p14:creationId xmlns:p14="http://schemas.microsoft.com/office/powerpoint/2010/main" val="2026917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a:solidFill>
                  <a:srgbClr val="FFFFCC"/>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 </a:t>
            </a:r>
            <a:r>
              <a:rPr lang="zh-CN"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约翰</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0"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a:p>
            <a:pPr marL="0" marR="0" lvl="0" indent="0" algn="l"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zh-CN" altLang="en-US"/>
              <a:t>约翰</a:t>
            </a:r>
            <a:r>
              <a:rPr lang="en-US" altLang="en-US"/>
              <a:t> 8:34 text</a:t>
            </a:r>
          </a:p>
        </p:txBody>
      </p:sp>
    </p:spTree>
    <p:extLst>
      <p:ext uri="{BB962C8B-B14F-4D97-AF65-F5344CB8AC3E}">
        <p14:creationId xmlns:p14="http://schemas.microsoft.com/office/powerpoint/2010/main" val="3977184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a:t>
            </a:r>
            <a:r>
              <a:rPr lang="zh-CN" altLang="en-US"/>
              <a:t>约翰</a:t>
            </a:r>
            <a:r>
              <a:rPr lang="en-US" altLang="en-US"/>
              <a:t> 8:34)</a:t>
            </a:r>
          </a:p>
        </p:txBody>
      </p:sp>
    </p:spTree>
    <p:extLst>
      <p:ext uri="{BB962C8B-B14F-4D97-AF65-F5344CB8AC3E}">
        <p14:creationId xmlns:p14="http://schemas.microsoft.com/office/powerpoint/2010/main" val="288993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6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244</TotalTime>
  <Words>7098</Words>
  <Application>Microsoft Macintosh PowerPoint</Application>
  <PresentationFormat>On-screen Show (4:3)</PresentationFormat>
  <Paragraphs>705</Paragraphs>
  <Slides>216</Slides>
  <Notes>65</Notes>
  <HiddenSlides>155</HiddenSlides>
  <MMClips>1</MMClips>
  <ScaleCrop>false</ScaleCrop>
  <HeadingPairs>
    <vt:vector size="6" baseType="variant">
      <vt:variant>
        <vt:lpstr>Fonts Used</vt:lpstr>
      </vt:variant>
      <vt:variant>
        <vt:i4>27</vt:i4>
      </vt:variant>
      <vt:variant>
        <vt:lpstr>Theme</vt:lpstr>
      </vt:variant>
      <vt:variant>
        <vt:i4>41</vt:i4>
      </vt:variant>
      <vt:variant>
        <vt:lpstr>Slide Titles</vt:lpstr>
      </vt:variant>
      <vt:variant>
        <vt:i4>216</vt:i4>
      </vt:variant>
    </vt:vector>
  </HeadingPairs>
  <TitlesOfParts>
    <vt:vector size="284" baseType="lpstr">
      <vt:lpstr>.AppleSystemUIFont</vt:lpstr>
      <vt:lpstr>Alan Den</vt:lpstr>
      <vt:lpstr>굴림</vt:lpstr>
      <vt:lpstr>ＭＳ Ｐゴシック</vt:lpstr>
      <vt:lpstr>Osaka</vt:lpstr>
      <vt:lpstr>SimHei</vt:lpstr>
      <vt:lpstr>SimSun</vt:lpstr>
      <vt:lpstr>SimSun</vt:lpstr>
      <vt:lpstr>TEXT</vt:lpstr>
      <vt:lpstr>Times</vt:lpstr>
      <vt:lpstr>Times New Roman Bold</vt:lpstr>
      <vt:lpstr>Arial</vt:lpstr>
      <vt:lpstr>Arial Black</vt:lpstr>
      <vt:lpstr>Arial Narrow</vt:lpstr>
      <vt:lpstr>Avenir Black</vt:lpstr>
      <vt:lpstr>Bernard MT Condensed</vt:lpstr>
      <vt:lpstr>Calibri</vt:lpstr>
      <vt:lpstr>Calibri Light</vt:lpstr>
      <vt:lpstr>Century Gothic</vt:lpstr>
      <vt:lpstr>Edwardian Script ITC</vt:lpstr>
      <vt:lpstr>Garamond</vt:lpstr>
      <vt:lpstr>Helvetica</vt:lpstr>
      <vt:lpstr>Impact</vt:lpstr>
      <vt:lpstr>Imprint MT Shadow</vt:lpstr>
      <vt:lpstr>Tahoma</vt:lpstr>
      <vt:lpstr>Times New Roman</vt:lpstr>
      <vt:lpstr>Wingdings</vt:lpstr>
      <vt:lpstr>Office Theme</vt:lpstr>
      <vt:lpstr>1_Office Theme</vt:lpstr>
      <vt:lpstr>Blank Presentation</vt:lpstr>
      <vt:lpstr>5_Blank Presentation</vt:lpstr>
      <vt:lpstr>7_Blank Presentation</vt:lpstr>
      <vt:lpstr>1_Blank Presentation</vt:lpstr>
      <vt:lpstr>Default Design</vt:lpstr>
      <vt:lpstr>13_Blank Presentation</vt:lpstr>
      <vt:lpstr>3_Orbit</vt:lpstr>
      <vt:lpstr>1_Default Design</vt:lpstr>
      <vt:lpstr>Generic</vt:lpstr>
      <vt:lpstr>2_Default Design</vt:lpstr>
      <vt:lpstr>3_Default Design</vt:lpstr>
      <vt:lpstr>2_Blank Presentation</vt:lpstr>
      <vt:lpstr>1_Generic</vt:lpstr>
      <vt:lpstr>2_Generic</vt:lpstr>
      <vt:lpstr>Beam</vt:lpstr>
      <vt:lpstr>4_Default Design</vt:lpstr>
      <vt:lpstr>4_Beam</vt:lpstr>
      <vt:lpstr>Radial</vt:lpstr>
      <vt:lpstr>Textured</vt:lpstr>
      <vt:lpstr>1_Slit</vt:lpstr>
      <vt:lpstr>Slit</vt:lpstr>
      <vt:lpstr>Stack of books design template</vt:lpstr>
      <vt:lpstr>2_Office Theme</vt:lpstr>
      <vt:lpstr>3_Office Theme</vt:lpstr>
      <vt:lpstr>4_Office Theme</vt:lpstr>
      <vt:lpstr>5_Office Theme</vt:lpstr>
      <vt:lpstr>8_Default Design</vt:lpstr>
      <vt:lpstr>18_Blank Presentation</vt:lpstr>
      <vt:lpstr>9_Office Theme</vt:lpstr>
      <vt:lpstr>Ribbons</vt:lpstr>
      <vt:lpstr>Orbit</vt:lpstr>
      <vt:lpstr>1_Soaring</vt:lpstr>
      <vt:lpstr>Post Modern</vt:lpstr>
      <vt:lpstr>5_Generic</vt:lpstr>
      <vt:lpstr>2_Slit</vt:lpstr>
      <vt:lpstr>5_Beam</vt:lpstr>
      <vt:lpstr>6_Beam</vt:lpstr>
      <vt:lpstr>6_Default Design</vt:lpstr>
      <vt:lpstr>6_Office Theme</vt:lpstr>
      <vt:lpstr>PowerPoint Presentation</vt:lpstr>
      <vt:lpstr>PowerPoint Presentation</vt:lpstr>
      <vt:lpstr>PowerPoint Presentation</vt:lpstr>
      <vt:lpstr>Divided Opinions</vt:lpstr>
      <vt:lpstr>这是谁?</vt:lpstr>
      <vt:lpstr>What do you think of Jesus?</vt:lpstr>
      <vt:lpstr>Black</vt:lpstr>
      <vt:lpstr>Touched by an Angel</vt:lpstr>
      <vt:lpstr>And Christians are considered stupid?!</vt:lpstr>
      <vt:lpstr>Four Christmases</vt:lpstr>
      <vt:lpstr>“Four Christmases” Pastor Phil</vt:lpstr>
      <vt:lpstr>Black</vt:lpstr>
      <vt:lpstr>Our Subject Today</vt:lpstr>
      <vt:lpstr>A Controversial Figure in 约翰 1–6</vt:lpstr>
      <vt:lpstr>Our Subject Today</vt:lpstr>
      <vt:lpstr>I.  Everyone makes his or her own decision about Christ (7:1-13).</vt:lpstr>
      <vt:lpstr>Brothers of Jesus</vt:lpstr>
      <vt:lpstr>“Hour” in 约翰’s Gospel</vt:lpstr>
      <vt:lpstr>Black</vt:lpstr>
      <vt:lpstr> 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Problems with the Church</vt:lpstr>
      <vt:lpstr>I.  Everyone makes his or her own decision about Christ (7:1-13).</vt:lpstr>
      <vt:lpstr>II.  People reject Christ’s teaching because they reject God (7:14-36). </vt:lpstr>
      <vt:lpstr>PowerPoint Presentation</vt:lpstr>
      <vt:lpstr>III. Jesus’ claim to give eternal life always has a mixed response (7:37-52).</vt:lpstr>
      <vt:lpstr>Jerusalem</vt:lpstr>
      <vt:lpstr>Water from a Rock</vt:lpstr>
      <vt:lpstr>“Anyone who is thirsty may come to me! 38 Anyone who believes in me may come and drink! For the Scriptures declare, ‘Rivers of living water will flow from his heart.’”  (约翰 7:37-38 NLT)</vt:lpstr>
      <vt:lpstr>Black</vt:lpstr>
      <vt:lpstr>Black</vt:lpstr>
      <vt:lpstr>Q &amp; A</vt:lpstr>
      <vt:lpstr>Q &amp; A</vt:lpstr>
      <vt:lpstr>Which are You?</vt:lpstr>
      <vt:lpstr>Main Idea</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How can we show God’s compassion in a world where people think Christianity only judges us?</vt:lpstr>
      <vt:lpstr>The Text of 约翰 7:53–8:11</vt:lpstr>
      <vt:lpstr>Divided   Opinions</vt:lpstr>
      <vt:lpstr> 怎么处理马可16:9-20呢?</vt:lpstr>
      <vt:lpstr>Note the Flow...</vt:lpstr>
      <vt:lpstr>Where we’re going today...</vt:lpstr>
      <vt:lpstr>What’s the Point?</vt:lpstr>
      <vt:lpstr>I. Jesus showed the true compassion of the Law by forgiving an adulterous woman (7:53–8:11).</vt:lpstr>
      <vt:lpstr>A. Pharisees brought an adulterous woman to Jesus to retain their power by having Jesus condemn Himself (7:53–8:6a). </vt:lpstr>
      <vt:lpstr>B.  Jesus showed the Pharisee’s sin by following the true compassion of the Law to condemn sinners and redeem the repentant (8:6b-11).</vt:lpstr>
      <vt:lpstr>II. Show God’s compassion by helping people repent  (Main Idea).</vt:lpstr>
      <vt:lpstr>PowerPoint Presentation</vt:lpstr>
      <vt:lpstr>The Light of the World </vt:lpstr>
      <vt:lpstr>Can people tell the difference</vt:lpstr>
      <vt:lpstr>Edwin Paul</vt:lpstr>
      <vt:lpstr>Jesus (logos) was God (1:1c)</vt:lpstr>
      <vt:lpstr>The Great Transfer</vt:lpstr>
      <vt:lpstr>How should we expect people to respond to Christ’s claim to be eternal God?</vt:lpstr>
      <vt:lpstr>约翰福音 6–8</vt:lpstr>
      <vt:lpstr>How should we expect people to respond to Christ’s claim to be eternal God?</vt:lpstr>
      <vt:lpstr>I.  Some are hostile to Christ as the way of salvation (12-20).</vt:lpstr>
      <vt:lpstr>“我是世上的光”</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(12-20).</vt:lpstr>
      <vt:lpstr>PowerPoint Presentation</vt:lpstr>
      <vt:lpstr>II. Many believe that the Father sent Jesus from heaven (21-30).</vt:lpstr>
      <vt:lpstr>Who are you?!</vt:lpstr>
      <vt:lpstr>“My identity?  I am God!”  (25-30)  </vt:lpstr>
      <vt:lpstr>Many people there placed their faith in him (30).</vt:lpstr>
      <vt:lpstr>I.  Some are hostile to Christ as the way of salvation (12-20).</vt:lpstr>
      <vt:lpstr>II. Many believe that the Father sent Jesus from heaven (21-30).</vt:lpstr>
      <vt:lpstr>III. All are revealed as of God or Satan (31-59).</vt:lpstr>
      <vt:lpstr>A. Believers in Jesus are freed from slavery to be the spiritual descendants of Abraham (31-38).</vt:lpstr>
      <vt:lpstr>“Believe” in 约翰’s Gospel</vt:lpstr>
      <vt:lpstr>约翰 8:34 text</vt:lpstr>
      <vt:lpstr>Life’s Journey</vt:lpstr>
      <vt:lpstr>Freedom</vt:lpstr>
      <vt:lpstr>Freedom (约翰 8:34)</vt:lpstr>
      <vt:lpstr>B. Those who reject Jesus identify the devil as their father even to the point of trying to kill the messenger (39-59).</vt:lpstr>
      <vt:lpstr>1. Those who reject Jesus identify the devil as their father (39-47).</vt:lpstr>
      <vt:lpstr>“You belong to your father, the devil... He was a murderer from the beginning... When he lies, he speaks his native language...” (8:44)</vt:lpstr>
      <vt:lpstr>2. Some reject God to the point that they even try to kill the messenger (48-59).</vt:lpstr>
      <vt:lpstr>“Before Abraham was born, I Am!” </vt:lpstr>
      <vt:lpstr>Christ’s “I am…” Claims in 约翰’s Gospel</vt:lpstr>
      <vt:lpstr>“They picked up stones to throw at him” </vt:lpstr>
      <vt:lpstr>Main Idea</vt:lpstr>
      <vt:lpstr>Who is Jesus?</vt:lpstr>
      <vt:lpstr>3 responses:</vt:lpstr>
      <vt:lpstr>Walk to the light!</vt:lpstr>
      <vt:lpstr>Liar–Lunatic–Lord</vt:lpstr>
      <vt:lpstr>C.S.路易斯，《反璞归真》，第55-56页</vt:lpstr>
      <vt:lpstr>D.L. Moody</vt:lpstr>
      <vt:lpstr>PowerPoint Presentation</vt:lpstr>
      <vt:lpstr>Don’t the Blind Know They’re Blind? 约翰 9</vt:lpstr>
      <vt:lpstr>Spiritual Blindness</vt:lpstr>
      <vt:lpstr>Healing from Spiritual Blindness</vt:lpstr>
      <vt:lpstr>我们必须看到什么才能防止自己和他人陷入属灵的盲目？ </vt:lpstr>
      <vt:lpstr>约翰福音 6–8</vt:lpstr>
      <vt:lpstr>我们必须看到什么才能防止自己和他人陷入属灵的盲目？</vt:lpstr>
      <vt:lpstr>I. 耶稣使盲人看见。</vt:lpstr>
      <vt:lpstr>A. Jesus’ healing a blind man proved he gives spiritual sight too (1-7).</vt:lpstr>
      <vt:lpstr>1. This man was born blind to show that God empowered Jesus to give eternal life (1-5).</vt:lpstr>
      <vt:lpstr>Why this blindness?</vt:lpstr>
      <vt:lpstr>Exodus 20:4-5</vt:lpstr>
      <vt:lpstr>2. Jesus proved He was the way for eternal life by miraculously healing the man (6-7).</vt:lpstr>
      <vt:lpstr>Why did Christ put mud on the man’s eyes (9:6)?</vt:lpstr>
      <vt:lpstr>Jesus formed Adam from the dust (约翰 1:3; Gen. 2:7).</vt:lpstr>
      <vt:lpstr>Washing developed his faith</vt:lpstr>
      <vt:lpstr>Journey to the Pool of Siloam</vt:lpstr>
      <vt:lpstr>B. Do you believe that God sent Jesus to cure your own blindness? </vt:lpstr>
      <vt:lpstr>约翰记载的神迹</vt:lpstr>
      <vt:lpstr>I. 耶稣使盲人看见。</vt:lpstr>
      <vt:lpstr>II. Jesus changes people’s lives(8-34).</vt:lpstr>
      <vt:lpstr>A. The blind man increasingly gained spiritual insight...</vt:lpstr>
      <vt:lpstr>Evidence of Spiritual Blindness</vt:lpstr>
      <vt:lpstr>Evidence of Spiritual Blindness</vt:lpstr>
      <vt:lpstr>Evidence of Spiritual Blindness</vt:lpstr>
      <vt:lpstr>32 Ever since the world began, no one has been able to open the eyes of someone born blind. 33 If this man were not from God, he couldn’t have done it” (32-33).</vt:lpstr>
      <vt:lpstr>B. Does seeing evidence for Jesus help you gain or lose spiritual insight?</vt:lpstr>
      <vt:lpstr>Humility</vt:lpstr>
      <vt:lpstr>生命产生是意外吗？</vt:lpstr>
      <vt:lpstr>I. 耶稣使盲人看见。</vt:lpstr>
      <vt:lpstr>II. 耶稣改变了人们的生命（8-34）。</vt:lpstr>
      <vt:lpstr>III.耶稣配得作为神被敬拜（35-41）。</vt:lpstr>
      <vt:lpstr>Opposite Responses</vt:lpstr>
      <vt:lpstr>The former blind man confesses Jesus as God (35-38).</vt:lpstr>
      <vt:lpstr>Jesus condemns the Pharisees for rejecting him as God (39-41).</vt:lpstr>
      <vt:lpstr>约翰 9:39-41 NLT</vt:lpstr>
      <vt:lpstr>How should we respond when we see that Jesus is truly God Himself?</vt:lpstr>
      <vt:lpstr>???????</vt:lpstr>
      <vt:lpstr>那个曾经瞎眼的人现在看见了！</vt:lpstr>
      <vt:lpstr>法利赛人是瞎眼的！</vt:lpstr>
      <vt:lpstr>法利赛人是瞎眼的！</vt:lpstr>
      <vt:lpstr>约翰福音第9章的核心思想</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约翰 3:17-18</vt:lpstr>
      <vt:lpstr>约翰’s Message</vt:lpstr>
      <vt:lpstr>Application</vt:lpstr>
      <vt:lpstr>大迁移</vt:lpstr>
      <vt:lpstr>PowerPoint Presentation</vt:lpstr>
      <vt:lpstr>PowerPoint Presentation</vt:lpstr>
      <vt:lpstr>PowerPoint Presentation</vt:lpstr>
      <vt:lpstr>好 撒 玛 利 亚 人</vt:lpstr>
      <vt:lpstr>奥古斯丁的寓言解释该好撒玛利亚人的比喻（路加福音15）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路加 12:35-38     新译本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19</cp:revision>
  <dcterms:created xsi:type="dcterms:W3CDTF">2018-02-05T03:13:19Z</dcterms:created>
  <dcterms:modified xsi:type="dcterms:W3CDTF">2026-04-19T14:21:31Z</dcterms:modified>
</cp:coreProperties>
</file>