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56" r:id="rId3"/>
    <p:sldMasterId id="2147483654" r:id="rId4"/>
    <p:sldMasterId id="2147483649" r:id="rId5"/>
    <p:sldMasterId id="2147483847" r:id="rId6"/>
    <p:sldMasterId id="2147484151" r:id="rId7"/>
    <p:sldMasterId id="2147484163" r:id="rId8"/>
    <p:sldMasterId id="2147484177" r:id="rId9"/>
    <p:sldMasterId id="2147484191" r:id="rId10"/>
    <p:sldMasterId id="2147484205" r:id="rId11"/>
    <p:sldMasterId id="2147484219" r:id="rId12"/>
    <p:sldMasterId id="2147484233" r:id="rId13"/>
  </p:sldMasterIdLst>
  <p:notesMasterIdLst>
    <p:notesMasterId r:id="rId52"/>
  </p:notesMasterIdLst>
  <p:handoutMasterIdLst>
    <p:handoutMasterId r:id="rId53"/>
  </p:handoutMasterIdLst>
  <p:sldIdLst>
    <p:sldId id="295" r:id="rId14"/>
    <p:sldId id="374" r:id="rId15"/>
    <p:sldId id="352" r:id="rId16"/>
    <p:sldId id="296" r:id="rId17"/>
    <p:sldId id="297" r:id="rId18"/>
    <p:sldId id="298" r:id="rId19"/>
    <p:sldId id="348" r:id="rId20"/>
    <p:sldId id="318" r:id="rId21"/>
    <p:sldId id="299" r:id="rId22"/>
    <p:sldId id="324" r:id="rId23"/>
    <p:sldId id="338" r:id="rId24"/>
    <p:sldId id="325" r:id="rId25"/>
    <p:sldId id="327" r:id="rId26"/>
    <p:sldId id="329" r:id="rId27"/>
    <p:sldId id="328" r:id="rId28"/>
    <p:sldId id="393" r:id="rId29"/>
    <p:sldId id="333" r:id="rId30"/>
    <p:sldId id="334" r:id="rId31"/>
    <p:sldId id="339" r:id="rId32"/>
    <p:sldId id="336" r:id="rId33"/>
    <p:sldId id="340" r:id="rId34"/>
    <p:sldId id="386" r:id="rId35"/>
    <p:sldId id="331" r:id="rId36"/>
    <p:sldId id="341" r:id="rId37"/>
    <p:sldId id="387" r:id="rId38"/>
    <p:sldId id="303" r:id="rId39"/>
    <p:sldId id="343" r:id="rId40"/>
    <p:sldId id="394" r:id="rId41"/>
    <p:sldId id="395" r:id="rId42"/>
    <p:sldId id="390" r:id="rId43"/>
    <p:sldId id="330" r:id="rId44"/>
    <p:sldId id="391" r:id="rId45"/>
    <p:sldId id="392" r:id="rId46"/>
    <p:sldId id="306" r:id="rId47"/>
    <p:sldId id="389" r:id="rId48"/>
    <p:sldId id="388" r:id="rId49"/>
    <p:sldId id="311" r:id="rId50"/>
    <p:sldId id="385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953"/>
    <a:srgbClr val="80008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0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81A8B-2F75-EF43-922F-40707787B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998950-CCC6-4C4B-9646-8D63D95F6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FB1D7D-EC30-0444-B0D0-EDE269F7826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3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E8915C-BCBA-D645-BF7D-18135E43792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CE92E87-D604-E741-ABB3-28BEC4B7AFE7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4BE84-E6E7-9548-A3AC-318FABA35F9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119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E5FBF81-C9BD-8842-AEBE-742CAFB0B436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119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6455624-5157-6045-B3D4-81EE1B9BAA69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11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B1CCEC-7A45-FA4C-AE38-EAD0B3EF4B7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736B06-54BC-F541-86ED-EC1CAC60A08A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14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7027689-D9CF-9E45-86E8-F59F1CE5C817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14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2AAD4A-AA00-BB43-9CB6-DF17550BDFE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7CE8842-ED9A-324B-9D8C-1FC5AA19DB8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1606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678D46B-8871-BE44-AC13-0F0A1FDE3202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883684-30DF-FC44-BD6A-482E311343AC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Nothing short of a genuine miracle would have convinced all eleven disciples to preach his resurrection for a lifetime and then die as martyrs.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4BF08-82F4-A049-B992-F9280684F10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4298961-B787-6843-BBCF-DA6D8707A3C1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2222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0E63F4F-F357-9B4A-9678-720F8E10C3A0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222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ACB3EC-A9B0-8541-AA6F-CD7F67F82DA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D2DEE3C-413F-F944-8E27-26281DD60FA8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22630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0B3185F-02CA-FF41-AB48-B75B4FD9FD81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226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BC142B-F7D3-D349-96AE-04EEA142391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28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F62FB60-46F6-CD4E-898B-1E7A93784214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228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DF3914-AC5F-7A4F-84DD-3931E5784E3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3EC3C8C-D86B-0242-A694-42DADC3A28AE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3245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F26A2E8-5EC8-7948-8663-DB71E9E25FAA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32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0A517E-3DE3-B645-B166-1E0BAAB923B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344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83B6443-3430-F94E-A976-3EDA4E738E34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234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64AD90-CA19-064B-8B3A-FD1E9BFD47E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11B16BE-B1BF-274C-ADC6-23BE6FCD798D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76B381-4A56-E94A-8EB6-4E324F2EA87E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E2BEC8-DD65-8747-9AD6-663B50BD754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42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AC0D19C-4A61-AA4C-BC7E-6A227346FCD6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24269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CE92BB2-6F56-3740-A1D5-506EA5375D00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242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04EE4-8DB2-8E40-99F3-3EAF3714A7F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358224A-298C-4F43-9EE9-A299C31D7E66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510B9D-03AC-BD40-BD36-B1A4FB1BCC0F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CN" altLang="en-US" dirty="0" smtClean="0"/>
              <a:t>我们每个人都必须解释为什么耶稣的身体在第三天失踪。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如果说他从来没有死，那是荒谬的，因为罗马人是死刑执行者的专家。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理论上说那凉爽的墓墓使基督更新到他足够克服他在十字架上的伤，及能够移动那</a:t>
            </a:r>
            <a:r>
              <a:rPr lang="en-US" altLang="zh-CN" dirty="0" smtClean="0"/>
              <a:t>1.5</a:t>
            </a:r>
            <a:r>
              <a:rPr lang="zh-CN" altLang="en-US" dirty="0" smtClean="0"/>
              <a:t>吨的磐石也是荒谬的。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>
                <a:ea typeface="ＭＳ Ｐゴシック" charset="0"/>
                <a:cs typeface="ＭＳ Ｐゴシック" charset="0"/>
              </a:rPr>
              <a:t>门徒们根本都没想到耶稣会复活。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Each </a:t>
            </a:r>
            <a:r>
              <a:rPr lang="en-US" dirty="0">
                <a:ea typeface="ＭＳ Ｐゴシック" charset="0"/>
                <a:cs typeface="ＭＳ Ｐゴシック" charset="0"/>
              </a:rPr>
              <a:t>of us must explain why the body of Jesus was missing on the third day.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To say he never died is preposterous as the Romans were expert executioners.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theory that the cool tomb refreshed Christ enough to overcome his crucifixion and move the 1.5 ton stone is also ridiculous.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disciples were the ones LEAST expecting a resurrection, so they are not potential candidates.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62456-A450-3C43-AE4C-AA8EE27A5DE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50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7BDDE9-E984-6843-A212-EB72C38A51A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529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C844732-5C33-684B-B589-5D159F481AFB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252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FCFE9-42B4-3844-89EC-DF0CB582EA04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B038BB-B50E-8D43-9212-648D498D39BD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Most of the manuscripts have the little sigma (= English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s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) that makes the verb for believe in an undefined sense.  However, a few early MSS lack this sigma, which turns it into a present tense.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9DC1BE-7614-4247-BC27-E1F406561336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1C0121-898F-4B41-81FE-67D98F0F7142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61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B33253C-A5CA-DB44-A94F-019871AFCB83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26112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AA1AAD4-C0C7-EC49-8B28-FEA7428CED43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261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95603-B7D0-D94B-9EE3-80B595A55653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55001D-335B-0748-96F7-81FD95244350}" type="slidenum">
              <a:rPr 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2998DA-09A3-8E4C-8FE5-27C63B730337}" type="slidenum">
              <a:rPr 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B9C8B3-F5F7-1B45-B59E-67AA7948C8F5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672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BB3C40-BE8A-1D49-B0AC-4BA3AD39E100}" type="slidenum">
              <a:rPr 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In his nearly 600 page paperback that supposedly tells us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truth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of Christianity, Brown NEVER EVEN ONCE mentions the resurrection of Christ.  This is the CHIEF teaching of Christianity--that Christ proved his claims by coming back from the dead.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8B1ECE-88D2-EB4F-A04F-428C064D1CF9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means Jesus is alive today.  This also means you can know him personally.  It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as simple as A-B-C.  Let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bow our heads and if you wish to come into this new relationship with Christ, please pray to him now, acknowledging these three things to him.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3A9E18-67E3-7E4C-84F3-A0B5A5597A5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73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B89631B-9F4F-A040-A8BB-686CF032EB30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2734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CABD129-252B-6549-91A7-8638C783B05D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273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A83747-FFC1-AE4F-913F-D9E3F9685C4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5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B0BB9F-6575-0D4E-B05F-4D794233BE9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97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CCE4CC-FB7A-EC43-BA2C-1B5FADE6995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9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72969E-2647-BC49-B4CD-E8859167B7D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23328-B156-A847-BC6B-A28EB79DC8C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5BC239E-37F1-B547-86CE-5E79655B642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0378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E5DB505-84C3-3645-A9EE-7614F051FCDE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03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84E3F-B149-164B-9829-E0DC2A11E7F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05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09F0-1DDB-B743-90A6-72DD97F2D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551CD-7233-4F45-8CCB-9B440AA26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9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D2B4-3DEE-0843-8DCD-F437BE8B5A9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138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3DA4-76CC-A04C-9A4C-1467E8EA13F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854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1011-7E7C-C740-A909-82F6038FA47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0174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7038"/>
            <a:ext cx="9142413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7F29E-9447-4E2A-835B-291BBE73A2BA}" type="datetime1">
              <a:rPr lang="en-US">
                <a:latin typeface="Calibri"/>
              </a:rPr>
              <a:pPr/>
              <a:t>15/3/17</a:t>
            </a:fld>
            <a:endParaRPr lang="en-US">
              <a:latin typeface="Calibri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BE6-736B-49C1-89B7-8AB4479D9781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250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FBC9-6C76-1A4C-A68F-50AEC8D7784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647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91A8-189E-D64D-BF78-33D1B5FB8F2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3010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ABF-8CCE-0C40-AD2B-F743F9904F3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7704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41B1-AA5B-E145-8133-808329DA235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078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55AC-62F8-E742-B6AC-25A42CE20AB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47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8C95-5938-FA4B-9321-B5650158C39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62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EAC2A-C6EC-6F4B-8A6C-46786619B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57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1BF-86C3-5C42-8276-64C1199C927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9395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B768-E1B2-0841-9DE4-E42D3F5224F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573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54BA-DC0A-8E43-93FC-6DBA2B4A9715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8417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D2B4-3DEE-0843-8DCD-F437BE8B5A9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120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3DA4-76CC-A04C-9A4C-1467E8EA13F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9355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1011-7E7C-C740-A909-82F6038FA47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933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7038"/>
            <a:ext cx="9142413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7F29E-9447-4E2A-835B-291BBE73A2BA}" type="datetime1">
              <a:rPr lang="en-US">
                <a:latin typeface="Calibri"/>
              </a:rPr>
              <a:pPr/>
              <a:t>15/3/17</a:t>
            </a:fld>
            <a:endParaRPr lang="en-US">
              <a:latin typeface="Calibri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BE6-736B-49C1-89B7-8AB4479D9781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7282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FBC9-6C76-1A4C-A68F-50AEC8D7784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6903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91A8-189E-D64D-BF78-33D1B5FB8F2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489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ABF-8CCE-0C40-AD2B-F743F9904F3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51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8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498C-24E3-6542-BD4A-9123BD2AB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28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41B1-AA5B-E145-8133-808329DA235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0346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55AC-62F8-E742-B6AC-25A42CE20AB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0607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8C95-5938-FA4B-9321-B5650158C39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4710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1BF-86C3-5C42-8276-64C1199C927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5541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B768-E1B2-0841-9DE4-E42D3F5224F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4259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54BA-DC0A-8E43-93FC-6DBA2B4A9715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013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D2B4-3DEE-0843-8DCD-F437BE8B5A9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190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3DA4-76CC-A04C-9A4C-1467E8EA13F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3441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1011-7E7C-C740-A909-82F6038FA47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6462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7038"/>
            <a:ext cx="9142413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7F29E-9447-4E2A-835B-291BBE73A2BA}" type="datetime1">
              <a:rPr lang="en-US">
                <a:latin typeface="Calibri"/>
              </a:rPr>
              <a:pPr/>
              <a:t>15/3/17</a:t>
            </a:fld>
            <a:endParaRPr lang="en-US">
              <a:latin typeface="Calibri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BE6-736B-49C1-89B7-8AB4479D9781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0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6B4E-AAAA-A94D-84D1-F6C9D76D8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17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FBC9-6C76-1A4C-A68F-50AEC8D7784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230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91A8-189E-D64D-BF78-33D1B5FB8F2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1985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ABF-8CCE-0C40-AD2B-F743F9904F3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3470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41B1-AA5B-E145-8133-808329DA235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9585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55AC-62F8-E742-B6AC-25A42CE20AB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5281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8C95-5938-FA4B-9321-B5650158C39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9828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1BF-86C3-5C42-8276-64C1199C927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2955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B768-E1B2-0841-9DE4-E42D3F5224F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887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54BA-DC0A-8E43-93FC-6DBA2B4A9715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634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D2B4-3DEE-0843-8DCD-F437BE8B5A9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27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773BC-FA3A-2942-BEAF-02087B6BE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83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3DA4-76CC-A04C-9A4C-1467E8EA13F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0831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1011-7E7C-C740-A909-82F6038FA47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253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7038"/>
            <a:ext cx="9142413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7F29E-9447-4E2A-835B-291BBE73A2BA}" type="datetime1">
              <a:rPr lang="en-US">
                <a:latin typeface="Calibri"/>
              </a:rPr>
              <a:pPr/>
              <a:t>15/3/17</a:t>
            </a:fld>
            <a:endParaRPr lang="en-US">
              <a:latin typeface="Calibri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BE6-736B-49C1-89B7-8AB4479D9781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8614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910E1-6C42-C441-A63B-15F69E40BD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17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5293-A2CC-2247-88E6-360BEC6332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11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2B57-CF5F-7048-A71B-51F8346606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565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EA23-691A-0F47-BFA3-C37DEADAD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58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5ABD-4F46-8642-AC06-79B96C50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792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26F6-6E63-7F41-A1C1-7AB7BF3EBE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507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8421-F803-524F-AE99-9811C4AE54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5196A-4641-464D-BA39-8452492C7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18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7EF40-7CDA-5E4C-A6AB-63A6F06EF8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533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DFC0-F9F2-1641-8CC8-91F1CACC76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178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F85F-B956-4D4B-A461-770BBB8F8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95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08FD-2479-F341-BFA8-C5E9C4417B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10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156B-6E67-5A42-B8A1-1031BEBB78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7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0A97-09FB-0E42-BB20-724A5EAF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74FD5-16F4-FC4E-9ABF-47CE3CF7B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D4B47-6862-224C-8098-B7567BF53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CB12C-4D8E-6F42-97BB-F129DDAD1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D1D9E-9CA8-CC45-ABBA-C50219066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C84D1-F237-8047-A976-5EB0F66F7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46335-5B30-4941-B9C1-8BB62CA0B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71B3C-9B90-7A40-97C5-FCCF262AB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2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2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272F-3F82-2943-AB57-4EC5E7111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9AC02-99BF-1D4B-8E87-5DCE19659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A7A0F-95FB-BA47-AA9F-0EA9F67C9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D4876-D4B8-CB4E-80C8-6AD35A8AE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8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F9793-40C1-7D4B-9736-CE2F62723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4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B3182-DDD5-0642-AFF7-F94B73DB4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1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E018-03FC-6A43-BF43-83170FC52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7F1F8-65C8-BF4D-AC72-4A2434DB4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9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8C218-F711-5C4B-A4F6-2DD7E881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DDB03-B046-E541-BE86-0A0ECBC30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9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64E53-846A-CA48-A779-429E72F48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5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AB313-4CB7-0B46-8E43-8D87655F9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0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8891-1797-A641-8C69-CAF61BC20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6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D1A98-7195-F048-86FA-862947487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1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59852-21A9-064E-9C1C-8CB635F55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3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F684-728A-5147-A4DE-AD4C4327D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4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3D0CB-F43C-4C4B-9AA2-42411AA25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0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9E4E9-F8B3-B549-A671-AA5DCEF09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C23DF-1305-4740-A1A3-6F1F99056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3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3C779-DF86-9E43-9C5D-F6DE176A4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2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38959-5457-0D4F-9EF2-1997D3320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9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E99BC-6DA8-6342-8407-AB6A6AFC8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3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877B-58BE-544E-B532-1C1532237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5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18FBF-EE8C-374A-910B-04C14B07A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ACDD9-052E-2C40-A685-50ADA0EA0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8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AE26-B352-9044-B204-29E327CE9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3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CCF82-6500-4847-8132-EACF2C8DF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4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6F075-19D5-FE47-9992-3410D7502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9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26B93-A86F-7145-8F2A-71941A788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36492-8B81-7946-BC3A-1F8182ADA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83BC6-4A25-A940-9764-DEC8720C0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4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059DB-9786-0145-BEDE-B857F5937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8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25F56-83FE-C944-AE36-07B38F587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4F3B-9089-EB45-8F04-4C63FC95A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4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23982-56EF-2146-9C7A-1E0D87779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4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13EA-713E-A341-97E4-5E116C714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6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ECB5-AA8A-3240-B2FA-38C6D2999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3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726AD-12CC-8E49-9573-E3CF23C6D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47CA0-BE08-374B-836D-676DCD5C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8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F0A33-4E33-044D-A8BE-B876D0BD3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AFAB-0E2F-0F4D-A3AE-1C771570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1B3B5-4113-BE41-8DCB-D1A863705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6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66B3A-E960-7F4E-BF28-F5138B78C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7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217E7-8C9C-DE44-B7EC-39F51B42A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0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77287-4EE8-314E-945C-AA74383BF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3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D32F-AD7E-2642-8981-D2B5368C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1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6DF0F-B831-1D42-B1F9-B714A6621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8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A6AC-E0E4-4648-ACDB-3FBEC1DF1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2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706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378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35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8E0E9-7F89-7E45-A25D-6BCE167D2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6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723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397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678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6266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208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70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8632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393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FBC9-6C76-1A4C-A68F-50AEC8D7784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649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91A8-189E-D64D-BF78-33D1B5FB8F2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8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BA1F3-3217-7042-90B6-1113A8D47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0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ABF-8CCE-0C40-AD2B-F743F9904F3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263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41B1-AA5B-E145-8133-808329DA235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776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55AC-62F8-E742-B6AC-25A42CE20AB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550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8C95-5938-FA4B-9321-B5650158C39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104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1BF-86C3-5C42-8276-64C1199C927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193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B768-E1B2-0841-9DE4-E42D3F5224F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79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54BA-DC0A-8E43-93FC-6DBA2B4A9715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1090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D2B4-3DEE-0843-8DCD-F437BE8B5A9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508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3DA4-76CC-A04C-9A4C-1467E8EA13F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45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1011-7E7C-C740-A909-82F6038FA47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2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E4BDC-F2E6-5D42-8743-04D639AF8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8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7038"/>
            <a:ext cx="9142413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7F29E-9447-4E2A-835B-291BBE73A2BA}" type="datetime1">
              <a:rPr lang="en-US">
                <a:latin typeface="Calibri"/>
              </a:rPr>
              <a:pPr/>
              <a:t>15/3/17</a:t>
            </a:fld>
            <a:endParaRPr lang="en-US">
              <a:latin typeface="Calibri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BE6-736B-49C1-89B7-8AB4479D9781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907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FBC9-6C76-1A4C-A68F-50AEC8D7784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227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91A8-189E-D64D-BF78-33D1B5FB8F2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4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ABF-8CCE-0C40-AD2B-F743F9904F3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909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41B1-AA5B-E145-8133-808329DA235F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00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55AC-62F8-E742-B6AC-25A42CE20AB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438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8C95-5938-FA4B-9321-B5650158C39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9258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1BF-86C3-5C42-8276-64C1199C927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9756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B768-E1B2-0841-9DE4-E42D3F5224F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292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54BA-DC0A-8E43-93FC-6DBA2B4A9715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4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theme" Target="../theme/theme11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DCAD19-75F4-7548-8E2D-1142B3FF02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B3B5A3FF-14F9-154B-86EE-005E44F03221}" type="slidenum">
              <a:rPr lang="en-US">
                <a:latin typeface="Times New Roman" charset="0"/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05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B3B5A3FF-14F9-154B-86EE-005E44F03221}" type="slidenum">
              <a:rPr lang="en-US">
                <a:latin typeface="Times New Roman" charset="0"/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B3B5A3FF-14F9-154B-86EE-005E44F03221}" type="slidenum">
              <a:rPr lang="en-US">
                <a:latin typeface="Times New Roman" charset="0"/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F4DCD7E4-86BC-C74E-880A-E1A4A1DC98A6}" type="slidenum">
              <a:rPr lang="en-US">
                <a:solidFill>
                  <a:srgbClr val="FFFFFF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1907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EFBC9D69-5AC5-224F-AAD4-7677164F86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6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90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793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1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1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E87184-3819-4249-A79F-500098C9D89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7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18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7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7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fld id="{960EE4FC-C232-E448-852D-41943BF2EC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fld id="{56AF59FE-6067-B243-ADFB-6A176B26DE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1EEC349-0D40-D841-8C44-E77A28195B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B3B5A3FF-14F9-154B-86EE-005E44F03221}" type="slidenum">
              <a:rPr lang="en-US">
                <a:latin typeface="Times New Roman" charset="0"/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1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B3B5A3FF-14F9-154B-86EE-005E44F03221}" type="slidenum">
              <a:rPr lang="en-US">
                <a:latin typeface="Times New Roman" charset="0"/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5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Resurrected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9600" y="228600"/>
            <a:ext cx="4572000" cy="3429000"/>
          </a:xfrm>
        </p:spPr>
        <p:txBody>
          <a:bodyPr/>
          <a:lstStyle/>
          <a:p>
            <a:pPr algn="r" eaLnBrk="1" hangingPunct="1"/>
            <a:r>
              <a:rPr lang="en-US">
                <a:latin typeface="Arial" charset="0"/>
                <a:ea typeface="ＭＳ Ｐゴシック" charset="0"/>
              </a:rPr>
              <a:t>The Resurrection of Jesus Christ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797152"/>
            <a:ext cx="6400800" cy="838200"/>
          </a:xfrm>
        </p:spPr>
        <p:txBody>
          <a:bodyPr/>
          <a:lstStyle/>
          <a:p>
            <a:pPr algn="r" eaLnBrk="1" hangingPunct="1"/>
            <a:r>
              <a:rPr lang="en-US" sz="4400" i="1">
                <a:latin typeface="Verdana" charset="0"/>
                <a:ea typeface="ＭＳ Ｐゴシック" charset="0"/>
              </a:rPr>
              <a:t>John 20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805264"/>
            <a:ext cx="9144000" cy="6807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3200" b="1" i="1" dirty="0" smtClean="0">
                <a:solidFill>
                  <a:srgbClr val="FFFFFF"/>
                </a:solidFill>
              </a:rPr>
              <a:t>Christology</a:t>
            </a:r>
            <a:r>
              <a:rPr lang="en-US" sz="3200" b="1" i="1" dirty="0">
                <a:solidFill>
                  <a:srgbClr val="FFFFFF"/>
                </a:solidFill>
              </a:rPr>
              <a:t>: The Person &amp; Work of Jesus</a:t>
            </a:r>
            <a:r>
              <a:rPr lang="en-SG" sz="3200" i="1" dirty="0">
                <a:solidFill>
                  <a:srgbClr val="FFFFFF"/>
                </a:solidFill>
              </a:rPr>
              <a:t> </a:t>
            </a:r>
            <a:endParaRPr lang="en-US" sz="32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214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847013" cy="35496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I. The </a:t>
            </a:r>
            <a:r>
              <a:rPr lang="en-US" b="1">
                <a:solidFill>
                  <a:srgbClr val="800080"/>
                </a:solidFill>
                <a:latin typeface="Tahoma" charset="0"/>
                <a:ea typeface="ＭＳ Ｐゴシック" charset="0"/>
              </a:rPr>
              <a:t>empty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 tomb shows us that Christ is alive today (20:1-9).</a:t>
            </a:r>
            <a:endParaRPr lang="en-US" b="1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20:1-9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iCard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Three Initial Witnesses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2667000" y="21336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5175" indent="-765175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4400" b="1">
                <a:solidFill>
                  <a:srgbClr val="000000"/>
                </a:solidFill>
                <a:latin typeface="Tahoma" charset="0"/>
              </a:rPr>
              <a:t>Mary (1-2)</a:t>
            </a:r>
          </a:p>
          <a:p>
            <a:pPr marL="765175" indent="-765175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4400" b="1">
                <a:solidFill>
                  <a:srgbClr val="000000"/>
                </a:solidFill>
                <a:latin typeface="Tahoma" charset="0"/>
              </a:rPr>
              <a:t>John (3-5)</a:t>
            </a:r>
          </a:p>
          <a:p>
            <a:pPr marL="765175" indent="-765175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4400" b="1">
                <a:solidFill>
                  <a:srgbClr val="000000"/>
                </a:solidFill>
                <a:latin typeface="Tahoma" charset="0"/>
              </a:rPr>
              <a:t>Peter (6-9)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From Inside the Tomb Looking Out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0948" name="Picture 1028" descr="Israel---Garden-Tom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2"/>
          <a:stretch>
            <a:fillRect/>
          </a:stretch>
        </p:blipFill>
        <p:spPr bwMode="auto">
          <a:xfrm>
            <a:off x="2514600" y="1295400"/>
            <a:ext cx="487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85" name="Picture 1029" descr="roman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8941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The Roman seal prevented tampering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stone was rolled away…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2996" name="Picture 6" descr="stone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562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4" descr="garden_tomb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Garden Tomb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1" name="Picture 2" descr="graveclot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274638"/>
            <a:ext cx="1981200" cy="29257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rgbClr val="FFEA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空坟墓证明了</a:t>
            </a:r>
            <a:r>
              <a:rPr lang="en-US" altLang="ja-JP" sz="4800" b="1" dirty="0">
                <a:solidFill>
                  <a:srgbClr val="FFEA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!</a:t>
            </a:r>
            <a:endParaRPr lang="en-US" sz="4800" b="1" dirty="0">
              <a:solidFill>
                <a:srgbClr val="FFEA8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9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61953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1187" name="Picture 7" descr="John 20 7 empty tomb graveclot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378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ja-JP" altLang="en-US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Seeing</a:t>
            </a:r>
            <a:r>
              <a:rPr lang="ja-JP" altLang="en-US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in 20:5-8</a:t>
            </a:r>
            <a:endParaRPr lang="en-US" sz="54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52413" y="1371600"/>
            <a:ext cx="3352801" cy="2514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John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ja-JP" altLang="en-US" sz="4400" b="1">
                <a:solidFill>
                  <a:schemeClr val="bg1"/>
                </a:solidFill>
              </a:rPr>
              <a:t>“</a:t>
            </a:r>
            <a:r>
              <a:rPr lang="en-US" altLang="ja-JP" sz="4400" b="1">
                <a:solidFill>
                  <a:schemeClr val="bg1"/>
                </a:solidFill>
              </a:rPr>
              <a:t>looked</a:t>
            </a:r>
            <a:r>
              <a:rPr lang="ja-JP" altLang="en-US" sz="4400" b="1">
                <a:solidFill>
                  <a:schemeClr val="bg1"/>
                </a:solidFill>
              </a:rPr>
              <a:t>”</a:t>
            </a:r>
            <a:r>
              <a:rPr lang="en-US" altLang="ja-JP" sz="4400" b="1">
                <a:solidFill>
                  <a:schemeClr val="bg1"/>
                </a:solidFill>
              </a:rPr>
              <a:t/>
            </a:r>
            <a:br>
              <a:rPr lang="en-US" altLang="ja-JP" sz="4400" b="1">
                <a:solidFill>
                  <a:schemeClr val="bg1"/>
                </a:solidFill>
              </a:rPr>
            </a:br>
            <a:r>
              <a:rPr lang="en-US" altLang="ja-JP" sz="4400" b="1">
                <a:solidFill>
                  <a:schemeClr val="bg1"/>
                </a:solidFill>
              </a:rPr>
              <a:t>v. 5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3962400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Peter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ja-JP" altLang="en-US" sz="4400" b="1">
                <a:solidFill>
                  <a:schemeClr val="bg1"/>
                </a:solidFill>
              </a:rPr>
              <a:t>“</a:t>
            </a:r>
            <a:r>
              <a:rPr lang="en-US" altLang="ja-JP" sz="4400" b="1">
                <a:solidFill>
                  <a:schemeClr val="bg1"/>
                </a:solidFill>
              </a:rPr>
              <a:t>saw</a:t>
            </a:r>
            <a:r>
              <a:rPr lang="ja-JP" altLang="en-US" sz="4400" b="1">
                <a:solidFill>
                  <a:schemeClr val="bg1"/>
                </a:solidFill>
              </a:rPr>
              <a:t>”</a:t>
            </a:r>
            <a:r>
              <a:rPr lang="en-US" altLang="ja-JP" sz="4400" b="1">
                <a:solidFill>
                  <a:schemeClr val="bg1"/>
                </a:solidFill>
              </a:rPr>
              <a:t/>
            </a:r>
            <a:br>
              <a:rPr lang="en-US" altLang="ja-JP" sz="4400" b="1">
                <a:solidFill>
                  <a:schemeClr val="bg1"/>
                </a:solidFill>
              </a:rPr>
            </a:br>
            <a:r>
              <a:rPr lang="en-US" altLang="ja-JP" sz="4400" b="1">
                <a:solidFill>
                  <a:schemeClr val="bg1"/>
                </a:solidFill>
              </a:rPr>
              <a:t>v. 6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56275" y="1371600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John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ja-JP" altLang="en-US" sz="4400" b="1">
                <a:solidFill>
                  <a:schemeClr val="bg1"/>
                </a:solidFill>
              </a:rPr>
              <a:t>“</a:t>
            </a:r>
            <a:r>
              <a:rPr lang="en-US" altLang="ja-JP" sz="4400" b="1">
                <a:solidFill>
                  <a:schemeClr val="bg1"/>
                </a:solidFill>
              </a:rPr>
              <a:t>saw</a:t>
            </a:r>
            <a:r>
              <a:rPr lang="ja-JP" altLang="en-US" sz="4400" b="1">
                <a:solidFill>
                  <a:schemeClr val="bg1"/>
                </a:solidFill>
              </a:rPr>
              <a:t>”</a:t>
            </a:r>
            <a:r>
              <a:rPr lang="en-US" altLang="ja-JP" sz="4400" b="1">
                <a:solidFill>
                  <a:schemeClr val="bg1"/>
                </a:solidFill>
              </a:rPr>
              <a:t/>
            </a:r>
            <a:br>
              <a:rPr lang="en-US" altLang="ja-JP" sz="4400" b="1">
                <a:solidFill>
                  <a:schemeClr val="bg1"/>
                </a:solidFill>
              </a:rPr>
            </a:br>
            <a:r>
              <a:rPr lang="en-US" altLang="ja-JP" sz="4400" b="1">
                <a:solidFill>
                  <a:schemeClr val="bg1"/>
                </a:solidFill>
              </a:rPr>
              <a:t>v. 8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52413" y="3352800"/>
            <a:ext cx="3352801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ja-JP" altLang="en-US" sz="4400" b="1">
                <a:solidFill>
                  <a:srgbClr val="FFFF00"/>
                </a:solidFill>
              </a:rPr>
              <a:t>“</a:t>
            </a:r>
            <a:r>
              <a:rPr lang="en-US" altLang="ja-JP" sz="4400" b="1">
                <a:solidFill>
                  <a:srgbClr val="FFFF00"/>
                </a:solidFill>
              </a:rPr>
              <a:t>peeped</a:t>
            </a:r>
            <a:r>
              <a:rPr lang="ja-JP" altLang="en-US" sz="4400" b="1">
                <a:solidFill>
                  <a:srgbClr val="FFFF00"/>
                </a:solidFill>
              </a:rPr>
              <a:t>”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5867400"/>
            <a:ext cx="61722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ja-JP" altLang="en-US" sz="4400" b="1">
                <a:solidFill>
                  <a:srgbClr val="FFFF00"/>
                </a:solidFill>
              </a:rPr>
              <a:t>“</a:t>
            </a:r>
            <a:r>
              <a:rPr lang="en-US" altLang="ja-JP" sz="4400" b="1">
                <a:solidFill>
                  <a:srgbClr val="FFFF00"/>
                </a:solidFill>
              </a:rPr>
              <a:t>beheld attentively</a:t>
            </a:r>
            <a:r>
              <a:rPr lang="ja-JP" altLang="en-US" sz="4400" b="1">
                <a:solidFill>
                  <a:srgbClr val="FFFF00"/>
                </a:solidFill>
              </a:rPr>
              <a:t>”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56275" y="3352800"/>
            <a:ext cx="3352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/>
            <a:r>
              <a:rPr lang="ja-JP" altLang="en-US" sz="4400" b="1">
                <a:solidFill>
                  <a:srgbClr val="FFFF00"/>
                </a:solidFill>
              </a:rPr>
              <a:t>“</a:t>
            </a:r>
            <a:r>
              <a:rPr lang="en-US" altLang="ja-JP" sz="4400" b="1">
                <a:solidFill>
                  <a:srgbClr val="FFFF00"/>
                </a:solidFill>
              </a:rPr>
              <a:t>perceived</a:t>
            </a:r>
            <a:r>
              <a:rPr lang="ja-JP" altLang="en-US" sz="4400" b="1">
                <a:solidFill>
                  <a:srgbClr val="FFFF00"/>
                </a:solidFill>
              </a:rPr>
              <a:t>”</a:t>
            </a:r>
            <a:endParaRPr lang="en-US" sz="4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  <p:bldP spid="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283" name="Picture 3" descr="helives-sm-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II. Christ</a:t>
            </a:r>
            <a:r>
              <a:rPr lang="fr-FR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resurrection meets you at your </a:t>
            </a:r>
            <a:r>
              <a:rPr lang="en-US" sz="4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need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(20:10-29)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Comforts the </a:t>
            </a:r>
            <a:r>
              <a:rPr lang="en-US" sz="4400">
                <a:solidFill>
                  <a:srgbClr val="FFFF00"/>
                </a:solidFill>
              </a:rPr>
              <a:t>despairing</a:t>
            </a:r>
            <a:r>
              <a:rPr lang="en-US" sz="4400">
                <a:solidFill>
                  <a:schemeClr val="bg1"/>
                </a:solidFill>
              </a:rPr>
              <a:t> 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Mary (10-18)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7331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20:10-18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Garden Tomb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304800"/>
            <a:ext cx="5105400" cy="29718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Why is it important for Jesus to be alive?</a:t>
            </a:r>
            <a:endParaRPr lang="en-US" sz="3200" b="1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1427" name="Picture 3" descr="helives-sm-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II. Christ</a:t>
            </a:r>
            <a:r>
              <a:rPr lang="fr-FR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resurrection meets you at your need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(20:10-29)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Comforts the </a:t>
            </a:r>
            <a:r>
              <a:rPr lang="en-US" sz="4400">
                <a:solidFill>
                  <a:srgbClr val="FFFF00"/>
                </a:solidFill>
              </a:rPr>
              <a:t>despairing</a:t>
            </a:r>
            <a:r>
              <a:rPr lang="en-US" sz="4400">
                <a:solidFill>
                  <a:schemeClr val="bg1"/>
                </a:solidFill>
              </a:rPr>
              <a:t> 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Mary (10-18)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40767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Encourages the </a:t>
            </a:r>
            <a:r>
              <a:rPr lang="en-US" sz="4400">
                <a:solidFill>
                  <a:srgbClr val="FFFF00"/>
                </a:solidFill>
              </a:rPr>
              <a:t>discouraged</a:t>
            </a:r>
            <a:r>
              <a:rPr lang="en-US" sz="4400">
                <a:solidFill>
                  <a:schemeClr val="bg1"/>
                </a:solidFill>
              </a:rPr>
              <a:t> disciples (19-23)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20:19-23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Picture 2" descr="Peter's Denial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200" b="1" dirty="0">
                <a:solidFill>
                  <a:srgbClr val="FFEA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甚麽使灰心丧气的彼得回头</a:t>
            </a:r>
            <a:r>
              <a:rPr lang="en-US" altLang="ja-JP" sz="5200" b="1" dirty="0">
                <a:solidFill>
                  <a:srgbClr val="FFEA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?</a:t>
            </a:r>
            <a:endParaRPr lang="en-US" sz="5200" b="1" dirty="0">
              <a:solidFill>
                <a:srgbClr val="FFEA8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1667" name="Picture 5" descr="helives-sm-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II. Christ</a:t>
            </a:r>
            <a:r>
              <a:rPr lang="fr-FR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resurrection meets you at your need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(20:10-29)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Comforts the </a:t>
            </a:r>
            <a:r>
              <a:rPr lang="en-US" sz="4400">
                <a:solidFill>
                  <a:srgbClr val="FFFF00"/>
                </a:solidFill>
              </a:rPr>
              <a:t>despairing</a:t>
            </a:r>
            <a:r>
              <a:rPr lang="en-US" sz="4400">
                <a:solidFill>
                  <a:schemeClr val="bg1"/>
                </a:solidFill>
              </a:rPr>
              <a:t> 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Mary (10-18)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40767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Encourages the </a:t>
            </a:r>
            <a:r>
              <a:rPr lang="en-US" sz="4400">
                <a:solidFill>
                  <a:srgbClr val="FFFF00"/>
                </a:solidFill>
              </a:rPr>
              <a:t>discouraged</a:t>
            </a:r>
            <a:r>
              <a:rPr lang="en-US" sz="4400">
                <a:solidFill>
                  <a:schemeClr val="bg1"/>
                </a:solidFill>
              </a:rPr>
              <a:t> disciples (19-23)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5486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Gives proof to the </a:t>
            </a:r>
            <a:r>
              <a:rPr lang="en-US" sz="4400">
                <a:solidFill>
                  <a:srgbClr val="FFFF00"/>
                </a:solidFill>
              </a:rPr>
              <a:t>doubting</a:t>
            </a:r>
            <a:r>
              <a:rPr lang="en-US" sz="4400">
                <a:solidFill>
                  <a:schemeClr val="bg1"/>
                </a:solidFill>
              </a:rPr>
              <a:t> Thomas (24-29)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371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20:24-29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2" descr="T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1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5486400" cy="1981200"/>
          </a:xfrm>
          <a:effectLst>
            <a:outerShdw blurRad="63500" dist="63500" dir="13012194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我们怎样解释空坟墓</a:t>
            </a:r>
            <a:r>
              <a:rPr lang="en-US" altLang="ja-JP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0200" y="4724400"/>
            <a:ext cx="533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13012194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他根本没有死</a:t>
            </a:r>
            <a:r>
              <a:rPr lang="en-US" altLang="ja-JP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?</a:t>
            </a: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耶稣有力气自己离开</a:t>
            </a:r>
            <a:r>
              <a:rPr lang="en-US" altLang="ja-JP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?</a:t>
            </a: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门徒把尸体带走</a:t>
            </a:r>
            <a:r>
              <a:rPr lang="en-US" altLang="ja-JP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?</a:t>
            </a:r>
            <a:endParaRPr lang="en-US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6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" descr="John 20 27 caravaggio-tho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75" y="6089650"/>
            <a:ext cx="9128125" cy="749300"/>
          </a:xfrm>
          <a:solidFill>
            <a:schemeClr val="tx1"/>
          </a:solidFill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Why did John write about Jesus</a:t>
            </a:r>
            <a:r>
              <a:rPr lang="fr-FR" altLang="ja-JP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'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 miracles?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054475" y="7178675"/>
            <a:ext cx="5486400" cy="25146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</a:t>
            </a:r>
            <a:r>
              <a:rPr lang="en-US" sz="2800">
                <a:latin typeface="Tahoma" charset="0"/>
              </a:rPr>
              <a:t>hese [signs] are written so that you may believe that Jesus is the Christ, the Son of God, and that by believing you may have life in his name (John 20:31).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268413"/>
          </a:xfrm>
          <a:solidFill>
            <a:srgbClr val="000000"/>
          </a:solidFill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990600" indent="-990600" eaLnBrk="1" hangingPunct="1">
              <a:buFont typeface="Wingdings" charset="0"/>
              <a:buNone/>
              <a:defRPr/>
            </a:pPr>
            <a:r>
              <a:rPr lang="en-US" sz="3600" b="1" dirty="0" smtClean="0">
                <a:effectLst/>
                <a:cs typeface="+mn-cs"/>
              </a:rPr>
              <a:t>III. All of Christ</a:t>
            </a:r>
            <a:r>
              <a:rPr lang="fr-FR" altLang="ja-JP" sz="3600" b="1" dirty="0" smtClean="0">
                <a:effectLst/>
                <a:cs typeface="+mn-cs"/>
              </a:rPr>
              <a:t>'</a:t>
            </a:r>
            <a:r>
              <a:rPr lang="en-US" sz="3600" b="1" dirty="0" smtClean="0">
                <a:effectLst/>
                <a:cs typeface="+mn-cs"/>
              </a:rPr>
              <a:t>s miracles are to bring us to </a:t>
            </a:r>
            <a:r>
              <a:rPr lang="en-US" sz="3600" b="1" dirty="0" smtClean="0">
                <a:solidFill>
                  <a:srgbClr val="FFFF00"/>
                </a:solidFill>
                <a:effectLst/>
                <a:cs typeface="+mn-cs"/>
              </a:rPr>
              <a:t>faith</a:t>
            </a:r>
            <a:r>
              <a:rPr lang="en-US" sz="3600" b="1" dirty="0" smtClean="0">
                <a:effectLst/>
                <a:cs typeface="+mn-cs"/>
              </a:rPr>
              <a:t> in Him (20:30-31)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 autoUpdateAnimBg="0"/>
      <p:bldP spid="14950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7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20:30-31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7" descr="Synagogue eat my fle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1600200" cy="492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2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约</a:t>
            </a:r>
            <a:r>
              <a:rPr lang="zh-CN" altLang="en-US" sz="2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翰福音</a:t>
            </a:r>
            <a:endParaRPr lang="en-US" sz="2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charset="0"/>
              <a:ea typeface="SimSun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2819400"/>
            <a:ext cx="9144000" cy="3724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600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细圆" charset="0"/>
                <a:ea typeface="细圆" charset="0"/>
                <a:cs typeface="细圆" charset="0"/>
              </a:rPr>
              <a:t>钥节</a:t>
            </a:r>
            <a:endParaRPr lang="en-US" altLang="zh-CN" sz="3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“</a:t>
            </a:r>
            <a:r>
              <a:rPr lang="zh-CN" alt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耶稣在门徒面前、另外行了许多神迹、没有记在这书上。但記這些事、</a:t>
            </a:r>
            <a:r>
              <a:rPr lang="zh-CN" alt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要叫你們信</a:t>
            </a:r>
            <a:r>
              <a:rPr lang="zh-CN" alt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耶穌是基督、是神的兒子．並且叫你們信了他、就可以因他的名得生命。</a:t>
            </a:r>
            <a:r>
              <a:rPr lang="en-US" altLang="zh-CN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” (20:30-31).</a:t>
            </a:r>
            <a:endParaRPr lang="en-US" sz="32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7765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2805113" y="457200"/>
            <a:ext cx="3533775" cy="1570038"/>
          </a:xfr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zh-CN" altLang="en-US" sz="3600" b="1" u="sng">
                <a:solidFill>
                  <a:schemeClr val="tx1"/>
                </a:solidFill>
                <a:latin typeface="Times" charset="0"/>
                <a:ea typeface="细圆" charset="0"/>
                <a:cs typeface="细圆" charset="0"/>
              </a:rPr>
              <a:t>钥字</a:t>
            </a:r>
            <a:r>
              <a:rPr lang="zh-CN" altLang="en-US" sz="3600" b="1">
                <a:solidFill>
                  <a:schemeClr val="tx1"/>
                </a:solidFill>
                <a:latin typeface="Times" charset="0"/>
                <a:ea typeface="细圆" charset="0"/>
                <a:cs typeface="细圆" charset="0"/>
              </a:rPr>
              <a:t/>
            </a:r>
            <a:br>
              <a:rPr lang="zh-CN" altLang="en-US" sz="3600" b="1">
                <a:solidFill>
                  <a:schemeClr val="tx1"/>
                </a:solidFill>
                <a:latin typeface="Times" charset="0"/>
                <a:ea typeface="细圆" charset="0"/>
                <a:cs typeface="细圆" charset="0"/>
              </a:rPr>
            </a:br>
            <a:r>
              <a:rPr lang="zh-CN" altLang="en-US" sz="6000" b="1">
                <a:solidFill>
                  <a:srgbClr val="FFFF00"/>
                </a:solidFill>
                <a:latin typeface="Times" charset="0"/>
                <a:ea typeface="细圆" charset="0"/>
                <a:cs typeface="细圆" charset="0"/>
              </a:rPr>
              <a:t>相信</a:t>
            </a:r>
            <a:endParaRPr lang="en-US" sz="6000" b="1" u="sng">
              <a:solidFill>
                <a:srgbClr val="FFFF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7766" name="Text Box 3"/>
          <p:cNvSpPr txBox="1">
            <a:spLocks noChangeArrowheads="1"/>
          </p:cNvSpPr>
          <p:nvPr/>
        </p:nvSpPr>
        <p:spPr bwMode="auto">
          <a:xfrm>
            <a:off x="8382000" y="71438"/>
            <a:ext cx="64611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85270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bg2"/>
              </a:gs>
            </a:gsLst>
            <a:path path="rect">
              <a:fillToRect l="100000" t="10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1447800"/>
            <a:ext cx="4419600" cy="284638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TW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福音</a:t>
            </a:r>
            <a:r>
              <a:rPr lang="zh-CN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性</a:t>
            </a:r>
            <a:r>
              <a:rPr lang="zh-TW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的</a:t>
            </a:r>
            <a:endParaRPr lang="en-US" altLang="zh-CN" b="1" u="sng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charset="0"/>
              <a:cs typeface="Arial" charset="0"/>
            </a:endParaRPr>
          </a:p>
          <a:p>
            <a:pPr algn="ctr">
              <a:defRPr/>
            </a:pPr>
            <a:r>
              <a:rPr lang="en-US" altLang="zh-CN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“…</a:t>
            </a:r>
            <a:r>
              <a:rPr lang="zh-CN" altLang="en-US" sz="31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但記這些事、</a:t>
            </a:r>
            <a:r>
              <a:rPr lang="zh-CN" altLang="en-US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要叫你們信</a:t>
            </a:r>
            <a:r>
              <a:rPr lang="zh-CN" altLang="en-US" sz="31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耶穌是基督、是神的兒子．並且叫你們信了他、就可以因他的名得生命。</a:t>
            </a:r>
            <a:r>
              <a:rPr lang="en-US" altLang="zh-CN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39620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010400" cy="646113"/>
          </a:xfrm>
          <a:solidFill>
            <a:schemeClr val="accent3">
              <a:lumMod val="10000"/>
            </a:schemeClr>
          </a:solidFill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zh-CN" altLang="en-US" sz="3600" b="1">
                <a:solidFill>
                  <a:schemeClr val="tx1"/>
                </a:solidFill>
                <a:latin typeface="SimSun" charset="0"/>
                <a:ea typeface="SimSun" charset="0"/>
                <a:cs typeface="SimSun" charset="0"/>
              </a:rPr>
              <a:t>约翰福音</a:t>
            </a:r>
            <a:r>
              <a:rPr lang="en-US" altLang="zh-CN" sz="3600" b="1">
                <a:solidFill>
                  <a:schemeClr val="tx1"/>
                </a:solidFill>
                <a:latin typeface="SimSun" charset="0"/>
                <a:ea typeface="Arial" charset="0"/>
                <a:cs typeface="Arial" charset="0"/>
              </a:rPr>
              <a:t>20:31</a:t>
            </a:r>
            <a:r>
              <a:rPr lang="zh-CN" altLang="en-US" sz="3600" b="1">
                <a:solidFill>
                  <a:schemeClr val="tx1"/>
                </a:solidFill>
                <a:latin typeface="SimSun" charset="0"/>
                <a:ea typeface="SimSun" charset="0"/>
              </a:rPr>
              <a:t>不同版本差异之处</a:t>
            </a:r>
            <a:endParaRPr lang="en-US" sz="3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9988" name="Text Box 3"/>
          <p:cNvSpPr txBox="1">
            <a:spLocks noChangeArrowheads="1"/>
          </p:cNvSpPr>
          <p:nvPr/>
        </p:nvSpPr>
        <p:spPr bwMode="auto">
          <a:xfrm>
            <a:off x="8462963" y="0"/>
            <a:ext cx="68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110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343400" cy="284638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教导性的</a:t>
            </a:r>
            <a:endParaRPr lang="en-US" altLang="zh-CN" b="1" u="sng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charset="0"/>
              <a:cs typeface="Arial" charset="0"/>
            </a:endParaRPr>
          </a:p>
          <a:p>
            <a:pPr algn="ctr">
              <a:defRPr/>
            </a:pPr>
            <a:r>
              <a:rPr lang="en-US" altLang="zh-CN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“…</a:t>
            </a:r>
            <a:r>
              <a:rPr lang="zh-CN" altLang="en-US" sz="31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但記這些事、</a:t>
            </a:r>
            <a:r>
              <a:rPr lang="zh-CN" altLang="en-US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要叫你們</a:t>
            </a:r>
            <a:r>
              <a:rPr lang="zh-CN" altLang="en-US" sz="31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继续</a:t>
            </a:r>
            <a:r>
              <a:rPr lang="zh-CN" altLang="en-US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信</a:t>
            </a:r>
            <a:r>
              <a:rPr lang="zh-CN" altLang="en-US" sz="31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耶穌是基督、是神的兒子．並且叫你們信了他、就可以因他的名得生命。</a:t>
            </a:r>
            <a:r>
              <a:rPr lang="en-US" altLang="zh-CN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4267200"/>
            <a:ext cx="4419600" cy="212407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希腊原文</a:t>
            </a:r>
            <a:endParaRPr lang="en-US" altLang="zh-CN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charset="0"/>
              <a:cs typeface="Arial" charset="0"/>
            </a:endParaRPr>
          </a:p>
          <a:p>
            <a:pPr algn="ctr">
              <a:defRPr/>
            </a:pPr>
            <a:r>
              <a:rPr lang="en-US" altLang="zh-CN" sz="3600" b="1" smtClean="0">
                <a:solidFill>
                  <a:srgbClr val="FFFFFF"/>
                </a:solidFill>
                <a:latin typeface="Bwgrki" charset="0"/>
                <a:cs typeface="Arial" charset="0"/>
              </a:rPr>
              <a:t>i-na pisteu,</a:t>
            </a:r>
            <a:r>
              <a:rPr lang="en-US" altLang="zh-CN" sz="3600" b="1" smtClean="0">
                <a:solidFill>
                  <a:srgbClr val="FCE20C"/>
                </a:solidFill>
                <a:latin typeface="Bwgrki" charset="0"/>
                <a:cs typeface="Arial" charset="0"/>
              </a:rPr>
              <a:t>s</a:t>
            </a:r>
            <a:r>
              <a:rPr lang="en-US" altLang="zh-CN" sz="3600" b="1" smtClean="0">
                <a:solidFill>
                  <a:srgbClr val="FFFFFF"/>
                </a:solidFill>
                <a:latin typeface="Bwgrki" charset="0"/>
                <a:cs typeface="Arial" charset="0"/>
              </a:rPr>
              <a:t>hte</a:t>
            </a:r>
            <a:endParaRPr lang="en-US" altLang="zh-CN" b="1" smtClean="0">
              <a:solidFill>
                <a:srgbClr val="FFFFFF"/>
              </a:solidFill>
              <a:latin typeface="Bwgrki" charset="0"/>
              <a:cs typeface="Arial" charset="0"/>
            </a:endParaRPr>
          </a:p>
          <a:p>
            <a:pPr algn="ctr">
              <a:defRPr/>
            </a:pPr>
            <a:endParaRPr lang="en-US" altLang="zh-CN" b="1" smtClean="0">
              <a:solidFill>
                <a:srgbClr val="FFFFFF"/>
              </a:solidFill>
              <a:latin typeface="Bwgrki" charset="0"/>
              <a:cs typeface="Arial" charset="0"/>
            </a:endParaRPr>
          </a:p>
          <a:p>
            <a:pPr algn="ctr">
              <a:defRPr/>
            </a:pPr>
            <a:r>
              <a:rPr lang="en-US" altLang="zh-CN" b="1" smtClean="0">
                <a:solidFill>
                  <a:srgbClr val="FFFFFF"/>
                </a:solidFill>
                <a:latin typeface="Arial" charset="0"/>
                <a:cs typeface="Arial" charset="0"/>
              </a:rPr>
              <a:t>37 </a:t>
            </a:r>
            <a:r>
              <a:rPr lang="zh-CN" altLang="en-US" b="1" smtClean="0">
                <a:solidFill>
                  <a:srgbClr val="FFFFFF"/>
                </a:solidFill>
                <a:latin typeface="SimHei" charset="0"/>
                <a:ea typeface="SimHei" charset="0"/>
                <a:cs typeface="SimHei" charset="0"/>
              </a:rPr>
              <a:t>手写本</a:t>
            </a:r>
            <a:endParaRPr lang="en-US" altLang="zh-CN" b="1" smtClean="0">
              <a:solidFill>
                <a:srgbClr val="FFFFFF"/>
              </a:solidFill>
              <a:latin typeface="SimHei" charset="0"/>
              <a:cs typeface="Arial" charset="0"/>
            </a:endParaRPr>
          </a:p>
          <a:p>
            <a:pPr algn="ctr">
              <a:defRPr/>
            </a:pPr>
            <a:r>
              <a:rPr lang="zh-CN" altLang="en-US" b="1" smtClean="0">
                <a:solidFill>
                  <a:srgbClr val="FFFFFF"/>
                </a:solidFill>
                <a:latin typeface="SimHei" charset="0"/>
                <a:ea typeface="SimHei" charset="0"/>
                <a:cs typeface="SimHei" charset="0"/>
              </a:rPr>
              <a:t>很多但後期的手抄本</a:t>
            </a:r>
            <a:endParaRPr lang="en-US" altLang="zh-CN" b="1" smtClean="0">
              <a:solidFill>
                <a:srgbClr val="FFFFFF"/>
              </a:solidFill>
              <a:latin typeface="SimHei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24400" y="4271963"/>
            <a:ext cx="4343400" cy="212407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charset="0"/>
                <a:ea typeface="SimSun" charset="0"/>
                <a:cs typeface="SimSun" charset="0"/>
              </a:rPr>
              <a:t>希腊原文</a:t>
            </a:r>
            <a:endParaRPr lang="en-US" altLang="zh-CN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altLang="zh-CN" sz="3600" b="1" smtClean="0">
                <a:solidFill>
                  <a:srgbClr val="FFFFFF"/>
                </a:solidFill>
                <a:latin typeface="Bwgrki" charset="0"/>
                <a:cs typeface="Arial" charset="0"/>
              </a:rPr>
              <a:t>i-na pisteu,hte</a:t>
            </a:r>
            <a:endParaRPr lang="en-US" altLang="zh-CN" sz="4000" b="1" smtClean="0">
              <a:solidFill>
                <a:srgbClr val="FFFFFF"/>
              </a:solidFill>
              <a:latin typeface="Bwgrki" charset="0"/>
              <a:cs typeface="Arial" charset="0"/>
            </a:endParaRPr>
          </a:p>
          <a:p>
            <a:pPr algn="ctr"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en-US" altLang="zh-CN" sz="3600" b="1" baseline="30000" smtClean="0">
                <a:solidFill>
                  <a:srgbClr val="FFFFFF"/>
                </a:solidFill>
                <a:latin typeface="Arial" charset="0"/>
                <a:cs typeface="Arial" charset="0"/>
              </a:rPr>
              <a:t>66</a:t>
            </a:r>
            <a:r>
              <a:rPr lang="en-US" altLang="zh-CN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&amp; </a:t>
            </a:r>
            <a:r>
              <a:rPr lang="en-US" altLang="zh-CN" sz="4800" b="1" smtClean="0">
                <a:solidFill>
                  <a:srgbClr val="FFFFFF"/>
                </a:solidFill>
                <a:latin typeface="Bwhebb" charset="0"/>
                <a:cs typeface="Arial" charset="0"/>
              </a:rPr>
              <a:t>a</a:t>
            </a:r>
            <a:r>
              <a:rPr lang="en-US" altLang="zh-CN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*</a:t>
            </a:r>
            <a:br>
              <a:rPr lang="en-US" altLang="zh-CN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zh-CN" altLang="en-US" b="1" smtClean="0">
                <a:solidFill>
                  <a:srgbClr val="FFFFFF"/>
                </a:solidFill>
                <a:latin typeface="SimHei" charset="0"/>
                <a:ea typeface="SimHei" charset="0"/>
                <a:cs typeface="SimHei" charset="0"/>
              </a:rPr>
              <a:t>很少但早期的手抄本</a:t>
            </a:r>
            <a:endParaRPr lang="en-US" altLang="zh-CN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9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arden Tomb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343400"/>
            <a:ext cx="6248400" cy="2514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  <a:cs typeface="+mj-cs"/>
              </a:rPr>
              <a:t>We live </a:t>
            </a:r>
            <a:br>
              <a:rPr lang="en-US" sz="6000" b="1" dirty="0" smtClean="0">
                <a:solidFill>
                  <a:schemeClr val="bg1"/>
                </a:solidFill>
                <a:cs typeface="+mj-cs"/>
              </a:rPr>
            </a:br>
            <a:r>
              <a:rPr lang="en-US" sz="6000" b="1" dirty="0" smtClean="0">
                <a:solidFill>
                  <a:schemeClr val="bg1"/>
                </a:solidFill>
                <a:cs typeface="+mj-cs"/>
              </a:rPr>
              <a:t>because He lives!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8686800" cy="2895600"/>
          </a:xfrm>
          <a:effectLst>
            <a:outerShdw blurRad="63500" dist="74053" dir="19742175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5400" b="1">
                <a:solidFill>
                  <a:schemeClr val="bg1"/>
                </a:solidFill>
                <a:latin typeface="SimHei" charset="0"/>
                <a:ea typeface="SimHei" charset="0"/>
                <a:cs typeface="SimHei" charset="0"/>
              </a:rPr>
              <a:t>但</a:t>
            </a:r>
            <a:r>
              <a:rPr lang="zh-CN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耶稣的复活证明他</a:t>
            </a:r>
            <a:r>
              <a:rPr lang="zh-CN" altLang="en-US" sz="5400" b="1">
                <a:solidFill>
                  <a:schemeClr val="bg1"/>
                </a:solidFill>
                <a:latin typeface="SimHei" charset="0"/>
                <a:ea typeface="SimHei" charset="0"/>
                <a:cs typeface="SimHei" charset="0"/>
              </a:rPr>
              <a:t>是神</a:t>
            </a:r>
            <a:r>
              <a:rPr lang="en-US" altLang="zh-CN" sz="5400" b="1">
                <a:solidFill>
                  <a:schemeClr val="bg1"/>
                </a:solidFill>
                <a:latin typeface="SimHei" charset="0"/>
                <a:ea typeface="SimHei" charset="0"/>
                <a:cs typeface="SimHei" charset="0"/>
              </a:rPr>
              <a:t>,</a:t>
            </a:r>
            <a:r>
              <a:rPr lang="zh-CN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SimHei" charset="0"/>
              </a:rPr>
              <a:t>能赐我们永生</a:t>
            </a:r>
            <a:r>
              <a:rPr lang="en-US" altLang="zh-CN" sz="5400" b="1">
                <a:solidFill>
                  <a:schemeClr val="bg1"/>
                </a:solidFill>
                <a:latin typeface="SimHei" charset="0"/>
                <a:ea typeface="SimHei" charset="0"/>
                <a:cs typeface="SimHei" charset="0"/>
              </a:rPr>
              <a:t>(</a:t>
            </a:r>
            <a:r>
              <a:rPr lang="zh-CN" altLang="en-US" sz="5400" b="1">
                <a:solidFill>
                  <a:schemeClr val="bg1"/>
                </a:solidFill>
                <a:latin typeface="SimHei" charset="0"/>
                <a:ea typeface="SimHei" charset="0"/>
                <a:cs typeface="SimHei" charset="0"/>
              </a:rPr>
              <a:t>约</a:t>
            </a:r>
            <a:r>
              <a:rPr lang="en-US" altLang="zh-CN" sz="5400" b="1">
                <a:solidFill>
                  <a:schemeClr val="bg1"/>
                </a:solidFill>
                <a:latin typeface="SimHei" charset="0"/>
                <a:ea typeface="SimHei" charset="0"/>
                <a:cs typeface="SimHei" charset="0"/>
              </a:rPr>
              <a:t>20)</a:t>
            </a:r>
            <a:endParaRPr lang="en-US" sz="5400" b="1">
              <a:solidFill>
                <a:schemeClr val="bg1"/>
              </a:solidFill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Trust the Living Savior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to Meet Your Need Today!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0100" name="Picture 1028" descr="opening_tomb_1"/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57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25908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Despair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7900" y="25908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5400" b="1">
                <a:solidFill>
                  <a:srgbClr val="261953"/>
                </a:solidFill>
              </a:rPr>
              <a:t>Comfort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282631" name="AutoShape 1031"/>
          <p:cNvSpPr>
            <a:spLocks noChangeArrowheads="1"/>
          </p:cNvSpPr>
          <p:nvPr/>
        </p:nvSpPr>
        <p:spPr bwMode="auto">
          <a:xfrm>
            <a:off x="3733800" y="27432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7719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Discouraged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7900" y="37719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5400" b="1">
                <a:solidFill>
                  <a:srgbClr val="261953"/>
                </a:solidFill>
              </a:rPr>
              <a:t>Encouraged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282634" name="AutoShape 1034"/>
          <p:cNvSpPr>
            <a:spLocks noChangeArrowheads="1"/>
          </p:cNvSpPr>
          <p:nvPr/>
        </p:nvSpPr>
        <p:spPr bwMode="auto">
          <a:xfrm>
            <a:off x="3733800" y="39243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49530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Doubt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87900" y="49530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5400" b="1">
                <a:solidFill>
                  <a:srgbClr val="261953"/>
                </a:solidFill>
              </a:rPr>
              <a:t>Proof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282637" name="AutoShape 1037"/>
          <p:cNvSpPr>
            <a:spLocks noChangeArrowheads="1"/>
          </p:cNvSpPr>
          <p:nvPr/>
        </p:nvSpPr>
        <p:spPr bwMode="auto">
          <a:xfrm>
            <a:off x="3733800" y="5105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282631" grpId="0" animBg="1"/>
      <p:bldP spid="4" grpId="0" build="p" autoUpdateAnimBg="0"/>
      <p:bldP spid="5" grpId="0" build="p" autoUpdateAnimBg="0"/>
      <p:bldP spid="282634" grpId="0" animBg="1"/>
      <p:bldP spid="6" grpId="0" build="p" autoUpdateAnimBg="0"/>
      <p:bldP spid="7" grpId="0" build="p" autoUpdateAnimBg="0"/>
      <p:bldP spid="2826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  <a:effectLst>
            <a:outerShdw blurRad="63500" dist="8980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耶稣受难日为何是美好的</a:t>
            </a:r>
            <a:r>
              <a:rPr lang="en-US" altLang="ja-JP" sz="5400" b="1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?</a:t>
            </a:r>
            <a:endParaRPr lang="en-US" sz="5400" b="1" dirty="0">
              <a:solidFill>
                <a:srgbClr val="FFFF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6200" y="23622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耶稣掌控自己的被捕</a:t>
            </a:r>
            <a:endParaRPr lang="en-US" altLang="ja-JP" sz="38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耶稣受无理的指控</a:t>
            </a:r>
            <a:r>
              <a:rPr lang="en-US" altLang="zh-CN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,</a:t>
            </a:r>
            <a:r>
              <a:rPr lang="zh-CN" altLang="en-US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证明他是无辜的</a:t>
            </a:r>
            <a:endParaRPr lang="en-US" altLang="ja-JP" sz="38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耶稣的死为我们代付赎价</a:t>
            </a:r>
            <a:endParaRPr lang="en-US" altLang="ja-JP" sz="38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耶稣的复活证明他能赐永生</a:t>
            </a:r>
            <a:endParaRPr lang="en-US" sz="38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6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jesuscruc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1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2316163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200" b="1" dirty="0">
                <a:solidFill>
                  <a:srgbClr val="FFEA8C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耶稣受难日是美好的</a:t>
            </a:r>
            <a:r>
              <a:rPr lang="en-US" altLang="zh-CN" sz="4200" b="1" dirty="0">
                <a:solidFill>
                  <a:srgbClr val="FFEA8C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SimHei" charset="0"/>
                <a:ea typeface="SimHei" charset="0"/>
                <a:cs typeface="SimHei" charset="0"/>
              </a:rPr>
              <a:t>,</a:t>
            </a:r>
            <a:r>
              <a:rPr lang="zh-CN" altLang="en-US" sz="4200" b="1" dirty="0">
                <a:solidFill>
                  <a:srgbClr val="FFEA8C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SimHei" charset="0"/>
                <a:ea typeface="SimHei" charset="0"/>
                <a:cs typeface="SimHei" charset="0"/>
              </a:rPr>
              <a:t>因为当日耶稣基督为我们代付赎价</a:t>
            </a:r>
            <a:endParaRPr lang="en-US" sz="4200" b="1" dirty="0">
              <a:solidFill>
                <a:srgbClr val="FFEA8C"/>
              </a:solidFill>
              <a:effectLst>
                <a:outerShdw blurRad="38100" dist="38100" dir="2700000" algn="tl">
                  <a:srgbClr val="EEECE1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3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Asc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solidFill>
                  <a:srgbClr val="000099"/>
                </a:solidFill>
                <a:latin typeface="Tahoma" charset="0"/>
                <a:ea typeface="ＭＳ Ｐゴシック" charset="0"/>
              </a:rPr>
              <a:t>Jesus ascended to the Father</a:t>
            </a:r>
            <a:endParaRPr lang="en-US" sz="4800">
              <a:latin typeface="Tahoma" charset="0"/>
              <a:ea typeface="ＭＳ Ｐゴシック" charset="0"/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  <a:solidFill>
            <a:srgbClr val="000099"/>
          </a:solidFill>
        </p:spPr>
        <p:txBody>
          <a:bodyPr/>
          <a:lstStyle/>
          <a:p>
            <a:pPr algn="ctr" eaLnBrk="1" hangingPunct="1"/>
            <a:r>
              <a:rPr lang="en-US" sz="4000">
                <a:latin typeface="Tahoma" charset="0"/>
                <a:ea typeface="ＭＳ Ｐゴシック" charset="0"/>
              </a:rPr>
              <a:t>This means he is alive now!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>
                <a:latin typeface="Calibri" charset="0"/>
                <a:ea typeface="SimSun" charset="0"/>
                <a:cs typeface="SimSun" charset="0"/>
              </a:rPr>
              <a:t>Jesus rose to give you new life!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8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8707" name="Picture 4" descr="Flowers 055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589" name="Rectangle 5"/>
          <p:cNvSpPr>
            <a:spLocks noChangeArrowheads="1"/>
          </p:cNvSpPr>
          <p:nvPr/>
        </p:nvSpPr>
        <p:spPr bwMode="auto">
          <a:xfrm>
            <a:off x="3124200" y="76200"/>
            <a:ext cx="563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耶稣复活给你新生</a:t>
            </a:r>
            <a:r>
              <a:rPr lang="en-US" altLang="zh-CN" sz="5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!</a:t>
            </a:r>
            <a:endParaRPr lang="en-US" sz="50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963590" name="Rectangle 6"/>
          <p:cNvSpPr>
            <a:spLocks noChangeArrowheads="1"/>
          </p:cNvSpPr>
          <p:nvPr/>
        </p:nvSpPr>
        <p:spPr bwMode="auto">
          <a:xfrm>
            <a:off x="1295400" y="2251075"/>
            <a:ext cx="7848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AutoNum type="alphaUcPeriod"/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-52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8710" name="Picture 7" descr="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BONES" pitchFamily="-110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51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3" name="Picture 2" descr="Bread of Life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534400" cy="1123950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FFEA8C"/>
                </a:solidFill>
                <a:ea typeface="+mj-ea"/>
                <a:cs typeface="+mj-cs"/>
              </a:rPr>
              <a:t>你如何能认识他</a:t>
            </a:r>
            <a:r>
              <a:rPr lang="en-US" b="1" dirty="0" smtClean="0">
                <a:solidFill>
                  <a:srgbClr val="FFEA8C"/>
                </a:solidFill>
                <a:ea typeface="+mj-ea"/>
                <a:cs typeface="+mj-cs"/>
              </a:rPr>
              <a:t>?</a:t>
            </a:r>
            <a:endParaRPr lang="en-US" b="1" dirty="0">
              <a:solidFill>
                <a:srgbClr val="FFEA8C"/>
              </a:solidFill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27432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承认你是罪人</a:t>
            </a:r>
            <a:endParaRPr lang="en-US" altLang="ja-JP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相信耶稣为你而死</a:t>
            </a:r>
            <a:endParaRPr lang="en-US" altLang="ja-JP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  <a:p>
            <a:pPr eaLnBrk="1" hangingPunct="1">
              <a:spcBef>
                <a:spcPct val="20000"/>
              </a:spcBef>
              <a:buClr>
                <a:srgbClr val="F79646"/>
              </a:buClr>
              <a:buSzPct val="80000"/>
              <a:buFont typeface="Wingdings" charset="0"/>
              <a:buChar char="n"/>
              <a:defRPr/>
            </a:pPr>
            <a:r>
              <a:rPr lang="zh-CN" alt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Hei" charset="0"/>
                <a:cs typeface="SimHei" charset="0"/>
              </a:rPr>
              <a:t>你忏悔并要从罪中回转</a:t>
            </a:r>
            <a:endParaRPr 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ea typeface="SimHei" charset="0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91440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/>
              <a:t>Black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Christology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Gethsem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77813"/>
            <a:ext cx="6553200" cy="1779587"/>
          </a:xfrm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eaLnBrk="1" hangingPunct="1"/>
            <a:r>
              <a:rPr lang="en-US" sz="4000" b="1">
                <a:latin typeface="Arial" charset="0"/>
                <a:ea typeface="ＭＳ Ｐゴシック" charset="0"/>
              </a:rPr>
              <a:t>Jesus controlled </a:t>
            </a:r>
            <a:br>
              <a:rPr lang="en-US" sz="4000" b="1">
                <a:latin typeface="Arial" charset="0"/>
                <a:ea typeface="ＭＳ Ｐゴシック" charset="0"/>
              </a:rPr>
            </a:br>
            <a:r>
              <a:rPr lang="en-US" sz="4000" b="1">
                <a:latin typeface="Arial" charset="0"/>
                <a:ea typeface="ＭＳ Ｐゴシック" charset="0"/>
              </a:rPr>
              <a:t>His own arrest </a:t>
            </a:r>
            <a:br>
              <a:rPr lang="en-US" sz="4000" b="1">
                <a:latin typeface="Arial" charset="0"/>
                <a:ea typeface="ＭＳ Ｐゴシック" charset="0"/>
              </a:rPr>
            </a:br>
            <a:r>
              <a:rPr lang="en-US" sz="4000" b="1">
                <a:latin typeface="Arial" charset="0"/>
                <a:ea typeface="ＭＳ Ｐゴシック" charset="0"/>
              </a:rPr>
              <a:t>(John 18:1-11).</a:t>
            </a:r>
            <a:endParaRPr lang="en-US" sz="40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2590800"/>
          </a:xfrm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Jesus</a:t>
            </a:r>
            <a:r>
              <a:rPr lang="fr-FR" altLang="ja-JP" sz="4000" b="1">
                <a:latin typeface="Arial" charset="0"/>
                <a:ea typeface="ＭＳ Ｐゴシック" charset="0"/>
              </a:rPr>
              <a:t>'</a:t>
            </a:r>
            <a:r>
              <a:rPr lang="en-US" sz="4000" b="1">
                <a:latin typeface="Arial" charset="0"/>
                <a:ea typeface="ＭＳ Ｐゴシック" charset="0"/>
              </a:rPr>
              <a:t> illegal trials proved Him innocent </a:t>
            </a:r>
            <a:br>
              <a:rPr lang="en-US" sz="4000" b="1">
                <a:latin typeface="Arial" charset="0"/>
                <a:ea typeface="ＭＳ Ｐゴシック" charset="0"/>
              </a:rPr>
            </a:br>
            <a:r>
              <a:rPr lang="en-US" sz="4000" b="1">
                <a:latin typeface="Arial" charset="0"/>
                <a:ea typeface="ＭＳ Ｐゴシック" charset="0"/>
              </a:rPr>
              <a:t>(18:12-19:16a).</a:t>
            </a:r>
            <a:endParaRPr lang="en-US" sz="4000">
              <a:latin typeface="Arial" charset="0"/>
              <a:ea typeface="ＭＳ Ｐゴシック" charset="0"/>
            </a:endParaRPr>
          </a:p>
        </p:txBody>
      </p:sp>
      <p:pic>
        <p:nvPicPr>
          <p:cNvPr id="196611" name="Picture 3" descr="Gamal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0" y="0"/>
            <a:ext cx="334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Death on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16002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800" b="1">
                <a:latin typeface="Tahoma" charset="0"/>
                <a:ea typeface="ＭＳ Ｐゴシック" charset="0"/>
              </a:rPr>
              <a:t>Jesus</a:t>
            </a:r>
            <a:r>
              <a:rPr lang="fr-FR" altLang="ja-JP" sz="4800" b="1">
                <a:latin typeface="Tahoma" charset="0"/>
                <a:ea typeface="ＭＳ Ｐゴシック" charset="0"/>
              </a:rPr>
              <a:t>'</a:t>
            </a:r>
            <a:r>
              <a:rPr lang="en-US" sz="4800" b="1">
                <a:latin typeface="Tahoma" charset="0"/>
                <a:ea typeface="ＭＳ Ｐゴシック" charset="0"/>
              </a:rPr>
              <a:t> death paid for our sin (19:16b-42)</a:t>
            </a:r>
            <a:endParaRPr lang="en-US" sz="48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4" descr="Joseph of Armathea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8229600" cy="944563"/>
          </a:xfrm>
          <a:effectLst>
            <a:outerShdw blurRad="63500" dist="71842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ja-JP" altLang="en-US" sz="4800" b="1">
                <a:latin typeface="Arial" charset="0"/>
                <a:ea typeface="ＭＳ Ｐゴシック" charset="0"/>
              </a:rPr>
              <a:t>“</a:t>
            </a:r>
            <a:r>
              <a:rPr lang="en-US" altLang="ja-JP" sz="4800" b="1">
                <a:latin typeface="Tahoma" charset="0"/>
                <a:ea typeface="ＭＳ Ｐゴシック" charset="0"/>
              </a:rPr>
              <a:t>Make the tomb secure!</a:t>
            </a:r>
            <a:r>
              <a:rPr lang="ja-JP" altLang="en-US" sz="4800" b="1">
                <a:latin typeface="Arial" charset="0"/>
                <a:ea typeface="ＭＳ Ｐゴシック" charset="0"/>
              </a:rPr>
              <a:t>”</a:t>
            </a: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Battle News</a:t>
            </a:r>
          </a:p>
        </p:txBody>
      </p:sp>
      <p:pic>
        <p:nvPicPr>
          <p:cNvPr id="202756" name="Picture 4" descr="well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962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 descr="napo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4386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038600"/>
            <a:ext cx="4495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Wellington defeated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9600" y="4038600"/>
            <a:ext cx="48006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Napoleon at Waterloo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5257800"/>
            <a:ext cx="4114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Jesus defeated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7200" y="5257800"/>
            <a:ext cx="47244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Satan at Calvary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1085850" indent="-1085850" algn="l" eaLnBrk="1" hangingPunct="1"/>
            <a:r>
              <a:rPr lang="en-US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John</a:t>
            </a:r>
            <a:r>
              <a:rPr lang="fr-FR" altLang="ja-JP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'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s Key Idea: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3019425"/>
          </a:xfrm>
          <a:prstGeom prst="rect">
            <a:avLst/>
          </a:prstGeom>
          <a:noFill/>
          <a:ln>
            <a:noFill/>
          </a:ln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Jesus</a:t>
            </a:r>
            <a:r>
              <a:rPr lang="fr-FR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'</a:t>
            </a:r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 resurrection meets each of us at our point of </a:t>
            </a:r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need</a:t>
            </a:r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 (John 20).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940</Words>
  <Application>Microsoft Macintosh PowerPoint</Application>
  <PresentationFormat>On-screen Show (4:3)</PresentationFormat>
  <Paragraphs>180</Paragraphs>
  <Slides>38</Slides>
  <Notes>36</Notes>
  <HiddenSlides>21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Blank Presentation</vt:lpstr>
      <vt:lpstr>Slit</vt:lpstr>
      <vt:lpstr>Beam</vt:lpstr>
      <vt:lpstr>Globe</vt:lpstr>
      <vt:lpstr>Default Design</vt:lpstr>
      <vt:lpstr>1_Default Design</vt:lpstr>
      <vt:lpstr>Orbit</vt:lpstr>
      <vt:lpstr>1_Office Theme</vt:lpstr>
      <vt:lpstr>2_Office Theme</vt:lpstr>
      <vt:lpstr>3_Office Theme</vt:lpstr>
      <vt:lpstr>4_Office Theme</vt:lpstr>
      <vt:lpstr>5_Office Theme</vt:lpstr>
      <vt:lpstr>Soaring</vt:lpstr>
      <vt:lpstr>The Resurrection of Jesus Christ</vt:lpstr>
      <vt:lpstr>Why is it important for Jesus to be alive?</vt:lpstr>
      <vt:lpstr>We live  because He lives!</vt:lpstr>
      <vt:lpstr>Jesus controlled  His own arrest  (John 18:1-11).</vt:lpstr>
      <vt:lpstr>Jesus' illegal trials proved Him innocent  (18:12-19:16a).</vt:lpstr>
      <vt:lpstr>Jesus' death paid for our sin (19:16b-42)</vt:lpstr>
      <vt:lpstr>“Make the tomb secure!”</vt:lpstr>
      <vt:lpstr>Battle News</vt:lpstr>
      <vt:lpstr>John's Key Idea:</vt:lpstr>
      <vt:lpstr>I. The empty tomb shows us that Christ is alive today (20:1-9).</vt:lpstr>
      <vt:lpstr>“The Gospel of John” ® Movie</vt:lpstr>
      <vt:lpstr>Three Initial Witnesses</vt:lpstr>
      <vt:lpstr>From Inside the Tomb Looking Out</vt:lpstr>
      <vt:lpstr>The stone was rolled away…</vt:lpstr>
      <vt:lpstr>The Garden Tomb</vt:lpstr>
      <vt:lpstr>空坟墓证明了!</vt:lpstr>
      <vt:lpstr>“Seeing” in 20:5-8</vt:lpstr>
      <vt:lpstr>II. Christ's resurrection meets you at your need  (20:10-29)</vt:lpstr>
      <vt:lpstr>“The Gospel of John” ® Movie</vt:lpstr>
      <vt:lpstr>II. Christ's resurrection meets you at your need  (20:10-29)</vt:lpstr>
      <vt:lpstr>“The Gospel of John” ® Movie</vt:lpstr>
      <vt:lpstr>甚麽使灰心丧气的彼得回头?</vt:lpstr>
      <vt:lpstr>II. Christ's resurrection meets you at your need  (20:10-29)</vt:lpstr>
      <vt:lpstr>“The Gospel of John” ® Movie</vt:lpstr>
      <vt:lpstr>我们怎样解释空坟墓?</vt:lpstr>
      <vt:lpstr>Why did John write about Jesus' miracles?</vt:lpstr>
      <vt:lpstr>“The Gospel of John” ® Movie</vt:lpstr>
      <vt:lpstr>钥字 相信</vt:lpstr>
      <vt:lpstr>约翰福音20:31不同版本差异之处</vt:lpstr>
      <vt:lpstr>但耶稣的复活证明他是神,能赐我们永生(约20)</vt:lpstr>
      <vt:lpstr>Trust the Living Savior  to Meet Your Need Today!</vt:lpstr>
      <vt:lpstr>耶稣受难日为何是美好的?</vt:lpstr>
      <vt:lpstr>耶稣受难日是美好的,因为当日耶稣基督为我们代付赎价</vt:lpstr>
      <vt:lpstr>Jesus ascended to the Father</vt:lpstr>
      <vt:lpstr>Jesus rose to give you new life!</vt:lpstr>
      <vt:lpstr>你如何能认识他?</vt:lpstr>
      <vt:lpstr>Black</vt:lpstr>
      <vt:lpstr>Christology link at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Leave</dc:title>
  <dc:creator>Rick Griffith</dc:creator>
  <cp:lastModifiedBy>Rick Griffith</cp:lastModifiedBy>
  <cp:revision>98</cp:revision>
  <cp:lastPrinted>2007-04-08T05:55:12Z</cp:lastPrinted>
  <dcterms:created xsi:type="dcterms:W3CDTF">2007-03-18T01:41:30Z</dcterms:created>
  <dcterms:modified xsi:type="dcterms:W3CDTF">2017-03-15T16:39:35Z</dcterms:modified>
</cp:coreProperties>
</file>