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6"/>
  </p:notesMasterIdLst>
  <p:sldIdLst>
    <p:sldId id="448" r:id="rId3"/>
    <p:sldId id="449" r:id="rId4"/>
    <p:sldId id="450" r:id="rId5"/>
    <p:sldId id="451" r:id="rId6"/>
    <p:sldId id="452"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465" r:id="rId20"/>
    <p:sldId id="466" r:id="rId21"/>
    <p:sldId id="467" r:id="rId22"/>
    <p:sldId id="468" r:id="rId23"/>
    <p:sldId id="320" r:id="rId24"/>
    <p:sldId id="4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2" autoAdjust="0"/>
    <p:restoredTop sz="78978" autoAdjust="0"/>
  </p:normalViewPr>
  <p:slideViewPr>
    <p:cSldViewPr snapToGrid="0" snapToObjects="1">
      <p:cViewPr varScale="1">
        <p:scale>
          <a:sx n="88" d="100"/>
          <a:sy n="88" d="100"/>
        </p:scale>
        <p:origin x="-120"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14/11/17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ipandthigh.wordpress.com/2007/04/16/chick-tracts-get-you-in-trouble/" TargetMode="External"/><Relationship Id="rId4" Type="http://schemas.openxmlformats.org/officeDocument/2006/relationships/hyperlink" Target="http://www.chick.com/reading/tracts/1037/1037_01.asp?wpc=1037_01.asp&amp;wpp=a" TargetMode="External"/><Relationship Id="rId5" Type="http://schemas.openxmlformats.org/officeDocument/2006/relationships/hyperlink" Target="http://www.swordandtrowel.org/articles/nature_of_the_atonement.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a:p>
            <a:r>
              <a:rPr lang="en-US"/>
              <a:t>Charles Ryrie</a:t>
            </a:r>
            <a:r>
              <a:rPr lang="en-US" baseline="0"/>
              <a:t> did not hold to this view. He only explained Peter Abelard's pwerspective. </a:t>
            </a:r>
            <a:endParaRPr lang="en-US"/>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Jesus (Christology)  link</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t>Fred Butler, </a:t>
            </a:r>
            <a:r>
              <a:rPr lang="en-US" b="1" dirty="0" smtClean="0">
                <a:hlinkClick r:id="rId3"/>
              </a:rPr>
              <a:t>Chick Tracts Get You In Trouble!</a:t>
            </a:r>
            <a:endParaRPr lang="en-US" b="1" dirty="0" smtClean="0"/>
          </a:p>
          <a:p>
            <a:r>
              <a:rPr lang="en-US" dirty="0" smtClean="0"/>
              <a:t>Posted on </a:t>
            </a:r>
            <a:r>
              <a:rPr lang="en-US" dirty="0" smtClean="0">
                <a:hlinkClick r:id="rId3" tooltip="8:20 pm"/>
              </a:rPr>
              <a:t>April 16, 2007</a:t>
            </a:r>
            <a:endParaRPr lang="en-US" dirty="0" smtClean="0"/>
          </a:p>
          <a:p>
            <a:r>
              <a:rPr lang="en-US" dirty="0" smtClean="0"/>
              <a:t>Accessed on 16 May 2016</a:t>
            </a:r>
          </a:p>
          <a:p>
            <a:r>
              <a:rPr lang="en-US" dirty="0" smtClean="0"/>
              <a:t>https://</a:t>
            </a:r>
            <a:r>
              <a:rPr lang="en-US" dirty="0" err="1" smtClean="0"/>
              <a:t>hipandthigh.wordpress.com</a:t>
            </a:r>
            <a:r>
              <a:rPr lang="en-US" dirty="0" smtClean="0"/>
              <a:t>/2007/04/</a:t>
            </a:r>
          </a:p>
          <a:p>
            <a:endParaRPr lang="en-US" dirty="0" smtClean="0"/>
          </a:p>
          <a:p>
            <a:r>
              <a:rPr lang="en-US" sz="1200" b="1" kern="1200" dirty="0" smtClean="0">
                <a:solidFill>
                  <a:schemeClr val="tx1"/>
                </a:solidFill>
                <a:effectLst/>
                <a:latin typeface="+mn-lt"/>
                <a:ea typeface="+mn-ea"/>
                <a:cs typeface="+mn-cs"/>
              </a:rPr>
              <a:t>2. Chick</a:t>
            </a:r>
            <a:r>
              <a:rPr lang="uk-UA"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 Theology:</a:t>
            </a:r>
            <a:r>
              <a:rPr lang="en-US" dirty="0" smtClean="0"/>
              <a:t> Chick promotes the typical man-centered, fundamentalist gospel in his tracts and comics. Salvation is not a work solely done in the hearts of rebellious sinners by the divine act of a gracious God, but its a product of </a:t>
            </a:r>
            <a:r>
              <a:rPr lang="ru-RU" dirty="0" smtClean="0"/>
              <a:t>"</a:t>
            </a:r>
            <a:r>
              <a:rPr lang="en-US" dirty="0" smtClean="0"/>
              <a:t>decisional</a:t>
            </a:r>
            <a:r>
              <a:rPr lang="ru-RU" dirty="0" smtClean="0"/>
              <a:t>"</a:t>
            </a:r>
            <a:r>
              <a:rPr lang="en-US" dirty="0" smtClean="0"/>
              <a:t> regeneration on the part of the person making the </a:t>
            </a:r>
            <a:r>
              <a:rPr lang="ru-RU" dirty="0" smtClean="0"/>
              <a:t>"</a:t>
            </a:r>
            <a:r>
              <a:rPr lang="en-US" dirty="0" smtClean="0"/>
              <a:t>right choice</a:t>
            </a:r>
            <a:r>
              <a:rPr lang="ru-RU" dirty="0" smtClean="0"/>
              <a:t>"</a:t>
            </a:r>
            <a:r>
              <a:rPr lang="en-US" dirty="0" smtClean="0"/>
              <a:t> about Jesus.</a:t>
            </a:r>
          </a:p>
          <a:p>
            <a:r>
              <a:rPr lang="en-US" dirty="0" smtClean="0"/>
              <a:t>The newest tract published by Chick called </a:t>
            </a:r>
            <a:r>
              <a:rPr lang="en-US" i="1" dirty="0" smtClean="0">
                <a:effectLst/>
                <a:hlinkClick r:id="rId4"/>
              </a:rPr>
              <a:t>Set Free</a:t>
            </a:r>
            <a:r>
              <a:rPr lang="en-US" dirty="0" smtClean="0"/>
              <a:t> keynotes the ransom view of the atonement (See Phil Johnson</a:t>
            </a:r>
            <a:r>
              <a:rPr lang="uk-UA" dirty="0" smtClean="0"/>
              <a:t>'</a:t>
            </a:r>
            <a:r>
              <a:rPr lang="en-US" dirty="0" smtClean="0"/>
              <a:t>s article on the </a:t>
            </a:r>
            <a:r>
              <a:rPr lang="en-US" dirty="0" smtClean="0">
                <a:hlinkClick r:id="rId5"/>
              </a:rPr>
              <a:t>nature of the atonement</a:t>
            </a:r>
            <a:r>
              <a:rPr lang="en-US" dirty="0" smtClean="0"/>
              <a:t>). This was a view developed by early church father, Origen, that suggests Christ</a:t>
            </a:r>
            <a:r>
              <a:rPr lang="uk-UA" dirty="0" smtClean="0"/>
              <a:t>'</a:t>
            </a:r>
            <a:r>
              <a:rPr lang="en-US" dirty="0" smtClean="0"/>
              <a:t>s death, rather than appeasing the wrath of God against sinners, actually paid a ransom to the devil. Christ is pictured as a weak, powerless savior with no ability to defeat the devil</a:t>
            </a:r>
            <a:r>
              <a:rPr lang="uk-UA" dirty="0" smtClean="0"/>
              <a:t>'</a:t>
            </a:r>
            <a:r>
              <a:rPr lang="en-US" dirty="0" smtClean="0"/>
              <a:t>s enslavement of humanity UNLESS the person enslaved chooses to follow Jesus. Our Lord is reduced to a pleading beggar and the devil is elevated to being on equal authority as Christ. Additionally, panels in the tract depicting enslaved humanity, suggest men are not born sinners and are only sinners because the devil so enslaves them. What bit of the biblical doctrine of original sin even presented in the tract is utterly warped. Read a full </a:t>
            </a:r>
            <a:r>
              <a:rPr lang="en-US" dirty="0" smtClean="0">
                <a:hlinkClick r:id="rId4"/>
              </a:rPr>
              <a:t>review of it at Scott McClare</a:t>
            </a:r>
            <a:r>
              <a:rPr lang="uk-UA" dirty="0" smtClean="0">
                <a:hlinkClick r:id="rId4"/>
              </a:rPr>
              <a:t>'</a:t>
            </a:r>
            <a:r>
              <a:rPr lang="en-US" dirty="0" smtClean="0">
                <a:hlinkClick r:id="rId4"/>
              </a:rPr>
              <a:t>s blog.</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3403216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173462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118883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69021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66792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44708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412319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3402472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1842392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2080747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169089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pPr defTabSz="914400" fontAlgn="base">
              <a:spcBef>
                <a:spcPct val="0"/>
              </a:spcBef>
              <a:spcAft>
                <a:spcPct val="0"/>
              </a:spcAft>
            </a:pPr>
            <a:fld id="{111197F5-119A-7744-A3D0-076D05FD2A1B}" type="slidenum">
              <a:rPr lang="en-US" smtClean="0">
                <a:latin typeface="Arial" charset="0"/>
                <a:ea typeface="MS PGothic" charset="0"/>
                <a:cs typeface="MS PGothic" charset="0"/>
              </a:rPr>
              <a:pPr defTabSz="914400" fontAlgn="base">
                <a:spcBef>
                  <a:spcPct val="0"/>
                </a:spcBef>
                <a:spcAft>
                  <a:spcPct val="0"/>
                </a:spcAft>
              </a:pPr>
              <a:t>‹#›</a:t>
            </a:fld>
            <a:endParaRPr lang="en-US" smtClean="0">
              <a:latin typeface="Arial" charset="0"/>
              <a:ea typeface="MS PGothic" charset="0"/>
              <a:cs typeface="MS PGothic" charset="0"/>
            </a:endParaRPr>
          </a:p>
        </p:txBody>
      </p:sp>
    </p:spTree>
    <p:extLst>
      <p:ext uri="{BB962C8B-B14F-4D97-AF65-F5344CB8AC3E}">
        <p14:creationId xmlns:p14="http://schemas.microsoft.com/office/powerpoint/2010/main" val="18313244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5.pn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103620"/>
          </a:xfrm>
          <a:prstGeom prst="rect">
            <a:avLst/>
          </a:prstGeom>
        </p:spPr>
      </p:pic>
      <p:sp>
        <p:nvSpPr>
          <p:cNvPr id="900098" name="Rectangle 2"/>
          <p:cNvSpPr>
            <a:spLocks noGrp="1" noChangeArrowheads="1"/>
          </p:cNvSpPr>
          <p:nvPr>
            <p:ph type="ctrTitle"/>
          </p:nvPr>
        </p:nvSpPr>
        <p:spPr>
          <a:xfrm>
            <a:off x="0" y="167482"/>
            <a:ext cx="9120187" cy="2325998"/>
          </a:xfrm>
          <a:effectLst>
            <a:outerShdw blurRad="63500" dist="35921" dir="2700000" algn="ctr" rotWithShape="0">
              <a:schemeClr val="tx2">
                <a:alpha val="74998"/>
              </a:schemeClr>
            </a:outerShdw>
          </a:effectLst>
          <a:extLst/>
        </p:spPr>
        <p:txBody>
          <a:bodyPr/>
          <a:lstStyle/>
          <a:p>
            <a:pPr>
              <a:defRPr/>
            </a:pPr>
            <a:r>
              <a:rPr lang="zh-TW" altLang="en-US" sz="6600" b="1" dirty="0">
                <a:effectLst>
                  <a:glow rad="127000">
                    <a:schemeClr val="tx1"/>
                  </a:glow>
                </a:effectLst>
                <a:latin typeface="Arial" charset="0"/>
                <a:ea typeface="ＭＳ Ｐゴシック" charset="0"/>
                <a:cs typeface="ＭＳ Ｐゴシック" charset="0"/>
              </a:rPr>
              <a:t>救恩论面面观</a:t>
            </a:r>
            <a:endParaRPr lang="en-US" sz="6600" b="1" dirty="0">
              <a:effectLst>
                <a:glow rad="127000">
                  <a:schemeClr val="tx1"/>
                </a:glow>
              </a:effectLst>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smtClean="0">
                <a:solidFill>
                  <a:srgbClr val="FFFFFF"/>
                </a:solidFill>
                <a:effectLst>
                  <a:outerShdw blurRad="38100" dist="38100" dir="2700000" algn="tl">
                    <a:srgbClr val="000000"/>
                  </a:outerShdw>
                </a:effectLst>
                <a:latin typeface="Arial"/>
                <a:cs typeface="Arial"/>
              </a:rPr>
              <a:t>Dr. Rick Griffith • </a:t>
            </a:r>
            <a:r>
              <a:rPr lang="zh-CN" altLang="en-US" sz="2000" b="1" kern="0" dirty="0" smtClean="0">
                <a:solidFill>
                  <a:srgbClr val="FFFFFF"/>
                </a:solidFill>
                <a:effectLst>
                  <a:outerShdw blurRad="38100" dist="38100" dir="2700000" algn="tl">
                    <a:srgbClr val="000000"/>
                  </a:outerShdw>
                </a:effectLst>
                <a:latin typeface="Arial"/>
                <a:cs typeface="Arial"/>
              </a:rPr>
              <a:t>新加坡神学院</a:t>
            </a:r>
            <a:endParaRPr lang="en-US" altLang="zh-CN" sz="2000" b="1" kern="0" dirty="0" smtClean="0">
              <a:solidFill>
                <a:srgbClr val="FFFFFF"/>
              </a:solidFill>
              <a:effectLst>
                <a:outerShdw blurRad="38100" dist="38100" dir="2700000" algn="tl">
                  <a:srgbClr val="000000"/>
                </a:outerShdw>
              </a:effectLst>
              <a:latin typeface="Arial"/>
              <a:cs typeface="Arial"/>
            </a:endParaRPr>
          </a:p>
          <a:p>
            <a:pPr algn="ctr" defTabSz="914400" eaLnBrk="0" hangingPunct="0">
              <a:defRPr/>
            </a:pPr>
            <a:r>
              <a:rPr lang="en-US" sz="2000" b="1" kern="0" dirty="0" smtClean="0">
                <a:solidFill>
                  <a:srgbClr val="FFFFFF"/>
                </a:solidFill>
                <a:effectLst>
                  <a:outerShdw blurRad="38100" dist="38100" dir="2700000" algn="tl">
                    <a:srgbClr val="000000"/>
                  </a:outerShdw>
                </a:effectLst>
                <a:latin typeface="Arial"/>
                <a:cs typeface="Arial"/>
              </a:rPr>
              <a:t>BibleStudyDownloads.org</a:t>
            </a:r>
          </a:p>
        </p:txBody>
      </p:sp>
      <p:sp>
        <p:nvSpPr>
          <p:cNvPr id="6" name="Rectangle 2"/>
          <p:cNvSpPr txBox="1">
            <a:spLocks noChangeArrowheads="1"/>
          </p:cNvSpPr>
          <p:nvPr/>
        </p:nvSpPr>
        <p:spPr bwMode="auto">
          <a:xfrm>
            <a:off x="0" y="5232413"/>
            <a:ext cx="9144000" cy="72494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66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4400" i="1" dirty="0">
                <a:solidFill>
                  <a:srgbClr val="FFFFFF"/>
                </a:solidFill>
                <a:effectLst>
                  <a:glow rad="127000">
                    <a:srgbClr val="000000"/>
                  </a:glow>
                </a:effectLst>
              </a:rPr>
              <a:t>救恩论：上帝的救赎计划</a:t>
            </a:r>
            <a:endParaRPr lang="en-US" sz="4400" i="1" dirty="0">
              <a:solidFill>
                <a:srgbClr val="FFFFFF"/>
              </a:solidFill>
              <a:effectLst>
                <a:glow rad="127000">
                  <a:srgbClr val="000000"/>
                </a:glow>
              </a:effectLst>
            </a:endParaRPr>
          </a:p>
        </p:txBody>
      </p:sp>
    </p:spTree>
    <p:extLst>
      <p:ext uri="{BB962C8B-B14F-4D97-AF65-F5344CB8AC3E}">
        <p14:creationId xmlns:p14="http://schemas.microsoft.com/office/powerpoint/2010/main" val="501363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a:extLst/>
        </p:spPr>
        <p:txBody>
          <a:bodyPr vert="horz" wrap="square" lIns="91440" tIns="45720" rIns="91440" bIns="45720" numCol="1" anchor="ctr" anchorCtr="0" compatLnSpc="1">
            <a:prstTxWarp prst="textNoShape">
              <a:avLst/>
            </a:prstTxWarp>
          </a:bodyPr>
          <a:lstStyle/>
          <a:p>
            <a:r>
              <a:rPr lang="zh-CN" altLang="en-US" sz="6000" b="1" dirty="0">
                <a:solidFill>
                  <a:schemeClr val="tx2"/>
                </a:solidFill>
                <a:effectLst/>
                <a:latin typeface="Arial" charset="0"/>
                <a:ea typeface="ＭＳ Ｐゴシック" charset="0"/>
                <a:cs typeface="ＭＳ Ｐゴシック" charset="0"/>
              </a:rPr>
              <a:t>三个主要的赎罪理论</a:t>
            </a:r>
            <a:endParaRPr lang="en-US" sz="6000" b="1" dirty="0">
              <a:solidFill>
                <a:schemeClr val="tx2"/>
              </a:solidFill>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rgbClr val="000000"/>
                </a:solidFill>
                <a:effectLst>
                  <a:glow rad="127000">
                    <a:srgbClr val="FFFFFF"/>
                  </a:glow>
                </a:effectLst>
                <a:latin typeface="Arial" charset="0"/>
                <a:ea typeface="ＭＳ Ｐゴシック" charset="0"/>
                <a:cs typeface="ＭＳ Ｐゴシック" charset="0"/>
              </a:rPr>
              <a:t>撒旦</a:t>
            </a:r>
            <a:endParaRPr lang="en-US" sz="1600" b="1" dirty="0">
              <a:solidFill>
                <a:srgbClr val="000000"/>
              </a:solidFill>
              <a:effectLst>
                <a:glow rad="127000">
                  <a:srgbClr val="FFFFFF"/>
                </a:glow>
              </a:effectLst>
              <a:latin typeface="Arial" charset="0"/>
              <a:ea typeface="ＭＳ Ｐゴシック" charset="0"/>
              <a:cs typeface="ＭＳ Ｐゴシック" charset="0"/>
            </a:endParaRPr>
          </a:p>
          <a:p>
            <a:pPr>
              <a:defRPr/>
            </a:pPr>
            <a:r>
              <a:rPr lang="zh-CN" altLang="en-US" sz="3200" b="1" dirty="0">
                <a:solidFill>
                  <a:srgbClr val="000000"/>
                </a:solidFill>
                <a:effectLst>
                  <a:glow rad="127000">
                    <a:srgbClr val="FFFFFF"/>
                  </a:glow>
                </a:effectLst>
                <a:latin typeface="Arial" charset="0"/>
                <a:ea typeface="ＭＳ Ｐゴシック" charset="0"/>
                <a:cs typeface="ＭＳ Ｐゴシック" charset="0"/>
              </a:rPr>
              <a:t>基督的死与撒旦有关的看法</a:t>
            </a:r>
            <a:endParaRPr lang="en-US" sz="32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2623538" y="4754079"/>
            <a:ext cx="3418970"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a:solidFill>
                  <a:srgbClr val="000000"/>
                </a:solidFill>
                <a:effectLst>
                  <a:glow rad="127000">
                    <a:srgbClr val="FFFFFF"/>
                  </a:glow>
                </a:effectLst>
                <a:latin typeface="MS PGothic" charset="-128"/>
                <a:ea typeface="MS PGothic" charset="-128"/>
                <a:cs typeface="MS PGothic" charset="-128"/>
              </a:rPr>
              <a:t>典范</a:t>
            </a:r>
            <a:endParaRPr lang="en-US" b="1" dirty="0">
              <a:solidFill>
                <a:srgbClr val="000000"/>
              </a:solidFill>
              <a:effectLst>
                <a:glow rad="127000">
                  <a:srgbClr val="FFFFFF"/>
                </a:glow>
              </a:effectLst>
              <a:latin typeface="MS PGothic" charset="-128"/>
              <a:ea typeface="MS PGothic" charset="-128"/>
              <a:cs typeface="MS PGothic" charset="-128"/>
            </a:endParaRPr>
          </a:p>
          <a:p>
            <a:pPr>
              <a:defRPr/>
            </a:pPr>
            <a:r>
              <a:rPr lang="zh-CN" altLang="en-US" sz="3600" b="1" dirty="0">
                <a:solidFill>
                  <a:srgbClr val="000000"/>
                </a:solidFill>
                <a:effectLst>
                  <a:glow rad="127000">
                    <a:srgbClr val="FFFFFF"/>
                  </a:glow>
                </a:effectLst>
                <a:latin typeface="Arial" charset="0"/>
                <a:ea typeface="ＭＳ Ｐゴシック" charset="0"/>
                <a:cs typeface="ＭＳ Ｐゴシック" charset="0"/>
              </a:rPr>
              <a:t>以基督的死为榜样的看法</a:t>
            </a:r>
            <a:endParaRPr lang="en-US" sz="36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49</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24449242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359845"/>
          </a:xfrm>
          <a:ln>
            <a:solidFill>
              <a:srgbClr val="FFFFFF"/>
            </a:solidFill>
          </a:ln>
          <a:effectLst>
            <a:outerShdw blurRad="63500" dist="35921" dir="2700000" algn="ctr" rotWithShape="0">
              <a:schemeClr val="tx2">
                <a:alpha val="74998"/>
              </a:schemeClr>
            </a:outerShdw>
          </a:effectLst>
          <a:extLst/>
        </p:spPr>
        <p:txBody>
          <a:bodyPr anchor="t"/>
          <a:lstStyle/>
          <a:p>
            <a:pPr>
              <a:defRPr/>
            </a:pPr>
            <a:r>
              <a:rPr lang="zh-CN" altLang="en-US" sz="4800" b="1" dirty="0" smtClean="0">
                <a:effectLst>
                  <a:glow rad="127000">
                    <a:schemeClr val="tx1"/>
                  </a:glow>
                </a:effectLst>
                <a:latin typeface="Arial" charset="0"/>
                <a:ea typeface="ＭＳ Ｐゴシック" charset="0"/>
                <a:cs typeface="ＭＳ Ｐゴシック" charset="0"/>
              </a:rPr>
              <a:t>道德影响论</a:t>
            </a:r>
            <a:r>
              <a:rPr lang="en-US" altLang="zh-CN" sz="4800" b="1" dirty="0" smtClean="0">
                <a:effectLst>
                  <a:glow rad="127000">
                    <a:schemeClr val="tx1"/>
                  </a:glow>
                </a:effectLst>
                <a:latin typeface="Arial" charset="0"/>
                <a:ea typeface="ＭＳ Ｐゴシック" charset="0"/>
                <a:cs typeface="ＭＳ Ｐゴシック" charset="0"/>
              </a:rPr>
              <a:t/>
            </a:r>
            <a:br>
              <a:rPr lang="en-US" altLang="zh-CN" sz="4800" b="1" dirty="0" smtClean="0">
                <a:effectLst>
                  <a:glow rad="127000">
                    <a:schemeClr val="tx1"/>
                  </a:glow>
                </a:effectLst>
                <a:latin typeface="Arial" charset="0"/>
                <a:ea typeface="ＭＳ Ｐゴシック" charset="0"/>
                <a:cs typeface="ＭＳ Ｐゴシック" charset="0"/>
              </a:rPr>
            </a:br>
            <a:r>
              <a:rPr lang="en-US" sz="3600" b="1" dirty="0" smtClean="0">
                <a:effectLst>
                  <a:glow rad="127000">
                    <a:schemeClr val="tx1"/>
                  </a:glow>
                </a:effectLst>
                <a:latin typeface="Arial" charset="0"/>
                <a:ea typeface="ＭＳ Ｐゴシック" charset="0"/>
                <a:cs typeface="ＭＳ Ｐゴシック" charset="0"/>
              </a:rPr>
              <a:t>(</a:t>
            </a:r>
            <a:r>
              <a:rPr lang="zh-CN" altLang="en-US" sz="3600" b="1" dirty="0" smtClean="0">
                <a:effectLst>
                  <a:glow rad="127000">
                    <a:schemeClr val="tx1"/>
                  </a:glow>
                </a:effectLst>
                <a:latin typeface="Arial" charset="0"/>
                <a:ea typeface="ＭＳ Ｐゴシック" charset="0"/>
                <a:cs typeface="ＭＳ Ｐゴシック" charset="0"/>
              </a:rPr>
              <a:t>皮得</a:t>
            </a:r>
            <a:r>
              <a:rPr lang="en-US" sz="3600" b="1" dirty="0" smtClean="0">
                <a:effectLst>
                  <a:glow rad="127000">
                    <a:schemeClr val="tx1"/>
                  </a:glow>
                </a:effectLst>
                <a:latin typeface="Arial" charset="0"/>
                <a:ea typeface="ＭＳ Ｐゴシック" charset="0"/>
                <a:cs typeface="ＭＳ Ｐゴシック" charset="0"/>
              </a:rPr>
              <a:t> </a:t>
            </a:r>
            <a:r>
              <a:rPr lang="zh-CN" altLang="en-US" sz="3600" b="1" dirty="0" smtClean="0">
                <a:effectLst>
                  <a:glow rad="127000">
                    <a:schemeClr val="tx1"/>
                  </a:glow>
                </a:effectLst>
                <a:latin typeface="Arial" charset="0"/>
                <a:ea typeface="ＭＳ Ｐゴシック" charset="0"/>
                <a:cs typeface="ＭＳ Ｐゴシック" charset="0"/>
              </a:rPr>
              <a:t>亚伯拉德</a:t>
            </a:r>
            <a:r>
              <a:rPr lang="en-US" sz="3600" b="1" dirty="0" smtClean="0">
                <a:effectLst>
                  <a:glow rad="127000">
                    <a:schemeClr val="tx1"/>
                  </a:glow>
                </a:effectLst>
                <a:latin typeface="Arial" charset="0"/>
                <a:ea typeface="ＭＳ Ｐゴシック" charset="0"/>
                <a:cs typeface="ＭＳ Ｐゴシック" charset="0"/>
              </a:rPr>
              <a:t>, 1079-1142)</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smtClean="0"/>
              <a:t>49</a:t>
            </a:r>
            <a:endParaRPr lang="en-US" dirty="0"/>
          </a:p>
        </p:txBody>
      </p:sp>
      <p:pic>
        <p:nvPicPr>
          <p:cNvPr id="4" name="Picture 3"/>
          <p:cNvPicPr>
            <a:picLocks noChangeAspect="1"/>
          </p:cNvPicPr>
          <p:nvPr/>
        </p:nvPicPr>
        <p:blipFill>
          <a:blip r:embed="rId3"/>
          <a:stretch>
            <a:fillRect/>
          </a:stretch>
        </p:blipFill>
        <p:spPr>
          <a:xfrm>
            <a:off x="5403794" y="1591070"/>
            <a:ext cx="3683000" cy="2794000"/>
          </a:xfrm>
          <a:prstGeom prst="rect">
            <a:avLst/>
          </a:prstGeom>
        </p:spPr>
      </p:pic>
      <p:sp>
        <p:nvSpPr>
          <p:cNvPr id="8" name="Rectangle 2"/>
          <p:cNvSpPr txBox="1">
            <a:spLocks noChangeArrowheads="1"/>
          </p:cNvSpPr>
          <p:nvPr/>
        </p:nvSpPr>
        <p:spPr bwMode="auto">
          <a:xfrm>
            <a:off x="42332" y="1409629"/>
            <a:ext cx="5105400" cy="5415221"/>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4000" b="0" dirty="0" smtClean="0"/>
              <a:t>“基督</a:t>
            </a:r>
            <a:r>
              <a:rPr lang="zh-CN" altLang="en-US" sz="4000" b="0" dirty="0"/>
              <a:t>的死并不是赎罪所必须的；反之</a:t>
            </a:r>
            <a:r>
              <a:rPr lang="zh-CN" altLang="en-US" sz="4000" b="0" dirty="0" smtClean="0"/>
              <a:t>，与祂的活物患难显明了神的爱。 这患难的爱应当唤醒罪人的心，使他悔改。这才能从罪的势力中得到释放。</a:t>
            </a:r>
            <a:r>
              <a:rPr lang="ru-RU" sz="4000" dirty="0" smtClean="0"/>
              <a:t>"</a:t>
            </a:r>
            <a:endParaRPr lang="en-US" sz="4000" dirty="0"/>
          </a:p>
        </p:txBody>
      </p:sp>
      <p:sp>
        <p:nvSpPr>
          <p:cNvPr id="9" name="Rectangle 2"/>
          <p:cNvSpPr txBox="1">
            <a:spLocks noChangeArrowheads="1"/>
          </p:cNvSpPr>
          <p:nvPr/>
        </p:nvSpPr>
        <p:spPr bwMode="auto">
          <a:xfrm>
            <a:off x="5247071" y="5261696"/>
            <a:ext cx="3910883" cy="1596304"/>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endParaRPr lang="en-US" sz="2800" dirty="0" smtClean="0"/>
          </a:p>
          <a:p>
            <a:r>
              <a:rPr lang="en-US" sz="2800" dirty="0" smtClean="0"/>
              <a:t>—</a:t>
            </a:r>
            <a:r>
              <a:rPr lang="zh-CN" altLang="en-US" sz="2800" dirty="0" smtClean="0"/>
              <a:t>来利</a:t>
            </a:r>
            <a:r>
              <a:rPr lang="en-US" sz="2800" dirty="0" smtClean="0"/>
              <a:t>, </a:t>
            </a:r>
            <a:r>
              <a:rPr lang="zh-CN" altLang="en-US" sz="2800" i="1" dirty="0" smtClean="0"/>
              <a:t>基本神学</a:t>
            </a:r>
            <a:r>
              <a:rPr lang="en-US" sz="2800" dirty="0" smtClean="0"/>
              <a:t>, 356</a:t>
            </a:r>
            <a:endParaRPr lang="en-US" sz="2800" dirty="0"/>
          </a:p>
        </p:txBody>
      </p:sp>
    </p:spTree>
    <p:extLst>
      <p:ext uri="{BB962C8B-B14F-4D97-AF65-F5344CB8AC3E}">
        <p14:creationId xmlns:p14="http://schemas.microsoft.com/office/powerpoint/2010/main" val="775297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342" y="949724"/>
            <a:ext cx="4445000" cy="3759200"/>
          </a:xfrm>
          <a:prstGeom prst="rect">
            <a:avLst/>
          </a:prstGeom>
        </p:spPr>
      </p:pic>
      <p:sp>
        <p:nvSpPr>
          <p:cNvPr id="8" name="Rectangle 2"/>
          <p:cNvSpPr txBox="1">
            <a:spLocks noChangeArrowheads="1"/>
          </p:cNvSpPr>
          <p:nvPr/>
        </p:nvSpPr>
        <p:spPr bwMode="auto">
          <a:xfrm>
            <a:off x="4673342" y="685770"/>
            <a:ext cx="4368587" cy="4598214"/>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200" b="1" dirty="0" smtClean="0">
                <a:solidFill>
                  <a:srgbClr val="000000"/>
                </a:solidFill>
                <a:effectLst>
                  <a:glow rad="127000">
                    <a:srgbClr val="FFFFFF"/>
                  </a:glow>
                </a:effectLst>
                <a:latin typeface="Arial" charset="0"/>
                <a:ea typeface="ＭＳ Ｐゴシック" charset="0"/>
                <a:cs typeface="ＭＳ Ｐゴシック" charset="0"/>
              </a:rPr>
              <a:t>“神的统治需求耶稣的死亡以表示祂对罪的不满。基督也没有承受律法的惩罚，但神接受祂的患难为惩罚的替代。</a:t>
            </a:r>
            <a:r>
              <a:rPr lang="ru-RU" sz="4200" b="1" dirty="0" smtClean="0">
                <a:solidFill>
                  <a:srgbClr val="000000"/>
                </a:solidFill>
                <a:effectLst>
                  <a:glow rad="127000">
                    <a:srgbClr val="FFFFFF"/>
                  </a:glow>
                </a:effectLst>
                <a:latin typeface="Arial" charset="0"/>
                <a:ea typeface="ＭＳ Ｐゴシック" charset="0"/>
                <a:cs typeface="ＭＳ Ｐゴシック" charset="0"/>
              </a:rPr>
              <a:t>"</a:t>
            </a:r>
            <a:endParaRPr lang="en-US" sz="4200" b="1" baseline="-25000" dirty="0">
              <a:solidFill>
                <a:srgbClr val="000000"/>
              </a:solidFill>
              <a:effectLst>
                <a:glow rad="127000">
                  <a:srgbClr val="FFFFFF"/>
                </a:glow>
              </a:effectLst>
              <a:latin typeface="Arial" charset="0"/>
              <a:ea typeface="ＭＳ Ｐゴシック" charset="0"/>
              <a:cs typeface="ＭＳ Ｐゴシック" charset="0"/>
            </a:endParaRPr>
          </a:p>
        </p:txBody>
      </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152"/>
            <a:ext cx="4912153" cy="1266982"/>
          </a:xfrm>
          <a:effectLst/>
          <a:extLst/>
        </p:spPr>
        <p:txBody>
          <a:bodyPr/>
          <a:lstStyle/>
          <a:p>
            <a:pPr algn="l">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治理论</a:t>
            </a:r>
            <a:r>
              <a:rPr lang="en-US" b="1" dirty="0" smtClean="0">
                <a:solidFill>
                  <a:schemeClr val="tx2"/>
                </a:solidFill>
                <a:effectLst>
                  <a:glow rad="127000">
                    <a:schemeClr val="bg1"/>
                  </a:glow>
                </a:effectLst>
                <a:latin typeface="Arial" charset="0"/>
                <a:ea typeface="ＭＳ Ｐゴシック" charset="0"/>
                <a:cs typeface="ＭＳ Ｐゴシック" charset="0"/>
              </a:rPr>
              <a:t/>
            </a:r>
            <a:br>
              <a:rPr lang="en-US" b="1" dirty="0" smtClean="0">
                <a:solidFill>
                  <a:schemeClr val="tx2"/>
                </a:solidFill>
                <a:effectLst>
                  <a:glow rad="127000">
                    <a:schemeClr val="bg1"/>
                  </a:glow>
                </a:effectLst>
                <a:latin typeface="Arial" charset="0"/>
                <a:ea typeface="ＭＳ Ｐゴシック" charset="0"/>
                <a:cs typeface="ＭＳ Ｐゴシック" charset="0"/>
              </a:rPr>
            </a:br>
            <a:r>
              <a:rPr lang="zh-CN" altLang="en-US" sz="3600" b="1" dirty="0" smtClean="0">
                <a:solidFill>
                  <a:schemeClr val="tx2"/>
                </a:solidFill>
                <a:effectLst>
                  <a:glow rad="127000">
                    <a:schemeClr val="bg1"/>
                  </a:glow>
                </a:effectLst>
                <a:latin typeface="Arial" charset="0"/>
                <a:ea typeface="ＭＳ Ｐゴシック" charset="0"/>
                <a:cs typeface="ＭＳ Ｐゴシック" charset="0"/>
              </a:rPr>
              <a:t>格鲁希乌</a:t>
            </a:r>
            <a:r>
              <a:rPr lang="en-US" sz="3600" b="1" dirty="0" smtClean="0">
                <a:solidFill>
                  <a:schemeClr val="tx2"/>
                </a:solidFill>
                <a:effectLst>
                  <a:glow rad="127000">
                    <a:schemeClr val="bg1"/>
                  </a:glow>
                </a:effectLst>
                <a:latin typeface="Arial" charset="0"/>
                <a:ea typeface="ＭＳ Ｐゴシック" charset="0"/>
                <a:cs typeface="ＭＳ Ｐゴシック" charset="0"/>
              </a:rPr>
              <a:t>, 1583-1645)</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49</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9" name="Rectangle 2"/>
          <p:cNvSpPr txBox="1">
            <a:spLocks noChangeArrowheads="1"/>
          </p:cNvSpPr>
          <p:nvPr/>
        </p:nvSpPr>
        <p:spPr bwMode="auto">
          <a:xfrm>
            <a:off x="4758648" y="5236652"/>
            <a:ext cx="4381594" cy="658334"/>
          </a:xfrm>
          <a:prstGeom prst="rect">
            <a:avLst/>
          </a:prstGeom>
          <a:solidFill>
            <a:srgbClr val="FFFFFF"/>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a:t>
            </a:r>
            <a:r>
              <a:rPr lang="zh-CN" altLang="en-US" sz="2400" dirty="0">
                <a:solidFill>
                  <a:srgbClr val="000000"/>
                </a:solidFill>
              </a:rPr>
              <a:t>来利</a:t>
            </a:r>
            <a:r>
              <a:rPr lang="en-US" sz="2400" dirty="0">
                <a:solidFill>
                  <a:srgbClr val="000000"/>
                </a:solidFill>
              </a:rPr>
              <a:t>, </a:t>
            </a:r>
            <a:r>
              <a:rPr lang="zh-CN" altLang="en-US" sz="2400" i="1" dirty="0">
                <a:solidFill>
                  <a:srgbClr val="000000"/>
                </a:solidFill>
              </a:rPr>
              <a:t>基本神学</a:t>
            </a:r>
            <a:r>
              <a:rPr lang="en-US" sz="2400" dirty="0">
                <a:solidFill>
                  <a:srgbClr val="000000"/>
                </a:solidFill>
              </a:rPr>
              <a:t>, </a:t>
            </a:r>
            <a:r>
              <a:rPr lang="en-US" sz="2400" b="1" dirty="0" smtClean="0">
                <a:solidFill>
                  <a:srgbClr val="000000"/>
                </a:solidFill>
                <a:effectLst>
                  <a:glow rad="127000">
                    <a:srgbClr val="FFFFFF"/>
                  </a:glow>
                </a:effectLst>
                <a:latin typeface="Arial" charset="0"/>
                <a:ea typeface="ＭＳ Ｐゴシック" charset="0"/>
                <a:cs typeface="ＭＳ Ｐゴシック" charset="0"/>
              </a:rPr>
              <a:t>, 356</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054411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35710"/>
            <a:ext cx="9144000" cy="583184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152"/>
            <a:ext cx="4912153" cy="1266982"/>
          </a:xfrm>
          <a:effectLst/>
          <a:extLst/>
        </p:spPr>
        <p:txBody>
          <a:bodyPr/>
          <a:lstStyle/>
          <a:p>
            <a:pPr algn="l">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榜样论 </a:t>
            </a:r>
            <a:r>
              <a:rPr lang="en-US" b="1" dirty="0" smtClean="0">
                <a:solidFill>
                  <a:schemeClr val="tx2"/>
                </a:solidFill>
                <a:effectLst>
                  <a:glow rad="127000">
                    <a:schemeClr val="bg1"/>
                  </a:glow>
                </a:effectLst>
                <a:latin typeface="Arial" charset="0"/>
                <a:ea typeface="ＭＳ Ｐゴシック" charset="0"/>
                <a:cs typeface="ＭＳ Ｐゴシック" charset="0"/>
              </a:rPr>
              <a:t/>
            </a:r>
            <a:br>
              <a:rPr lang="en-US" b="1" dirty="0" smtClean="0">
                <a:solidFill>
                  <a:schemeClr val="tx2"/>
                </a:solidFill>
                <a:effectLst>
                  <a:glow rad="127000">
                    <a:schemeClr val="bg1"/>
                  </a:glow>
                </a:effectLst>
                <a:latin typeface="Arial" charset="0"/>
                <a:ea typeface="ＭＳ Ｐゴシック" charset="0"/>
                <a:cs typeface="ＭＳ Ｐゴシック" charset="0"/>
              </a:rPr>
            </a:br>
            <a:r>
              <a:rPr lang="en-US" sz="3600" b="1" dirty="0" smtClean="0">
                <a:solidFill>
                  <a:schemeClr val="tx2"/>
                </a:solidFill>
                <a:effectLst>
                  <a:glow rad="127000">
                    <a:schemeClr val="bg1"/>
                  </a:glow>
                </a:effectLst>
                <a:latin typeface="Arial" charset="0"/>
                <a:ea typeface="ＭＳ Ｐゴシック" charset="0"/>
                <a:cs typeface="ＭＳ Ｐゴシック" charset="0"/>
              </a:rPr>
              <a:t>(</a:t>
            </a:r>
            <a:r>
              <a:rPr lang="zh-CN" altLang="en-US" sz="3600" b="1" dirty="0" smtClean="0">
                <a:solidFill>
                  <a:schemeClr val="tx2"/>
                </a:solidFill>
                <a:effectLst>
                  <a:glow rad="127000">
                    <a:schemeClr val="bg1"/>
                  </a:glow>
                </a:effectLst>
                <a:latin typeface="Arial" charset="0"/>
                <a:ea typeface="ＭＳ Ｐゴシック" charset="0"/>
                <a:cs typeface="ＭＳ Ｐゴシック" charset="0"/>
              </a:rPr>
              <a:t>苏西尼派</a:t>
            </a:r>
            <a:r>
              <a:rPr lang="en-US" sz="3600" b="1" dirty="0" smtClean="0">
                <a:solidFill>
                  <a:schemeClr val="tx2"/>
                </a:solidFill>
                <a:effectLst>
                  <a:glow rad="127000">
                    <a:schemeClr val="bg1"/>
                  </a:glow>
                </a:effectLst>
                <a:latin typeface="Arial" charset="0"/>
                <a:ea typeface="ＭＳ Ｐゴシック" charset="0"/>
                <a:cs typeface="ＭＳ Ｐゴシック" charset="0"/>
              </a:rPr>
              <a:t>, 1539-1604)</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49</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8" name="Rectangle 2"/>
          <p:cNvSpPr txBox="1">
            <a:spLocks noChangeArrowheads="1"/>
          </p:cNvSpPr>
          <p:nvPr/>
        </p:nvSpPr>
        <p:spPr bwMode="auto">
          <a:xfrm>
            <a:off x="3756" y="1235711"/>
            <a:ext cx="9140243" cy="1831022"/>
          </a:xfrm>
          <a:prstGeom prst="rect">
            <a:avLst/>
          </a:prstGeom>
          <a:solidFill>
            <a:srgbClr val="FFFFFF"/>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000" b="1" dirty="0">
                <a:solidFill>
                  <a:srgbClr val="000000"/>
                </a:solidFill>
                <a:effectLst>
                  <a:glow rad="127000">
                    <a:srgbClr val="FFFFFF"/>
                  </a:glow>
                </a:effectLst>
                <a:latin typeface="Arial" charset="0"/>
                <a:ea typeface="ＭＳ Ｐゴシック" charset="0"/>
                <a:cs typeface="ＭＳ Ｐゴシック" charset="0"/>
              </a:rPr>
              <a:t>“</a:t>
            </a:r>
            <a:r>
              <a:rPr lang="zh-CN" altLang="en-US" sz="4000" b="1" dirty="0" smtClean="0">
                <a:solidFill>
                  <a:srgbClr val="000000"/>
                </a:solidFill>
                <a:effectLst>
                  <a:glow rad="127000">
                    <a:srgbClr val="FFFFFF"/>
                  </a:glow>
                </a:effectLst>
                <a:latin typeface="Arial" charset="0"/>
                <a:ea typeface="ＭＳ Ｐゴシック" charset="0"/>
                <a:cs typeface="ＭＳ Ｐゴシック" charset="0"/>
              </a:rPr>
              <a:t>基督的死亡并不是为了赎罪，而是体现了信心和顺服的榜样以得永生，并且激励他人也过着相同的生活。”</a:t>
            </a:r>
            <a:endParaRPr lang="en-US" sz="4000" b="1" baseline="-25000" dirty="0">
              <a:solidFill>
                <a:srgbClr val="000000"/>
              </a:solidFill>
              <a:effectLst>
                <a:glow rad="127000">
                  <a:srgbClr val="FFFFFF"/>
                </a:glow>
              </a:effectLst>
              <a:latin typeface="Arial" charset="0"/>
              <a:ea typeface="ＭＳ Ｐゴシック" charset="0"/>
              <a:cs typeface="ＭＳ Ｐゴシック" charset="0"/>
            </a:endParaRPr>
          </a:p>
        </p:txBody>
      </p:sp>
      <p:sp>
        <p:nvSpPr>
          <p:cNvPr id="9" name="Rectangle 2"/>
          <p:cNvSpPr txBox="1">
            <a:spLocks noChangeArrowheads="1"/>
          </p:cNvSpPr>
          <p:nvPr/>
        </p:nvSpPr>
        <p:spPr bwMode="auto">
          <a:xfrm>
            <a:off x="2337863" y="6199666"/>
            <a:ext cx="4381594" cy="658334"/>
          </a:xfrm>
          <a:prstGeom prst="rect">
            <a:avLst/>
          </a:prstGeom>
          <a:solidFill>
            <a:srgbClr val="FFFFFF"/>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a:t>
            </a:r>
            <a:r>
              <a:rPr lang="zh-CN" altLang="en-US" sz="2400" b="1" dirty="0" smtClean="0">
                <a:solidFill>
                  <a:srgbClr val="000000"/>
                </a:solidFill>
                <a:effectLst>
                  <a:glow rad="127000">
                    <a:srgbClr val="FFFFFF"/>
                  </a:glow>
                </a:effectLst>
                <a:latin typeface="Arial" charset="0"/>
                <a:ea typeface="ＭＳ Ｐゴシック" charset="0"/>
                <a:cs typeface="ＭＳ Ｐゴシック" charset="0"/>
              </a:rPr>
              <a:t> </a:t>
            </a:r>
            <a:r>
              <a:rPr lang="zh-CN" altLang="en-US" sz="2400" dirty="0" smtClean="0">
                <a:solidFill>
                  <a:srgbClr val="000000"/>
                </a:solidFill>
              </a:rPr>
              <a:t>来利</a:t>
            </a:r>
            <a:r>
              <a:rPr lang="en-US" sz="2400" dirty="0">
                <a:solidFill>
                  <a:srgbClr val="000000"/>
                </a:solidFill>
              </a:rPr>
              <a:t>, </a:t>
            </a:r>
            <a:r>
              <a:rPr lang="zh-CN" altLang="en-US" sz="2400" i="1" dirty="0">
                <a:solidFill>
                  <a:srgbClr val="000000"/>
                </a:solidFill>
              </a:rPr>
              <a:t>基本神学</a:t>
            </a:r>
            <a:r>
              <a:rPr lang="en-US" sz="2400" dirty="0">
                <a:solidFill>
                  <a:srgbClr val="000000"/>
                </a:solidFill>
              </a:rPr>
              <a:t>, </a:t>
            </a:r>
            <a:r>
              <a:rPr lang="en-US" sz="2400" b="1" dirty="0" smtClean="0">
                <a:solidFill>
                  <a:srgbClr val="000000"/>
                </a:solidFill>
                <a:effectLst>
                  <a:glow rad="127000">
                    <a:srgbClr val="FFFFFF"/>
                  </a:glow>
                </a:effectLst>
                <a:latin typeface="Arial" charset="0"/>
                <a:ea typeface="ＭＳ Ｐゴシック" charset="0"/>
                <a:cs typeface="ＭＳ Ｐゴシック" charset="0"/>
              </a:rPr>
              <a:t>, 356</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372213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551258"/>
          </a:xfrm>
          <a:ln>
            <a:solidFill>
              <a:srgbClr val="FFFFFF"/>
            </a:solidFill>
          </a:ln>
          <a:effectLst>
            <a:outerShdw blurRad="63500" dist="35921" dir="2700000" algn="ctr" rotWithShape="0">
              <a:schemeClr val="tx2">
                <a:alpha val="74998"/>
              </a:schemeClr>
            </a:outerShdw>
          </a:effectLst>
          <a:extLst/>
        </p:spPr>
        <p:txBody>
          <a:bodyPr/>
          <a:lstStyle/>
          <a:p>
            <a:pPr>
              <a:defRPr/>
            </a:pPr>
            <a:r>
              <a:rPr lang="zh-CN" altLang="en-US" sz="5400" b="1" dirty="0" smtClean="0">
                <a:effectLst>
                  <a:glow rad="127000">
                    <a:schemeClr val="tx1"/>
                  </a:glow>
                </a:effectLst>
                <a:latin typeface="Arial" charset="0"/>
                <a:ea typeface="ＭＳ Ｐゴシック" charset="0"/>
                <a:cs typeface="ＭＳ Ｐゴシック" charset="0"/>
              </a:rPr>
              <a:t>巴特论</a:t>
            </a:r>
            <a:r>
              <a:rPr lang="en-US" sz="5400" b="1" dirty="0" smtClean="0">
                <a:effectLst>
                  <a:glow rad="127000">
                    <a:schemeClr val="tx1"/>
                  </a:glow>
                </a:effectLst>
                <a:latin typeface="Arial" charset="0"/>
                <a:ea typeface="ＭＳ Ｐゴシック" charset="0"/>
                <a:cs typeface="ＭＳ Ｐゴシック" charset="0"/>
              </a:rPr>
              <a:t> </a:t>
            </a:r>
            <a:br>
              <a:rPr lang="en-US" sz="5400" b="1" dirty="0" smtClean="0">
                <a:effectLst>
                  <a:glow rad="127000">
                    <a:schemeClr val="tx1"/>
                  </a:glow>
                </a:effectLst>
                <a:latin typeface="Arial" charset="0"/>
                <a:ea typeface="ＭＳ Ｐゴシック" charset="0"/>
                <a:cs typeface="ＭＳ Ｐゴシック" charset="0"/>
              </a:rPr>
            </a:br>
            <a:r>
              <a:rPr lang="en-US" sz="4000" b="1" dirty="0" smtClean="0">
                <a:effectLst>
                  <a:glow rad="127000">
                    <a:schemeClr val="tx1"/>
                  </a:glow>
                </a:effectLst>
                <a:latin typeface="Arial" charset="0"/>
                <a:ea typeface="ＭＳ Ｐゴシック" charset="0"/>
                <a:cs typeface="ＭＳ Ｐゴシック" charset="0"/>
              </a:rPr>
              <a:t>(</a:t>
            </a:r>
            <a:r>
              <a:rPr lang="zh-CN" altLang="en-US" sz="4000" b="1" dirty="0" smtClean="0">
                <a:effectLst>
                  <a:glow rad="127000">
                    <a:schemeClr val="tx1"/>
                  </a:glow>
                </a:effectLst>
                <a:latin typeface="Arial" charset="0"/>
                <a:ea typeface="ＭＳ Ｐゴシック" charset="0"/>
                <a:cs typeface="ＭＳ Ｐゴシック" charset="0"/>
              </a:rPr>
              <a:t>卡尔。巴特</a:t>
            </a:r>
            <a:r>
              <a:rPr lang="en-US" sz="4000" b="1" dirty="0" smtClean="0">
                <a:effectLst>
                  <a:glow rad="127000">
                    <a:schemeClr val="tx1"/>
                  </a:glow>
                </a:effectLst>
                <a:latin typeface="Arial" charset="0"/>
                <a:ea typeface="ＭＳ Ｐゴシック" charset="0"/>
                <a:cs typeface="ＭＳ Ｐゴシック" charset="0"/>
              </a:rPr>
              <a:t>, 1886-1968)</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627393" y="3048000"/>
            <a:ext cx="7620000" cy="3810000"/>
          </a:xfrm>
          <a:prstGeom prst="rect">
            <a:avLst/>
          </a:prstGeom>
        </p:spPr>
      </p:pic>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smtClean="0"/>
              <a:t>49</a:t>
            </a:r>
            <a:endParaRPr lang="en-US" dirty="0"/>
          </a:p>
        </p:txBody>
      </p:sp>
      <p:sp>
        <p:nvSpPr>
          <p:cNvPr id="6" name="Rectangle 2"/>
          <p:cNvSpPr txBox="1">
            <a:spLocks noChangeArrowheads="1"/>
          </p:cNvSpPr>
          <p:nvPr/>
        </p:nvSpPr>
        <p:spPr bwMode="auto">
          <a:xfrm>
            <a:off x="57206" y="1551258"/>
            <a:ext cx="9086794" cy="1637839"/>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3200" dirty="0" smtClean="0"/>
              <a:t>“</a:t>
            </a:r>
            <a:r>
              <a:rPr lang="zh-CN" altLang="en-US" sz="4400" dirty="0"/>
              <a:t>原则</a:t>
            </a:r>
            <a:r>
              <a:rPr lang="zh-CN" altLang="en-US" sz="4400" dirty="0" smtClean="0"/>
              <a:t>上，基督</a:t>
            </a:r>
            <a:r>
              <a:rPr lang="zh-CN" altLang="en-US" sz="4400" dirty="0"/>
              <a:t>的死亡是</a:t>
            </a:r>
            <a:r>
              <a:rPr lang="zh-CN" altLang="en-US" sz="4400" dirty="0" smtClean="0"/>
              <a:t>神的爱和祂憎恨罪的启示。</a:t>
            </a:r>
            <a:r>
              <a:rPr lang="ru-RU" sz="3200" dirty="0" smtClean="0"/>
              <a:t>"</a:t>
            </a:r>
            <a:endParaRPr lang="en-US" sz="3200" dirty="0"/>
          </a:p>
          <a:p>
            <a:r>
              <a:rPr lang="en-US" sz="2800" dirty="0" smtClean="0"/>
              <a:t>—</a:t>
            </a:r>
            <a:r>
              <a:rPr lang="zh-CN" altLang="en-US" sz="2800" dirty="0" smtClean="0"/>
              <a:t>来利</a:t>
            </a:r>
            <a:r>
              <a:rPr lang="en-US" sz="2800" dirty="0" smtClean="0"/>
              <a:t>, </a:t>
            </a:r>
            <a:r>
              <a:rPr lang="zh-CN" altLang="en-US" sz="2800" i="1" dirty="0" smtClean="0"/>
              <a:t>基本神学</a:t>
            </a:r>
            <a:r>
              <a:rPr lang="en-US" sz="2800" dirty="0" smtClean="0"/>
              <a:t>, 356</a:t>
            </a:r>
            <a:endParaRPr lang="en-US" sz="2800" dirty="0"/>
          </a:p>
        </p:txBody>
      </p:sp>
    </p:spTree>
    <p:extLst>
      <p:ext uri="{BB962C8B-B14F-4D97-AF65-F5344CB8AC3E}">
        <p14:creationId xmlns:p14="http://schemas.microsoft.com/office/powerpoint/2010/main" val="364500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a:extLst/>
        </p:spPr>
        <p:txBody>
          <a:bodyPr/>
          <a:lstStyle/>
          <a:p>
            <a:pPr>
              <a:defRPr/>
            </a:pPr>
            <a:r>
              <a:rPr lang="zh-CN" altLang="en-US" sz="6000" b="1" dirty="0">
                <a:solidFill>
                  <a:schemeClr val="tx2"/>
                </a:solidFill>
                <a:effectLst/>
                <a:latin typeface="Arial" charset="0"/>
                <a:ea typeface="ＭＳ Ｐゴシック" charset="0"/>
                <a:cs typeface="ＭＳ Ｐゴシック" charset="0"/>
              </a:rPr>
              <a:t>三个主要的赎罪理论</a:t>
            </a:r>
            <a:endParaRPr lang="en-US" sz="6000" b="1" dirty="0">
              <a:solidFill>
                <a:schemeClr val="tx2"/>
              </a:solidFill>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352632"/>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a:solidFill>
                  <a:srgbClr val="000000"/>
                </a:solidFill>
                <a:effectLst>
                  <a:glow rad="127000">
                    <a:srgbClr val="FFFFFF"/>
                  </a:glow>
                </a:effectLst>
                <a:latin typeface="MS PGothic" charset="-128"/>
                <a:ea typeface="MS PGothic" charset="-128"/>
                <a:cs typeface="MS PGothic" charset="-128"/>
              </a:rPr>
              <a:t>撒旦</a:t>
            </a:r>
            <a:endParaRPr lang="en-US" b="1" dirty="0">
              <a:solidFill>
                <a:srgbClr val="000000"/>
              </a:solidFill>
              <a:effectLst>
                <a:glow rad="127000">
                  <a:srgbClr val="FFFFFF"/>
                </a:glow>
              </a:effectLst>
              <a:latin typeface="MS PGothic" charset="-128"/>
              <a:ea typeface="MS PGothic" charset="-128"/>
              <a:cs typeface="MS PGothic" charset="-128"/>
            </a:endParaRPr>
          </a:p>
          <a:p>
            <a:pPr>
              <a:defRPr/>
            </a:pPr>
            <a:r>
              <a:rPr lang="zh-CN" altLang="en-US" sz="3200" b="1" dirty="0">
                <a:solidFill>
                  <a:srgbClr val="000000"/>
                </a:solidFill>
                <a:effectLst>
                  <a:glow rad="127000">
                    <a:srgbClr val="FFFFFF"/>
                  </a:glow>
                </a:effectLst>
                <a:latin typeface="Arial" charset="0"/>
                <a:ea typeface="ＭＳ Ｐゴシック" charset="0"/>
                <a:cs typeface="ＭＳ Ｐゴシック" charset="0"/>
              </a:rPr>
              <a:t>基督的死与撒旦有关的看法</a:t>
            </a:r>
            <a:endParaRPr lang="en-US" sz="32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2530567" y="4617616"/>
            <a:ext cx="3418970"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a:solidFill>
                  <a:srgbClr val="000000"/>
                </a:solidFill>
                <a:effectLst>
                  <a:glow rad="127000">
                    <a:srgbClr val="FFFFFF"/>
                  </a:glow>
                </a:effectLst>
                <a:latin typeface="MS PGothic" charset="-128"/>
                <a:ea typeface="MS PGothic" charset="-128"/>
                <a:cs typeface="MS PGothic" charset="-128"/>
              </a:rPr>
              <a:t>典范</a:t>
            </a:r>
            <a:endParaRPr lang="en-US" b="1" dirty="0">
              <a:solidFill>
                <a:srgbClr val="000000"/>
              </a:solidFill>
              <a:effectLst>
                <a:glow rad="127000">
                  <a:srgbClr val="FFFFFF"/>
                </a:glow>
              </a:effectLst>
              <a:latin typeface="MS PGothic" charset="-128"/>
              <a:ea typeface="MS PGothic" charset="-128"/>
              <a:cs typeface="MS PGothic" charset="-128"/>
            </a:endParaRPr>
          </a:p>
          <a:p>
            <a:pPr>
              <a:defRPr/>
            </a:pPr>
            <a:r>
              <a:rPr lang="zh-CN" altLang="en-US" sz="3200" b="1" dirty="0">
                <a:solidFill>
                  <a:srgbClr val="000000"/>
                </a:solidFill>
                <a:effectLst>
                  <a:glow rad="127000">
                    <a:srgbClr val="FFFFFF"/>
                  </a:glow>
                </a:effectLst>
                <a:latin typeface="Arial" charset="0"/>
                <a:ea typeface="ＭＳ Ｐゴシック" charset="0"/>
                <a:cs typeface="ＭＳ Ｐゴシック" charset="0"/>
              </a:rPr>
              <a:t>以基督的死为榜样的看法</a:t>
            </a:r>
            <a:endParaRPr lang="en-US" sz="32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5456397" y="1753377"/>
            <a:ext cx="3704572"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a:solidFill>
                  <a:srgbClr val="000000"/>
                </a:solidFill>
                <a:effectLst>
                  <a:glow rad="127000">
                    <a:srgbClr val="FFFFFF"/>
                  </a:glow>
                </a:effectLst>
                <a:latin typeface="MS PGothic" charset="-128"/>
                <a:ea typeface="MS PGothic" charset="-128"/>
                <a:cs typeface="MS PGothic" charset="-128"/>
              </a:rPr>
              <a:t>惩罚</a:t>
            </a:r>
            <a:endParaRPr lang="en-US" b="1" dirty="0">
              <a:solidFill>
                <a:srgbClr val="000000"/>
              </a:solidFill>
              <a:effectLst>
                <a:glow rad="127000">
                  <a:srgbClr val="FFFFFF"/>
                </a:glow>
              </a:effectLst>
              <a:latin typeface="MS PGothic" charset="-128"/>
              <a:ea typeface="MS PGothic" charset="-128"/>
              <a:cs typeface="MS PGothic" charset="-128"/>
            </a:endParaRPr>
          </a:p>
          <a:p>
            <a:pPr>
              <a:defRPr/>
            </a:pPr>
            <a:r>
              <a:rPr lang="zh-CN" altLang="en-US" sz="3200" b="1" dirty="0">
                <a:solidFill>
                  <a:srgbClr val="000000"/>
                </a:solidFill>
                <a:effectLst>
                  <a:glow rad="127000">
                    <a:srgbClr val="FFFFFF"/>
                  </a:glow>
                </a:effectLst>
                <a:latin typeface="Arial" charset="0"/>
                <a:ea typeface="ＭＳ Ｐゴシック" charset="0"/>
                <a:cs typeface="ＭＳ Ｐゴシック" charset="0"/>
              </a:rPr>
              <a:t>为了满足神的公义和替代的看法</a:t>
            </a:r>
            <a:endParaRPr lang="en-US" sz="32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49</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319670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rot="16200000">
            <a:off x="-4068813" y="2788269"/>
            <a:ext cx="9143999" cy="798617"/>
          </a:xfrm>
          <a:effectLst/>
          <a:extLst/>
        </p:spPr>
        <p:txBody>
          <a:bodyPr/>
          <a:lstStyle/>
          <a:p>
            <a:pPr>
              <a:defRPr/>
            </a:pPr>
            <a:r>
              <a:rPr lang="zh-CN" altLang="en-US" b="1" dirty="0" smtClean="0">
                <a:solidFill>
                  <a:schemeClr val="tx2"/>
                </a:solidFill>
                <a:effectLst>
                  <a:glow rad="127000">
                    <a:schemeClr val="bg1"/>
                  </a:glow>
                </a:effectLst>
                <a:latin typeface="Arial" charset="0"/>
                <a:ea typeface="ＭＳ Ｐゴシック" charset="0"/>
                <a:cs typeface="ＭＳ Ｐゴシック" charset="0"/>
              </a:rPr>
              <a:t>人生各各阶段</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5" name="Picture 4"/>
          <p:cNvPicPr>
            <a:picLocks noChangeAspect="1"/>
          </p:cNvPicPr>
          <p:nvPr/>
        </p:nvPicPr>
        <p:blipFill>
          <a:blip r:embed="rId3"/>
          <a:stretch>
            <a:fillRect/>
          </a:stretch>
        </p:blipFill>
        <p:spPr>
          <a:xfrm>
            <a:off x="1066788" y="102059"/>
            <a:ext cx="7636971" cy="6858000"/>
          </a:xfrm>
          <a:prstGeom prst="rect">
            <a:avLst/>
          </a:prstGeom>
        </p:spPr>
      </p:pic>
      <p:sp>
        <p:nvSpPr>
          <p:cNvPr id="4" name="Rectangle 3"/>
          <p:cNvSpPr/>
          <p:nvPr/>
        </p:nvSpPr>
        <p:spPr bwMode="auto">
          <a:xfrm>
            <a:off x="1175035" y="195140"/>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8" name="Rectangle 7"/>
          <p:cNvSpPr/>
          <p:nvPr/>
        </p:nvSpPr>
        <p:spPr bwMode="auto">
          <a:xfrm>
            <a:off x="3636675" y="195140"/>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9" name="Rectangle 8"/>
          <p:cNvSpPr/>
          <p:nvPr/>
        </p:nvSpPr>
        <p:spPr bwMode="auto">
          <a:xfrm>
            <a:off x="6169964" y="174209"/>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10" name="Rectangle 9"/>
          <p:cNvSpPr/>
          <p:nvPr/>
        </p:nvSpPr>
        <p:spPr bwMode="auto">
          <a:xfrm>
            <a:off x="1175035" y="3546002"/>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11" name="Rectangle 10"/>
          <p:cNvSpPr/>
          <p:nvPr/>
        </p:nvSpPr>
        <p:spPr bwMode="auto">
          <a:xfrm>
            <a:off x="3708324" y="3507138"/>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12" name="Rectangle 11"/>
          <p:cNvSpPr/>
          <p:nvPr/>
        </p:nvSpPr>
        <p:spPr bwMode="auto">
          <a:xfrm>
            <a:off x="6169964" y="3507138"/>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7406460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444"/>
            <a:ext cx="9143999" cy="1080120"/>
          </a:xfrm>
          <a:solidFill>
            <a:srgbClr val="800000"/>
          </a:solidFill>
          <a:ln>
            <a:noFill/>
          </a:ln>
          <a:effectLst/>
          <a:extLst/>
        </p:spPr>
        <p:txBody>
          <a:bodyPr vert="horz" wrap="square" lIns="91440" tIns="45720" rIns="91440" bIns="45720" numCol="1" anchor="ctr" anchorCtr="0" compatLnSpc="1">
            <a:prstTxWarp prst="textNoShape">
              <a:avLst/>
            </a:prstTxWarp>
          </a:bodyPr>
          <a:lstStyle/>
          <a:p>
            <a:pPr defTabSz="457200"/>
            <a:r>
              <a:rPr lang="zh-CN" altLang="en-US" b="1" kern="1200" dirty="0" smtClean="0">
                <a:effectLst/>
                <a:latin typeface="Arial" charset="0"/>
                <a:ea typeface="ＭＳ Ｐゴシック" charset="0"/>
                <a:cs typeface="ＭＳ Ｐゴシック" charset="0"/>
              </a:rPr>
              <a:t>中短符合论 </a:t>
            </a:r>
            <a:r>
              <a:rPr lang="en-US" sz="3600" b="1" kern="1200" dirty="0" smtClean="0">
                <a:effectLst/>
                <a:latin typeface="Arial" charset="0"/>
                <a:ea typeface="ＭＳ Ｐゴシック" charset="0"/>
                <a:cs typeface="ＭＳ Ｐゴシック" charset="0"/>
              </a:rPr>
              <a:t>(</a:t>
            </a:r>
            <a:r>
              <a:rPr lang="zh-CN" altLang="en-US" sz="4000" b="1" kern="1200" dirty="0" smtClean="0">
                <a:effectLst/>
                <a:latin typeface="Arial" charset="0"/>
                <a:ea typeface="ＭＳ Ｐゴシック" charset="0"/>
                <a:cs typeface="ＭＳ Ｐゴシック" charset="0"/>
              </a:rPr>
              <a:t>爱任纽</a:t>
            </a:r>
            <a:r>
              <a:rPr lang="en-US" sz="3600" b="1" kern="1200" dirty="0" smtClean="0">
                <a:effectLst/>
                <a:latin typeface="Arial" charset="0"/>
                <a:ea typeface="ＭＳ Ｐゴシック" charset="0"/>
                <a:cs typeface="ＭＳ Ｐゴシック" charset="0"/>
              </a:rPr>
              <a:t>, </a:t>
            </a:r>
            <a:r>
              <a:rPr lang="en-US" sz="3600" b="1" kern="1200" dirty="0">
                <a:effectLst/>
                <a:latin typeface="Arial" charset="0"/>
                <a:ea typeface="ＭＳ Ｐゴシック" charset="0"/>
                <a:cs typeface="ＭＳ Ｐゴシック" charset="0"/>
              </a:rPr>
              <a:t>130-202)</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FFFFFF"/>
                </a:solidFill>
                <a:latin typeface="Arial" charset="0"/>
                <a:ea typeface="ＭＳ Ｐゴシック" charset="0"/>
                <a:cs typeface="ＭＳ Ｐゴシック" charset="0"/>
              </a:rPr>
              <a:t>50</a:t>
            </a:r>
            <a:endParaRPr lang="en-US" sz="2400" b="1" dirty="0">
              <a:solidFill>
                <a:srgbClr val="FFFFFF"/>
              </a:solidFill>
              <a:latin typeface="Arial" charset="0"/>
              <a:ea typeface="ＭＳ Ｐゴシック" charset="0"/>
              <a:cs typeface="ＭＳ Ｐゴシック" charset="0"/>
            </a:endParaRPr>
          </a:p>
        </p:txBody>
      </p:sp>
      <p:pic>
        <p:nvPicPr>
          <p:cNvPr id="5" name="Picture 4"/>
          <p:cNvPicPr>
            <a:picLocks noChangeAspect="1"/>
          </p:cNvPicPr>
          <p:nvPr/>
        </p:nvPicPr>
        <p:blipFill>
          <a:blip r:embed="rId3"/>
          <a:stretch>
            <a:fillRect/>
          </a:stretch>
        </p:blipFill>
        <p:spPr>
          <a:xfrm>
            <a:off x="538493" y="3123340"/>
            <a:ext cx="7708900" cy="3581400"/>
          </a:xfrm>
          <a:prstGeom prst="rect">
            <a:avLst/>
          </a:prstGeom>
        </p:spPr>
      </p:pic>
      <p:sp>
        <p:nvSpPr>
          <p:cNvPr id="9" name="Rectangle 2"/>
          <p:cNvSpPr txBox="1">
            <a:spLocks noChangeArrowheads="1"/>
          </p:cNvSpPr>
          <p:nvPr/>
        </p:nvSpPr>
        <p:spPr bwMode="auto">
          <a:xfrm>
            <a:off x="3756" y="1098044"/>
            <a:ext cx="9140243" cy="1804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zh-CN" altLang="en-US" sz="3600" b="1" dirty="0">
                <a:solidFill>
                  <a:srgbClr val="000000"/>
                </a:solidFill>
                <a:effectLst>
                  <a:glow rad="127000">
                    <a:srgbClr val="FFFFFF"/>
                  </a:glow>
                </a:effectLst>
                <a:latin typeface="Arial" charset="0"/>
                <a:ea typeface="ＭＳ Ｐゴシック" charset="0"/>
                <a:cs typeface="ＭＳ Ｐゴシック" charset="0"/>
              </a:rPr>
              <a:t>“</a:t>
            </a:r>
            <a:r>
              <a:rPr lang="zh-CN" altLang="en-US" sz="3600" b="1" dirty="0" smtClean="0">
                <a:solidFill>
                  <a:srgbClr val="000000"/>
                </a:solidFill>
                <a:effectLst>
                  <a:glow rad="127000">
                    <a:srgbClr val="FFFFFF"/>
                  </a:glow>
                </a:effectLst>
                <a:latin typeface="Arial" charset="0"/>
                <a:ea typeface="ＭＳ Ｐゴシック" charset="0"/>
                <a:cs typeface="ＭＳ Ｐゴシック" charset="0"/>
              </a:rPr>
              <a:t>基督经历过人生的每一个阶段， 包括犯罪的经历。祂的顺服替代了亚当的叛逆，</a:t>
            </a:r>
            <a:r>
              <a:rPr lang="en-US" sz="3600" b="1" dirty="0" smtClean="0">
                <a:solidFill>
                  <a:srgbClr val="000000"/>
                </a:solidFill>
                <a:effectLst>
                  <a:glow rad="127000">
                    <a:srgbClr val="FFFFFF"/>
                  </a:glow>
                </a:effectLst>
                <a:latin typeface="Arial" charset="0"/>
                <a:ea typeface="ＭＳ Ｐゴシック" charset="0"/>
                <a:cs typeface="ＭＳ Ｐゴシック" charset="0"/>
              </a:rPr>
              <a:t> </a:t>
            </a:r>
            <a:r>
              <a:rPr lang="zh-CN" altLang="en-US" sz="3600" b="1" dirty="0" smtClean="0">
                <a:solidFill>
                  <a:srgbClr val="000000"/>
                </a:solidFill>
                <a:effectLst>
                  <a:glow rad="127000">
                    <a:srgbClr val="FFFFFF"/>
                  </a:glow>
                </a:effectLst>
                <a:latin typeface="Arial" charset="0"/>
                <a:ea typeface="ＭＳ Ｐゴシック" charset="0"/>
                <a:cs typeface="ＭＳ Ｐゴシック" charset="0"/>
              </a:rPr>
              <a:t>而这应当引起我们生活的转变。</a:t>
            </a:r>
            <a:r>
              <a:rPr lang="ru-RU" sz="3600" b="1" dirty="0" smtClean="0">
                <a:solidFill>
                  <a:srgbClr val="000000"/>
                </a:solidFill>
                <a:effectLst>
                  <a:glow rad="127000">
                    <a:srgbClr val="FFFFFF"/>
                  </a:glow>
                </a:effectLst>
                <a:latin typeface="Arial" charset="0"/>
                <a:ea typeface="ＭＳ Ｐゴシック" charset="0"/>
                <a:cs typeface="ＭＳ Ｐゴシック" charset="0"/>
              </a:rPr>
              <a:t>"</a:t>
            </a:r>
            <a:endParaRPr lang="en-US" sz="3600" b="1" baseline="-25000" dirty="0">
              <a:solidFill>
                <a:srgbClr val="000000"/>
              </a:solidFill>
              <a:effectLst>
                <a:glow rad="127000">
                  <a:srgbClr val="FFFFFF"/>
                </a:glow>
              </a:effectLst>
              <a:latin typeface="Arial" charset="0"/>
              <a:ea typeface="ＭＳ Ｐゴシック" charset="0"/>
              <a:cs typeface="ＭＳ Ｐゴシック" charset="0"/>
            </a:endParaRPr>
          </a:p>
        </p:txBody>
      </p:sp>
      <p:sp>
        <p:nvSpPr>
          <p:cNvPr id="10" name="Rectangle 2"/>
          <p:cNvSpPr txBox="1">
            <a:spLocks noChangeArrowheads="1"/>
          </p:cNvSpPr>
          <p:nvPr/>
        </p:nvSpPr>
        <p:spPr bwMode="auto">
          <a:xfrm>
            <a:off x="-358114" y="2761351"/>
            <a:ext cx="4381594" cy="58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a:t>
            </a:r>
            <a:r>
              <a:rPr lang="zh-CN" altLang="en-US" sz="2400" b="1" dirty="0" smtClean="0">
                <a:solidFill>
                  <a:srgbClr val="000000"/>
                </a:solidFill>
                <a:effectLst>
                  <a:glow rad="127000">
                    <a:srgbClr val="FFFFFF"/>
                  </a:glow>
                </a:effectLst>
                <a:latin typeface="Arial" charset="0"/>
                <a:ea typeface="ＭＳ Ｐゴシック" charset="0"/>
                <a:cs typeface="ＭＳ Ｐゴシック" charset="0"/>
              </a:rPr>
              <a:t>来利</a:t>
            </a:r>
            <a:r>
              <a:rPr lang="en-US" sz="2400" b="1" dirty="0" smtClean="0">
                <a:solidFill>
                  <a:srgbClr val="000000"/>
                </a:solidFill>
                <a:effectLst>
                  <a:glow rad="127000">
                    <a:srgbClr val="FFFFFF"/>
                  </a:glow>
                </a:effectLst>
                <a:latin typeface="Arial" charset="0"/>
                <a:ea typeface="ＭＳ Ｐゴシック" charset="0"/>
                <a:cs typeface="ＭＳ Ｐゴシック" charset="0"/>
              </a:rPr>
              <a:t>,</a:t>
            </a:r>
            <a:r>
              <a:rPr lang="zh-CN" altLang="en-US" sz="2400" b="1" dirty="0" smtClean="0">
                <a:solidFill>
                  <a:srgbClr val="000000"/>
                </a:solidFill>
                <a:effectLst>
                  <a:glow rad="127000">
                    <a:srgbClr val="FFFFFF"/>
                  </a:glow>
                </a:effectLst>
                <a:latin typeface="Arial" charset="0"/>
                <a:ea typeface="ＭＳ Ｐゴシック" charset="0"/>
                <a:cs typeface="ＭＳ Ｐゴシック" charset="0"/>
              </a:rPr>
              <a:t> 基本神学，</a:t>
            </a:r>
            <a:r>
              <a:rPr lang="en-US" sz="2400" b="1" dirty="0" smtClean="0">
                <a:solidFill>
                  <a:srgbClr val="000000"/>
                </a:solidFill>
                <a:effectLst>
                  <a:glow rad="127000">
                    <a:srgbClr val="FFFFFF"/>
                  </a:glow>
                </a:effectLst>
                <a:latin typeface="Arial" charset="0"/>
                <a:ea typeface="ＭＳ Ｐゴシック" charset="0"/>
                <a:cs typeface="ＭＳ Ｐゴシック" charset="0"/>
              </a:rPr>
              <a:t> 355</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383502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191912"/>
            <a:ext cx="9144000" cy="1520699"/>
          </a:xfrm>
          <a:effectLst>
            <a:outerShdw blurRad="63500" dist="35921" dir="2700000" algn="ctr" rotWithShape="0">
              <a:schemeClr val="tx2">
                <a:alpha val="74998"/>
              </a:schemeClr>
            </a:outerShdw>
          </a:effectLst>
          <a:extLst/>
        </p:spPr>
        <p:txBody>
          <a:bodyPr/>
          <a:lstStyle/>
          <a:p>
            <a:pPr>
              <a:defRPr/>
            </a:pPr>
            <a:r>
              <a:rPr lang="zh-CN" altLang="en-US" sz="6600" b="1" dirty="0" smtClean="0">
                <a:effectLst>
                  <a:glow rad="127000">
                    <a:schemeClr val="tx1"/>
                  </a:glow>
                </a:effectLst>
                <a:latin typeface="Arial" charset="0"/>
                <a:ea typeface="ＭＳ Ｐゴシック" charset="0"/>
                <a:cs typeface="ＭＳ Ｐゴシック" charset="0"/>
              </a:rPr>
              <a:t>满足神义论</a:t>
            </a:r>
            <a:r>
              <a:rPr lang="en-US" altLang="zh-CN" sz="6600" b="1" dirty="0" smtClean="0">
                <a:effectLst>
                  <a:glow rad="127000">
                    <a:schemeClr val="tx1"/>
                  </a:glow>
                </a:effectLst>
                <a:latin typeface="Arial" charset="0"/>
                <a:ea typeface="ＭＳ Ｐゴシック" charset="0"/>
                <a:cs typeface="ＭＳ Ｐゴシック" charset="0"/>
              </a:rPr>
              <a:t/>
            </a:r>
            <a:br>
              <a:rPr lang="en-US" altLang="zh-CN" sz="6600" b="1" dirty="0" smtClean="0">
                <a:effectLst>
                  <a:glow rad="127000">
                    <a:schemeClr val="tx1"/>
                  </a:glow>
                </a:effectLst>
                <a:latin typeface="Arial" charset="0"/>
                <a:ea typeface="ＭＳ Ｐゴシック" charset="0"/>
                <a:cs typeface="ＭＳ Ｐゴシック" charset="0"/>
              </a:rPr>
            </a:br>
            <a:r>
              <a:rPr lang="en-US" b="1" dirty="0" smtClean="0">
                <a:effectLst>
                  <a:glow rad="127000">
                    <a:schemeClr val="tx1"/>
                  </a:glow>
                </a:effectLst>
                <a:latin typeface="Arial" charset="0"/>
                <a:ea typeface="ＭＳ Ｐゴシック" charset="0"/>
                <a:cs typeface="ＭＳ Ｐゴシック" charset="0"/>
              </a:rPr>
              <a:t>(</a:t>
            </a:r>
            <a:r>
              <a:rPr lang="zh-CN" altLang="en-US" b="1" dirty="0" smtClean="0">
                <a:effectLst>
                  <a:glow rad="127000">
                    <a:schemeClr val="tx1"/>
                  </a:glow>
                </a:effectLst>
                <a:latin typeface="Arial" charset="0"/>
                <a:ea typeface="ＭＳ Ｐゴシック" charset="0"/>
                <a:cs typeface="ＭＳ Ｐゴシック" charset="0"/>
              </a:rPr>
              <a:t>安瑟伦</a:t>
            </a:r>
            <a:r>
              <a:rPr lang="en-US" b="1" dirty="0" smtClean="0">
                <a:effectLst>
                  <a:glow rad="127000">
                    <a:schemeClr val="tx1"/>
                  </a:glow>
                </a:effectLst>
                <a:latin typeface="Arial" charset="0"/>
                <a:ea typeface="ＭＳ Ｐゴシック" charset="0"/>
                <a:cs typeface="ＭＳ Ｐゴシック" charset="0"/>
              </a:rPr>
              <a:t>, 1033-1109)</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785" y="0"/>
            <a:ext cx="3517428" cy="3028616"/>
          </a:xfrm>
          <a:prstGeom prst="rect">
            <a:avLst/>
          </a:prstGeom>
        </p:spPr>
      </p:pic>
      <p:sp>
        <p:nvSpPr>
          <p:cNvPr id="4"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a:t>50</a:t>
            </a:r>
            <a:endParaRPr lang="en-US" dirty="0"/>
          </a:p>
        </p:txBody>
      </p:sp>
      <p:sp>
        <p:nvSpPr>
          <p:cNvPr id="5" name="Rectangle 2"/>
          <p:cNvSpPr txBox="1">
            <a:spLocks noChangeArrowheads="1"/>
          </p:cNvSpPr>
          <p:nvPr/>
        </p:nvSpPr>
        <p:spPr bwMode="auto">
          <a:xfrm>
            <a:off x="2442122" y="549211"/>
            <a:ext cx="6644672" cy="4395561"/>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3200" dirty="0"/>
              <a:t>“</a:t>
            </a:r>
            <a:r>
              <a:rPr lang="zh-CN" altLang="en-US" sz="4400" dirty="0" smtClean="0"/>
              <a:t>罪人抢夺了神的荣耀</a:t>
            </a:r>
            <a:r>
              <a:rPr lang="zh-CN" altLang="en-US" sz="4400" dirty="0"/>
              <a:t>。</a:t>
            </a:r>
            <a:r>
              <a:rPr lang="zh-CN" altLang="en-US" sz="4400" dirty="0" smtClean="0"/>
              <a:t>视基督的死亡为</a:t>
            </a:r>
            <a:r>
              <a:rPr lang="zh-CN" altLang="en-US" sz="4400" dirty="0"/>
              <a:t>余德的</a:t>
            </a:r>
            <a:r>
              <a:rPr lang="zh-CN" altLang="en-US" sz="4400" dirty="0" smtClean="0"/>
              <a:t>工作，神赏赐了祂的牺牲，好让祂能把所积的德转让给我们。这需要信心来得到。</a:t>
            </a:r>
            <a:endParaRPr lang="en-US" sz="2000" dirty="0"/>
          </a:p>
          <a:p>
            <a:r>
              <a:rPr lang="en-US" dirty="0" smtClean="0"/>
              <a:t>—</a:t>
            </a:r>
            <a:r>
              <a:rPr lang="zh-CN" altLang="en-US" dirty="0" smtClean="0"/>
              <a:t>来利</a:t>
            </a:r>
            <a:r>
              <a:rPr lang="en-US" dirty="0" smtClean="0"/>
              <a:t>, </a:t>
            </a:r>
            <a:r>
              <a:rPr lang="zh-CN" altLang="en-US" i="1" dirty="0" smtClean="0"/>
              <a:t>基本神学</a:t>
            </a:r>
            <a:r>
              <a:rPr lang="en-US" dirty="0" smtClean="0"/>
              <a:t>, 355</a:t>
            </a:r>
            <a:endParaRPr lang="en-US" dirty="0"/>
          </a:p>
        </p:txBody>
      </p:sp>
    </p:spTree>
    <p:extLst>
      <p:ext uri="{BB962C8B-B14F-4D97-AF65-F5344CB8AC3E}">
        <p14:creationId xmlns:p14="http://schemas.microsoft.com/office/powerpoint/2010/main" val="177895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41864" y="167483"/>
            <a:ext cx="9087787" cy="6467475"/>
            <a:chOff x="41864" y="167483"/>
            <a:chExt cx="9087787" cy="6467475"/>
          </a:xfrm>
        </p:grpSpPr>
        <p:pic>
          <p:nvPicPr>
            <p:cNvPr id="3" name="Picture 2"/>
            <p:cNvPicPr>
              <a:picLocks noChangeAspect="1"/>
            </p:cNvPicPr>
            <p:nvPr/>
          </p:nvPicPr>
          <p:blipFill>
            <a:blip r:embed="rId4"/>
            <a:stretch>
              <a:fillRect/>
            </a:stretch>
          </p:blipFill>
          <p:spPr>
            <a:xfrm>
              <a:off x="41864" y="167483"/>
              <a:ext cx="9087787" cy="6467475"/>
            </a:xfrm>
            <a:prstGeom prst="rect">
              <a:avLst/>
            </a:prstGeom>
          </p:spPr>
        </p:pic>
        <p:sp>
          <p:nvSpPr>
            <p:cNvPr id="2" name="Rectangle 1"/>
            <p:cNvSpPr/>
            <p:nvPr/>
          </p:nvSpPr>
          <p:spPr bwMode="auto">
            <a:xfrm>
              <a:off x="355159" y="2195421"/>
              <a:ext cx="8233232" cy="147437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9" name="Rectangle 8"/>
            <p:cNvSpPr/>
            <p:nvPr/>
          </p:nvSpPr>
          <p:spPr bwMode="auto">
            <a:xfrm>
              <a:off x="2862784" y="3863511"/>
              <a:ext cx="3088809" cy="581141"/>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a:extLst/>
        </p:spPr>
        <p:txBody>
          <a:bodyPr/>
          <a:lstStyle/>
          <a:p>
            <a:pPr>
              <a:defRPr/>
            </a:pPr>
            <a:r>
              <a:rPr lang="zh-CN" altLang="en-US" b="1" dirty="0">
                <a:solidFill>
                  <a:schemeClr val="tx2"/>
                </a:solidFill>
                <a:effectLst>
                  <a:glow rad="127000">
                    <a:schemeClr val="bg1"/>
                  </a:glow>
                </a:effectLst>
                <a:latin typeface="Arial" charset="0"/>
                <a:ea typeface="ＭＳ Ｐゴシック" charset="0"/>
                <a:cs typeface="ＭＳ Ｐゴシック" charset="0"/>
              </a:rPr>
              <a:t>刑罪代替论</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solidFill>
            <a:schemeClr val="tx1"/>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FFFFFF"/>
                </a:solidFill>
                <a:latin typeface="Arial" charset="0"/>
                <a:ea typeface="ＭＳ Ｐゴシック" charset="0"/>
                <a:cs typeface="ＭＳ Ｐゴシック" charset="0"/>
              </a:rPr>
              <a:t>50</a:t>
            </a:r>
            <a:endParaRPr lang="en-US" sz="2400" b="1" dirty="0">
              <a:solidFill>
                <a:srgbClr val="FFFFFF"/>
              </a:solidFill>
              <a:latin typeface="Arial" charset="0"/>
              <a:ea typeface="ＭＳ Ｐゴシック" charset="0"/>
              <a:cs typeface="ＭＳ Ｐゴシック" charset="0"/>
            </a:endParaRPr>
          </a:p>
        </p:txBody>
      </p:sp>
      <p:sp>
        <p:nvSpPr>
          <p:cNvPr id="7" name="Rectangle 6"/>
          <p:cNvSpPr>
            <a:spLocks/>
          </p:cNvSpPr>
          <p:nvPr/>
        </p:nvSpPr>
        <p:spPr bwMode="auto">
          <a:xfrm>
            <a:off x="363654" y="2353093"/>
            <a:ext cx="8231175" cy="1110177"/>
          </a:xfrm>
          <a:prstGeom prst="rect">
            <a:avLst/>
          </a:prstGeom>
          <a:noFill/>
          <a:ln w="9525" cap="flat" cmpd="sng" algn="ctr">
            <a:noFill/>
            <a:prstDash val="solid"/>
            <a:round/>
            <a:headEnd type="none" w="med" len="med"/>
            <a:tailEnd type="stealth" w="lg" len="lg"/>
          </a:ln>
          <a:effectLst/>
        </p:spPr>
        <p:txBody>
          <a:bodyPr vert="horz" wrap="square" lIns="90000" tIns="46800" rIns="90000" bIns="46800" numCol="1" rtlCol="0" anchor="ctr" anchorCtr="0" compatLnSpc="1">
            <a:prstTxWarp prst="textNoShape">
              <a:avLst/>
            </a:prstTxWarp>
            <a:spAutoFit/>
          </a:bodyPr>
          <a:lstStyle/>
          <a:p>
            <a:pPr algn="ctr" defTabSz="914400" eaLnBrk="0" fontAlgn="base" hangingPunct="0">
              <a:spcBef>
                <a:spcPct val="0"/>
              </a:spcBef>
              <a:spcAft>
                <a:spcPct val="0"/>
              </a:spcAft>
            </a:pPr>
            <a:r>
              <a:rPr lang="zh-CN" altLang="en-US" sz="6600" dirty="0">
                <a:solidFill>
                  <a:srgbClr val="FFFFFF"/>
                </a:solidFill>
                <a:latin typeface="Comic Sans MS" pitchFamily="-112" charset="0"/>
              </a:rPr>
              <a:t>耶稣把罪债全还清 </a:t>
            </a:r>
            <a:endParaRPr lang="en-US" sz="6600" dirty="0">
              <a:solidFill>
                <a:srgbClr val="FFFFFF"/>
              </a:solidFill>
              <a:latin typeface="Comic Sans MS" pitchFamily="-112" charset="0"/>
            </a:endParaRPr>
          </a:p>
        </p:txBody>
      </p:sp>
      <p:sp>
        <p:nvSpPr>
          <p:cNvPr id="8" name="Rectangle 7"/>
          <p:cNvSpPr/>
          <p:nvPr/>
        </p:nvSpPr>
        <p:spPr bwMode="auto">
          <a:xfrm>
            <a:off x="2862784" y="3857695"/>
            <a:ext cx="3308406" cy="586957"/>
          </a:xfrm>
          <a:prstGeom prst="rect">
            <a:avLst/>
          </a:prstGeom>
          <a:no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r>
              <a:rPr lang="zh-CN" altLang="en-US" sz="3200" dirty="0">
                <a:solidFill>
                  <a:srgbClr val="FFFFFF"/>
                </a:solidFill>
                <a:latin typeface="Comic Sans MS" pitchFamily="-112" charset="0"/>
              </a:rPr>
              <a:t>以赛亚书</a:t>
            </a:r>
            <a:r>
              <a:rPr lang="en-US" altLang="zh-CN" sz="3200" dirty="0">
                <a:solidFill>
                  <a:srgbClr val="FFFFFF"/>
                </a:solidFill>
                <a:latin typeface="Comic Sans MS" pitchFamily="-112" charset="0"/>
              </a:rPr>
              <a:t>53:5</a:t>
            </a:r>
            <a:endParaRPr lang="en-US" sz="3200" dirty="0">
              <a:solidFill>
                <a:srgbClr val="FFFFFF"/>
              </a:solidFill>
              <a:latin typeface="Comic Sans MS" pitchFamily="-112" charset="0"/>
            </a:endParaRPr>
          </a:p>
        </p:txBody>
      </p:sp>
    </p:spTree>
    <p:extLst>
      <p:ext uri="{BB962C8B-B14F-4D97-AF65-F5344CB8AC3E}">
        <p14:creationId xmlns:p14="http://schemas.microsoft.com/office/powerpoint/2010/main" val="1330815255"/>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nctity of Life Week Wood Panel Worship 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
        <p:nvSpPr>
          <p:cNvPr id="900098" name="Rectangle 2"/>
          <p:cNvSpPr>
            <a:spLocks noGrp="1" noChangeArrowheads="1"/>
          </p:cNvSpPr>
          <p:nvPr>
            <p:ph type="ctrTitle"/>
          </p:nvPr>
        </p:nvSpPr>
        <p:spPr>
          <a:xfrm>
            <a:off x="0" y="25400"/>
            <a:ext cx="9144000" cy="1001357"/>
          </a:xfrm>
          <a:solidFill>
            <a:schemeClr val="tx1"/>
          </a:solidFill>
          <a:effectLst>
            <a:outerShdw blurRad="63500" dist="35921" dir="2700000" algn="ctr" rotWithShape="0">
              <a:schemeClr val="tx2">
                <a:alpha val="74998"/>
              </a:schemeClr>
            </a:outerShdw>
          </a:effectLst>
          <a:extLst/>
        </p:spPr>
        <p:txBody>
          <a:bodyPr/>
          <a:lstStyle/>
          <a:p>
            <a:pPr>
              <a:defRPr/>
            </a:pPr>
            <a:r>
              <a:rPr lang="zh-CN" altLang="en-US" sz="5400" b="1" dirty="0" smtClean="0">
                <a:effectLst>
                  <a:glow rad="127000">
                    <a:schemeClr val="tx1"/>
                  </a:glow>
                </a:effectLst>
                <a:latin typeface="Arial" charset="0"/>
                <a:ea typeface="ＭＳ Ｐゴシック" charset="0"/>
                <a:cs typeface="ＭＳ Ｐゴシック" charset="0"/>
              </a:rPr>
              <a:t>什么是</a:t>
            </a:r>
            <a:r>
              <a:rPr lang="en-US" altLang="zh-CN" sz="5400" b="1" dirty="0">
                <a:effectLst>
                  <a:glow rad="127000">
                    <a:schemeClr val="tx1"/>
                  </a:glow>
                </a:effectLst>
                <a:latin typeface="Arial" charset="0"/>
                <a:ea typeface="ＭＳ Ｐゴシック" charset="0"/>
                <a:cs typeface="ＭＳ Ｐゴシック" charset="0"/>
              </a:rPr>
              <a:t>"</a:t>
            </a:r>
            <a:r>
              <a:rPr lang="zh-CN" altLang="en-US" sz="5400" b="1" dirty="0" smtClean="0">
                <a:effectLst>
                  <a:glow rad="127000">
                    <a:schemeClr val="tx1"/>
                  </a:glow>
                </a:effectLst>
                <a:latin typeface="Arial" charset="0"/>
                <a:ea typeface="ＭＳ Ｐゴシック" charset="0"/>
                <a:cs typeface="ＭＳ Ｐゴシック" charset="0"/>
              </a:rPr>
              <a:t>救恩</a:t>
            </a:r>
            <a:r>
              <a:rPr lang="ru-RU" sz="5400" b="1" dirty="0" smtClean="0">
                <a:effectLst>
                  <a:glow rad="127000">
                    <a:schemeClr val="tx1"/>
                  </a:glow>
                </a:effectLst>
                <a:latin typeface="Arial" charset="0"/>
                <a:ea typeface="ＭＳ Ｐゴシック" charset="0"/>
                <a:cs typeface="ＭＳ Ｐゴシック" charset="0"/>
              </a:rPr>
              <a:t>"</a:t>
            </a:r>
            <a:r>
              <a:rPr lang="en-US" sz="5400" b="1" dirty="0" smtClean="0">
                <a:effectLst>
                  <a:glow rad="127000">
                    <a:schemeClr val="tx1"/>
                  </a:glow>
                </a:effectLst>
                <a:latin typeface="Arial" charset="0"/>
                <a:ea typeface="ＭＳ Ｐゴシック" charset="0"/>
                <a:cs typeface="ＭＳ Ｐゴシック" charset="0"/>
              </a:rPr>
              <a:t>?</a:t>
            </a:r>
            <a:endParaRPr lang="en-US" sz="5400" b="1" dirty="0">
              <a:effectLst>
                <a:glow rad="127000">
                  <a:schemeClr val="tx1"/>
                </a:glow>
              </a:effectLst>
              <a:latin typeface="Arial" charset="0"/>
              <a:ea typeface="ＭＳ Ｐゴシック" charset="0"/>
              <a:cs typeface="ＭＳ Ｐゴシック" charset="0"/>
            </a:endParaRPr>
          </a:p>
        </p:txBody>
      </p:sp>
      <p:sp>
        <p:nvSpPr>
          <p:cNvPr id="3" name="Rectangle 2"/>
          <p:cNvSpPr txBox="1">
            <a:spLocks noChangeArrowheads="1"/>
          </p:cNvSpPr>
          <p:nvPr/>
        </p:nvSpPr>
        <p:spPr bwMode="auto">
          <a:xfrm>
            <a:off x="160174" y="1473200"/>
            <a:ext cx="8983826" cy="439123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54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4400" dirty="0" smtClean="0">
                <a:solidFill>
                  <a:srgbClr val="FFFFFF"/>
                </a:solidFill>
                <a:effectLst>
                  <a:glow rad="127000">
                    <a:srgbClr val="000000"/>
                  </a:glow>
                </a:effectLst>
              </a:rPr>
              <a:t>救恩</a:t>
            </a:r>
            <a:r>
              <a:rPr lang="zh-CN" altLang="en-US" sz="4000" dirty="0" smtClean="0">
                <a:solidFill>
                  <a:srgbClr val="FFFFFF"/>
                </a:solidFill>
                <a:effectLst>
                  <a:glow rad="127000">
                    <a:srgbClr val="000000"/>
                  </a:glow>
                </a:effectLst>
              </a:rPr>
              <a:t>， 英文翻译为 “</a:t>
            </a:r>
            <a:r>
              <a:rPr lang="en-US" altLang="zh-CN" sz="4000" dirty="0" smtClean="0">
                <a:solidFill>
                  <a:srgbClr val="FFFFFF"/>
                </a:solidFill>
                <a:effectLst>
                  <a:glow rad="127000">
                    <a:srgbClr val="000000"/>
                  </a:glow>
                </a:effectLst>
              </a:rPr>
              <a:t>atonement</a:t>
            </a:r>
            <a:r>
              <a:rPr lang="zh-CN" altLang="en-US" sz="4000" dirty="0" smtClean="0">
                <a:solidFill>
                  <a:srgbClr val="FFFFFF"/>
                </a:solidFill>
                <a:effectLst>
                  <a:glow rad="127000">
                    <a:srgbClr val="000000"/>
                  </a:glow>
                </a:effectLst>
              </a:rPr>
              <a:t>”， </a:t>
            </a:r>
            <a:endParaRPr lang="en-US" altLang="zh-CN" sz="4000" dirty="0" smtClean="0">
              <a:solidFill>
                <a:srgbClr val="FFFFFF"/>
              </a:solidFill>
              <a:effectLst>
                <a:glow rad="127000">
                  <a:srgbClr val="000000"/>
                </a:glow>
              </a:effectLst>
            </a:endParaRPr>
          </a:p>
          <a:p>
            <a:r>
              <a:rPr lang="zh-CN" altLang="en-US" sz="4000" dirty="0" smtClean="0">
                <a:solidFill>
                  <a:srgbClr val="FFFFFF"/>
                </a:solidFill>
                <a:effectLst>
                  <a:glow rad="127000">
                    <a:srgbClr val="000000"/>
                  </a:glow>
                </a:effectLst>
              </a:rPr>
              <a:t>是来之于十六世纪的英语，意思为：</a:t>
            </a:r>
            <a:r>
              <a:rPr lang="en-US" sz="3200" dirty="0" smtClean="0">
                <a:solidFill>
                  <a:srgbClr val="FFFFFF"/>
                </a:solidFill>
                <a:effectLst>
                  <a:glow rad="127000">
                    <a:srgbClr val="000000"/>
                  </a:glow>
                </a:effectLst>
              </a:rPr>
              <a:t/>
            </a:r>
            <a:br>
              <a:rPr lang="en-US" sz="3200" dirty="0" smtClean="0">
                <a:solidFill>
                  <a:srgbClr val="FFFFFF"/>
                </a:solidFill>
                <a:effectLst>
                  <a:glow rad="127000">
                    <a:srgbClr val="000000"/>
                  </a:glow>
                </a:effectLst>
              </a:rPr>
            </a:br>
            <a:r>
              <a:rPr lang="en-US" dirty="0" smtClean="0">
                <a:solidFill>
                  <a:srgbClr val="FFFFFF"/>
                </a:solidFill>
                <a:effectLst>
                  <a:glow rad="127000">
                    <a:srgbClr val="000000"/>
                  </a:glow>
                </a:effectLst>
              </a:rPr>
              <a:t>at-one-</a:t>
            </a:r>
            <a:r>
              <a:rPr lang="en-US" dirty="0" err="1" smtClean="0">
                <a:solidFill>
                  <a:srgbClr val="FFFFFF"/>
                </a:solidFill>
                <a:effectLst>
                  <a:glow rad="127000">
                    <a:srgbClr val="000000"/>
                  </a:glow>
                </a:effectLst>
              </a:rPr>
              <a:t>ment</a:t>
            </a:r>
            <a:r>
              <a:rPr lang="zh-CN" altLang="en-US" dirty="0" smtClean="0">
                <a:solidFill>
                  <a:srgbClr val="FFFFFF"/>
                </a:solidFill>
                <a:effectLst>
                  <a:glow rad="127000">
                    <a:srgbClr val="000000"/>
                  </a:glow>
                </a:effectLst>
              </a:rPr>
              <a:t> </a:t>
            </a:r>
            <a:endParaRPr lang="en-US" altLang="zh-CN" dirty="0" smtClean="0">
              <a:solidFill>
                <a:srgbClr val="FFFFFF"/>
              </a:solidFill>
              <a:effectLst>
                <a:glow rad="127000">
                  <a:srgbClr val="000000"/>
                </a:glow>
              </a:effectLst>
            </a:endParaRPr>
          </a:p>
          <a:p>
            <a:r>
              <a:rPr lang="zh-CN" altLang="en-US" sz="3600" dirty="0" smtClean="0">
                <a:solidFill>
                  <a:srgbClr val="FFFFFF"/>
                </a:solidFill>
                <a:effectLst>
                  <a:glow rad="127000">
                    <a:srgbClr val="000000"/>
                  </a:glow>
                </a:effectLst>
              </a:rPr>
              <a:t>（定为一人或和好的意思）</a:t>
            </a:r>
            <a:r>
              <a:rPr lang="en-US" sz="4400" dirty="0" smtClean="0">
                <a:solidFill>
                  <a:srgbClr val="FFFFFF"/>
                </a:solidFill>
                <a:effectLst>
                  <a:glow rad="127000">
                    <a:srgbClr val="000000"/>
                  </a:glow>
                </a:effectLst>
              </a:rPr>
              <a:t>. </a:t>
            </a:r>
          </a:p>
          <a:p>
            <a:r>
              <a:rPr lang="zh-CN" altLang="en-US" sz="4800" dirty="0" smtClean="0">
                <a:solidFill>
                  <a:srgbClr val="FFFFFF"/>
                </a:solidFill>
                <a:effectLst>
                  <a:glow rad="127000">
                    <a:srgbClr val="000000"/>
                  </a:glow>
                </a:effectLst>
              </a:rPr>
              <a:t>救恩是神与人之间</a:t>
            </a:r>
            <a:r>
              <a:rPr lang="en-US" sz="4800" dirty="0" smtClean="0">
                <a:solidFill>
                  <a:srgbClr val="FFFFFF"/>
                </a:solidFill>
                <a:effectLst>
                  <a:glow rad="127000">
                    <a:srgbClr val="000000"/>
                  </a:glow>
                </a:effectLst>
              </a:rPr>
              <a:t>(</a:t>
            </a:r>
            <a:r>
              <a:rPr lang="zh-CN" altLang="en-US" sz="4800" dirty="0" smtClean="0">
                <a:solidFill>
                  <a:srgbClr val="FFFFFF"/>
                </a:solidFill>
                <a:effectLst>
                  <a:glow rad="127000">
                    <a:srgbClr val="000000"/>
                  </a:glow>
                </a:effectLst>
              </a:rPr>
              <a:t>公有或个人</a:t>
            </a:r>
            <a:r>
              <a:rPr lang="en-US" sz="4800" dirty="0" smtClean="0">
                <a:solidFill>
                  <a:srgbClr val="FFFFFF"/>
                </a:solidFill>
                <a:effectLst>
                  <a:glow rad="127000">
                    <a:srgbClr val="000000"/>
                  </a:glow>
                </a:effectLst>
              </a:rPr>
              <a:t>) </a:t>
            </a:r>
          </a:p>
          <a:p>
            <a:r>
              <a:rPr lang="zh-CN" altLang="en-US" sz="4800" dirty="0" smtClean="0">
                <a:solidFill>
                  <a:srgbClr val="FFFFFF"/>
                </a:solidFill>
                <a:effectLst>
                  <a:glow rad="127000">
                    <a:srgbClr val="000000"/>
                  </a:glow>
                </a:effectLst>
              </a:rPr>
              <a:t>以纠正错或伤 </a:t>
            </a:r>
            <a:r>
              <a:rPr lang="en-US" altLang="zh-CN" sz="4800" dirty="0" smtClean="0">
                <a:solidFill>
                  <a:srgbClr val="FFFFFF"/>
                </a:solidFill>
                <a:effectLst>
                  <a:glow rad="127000">
                    <a:srgbClr val="000000"/>
                  </a:glow>
                </a:effectLst>
              </a:rPr>
              <a:t>-</a:t>
            </a:r>
            <a:r>
              <a:rPr lang="zh-CN" altLang="en-US" sz="4800" dirty="0" smtClean="0">
                <a:solidFill>
                  <a:srgbClr val="FFFFFF"/>
                </a:solidFill>
                <a:effectLst>
                  <a:glow rad="127000">
                    <a:srgbClr val="000000"/>
                  </a:glow>
                </a:effectLst>
              </a:rPr>
              <a:t> 罪为目标</a:t>
            </a:r>
            <a:endParaRPr lang="en-US" altLang="zh-CN" sz="4800" dirty="0" smtClean="0">
              <a:solidFill>
                <a:srgbClr val="FFFFFF"/>
              </a:solidFill>
              <a:effectLst>
                <a:glow rad="127000">
                  <a:srgbClr val="000000"/>
                </a:glow>
              </a:effectLst>
            </a:endParaRPr>
          </a:p>
          <a:p>
            <a:r>
              <a:rPr lang="zh-CN" altLang="en-US" sz="4800" dirty="0" smtClean="0">
                <a:solidFill>
                  <a:srgbClr val="FFFFFF"/>
                </a:solidFill>
                <a:effectLst>
                  <a:glow rad="127000">
                    <a:srgbClr val="000000"/>
                  </a:glow>
                </a:effectLst>
              </a:rPr>
              <a:t>的和好过程</a:t>
            </a:r>
            <a:r>
              <a:rPr lang="en-US" sz="4800" dirty="0" smtClean="0">
                <a:solidFill>
                  <a:srgbClr val="FFFFFF"/>
                </a:solidFill>
                <a:effectLst>
                  <a:glow rad="127000">
                    <a:srgbClr val="000000"/>
                  </a:glow>
                </a:effectLst>
              </a:rPr>
              <a:t>.</a:t>
            </a:r>
            <a:r>
              <a:rPr lang="ru-RU" sz="4800" dirty="0" smtClean="0">
                <a:solidFill>
                  <a:srgbClr val="FFFFFF"/>
                </a:solidFill>
                <a:effectLst>
                  <a:glow rad="127000">
                    <a:srgbClr val="000000"/>
                  </a:glow>
                </a:effectLst>
              </a:rPr>
              <a:t>"</a:t>
            </a:r>
            <a:endParaRPr lang="en-US" sz="4800" dirty="0">
              <a:solidFill>
                <a:srgbClr val="FFFFFF"/>
              </a:solidFill>
              <a:effectLst>
                <a:glow rad="127000">
                  <a:srgbClr val="000000"/>
                </a:glow>
              </a:effectLst>
            </a:endParaRPr>
          </a:p>
        </p:txBody>
      </p:sp>
      <p:sp>
        <p:nvSpPr>
          <p:cNvPr id="4" name="Text Box 5"/>
          <p:cNvSpPr txBox="1">
            <a:spLocks noChangeArrowheads="1"/>
          </p:cNvSpPr>
          <p:nvPr/>
        </p:nvSpPr>
        <p:spPr bwMode="auto">
          <a:xfrm>
            <a:off x="-46695" y="6418916"/>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http://</a:t>
            </a:r>
            <a:r>
              <a:rPr lang="en-US" sz="2000" b="1" kern="0" dirty="0" err="1">
                <a:solidFill>
                  <a:srgbClr val="FFFFFF"/>
                </a:solidFill>
                <a:effectLst>
                  <a:outerShdw blurRad="38100" dist="38100" dir="2700000" algn="tl">
                    <a:srgbClr val="000000"/>
                  </a:outerShdw>
                </a:effectLst>
                <a:latin typeface="Arial"/>
                <a:cs typeface="Arial"/>
              </a:rPr>
              <a:t>hackingchristianity.net</a:t>
            </a:r>
            <a:r>
              <a:rPr lang="en-US" sz="2000" b="1" kern="0" dirty="0">
                <a:solidFill>
                  <a:srgbClr val="FFFFFF"/>
                </a:solidFill>
                <a:effectLst>
                  <a:outerShdw blurRad="38100" dist="38100" dir="2700000" algn="tl">
                    <a:srgbClr val="000000"/>
                  </a:outerShdw>
                </a:effectLst>
                <a:latin typeface="Arial"/>
                <a:cs typeface="Arial"/>
              </a:rPr>
              <a:t>/2013/03/primer-on-atonement-</a:t>
            </a:r>
            <a:r>
              <a:rPr lang="en-US" sz="2000" b="1" kern="0" dirty="0" err="1">
                <a:solidFill>
                  <a:srgbClr val="FFFFFF"/>
                </a:solidFill>
                <a:effectLst>
                  <a:outerShdw blurRad="38100" dist="38100" dir="2700000" algn="tl">
                    <a:srgbClr val="000000"/>
                  </a:outerShdw>
                </a:effectLst>
                <a:latin typeface="Arial"/>
                <a:cs typeface="Arial"/>
              </a:rPr>
              <a:t>theories.html</a:t>
            </a:r>
            <a:endParaRPr lang="en-US" sz="2000" b="1" kern="0" dirty="0" smtClean="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28569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4472"/>
            <a:ext cx="9143999" cy="1080120"/>
          </a:xfrm>
          <a:effectLst/>
          <a:extLst/>
        </p:spPr>
        <p:txBody>
          <a:bodyPr/>
          <a:lstStyle/>
          <a:p>
            <a:pPr>
              <a:defRPr/>
            </a:pPr>
            <a:r>
              <a:rPr lang="zh-CN" altLang="en-US" sz="6600" b="1" dirty="0" smtClean="0">
                <a:solidFill>
                  <a:schemeClr val="tx2"/>
                </a:solidFill>
                <a:effectLst>
                  <a:glow rad="127000">
                    <a:schemeClr val="bg1"/>
                  </a:glow>
                </a:effectLst>
                <a:latin typeface="Arial" charset="0"/>
                <a:ea typeface="ＭＳ Ｐゴシック" charset="0"/>
                <a:cs typeface="ＭＳ Ｐゴシック" charset="0"/>
              </a:rPr>
              <a:t>刑罪代替论</a:t>
            </a:r>
            <a:endParaRPr lang="en-US" sz="6600"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0" y="2263055"/>
            <a:ext cx="4594945" cy="4594945"/>
          </a:xfrm>
          <a:prstGeom prst="rect">
            <a:avLst/>
          </a:prstGeom>
        </p:spPr>
      </p:pic>
      <p:sp>
        <p:nvSpPr>
          <p:cNvPr id="5" name="Rectangle 2"/>
          <p:cNvSpPr txBox="1">
            <a:spLocks noChangeArrowheads="1"/>
          </p:cNvSpPr>
          <p:nvPr/>
        </p:nvSpPr>
        <p:spPr bwMode="auto">
          <a:xfrm>
            <a:off x="8247393" y="26458"/>
            <a:ext cx="839401" cy="522754"/>
          </a:xfrm>
          <a:prstGeom prst="rect">
            <a:avLst/>
          </a:prstGeom>
          <a:solidFill>
            <a:schemeClr val="tx1"/>
          </a:solidFill>
          <a:ln>
            <a:noFill/>
          </a:ln>
          <a:effectLst/>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FFFFFF"/>
                </a:solidFill>
                <a:latin typeface="Arial" charset="0"/>
                <a:ea typeface="ＭＳ Ｐゴシック" charset="0"/>
                <a:cs typeface="ＭＳ Ｐゴシック" charset="0"/>
              </a:rPr>
              <a:t>50</a:t>
            </a:r>
            <a:endParaRPr lang="en-US" sz="2400" b="1" dirty="0">
              <a:solidFill>
                <a:srgbClr val="FFFFFF"/>
              </a:solidFill>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4594945" y="1722995"/>
            <a:ext cx="4491849" cy="4744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000" b="1" dirty="0" smtClean="0">
                <a:solidFill>
                  <a:srgbClr val="000000"/>
                </a:solidFill>
                <a:effectLst>
                  <a:glow rad="127000">
                    <a:srgbClr val="FFFFFF"/>
                  </a:glow>
                </a:effectLst>
                <a:latin typeface="Arial" charset="0"/>
                <a:ea typeface="ＭＳ Ｐゴシック" charset="0"/>
                <a:cs typeface="ＭＳ Ｐゴシック" charset="0"/>
              </a:rPr>
              <a:t>“</a:t>
            </a:r>
            <a:r>
              <a:rPr lang="zh-CN" altLang="en-US" sz="5400" b="1" dirty="0" smtClean="0">
                <a:solidFill>
                  <a:srgbClr val="000000"/>
                </a:solidFill>
                <a:effectLst>
                  <a:glow rad="127000">
                    <a:srgbClr val="FFFFFF"/>
                  </a:glow>
                </a:effectLst>
                <a:latin typeface="Arial" charset="0"/>
                <a:ea typeface="ＭＳ Ｐゴシック" charset="0"/>
                <a:cs typeface="ＭＳ Ｐゴシック" charset="0"/>
              </a:rPr>
              <a:t>唯一</a:t>
            </a:r>
            <a:r>
              <a:rPr lang="zh-CN" altLang="en-US" sz="5400" b="1" dirty="0">
                <a:solidFill>
                  <a:srgbClr val="000000"/>
                </a:solidFill>
                <a:effectLst>
                  <a:glow rad="127000">
                    <a:srgbClr val="FFFFFF"/>
                  </a:glow>
                </a:effectLst>
                <a:latin typeface="Arial" charset="0"/>
                <a:ea typeface="ＭＳ Ｐゴシック" charset="0"/>
                <a:cs typeface="ＭＳ Ｐゴシック" charset="0"/>
              </a:rPr>
              <a:t>无罪的</a:t>
            </a:r>
            <a:r>
              <a:rPr lang="zh-CN" altLang="en-US" sz="5400" b="1" dirty="0" smtClean="0">
                <a:solidFill>
                  <a:srgbClr val="000000"/>
                </a:solidFill>
                <a:effectLst>
                  <a:glow rad="127000">
                    <a:srgbClr val="FFFFFF"/>
                  </a:glow>
                </a:effectLst>
                <a:latin typeface="Arial" charset="0"/>
                <a:ea typeface="ＭＳ Ｐゴシック" charset="0"/>
                <a:cs typeface="ＭＳ Ｐゴシック" charset="0"/>
              </a:rPr>
              <a:t>基督承担了人和他人因罪而必须承受的刑罚</a:t>
            </a:r>
            <a:r>
              <a:rPr lang="en-US" sz="5400" b="1" dirty="0" smtClean="0">
                <a:solidFill>
                  <a:srgbClr val="000000"/>
                </a:solidFill>
                <a:effectLst>
                  <a:glow rad="127000">
                    <a:srgbClr val="FFFFFF"/>
                  </a:glow>
                </a:effectLst>
                <a:latin typeface="Arial" charset="0"/>
                <a:ea typeface="ＭＳ Ｐゴシック" charset="0"/>
                <a:cs typeface="ＭＳ Ｐゴシック" charset="0"/>
              </a:rPr>
              <a:t> </a:t>
            </a:r>
            <a:r>
              <a:rPr lang="zh-CN" altLang="en-US" sz="4000" b="1" dirty="0" smtClean="0">
                <a:solidFill>
                  <a:srgbClr val="000000"/>
                </a:solidFill>
                <a:effectLst>
                  <a:glow rad="127000">
                    <a:srgbClr val="FFFFFF"/>
                  </a:glow>
                </a:effectLst>
                <a:latin typeface="Arial" charset="0"/>
                <a:ea typeface="ＭＳ Ｐゴシック" charset="0"/>
                <a:cs typeface="ＭＳ Ｐゴシック" charset="0"/>
              </a:rPr>
              <a:t>。</a:t>
            </a:r>
            <a:r>
              <a:rPr lang="ru-RU" sz="4000" b="1" dirty="0" smtClean="0">
                <a:solidFill>
                  <a:srgbClr val="000000"/>
                </a:solidFill>
                <a:effectLst>
                  <a:glow rad="127000">
                    <a:srgbClr val="FFFFFF"/>
                  </a:glow>
                </a:effectLst>
                <a:latin typeface="Arial" charset="0"/>
                <a:ea typeface="ＭＳ Ｐゴシック" charset="0"/>
                <a:cs typeface="ＭＳ Ｐゴシック" charset="0"/>
              </a:rPr>
              <a:t>"</a:t>
            </a:r>
            <a:endParaRPr lang="en-US" sz="4000" b="1" dirty="0" smtClean="0">
              <a:solidFill>
                <a:srgbClr val="000000"/>
              </a:solidFill>
              <a:effectLst>
                <a:glow rad="127000">
                  <a:srgbClr val="FFFFFF"/>
                </a:glow>
              </a:effectLst>
              <a:latin typeface="Arial" charset="0"/>
              <a:ea typeface="ＭＳ Ｐゴシック" charset="0"/>
              <a:cs typeface="ＭＳ Ｐゴシック" charset="0"/>
            </a:endParaRPr>
          </a:p>
          <a:p>
            <a:pPr>
              <a:defRPr/>
            </a:pPr>
            <a:endParaRPr lang="en-US" sz="3600" b="1" dirty="0">
              <a:solidFill>
                <a:srgbClr val="000000"/>
              </a:solidFill>
              <a:effectLst>
                <a:glow rad="127000">
                  <a:srgbClr val="FFFFFF"/>
                </a:glow>
              </a:effectLst>
              <a:latin typeface="Arial" charset="0"/>
              <a:ea typeface="ＭＳ Ｐゴシック" charset="0"/>
              <a:cs typeface="ＭＳ Ｐゴシック" charset="0"/>
            </a:endParaRPr>
          </a:p>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a:t>
            </a:r>
            <a:r>
              <a:rPr lang="zh-CN" altLang="en-US" sz="2400" b="1" dirty="0" smtClean="0">
                <a:solidFill>
                  <a:srgbClr val="000000"/>
                </a:solidFill>
                <a:effectLst>
                  <a:glow rad="127000">
                    <a:srgbClr val="FFFFFF"/>
                  </a:glow>
                </a:effectLst>
                <a:latin typeface="Arial" charset="0"/>
                <a:ea typeface="ＭＳ Ｐゴシック" charset="0"/>
                <a:cs typeface="ＭＳ Ｐゴシック" charset="0"/>
              </a:rPr>
              <a:t>来利</a:t>
            </a:r>
            <a:r>
              <a:rPr lang="en-US" sz="2400" b="1" dirty="0" smtClean="0">
                <a:solidFill>
                  <a:srgbClr val="000000"/>
                </a:solidFill>
                <a:effectLst>
                  <a:glow rad="127000">
                    <a:srgbClr val="FFFFFF"/>
                  </a:glow>
                </a:effectLst>
                <a:latin typeface="Arial" charset="0"/>
                <a:ea typeface="ＭＳ Ｐゴシック" charset="0"/>
                <a:cs typeface="ＭＳ Ｐゴシック" charset="0"/>
              </a:rPr>
              <a:t>, </a:t>
            </a:r>
            <a:r>
              <a:rPr lang="zh-CN" altLang="en-US" sz="2400" b="1" i="1" dirty="0" smtClean="0">
                <a:solidFill>
                  <a:srgbClr val="000000"/>
                </a:solidFill>
                <a:effectLst>
                  <a:glow rad="127000">
                    <a:srgbClr val="FFFFFF"/>
                  </a:glow>
                </a:effectLst>
                <a:latin typeface="Arial" charset="0"/>
                <a:ea typeface="ＭＳ Ｐゴシック" charset="0"/>
                <a:cs typeface="ＭＳ Ｐゴシック" charset="0"/>
              </a:rPr>
              <a:t>基本神学</a:t>
            </a:r>
            <a:r>
              <a:rPr lang="en-US" sz="2400" b="1" dirty="0" smtClean="0">
                <a:solidFill>
                  <a:srgbClr val="000000"/>
                </a:solidFill>
                <a:effectLst>
                  <a:glow rad="127000">
                    <a:srgbClr val="FFFFFF"/>
                  </a:glow>
                </a:effectLst>
                <a:latin typeface="Arial" charset="0"/>
                <a:ea typeface="ＭＳ Ｐゴシック" charset="0"/>
                <a:cs typeface="ＭＳ Ｐゴシック" charset="0"/>
              </a:rPr>
              <a:t>, 356</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474615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0" y="951511"/>
            <a:ext cx="4064834" cy="3614799"/>
          </a:xfrm>
          <a:prstGeom prst="rect">
            <a:avLst/>
          </a:prstGeom>
        </p:spPr>
      </p:pic>
      <p:sp>
        <p:nvSpPr>
          <p:cNvPr id="900098" name="Rectangle 2"/>
          <p:cNvSpPr>
            <a:spLocks noGrp="1" noChangeArrowheads="1"/>
          </p:cNvSpPr>
          <p:nvPr>
            <p:ph type="ctrTitle"/>
          </p:nvPr>
        </p:nvSpPr>
        <p:spPr>
          <a:xfrm>
            <a:off x="265145" y="0"/>
            <a:ext cx="6112281" cy="753665"/>
          </a:xfrm>
          <a:effectLst/>
          <a:extLst/>
        </p:spPr>
        <p:txBody>
          <a:bodyPr/>
          <a:lstStyle/>
          <a:p>
            <a:pPr algn="l">
              <a:defRPr/>
            </a:pPr>
            <a:r>
              <a:rPr lang="zh-CN" altLang="en-US" sz="5400" b="1" dirty="0" smtClean="0">
                <a:solidFill>
                  <a:schemeClr val="tx2"/>
                </a:solidFill>
                <a:effectLst>
                  <a:glow rad="127000">
                    <a:schemeClr val="bg1"/>
                  </a:glow>
                </a:effectLst>
                <a:latin typeface="Arial" charset="0"/>
                <a:ea typeface="ＭＳ Ｐゴシック" charset="0"/>
                <a:cs typeface="ＭＳ Ｐゴシック" charset="0"/>
              </a:rPr>
              <a:t>总结</a:t>
            </a:r>
            <a:endParaRPr lang="en-US" sz="54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3823665" y="665775"/>
            <a:ext cx="5320335" cy="5074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3800" b="1" dirty="0">
                <a:solidFill>
                  <a:srgbClr val="000000"/>
                </a:solidFill>
                <a:effectLst>
                  <a:glow rad="127000">
                    <a:srgbClr val="FFFFFF"/>
                  </a:glow>
                </a:effectLst>
                <a:latin typeface="Arial" charset="0"/>
                <a:ea typeface="ＭＳ Ｐゴシック" charset="0"/>
                <a:cs typeface="ＭＳ Ｐゴシック" charset="0"/>
              </a:rPr>
              <a:t>“</a:t>
            </a:r>
            <a:r>
              <a:rPr lang="zh-CN" altLang="en-US" sz="3800" b="1" dirty="0" smtClean="0">
                <a:solidFill>
                  <a:srgbClr val="000000"/>
                </a:solidFill>
                <a:effectLst>
                  <a:glow rad="127000">
                    <a:srgbClr val="FFFFFF"/>
                  </a:glow>
                </a:effectLst>
                <a:latin typeface="Arial" charset="0"/>
                <a:ea typeface="ＭＳ Ｐゴシック" charset="0"/>
                <a:cs typeface="ＭＳ Ｐゴシック" charset="0"/>
              </a:rPr>
              <a:t>虽然其他不包括刑罪代替论的观点都有属实的地方</a:t>
            </a:r>
            <a:r>
              <a:rPr lang="en-US" sz="3800" b="1" dirty="0" smtClean="0">
                <a:solidFill>
                  <a:srgbClr val="000000"/>
                </a:solidFill>
                <a:effectLst>
                  <a:glow rad="127000">
                    <a:srgbClr val="FFFFFF"/>
                  </a:glow>
                </a:effectLst>
                <a:latin typeface="Arial" charset="0"/>
                <a:ea typeface="ＭＳ Ｐゴシック" charset="0"/>
                <a:cs typeface="ＭＳ Ｐゴシック" charset="0"/>
              </a:rPr>
              <a:t>, </a:t>
            </a:r>
            <a:r>
              <a:rPr lang="zh-CN" altLang="en-US" sz="3800" b="1" dirty="0" smtClean="0">
                <a:solidFill>
                  <a:srgbClr val="000000"/>
                </a:solidFill>
                <a:effectLst>
                  <a:glow rad="127000">
                    <a:srgbClr val="FFFFFF"/>
                  </a:glow>
                </a:effectLst>
                <a:latin typeface="Arial" charset="0"/>
                <a:ea typeface="ＭＳ Ｐゴシック" charset="0"/>
                <a:cs typeface="ＭＳ Ｐゴシック" charset="0"/>
              </a:rPr>
              <a:t>但最重要的是切记此真理， 是否有些，是无法永恒拯救的。只有代替受死的基督能供应神公义所需，而成为赐予那些所信永生的根基。</a:t>
            </a:r>
            <a:r>
              <a:rPr lang="ru-RU" sz="3800" b="1" dirty="0" smtClean="0">
                <a:solidFill>
                  <a:srgbClr val="000000"/>
                </a:solidFill>
                <a:effectLst>
                  <a:glow rad="127000">
                    <a:srgbClr val="FFFFFF"/>
                  </a:glow>
                </a:effectLst>
                <a:latin typeface="Arial" charset="0"/>
                <a:ea typeface="ＭＳ Ｐゴシック" charset="0"/>
                <a:cs typeface="ＭＳ Ｐゴシック" charset="0"/>
              </a:rPr>
              <a:t>"</a:t>
            </a:r>
            <a:endParaRPr lang="en-US" sz="38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2800" b="1">
                <a:solidFill>
                  <a:schemeClr val="tx2"/>
                </a:solidFill>
                <a:effectLst>
                  <a:glow rad="127000">
                    <a:schemeClr val="bg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dirty="0">
                <a:solidFill>
                  <a:srgbClr val="000000"/>
                </a:solidFill>
                <a:effectLst>
                  <a:glow rad="127000">
                    <a:srgbClr val="FFFFFF"/>
                  </a:glow>
                </a:effectLst>
              </a:rPr>
              <a:t>50</a:t>
            </a:r>
          </a:p>
        </p:txBody>
      </p:sp>
      <p:sp>
        <p:nvSpPr>
          <p:cNvPr id="7" name="Rectangle 2"/>
          <p:cNvSpPr txBox="1">
            <a:spLocks noChangeArrowheads="1"/>
          </p:cNvSpPr>
          <p:nvPr/>
        </p:nvSpPr>
        <p:spPr bwMode="auto">
          <a:xfrm>
            <a:off x="4293035" y="5857172"/>
            <a:ext cx="4381594" cy="58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a:t>
            </a:r>
            <a:r>
              <a:rPr lang="zh-CN" altLang="en-US" sz="2400" b="1" dirty="0" smtClean="0">
                <a:solidFill>
                  <a:srgbClr val="000000"/>
                </a:solidFill>
                <a:effectLst>
                  <a:glow rad="127000">
                    <a:srgbClr val="FFFFFF"/>
                  </a:glow>
                </a:effectLst>
                <a:latin typeface="Arial" charset="0"/>
                <a:ea typeface="ＭＳ Ｐゴシック" charset="0"/>
                <a:cs typeface="ＭＳ Ｐゴシック" charset="0"/>
              </a:rPr>
              <a:t>来利</a:t>
            </a:r>
            <a:r>
              <a:rPr lang="en-US" sz="2400" b="1" dirty="0" smtClean="0">
                <a:solidFill>
                  <a:srgbClr val="000000"/>
                </a:solidFill>
                <a:effectLst>
                  <a:glow rad="127000">
                    <a:srgbClr val="FFFFFF"/>
                  </a:glow>
                </a:effectLst>
                <a:latin typeface="Arial" charset="0"/>
                <a:ea typeface="ＭＳ Ｐゴシック" charset="0"/>
                <a:cs typeface="ＭＳ Ｐゴシック" charset="0"/>
              </a:rPr>
              <a:t>, </a:t>
            </a:r>
            <a:r>
              <a:rPr lang="zh-CN" altLang="en-US" sz="2400" b="1" i="1" dirty="0" smtClean="0">
                <a:solidFill>
                  <a:srgbClr val="000000"/>
                </a:solidFill>
                <a:effectLst>
                  <a:glow rad="127000">
                    <a:srgbClr val="FFFFFF"/>
                  </a:glow>
                </a:effectLst>
                <a:latin typeface="Arial" charset="0"/>
                <a:ea typeface="ＭＳ Ｐゴシック" charset="0"/>
                <a:cs typeface="ＭＳ Ｐゴシック" charset="0"/>
              </a:rPr>
              <a:t>基本神学，</a:t>
            </a:r>
            <a:r>
              <a:rPr lang="en-US" sz="2400" b="1" dirty="0" smtClean="0">
                <a:solidFill>
                  <a:srgbClr val="000000"/>
                </a:solidFill>
                <a:effectLst>
                  <a:glow rad="127000">
                    <a:srgbClr val="FFFFFF"/>
                  </a:glow>
                </a:effectLst>
                <a:latin typeface="Arial" charset="0"/>
                <a:ea typeface="ＭＳ Ｐゴシック" charset="0"/>
                <a:cs typeface="ＭＳ Ｐゴシック" charset="0"/>
              </a:rPr>
              <a:t>355</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74294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smtClean="0">
                <a:solidFill>
                  <a:schemeClr val="tx1"/>
                </a:solidFill>
              </a:rPr>
              <a:t>Black</a:t>
            </a:r>
            <a:endParaRPr lang="en-US" dirty="0">
              <a:solidFill>
                <a:schemeClr val="tx1"/>
              </a:solidFill>
            </a:endParaRPr>
          </a:p>
        </p:txBody>
      </p:sp>
    </p:spTree>
    <p:extLst>
      <p:ext uri="{BB962C8B-B14F-4D97-AF65-F5344CB8AC3E}">
        <p14:creationId xmlns:p14="http://schemas.microsoft.com/office/powerpoint/2010/main" val="2678309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574261"/>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3200" dirty="0">
                <a:solidFill>
                  <a:schemeClr val="bg1"/>
                </a:solidFill>
              </a:rPr>
              <a:t>基督论</a:t>
            </a:r>
            <a:r>
              <a:rPr lang="en-US" altLang="ja-JP" sz="3200" dirty="0">
                <a:solidFill>
                  <a:schemeClr val="bg1"/>
                </a:solidFill>
              </a:rPr>
              <a:t> • </a:t>
            </a:r>
            <a:r>
              <a:rPr lang="en-US" sz="3200" b="1" dirty="0" err="1" smtClean="0">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359093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a:extLst/>
        </p:spPr>
        <p:txBody>
          <a:bodyPr/>
          <a:lstStyle/>
          <a:p>
            <a:pPr>
              <a:defRPr/>
            </a:pPr>
            <a:r>
              <a:rPr lang="zh-CN" altLang="en-US" sz="5400" b="1" dirty="0" smtClean="0">
                <a:effectLst>
                  <a:glow rad="127000">
                    <a:schemeClr val="tx1"/>
                  </a:glow>
                </a:effectLst>
                <a:latin typeface="Arial" charset="0"/>
                <a:ea typeface="ＭＳ Ｐゴシック" charset="0"/>
                <a:cs typeface="ＭＳ Ｐゴシック" charset="0"/>
              </a:rPr>
              <a:t>怀疑论者的想法</a:t>
            </a:r>
            <a:r>
              <a:rPr lang="is-IS" sz="5400" b="1" dirty="0" smtClean="0">
                <a:effectLst>
                  <a:glow rad="127000">
                    <a:schemeClr val="tx1"/>
                  </a:glow>
                </a:effectLst>
                <a:latin typeface="Arial" charset="0"/>
                <a:ea typeface="ＭＳ Ｐゴシック" charset="0"/>
                <a:cs typeface="ＭＳ Ｐゴシック" charset="0"/>
              </a:rPr>
              <a:t>…</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41865" y="1252274"/>
            <a:ext cx="9191670" cy="4623521"/>
          </a:xfrm>
          <a:prstGeom prst="rect">
            <a:avLst/>
          </a:prstGeom>
        </p:spPr>
      </p:pic>
      <p:sp>
        <p:nvSpPr>
          <p:cNvPr id="4" name="Text Box 5"/>
          <p:cNvSpPr txBox="1">
            <a:spLocks noChangeArrowheads="1"/>
          </p:cNvSpPr>
          <p:nvPr/>
        </p:nvSpPr>
        <p:spPr bwMode="auto">
          <a:xfrm>
            <a:off x="-22882" y="6424634"/>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http://www.jcnot4me.com/page32.html</a:t>
            </a:r>
            <a:endParaRPr lang="en-US" sz="2000" b="1" kern="0" dirty="0" smtClean="0">
              <a:solidFill>
                <a:srgbClr val="FFFFFF"/>
              </a:solidFill>
              <a:effectLst>
                <a:outerShdw blurRad="38100" dist="38100" dir="2700000" algn="tl">
                  <a:srgbClr val="000000"/>
                </a:outerShdw>
              </a:effectLst>
              <a:latin typeface="Arial"/>
              <a:cs typeface="Arial"/>
            </a:endParaRPr>
          </a:p>
        </p:txBody>
      </p:sp>
      <p:sp>
        <p:nvSpPr>
          <p:cNvPr id="3" name="Oval 2"/>
          <p:cNvSpPr/>
          <p:nvPr/>
        </p:nvSpPr>
        <p:spPr bwMode="auto">
          <a:xfrm>
            <a:off x="213463" y="1686372"/>
            <a:ext cx="4340507" cy="2210307"/>
          </a:xfrm>
          <a:prstGeom prst="ellipse">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r>
              <a:rPr lang="zh-CN" altLang="en-US" sz="2400" dirty="0" smtClean="0">
                <a:solidFill>
                  <a:srgbClr val="000000"/>
                </a:solidFill>
                <a:latin typeface="Comic Sans MS" pitchFamily="-112" charset="0"/>
              </a:rPr>
              <a:t>但我已被饶恕了！ </a:t>
            </a:r>
            <a:endParaRPr lang="en-US" altLang="zh-CN" sz="2400" dirty="0" smtClean="0">
              <a:solidFill>
                <a:srgbClr val="000000"/>
              </a:solidFill>
              <a:latin typeface="Comic Sans MS" pitchFamily="-112" charset="0"/>
            </a:endParaRPr>
          </a:p>
          <a:p>
            <a:pPr algn="ctr" defTabSz="914400" eaLnBrk="0" fontAlgn="base" hangingPunct="0">
              <a:spcBef>
                <a:spcPct val="0"/>
              </a:spcBef>
              <a:spcAft>
                <a:spcPct val="0"/>
              </a:spcAft>
            </a:pPr>
            <a:r>
              <a:rPr lang="zh-CN" altLang="en-US" sz="2400" dirty="0" smtClean="0">
                <a:solidFill>
                  <a:srgbClr val="000000"/>
                </a:solidFill>
                <a:latin typeface="Comic Sans MS" pitchFamily="-112" charset="0"/>
              </a:rPr>
              <a:t>你为世人的罪而死在十架上！我相信你！耶稣拯救！</a:t>
            </a:r>
            <a:endParaRPr lang="en-US" sz="2400" dirty="0">
              <a:solidFill>
                <a:srgbClr val="000000"/>
              </a:solidFill>
              <a:latin typeface="Comic Sans MS" pitchFamily="-112" charset="0"/>
            </a:endParaRPr>
          </a:p>
        </p:txBody>
      </p:sp>
      <p:sp>
        <p:nvSpPr>
          <p:cNvPr id="6" name="Oval 5"/>
          <p:cNvSpPr/>
          <p:nvPr/>
        </p:nvSpPr>
        <p:spPr bwMode="auto">
          <a:xfrm>
            <a:off x="6242275" y="1100569"/>
            <a:ext cx="2608830" cy="1171606"/>
          </a:xfrm>
          <a:prstGeom prst="ellipse">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r>
              <a:rPr lang="zh-CN" altLang="en-US" sz="2400" dirty="0" smtClean="0">
                <a:solidFill>
                  <a:srgbClr val="000000"/>
                </a:solidFill>
                <a:latin typeface="Comic Sans MS" pitchFamily="-112" charset="0"/>
              </a:rPr>
              <a:t>这太荒谬。</a:t>
            </a:r>
            <a:endParaRPr lang="en-US" altLang="zh-CN" sz="2400" dirty="0" smtClean="0">
              <a:solidFill>
                <a:srgbClr val="000000"/>
              </a:solidFill>
              <a:latin typeface="Comic Sans MS" pitchFamily="-112" charset="0"/>
            </a:endParaRPr>
          </a:p>
          <a:p>
            <a:pPr algn="ctr" defTabSz="914400" eaLnBrk="0" fontAlgn="base" hangingPunct="0">
              <a:spcBef>
                <a:spcPct val="0"/>
              </a:spcBef>
              <a:spcAft>
                <a:spcPct val="0"/>
              </a:spcAft>
            </a:pPr>
            <a:endParaRPr lang="en-US" sz="2400" dirty="0">
              <a:solidFill>
                <a:srgbClr val="000000"/>
              </a:solidFill>
              <a:latin typeface="Comic Sans MS" pitchFamily="-112" charset="0"/>
            </a:endParaRPr>
          </a:p>
        </p:txBody>
      </p:sp>
      <p:sp>
        <p:nvSpPr>
          <p:cNvPr id="7" name="Oval 6"/>
          <p:cNvSpPr/>
          <p:nvPr/>
        </p:nvSpPr>
        <p:spPr bwMode="auto">
          <a:xfrm>
            <a:off x="5931258" y="1879140"/>
            <a:ext cx="3274076" cy="3032612"/>
          </a:xfrm>
          <a:prstGeom prst="ellipse">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r>
              <a:rPr lang="zh-CN" altLang="en-US" sz="2200" dirty="0" smtClean="0">
                <a:solidFill>
                  <a:srgbClr val="000000"/>
                </a:solidFill>
                <a:latin typeface="Comic Sans MS" pitchFamily="-112" charset="0"/>
              </a:rPr>
              <a:t>我为何需要把 </a:t>
            </a:r>
            <a:endParaRPr lang="en-US" altLang="zh-CN" sz="2200" dirty="0" smtClean="0">
              <a:solidFill>
                <a:srgbClr val="000000"/>
              </a:solidFill>
              <a:latin typeface="Comic Sans MS" pitchFamily="-112" charset="0"/>
            </a:endParaRPr>
          </a:p>
          <a:p>
            <a:pPr algn="ctr" defTabSz="914400" eaLnBrk="0" fontAlgn="base" hangingPunct="0">
              <a:spcBef>
                <a:spcPct val="0"/>
              </a:spcBef>
              <a:spcAft>
                <a:spcPct val="0"/>
              </a:spcAft>
            </a:pPr>
            <a:r>
              <a:rPr lang="zh-CN" altLang="en-US" sz="2200" dirty="0" smtClean="0">
                <a:solidFill>
                  <a:srgbClr val="000000"/>
                </a:solidFill>
                <a:latin typeface="Comic Sans MS" pitchFamily="-112" charset="0"/>
              </a:rPr>
              <a:t>自己牺牲给自己就为了让自己改变一个我自己立下的规则？！</a:t>
            </a:r>
            <a:endParaRPr lang="en-US" altLang="zh-CN" sz="2200" dirty="0" smtClean="0">
              <a:solidFill>
                <a:srgbClr val="000000"/>
              </a:solidFill>
              <a:latin typeface="Comic Sans MS" pitchFamily="-112" charset="0"/>
            </a:endParaRPr>
          </a:p>
          <a:p>
            <a:pPr algn="ctr" defTabSz="914400" eaLnBrk="0" fontAlgn="base" hangingPunct="0">
              <a:spcBef>
                <a:spcPct val="0"/>
              </a:spcBef>
              <a:spcAft>
                <a:spcPct val="0"/>
              </a:spcAft>
            </a:pPr>
            <a:endParaRPr lang="en-US" sz="2400" dirty="0">
              <a:solidFill>
                <a:srgbClr val="000000"/>
              </a:solidFill>
              <a:latin typeface="Comic Sans MS" pitchFamily="-112" charset="0"/>
            </a:endParaRPr>
          </a:p>
        </p:txBody>
      </p:sp>
      <p:sp>
        <p:nvSpPr>
          <p:cNvPr id="8" name="Oval 7"/>
          <p:cNvSpPr/>
          <p:nvPr/>
        </p:nvSpPr>
        <p:spPr bwMode="auto">
          <a:xfrm>
            <a:off x="6678593" y="1719132"/>
            <a:ext cx="1736202" cy="652255"/>
          </a:xfrm>
          <a:prstGeom prst="ellipse">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endParaRPr lang="en-US" sz="2400" dirty="0">
              <a:solidFill>
                <a:srgbClr val="000000"/>
              </a:solidFill>
              <a:latin typeface="Comic Sans MS" pitchFamily="-112" charset="0"/>
            </a:endParaRPr>
          </a:p>
        </p:txBody>
      </p:sp>
    </p:spTree>
    <p:extLst>
      <p:ext uri="{BB962C8B-B14F-4D97-AF65-F5344CB8AC3E}">
        <p14:creationId xmlns:p14="http://schemas.microsoft.com/office/powerpoint/2010/main" val="37491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1" y="-8272"/>
            <a:ext cx="9321801" cy="6858000"/>
            <a:chOff x="-1" y="-8272"/>
            <a:chExt cx="9321801" cy="6858000"/>
          </a:xfrm>
        </p:grpSpPr>
        <p:pic>
          <p:nvPicPr>
            <p:cNvPr id="20" name="Picture 19"/>
            <p:cNvPicPr>
              <a:picLocks noChangeAspect="1"/>
            </p:cNvPicPr>
            <p:nvPr/>
          </p:nvPicPr>
          <p:blipFill rotWithShape="1">
            <a:blip r:embed="rId4"/>
            <a:srcRect l="6971" r="4808"/>
            <a:stretch/>
          </p:blipFill>
          <p:spPr>
            <a:xfrm>
              <a:off x="-1" y="-8272"/>
              <a:ext cx="9321801" cy="6858000"/>
            </a:xfrm>
            <a:prstGeom prst="rect">
              <a:avLst/>
            </a:prstGeom>
          </p:spPr>
        </p:pic>
        <p:grpSp>
          <p:nvGrpSpPr>
            <p:cNvPr id="21" name="Group 20"/>
            <p:cNvGrpSpPr/>
            <p:nvPr/>
          </p:nvGrpSpPr>
          <p:grpSpPr>
            <a:xfrm>
              <a:off x="2052776" y="948181"/>
              <a:ext cx="4340303" cy="4727609"/>
              <a:chOff x="2052776" y="948181"/>
              <a:chExt cx="4340303" cy="4727609"/>
            </a:xfrm>
          </p:grpSpPr>
          <p:sp>
            <p:nvSpPr>
              <p:cNvPr id="22" name="Rectangle 21"/>
              <p:cNvSpPr/>
              <p:nvPr/>
            </p:nvSpPr>
            <p:spPr bwMode="auto">
              <a:xfrm>
                <a:off x="4401298" y="948181"/>
                <a:ext cx="1991781" cy="530633"/>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23" name="Rectangle 22"/>
              <p:cNvSpPr/>
              <p:nvPr/>
            </p:nvSpPr>
            <p:spPr bwMode="auto">
              <a:xfrm>
                <a:off x="2052776" y="982977"/>
                <a:ext cx="1991781" cy="530633"/>
              </a:xfrm>
              <a:prstGeom prst="rect">
                <a:avLst/>
              </a:prstGeom>
              <a:solidFill>
                <a:srgbClr val="FFFFFF"/>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24" name="Isosceles Triangle 23"/>
              <p:cNvSpPr/>
              <p:nvPr/>
            </p:nvSpPr>
            <p:spPr bwMode="auto">
              <a:xfrm rot="1960053">
                <a:off x="2265075" y="2694133"/>
                <a:ext cx="478402" cy="2981657"/>
              </a:xfrm>
              <a:prstGeom prst="triangle">
                <a:avLst/>
              </a:prstGeom>
              <a:solidFill>
                <a:srgbClr val="FFE5E6"/>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25" name="Isosceles Triangle 24"/>
              <p:cNvSpPr/>
              <p:nvPr/>
            </p:nvSpPr>
            <p:spPr bwMode="auto">
              <a:xfrm rot="758712">
                <a:off x="3469370" y="2545464"/>
                <a:ext cx="478402" cy="2981657"/>
              </a:xfrm>
              <a:prstGeom prst="triangle">
                <a:avLst/>
              </a:prstGeom>
              <a:solidFill>
                <a:srgbClr val="FFBEC0"/>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26" name="Isosceles Triangle 25"/>
              <p:cNvSpPr/>
              <p:nvPr/>
            </p:nvSpPr>
            <p:spPr bwMode="auto">
              <a:xfrm rot="20896614">
                <a:off x="4555959" y="2558469"/>
                <a:ext cx="478402" cy="2981657"/>
              </a:xfrm>
              <a:prstGeom prst="triangle">
                <a:avLst/>
              </a:prstGeom>
              <a:solidFill>
                <a:srgbClr val="FF979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27" name="Isosceles Triangle 26"/>
              <p:cNvSpPr/>
              <p:nvPr/>
            </p:nvSpPr>
            <p:spPr bwMode="auto">
              <a:xfrm rot="20396989">
                <a:off x="4927170" y="2570014"/>
                <a:ext cx="478402" cy="2981657"/>
              </a:xfrm>
              <a:prstGeom prst="triangle">
                <a:avLst/>
              </a:prstGeom>
              <a:solidFill>
                <a:srgbClr val="FF656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28" name="Isosceles Triangle 27"/>
              <p:cNvSpPr/>
              <p:nvPr/>
            </p:nvSpPr>
            <p:spPr bwMode="auto">
              <a:xfrm rot="1460783">
                <a:off x="2734986" y="2451124"/>
                <a:ext cx="439759" cy="3156200"/>
              </a:xfrm>
              <a:prstGeom prst="triangle">
                <a:avLst>
                  <a:gd name="adj" fmla="val 63072"/>
                </a:avLst>
              </a:prstGeom>
              <a:solidFill>
                <a:srgbClr val="FFE5E6"/>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29" name="Isosceles Triangle 28"/>
              <p:cNvSpPr/>
              <p:nvPr/>
            </p:nvSpPr>
            <p:spPr bwMode="auto">
              <a:xfrm rot="1138205">
                <a:off x="3124424" y="2419526"/>
                <a:ext cx="439759" cy="3156200"/>
              </a:xfrm>
              <a:prstGeom prst="triangle">
                <a:avLst>
                  <a:gd name="adj" fmla="val 63072"/>
                </a:avLst>
              </a:prstGeom>
              <a:solidFill>
                <a:srgbClr val="FFE5E6"/>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30" name="Isosceles Triangle 29"/>
              <p:cNvSpPr/>
              <p:nvPr/>
            </p:nvSpPr>
            <p:spPr bwMode="auto">
              <a:xfrm rot="182909">
                <a:off x="3843950" y="2511429"/>
                <a:ext cx="478402" cy="2981657"/>
              </a:xfrm>
              <a:prstGeom prst="triangle">
                <a:avLst/>
              </a:prstGeom>
              <a:solidFill>
                <a:srgbClr val="FFBEC0"/>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31" name="Isosceles Triangle 30"/>
              <p:cNvSpPr/>
              <p:nvPr/>
            </p:nvSpPr>
            <p:spPr bwMode="auto">
              <a:xfrm rot="21395862">
                <a:off x="4233413" y="2568344"/>
                <a:ext cx="478402" cy="2981657"/>
              </a:xfrm>
              <a:prstGeom prst="triangle">
                <a:avLst/>
              </a:prstGeom>
              <a:solidFill>
                <a:srgbClr val="FFBEC0"/>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32" name="Isosceles Triangle 31"/>
              <p:cNvSpPr/>
              <p:nvPr/>
            </p:nvSpPr>
            <p:spPr bwMode="auto">
              <a:xfrm rot="19953772">
                <a:off x="5356774" y="2638835"/>
                <a:ext cx="437206" cy="2980450"/>
              </a:xfrm>
              <a:prstGeom prst="triangle">
                <a:avLst/>
              </a:prstGeom>
              <a:solidFill>
                <a:srgbClr val="FF656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33" name="Isosceles Triangle 32"/>
              <p:cNvSpPr/>
              <p:nvPr/>
            </p:nvSpPr>
            <p:spPr bwMode="auto">
              <a:xfrm rot="19684366">
                <a:off x="5733543" y="2590146"/>
                <a:ext cx="437206" cy="2980450"/>
              </a:xfrm>
              <a:prstGeom prst="triangle">
                <a:avLst/>
              </a:prstGeom>
              <a:solidFill>
                <a:srgbClr val="FF656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grpSp>
      </p:grpSp>
      <p:sp>
        <p:nvSpPr>
          <p:cNvPr id="8" name="TextBox 7"/>
          <p:cNvSpPr txBox="1"/>
          <p:nvPr/>
        </p:nvSpPr>
        <p:spPr>
          <a:xfrm rot="3365983">
            <a:off x="5643910" y="4586524"/>
            <a:ext cx="1592435" cy="400110"/>
          </a:xfrm>
          <a:prstGeom prst="rect">
            <a:avLst/>
          </a:prstGeom>
          <a:noFill/>
        </p:spPr>
        <p:txBody>
          <a:bodyPr wrap="square" rtlCol="0">
            <a:spAutoFit/>
          </a:bodyPr>
          <a:lstStyle/>
          <a:p>
            <a:pPr algn="ctr"/>
            <a:r>
              <a:rPr lang="zh-CN" altLang="en-US" sz="2000" b="1" dirty="0" smtClean="0">
                <a:solidFill>
                  <a:srgbClr val="000000"/>
                </a:solidFill>
                <a:latin typeface="MS PGothic" charset="-128"/>
                <a:ea typeface="MS PGothic" charset="-128"/>
                <a:cs typeface="MS PGothic" charset="-128"/>
              </a:rPr>
              <a:t>换回祭</a:t>
            </a:r>
            <a:endParaRPr lang="en-US" sz="2000" b="1" dirty="0">
              <a:solidFill>
                <a:srgbClr val="000000"/>
              </a:solidFill>
              <a:latin typeface="MS PGothic" charset="-128"/>
              <a:ea typeface="MS PGothic" charset="-128"/>
              <a:cs typeface="MS PGothic" charset="-128"/>
            </a:endParaRPr>
          </a:p>
        </p:txBody>
      </p:sp>
      <p:sp>
        <p:nvSpPr>
          <p:cNvPr id="10" name="TextBox 9"/>
          <p:cNvSpPr txBox="1"/>
          <p:nvPr/>
        </p:nvSpPr>
        <p:spPr>
          <a:xfrm rot="5641398">
            <a:off x="3284109" y="4628693"/>
            <a:ext cx="1467239" cy="400110"/>
          </a:xfrm>
          <a:prstGeom prst="rect">
            <a:avLst/>
          </a:prstGeom>
          <a:noFill/>
        </p:spPr>
        <p:txBody>
          <a:bodyPr wrap="square" rtlCol="0">
            <a:spAutoFit/>
          </a:bodyPr>
          <a:lstStyle/>
          <a:p>
            <a:pPr algn="ctr"/>
            <a:r>
              <a:rPr lang="zh-CN" altLang="en-US" sz="2000" b="1" dirty="0" smtClean="0">
                <a:solidFill>
                  <a:srgbClr val="000000"/>
                </a:solidFill>
                <a:latin typeface="MS PGothic" charset="-128"/>
                <a:ea typeface="MS PGothic" charset="-128"/>
                <a:cs typeface="MS PGothic" charset="-128"/>
              </a:rPr>
              <a:t>称义</a:t>
            </a:r>
            <a:endParaRPr lang="en-US" sz="2000" b="1" dirty="0">
              <a:solidFill>
                <a:srgbClr val="000000"/>
              </a:solidFill>
              <a:latin typeface="MS PGothic" charset="-128"/>
              <a:ea typeface="MS PGothic" charset="-128"/>
              <a:cs typeface="MS PGothic" charset="-128"/>
            </a:endParaRPr>
          </a:p>
        </p:txBody>
      </p:sp>
      <p:sp>
        <p:nvSpPr>
          <p:cNvPr id="11" name="TextBox 10"/>
          <p:cNvSpPr txBox="1"/>
          <p:nvPr/>
        </p:nvSpPr>
        <p:spPr>
          <a:xfrm rot="6055458">
            <a:off x="2772863" y="4605648"/>
            <a:ext cx="1467239" cy="400110"/>
          </a:xfrm>
          <a:prstGeom prst="rect">
            <a:avLst/>
          </a:prstGeom>
          <a:noFill/>
        </p:spPr>
        <p:txBody>
          <a:bodyPr wrap="square" rtlCol="0">
            <a:spAutoFit/>
          </a:bodyPr>
          <a:lstStyle/>
          <a:p>
            <a:pPr algn="ctr"/>
            <a:r>
              <a:rPr lang="zh-CN" altLang="en-US" sz="2000" b="1" dirty="0" smtClean="0">
                <a:solidFill>
                  <a:srgbClr val="000000"/>
                </a:solidFill>
                <a:latin typeface="MS PGothic" charset="-128"/>
                <a:ea typeface="MS PGothic" charset="-128"/>
                <a:cs typeface="MS PGothic" charset="-128"/>
              </a:rPr>
              <a:t>赎价</a:t>
            </a:r>
            <a:endParaRPr lang="en-US" sz="2000" b="1" dirty="0">
              <a:solidFill>
                <a:srgbClr val="000000"/>
              </a:solidFill>
              <a:latin typeface="MS PGothic" charset="-128"/>
              <a:ea typeface="MS PGothic" charset="-128"/>
              <a:cs typeface="MS PGothic" charset="-128"/>
            </a:endParaRPr>
          </a:p>
        </p:txBody>
      </p:sp>
      <p:sp>
        <p:nvSpPr>
          <p:cNvPr id="12" name="TextBox 11"/>
          <p:cNvSpPr txBox="1"/>
          <p:nvPr/>
        </p:nvSpPr>
        <p:spPr>
          <a:xfrm rot="6549492">
            <a:off x="1802956" y="4529355"/>
            <a:ext cx="1620562" cy="400110"/>
          </a:xfrm>
          <a:prstGeom prst="rect">
            <a:avLst/>
          </a:prstGeom>
          <a:noFill/>
        </p:spPr>
        <p:txBody>
          <a:bodyPr wrap="square" rtlCol="0">
            <a:spAutoFit/>
          </a:bodyPr>
          <a:lstStyle/>
          <a:p>
            <a:pPr algn="ctr"/>
            <a:r>
              <a:rPr lang="zh-CN" altLang="en-US" sz="2000" b="1" dirty="0" smtClean="0">
                <a:solidFill>
                  <a:srgbClr val="000000"/>
                </a:solidFill>
                <a:latin typeface="MS PGothic" charset="-128"/>
                <a:ea typeface="MS PGothic" charset="-128"/>
                <a:cs typeface="MS PGothic" charset="-128"/>
              </a:rPr>
              <a:t>和好</a:t>
            </a:r>
            <a:endParaRPr lang="en-US" sz="2000" b="1" dirty="0">
              <a:solidFill>
                <a:srgbClr val="000000"/>
              </a:solidFill>
              <a:latin typeface="MS PGothic" charset="-128"/>
              <a:ea typeface="MS PGothic" charset="-128"/>
              <a:cs typeface="MS PGothic" charset="-128"/>
            </a:endParaRPr>
          </a:p>
        </p:txBody>
      </p:sp>
      <p:sp>
        <p:nvSpPr>
          <p:cNvPr id="13" name="TextBox 12"/>
          <p:cNvSpPr txBox="1"/>
          <p:nvPr/>
        </p:nvSpPr>
        <p:spPr>
          <a:xfrm rot="6537324">
            <a:off x="2317692" y="4615441"/>
            <a:ext cx="1474951" cy="400110"/>
          </a:xfrm>
          <a:prstGeom prst="rect">
            <a:avLst/>
          </a:prstGeom>
          <a:noFill/>
        </p:spPr>
        <p:txBody>
          <a:bodyPr wrap="square" rtlCol="0">
            <a:spAutoFit/>
          </a:bodyPr>
          <a:lstStyle/>
          <a:p>
            <a:pPr algn="ctr"/>
            <a:r>
              <a:rPr lang="zh-CN" altLang="en-US" sz="2000" b="1" smtClean="0">
                <a:solidFill>
                  <a:srgbClr val="000000"/>
                </a:solidFill>
                <a:latin typeface="MS PGothic" charset="-128"/>
                <a:ea typeface="MS PGothic" charset="-128"/>
                <a:cs typeface="MS PGothic" charset="-128"/>
              </a:rPr>
              <a:t>榜样</a:t>
            </a:r>
            <a:endParaRPr lang="en-US" sz="2000" b="1" dirty="0">
              <a:solidFill>
                <a:srgbClr val="000000"/>
              </a:solidFill>
              <a:latin typeface="MS PGothic" charset="-128"/>
              <a:ea typeface="MS PGothic" charset="-128"/>
              <a:cs typeface="MS PGothic" charset="-128"/>
            </a:endParaRPr>
          </a:p>
        </p:txBody>
      </p:sp>
      <p:sp>
        <p:nvSpPr>
          <p:cNvPr id="14" name="TextBox 13"/>
          <p:cNvSpPr txBox="1"/>
          <p:nvPr/>
        </p:nvSpPr>
        <p:spPr>
          <a:xfrm rot="5239419">
            <a:off x="3817509" y="4603293"/>
            <a:ext cx="1467239" cy="400110"/>
          </a:xfrm>
          <a:prstGeom prst="rect">
            <a:avLst/>
          </a:prstGeom>
          <a:noFill/>
        </p:spPr>
        <p:txBody>
          <a:bodyPr wrap="square" rtlCol="0">
            <a:spAutoFit/>
          </a:bodyPr>
          <a:lstStyle/>
          <a:p>
            <a:pPr algn="ctr"/>
            <a:r>
              <a:rPr lang="zh-CN" altLang="en-US" sz="2000" b="1" dirty="0" smtClean="0">
                <a:solidFill>
                  <a:srgbClr val="000000"/>
                </a:solidFill>
                <a:latin typeface="MS PGothic" charset="-128"/>
                <a:ea typeface="MS PGothic" charset="-128"/>
                <a:cs typeface="MS PGothic" charset="-128"/>
              </a:rPr>
              <a:t>救赎</a:t>
            </a:r>
            <a:endParaRPr lang="en-US" sz="2000" b="1" dirty="0">
              <a:solidFill>
                <a:srgbClr val="000000"/>
              </a:solidFill>
              <a:latin typeface="MS PGothic" charset="-128"/>
              <a:ea typeface="MS PGothic" charset="-128"/>
              <a:cs typeface="MS PGothic" charset="-128"/>
            </a:endParaRPr>
          </a:p>
        </p:txBody>
      </p:sp>
      <p:sp>
        <p:nvSpPr>
          <p:cNvPr id="15" name="TextBox 14"/>
          <p:cNvSpPr txBox="1"/>
          <p:nvPr/>
        </p:nvSpPr>
        <p:spPr>
          <a:xfrm rot="7253642">
            <a:off x="1340113" y="4501686"/>
            <a:ext cx="1620562" cy="400110"/>
          </a:xfrm>
          <a:prstGeom prst="rect">
            <a:avLst/>
          </a:prstGeom>
          <a:noFill/>
        </p:spPr>
        <p:txBody>
          <a:bodyPr wrap="square" rtlCol="0">
            <a:spAutoFit/>
          </a:bodyPr>
          <a:lstStyle/>
          <a:p>
            <a:pPr algn="ctr"/>
            <a:r>
              <a:rPr lang="zh-CN" altLang="en-US" sz="2000" b="1" smtClean="0">
                <a:solidFill>
                  <a:srgbClr val="000000"/>
                </a:solidFill>
                <a:latin typeface="MS PGothic" charset="-128"/>
                <a:ea typeface="MS PGothic" charset="-128"/>
                <a:cs typeface="MS PGothic" charset="-128"/>
              </a:rPr>
              <a:t>启示</a:t>
            </a:r>
            <a:endParaRPr lang="en-US" sz="2000" b="1" dirty="0">
              <a:solidFill>
                <a:srgbClr val="000000"/>
              </a:solidFill>
              <a:latin typeface="MS PGothic" charset="-128"/>
              <a:ea typeface="MS PGothic" charset="-128"/>
              <a:cs typeface="MS PGothic" charset="-128"/>
            </a:endParaRPr>
          </a:p>
        </p:txBody>
      </p:sp>
      <p:sp>
        <p:nvSpPr>
          <p:cNvPr id="16" name="TextBox 15"/>
          <p:cNvSpPr txBox="1"/>
          <p:nvPr/>
        </p:nvSpPr>
        <p:spPr>
          <a:xfrm rot="4281237">
            <a:off x="4649405" y="4609865"/>
            <a:ext cx="1592435" cy="400110"/>
          </a:xfrm>
          <a:prstGeom prst="rect">
            <a:avLst/>
          </a:prstGeom>
          <a:noFill/>
        </p:spPr>
        <p:txBody>
          <a:bodyPr wrap="square" rtlCol="0">
            <a:spAutoFit/>
          </a:bodyPr>
          <a:lstStyle/>
          <a:p>
            <a:pPr algn="ctr"/>
            <a:r>
              <a:rPr lang="zh-CN" altLang="en-US" sz="2000" b="1" smtClean="0">
                <a:solidFill>
                  <a:srgbClr val="000000"/>
                </a:solidFill>
                <a:latin typeface="MS PGothic" charset="-128"/>
                <a:ea typeface="MS PGothic" charset="-128"/>
                <a:cs typeface="MS PGothic" charset="-128"/>
              </a:rPr>
              <a:t>献祭</a:t>
            </a:r>
            <a:endParaRPr lang="en-US" sz="2000" b="1" dirty="0">
              <a:solidFill>
                <a:srgbClr val="000000"/>
              </a:solidFill>
              <a:latin typeface="MS PGothic" charset="-128"/>
              <a:ea typeface="MS PGothic" charset="-128"/>
              <a:cs typeface="MS PGothic" charset="-128"/>
            </a:endParaRPr>
          </a:p>
        </p:txBody>
      </p:sp>
      <p:sp>
        <p:nvSpPr>
          <p:cNvPr id="17" name="TextBox 16"/>
          <p:cNvSpPr txBox="1"/>
          <p:nvPr/>
        </p:nvSpPr>
        <p:spPr>
          <a:xfrm rot="3870781">
            <a:off x="5073658" y="4561949"/>
            <a:ext cx="1592435" cy="400110"/>
          </a:xfrm>
          <a:prstGeom prst="rect">
            <a:avLst/>
          </a:prstGeom>
          <a:noFill/>
        </p:spPr>
        <p:txBody>
          <a:bodyPr wrap="square" rtlCol="0">
            <a:spAutoFit/>
          </a:bodyPr>
          <a:lstStyle/>
          <a:p>
            <a:pPr algn="ctr"/>
            <a:r>
              <a:rPr lang="zh-CN" altLang="en-US" sz="2000" b="1" dirty="0" smtClean="0">
                <a:solidFill>
                  <a:srgbClr val="000000"/>
                </a:solidFill>
                <a:latin typeface="MS PGothic" charset="-128"/>
                <a:ea typeface="MS PGothic" charset="-128"/>
                <a:cs typeface="MS PGothic" charset="-128"/>
              </a:rPr>
              <a:t>赎罪</a:t>
            </a:r>
            <a:endParaRPr lang="en-US" sz="2000" b="1" dirty="0">
              <a:solidFill>
                <a:srgbClr val="000000"/>
              </a:solidFill>
              <a:latin typeface="MS PGothic" charset="-128"/>
              <a:ea typeface="MS PGothic" charset="-128"/>
              <a:cs typeface="MS PGothic" charset="-128"/>
            </a:endParaRPr>
          </a:p>
        </p:txBody>
      </p:sp>
      <p:sp>
        <p:nvSpPr>
          <p:cNvPr id="18" name="TextBox 17"/>
          <p:cNvSpPr txBox="1"/>
          <p:nvPr/>
        </p:nvSpPr>
        <p:spPr>
          <a:xfrm rot="4805213">
            <a:off x="4232555" y="4608530"/>
            <a:ext cx="1467239" cy="400110"/>
          </a:xfrm>
          <a:prstGeom prst="rect">
            <a:avLst/>
          </a:prstGeom>
          <a:noFill/>
        </p:spPr>
        <p:txBody>
          <a:bodyPr wrap="square" rtlCol="0">
            <a:spAutoFit/>
          </a:bodyPr>
          <a:lstStyle/>
          <a:p>
            <a:pPr algn="ctr"/>
            <a:r>
              <a:rPr lang="zh-CN" altLang="en-US" sz="2000" b="1" smtClean="0">
                <a:solidFill>
                  <a:srgbClr val="000000"/>
                </a:solidFill>
                <a:latin typeface="MS PGothic" charset="-128"/>
                <a:ea typeface="MS PGothic" charset="-128"/>
                <a:cs typeface="MS PGothic" charset="-128"/>
              </a:rPr>
              <a:t>得胜</a:t>
            </a:r>
            <a:endParaRPr lang="en-US" sz="2000" b="1" dirty="0">
              <a:solidFill>
                <a:srgbClr val="000000"/>
              </a:solidFill>
              <a:latin typeface="MS PGothic" charset="-128"/>
              <a:ea typeface="MS PGothic" charset="-128"/>
              <a:cs typeface="MS PGothic" charset="-128"/>
            </a:endParaRPr>
          </a:p>
        </p:txBody>
      </p:sp>
      <p:sp>
        <p:nvSpPr>
          <p:cNvPr id="4" name="Text Box 5"/>
          <p:cNvSpPr txBox="1">
            <a:spLocks noChangeArrowheads="1"/>
          </p:cNvSpPr>
          <p:nvPr/>
        </p:nvSpPr>
        <p:spPr bwMode="auto">
          <a:xfrm>
            <a:off x="93584" y="6298773"/>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zh-CN" altLang="en-US" b="1" kern="0" dirty="0" smtClean="0">
                <a:solidFill>
                  <a:srgbClr val="FFFFFF"/>
                </a:solidFill>
                <a:effectLst>
                  <a:outerShdw blurRad="38100" dist="38100" dir="2700000" algn="tl">
                    <a:srgbClr val="000000"/>
                  </a:outerShdw>
                </a:effectLst>
                <a:latin typeface="Arial"/>
                <a:cs typeface="Arial"/>
              </a:rPr>
              <a:t>马克。德里斯可尔</a:t>
            </a:r>
            <a:r>
              <a:rPr lang="en-US" sz="2000" b="1" kern="0" dirty="0" smtClean="0">
                <a:solidFill>
                  <a:srgbClr val="FFFFFF"/>
                </a:solidFill>
                <a:effectLst>
                  <a:outerShdw blurRad="38100" dist="38100" dir="2700000" algn="tl">
                    <a:srgbClr val="000000"/>
                  </a:outerShdw>
                </a:effectLst>
                <a:latin typeface="Arial"/>
                <a:cs typeface="Arial"/>
              </a:rPr>
              <a:t>, </a:t>
            </a:r>
            <a:r>
              <a:rPr lang="zh-CN" altLang="en-US" b="1" i="1" kern="0" dirty="0" smtClean="0">
                <a:solidFill>
                  <a:srgbClr val="FFFFFF"/>
                </a:solidFill>
                <a:effectLst>
                  <a:outerShdw blurRad="38100" dist="38100" dir="2700000" algn="tl">
                    <a:srgbClr val="000000"/>
                  </a:outerShdw>
                </a:effectLst>
                <a:latin typeface="Arial"/>
                <a:cs typeface="Arial"/>
              </a:rPr>
              <a:t>教已</a:t>
            </a:r>
            <a:r>
              <a:rPr lang="en-US" b="1" i="1" kern="0" dirty="0" smtClean="0">
                <a:solidFill>
                  <a:srgbClr val="FFFFFF"/>
                </a:solidFill>
                <a:effectLst>
                  <a:outerShdw blurRad="38100" dist="38100" dir="2700000" algn="tl">
                    <a:srgbClr val="000000"/>
                  </a:outerShdw>
                </a:effectLst>
                <a:latin typeface="Arial"/>
                <a:cs typeface="Arial"/>
              </a:rPr>
              <a:t>: </a:t>
            </a:r>
            <a:r>
              <a:rPr lang="zh-CN" altLang="en-US" b="1" i="1" kern="0" dirty="0" smtClean="0">
                <a:solidFill>
                  <a:srgbClr val="FFFFFF"/>
                </a:solidFill>
                <a:effectLst>
                  <a:outerShdw blurRad="38100" dist="38100" dir="2700000" algn="tl">
                    <a:srgbClr val="000000"/>
                  </a:outerShdw>
                </a:effectLst>
                <a:latin typeface="Arial"/>
                <a:cs typeface="Arial"/>
              </a:rPr>
              <a:t>基督徒应该相信什么</a:t>
            </a:r>
            <a:endParaRPr lang="en-US" sz="2000" b="1" kern="0" dirty="0" smtClean="0">
              <a:solidFill>
                <a:srgbClr val="FFFFFF"/>
              </a:solidFill>
              <a:effectLst>
                <a:outerShdw blurRad="38100" dist="38100" dir="2700000" algn="tl">
                  <a:srgbClr val="000000"/>
                </a:outerShdw>
              </a:effectLst>
              <a:latin typeface="Arial"/>
              <a:cs typeface="Arial"/>
            </a:endParaRPr>
          </a:p>
        </p:txBody>
      </p:sp>
      <p:sp>
        <p:nvSpPr>
          <p:cNvPr id="5" name="Rectangle 2"/>
          <p:cNvSpPr txBox="1">
            <a:spLocks noChangeArrowheads="1"/>
          </p:cNvSpPr>
          <p:nvPr/>
        </p:nvSpPr>
        <p:spPr bwMode="auto">
          <a:xfrm>
            <a:off x="1813273" y="819962"/>
            <a:ext cx="2343151" cy="719638"/>
          </a:xfrm>
          <a:prstGeom prst="rect">
            <a:avLst/>
          </a:prstGeom>
          <a:noFill/>
          <a:extLst>
            <a:ext uri="{FAA26D3D-D897-4be2-8F04-BA451C77F1D7}">
              <ma14:placeholderFlag xmlns:ma14="http://schemas.microsoft.com/office/mac/drawingml/2011/main" val="1"/>
            </a:ext>
          </a:extLst>
        </p:spPr>
        <p:txBody>
          <a:bodyPr wrap="square" rtlCol="0">
            <a:spAutoFit/>
          </a:bodyPr>
          <a:lstStyle>
            <a:defPPr>
              <a:defRPr lang="en-US"/>
            </a:defPPr>
            <a:lvl1pPr algn="ctr">
              <a:defRPr sz="4000"/>
            </a:lvl1pPr>
          </a:lstStyle>
          <a:p>
            <a:pPr algn="r"/>
            <a:r>
              <a:rPr lang="zh-CN" altLang="en-US" dirty="0">
                <a:solidFill>
                  <a:srgbClr val="000000"/>
                </a:solidFill>
                <a:latin typeface="Times New Roman"/>
              </a:rPr>
              <a:t>耶稣的</a:t>
            </a:r>
            <a:endParaRPr lang="en-US" dirty="0">
              <a:solidFill>
                <a:srgbClr val="000000"/>
              </a:solidFill>
              <a:latin typeface="Times New Roman"/>
            </a:endParaRPr>
          </a:p>
        </p:txBody>
      </p:sp>
      <p:sp>
        <p:nvSpPr>
          <p:cNvPr id="6" name="Rectangle 2"/>
          <p:cNvSpPr txBox="1">
            <a:spLocks noChangeArrowheads="1"/>
          </p:cNvSpPr>
          <p:nvPr/>
        </p:nvSpPr>
        <p:spPr bwMode="auto">
          <a:xfrm>
            <a:off x="4361818" y="829023"/>
            <a:ext cx="2343151" cy="714931"/>
          </a:xfrm>
          <a:prstGeom prst="rect">
            <a:avLst/>
          </a:prstGeom>
          <a:noFill/>
          <a:extLst>
            <a:ext uri="{FAA26D3D-D897-4be2-8F04-BA451C77F1D7}">
              <ma14:placeholderFlag xmlns:ma14="http://schemas.microsoft.com/office/mac/drawingml/2011/main" val="1"/>
            </a:ext>
          </a:extLst>
        </p:spPr>
        <p:txBody>
          <a:bodyPr wrap="square" rtlCol="0">
            <a:spAutoFit/>
          </a:bodyPr>
          <a:lstStyle>
            <a:defPPr>
              <a:defRPr lang="en-US"/>
            </a:defPPr>
            <a:lvl1pPr algn="ctr">
              <a:defRPr sz="4000"/>
            </a:lvl1pPr>
          </a:lstStyle>
          <a:p>
            <a:pPr algn="l"/>
            <a:r>
              <a:rPr lang="zh-CN" altLang="en-US" dirty="0">
                <a:solidFill>
                  <a:srgbClr val="000000"/>
                </a:solidFill>
                <a:latin typeface="Times New Roman"/>
              </a:rPr>
              <a:t> 死亡</a:t>
            </a:r>
            <a:endParaRPr lang="en-US" dirty="0">
              <a:solidFill>
                <a:srgbClr val="000000"/>
              </a:solidFill>
              <a:latin typeface="Times New Roman"/>
            </a:endParaRPr>
          </a:p>
        </p:txBody>
      </p:sp>
      <p:sp>
        <p:nvSpPr>
          <p:cNvPr id="900098" name="Rectangle 2"/>
          <p:cNvSpPr>
            <a:spLocks noGrp="1" noChangeArrowheads="1"/>
          </p:cNvSpPr>
          <p:nvPr>
            <p:ph type="ctrTitle"/>
          </p:nvPr>
        </p:nvSpPr>
        <p:spPr>
          <a:xfrm>
            <a:off x="0" y="-8272"/>
            <a:ext cx="2128181" cy="1837072"/>
          </a:xfrm>
          <a:solidFill>
            <a:srgbClr val="000000"/>
          </a:solidFill>
          <a:effectLst>
            <a:outerShdw blurRad="63500" dist="35921" dir="2700000" algn="ctr" rotWithShape="0">
              <a:schemeClr val="tx2">
                <a:alpha val="74998"/>
              </a:schemeClr>
            </a:outerShdw>
          </a:effectLst>
          <a:extLst/>
        </p:spPr>
        <p:txBody>
          <a:bodyPr anchor="t"/>
          <a:lstStyle/>
          <a:p>
            <a:pPr>
              <a:defRPr/>
            </a:pPr>
            <a:r>
              <a:rPr lang="zh-CN" altLang="en-US" sz="3600" b="1" dirty="0" smtClean="0">
                <a:effectLst>
                  <a:glow rad="127000">
                    <a:schemeClr val="tx1"/>
                  </a:glow>
                </a:effectLst>
                <a:latin typeface="Arial" charset="0"/>
                <a:ea typeface="ＭＳ Ｐゴシック" charset="0"/>
                <a:cs typeface="ＭＳ Ｐゴシック" charset="0"/>
              </a:rPr>
              <a:t>耶稣的</a:t>
            </a:r>
            <a:r>
              <a:rPr lang="en-US" altLang="zh-CN" sz="3600" b="1" dirty="0" smtClean="0">
                <a:effectLst>
                  <a:glow rad="127000">
                    <a:schemeClr val="tx1"/>
                  </a:glow>
                </a:effectLst>
                <a:latin typeface="Arial" charset="0"/>
                <a:ea typeface="ＭＳ Ｐゴシック" charset="0"/>
                <a:cs typeface="ＭＳ Ｐゴシック" charset="0"/>
              </a:rPr>
              <a:t/>
            </a:r>
            <a:br>
              <a:rPr lang="en-US" altLang="zh-CN" sz="3600" b="1" dirty="0" smtClean="0">
                <a:effectLst>
                  <a:glow rad="127000">
                    <a:schemeClr val="tx1"/>
                  </a:glow>
                </a:effectLst>
                <a:latin typeface="Arial" charset="0"/>
                <a:ea typeface="ＭＳ Ｐゴシック" charset="0"/>
                <a:cs typeface="ＭＳ Ｐゴシック" charset="0"/>
              </a:rPr>
            </a:br>
            <a:r>
              <a:rPr lang="zh-CN" altLang="en-US" sz="3600" b="1" dirty="0" smtClean="0">
                <a:effectLst>
                  <a:glow rad="127000">
                    <a:schemeClr val="tx1"/>
                  </a:glow>
                </a:effectLst>
                <a:latin typeface="Arial" charset="0"/>
                <a:ea typeface="ＭＳ Ｐゴシック" charset="0"/>
                <a:cs typeface="ＭＳ Ｐゴシック" charset="0"/>
              </a:rPr>
              <a:t>死亡有何意义？</a:t>
            </a:r>
            <a:endParaRPr lang="en-US" sz="3600" b="1" dirty="0">
              <a:effectLst>
                <a:glow rad="127000">
                  <a:schemeClr val="tx1"/>
                </a:glow>
              </a:effectLst>
              <a:latin typeface="Arial" charset="0"/>
              <a:ea typeface="ＭＳ Ｐゴシック" charset="0"/>
              <a:cs typeface="ＭＳ Ｐゴシック" charset="0"/>
            </a:endParaRPr>
          </a:p>
        </p:txBody>
      </p:sp>
      <p:sp>
        <p:nvSpPr>
          <p:cNvPr id="3" name="TextBox 2"/>
          <p:cNvSpPr txBox="1"/>
          <p:nvPr/>
        </p:nvSpPr>
        <p:spPr>
          <a:xfrm>
            <a:off x="736600" y="5588137"/>
            <a:ext cx="7264400" cy="707886"/>
          </a:xfrm>
          <a:prstGeom prst="rect">
            <a:avLst/>
          </a:prstGeom>
          <a:solidFill>
            <a:schemeClr val="bg1"/>
          </a:solidFill>
        </p:spPr>
        <p:txBody>
          <a:bodyPr wrap="square" rtlCol="0">
            <a:spAutoFit/>
          </a:bodyPr>
          <a:lstStyle/>
          <a:p>
            <a:pPr algn="ctr"/>
            <a:r>
              <a:rPr lang="zh-CN" altLang="en-US" sz="4000" dirty="0" smtClean="0">
                <a:solidFill>
                  <a:srgbClr val="000000"/>
                </a:solidFill>
                <a:latin typeface="Times New Roman"/>
              </a:rPr>
              <a:t>意义和应验</a:t>
            </a:r>
            <a:endParaRPr lang="en-US" sz="4000" dirty="0">
              <a:solidFill>
                <a:srgbClr val="000000"/>
              </a:solidFill>
              <a:latin typeface="Times New Roman"/>
            </a:endParaRPr>
          </a:p>
        </p:txBody>
      </p:sp>
    </p:spTree>
    <p:extLst>
      <p:ext uri="{BB962C8B-B14F-4D97-AF65-F5344CB8AC3E}">
        <p14:creationId xmlns:p14="http://schemas.microsoft.com/office/powerpoint/2010/main" val="1132662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a:extLst/>
        </p:spPr>
        <p:txBody>
          <a:bodyPr/>
          <a:lstStyle/>
          <a:p>
            <a:pPr>
              <a:defRPr/>
            </a:pPr>
            <a:r>
              <a:rPr lang="zh-CN" altLang="en-US" sz="6000" b="1" dirty="0" smtClean="0">
                <a:solidFill>
                  <a:schemeClr val="tx2"/>
                </a:solidFill>
                <a:effectLst>
                  <a:glow rad="127000">
                    <a:schemeClr val="bg1"/>
                  </a:glow>
                </a:effectLst>
                <a:latin typeface="Arial" charset="0"/>
                <a:ea typeface="ＭＳ Ｐゴシック" charset="0"/>
                <a:cs typeface="ＭＳ Ｐゴシック" charset="0"/>
              </a:rPr>
              <a:t>三个主要的赎罪理论</a:t>
            </a:r>
            <a:endParaRPr lang="en-US" sz="60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157545"/>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rgbClr val="000000"/>
                </a:solidFill>
                <a:effectLst>
                  <a:glow rad="127000">
                    <a:srgbClr val="FFFFFF"/>
                  </a:glow>
                </a:effectLst>
                <a:latin typeface="Arial" charset="0"/>
                <a:ea typeface="ＭＳ Ｐゴシック" charset="0"/>
                <a:cs typeface="ＭＳ Ｐゴシック" charset="0"/>
              </a:rPr>
              <a:t>撒旦</a:t>
            </a:r>
            <a:endParaRPr lang="en-US" sz="1600" b="1" dirty="0" smtClean="0">
              <a:solidFill>
                <a:srgbClr val="000000"/>
              </a:solidFill>
              <a:effectLst>
                <a:glow rad="127000">
                  <a:srgbClr val="FFFFFF"/>
                </a:glow>
              </a:effectLst>
              <a:latin typeface="Arial" charset="0"/>
              <a:ea typeface="ＭＳ Ｐゴシック" charset="0"/>
              <a:cs typeface="ＭＳ Ｐゴシック" charset="0"/>
            </a:endParaRPr>
          </a:p>
          <a:p>
            <a:pPr>
              <a:defRPr/>
            </a:pPr>
            <a:r>
              <a:rPr lang="zh-CN" altLang="en-US" sz="3200" b="1" dirty="0" smtClean="0">
                <a:solidFill>
                  <a:srgbClr val="000000"/>
                </a:solidFill>
                <a:effectLst>
                  <a:glow rad="127000">
                    <a:srgbClr val="FFFFFF"/>
                  </a:glow>
                </a:effectLst>
                <a:latin typeface="Arial" charset="0"/>
                <a:ea typeface="ＭＳ Ｐゴシック" charset="0"/>
                <a:cs typeface="ＭＳ Ｐゴシック" charset="0"/>
              </a:rPr>
              <a:t>基督的死与撒旦有关的看法</a:t>
            </a:r>
            <a:endParaRPr lang="en-US" sz="32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2623538" y="4754079"/>
            <a:ext cx="3418970"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rgbClr val="000000"/>
                </a:solidFill>
                <a:effectLst>
                  <a:glow rad="127000">
                    <a:srgbClr val="FFFFFF"/>
                  </a:glow>
                </a:effectLst>
                <a:latin typeface="Arial" charset="0"/>
                <a:ea typeface="ＭＳ Ｐゴシック" charset="0"/>
                <a:cs typeface="ＭＳ Ｐゴシック" charset="0"/>
              </a:rPr>
              <a:t>典范</a:t>
            </a:r>
            <a:endParaRPr lang="en-US" sz="1600" b="1" dirty="0" smtClean="0">
              <a:solidFill>
                <a:srgbClr val="000000"/>
              </a:solidFill>
              <a:effectLst>
                <a:glow rad="127000">
                  <a:srgbClr val="FFFFFF"/>
                </a:glow>
              </a:effectLst>
              <a:latin typeface="Arial" charset="0"/>
              <a:ea typeface="ＭＳ Ｐゴシック" charset="0"/>
              <a:cs typeface="ＭＳ Ｐゴシック" charset="0"/>
            </a:endParaRPr>
          </a:p>
          <a:p>
            <a:pPr>
              <a:defRPr/>
            </a:pPr>
            <a:r>
              <a:rPr lang="zh-CN" altLang="en-US" sz="3200" b="1" dirty="0" smtClean="0">
                <a:solidFill>
                  <a:srgbClr val="000000"/>
                </a:solidFill>
                <a:effectLst>
                  <a:glow rad="127000">
                    <a:srgbClr val="FFFFFF"/>
                  </a:glow>
                </a:effectLst>
                <a:latin typeface="Arial" charset="0"/>
                <a:ea typeface="ＭＳ Ｐゴシック" charset="0"/>
                <a:cs typeface="ＭＳ Ｐゴシック" charset="0"/>
              </a:rPr>
              <a:t>以基督的死为榜样的看法</a:t>
            </a:r>
            <a:endParaRPr lang="en-US" sz="32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5522403" y="2091962"/>
            <a:ext cx="3704572"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rgbClr val="000000"/>
                </a:solidFill>
                <a:effectLst>
                  <a:glow rad="127000">
                    <a:srgbClr val="FFFFFF"/>
                  </a:glow>
                </a:effectLst>
                <a:latin typeface="MS PGothic" charset="-128"/>
                <a:ea typeface="MS PGothic" charset="-128"/>
                <a:cs typeface="MS PGothic" charset="-128"/>
              </a:rPr>
              <a:t>惩罚</a:t>
            </a:r>
            <a:endParaRPr lang="en-US" sz="1600" b="1" dirty="0" smtClean="0">
              <a:solidFill>
                <a:srgbClr val="000000"/>
              </a:solidFill>
              <a:effectLst>
                <a:glow rad="127000">
                  <a:srgbClr val="FFFFFF"/>
                </a:glow>
              </a:effectLst>
              <a:latin typeface="Arial" charset="0"/>
              <a:ea typeface="ＭＳ Ｐゴシック" charset="0"/>
              <a:cs typeface="ＭＳ Ｐゴシック" charset="0"/>
            </a:endParaRPr>
          </a:p>
          <a:p>
            <a:pPr>
              <a:defRPr/>
            </a:pPr>
            <a:r>
              <a:rPr lang="zh-CN" altLang="en-US" sz="3200" b="1" dirty="0" smtClean="0">
                <a:solidFill>
                  <a:srgbClr val="000000"/>
                </a:solidFill>
                <a:effectLst>
                  <a:glow rad="127000">
                    <a:srgbClr val="FFFFFF"/>
                  </a:glow>
                </a:effectLst>
                <a:latin typeface="Arial" charset="0"/>
                <a:ea typeface="ＭＳ Ｐゴシック" charset="0"/>
                <a:cs typeface="ＭＳ Ｐゴシック" charset="0"/>
              </a:rPr>
              <a:t>为了满足神的公义和替代的看法</a:t>
            </a:r>
            <a:endParaRPr lang="en-US" sz="32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49</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9500100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602288"/>
            <a:ext cx="9018151" cy="846131"/>
          </a:xfrm>
          <a:solidFill>
            <a:srgbClr val="CCFFCC"/>
          </a:solidFill>
          <a:ln w="57150" cmpd="thinThick">
            <a:solidFill>
              <a:schemeClr val="tx1"/>
            </a:solidFill>
          </a:ln>
          <a:effectLst/>
          <a:extLst/>
        </p:spPr>
        <p:txBody>
          <a:bodyPr/>
          <a:lstStyle/>
          <a:p>
            <a:pPr>
              <a:defRPr/>
            </a:pPr>
            <a:r>
              <a:rPr lang="zh-CN" altLang="en-US" sz="6600" b="1" dirty="0" smtClean="0">
                <a:solidFill>
                  <a:schemeClr val="tx2"/>
                </a:solidFill>
                <a:effectLst>
                  <a:glow rad="127000">
                    <a:schemeClr val="bg1"/>
                  </a:glow>
                </a:effectLst>
                <a:latin typeface="Arial" charset="0"/>
                <a:ea typeface="ＭＳ Ｐゴシック" charset="0"/>
                <a:cs typeface="ＭＳ Ｐゴシック" charset="0"/>
              </a:rPr>
              <a:t>三</a:t>
            </a:r>
            <a:r>
              <a:rPr lang="zh-CN" altLang="en-US" sz="6600" b="1" dirty="0">
                <a:solidFill>
                  <a:schemeClr val="tx2"/>
                </a:solidFill>
                <a:effectLst>
                  <a:glow rad="127000">
                    <a:schemeClr val="bg1"/>
                  </a:glow>
                </a:effectLst>
                <a:latin typeface="Arial" charset="0"/>
                <a:ea typeface="ＭＳ Ｐゴシック" charset="0"/>
                <a:cs typeface="ＭＳ Ｐゴシック" charset="0"/>
              </a:rPr>
              <a:t>个主要的赎罪理论</a:t>
            </a:r>
            <a:endParaRPr lang="en-US" sz="66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800" b="1" dirty="0" smtClean="0">
                <a:solidFill>
                  <a:srgbClr val="FFFFFF"/>
                </a:solidFill>
                <a:latin typeface="Arial" charset="0"/>
                <a:ea typeface="ＭＳ Ｐゴシック" charset="0"/>
                <a:cs typeface="ＭＳ Ｐゴシック" charset="0"/>
              </a:rPr>
              <a:t>撒旦</a:t>
            </a:r>
            <a:endParaRPr lang="en-US" sz="1800" b="1" dirty="0" smtClean="0">
              <a:solidFill>
                <a:srgbClr val="FFFFFF"/>
              </a:solidFill>
              <a:latin typeface="Arial" charset="0"/>
              <a:ea typeface="ＭＳ Ｐゴシック" charset="0"/>
              <a:cs typeface="ＭＳ Ｐゴシック" charset="0"/>
            </a:endParaRPr>
          </a:p>
          <a:p>
            <a:pPr>
              <a:defRPr/>
            </a:pPr>
            <a:r>
              <a:rPr lang="zh-CN" altLang="en-US" sz="3600" b="1" dirty="0" smtClean="0">
                <a:solidFill>
                  <a:srgbClr val="FFFFFF"/>
                </a:solidFill>
                <a:latin typeface="Arial" charset="0"/>
                <a:ea typeface="ＭＳ Ｐゴシック" charset="0"/>
                <a:cs typeface="ＭＳ Ｐゴシック" charset="0"/>
              </a:rPr>
              <a:t>与撒旦的</a:t>
            </a:r>
            <a:endParaRPr lang="en-US" altLang="zh-CN" sz="3600" b="1" dirty="0" smtClean="0">
              <a:solidFill>
                <a:srgbClr val="FFFFFF"/>
              </a:solidFill>
              <a:latin typeface="Arial" charset="0"/>
              <a:ea typeface="ＭＳ Ｐゴシック" charset="0"/>
              <a:cs typeface="ＭＳ Ｐゴシック" charset="0"/>
            </a:endParaRPr>
          </a:p>
          <a:p>
            <a:pPr>
              <a:defRPr/>
            </a:pPr>
            <a:r>
              <a:rPr lang="zh-CN" altLang="en-US" sz="3600" b="1" dirty="0" smtClean="0">
                <a:solidFill>
                  <a:srgbClr val="FFFFFF"/>
                </a:solidFill>
                <a:latin typeface="Arial" charset="0"/>
                <a:ea typeface="ＭＳ Ｐゴシック" charset="0"/>
                <a:cs typeface="ＭＳ Ｐゴシック" charset="0"/>
              </a:rPr>
              <a:t>抗争</a:t>
            </a:r>
            <a:endParaRPr lang="en-US" sz="3600" b="1" dirty="0">
              <a:solidFill>
                <a:srgbClr val="FFFFFF"/>
              </a:solidFill>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2313321" y="4576004"/>
            <a:ext cx="3853462"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4800" b="1" dirty="0" smtClean="0">
                <a:solidFill>
                  <a:srgbClr val="FFFFFF"/>
                </a:solidFill>
                <a:latin typeface="Arial" charset="0"/>
                <a:ea typeface="ＭＳ Ｐゴシック" charset="0"/>
                <a:cs typeface="ＭＳ Ｐゴシック" charset="0"/>
              </a:rPr>
              <a:t>典范</a:t>
            </a:r>
            <a:endParaRPr lang="en-US" sz="1800" b="1" dirty="0" smtClean="0">
              <a:solidFill>
                <a:srgbClr val="FFFFFF"/>
              </a:solidFill>
              <a:latin typeface="Arial" charset="0"/>
              <a:ea typeface="ＭＳ Ｐゴシック" charset="0"/>
              <a:cs typeface="ＭＳ Ｐゴシック" charset="0"/>
            </a:endParaRPr>
          </a:p>
          <a:p>
            <a:pPr>
              <a:defRPr/>
            </a:pPr>
            <a:r>
              <a:rPr lang="zh-CN" altLang="en-US" sz="4000" b="1" dirty="0" smtClean="0">
                <a:solidFill>
                  <a:srgbClr val="FFFFFF"/>
                </a:solidFill>
                <a:latin typeface="Arial" charset="0"/>
                <a:ea typeface="ＭＳ Ｐゴシック" charset="0"/>
                <a:cs typeface="ＭＳ Ｐゴシック" charset="0"/>
              </a:rPr>
              <a:t>神的爱的彰显</a:t>
            </a:r>
            <a:endParaRPr lang="en-US" sz="4000" b="1" dirty="0">
              <a:solidFill>
                <a:srgbClr val="FFFFFF"/>
              </a:solidFill>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5452251" y="2006600"/>
            <a:ext cx="3704572"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5400" b="1" dirty="0" smtClean="0">
                <a:solidFill>
                  <a:srgbClr val="FFFFFF"/>
                </a:solidFill>
                <a:latin typeface="Arial" charset="0"/>
                <a:ea typeface="ＭＳ Ｐゴシック" charset="0"/>
                <a:cs typeface="ＭＳ Ｐゴシック" charset="0"/>
              </a:rPr>
              <a:t>惩罚</a:t>
            </a:r>
            <a:endParaRPr lang="en-US" sz="2000" b="1" dirty="0" smtClean="0">
              <a:solidFill>
                <a:srgbClr val="FFFFFF"/>
              </a:solidFill>
              <a:latin typeface="Arial" charset="0"/>
              <a:ea typeface="ＭＳ Ｐゴシック" charset="0"/>
              <a:cs typeface="ＭＳ Ｐゴシック" charset="0"/>
            </a:endParaRPr>
          </a:p>
          <a:p>
            <a:pPr>
              <a:defRPr/>
            </a:pPr>
            <a:r>
              <a:rPr lang="zh-CN" altLang="en-US" sz="4000" b="1" dirty="0" smtClean="0">
                <a:solidFill>
                  <a:srgbClr val="FFFFFF"/>
                </a:solidFill>
                <a:latin typeface="Arial" charset="0"/>
                <a:ea typeface="ＭＳ Ｐゴシック" charset="0"/>
                <a:cs typeface="ＭＳ Ｐゴシック" charset="0"/>
              </a:rPr>
              <a:t>人罪的满足</a:t>
            </a:r>
            <a:endParaRPr lang="en-US" sz="4000" b="1" dirty="0">
              <a:solidFill>
                <a:srgbClr val="FFFFFF"/>
              </a:solidFill>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49</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20697885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a:extLst/>
        </p:spPr>
        <p:txBody>
          <a:bodyPr vert="horz" wrap="square" lIns="91440" tIns="45720" rIns="91440" bIns="45720" numCol="1" anchor="ctr" anchorCtr="0" compatLnSpc="1">
            <a:prstTxWarp prst="textNoShape">
              <a:avLst/>
            </a:prstTxWarp>
          </a:bodyPr>
          <a:lstStyle/>
          <a:p>
            <a:r>
              <a:rPr lang="zh-CN" altLang="en-US" sz="6000" b="1" dirty="0">
                <a:solidFill>
                  <a:schemeClr val="tx2"/>
                </a:solidFill>
                <a:effectLst/>
                <a:latin typeface="Arial" charset="0"/>
                <a:ea typeface="ＭＳ Ｐゴシック" charset="0"/>
                <a:cs typeface="ＭＳ Ｐゴシック" charset="0"/>
              </a:rPr>
              <a:t>三个主要的赎罪理论</a:t>
            </a:r>
            <a:endParaRPr lang="en-US" sz="6000" b="1" dirty="0">
              <a:solidFill>
                <a:schemeClr val="tx2"/>
              </a:solidFill>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b="1" dirty="0" smtClean="0">
                <a:solidFill>
                  <a:srgbClr val="000000"/>
                </a:solidFill>
                <a:effectLst>
                  <a:glow rad="127000">
                    <a:srgbClr val="FFFFFF"/>
                  </a:glow>
                </a:effectLst>
                <a:latin typeface="Arial" charset="0"/>
                <a:ea typeface="ＭＳ Ｐゴシック" charset="0"/>
                <a:cs typeface="ＭＳ Ｐゴシック" charset="0"/>
              </a:rPr>
              <a:t>撒旦</a:t>
            </a:r>
            <a:endParaRPr lang="en-US" sz="1800" b="1" dirty="0" smtClean="0">
              <a:solidFill>
                <a:srgbClr val="000000"/>
              </a:solidFill>
              <a:effectLst>
                <a:glow rad="127000">
                  <a:srgbClr val="FFFFFF"/>
                </a:glow>
              </a:effectLst>
              <a:latin typeface="Arial" charset="0"/>
              <a:ea typeface="ＭＳ Ｐゴシック" charset="0"/>
              <a:cs typeface="ＭＳ Ｐゴシック" charset="0"/>
            </a:endParaRPr>
          </a:p>
          <a:p>
            <a:pPr>
              <a:defRPr/>
            </a:pPr>
            <a:r>
              <a:rPr lang="zh-CN" altLang="en-US" sz="3200" b="1" dirty="0" smtClean="0">
                <a:solidFill>
                  <a:srgbClr val="000000"/>
                </a:solidFill>
                <a:effectLst>
                  <a:glow rad="127000">
                    <a:srgbClr val="FFFFFF"/>
                  </a:glow>
                </a:effectLst>
                <a:latin typeface="Arial" charset="0"/>
                <a:ea typeface="ＭＳ Ｐゴシック" charset="0"/>
                <a:cs typeface="ＭＳ Ｐゴシック" charset="0"/>
              </a:rPr>
              <a:t>基督</a:t>
            </a:r>
            <a:r>
              <a:rPr lang="zh-CN" altLang="en-US" sz="3200" b="1" dirty="0">
                <a:solidFill>
                  <a:srgbClr val="000000"/>
                </a:solidFill>
                <a:effectLst>
                  <a:glow rad="127000">
                    <a:srgbClr val="FFFFFF"/>
                  </a:glow>
                </a:effectLst>
                <a:latin typeface="Arial" charset="0"/>
                <a:ea typeface="ＭＳ Ｐゴシック" charset="0"/>
                <a:cs typeface="ＭＳ Ｐゴシック" charset="0"/>
              </a:rPr>
              <a:t>的死与撒旦有关的看法</a:t>
            </a:r>
            <a:endParaRPr lang="en-US" sz="3200" b="1" dirty="0">
              <a:solidFill>
                <a:srgbClr val="000000"/>
              </a:solidFill>
              <a:effectLst>
                <a:glow rad="127000">
                  <a:srgbClr val="FFFFFF"/>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smtClean="0">
                <a:solidFill>
                  <a:srgbClr val="000000"/>
                </a:solidFill>
                <a:effectLst>
                  <a:glow rad="127000">
                    <a:srgbClr val="FFFFFF"/>
                  </a:glow>
                </a:effectLst>
                <a:latin typeface="Arial" charset="0"/>
                <a:ea typeface="ＭＳ Ｐゴシック" charset="0"/>
                <a:cs typeface="ＭＳ Ｐゴシック" charset="0"/>
              </a:rPr>
              <a:t>49</a:t>
            </a:r>
            <a:endParaRPr lang="en-US" sz="2400" b="1" dirty="0">
              <a:solidFill>
                <a:srgbClr val="000000"/>
              </a:solidFill>
              <a:effectLst>
                <a:glow rad="127000">
                  <a:srgbClr val="FFFFFF"/>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1750511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a:extLst/>
        </p:spPr>
        <p:txBody>
          <a:bodyPr anchor="t"/>
          <a:lstStyle/>
          <a:p>
            <a:pPr>
              <a:defRPr/>
            </a:pPr>
            <a:r>
              <a:rPr lang="zh-CN" altLang="en-US" sz="6000" b="1" dirty="0" smtClean="0">
                <a:effectLst>
                  <a:glow rad="127000">
                    <a:schemeClr val="tx1"/>
                  </a:glow>
                </a:effectLst>
                <a:latin typeface="Arial" charset="0"/>
                <a:ea typeface="ＭＳ Ｐゴシック" charset="0"/>
                <a:cs typeface="ＭＳ Ｐゴシック" charset="0"/>
              </a:rPr>
              <a:t>撒旦赎价论</a:t>
            </a:r>
            <a:endParaRPr lang="en-US" sz="60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12405" y="1136382"/>
            <a:ext cx="8493691" cy="4355739"/>
          </a:xfrm>
          <a:prstGeom prst="rect">
            <a:avLst/>
          </a:prstGeom>
        </p:spPr>
      </p:pic>
      <p:sp>
        <p:nvSpPr>
          <p:cNvPr id="5" name="Rectangle 2"/>
          <p:cNvSpPr txBox="1">
            <a:spLocks noChangeArrowheads="1"/>
          </p:cNvSpPr>
          <p:nvPr/>
        </p:nvSpPr>
        <p:spPr bwMode="auto">
          <a:xfrm>
            <a:off x="0" y="6224712"/>
            <a:ext cx="9144000" cy="65313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3200" b="1" dirty="0" smtClean="0">
                <a:solidFill>
                  <a:srgbClr val="FFFFFF"/>
                </a:solidFill>
                <a:effectLst>
                  <a:glow rad="127000">
                    <a:srgbClr val="000000"/>
                  </a:glow>
                </a:effectLst>
                <a:latin typeface="Arial" charset="0"/>
                <a:ea typeface="ＭＳ Ｐゴシック" charset="0"/>
                <a:cs typeface="ＭＳ Ｐゴシック" charset="0"/>
              </a:rPr>
              <a:t>近为</a:t>
            </a:r>
            <a:r>
              <a:rPr lang="en-US" altLang="zh-CN" sz="3200" b="1" dirty="0" smtClean="0">
                <a:solidFill>
                  <a:srgbClr val="FFFFFF"/>
                </a:solidFill>
                <a:effectLst>
                  <a:glow rad="127000">
                    <a:srgbClr val="000000"/>
                  </a:glow>
                </a:effectLst>
                <a:latin typeface="Arial" charset="0"/>
                <a:ea typeface="ＭＳ Ｐゴシック" charset="0"/>
                <a:cs typeface="ＭＳ Ｐゴシック" charset="0"/>
              </a:rPr>
              <a:t> </a:t>
            </a:r>
            <a:r>
              <a:rPr lang="zh-CN" altLang="en-US" sz="3200" b="1" dirty="0" smtClean="0">
                <a:solidFill>
                  <a:srgbClr val="FFFFFF"/>
                </a:solidFill>
                <a:effectLst>
                  <a:glow rad="127000">
                    <a:srgbClr val="000000"/>
                  </a:glow>
                </a:effectLst>
                <a:latin typeface="Arial" charset="0"/>
                <a:ea typeface="ＭＳ Ｐゴシック" charset="0"/>
                <a:cs typeface="ＭＳ Ｐゴシック" charset="0"/>
              </a:rPr>
              <a:t>杰克。奇克的奇克福音短文</a:t>
            </a:r>
            <a:endParaRPr lang="en-US" sz="32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631690"/>
            <a:ext cx="9144000" cy="65313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zh-CN" altLang="en-US" sz="3200" b="1" dirty="0" smtClean="0">
                <a:solidFill>
                  <a:srgbClr val="FFFFFF"/>
                </a:solidFill>
                <a:effectLst>
                  <a:glow rad="127000">
                    <a:srgbClr val="000000"/>
                  </a:glow>
                </a:effectLst>
                <a:latin typeface="Arial" charset="0"/>
                <a:ea typeface="ＭＳ Ｐゴシック" charset="0"/>
                <a:cs typeface="ＭＳ Ｐゴシック" charset="0"/>
              </a:rPr>
              <a:t>初由俄利根而来的</a:t>
            </a:r>
            <a:r>
              <a:rPr lang="en-US" sz="3200" b="1" dirty="0" smtClean="0">
                <a:solidFill>
                  <a:srgbClr val="FFFFFF"/>
                </a:solidFill>
                <a:effectLst>
                  <a:glow rad="127000">
                    <a:srgbClr val="000000"/>
                  </a:glow>
                </a:effectLst>
                <a:latin typeface="Arial" charset="0"/>
                <a:ea typeface="ＭＳ Ｐゴシック" charset="0"/>
                <a:cs typeface="ＭＳ Ｐゴシック" charset="0"/>
              </a:rPr>
              <a:t> (185-254)</a:t>
            </a:r>
            <a:endParaRPr lang="en-US" sz="32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smtClean="0"/>
              <a:t>49</a:t>
            </a:r>
            <a:endParaRPr lang="en-US" dirty="0"/>
          </a:p>
        </p:txBody>
      </p:sp>
      <p:sp>
        <p:nvSpPr>
          <p:cNvPr id="3" name="Rectangle 2"/>
          <p:cNvSpPr/>
          <p:nvPr/>
        </p:nvSpPr>
        <p:spPr bwMode="auto">
          <a:xfrm>
            <a:off x="187005" y="4622800"/>
            <a:ext cx="8493691" cy="956288"/>
          </a:xfrm>
          <a:prstGeom prst="rect">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r>
              <a:rPr lang="zh-CN" altLang="en-US" sz="2800" dirty="0" smtClean="0">
                <a:solidFill>
                  <a:srgbClr val="000000"/>
                </a:solidFill>
                <a:latin typeface="Comic Sans MS" pitchFamily="-112" charset="0"/>
              </a:rPr>
              <a:t>因为人子来，不是要受人服事，而是要服事人，并且要舍命，作许多人的赎价。马克福音</a:t>
            </a:r>
            <a:r>
              <a:rPr lang="en-US" altLang="zh-CN" sz="2800" dirty="0" smtClean="0">
                <a:solidFill>
                  <a:srgbClr val="000000"/>
                </a:solidFill>
                <a:latin typeface="Comic Sans MS" pitchFamily="-112" charset="0"/>
              </a:rPr>
              <a:t>10:45</a:t>
            </a:r>
            <a:endParaRPr lang="en-US" sz="2800" dirty="0">
              <a:solidFill>
                <a:srgbClr val="000000"/>
              </a:solidFill>
              <a:latin typeface="Comic Sans MS" pitchFamily="-112" charset="0"/>
            </a:endParaRPr>
          </a:p>
        </p:txBody>
      </p:sp>
    </p:spTree>
    <p:extLst>
      <p:ext uri="{BB962C8B-B14F-4D97-AF65-F5344CB8AC3E}">
        <p14:creationId xmlns:p14="http://schemas.microsoft.com/office/powerpoint/2010/main" val="428424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5011937" cy="6858000"/>
          </a:xfrm>
          <a:prstGeom prst="rect">
            <a:avLst/>
          </a:prstGeom>
        </p:spPr>
      </p:pic>
      <p:sp>
        <p:nvSpPr>
          <p:cNvPr id="900098" name="Rectangle 2"/>
          <p:cNvSpPr>
            <a:spLocks noGrp="1" noChangeArrowheads="1"/>
          </p:cNvSpPr>
          <p:nvPr>
            <p:ph type="ctrTitle"/>
          </p:nvPr>
        </p:nvSpPr>
        <p:spPr>
          <a:xfrm>
            <a:off x="0" y="0"/>
            <a:ext cx="5011937" cy="1551258"/>
          </a:xfrm>
          <a:ln>
            <a:noFill/>
          </a:ln>
          <a:effectLst>
            <a:outerShdw blurRad="63500" dist="35921" dir="2700000" algn="ctr" rotWithShape="0">
              <a:schemeClr val="tx2">
                <a:alpha val="74998"/>
              </a:schemeClr>
            </a:outerShdw>
          </a:effectLst>
          <a:extLst/>
        </p:spPr>
        <p:txBody>
          <a:bodyPr/>
          <a:lstStyle/>
          <a:p>
            <a:pPr>
              <a:defRPr/>
            </a:pPr>
            <a:r>
              <a:rPr lang="zh-CN" altLang="en-US" sz="5400" b="1" dirty="0" smtClean="0">
                <a:effectLst>
                  <a:glow rad="127000">
                    <a:schemeClr val="tx1"/>
                  </a:glow>
                </a:effectLst>
                <a:latin typeface="Arial" charset="0"/>
                <a:ea typeface="ＭＳ Ｐゴシック" charset="0"/>
                <a:cs typeface="ＭＳ Ｐゴシック" charset="0"/>
              </a:rPr>
              <a:t>“戏剧说”</a:t>
            </a:r>
            <a:r>
              <a:rPr lang="en-US" sz="5400" b="1" dirty="0" smtClean="0">
                <a:effectLst>
                  <a:glow rad="127000">
                    <a:schemeClr val="tx1"/>
                  </a:glow>
                </a:effectLst>
                <a:latin typeface="Arial" charset="0"/>
                <a:ea typeface="ＭＳ Ｐゴシック" charset="0"/>
                <a:cs typeface="ＭＳ Ｐゴシック" charset="0"/>
              </a:rPr>
              <a:t/>
            </a:r>
            <a:br>
              <a:rPr lang="en-US" sz="5400" b="1" dirty="0" smtClean="0">
                <a:effectLst>
                  <a:glow rad="127000">
                    <a:schemeClr val="tx1"/>
                  </a:glow>
                </a:effectLst>
                <a:latin typeface="Arial" charset="0"/>
                <a:ea typeface="ＭＳ Ｐゴシック" charset="0"/>
                <a:cs typeface="ＭＳ Ｐゴシック" charset="0"/>
              </a:rPr>
            </a:br>
            <a:r>
              <a:rPr lang="en-US" sz="4000" b="1" dirty="0" smtClean="0">
                <a:effectLst>
                  <a:glow rad="127000">
                    <a:schemeClr val="tx1"/>
                  </a:glow>
                </a:effectLst>
                <a:latin typeface="Arial" charset="0"/>
                <a:ea typeface="ＭＳ Ｐゴシック" charset="0"/>
                <a:cs typeface="ＭＳ Ｐゴシック" charset="0"/>
              </a:rPr>
              <a:t>(</a:t>
            </a:r>
            <a:r>
              <a:rPr lang="zh-CN" altLang="en-US" sz="4000" b="1" dirty="0" smtClean="0">
                <a:effectLst>
                  <a:glow rad="127000">
                    <a:schemeClr val="tx1"/>
                  </a:glow>
                </a:effectLst>
                <a:latin typeface="Arial" charset="0"/>
                <a:ea typeface="ＭＳ Ｐゴシック" charset="0"/>
                <a:cs typeface="ＭＳ Ｐゴシック" charset="0"/>
              </a:rPr>
              <a:t>奥连</a:t>
            </a:r>
            <a:r>
              <a:rPr lang="en-US" sz="4000" b="1" dirty="0" smtClean="0">
                <a:effectLst>
                  <a:glow rad="127000">
                    <a:schemeClr val="tx1"/>
                  </a:glow>
                </a:effectLst>
                <a:latin typeface="Arial" charset="0"/>
                <a:ea typeface="ＭＳ Ｐゴシック" charset="0"/>
                <a:cs typeface="ＭＳ Ｐゴシック" charset="0"/>
              </a:rPr>
              <a:t>, 1879-1978)</a:t>
            </a:r>
            <a:endParaRPr lang="en-US" sz="54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smtClean="0"/>
              <a:t>49</a:t>
            </a:r>
            <a:endParaRPr lang="en-US" dirty="0"/>
          </a:p>
        </p:txBody>
      </p:sp>
      <p:sp>
        <p:nvSpPr>
          <p:cNvPr id="6" name="Rectangle 2"/>
          <p:cNvSpPr txBox="1">
            <a:spLocks noChangeArrowheads="1"/>
          </p:cNvSpPr>
          <p:nvPr/>
        </p:nvSpPr>
        <p:spPr bwMode="auto">
          <a:xfrm>
            <a:off x="5011936" y="907189"/>
            <a:ext cx="4074857" cy="4652833"/>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zh-CN" altLang="en-US" sz="3200" dirty="0"/>
              <a:t>“</a:t>
            </a:r>
            <a:r>
              <a:rPr lang="zh-CN" altLang="en-US" sz="3200" dirty="0" smtClean="0"/>
              <a:t> </a:t>
            </a:r>
            <a:r>
              <a:rPr lang="zh-CN" altLang="en-US" sz="4800" dirty="0" smtClean="0"/>
              <a:t>基督的死亡已战胜了邪恶势力</a:t>
            </a:r>
            <a:r>
              <a:rPr lang="ru-RU" sz="3200" dirty="0" smtClean="0"/>
              <a:t>"</a:t>
            </a:r>
            <a:endParaRPr lang="en-US" sz="3200" dirty="0"/>
          </a:p>
          <a:p>
            <a:endParaRPr lang="en-US" sz="2800" dirty="0" smtClean="0"/>
          </a:p>
          <a:p>
            <a:r>
              <a:rPr lang="en-US" sz="2800" dirty="0" smtClean="0"/>
              <a:t>—</a:t>
            </a:r>
            <a:r>
              <a:rPr lang="zh-CN" altLang="en-US" sz="2800" dirty="0" smtClean="0"/>
              <a:t>来利</a:t>
            </a:r>
            <a:r>
              <a:rPr lang="en-US" sz="2800" dirty="0" smtClean="0"/>
              <a:t>, </a:t>
            </a:r>
            <a:r>
              <a:rPr lang="zh-CN" altLang="en-US" sz="2800" i="1" dirty="0" smtClean="0"/>
              <a:t>基本神学</a:t>
            </a:r>
            <a:r>
              <a:rPr lang="en-US" sz="2800" dirty="0" smtClean="0"/>
              <a:t>, 356</a:t>
            </a:r>
            <a:endParaRPr lang="en-US" sz="2800" dirty="0"/>
          </a:p>
        </p:txBody>
      </p:sp>
    </p:spTree>
    <p:extLst>
      <p:ext uri="{BB962C8B-B14F-4D97-AF65-F5344CB8AC3E}">
        <p14:creationId xmlns:p14="http://schemas.microsoft.com/office/powerpoint/2010/main" val="52422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321</TotalTime>
  <Words>552</Words>
  <Application>Microsoft Macintosh PowerPoint</Application>
  <PresentationFormat>On-screen Show (4:3)</PresentationFormat>
  <Paragraphs>154</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49_Blank Presentation</vt:lpstr>
      <vt:lpstr>20_Default Design</vt:lpstr>
      <vt:lpstr>救恩论面面观</vt:lpstr>
      <vt:lpstr>什么是"救恩"?</vt:lpstr>
      <vt:lpstr>怀疑论者的想法…</vt:lpstr>
      <vt:lpstr>耶稣的 死亡有何意义？</vt:lpstr>
      <vt:lpstr>三个主要的赎罪理论</vt:lpstr>
      <vt:lpstr>三个主要的赎罪理论</vt:lpstr>
      <vt:lpstr>三个主要的赎罪理论</vt:lpstr>
      <vt:lpstr>撒旦赎价论</vt:lpstr>
      <vt:lpstr>“戏剧说” (奥连, 1879-1978)</vt:lpstr>
      <vt:lpstr>三个主要的赎罪理论</vt:lpstr>
      <vt:lpstr>道德影响论 (皮得 亚伯拉德, 1079-1142)</vt:lpstr>
      <vt:lpstr>治理论 格鲁希乌, 1583-1645)</vt:lpstr>
      <vt:lpstr>榜样论  (苏西尼派, 1539-1604)</vt:lpstr>
      <vt:lpstr>巴特论  (卡尔。巴特, 1886-1968)</vt:lpstr>
      <vt:lpstr>三个主要的赎罪理论</vt:lpstr>
      <vt:lpstr>人生各各阶段</vt:lpstr>
      <vt:lpstr>中短符合论 (爱任纽, 130-202)</vt:lpstr>
      <vt:lpstr>满足神义论 (安瑟伦, 1033-1109)</vt:lpstr>
      <vt:lpstr>刑罪代替论</vt:lpstr>
      <vt:lpstr>刑罪代替论</vt:lpstr>
      <vt:lpstr>总结</vt:lpstr>
      <vt:lpstr>Black</vt:lpstr>
      <vt:lpstr>基督论 • BibleStudyDownloads.org</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90</cp:revision>
  <dcterms:created xsi:type="dcterms:W3CDTF">2014-08-02T06:39:19Z</dcterms:created>
  <dcterms:modified xsi:type="dcterms:W3CDTF">2017-11-14T15:29:35Z</dcterms:modified>
</cp:coreProperties>
</file>