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7" r:id="rId3"/>
    <p:sldMasterId id="2147483701" r:id="rId4"/>
    <p:sldMasterId id="2147483713" r:id="rId5"/>
    <p:sldMasterId id="2147483725" r:id="rId6"/>
    <p:sldMasterId id="2147483737" r:id="rId7"/>
    <p:sldMasterId id="2147483749" r:id="rId8"/>
    <p:sldMasterId id="2147483761" r:id="rId9"/>
    <p:sldMasterId id="2147483773" r:id="rId10"/>
    <p:sldMasterId id="2147483785" r:id="rId11"/>
    <p:sldMasterId id="2147483797" r:id="rId12"/>
    <p:sldMasterId id="2147483809" r:id="rId13"/>
    <p:sldMasterId id="2147483821" r:id="rId14"/>
    <p:sldMasterId id="2147483833" r:id="rId15"/>
    <p:sldMasterId id="2147483845" r:id="rId16"/>
    <p:sldMasterId id="2147483847" r:id="rId17"/>
  </p:sldMasterIdLst>
  <p:notesMasterIdLst>
    <p:notesMasterId r:id="rId86"/>
  </p:notesMasterIdLst>
  <p:sldIdLst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536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548" r:id="rId60"/>
    <p:sldId id="549" r:id="rId61"/>
    <p:sldId id="550" r:id="rId62"/>
    <p:sldId id="551" r:id="rId63"/>
    <p:sldId id="552" r:id="rId64"/>
    <p:sldId id="553" r:id="rId65"/>
    <p:sldId id="554" r:id="rId66"/>
    <p:sldId id="555" r:id="rId67"/>
    <p:sldId id="556" r:id="rId68"/>
    <p:sldId id="557" r:id="rId69"/>
    <p:sldId id="558" r:id="rId70"/>
    <p:sldId id="559" r:id="rId71"/>
    <p:sldId id="560" r:id="rId72"/>
    <p:sldId id="561" r:id="rId73"/>
    <p:sldId id="562" r:id="rId74"/>
    <p:sldId id="563" r:id="rId75"/>
    <p:sldId id="564" r:id="rId76"/>
    <p:sldId id="565" r:id="rId77"/>
    <p:sldId id="566" r:id="rId78"/>
    <p:sldId id="567" r:id="rId79"/>
    <p:sldId id="568" r:id="rId80"/>
    <p:sldId id="569" r:id="rId81"/>
    <p:sldId id="570" r:id="rId82"/>
    <p:sldId id="571" r:id="rId83"/>
    <p:sldId id="572" r:id="rId84"/>
    <p:sldId id="50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29" autoAdjust="0"/>
  </p:normalViewPr>
  <p:slideViewPr>
    <p:cSldViewPr snapToGrid="0" snapToObjects="1">
      <p:cViewPr varScale="1">
        <p:scale>
          <a:sx n="121" d="100"/>
          <a:sy n="121" d="100"/>
        </p:scale>
        <p:origin x="-76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slide" Target="slides/slide59.xml"/><Relationship Id="rId77" Type="http://schemas.openxmlformats.org/officeDocument/2006/relationships/slide" Target="slides/slide60.xml"/><Relationship Id="rId78" Type="http://schemas.openxmlformats.org/officeDocument/2006/relationships/slide" Target="slides/slide61.xml"/><Relationship Id="rId79" Type="http://schemas.openxmlformats.org/officeDocument/2006/relationships/slide" Target="slides/slide62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1" Type="http://schemas.openxmlformats.org/officeDocument/2006/relationships/slide" Target="slides/slide64.xml"/><Relationship Id="rId82" Type="http://schemas.openxmlformats.org/officeDocument/2006/relationships/slide" Target="slides/slide65.xml"/><Relationship Id="rId83" Type="http://schemas.openxmlformats.org/officeDocument/2006/relationships/slide" Target="slides/slide66.xml"/><Relationship Id="rId84" Type="http://schemas.openxmlformats.org/officeDocument/2006/relationships/slide" Target="slides/slide67.xml"/><Relationship Id="rId85" Type="http://schemas.openxmlformats.org/officeDocument/2006/relationships/slide" Target="slides/slide68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F15C8-3AB9-D045-8E81-5526EC4E3DA1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A76F66-1A2A-5544-8AEF-C58B7B357135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那六个非法的审判证明了祂的清白！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EC669B-3EC7-2C44-B06E-E9724D2059A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亚那的审判是非法的。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7F2C9E-E13F-FB4B-8492-2431F1B71438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该亚法的审判也是非法的。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267618-9AFA-EA4A-AF90-17CA0C371A07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D13A74-DE54-EF48-A5FC-03ADEFC7831E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罗马的审判也是非法的。他们也指控耶稣为叛国，但没有任何实际的证明。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CB05B-2D6B-D044-8420-DA5F612467C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今天在约翰福音</a:t>
            </a:r>
            <a:r>
              <a:rPr lang="en-US" altLang="zh-CN" dirty="0" smtClean="0">
                <a:cs typeface="+mn-cs"/>
              </a:rPr>
              <a:t>19:16b-42</a:t>
            </a:r>
            <a:r>
              <a:rPr lang="zh-CN" altLang="en-US" dirty="0" smtClean="0">
                <a:cs typeface="+mn-cs"/>
              </a:rPr>
              <a:t>，我们看完了耶稣苦难记，从中看到耶稣自愿为我们舍命。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今天，我们会看到真爱的两种举动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dirty="0" smtClean="0">
                <a:effectLst/>
              </a:rPr>
              <a:t> 基督的死亡和葬礼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baseline="0" dirty="0" smtClean="0">
                <a:effectLst/>
              </a:rPr>
              <a:t> 这都是支持耶稣基督赎罪的概念。</a:t>
            </a:r>
            <a:endParaRPr lang="en-US" altLang="zh-CN" baseline="0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第一个耶稣替我们承罪的证据就是。。。</a:t>
            </a:r>
            <a:endParaRPr lang="en-US" altLang="zh-CN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1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0850EF-ACA3-E849-8307-E7C93FD3CF8F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耶稣透过祂的舍命为我们偿清了罪债，也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应验了经上的语言，</a:t>
            </a:r>
            <a:r>
              <a:rPr lang="zh-CN" altLang="en-US" dirty="0" smtClean="0">
                <a:cs typeface="+mn-cs"/>
              </a:rPr>
              <a:t>也给予他人极大的关心。</a:t>
            </a:r>
            <a:endParaRPr lang="en-US" dirty="0" smtClean="0">
              <a:cs typeface="+mn-cs"/>
            </a:endParaRPr>
          </a:p>
          <a:p>
            <a:pPr marL="171450" indent="-171450" eaLnBrk="1" hangingPunct="1">
              <a:buFont typeface="Arial" charset="0"/>
              <a:buChar char="•"/>
              <a:defRPr/>
            </a:pPr>
            <a:r>
              <a:rPr lang="zh-CN" altLang="en-US" dirty="0" smtClean="0">
                <a:cs typeface="+mn-cs"/>
              </a:rPr>
              <a:t>背负着自己的十字架，耶稣体现了无私的牺牲 （</a:t>
            </a:r>
            <a:r>
              <a:rPr lang="en-US" altLang="zh-CN" dirty="0" smtClean="0">
                <a:cs typeface="+mn-cs"/>
              </a:rPr>
              <a:t>19:16b-17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一般罪犯都必须这么做，就连基督身旁同钉十字架的两个强盗也一样。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B4330-CE6D-F942-A9DD-C03FEE79AAF7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不过，耶稣并不需要自己背负着十字架。马太福音</a:t>
            </a:r>
            <a:r>
              <a:rPr lang="en-US" altLang="zh-CN" dirty="0" smtClean="0">
                <a:cs typeface="+mn-cs"/>
              </a:rPr>
              <a:t>26:53</a:t>
            </a:r>
            <a:r>
              <a:rPr lang="zh-CN" altLang="en-US" dirty="0" smtClean="0">
                <a:cs typeface="+mn-cs"/>
              </a:rPr>
              <a:t>说道祂有权柄逃离拘捕，因为祂能呼召</a:t>
            </a:r>
            <a:r>
              <a:rPr lang="en-US" altLang="zh-CN" dirty="0" smtClean="0">
                <a:cs typeface="+mn-cs"/>
              </a:rPr>
              <a:t>72000</a:t>
            </a:r>
            <a:r>
              <a:rPr lang="zh-CN" altLang="en-US" dirty="0" smtClean="0">
                <a:cs typeface="+mn-cs"/>
              </a:rPr>
              <a:t>名天使！</a:t>
            </a:r>
            <a:r>
              <a:rPr lang="zh-CN" altLang="en-US" baseline="0" dirty="0" smtClean="0">
                <a:cs typeface="+mn-cs"/>
              </a:rPr>
              <a:t> 那是护卫祂的</a:t>
            </a:r>
            <a:r>
              <a:rPr lang="en-US" altLang="zh-CN" baseline="0" dirty="0" smtClean="0">
                <a:cs typeface="+mn-cs"/>
              </a:rPr>
              <a:t>12</a:t>
            </a:r>
            <a:r>
              <a:rPr lang="zh-CN" altLang="en-US" baseline="0" dirty="0" smtClean="0">
                <a:cs typeface="+mn-cs"/>
              </a:rPr>
              <a:t>队天使。一个罗马军队有</a:t>
            </a:r>
            <a:r>
              <a:rPr lang="en-US" altLang="zh-CN" baseline="0" dirty="0" smtClean="0">
                <a:cs typeface="+mn-cs"/>
              </a:rPr>
              <a:t>6000</a:t>
            </a:r>
            <a:r>
              <a:rPr lang="zh-CN" altLang="en-US" baseline="0" dirty="0" smtClean="0">
                <a:cs typeface="+mn-cs"/>
              </a:rPr>
              <a:t>名军人。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SG" dirty="0" smtClean="0"/>
          </a:p>
          <a:p>
            <a:pPr>
              <a:defRPr/>
            </a:pPr>
            <a:r>
              <a:rPr lang="zh-CN" altLang="en-US" sz="1600" dirty="0" smtClean="0"/>
              <a:t>为何基督徒会庆祝“耶稣受难日”呢？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我们的领袖耶稣在那天被钉死受难，所以庆祝那日似乎非常奇怪。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其他宗教都不会庆祝他们领袖的死亡。</a:t>
            </a:r>
            <a:endParaRPr lang="en-US" altLang="zh-CN" sz="1600" dirty="0" smtClean="0"/>
          </a:p>
          <a:p>
            <a:pPr>
              <a:defRPr/>
            </a:pPr>
            <a:r>
              <a:rPr lang="zh-CN" altLang="en-US" sz="1600" dirty="0" smtClean="0"/>
              <a:t>但我们基督徒相信耶稣的死是何等美好！为什么呢？</a:t>
            </a:r>
            <a:endParaRPr lang="en-US" altLang="zh-CN" sz="1600" dirty="0" smtClean="0"/>
          </a:p>
          <a:p>
            <a:pPr>
              <a:defRPr/>
            </a:pPr>
            <a:endParaRPr lang="en-US" altLang="zh-CN" sz="1600" dirty="0" smtClean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 smtClean="0"/>
          </a:p>
        </p:txBody>
      </p:sp>
      <p:sp>
        <p:nvSpPr>
          <p:cNvPr id="555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E9F56A-8DEC-9544-ABF1-945C61F4D5D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DFE76-BD0C-084F-A165-025CE76728C5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耶稣在众人面前被钉死在十架上，并且受尽犹太人的讥讽，无私地舍命。（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18-22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r>
              <a:rPr lang="en-SG" dirty="0" smtClean="0">
                <a:effectLst/>
              </a:rPr>
              <a:t>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44D52-1777-EE48-A94B-D86F609436C6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因为我们都是处死穿着衣服的囚犯， 所以我们现今无法想象赤裸地被钉死在十架的耻辱。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但是，不同与电影所呈现的，耶稣被钉死时，是赤裸着的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连一件腰布都没有！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4F00A-4B2E-1D47-93E1-B3BB9BC2855F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耶稣受难的确是在众人之下 </a:t>
            </a:r>
            <a:r>
              <a:rPr lang="mr-I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在花园墓或是</a:t>
            </a:r>
            <a:r>
              <a:rPr lang="zh-CN" altLang="en-US" sz="1200" b="0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在圣墓教堂的大路。</a:t>
            </a: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602A6-F543-0B44-A82E-85D82495D397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为了加深羞辱，耶稣头上的告示都是以三种语言写着，好让许多经过这城外主路上的人们都能看到。逾越节是犹太人一年之中最大型的庆典，耶路撒冷里这时有大约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90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000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人。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937C54-2B60-CC4B-B9FE-0E078F67BF7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有趣的是，位于老城北部的耶稣受难地点外观看起来像极了在各各地的骷髅头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168DD-6DBB-8843-8DB4-82E4B0AA45D3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而那还是在一个很受欢迎的地方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车站！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80AE7-248E-2641-AEBA-BAA1E3789A54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透过祂允许祂的衣服被分和被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拈阄，</a:t>
            </a:r>
            <a:r>
              <a:rPr lang="zh-CN" altLang="en-US" dirty="0" smtClean="0">
                <a:cs typeface="+mn-cs"/>
              </a:rPr>
              <a:t>耶稣应验了经上的话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19:23-24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或许有人会以为，耶稣至少会让祂的母亲拿着祂的衣服。但不！连衣服被夺去的侮辱，祂也无法幸免。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F6C46D-F701-5143-8B58-972313BD0A78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韦爱尔史巴写道，“在多数罗马处决中，百夫长都会派出四个兵士来协助他。。。分享受害者身上的私人财物是兵士的特权；所以他们分了耶稣所拥有的 </a:t>
            </a:r>
            <a:r>
              <a:rPr lang="mr-IN" altLang="zh-CN" dirty="0" smtClean="0">
                <a:cs typeface="+mn-cs"/>
              </a:rPr>
              <a:t>–</a:t>
            </a:r>
            <a:r>
              <a:rPr lang="zh-CN" altLang="en-US" dirty="0" smtClean="0">
                <a:cs typeface="+mn-cs"/>
              </a:rPr>
              <a:t> 祂的私人衣裳。 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祂应该拥有一条头巾， 一对凉鞋， 一件里衣 （长袍）， 一件外衣和一件腰带。四人就各自拿了一样物品，然后为祂的长袍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抽签。”</a:t>
            </a:r>
            <a:endParaRPr lang="en-SG" dirty="0" smtClean="0">
              <a:effectLst/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effectLst/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effectLst/>
                <a:cs typeface="+mn-cs"/>
              </a:rPr>
              <a:t>沃伦。</a:t>
            </a:r>
            <a:r>
              <a:rPr lang="zh-CN" altLang="en-US" dirty="0" smtClean="0">
                <a:cs typeface="+mn-cs"/>
              </a:rPr>
              <a:t>韦爱尔史巴</a:t>
            </a:r>
            <a:r>
              <a:rPr lang="zh-CN" altLang="en-US" dirty="0" smtClean="0">
                <a:effectLst/>
                <a:cs typeface="+mn-cs"/>
              </a:rPr>
              <a:t>，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Bible Exposition Commentary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(Wheaton, Ill.: Victor Books, 1996, c1989),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19:17.</a:t>
            </a:r>
            <a:r>
              <a:rPr lang="en-SG" dirty="0" smtClean="0">
                <a:effectLst/>
              </a:rPr>
              <a:t>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C5748F-DCE6-9142-A25E-2CF0ED7605DF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b="1" dirty="0" smtClean="0">
              <a:latin typeface="Tahom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“他们彼此分了我的外衣，又为我的内衣抽签。” </a:t>
            </a:r>
            <a:r>
              <a:rPr lang="en-US" altLang="zh-CN" sz="1200" b="0" dirty="0" smtClean="0">
                <a:latin typeface="Tahoma" charset="0"/>
                <a:ea typeface="ＭＳ Ｐゴシック" charset="0"/>
              </a:rPr>
              <a:t>-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 应验了经文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诗篇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22:18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altLang="zh-CN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A3ADDA-4C05-A84B-9D83-5CF7A67BC2B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透过把关心母亲的事寄托于门徒约翰，耶稣无私地死去。（</a:t>
            </a:r>
            <a:r>
              <a:rPr lang="en-US" altLang="zh-CN" dirty="0" smtClean="0">
                <a:cs typeface="+mn-cs"/>
              </a:rPr>
              <a:t>19:25-27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大多数被钉在十字架的人们都无法忍受如此的羞辱和痛楚，因此辱骂施暴者。 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但耶稣竟然向神祷告，祈求祂原谅他们！与其担心自己，基督也想到未来照顾母亲的事。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4A688BB-22B0-40AE-A18E-8437810D848C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B24518-81B3-6842-AC53-F9C81FE402ED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耶稣透过约翰甚至关心祂死后的事，祂对门徒说：“看你的母亲！” （</a:t>
            </a:r>
            <a:r>
              <a:rPr lang="en-US" altLang="zh-CN" dirty="0" smtClean="0">
                <a:cs typeface="+mn-cs"/>
              </a:rPr>
              <a:t>19:27</a:t>
            </a:r>
            <a:r>
              <a:rPr lang="zh-CN" altLang="en-US" dirty="0" smtClean="0">
                <a:cs typeface="+mn-cs"/>
              </a:rPr>
              <a:t>）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为何是约翰而不是耶稣的兄长呢？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记得在约翰</a:t>
            </a:r>
            <a:r>
              <a:rPr lang="en-US" altLang="zh-CN" dirty="0" smtClean="0">
                <a:cs typeface="+mn-cs"/>
              </a:rPr>
              <a:t>7:5</a:t>
            </a:r>
            <a:r>
              <a:rPr lang="zh-CN" altLang="en-US" dirty="0" smtClean="0">
                <a:cs typeface="+mn-cs"/>
              </a:rPr>
              <a:t>，不像祂那心爱的门徒约翰，就连祂的兄弟也都不相信基督（</a:t>
            </a:r>
            <a:r>
              <a:rPr lang="en-US" altLang="zh-CN" dirty="0" smtClean="0">
                <a:cs typeface="+mn-cs"/>
              </a:rPr>
              <a:t>13:23</a:t>
            </a:r>
            <a:r>
              <a:rPr lang="zh-CN" altLang="en-US" dirty="0" smtClean="0">
                <a:cs typeface="+mn-cs"/>
              </a:rPr>
              <a:t>）。但身为好牧人的耶稣（</a:t>
            </a:r>
            <a:r>
              <a:rPr lang="en-US" altLang="zh-CN" dirty="0" smtClean="0">
                <a:cs typeface="+mn-cs"/>
              </a:rPr>
              <a:t>10:4</a:t>
            </a:r>
            <a:r>
              <a:rPr lang="zh-CN" altLang="en-US" dirty="0" smtClean="0">
                <a:cs typeface="+mn-cs"/>
              </a:rPr>
              <a:t>）关心祂的母亲，犹如祂担心其他的羊群一样。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A698C7-9862-DA47-9444-30463D4ACE9A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耶稣应验经文上的话， 成为“渴了”的活水</a:t>
            </a:r>
            <a:r>
              <a:rPr lang="zh-CN" altLang="en-US" baseline="0" dirty="0" smtClean="0">
                <a:cs typeface="+mn-cs"/>
              </a:rPr>
              <a:t> （</a:t>
            </a:r>
            <a:r>
              <a:rPr lang="en-US" altLang="zh-CN" baseline="0" dirty="0" smtClean="0">
                <a:cs typeface="+mn-cs"/>
              </a:rPr>
              <a:t>19:28-29</a:t>
            </a:r>
            <a:r>
              <a:rPr lang="zh-CN" altLang="en-US" baseline="0" dirty="0" smtClean="0">
                <a:cs typeface="+mn-cs"/>
              </a:rPr>
              <a:t>）。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96E56-F3ED-D84C-87B0-BFE1A965B384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当基督宣告，“我渴了” （约翰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），就应验了经文诗篇</a:t>
            </a:r>
            <a:r>
              <a:rPr lang="en-US" altLang="zh-CN" dirty="0" smtClean="0">
                <a:cs typeface="+mn-cs"/>
              </a:rPr>
              <a:t>22:15</a:t>
            </a:r>
            <a:r>
              <a:rPr lang="zh-CN" altLang="en-US" dirty="0" smtClean="0">
                <a:cs typeface="+mn-cs"/>
              </a:rPr>
              <a:t>； 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“我渴了” （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baseline="0" dirty="0" smtClean="0">
                <a:cs typeface="+mn-cs"/>
              </a:rPr>
              <a:t> </a:t>
            </a:r>
            <a:r>
              <a:rPr lang="zh-CN" altLang="en-US" dirty="0" smtClean="0">
                <a:cs typeface="+mn-cs"/>
              </a:rPr>
              <a:t>讽刺的是，那唯一给予活水的（</a:t>
            </a:r>
            <a:r>
              <a:rPr lang="en-US" altLang="zh-CN" dirty="0" smtClean="0">
                <a:cs typeface="+mn-cs"/>
              </a:rPr>
              <a:t>4:14</a:t>
            </a:r>
            <a:r>
              <a:rPr lang="zh-CN" altLang="en-US" dirty="0" smtClean="0">
                <a:cs typeface="+mn-cs"/>
              </a:rPr>
              <a:t>；</a:t>
            </a:r>
            <a:r>
              <a:rPr lang="en-US" altLang="zh-CN" dirty="0" smtClean="0">
                <a:cs typeface="+mn-cs"/>
              </a:rPr>
              <a:t>7:38-39</a:t>
            </a:r>
            <a:r>
              <a:rPr lang="zh-CN" altLang="en-US" dirty="0" smtClean="0">
                <a:cs typeface="+mn-cs"/>
              </a:rPr>
              <a:t>）竟然愿意让自己渴了。基督在此引用了诗篇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， 一个以祂得胜为结尾的诗篇来实现预言。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53E33-3EBD-0E42-8500-7D587FEA8F34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耶稣以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偿清一切罪债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的唯一应验了经上的话。（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19:30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）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你和我都是欠神的债。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拉伊。康福特这样叙述：你曾说过谎，违反神的诫命吗？这代表什么呢？是的，你是骗子！你曾看重其他事，物多于神吗？这代表什么呢？是的，你是拜偶像者！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2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假设你每天只犯罪三次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语言，行为，或想法上违背神的心意，那就是一年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个罪！那还算不错哦！你到底有多少个千千万万的罪使你与神隔绝？</a:t>
            </a:r>
            <a:endParaRPr lang="en-US" altLang="zh-CN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我们只能祈求神怜悯 </a:t>
            </a:r>
            <a:r>
              <a:rPr lang="en-US" altLang="zh-CN" dirty="0" smtClean="0"/>
              <a:t>-</a:t>
            </a:r>
            <a:r>
              <a:rPr lang="zh-CN" altLang="en-US" dirty="0" smtClean="0"/>
              <a:t> 而祂也当当如此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但祂的怜悯也少不了祂的真理， 两者都平衡持守，所以需要我们罪债的偿还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不是象征性的偿还，而是死亡！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436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35269-2B2D-834D-B4AD-E781C4CD6053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当耶稣宣告，“成了” （</a:t>
            </a:r>
            <a:r>
              <a:rPr lang="en-US" altLang="zh-CN" dirty="0" smtClean="0">
                <a:cs typeface="+mn-cs"/>
              </a:rPr>
              <a:t>19:30</a:t>
            </a:r>
            <a:r>
              <a:rPr lang="zh-CN" altLang="en-US" dirty="0" smtClean="0">
                <a:cs typeface="+mn-cs"/>
              </a:rPr>
              <a:t>），</a:t>
            </a:r>
            <a:r>
              <a:rPr lang="zh-CN" altLang="en-US" baseline="0" dirty="0" smtClean="0">
                <a:cs typeface="+mn-cs"/>
              </a:rPr>
              <a:t> 这是个律法的用词，意思“已完全偿还”。 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baseline="0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baseline="0" dirty="0" smtClean="0">
                <a:cs typeface="+mn-cs"/>
              </a:rPr>
              <a:t>归在祂身上的罪回想起多次基督在约翰中声称祂的“时候”未到 （</a:t>
            </a:r>
            <a:r>
              <a:rPr lang="en-US" altLang="zh-CN" baseline="0" dirty="0" smtClean="0">
                <a:cs typeface="+mn-cs"/>
              </a:rPr>
              <a:t>2:4</a:t>
            </a:r>
            <a:r>
              <a:rPr lang="zh-CN" altLang="en-US" baseline="0" dirty="0" smtClean="0">
                <a:cs typeface="+mn-cs"/>
              </a:rPr>
              <a:t>；</a:t>
            </a:r>
            <a:r>
              <a:rPr lang="en-US" altLang="zh-CN" baseline="0" dirty="0" smtClean="0">
                <a:cs typeface="+mn-cs"/>
              </a:rPr>
              <a:t>13</a:t>
            </a:r>
            <a:r>
              <a:rPr lang="zh-CN" altLang="en-US" baseline="0" dirty="0" smtClean="0">
                <a:cs typeface="+mn-cs"/>
              </a:rPr>
              <a:t>：</a:t>
            </a:r>
            <a:r>
              <a:rPr lang="en-US" altLang="zh-CN" baseline="0" dirty="0" smtClean="0">
                <a:cs typeface="+mn-cs"/>
              </a:rPr>
              <a:t>1</a:t>
            </a:r>
            <a:r>
              <a:rPr lang="zh-CN" altLang="en-US" baseline="0" dirty="0" smtClean="0">
                <a:cs typeface="+mn-cs"/>
              </a:rPr>
              <a:t>，</a:t>
            </a:r>
            <a:r>
              <a:rPr lang="en-US" altLang="zh-CN" baseline="0" dirty="0" err="1" smtClean="0">
                <a:cs typeface="+mn-cs"/>
              </a:rPr>
              <a:t>etc</a:t>
            </a:r>
            <a:r>
              <a:rPr lang="zh-CN" altLang="en-US" baseline="0" dirty="0" smtClean="0">
                <a:cs typeface="+mn-cs"/>
              </a:rPr>
              <a:t> ）。 如今祂降世为救赎世人的“时候”已到。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D6939-0A3B-F74C-9E9A-3E4E9FE96587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耶稣的</a:t>
            </a:r>
            <a:r>
              <a:rPr lang="zh-CN" altLang="en-US" u="sng" dirty="0" smtClean="0">
                <a:cs typeface="+mn-cs"/>
              </a:rPr>
              <a:t>腿没被打断</a:t>
            </a:r>
            <a:r>
              <a:rPr lang="zh-CN" altLang="en-US" dirty="0" smtClean="0">
                <a:cs typeface="+mn-cs"/>
              </a:rPr>
              <a:t>，而是</a:t>
            </a:r>
            <a:r>
              <a:rPr lang="zh-CN" altLang="en-US" sz="1200" b="0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r>
              <a:rPr lang="zh-CN" altLang="en-US" dirty="0" smtClean="0">
                <a:cs typeface="+mn-cs"/>
              </a:rPr>
              <a:t>， 也应验了经文。（</a:t>
            </a:r>
            <a:r>
              <a:rPr lang="en-US" altLang="zh-CN" dirty="0" smtClean="0">
                <a:cs typeface="+mn-cs"/>
              </a:rPr>
              <a:t>19:31-37</a:t>
            </a:r>
            <a:r>
              <a:rPr lang="zh-CN" altLang="en-US" dirty="0" smtClean="0">
                <a:cs typeface="+mn-cs"/>
              </a:rPr>
              <a:t>）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C08AA-EE72-3742-8F02-8205276BCAC4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为何打断受害者的腿会促成死亡 （</a:t>
            </a:r>
            <a:r>
              <a:rPr lang="en-US" altLang="zh-CN" dirty="0" smtClean="0">
                <a:cs typeface="+mn-cs"/>
              </a:rPr>
              <a:t>19:31</a:t>
            </a:r>
            <a:r>
              <a:rPr lang="zh-CN" altLang="en-US" dirty="0" smtClean="0">
                <a:cs typeface="+mn-cs"/>
              </a:rPr>
              <a:t>）？催促死亡的方法就是避免他们能推上吸气。所以把腿打断就能避免他们吸气。而用重锤打断腿的惊吓和失血过多也会催促死亡。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b="1" dirty="0" smtClean="0">
              <a:solidFill>
                <a:srgbClr val="FFFFCC"/>
              </a:solidFill>
              <a:effectLst/>
              <a:cs typeface="Arial" charset="0"/>
            </a:endParaRPr>
          </a:p>
          <a:p>
            <a:r>
              <a:rPr lang="zh-CN" altLang="en-US" sz="1200" b="0" dirty="0" smtClean="0">
                <a:solidFill>
                  <a:srgbClr val="FFFFCC"/>
                </a:solidFill>
                <a:effectLst/>
                <a:cs typeface="Arial" charset="0"/>
              </a:rPr>
              <a:t>逾越节的羔羊就连死亡后也毫无瑕疵 。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这应验了两个旧约的经文 </a:t>
            </a:r>
            <a:r>
              <a:rPr lang="en-US" altLang="zh-CN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-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“</a:t>
            </a:r>
            <a:r>
              <a:rPr lang="zh-CN" altLang="en-US" sz="1200" b="0" dirty="0" smtClean="0">
                <a:solidFill>
                  <a:srgbClr val="FFFFCC"/>
                </a:solidFill>
                <a:cs typeface="Arial" charset="0"/>
              </a:rPr>
              <a:t>连一根也不容折断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 （约翰</a:t>
            </a:r>
            <a:r>
              <a:rPr lang="en-US" altLang="zh-CN" sz="1200" b="0" baseline="0" dirty="0" smtClean="0">
                <a:solidFill>
                  <a:srgbClr val="FFFFCC"/>
                </a:solidFill>
                <a:cs typeface="Arial" charset="0"/>
              </a:rPr>
              <a:t>19:36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）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FFFFCC"/>
              </a:solidFill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7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A93197-9948-4346-B38C-EEFED74E97B9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出埃及记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命令道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“</a:t>
            </a:r>
            <a:r>
              <a:rPr lang="zh-CN" altLang="en-US" sz="1200" b="0" dirty="0" smtClean="0">
                <a:solidFill>
                  <a:srgbClr val="FFFFFF"/>
                </a:solidFill>
              </a:rPr>
              <a:t>每个逾越节的羔羊都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必須在同一間房子裡吃，你不可把一點肉從房子裡帶到外面；羊羔的骨頭，一根也不可折斷。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132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CNV</a:t>
            </a: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预言道： 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耶和华保全他一身的骨头，连一根也不容折断。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000000"/>
              </a:solidFill>
              <a:cs typeface="Arial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484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zh-CN" altLang="en-US" b="0" dirty="0" smtClean="0">
                <a:solidFill>
                  <a:srgbClr val="000000"/>
                </a:solidFill>
              </a:rPr>
              <a:t>当兵士拿枪扎祂的肋旁时，就应验经上所说的话 ：</a:t>
            </a:r>
            <a:r>
              <a:rPr lang="zh-CN" altLang="en-US" b="0" baseline="0" dirty="0" smtClean="0">
                <a:solidFill>
                  <a:srgbClr val="000000"/>
                </a:solidFill>
              </a:rPr>
              <a:t> </a:t>
            </a:r>
            <a:r>
              <a:rPr lang="zh-CN" altLang="en-US" b="0" dirty="0" smtClean="0">
                <a:solidFill>
                  <a:srgbClr val="000000"/>
                </a:solidFill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他们必仰望我，就是他们所刺的</a:t>
            </a:r>
            <a:r>
              <a:rPr lang="zh-CN" altLang="en-US" sz="1200" b="0" baseline="0" dirty="0" smtClean="0">
                <a:solidFill>
                  <a:srgbClr val="000000"/>
                </a:solidFill>
                <a:cs typeface="Arial" charset="0"/>
              </a:rPr>
              <a:t>” （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撒迦利亚 </a:t>
            </a:r>
            <a:r>
              <a:rPr lang="en-US" altLang="zh-CN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12:10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）</a:t>
            </a:r>
            <a:endParaRPr lang="en-US" altLang="zh-CN" sz="1200" dirty="0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277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B91277-A68B-F64F-8FC5-4264C40D55AE}" type="slidenum">
              <a:rPr lang="en-US" sz="1200">
                <a:solidFill>
                  <a:prstClr val="black"/>
                </a:solidFill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1101B0-F35E-804F-833A-D00FBB708E3B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总结来说，约翰福音的目的在</a:t>
            </a:r>
            <a:r>
              <a:rPr lang="en-US" altLang="zh-CN" dirty="0" smtClean="0">
                <a:cs typeface="+mn-cs"/>
              </a:rPr>
              <a:t>35</a:t>
            </a:r>
            <a:r>
              <a:rPr lang="zh-CN" altLang="en-US" dirty="0" smtClean="0">
                <a:cs typeface="+mn-cs"/>
              </a:rPr>
              <a:t>节里清楚写道，就是使你和我都能相信耶稣。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34409A-2126-724A-9151-77C8F9BFB016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所以经文</a:t>
            </a:r>
            <a:r>
              <a:rPr lang="en-US" altLang="zh-CN" dirty="0" smtClean="0">
                <a:cs typeface="+mn-cs"/>
              </a:rPr>
              <a:t>16b-37</a:t>
            </a:r>
            <a:r>
              <a:rPr lang="zh-CN" altLang="en-US" dirty="0" smtClean="0">
                <a:cs typeface="+mn-cs"/>
              </a:rPr>
              <a:t> 体现了双重证据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耶稣全然的牺牲和旧约预知的经文应验。这一切证明祂的死亡不同与他人，</a:t>
            </a:r>
            <a:r>
              <a:rPr lang="zh-CN" altLang="en-US" baseline="0" dirty="0" smtClean="0">
                <a:cs typeface="+mn-cs"/>
              </a:rPr>
              <a:t> 而是为我们的罪而全然牺牲的死亡。第二个让我们知道祂是为我们而死是在经文</a:t>
            </a:r>
            <a:r>
              <a:rPr lang="en-US" altLang="zh-CN" baseline="0" dirty="0" smtClean="0">
                <a:cs typeface="+mn-cs"/>
              </a:rPr>
              <a:t>38-42</a:t>
            </a:r>
            <a:r>
              <a:rPr lang="zh-CN" altLang="en-US" baseline="0" dirty="0" smtClean="0">
                <a:cs typeface="+mn-cs"/>
              </a:rPr>
              <a:t> 。。。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因为耶稣实实在在地死了，所以我们知道耶稣真的偿清我们的罪债。也因祂的死，才会有约翰</a:t>
            </a:r>
            <a:r>
              <a:rPr lang="en-US" altLang="zh-CN" dirty="0" smtClean="0"/>
              <a:t>20</a:t>
            </a:r>
            <a:r>
              <a:rPr lang="zh-CN" altLang="en-US" dirty="0" smtClean="0"/>
              <a:t>章中的复活。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8143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那些暗暗地作信徒的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约瑟和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尼哥德慕，用了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公斤的香料把耶稣的遗体缠裹，预备了祂的葬礼。（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19:38-40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）</a:t>
            </a:r>
            <a:endParaRPr lang="en-US" altLang="zh-CN" b="0" dirty="0" smtClean="0">
              <a:latin typeface="Tahoma" charset="0"/>
              <a:ea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88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他们如何在短时间内找到那么多香料和如此靠近的全新坟墓？我们不晓得，但我们知道。。。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679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他们的出现提醒着我们有很多像他们一样的秘密信徒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认为不能公开信基督的男或女。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49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什么是爱？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462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耶稣被安放在全新，昂贵，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磐石裡鑿出來</a:t>
            </a:r>
            <a:r>
              <a:rPr lang="zh-CN" altLang="en-US" dirty="0" smtClean="0"/>
              <a:t>的园子坟墓里，</a:t>
            </a:r>
            <a:r>
              <a:rPr lang="zh-CN" altLang="en-US" baseline="0" dirty="0" smtClean="0"/>
              <a:t> 而不是在</a:t>
            </a:r>
            <a:r>
              <a:rPr lang="zh-CN" altLang="en-US" dirty="0" smtClean="0"/>
              <a:t>窑户的一块田。（</a:t>
            </a:r>
            <a:r>
              <a:rPr lang="en-US" altLang="zh-CN" dirty="0" smtClean="0"/>
              <a:t>19:41-42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耶稣被埋葬在坟墓里，为何如此重要？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耶稣的身体被细麻布加上</a:t>
            </a:r>
            <a:r>
              <a:rPr lang="en-US" altLang="zh-CN" dirty="0" smtClean="0"/>
              <a:t>33</a:t>
            </a:r>
            <a:r>
              <a:rPr lang="zh-CN" altLang="en-US" dirty="0" smtClean="0"/>
              <a:t>公斤的香料包裹并且埋葬，证明祂真的死了。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117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罪犯的</a:t>
            </a:r>
            <a:r>
              <a:rPr lang="zh-CN" altLang="en-US" sz="1200" dirty="0" smtClean="0">
                <a:effectLst/>
              </a:rPr>
              <a:t>尸</a:t>
            </a:r>
            <a:r>
              <a:rPr lang="zh-CN" altLang="en-US" dirty="0" smtClean="0"/>
              <a:t>体通常会被遗弃在</a:t>
            </a:r>
            <a:r>
              <a:rPr lang="zh-CN" altLang="en-US" sz="1200" dirty="0" smtClean="0">
                <a:effectLst/>
              </a:rPr>
              <a:t>欣嫩子谷， 任由犬兽辅食或被烧毁。但如果祂的尸体被烧毁， 复活的主张就会非常荒谬。所以就连祂的仇敌也保护着祂的尸体！</a:t>
            </a:r>
            <a:endParaRPr lang="en-US" altLang="zh-CN" sz="1200" dirty="0" smtClean="0">
              <a:effectLst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11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墓碑葬礼给予秘密信徒约瑟和尼哥德慕机会向前帮忙。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040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r>
              <a:rPr lang="zh-CN" altLang="en-US" dirty="0" smtClean="0"/>
              <a:t>耶稣葬礼意义重大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-</a:t>
            </a:r>
            <a:r>
              <a:rPr lang="zh-CN" altLang="en-US" baseline="0" dirty="0" smtClean="0"/>
              <a:t> </a:t>
            </a:r>
            <a:r>
              <a:rPr lang="zh-CN" altLang="en-US" dirty="0" smtClean="0"/>
              <a:t>那其中重要的原因是什么呢？它证明了耶稣的确死了。你不能够复活，除非你先死！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30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95445-0729-754B-8BBE-7EDA33CE3AC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 smtClean="0">
              <a:solidFill>
                <a:srgbClr val="000000"/>
              </a:solidFill>
              <a:cs typeface="+mn-cs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 smtClean="0">
                <a:solidFill>
                  <a:srgbClr val="000000"/>
                </a:solidFill>
                <a:cs typeface="+mn-cs"/>
              </a:rPr>
              <a:t>从一开始，我们这么问道，</a:t>
            </a:r>
            <a:r>
              <a:rPr lang="zh-CN" altLang="en-US" b="0" dirty="0" smtClean="0">
                <a:solidFill>
                  <a:srgbClr val="000000"/>
                </a:solidFill>
                <a:cs typeface="+mn-cs"/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如何</a:t>
            </a:r>
            <a:r>
              <a:rPr lang="zh-CN" altLang="en-US" sz="1200" b="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基督的死偿清我们的罪债？</a:t>
            </a:r>
            <a:endParaRPr lang="en-US" altLang="zh-CN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那我们又如何知道祂的死亡与他人不同？我只能这样终结。。。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04CA82-4DC2-FC4B-A233-8BAAFD5EC189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耶稣的死无私地应验了经上的话，以</a:t>
            </a:r>
            <a:r>
              <a:rPr lang="zh-CN" altLang="en-US" b="0" dirty="0" smtClean="0">
                <a:latin typeface="Arial"/>
                <a:ea typeface="ＭＳ Ｐゴシック" charset="0"/>
                <a:cs typeface="Arial"/>
              </a:rPr>
              <a:t>墓碑葬礼</a:t>
            </a:r>
            <a:r>
              <a:rPr lang="zh-CN" altLang="en-US" dirty="0" smtClean="0">
                <a:cs typeface="+mn-cs"/>
              </a:rPr>
              <a:t>为结尾。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0722EF-C095-A949-97AE-30CEBC2AC12F}" type="slidenum">
              <a:rPr lang="en-US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我们如何知道基督的死偿清我们的罪？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8DF372-776D-904A-BE7C-FFEA4759B6C8}" type="slidenum">
              <a:rPr lang="en-US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观光耶稣坟墓时，我们会不自尽地在绚丽夺目的摆设中。。。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是念旧吗？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209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B37062-8242-AE4A-946C-7EF032D0197B}" type="slidenum">
              <a:rPr lang="en-US" sz="1200">
                <a:solidFill>
                  <a:prstClr val="black"/>
                </a:solidFill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。。。忽略了最重要的事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那就是基督为我们的罪而死。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7B163-9F7C-8D49-8DB5-2E10BB298839}" type="slidenum">
              <a:rPr lang="en-US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各各地的石头几乎就看不到了！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A2D759-C8BF-FE41-B615-D9F9E47ACF0E}" type="slidenum">
              <a:rPr lang="en-US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接下来，让我问你以下的问题</a:t>
            </a:r>
            <a:r>
              <a:rPr lang="mr-IN" altLang="zh-CN" dirty="0" smtClean="0">
                <a:cs typeface="+mn-cs"/>
              </a:rPr>
              <a:t>…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非信徒：你相信那为你偿清罪债的基督的死吗？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6919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信徒：你所付出的会比为你而死所付出的代价更大吗？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请看这一系列的图片。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3627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379951-980F-784A-B3B1-384155B69F45}" type="slidenum">
              <a:rPr lang="en-US" sz="1200">
                <a:solidFill>
                  <a:prstClr val="black"/>
                </a:solidFill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Survey link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是种情感吗？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24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身为基督徒，我们知道爱不隐藏于不道德之中，也不为自己利益而撒谎。</a:t>
            </a:r>
            <a:endParaRPr lang="en-US" altLang="zh-CN" dirty="0" smtClean="0"/>
          </a:p>
          <a:p>
            <a:r>
              <a:rPr lang="zh-CN" altLang="en-US" dirty="0" smtClean="0"/>
              <a:t>爱最好的体现就是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生命本身。在约翰福音</a:t>
            </a:r>
            <a:r>
              <a:rPr lang="en-US" altLang="zh-CN" dirty="0" smtClean="0"/>
              <a:t>15:13</a:t>
            </a:r>
            <a:r>
              <a:rPr lang="zh-CN" altLang="en-US" dirty="0" smtClean="0"/>
              <a:t>，耶稣说得好：“人为朋友舍命，人间的爱没有比这个更大的了。”</a:t>
            </a:r>
            <a:endParaRPr lang="en-US" altLang="zh-C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82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8EB55D-1788-2744-A2FB-16B0A02DC9A1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故事背后：虽然至约翰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章，反对基督的压力逐渐加大，但耶稣并不是被瞒骗的受害者。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07DB7-7E73-9240-9903-961BFE1814C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22881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BA39B-A859-4E4B-BEFA-77D1ABDB75D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71587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B36A-7D34-0D49-82F1-46F30740A2C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372034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A99E-7392-F44F-B7DF-06053DACDA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4446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BE4F-52D9-AC48-B278-5C85FE96A7A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11051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82BC-C131-0146-BC7D-6908D0B151B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264049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95D5-3461-8E4B-B174-7774DE087B1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10707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8D024-3FFE-5E4F-982F-D5A4ED4404B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506650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3D27-545F-0F45-AE7E-B567BED8E8F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31688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D959-2A4D-A54A-AB2D-A94393003C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610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139B-A682-D44D-B7C9-6B3D431E590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7640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9084-9184-D948-8ED2-33CAE035C3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57062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B0CD-2BFD-F64E-AB51-FF0E9289944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43406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850E-8C8C-5649-9C10-3221AB166D2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6575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FC178-3EF1-E245-B391-C3EBD1D65BD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0814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F5009-4E1A-C24A-B557-27B6978DDE1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16356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66B4FF7-7E59-E24D-915E-44FC423FB9E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840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293651-A941-DC47-8352-9617FBF2D57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8100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A539876-6334-8244-BFCA-92A7920D3AD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25607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8A380A3-A682-3147-A81C-8AF672825B5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218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412AD80-035C-B64A-8D79-B91185C6E11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76411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D418901-6926-8E45-96C0-D3DF2EE73F2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1769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D3DBFA-ABB5-094E-AF48-575ED1EE2A9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48412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97F2FD-63CA-9448-BB8D-C4B0A33B7B9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2822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9AB387-4986-D643-BB1D-A7EF9D64C73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843680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242F4F-8A47-AC4F-8434-C7E4A781EA2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13375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21E146-6F96-D743-8191-16716247F28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81467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C2F8-FA7C-F547-8059-89897AFD589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30535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4C92-CB89-7F46-9080-038CB83A9F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10650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4E0E-4EFF-C949-BAB6-62A27F2615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753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18EB-A1E2-4247-B376-59E7B61EF95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8385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46A69-332E-3943-8C35-A6638F26C3E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28868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7F2A-B8FD-F045-B013-1B6C9644597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588378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8A92A-1989-AC4F-9085-911BD729601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5427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86F3-A85D-F44F-918D-4693C97CC2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04910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9570-AA2D-9742-8C0B-C25CCD15BAF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08087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E56-0DCB-2544-BF7B-9DC8BEB4D7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13976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75F9-B66A-544C-A3A1-2BE0E6F12C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34340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F784-33B4-1543-9B02-5947C59AC24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60753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437B-5250-D245-8BDC-170544D800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8597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BED68A-7E4A-A74B-8308-E9046358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92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1D5CB-3D27-1840-B72B-35065957589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55259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9505-1383-1F45-8377-2D88BB520A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86212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332FE-A292-7444-ADF0-F092E4264D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73846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10F6-5961-7C46-A057-A143A0799AB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67444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93FE-2317-204F-AC57-D4CDEB0BB59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36676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8DCB4-01EE-1946-939E-A978C247D1D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6729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3410-A53F-6D4B-96EE-FBEF5404ADA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05903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8026-E879-C246-B6A2-5BBC8825CB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24247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63128-DF77-1743-A76B-814422E89FF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16251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4AA95-73A0-BC46-B918-CFA1C04F485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352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04CCD5-4C85-0A48-9035-FC3F29CA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316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DA92-B0A4-0643-A3D6-30B0D3C96D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37737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21D4-41EF-3840-865A-14369FC6417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08760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55A3-CA7C-544B-B515-6E782E4F6A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36325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53562-7132-7E40-AB27-30B5D4CF69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27260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A61D-6090-FB4D-99BB-7222EDBA623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55975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3CAE-657C-2E4B-9C31-A3C2973CCAD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69756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8A36B-D084-F040-8B02-0B1F786410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52566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9C06-8211-5748-8C24-CC066FB608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37400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E6A6-82AB-CA49-B72A-FA59335B83D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98106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DC47-EABB-A841-BFB7-D47BB401E0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683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3D999EB-A07E-9346-9379-76F9CA33A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408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95294-54E7-9444-8BD3-16D188C8B10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85247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D520-E14B-2742-9346-A3A220C4392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00001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FAA2-49BC-D541-9D2F-3F8AF1B602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91546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A3E07-4391-054C-9673-148EBF5410A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47661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4C09-AB6C-C843-B8EE-DF3E373D8CA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69661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0B87-4527-B545-853C-441F4D43BF0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421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9840-D39F-174E-A7D2-F0E1624D1F6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66691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6A6E4-9E39-144F-8FD9-FA36AF4A0A1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99064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09D2-A98E-F042-B6E2-AE69471B35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4001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0566-9024-8B49-9E7C-EA67380719B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9868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2D5D8F8-322A-B843-8661-CC58B8ED9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39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E64BF-7DE7-BA46-9FE4-E0AB31A3CED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07308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98CC0E-116E-6840-BF6E-D5555D08847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498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1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1546" name="Rectangle 1066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47" name="Rectangle 10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10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857F-FF68-6F49-AEDC-1E209171986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340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9DD2F-3660-D748-8C8B-58409C83901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882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CA7F-DEDC-A843-92D0-995B64A54FB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1664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4977-5404-EC47-A02B-765515F9AAE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6318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8890-F2F3-4942-B96F-D3CA2F0F52D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4859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6B74-C9BC-5D4C-82C3-C55E13B2751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527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BAF4-6B51-AB4C-A675-25BD494E514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0765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3E4F-6C69-8745-ABF6-17273756BE9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07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45E1127-5F96-C440-8FEF-4DF2DE5D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637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9ABD-50A0-E84F-A25F-58DD0F59EE0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0221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18BC6-CB79-E64D-A859-088D99117602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6556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1BC5-7249-DB46-BA7B-61EED0E8BDC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034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0A37437-DC1A-8345-981A-38D0C87AF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7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4DEAFF-A280-6E42-BEAE-64E92F10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94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435101"/>
            <a:ext cx="3008313" cy="4691063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1020365-7404-1743-881A-CBEA801D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5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3200"/>
            </a:lvl1pPr>
            <a:lvl2pPr marL="456411" indent="0">
              <a:buNone/>
              <a:defRPr sz="2800"/>
            </a:lvl2pPr>
            <a:lvl3pPr marL="912825" indent="0">
              <a:buNone/>
              <a:defRPr sz="2400"/>
            </a:lvl3pPr>
            <a:lvl4pPr marL="1369220" indent="0">
              <a:buNone/>
              <a:defRPr sz="2000"/>
            </a:lvl4pPr>
            <a:lvl5pPr marL="1825644" indent="0">
              <a:buNone/>
              <a:defRPr sz="2000"/>
            </a:lvl5pPr>
            <a:lvl6pPr marL="2282036" indent="0">
              <a:buNone/>
              <a:defRPr sz="2000"/>
            </a:lvl6pPr>
            <a:lvl7pPr marL="2738440" indent="0">
              <a:buNone/>
              <a:defRPr sz="2000"/>
            </a:lvl7pPr>
            <a:lvl8pPr marL="3194844" indent="0">
              <a:buNone/>
              <a:defRPr sz="2000"/>
            </a:lvl8pPr>
            <a:lvl9pPr marL="365125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FBD42EA-7D34-EC40-A917-1512ECC1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66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910A23-886B-BC41-B230-9EE69A13E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34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E05FCFD-6B77-AF4F-9EAC-21864BAF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7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274672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258" tIns="91258" rIns="91258" bIns="91258" anchor="t" anchorCtr="0"/>
          <a:lstStyle>
            <a:lvl1pPr marL="342305" indent="-88735" algn="ctr" rtl="0">
              <a:spcBef>
                <a:spcPts val="800"/>
              </a:spcBef>
              <a:spcAft>
                <a:spcPts val="0"/>
              </a:spcAft>
              <a:buClr>
                <a:srgbClr val="FAFAFA"/>
              </a:buClr>
              <a:buFont typeface="Calibri"/>
              <a:buChar char="•"/>
              <a:defRPr sz="4000" b="1">
                <a:solidFill>
                  <a:srgbClr val="FAFAF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1657" indent="-3169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101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7431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383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»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0238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6653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3050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79469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329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D376EA87-316F-42BF-8A63-F9815052E3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1083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41F156A-388E-4C5C-B99C-F6DF390FC1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8929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904475A-47CF-4263-ABC4-BC23D652888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178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D8E81D0-3EBD-407D-BADA-5C539BE51F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752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0D74A5C3-FE53-48FA-BDC0-F3F712E351E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735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B698B0C1-12EE-44CF-90CD-6598030C27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0484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1C3B582-E58A-4056-A52A-838B51002D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6532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169A0A3-BBEC-4D80-9B75-7E7D7C947D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7006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DEA89EB-5550-43F0-AE6D-B55C5F1D7F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0605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C1340B9-90A0-4656-BFB0-940A4A615F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1992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250A81F-A37B-4337-A6AC-C56B573545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7652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6D252A0-60F1-421E-B31D-6725A02612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2280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0F54DFA-2317-4548-88B3-81840729DC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3490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E754-CD91-FF44-879C-71E56E24683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714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A79A-772C-2844-A4F7-0D1B979800D1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5020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1D05-3B7E-D14E-90CB-32E4224D34FE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5143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602D-E898-1E4D-8283-DBF213D7F68F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9892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BB54-E4D8-5240-994A-E309CFF0A020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4049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E0FE-026D-D049-AF4F-D911ADA025BC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4926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5BCF6-45B8-6E47-9C69-8C3C363C0E36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8151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E64C6-1C40-164A-BBAC-ED4F0B939712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6516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4889-C875-AF45-BA62-B9C37384ECC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424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2928-A0FF-C84F-B94F-309D8EFFC08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3569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0452-AE02-B242-A3EC-AFC2DD0F41A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727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358319C-A954-5E44-80B0-DC5050D297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27728B1-E6BD-6E40-8C69-1C65CB51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9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56C28DE-E05F-EC45-BB95-60F7229E3498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79C8B7-F116-4646-8764-5D21B889D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8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C07FAA6-A271-2046-B3B0-3597D9C3F5DC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9273F04-088A-B94A-986E-006D121EA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6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2595582-7D0D-F44F-AA3D-F2E5600ED9D4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F9F865-F689-264B-B078-67C91869B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61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432463-39E8-9448-84E9-3D0EEEE5093F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6DD736-578F-D746-9DCC-D08B5AEFE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6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ED6A140-B32E-EE41-9CC9-B6D2917DDE92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842042E-A483-6A40-A6E6-6BBB2E3D3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36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BEB9003-8EF9-554E-B38A-C28A4661CB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8710E0E-E23D-3746-BF5D-079041C94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9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49D000-AB89-4449-ADFE-EB572FAC1693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7696A5C-BD7B-9A44-B300-FFA9AE7EB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0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20669FA-F36C-ED4F-B1D1-92F464C9B811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DEB8359-55D9-0D43-90F7-477415CEF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13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AEC319-7801-4149-B8FA-419BFE9D335E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1917ADF-8DE1-474E-AC0E-07CA5BAF5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1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726C8D2-0A69-8140-87AC-0F1756BDCA4A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6A9E4F-7F7F-924F-A8EA-585E757C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5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CEF8-F7B9-F44B-9DCB-94017A387B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8672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7A8B-765E-2B47-9B45-EF732CC3D4F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6859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CEF5-3A39-D941-9388-A63E8330091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41433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89718-2B65-E143-BB8F-6FEA4CDC91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9755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2364-0A14-7F4B-900F-F5DECABD81E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8814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0233-CD32-454F-B9C4-F1E39266A08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4366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10B4-7F4E-0F4E-BC86-921264FEFE3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8617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861F-3CC2-F74B-973D-36D6CCD6BA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7849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331C-D3C5-404C-8543-89F43A181B0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974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7DCB-603C-2E44-9133-9B4A613007A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1465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1B28-5E4E-9C46-B257-8CB9E11FCC0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7020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25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264DB-84AD-ED45-AB97-B16C8B43753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9754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5574-C3DA-BA42-9F9D-E53667AC337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9826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3E09-D18E-EB49-9E39-AEC10308506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1522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1B9-D776-6C46-BF6D-12333B631C7B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38983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84CE-DCA1-474B-B977-3F5FABE621FA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5879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143F-7D5E-F143-A73B-50E858EE704C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8434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B260-9075-1F4C-903F-2CD4788D5641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1091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83A7-CAB1-0344-A54C-66CD669E81FD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824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47865-9C49-A241-801D-524DF33970F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9638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D6D9-FE5C-EE49-A44F-B13C036A951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8706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6EC8-2229-EE4E-931E-5662CBF4123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54123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30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30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0B7-E2B9-5B4E-96DB-A32D4B38550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73354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42A3-A8C6-254B-BFF6-E672E6C0428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66826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2814-FCE7-8E4B-A200-670E8CE94BC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1007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5BA6-0612-B847-AC00-2EC8C6CC12C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23082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80936-1AEE-A84A-8BD6-E71B1DAA6EF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91530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D176D-3817-1741-85F6-FDCA5E25D64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2786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6991B-AC94-6B4A-B0BC-119AB9D877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581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6A624-8918-5347-9D1F-1E68DEEA061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2660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CEB23-9751-4D46-9930-200EC4451A4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33181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EDAA-D9A8-B74C-867E-984A1521623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2393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D03-AF68-FA45-8D9D-30FB6542FD7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8563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CAC4-9D9C-C641-89F9-ECD699E74A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5979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AEA4-98A1-AC4E-A6C1-DC4C49ACE91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827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E8B4-09BB-B84D-99AE-25CDB176F56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59670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3C7DF-9A67-BF4E-9208-FF86EA79D6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49509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42A0-9027-1F45-8FD2-4084AEB4608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8441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7CBE7-78D9-3B40-AE83-72E9BCF3A2E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916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B616AC-7C5E-4B45-81D2-99EDF45BC118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86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D36E77-B3CD-814E-9C4A-EC8638D18CEE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7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DCC853E-C891-2147-8658-33082AC2A74F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869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6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B176C5-77AB-9244-9AFC-11CCD916CF3D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677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24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7E08691-D512-114E-AA1E-0F70E6F71B09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43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5181B55-126E-164D-BB7A-21B37A57AA98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42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7D6ACD-A033-444E-93C9-8E09D6B12EE8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48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5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8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7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8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0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2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4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8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0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4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7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0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9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1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2268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52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52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052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2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2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E918322-0CA6-A441-9D52-C1BC8C9E9DFD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585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5" tIns="45638" rIns="91275" bIns="456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l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F0921CE0-09F0-C844-9567-91EE901B4A6D}" type="datetimeFigureOut">
              <a:rPr lang="en-US">
                <a:ea typeface="ＭＳ Ｐゴシック" charset="0"/>
              </a:rPr>
              <a:pPr>
                <a:defRPr/>
              </a:pPr>
              <a:t>14/11/17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ct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2547E049-FAE0-F94B-A4A9-2B6502DAD48E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6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6411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411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2825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69220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5644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305" indent="-342305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657" indent="-285260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01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431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83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0238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3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50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69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1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36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4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5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>
                <a:solidFill>
                  <a:srgbClr val="FFFFCC"/>
                </a:solidFill>
                <a:latin typeface="Arial" pitchFamily="34" charset="0"/>
                <a:ea typeface="ＭＳ Ｐゴシック"/>
              </a:endParaRPr>
            </a:p>
          </p:txBody>
        </p:sp>
      </p:grpSp>
      <p:sp>
        <p:nvSpPr>
          <p:cNvPr id="281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altLang="zh-CN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altLang="zh-CN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27EDE567-0440-409B-8669-D0C5D22B23C3}" type="slidenum">
              <a:rPr lang="en-US" altLang="zh-CN"/>
              <a:pPr defTabSz="914400" fontAlgn="base"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2422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BEC009-76E1-9C4B-B045-D1A8B44E5247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278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4BDD80-BDE4-0345-9989-B5AA81B3570D}" type="datetime1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14/11/17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8211B56-F9D3-984F-A7D1-AA88BE1B946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5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2A91B1-A232-BC4D-94E3-92D393B37501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88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5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68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5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15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B1A68E-15DF-2241-9A5E-127F4952AC3B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37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09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2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11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911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11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8911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11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FD2203-DC52-B040-BC4F-439D5A7AD6AB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5140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385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9C4BE8-FBBD-BE45-8B07-AF3AB0217195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786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54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6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notesSlide" Target="../notesSlides/notesSlide58.xml"/><Relationship Id="rId5" Type="http://schemas.openxmlformats.org/officeDocument/2006/relationships/image" Target="../media/image6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76.jpeg"/><Relationship Id="rId13" Type="http://schemas.openxmlformats.org/officeDocument/2006/relationships/image" Target="../media/image77.jpeg"/><Relationship Id="rId14" Type="http://schemas.openxmlformats.org/officeDocument/2006/relationships/image" Target="../media/image78.jpeg"/><Relationship Id="rId15" Type="http://schemas.openxmlformats.org/officeDocument/2006/relationships/image" Target="../media/image79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7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13" y="39937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TW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基督之苦难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sz="20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50880"/>
            <a:ext cx="7353300" cy="3327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zh-CN" altLang="en-US" sz="3200" b="1" i="1" dirty="0" smtClean="0">
                <a:solidFill>
                  <a:srgbClr val="FFFFFF"/>
                </a:solidFill>
              </a:rPr>
              <a:t>救恩论：</a:t>
            </a:r>
            <a:r>
              <a:rPr lang="zh-CN" altLang="en-US" sz="3200" b="1" i="1" dirty="0">
                <a:solidFill>
                  <a:srgbClr val="FFFFFF"/>
                </a:solidFill>
              </a:rPr>
              <a:t>上帝的救赎计划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72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4" descr="Gethsem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7813"/>
            <a:ext cx="6553200" cy="1779587"/>
          </a:xfrm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 smtClean="0">
                <a:latin typeface="Arial" charset="0"/>
                <a:ea typeface="ＭＳ Ｐゴシック" charset="0"/>
              </a:rPr>
              <a:t>耶稣掌控自己的拘捕 </a:t>
            </a:r>
            <a:r>
              <a:rPr lang="en-US" altLang="zh-CN" sz="40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Arial" charset="0"/>
                <a:ea typeface="ＭＳ Ｐゴシック" charset="0"/>
              </a:rPr>
            </a:br>
            <a:r>
              <a:rPr lang="en-US" sz="4000" b="1" dirty="0" smtClean="0">
                <a:latin typeface="Arial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Arial" charset="0"/>
                <a:ea typeface="ＭＳ Ｐゴシック" charset="0"/>
              </a:rPr>
              <a:t>约翰</a:t>
            </a:r>
            <a:r>
              <a:rPr lang="en-US" sz="40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000" b="1" dirty="0">
                <a:latin typeface="Arial" charset="0"/>
                <a:ea typeface="ＭＳ Ｐゴシック" charset="0"/>
              </a:rPr>
              <a:t>18:1-11).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6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9400"/>
            <a:ext cx="5410200" cy="2590800"/>
          </a:xfrm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latin typeface="Arial" charset="0"/>
                <a:ea typeface="ＭＳ Ｐゴシック" charset="0"/>
              </a:rPr>
              <a:t>非法的审判证明</a:t>
            </a:r>
            <a:r>
              <a:rPr lang="en-US" altLang="zh-CN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800" b="1" dirty="0" smtClean="0">
                <a:latin typeface="Arial" charset="0"/>
                <a:ea typeface="ＭＳ Ｐゴシック" charset="0"/>
              </a:rPr>
            </a:br>
            <a:r>
              <a:rPr lang="zh-CN" altLang="en-US" sz="4800" b="1" dirty="0" smtClean="0">
                <a:latin typeface="Arial" charset="0"/>
                <a:ea typeface="ＭＳ Ｐゴシック" charset="0"/>
              </a:rPr>
              <a:t>耶稣的清白         </a:t>
            </a:r>
            <a:r>
              <a:rPr lang="en-US" altLang="ja-JP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altLang="ja-JP" sz="4000" b="1" dirty="0" smtClean="0">
                <a:latin typeface="Arial" charset="0"/>
                <a:ea typeface="ＭＳ Ｐゴシック" charset="0"/>
              </a:rPr>
              <a:t>(18:12–19:16a</a:t>
            </a:r>
            <a:r>
              <a:rPr lang="en-US" altLang="ja-JP" sz="4000" b="1" dirty="0">
                <a:latin typeface="Arial" charset="0"/>
                <a:ea typeface="ＭＳ Ｐゴシック" charset="0"/>
              </a:rPr>
              <a:t>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174082" name="Picture 5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90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34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 descr="Trial Before Anna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94113" y="1484313"/>
            <a:ext cx="54864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已不是大祭司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晚上执行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在家中举行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没有目击者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没有实际控状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暴力</a:t>
            </a:r>
            <a:endParaRPr lang="en-US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atin typeface="Arial" charset="0"/>
                <a:ea typeface="ＭＳ Ｐゴシック" charset="0"/>
              </a:rPr>
              <a:t>犹太审判</a:t>
            </a:r>
            <a:r>
              <a:rPr lang="en-US" b="1" dirty="0" smtClean="0">
                <a:latin typeface="Arial" charset="0"/>
                <a:ea typeface="ＭＳ Ｐゴシック" charset="0"/>
              </a:rPr>
              <a:t>: </a:t>
            </a:r>
            <a:r>
              <a:rPr lang="zh-CN" altLang="en-US" b="1" dirty="0" smtClean="0">
                <a:latin typeface="Arial" charset="0"/>
                <a:ea typeface="ＭＳ Ｐゴシック" charset="0"/>
              </a:rPr>
              <a:t>亚那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 rot="-1669184">
            <a:off x="2414132" y="1602036"/>
            <a:ext cx="13548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-1669184">
            <a:off x="2458919" y="224864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-1669184">
            <a:off x="2430615" y="292791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-1669184">
            <a:off x="2454563" y="352372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-1669184">
            <a:off x="2405215" y="418122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-1669184">
            <a:off x="2530037" y="482783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1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3000"/>
      <p:bldP spid="80903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anhedrin at Night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2315"/>
            <a:ext cx="8915400" cy="788988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 smtClean="0">
                <a:latin typeface="Arial" charset="0"/>
                <a:ea typeface="ＭＳ Ｐゴシック" charset="0"/>
              </a:rPr>
              <a:t>该亚法非法的审判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97163" y="1013619"/>
            <a:ext cx="6226029" cy="495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 sz="3200" b="1"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关门聚会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该亚法家中</a:t>
            </a: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执行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晚上举行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/>
              </a:rPr>
              <a:t>没有实际控状</a:t>
            </a:r>
            <a:endParaRPr lang="en-US" altLang="zh-CN" dirty="0">
              <a:solidFill>
                <a:srgbClr val="FFFFFF"/>
              </a:solidFill>
              <a:ea typeface="ＭＳ Ｐゴシック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改变控状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没有辩护律师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判决已定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贿赂</a:t>
            </a:r>
            <a:endParaRPr lang="en-US" altLang="zh-CN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defTabSz="914400" fontAlgn="base">
              <a:spcAft>
                <a:spcPct val="0"/>
              </a:spcAft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无 “等候期”</a:t>
            </a:r>
            <a:endParaRPr lang="en-US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19930816">
            <a:off x="380789" y="1189569"/>
            <a:ext cx="7355210" cy="4324261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7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非法</a:t>
            </a:r>
            <a:endParaRPr lang="en-US" sz="27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3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174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5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80228" name="Picture 3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29" name="Picture 4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0"/>
            <a:ext cx="3048000" cy="3733800"/>
          </a:xfrm>
          <a:prstGeom prst="rect">
            <a:avLst/>
          </a:prstGeom>
          <a:solidFill>
            <a:schemeClr val="bg2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2743200" cy="35814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罗马</a:t>
            </a:r>
            <a:r>
              <a:rPr lang="en-US" altLang="zh-CN" sz="8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8000" b="1" dirty="0" smtClean="0">
                <a:latin typeface="Tahoma" charset="0"/>
                <a:ea typeface="ＭＳ Ｐゴシック" charset="0"/>
              </a:rPr>
            </a:b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审判</a:t>
            </a:r>
            <a:endParaRPr lang="en-US" sz="6000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56113" y="1484313"/>
            <a:ext cx="4724400" cy="2209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彼拉多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希律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多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第二次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)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819"/>
            <a:ext cx="8229600" cy="11430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latin typeface="Tahoma" charset="0"/>
                <a:ea typeface="ＭＳ Ｐゴシック" charset="0"/>
              </a:rPr>
              <a:t>罗马三次的蔑视</a:t>
            </a:r>
            <a:endParaRPr lang="en-US" sz="6000" dirty="0">
              <a:latin typeface="Tahoma" charset="0"/>
              <a:ea typeface="ＭＳ Ｐゴシック" charset="0"/>
            </a:endParaRPr>
          </a:p>
        </p:txBody>
      </p:sp>
      <p:pic>
        <p:nvPicPr>
          <p:cNvPr id="182275" name="Picture 6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655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 rot="-1669184">
            <a:off x="3141532" y="1593219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 rot="-1669184">
            <a:off x="3115407" y="220903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 rot="-1669184">
            <a:off x="3117584" y="2772596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835937" y="4735876"/>
            <a:ext cx="4038600" cy="1447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控状：</a:t>
            </a:r>
            <a:endParaRPr lang="en-US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叛国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4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 advAuto="5000"/>
      <p:bldP spid="104455" grpId="0" autoUpdateAnimBg="0"/>
      <p:bldP spid="104456" grpId="0" autoUpdateAnimBg="0"/>
      <p:bldP spid="10445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259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现今</a:t>
            </a:r>
            <a:r>
              <a:rPr 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: </a:t>
            </a: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耶稣的死偿清了我们的罪债</a:t>
            </a:r>
            <a:r>
              <a:rPr lang="zh-CN" altLang="en-US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 </a:t>
            </a:r>
            <a:r>
              <a:rPr lang="en-US" altLang="ja-JP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(19:16b-42</a:t>
            </a:r>
            <a:r>
              <a:rPr lang="en-US" altLang="ja-JP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)</a:t>
            </a:r>
            <a:endParaRPr lang="en-US" dirty="0">
              <a:effectLst>
                <a:glow rad="165100">
                  <a:srgbClr val="000000">
                    <a:alpha val="88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3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itle 1"/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7931150" cy="2506662"/>
          </a:xfrm>
        </p:spPr>
        <p:txBody>
          <a:bodyPr/>
          <a:lstStyle/>
          <a:p>
            <a:r>
              <a:rPr lang="zh-CN" altLang="en-US" sz="7200" dirty="0" smtClean="0">
                <a:solidFill>
                  <a:schemeClr val="bg1"/>
                </a:solidFill>
                <a:latin typeface="Dark Horse" charset="0"/>
                <a:cs typeface="Dark Horse" charset="0"/>
              </a:rPr>
              <a:t>两种举动</a:t>
            </a:r>
            <a:endParaRPr lang="en-US" sz="7200" dirty="0">
              <a:solidFill>
                <a:schemeClr val="bg1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7" name="Title 1"/>
          <p:cNvSpPr txBox="1">
            <a:spLocks/>
          </p:cNvSpPr>
          <p:nvPr/>
        </p:nvSpPr>
        <p:spPr bwMode="auto">
          <a:xfrm>
            <a:off x="34925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死亡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8" name="Title 1"/>
          <p:cNvSpPr txBox="1">
            <a:spLocks/>
          </p:cNvSpPr>
          <p:nvPr/>
        </p:nvSpPr>
        <p:spPr bwMode="auto">
          <a:xfrm>
            <a:off x="5245100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葬礼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4072731" y="3500437"/>
            <a:ext cx="1296988" cy="647700"/>
          </a:xfrm>
          <a:prstGeom prst="striped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65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826" y="-100013"/>
            <a:ext cx="9045575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I. 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背负着自己的十字架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89443" name="Picture 2" descr="John 19.17 Carrying C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8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5910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5400" dirty="0" smtClean="0">
                <a:ea typeface="+mj-ea"/>
                <a:cs typeface="+mj-cs"/>
              </a:rPr>
              <a:t>耶稣受难日为何是美好的？</a:t>
            </a:r>
            <a:endParaRPr lang="en-US" sz="5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357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91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7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575" y="260350"/>
            <a:ext cx="5940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赤裸地被钉在十架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3539" name="Picture 2" descr="crucifiednak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1520825"/>
            <a:ext cx="6350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3" descr="crucifiedlonelines2fs-252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3200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4" descr="300px-Crucified_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2857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14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9175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87712" y="5816600"/>
            <a:ext cx="5867400" cy="685800"/>
          </a:xfrm>
          <a:solidFill>
            <a:schemeClr val="tx1"/>
          </a:solidFill>
          <a:effectLst>
            <a:prstShdw prst="shdw17" dist="17961" dir="2700000">
              <a:schemeClr val="tx2">
                <a:alpha val="74997"/>
              </a:schemeClr>
            </a:prstShdw>
          </a:effectLst>
        </p:spPr>
        <p:txBody>
          <a:bodyPr/>
          <a:lstStyle/>
          <a:p>
            <a:pPr eaLnBrk="1" hangingPunct="1"/>
            <a:r>
              <a:rPr lang="zh-CN" alt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耶稣最后的行踪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Left Arrow 1"/>
          <p:cNvSpPr>
            <a:spLocks noChangeArrowheads="1"/>
          </p:cNvSpPr>
          <p:nvPr/>
        </p:nvSpPr>
        <p:spPr bwMode="auto">
          <a:xfrm rot="-583393">
            <a:off x="2336800" y="2295525"/>
            <a:ext cx="1901825" cy="576263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3483957">
            <a:off x="2418556" y="1072357"/>
            <a:ext cx="2232025" cy="576262"/>
          </a:xfrm>
          <a:prstGeom prst="leftArrow">
            <a:avLst>
              <a:gd name="adj1" fmla="val 50000"/>
              <a:gd name="adj2" fmla="val 49976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十架上的牌子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7635" name="Picture 2" descr="John 19.20 Sign Above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749425"/>
            <a:ext cx="91630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23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199683" name="Picture 5" descr="Gordon's Calvary escarpment close, tb n042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201731" name="Picture 4" descr="Gordon's Calvary escarpment from Old City, tb n123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1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7" y="1063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88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     </a:t>
            </a:r>
            <a:endParaRPr lang="en-US" sz="4000" b="1" u="sng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4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826" name="Picture 2" descr="John 19.23 Soldiers Divide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9144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75" y="115888"/>
            <a:ext cx="9144000" cy="1657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头巾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凉鞋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长袍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外衣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腰带</a:t>
            </a:r>
            <a:endParaRPr lang="en-US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5100" y="5702300"/>
            <a:ext cx="641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被分的五样物品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2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7874" name="Picture 2" descr="John 19.24 Dice for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8" y="0"/>
            <a:ext cx="9129712" cy="24923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5000" b="1" dirty="0" smtClean="0">
                <a:latin typeface="Tahoma" charset="0"/>
                <a:ea typeface="ＭＳ Ｐゴシック" charset="0"/>
              </a:rPr>
              <a:t>”</a:t>
            </a: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他们彼此分了我的外衣， </a:t>
            </a:r>
            <a:r>
              <a:rPr lang="en-US" altLang="zh-CN" sz="5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5000" b="1" dirty="0" smtClean="0">
                <a:latin typeface="Tahoma" charset="0"/>
                <a:ea typeface="ＭＳ Ｐゴシック" charset="0"/>
              </a:rPr>
            </a:b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又为我的内衣抽签。”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Tahoma" charset="0"/>
                <a:ea typeface="ＭＳ Ｐゴシック" charset="0"/>
              </a:rPr>
            </a:br>
            <a:r>
              <a:rPr lang="en-US" sz="4000" b="1" dirty="0" smtClean="0">
                <a:latin typeface="Tahoma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诗篇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 22:18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>CNV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) </a:t>
            </a:r>
            <a:endParaRPr lang="en-US" sz="66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24075" y="3463517"/>
            <a:ext cx="6777038" cy="243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endParaRPr lang="en-US" dirty="0" smtClean="0">
              <a:solidFill>
                <a:srgbClr val="FFFFFF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204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9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3" descr="Passion Week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360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受难周</a:t>
            </a:r>
            <a:endParaRPr lang="en-US" altLang="en-US" sz="400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2147483647 w 832"/>
              <a:gd name="T1" fmla="*/ 2147483647 h 1600"/>
              <a:gd name="T2" fmla="*/ 2147483647 w 832"/>
              <a:gd name="T3" fmla="*/ 2147483647 h 1600"/>
              <a:gd name="T4" fmla="*/ 2147483647 w 832"/>
              <a:gd name="T5" fmla="*/ 2147483647 h 1600"/>
              <a:gd name="T6" fmla="*/ 2147483647 w 832"/>
              <a:gd name="T7" fmla="*/ 2147483647 h 1600"/>
              <a:gd name="T8" fmla="*/ 2147483647 w 832"/>
              <a:gd name="T9" fmla="*/ 2147483647 h 1600"/>
              <a:gd name="T10" fmla="*/ 2147483647 w 832"/>
              <a:gd name="T11" fmla="*/ 2147483647 h 1600"/>
              <a:gd name="T12" fmla="*/ 2147483647 w 832"/>
              <a:gd name="T13" fmla="*/ 2147483647 h 1600"/>
              <a:gd name="T14" fmla="*/ 2147483647 w 832"/>
              <a:gd name="T15" fmla="*/ 2147483647 h 1600"/>
              <a:gd name="T16" fmla="*/ 2147483647 w 832"/>
              <a:gd name="T17" fmla="*/ 2147483647 h 1600"/>
              <a:gd name="T18" fmla="*/ 2147483647 w 832"/>
              <a:gd name="T19" fmla="*/ 2147483647 h 1600"/>
              <a:gd name="T20" fmla="*/ 2147483647 w 832"/>
              <a:gd name="T21" fmla="*/ 2147483647 h 1600"/>
              <a:gd name="T22" fmla="*/ 2147483647 w 832"/>
              <a:gd name="T23" fmla="*/ 2147483647 h 1600"/>
              <a:gd name="T24" fmla="*/ 2147483647 w 832"/>
              <a:gd name="T25" fmla="*/ 2147483647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2147483647 w 1145"/>
              <a:gd name="T1" fmla="*/ 2147483647 h 860"/>
              <a:gd name="T2" fmla="*/ 2147483647 w 1145"/>
              <a:gd name="T3" fmla="*/ 2147483647 h 860"/>
              <a:gd name="T4" fmla="*/ 2147483647 w 1145"/>
              <a:gd name="T5" fmla="*/ 2147483647 h 860"/>
              <a:gd name="T6" fmla="*/ 2147483647 w 1145"/>
              <a:gd name="T7" fmla="*/ 2147483647 h 860"/>
              <a:gd name="T8" fmla="*/ 2147483647 w 1145"/>
              <a:gd name="T9" fmla="*/ 2147483647 h 860"/>
              <a:gd name="T10" fmla="*/ 2147483647 w 1145"/>
              <a:gd name="T11" fmla="*/ 2147483647 h 860"/>
              <a:gd name="T12" fmla="*/ 2147483647 w 1145"/>
              <a:gd name="T13" fmla="*/ 2147483647 h 860"/>
              <a:gd name="T14" fmla="*/ 2147483647 w 1145"/>
              <a:gd name="T15" fmla="*/ 2147483647 h 860"/>
              <a:gd name="T16" fmla="*/ 2147483647 w 1145"/>
              <a:gd name="T17" fmla="*/ 2147483647 h 860"/>
              <a:gd name="T18" fmla="*/ 2147483647 w 1145"/>
              <a:gd name="T19" fmla="*/ 2147483647 h 860"/>
              <a:gd name="T20" fmla="*/ 2147483647 w 1145"/>
              <a:gd name="T21" fmla="*/ 2147483647 h 860"/>
              <a:gd name="T22" fmla="*/ 2147483647 w 1145"/>
              <a:gd name="T23" fmla="*/ 2147483647 h 860"/>
              <a:gd name="T24" fmla="*/ 2147483647 w 1145"/>
              <a:gd name="T25" fmla="*/ 2147483647 h 860"/>
              <a:gd name="T26" fmla="*/ 2147483647 w 1145"/>
              <a:gd name="T27" fmla="*/ 2147483647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2147483647 w 2211"/>
              <a:gd name="T1" fmla="*/ 2147483647 h 2510"/>
              <a:gd name="T2" fmla="*/ 2147483647 w 2211"/>
              <a:gd name="T3" fmla="*/ 2147483647 h 2510"/>
              <a:gd name="T4" fmla="*/ 2147483647 w 2211"/>
              <a:gd name="T5" fmla="*/ 2147483647 h 2510"/>
              <a:gd name="T6" fmla="*/ 2147483647 w 2211"/>
              <a:gd name="T7" fmla="*/ 2147483647 h 2510"/>
              <a:gd name="T8" fmla="*/ 2147483647 w 2211"/>
              <a:gd name="T9" fmla="*/ 2147483647 h 2510"/>
              <a:gd name="T10" fmla="*/ 2147483647 w 2211"/>
              <a:gd name="T11" fmla="*/ 2147483647 h 2510"/>
              <a:gd name="T12" fmla="*/ 2147483647 w 2211"/>
              <a:gd name="T13" fmla="*/ 2147483647 h 2510"/>
              <a:gd name="T14" fmla="*/ 2147483647 w 2211"/>
              <a:gd name="T15" fmla="*/ 2147483647 h 2510"/>
              <a:gd name="T16" fmla="*/ 2147483647 w 2211"/>
              <a:gd name="T17" fmla="*/ 2147483647 h 2510"/>
              <a:gd name="T18" fmla="*/ 2147483647 w 2211"/>
              <a:gd name="T19" fmla="*/ 2147483647 h 2510"/>
              <a:gd name="T20" fmla="*/ 2147483647 w 2211"/>
              <a:gd name="T21" fmla="*/ 2147483647 h 2510"/>
              <a:gd name="T22" fmla="*/ 2147483647 w 2211"/>
              <a:gd name="T23" fmla="*/ 2147483647 h 2510"/>
              <a:gd name="T24" fmla="*/ 2147483647 w 2211"/>
              <a:gd name="T25" fmla="*/ 2147483647 h 2510"/>
              <a:gd name="T26" fmla="*/ 2147483647 w 2211"/>
              <a:gd name="T27" fmla="*/ 2147483647 h 2510"/>
              <a:gd name="T28" fmla="*/ 2147483647 w 2211"/>
              <a:gd name="T29" fmla="*/ 2147483647 h 2510"/>
              <a:gd name="T30" fmla="*/ 2147483647 w 2211"/>
              <a:gd name="T31" fmla="*/ 2147483647 h 2510"/>
              <a:gd name="T32" fmla="*/ 2147483647 w 2211"/>
              <a:gd name="T33" fmla="*/ 2147483647 h 2510"/>
              <a:gd name="T34" fmla="*/ 2147483647 w 2211"/>
              <a:gd name="T35" fmla="*/ 2147483647 h 2510"/>
              <a:gd name="T36" fmla="*/ 2147483647 w 2211"/>
              <a:gd name="T37" fmla="*/ 2147483647 h 2510"/>
              <a:gd name="T38" fmla="*/ 2147483647 w 2211"/>
              <a:gd name="T39" fmla="*/ 2147483647 h 2510"/>
              <a:gd name="T40" fmla="*/ 2147483647 w 2211"/>
              <a:gd name="T41" fmla="*/ 2147483647 h 2510"/>
              <a:gd name="T42" fmla="*/ 2147483647 w 2211"/>
              <a:gd name="T43" fmla="*/ 2147483647 h 2510"/>
              <a:gd name="T44" fmla="*/ 2147483647 w 2211"/>
              <a:gd name="T45" fmla="*/ 2147483647 h 2510"/>
              <a:gd name="T46" fmla="*/ 2147483647 w 2211"/>
              <a:gd name="T47" fmla="*/ 2147483647 h 2510"/>
              <a:gd name="T48" fmla="*/ 2147483647 w 2211"/>
              <a:gd name="T49" fmla="*/ 2147483647 h 2510"/>
              <a:gd name="T50" fmla="*/ 2147483647 w 2211"/>
              <a:gd name="T51" fmla="*/ 2147483647 h 2510"/>
              <a:gd name="T52" fmla="*/ 2147483647 w 2211"/>
              <a:gd name="T53" fmla="*/ 2147483647 h 2510"/>
              <a:gd name="T54" fmla="*/ 2147483647 w 2211"/>
              <a:gd name="T55" fmla="*/ 2147483647 h 2510"/>
              <a:gd name="T56" fmla="*/ 2147483647 w 2211"/>
              <a:gd name="T57" fmla="*/ 2147483647 h 2510"/>
              <a:gd name="T58" fmla="*/ 2147483647 w 2211"/>
              <a:gd name="T59" fmla="*/ 2147483647 h 2510"/>
              <a:gd name="T60" fmla="*/ 0 w 2211"/>
              <a:gd name="T61" fmla="*/ 2147483647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2147483647 w 1176"/>
              <a:gd name="T3" fmla="*/ 2147483647 h 816"/>
              <a:gd name="T4" fmla="*/ 2147483647 w 1176"/>
              <a:gd name="T5" fmla="*/ 2147483647 h 816"/>
              <a:gd name="T6" fmla="*/ 2147483647 w 1176"/>
              <a:gd name="T7" fmla="*/ 2147483647 h 816"/>
              <a:gd name="T8" fmla="*/ 2147483647 w 1176"/>
              <a:gd name="T9" fmla="*/ 2147483647 h 816"/>
              <a:gd name="T10" fmla="*/ 2147483647 w 1176"/>
              <a:gd name="T11" fmla="*/ 2147483647 h 816"/>
              <a:gd name="T12" fmla="*/ 2147483647 w 1176"/>
              <a:gd name="T13" fmla="*/ 2147483647 h 816"/>
              <a:gd name="T14" fmla="*/ 2147483647 w 1176"/>
              <a:gd name="T15" fmla="*/ 2147483647 h 816"/>
              <a:gd name="T16" fmla="*/ 2147483647 w 1176"/>
              <a:gd name="T17" fmla="*/ 2147483647 h 816"/>
              <a:gd name="T18" fmla="*/ 2147483647 w 1176"/>
              <a:gd name="T19" fmla="*/ 2147483647 h 816"/>
              <a:gd name="T20" fmla="*/ 2147483647 w 1176"/>
              <a:gd name="T21" fmla="*/ 2147483647 h 816"/>
              <a:gd name="T22" fmla="*/ 2147483647 w 1176"/>
              <a:gd name="T23" fmla="*/ 2147483647 h 816"/>
              <a:gd name="T24" fmla="*/ 2147483647 w 1176"/>
              <a:gd name="T25" fmla="*/ 2147483647 h 816"/>
              <a:gd name="T26" fmla="*/ 2147483647 w 1176"/>
              <a:gd name="T27" fmla="*/ 2147483647 h 816"/>
              <a:gd name="T28" fmla="*/ 2147483647 w 1176"/>
              <a:gd name="T29" fmla="*/ 2147483647 h 816"/>
              <a:gd name="T30" fmla="*/ 2147483647 w 1176"/>
              <a:gd name="T31" fmla="*/ 2147483647 h 816"/>
              <a:gd name="T32" fmla="*/ 2147483647 w 1176"/>
              <a:gd name="T33" fmla="*/ 2147483647 h 816"/>
              <a:gd name="T34" fmla="*/ 2147483647 w 1176"/>
              <a:gd name="T35" fmla="*/ 2147483647 h 816"/>
              <a:gd name="T36" fmla="*/ 2147483647 w 1176"/>
              <a:gd name="T37" fmla="*/ 2147483647 h 816"/>
              <a:gd name="T38" fmla="*/ 2147483647 w 1176"/>
              <a:gd name="T39" fmla="*/ 2147483647 h 816"/>
              <a:gd name="T40" fmla="*/ 2147483647 w 1176"/>
              <a:gd name="T41" fmla="*/ 214748364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2147483647 w 682"/>
              <a:gd name="T3" fmla="*/ 2147483647 h 1310"/>
              <a:gd name="T4" fmla="*/ 2147483647 w 682"/>
              <a:gd name="T5" fmla="*/ 2147483647 h 1310"/>
              <a:gd name="T6" fmla="*/ 2147483647 w 682"/>
              <a:gd name="T7" fmla="*/ 2147483647 h 1310"/>
              <a:gd name="T8" fmla="*/ 2147483647 w 682"/>
              <a:gd name="T9" fmla="*/ 2147483647 h 1310"/>
              <a:gd name="T10" fmla="*/ 2147483647 w 682"/>
              <a:gd name="T11" fmla="*/ 2147483647 h 1310"/>
              <a:gd name="T12" fmla="*/ 2147483647 w 682"/>
              <a:gd name="T13" fmla="*/ 2147483647 h 1310"/>
              <a:gd name="T14" fmla="*/ 2147483647 w 682"/>
              <a:gd name="T15" fmla="*/ 2147483647 h 1310"/>
              <a:gd name="T16" fmla="*/ 2147483647 w 682"/>
              <a:gd name="T17" fmla="*/ 2147483647 h 1310"/>
              <a:gd name="T18" fmla="*/ 2147483647 w 682"/>
              <a:gd name="T19" fmla="*/ 2147483647 h 1310"/>
              <a:gd name="T20" fmla="*/ 2147483647 w 682"/>
              <a:gd name="T21" fmla="*/ 2147483647 h 1310"/>
              <a:gd name="T22" fmla="*/ 2147483647 w 682"/>
              <a:gd name="T23" fmla="*/ 2147483647 h 1310"/>
              <a:gd name="T24" fmla="*/ 2147483647 w 682"/>
              <a:gd name="T25" fmla="*/ 2147483647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7162800" y="3124200"/>
            <a:ext cx="1981200" cy="1981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370732" name="AutoShape 11"/>
          <p:cNvSpPr>
            <a:spLocks noChangeArrowheads="1"/>
          </p:cNvSpPr>
          <p:nvPr/>
        </p:nvSpPr>
        <p:spPr bwMode="auto">
          <a:xfrm>
            <a:off x="539750" y="3716338"/>
            <a:ext cx="2122488" cy="11922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7F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411691" name="AutoShape 11"/>
          <p:cNvSpPr>
            <a:spLocks noChangeArrowheads="1"/>
          </p:cNvSpPr>
          <p:nvPr/>
        </p:nvSpPr>
        <p:spPr bwMode="auto">
          <a:xfrm>
            <a:off x="457200" y="6027738"/>
            <a:ext cx="3962400" cy="5095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8000"/>
              </a:solidFill>
              <a:latin typeface="Garamond" pitchFamily="18" charset="0"/>
            </a:endParaRPr>
          </a:p>
        </p:txBody>
      </p:sp>
      <p:sp>
        <p:nvSpPr>
          <p:cNvPr id="411689" name="AutoShape 15"/>
          <p:cNvSpPr>
            <a:spLocks noChangeArrowheads="1"/>
          </p:cNvSpPr>
          <p:nvPr/>
        </p:nvSpPr>
        <p:spPr bwMode="auto">
          <a:xfrm>
            <a:off x="4800600" y="4114800"/>
            <a:ext cx="1752600" cy="2133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68538" y="0"/>
            <a:ext cx="4429125" cy="1227138"/>
            <a:chOff x="1429" y="48"/>
            <a:chExt cx="2790" cy="773"/>
          </a:xfrm>
        </p:grpSpPr>
        <p:sp>
          <p:nvSpPr>
            <p:cNvPr id="411687" name="AutoShape 19"/>
            <p:cNvSpPr>
              <a:spLocks noChangeArrowheads="1"/>
            </p:cNvSpPr>
            <p:nvPr/>
          </p:nvSpPr>
          <p:spPr bwMode="auto">
            <a:xfrm>
              <a:off x="1429" y="48"/>
              <a:ext cx="1536" cy="58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837" y="48"/>
              <a:ext cx="998" cy="5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星期一</a:t>
              </a:r>
              <a:r>
                <a:rPr lang="en-US" altLang="zh-CN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: </a:t>
              </a:r>
              <a:r>
                <a:rPr lang="zh-CN" altLang="en-US">
                  <a:solidFill>
                    <a:srgbClr val="FF0000"/>
                  </a:solidFill>
                  <a:latin typeface="SimHei" pitchFamily="49" charset="-122"/>
                  <a:ea typeface="SimHei" pitchFamily="49" charset="-122"/>
                </a:rPr>
                <a:t>洁净圣殿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3424" y="530"/>
              <a:ext cx="795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星期二</a:t>
              </a:r>
              <a:r>
                <a:rPr lang="en-SG" altLang="zh-CN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</a:rPr>
                <a:t>:</a:t>
              </a:r>
              <a:endParaRPr lang="en-US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endParaRPr>
            </a:p>
          </p:txBody>
        </p:sp>
      </p:grpSp>
      <p:sp>
        <p:nvSpPr>
          <p:cNvPr id="411685" name="AutoShape 25"/>
          <p:cNvSpPr>
            <a:spLocks noChangeArrowheads="1"/>
          </p:cNvSpPr>
          <p:nvPr/>
        </p:nvSpPr>
        <p:spPr bwMode="auto">
          <a:xfrm>
            <a:off x="5334000" y="76200"/>
            <a:ext cx="1905000" cy="1752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2147483647 w 3336"/>
              <a:gd name="T1" fmla="*/ 2147483647 h 2061"/>
              <a:gd name="T2" fmla="*/ 2147483647 w 3336"/>
              <a:gd name="T3" fmla="*/ 2147483647 h 2061"/>
              <a:gd name="T4" fmla="*/ 2147483647 w 3336"/>
              <a:gd name="T5" fmla="*/ 2147483647 h 2061"/>
              <a:gd name="T6" fmla="*/ 2147483647 w 3336"/>
              <a:gd name="T7" fmla="*/ 2147483647 h 2061"/>
              <a:gd name="T8" fmla="*/ 2147483647 w 3336"/>
              <a:gd name="T9" fmla="*/ 2147483647 h 2061"/>
              <a:gd name="T10" fmla="*/ 2147483647 w 3336"/>
              <a:gd name="T11" fmla="*/ 2147483647 h 2061"/>
              <a:gd name="T12" fmla="*/ 2147483647 w 3336"/>
              <a:gd name="T13" fmla="*/ 2147483647 h 2061"/>
              <a:gd name="T14" fmla="*/ 2147483647 w 3336"/>
              <a:gd name="T15" fmla="*/ 2147483647 h 2061"/>
              <a:gd name="T16" fmla="*/ 2147483647 w 3336"/>
              <a:gd name="T17" fmla="*/ 2147483647 h 2061"/>
              <a:gd name="T18" fmla="*/ 2147483647 w 3336"/>
              <a:gd name="T19" fmla="*/ 2147483647 h 2061"/>
              <a:gd name="T20" fmla="*/ 2147483647 w 3336"/>
              <a:gd name="T21" fmla="*/ 2147483647 h 2061"/>
              <a:gd name="T22" fmla="*/ 2147483647 w 3336"/>
              <a:gd name="T23" fmla="*/ 2147483647 h 2061"/>
              <a:gd name="T24" fmla="*/ 2147483647 w 3336"/>
              <a:gd name="T25" fmla="*/ 2147483647 h 2061"/>
              <a:gd name="T26" fmla="*/ 2147483647 w 3336"/>
              <a:gd name="T27" fmla="*/ 2147483647 h 2061"/>
              <a:gd name="T28" fmla="*/ 2147483647 w 3336"/>
              <a:gd name="T29" fmla="*/ 2147483647 h 2061"/>
              <a:gd name="T30" fmla="*/ 2147483647 w 3336"/>
              <a:gd name="T31" fmla="*/ 2147483647 h 2061"/>
              <a:gd name="T32" fmla="*/ 2147483647 w 3336"/>
              <a:gd name="T33" fmla="*/ 2147483647 h 2061"/>
              <a:gd name="T34" fmla="*/ 2147483647 w 3336"/>
              <a:gd name="T35" fmla="*/ 2147483647 h 2061"/>
              <a:gd name="T36" fmla="*/ 2147483647 w 3336"/>
              <a:gd name="T37" fmla="*/ 2147483647 h 2061"/>
              <a:gd name="T38" fmla="*/ 2147483647 w 3336"/>
              <a:gd name="T39" fmla="*/ 2147483647 h 2061"/>
              <a:gd name="T40" fmla="*/ 2147483647 w 3336"/>
              <a:gd name="T41" fmla="*/ 2147483647 h 2061"/>
              <a:gd name="T42" fmla="*/ 2147483647 w 3336"/>
              <a:gd name="T43" fmla="*/ 2147483647 h 2061"/>
              <a:gd name="T44" fmla="*/ 2147483647 w 3336"/>
              <a:gd name="T45" fmla="*/ 2147483647 h 2061"/>
              <a:gd name="T46" fmla="*/ 2147483647 w 3336"/>
              <a:gd name="T47" fmla="*/ 2147483647 h 2061"/>
              <a:gd name="T48" fmla="*/ 2147483647 w 3336"/>
              <a:gd name="T49" fmla="*/ 2147483647 h 2061"/>
              <a:gd name="T50" fmla="*/ 2147483647 w 3336"/>
              <a:gd name="T51" fmla="*/ 2147483647 h 2061"/>
              <a:gd name="T52" fmla="*/ 2147483647 w 3336"/>
              <a:gd name="T53" fmla="*/ 2147483647 h 2061"/>
              <a:gd name="T54" fmla="*/ 2147483647 w 3336"/>
              <a:gd name="T55" fmla="*/ 2147483647 h 2061"/>
              <a:gd name="T56" fmla="*/ 2147483647 w 3336"/>
              <a:gd name="T57" fmla="*/ 2147483647 h 2061"/>
              <a:gd name="T58" fmla="*/ 2147483647 w 3336"/>
              <a:gd name="T59" fmla="*/ 2147483647 h 2061"/>
              <a:gd name="T60" fmla="*/ 2147483647 w 3336"/>
              <a:gd name="T61" fmla="*/ 2147483647 h 2061"/>
              <a:gd name="T62" fmla="*/ 2147483647 w 3336"/>
              <a:gd name="T63" fmla="*/ 2147483647 h 2061"/>
              <a:gd name="T64" fmla="*/ 2147483647 w 3336"/>
              <a:gd name="T65" fmla="*/ 2147483647 h 2061"/>
              <a:gd name="T66" fmla="*/ 2147483647 w 3336"/>
              <a:gd name="T67" fmla="*/ 2147483647 h 2061"/>
              <a:gd name="T68" fmla="*/ 2147483647 w 3336"/>
              <a:gd name="T69" fmla="*/ 2147483647 h 2061"/>
              <a:gd name="T70" fmla="*/ 2147483647 w 3336"/>
              <a:gd name="T71" fmla="*/ 2147483647 h 2061"/>
              <a:gd name="T72" fmla="*/ 2147483647 w 3336"/>
              <a:gd name="T73" fmla="*/ 2147483647 h 2061"/>
              <a:gd name="T74" fmla="*/ 2147483647 w 3336"/>
              <a:gd name="T75" fmla="*/ 2147483647 h 2061"/>
              <a:gd name="T76" fmla="*/ 2147483647 w 3336"/>
              <a:gd name="T77" fmla="*/ 2147483647 h 2061"/>
              <a:gd name="T78" fmla="*/ 2147483647 w 3336"/>
              <a:gd name="T79" fmla="*/ 2147483647 h 2061"/>
              <a:gd name="T80" fmla="*/ 2147483647 w 3336"/>
              <a:gd name="T81" fmla="*/ 2147483647 h 2061"/>
              <a:gd name="T82" fmla="*/ 2147483647 w 3336"/>
              <a:gd name="T83" fmla="*/ 2147483647 h 2061"/>
              <a:gd name="T84" fmla="*/ 2147483647 w 3336"/>
              <a:gd name="T85" fmla="*/ 2147483647 h 2061"/>
              <a:gd name="T86" fmla="*/ 2147483647 w 3336"/>
              <a:gd name="T87" fmla="*/ 2147483647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2147483647 h 1022"/>
              <a:gd name="T2" fmla="*/ 2147483647 w 1770"/>
              <a:gd name="T3" fmla="*/ 2147483647 h 1022"/>
              <a:gd name="T4" fmla="*/ 2147483647 w 1770"/>
              <a:gd name="T5" fmla="*/ 2147483647 h 1022"/>
              <a:gd name="T6" fmla="*/ 2147483647 w 1770"/>
              <a:gd name="T7" fmla="*/ 2147483647 h 1022"/>
              <a:gd name="T8" fmla="*/ 2147483647 w 1770"/>
              <a:gd name="T9" fmla="*/ 2147483647 h 1022"/>
              <a:gd name="T10" fmla="*/ 2147483647 w 1770"/>
              <a:gd name="T11" fmla="*/ 2147483647 h 1022"/>
              <a:gd name="T12" fmla="*/ 2147483647 w 1770"/>
              <a:gd name="T13" fmla="*/ 2147483647 h 1022"/>
              <a:gd name="T14" fmla="*/ 2147483647 w 1770"/>
              <a:gd name="T15" fmla="*/ 2147483647 h 1022"/>
              <a:gd name="T16" fmla="*/ 2147483647 w 1770"/>
              <a:gd name="T17" fmla="*/ 2147483647 h 1022"/>
              <a:gd name="T18" fmla="*/ 2147483647 w 1770"/>
              <a:gd name="T19" fmla="*/ 2147483647 h 1022"/>
              <a:gd name="T20" fmla="*/ 2147483647 w 1770"/>
              <a:gd name="T21" fmla="*/ 2147483647 h 1022"/>
              <a:gd name="T22" fmla="*/ 2147483647 w 1770"/>
              <a:gd name="T23" fmla="*/ 2147483647 h 1022"/>
              <a:gd name="T24" fmla="*/ 2147483647 w 1770"/>
              <a:gd name="T25" fmla="*/ 2147483647 h 1022"/>
              <a:gd name="T26" fmla="*/ 2147483647 w 1770"/>
              <a:gd name="T27" fmla="*/ 2147483647 h 1022"/>
              <a:gd name="T28" fmla="*/ 2147483647 w 1770"/>
              <a:gd name="T29" fmla="*/ 2147483647 h 1022"/>
              <a:gd name="T30" fmla="*/ 2147483647 w 1770"/>
              <a:gd name="T31" fmla="*/ 2147483647 h 1022"/>
              <a:gd name="T32" fmla="*/ 2147483647 w 1770"/>
              <a:gd name="T33" fmla="*/ 2147483647 h 1022"/>
              <a:gd name="T34" fmla="*/ 2147483647 w 1770"/>
              <a:gd name="T35" fmla="*/ 2147483647 h 1022"/>
              <a:gd name="T36" fmla="*/ 2147483647 w 1770"/>
              <a:gd name="T37" fmla="*/ 2147483647 h 1022"/>
              <a:gd name="T38" fmla="*/ 2147483647 w 1770"/>
              <a:gd name="T39" fmla="*/ 2147483647 h 1022"/>
              <a:gd name="T40" fmla="*/ 2147483647 w 1770"/>
              <a:gd name="T41" fmla="*/ 2147483647 h 1022"/>
              <a:gd name="T42" fmla="*/ 2147483647 w 1770"/>
              <a:gd name="T43" fmla="*/ 2147483647 h 1022"/>
              <a:gd name="T44" fmla="*/ 2147483647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57200" y="5481638"/>
            <a:ext cx="3962400" cy="511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411682" name="AutoShape 11"/>
          <p:cNvSpPr>
            <a:spLocks noChangeArrowheads="1"/>
          </p:cNvSpPr>
          <p:nvPr/>
        </p:nvSpPr>
        <p:spPr bwMode="auto">
          <a:xfrm>
            <a:off x="457200" y="4953000"/>
            <a:ext cx="3962400" cy="5492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8000"/>
              </a:solidFill>
              <a:latin typeface="Garamond" pitchFamily="18" charset="0"/>
            </a:endParaRPr>
          </a:p>
        </p:txBody>
      </p:sp>
      <p:sp>
        <p:nvSpPr>
          <p:cNvPr id="269323" name="AutoShape 11"/>
          <p:cNvSpPr>
            <a:spLocks noChangeArrowheads="1"/>
          </p:cNvSpPr>
          <p:nvPr/>
        </p:nvSpPr>
        <p:spPr bwMode="auto">
          <a:xfrm>
            <a:off x="7162800" y="5089525"/>
            <a:ext cx="1676400" cy="7778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99C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2147483647 w 2271"/>
              <a:gd name="T1" fmla="*/ 0 h 1002"/>
              <a:gd name="T2" fmla="*/ 2147483647 w 2271"/>
              <a:gd name="T3" fmla="*/ 2147483647 h 1002"/>
              <a:gd name="T4" fmla="*/ 2147483647 w 2271"/>
              <a:gd name="T5" fmla="*/ 2147483647 h 1002"/>
              <a:gd name="T6" fmla="*/ 2147483647 w 2271"/>
              <a:gd name="T7" fmla="*/ 2147483647 h 1002"/>
              <a:gd name="T8" fmla="*/ 2147483647 w 2271"/>
              <a:gd name="T9" fmla="*/ 2147483647 h 1002"/>
              <a:gd name="T10" fmla="*/ 2147483647 w 2271"/>
              <a:gd name="T11" fmla="*/ 2147483647 h 1002"/>
              <a:gd name="T12" fmla="*/ 2147483647 w 2271"/>
              <a:gd name="T13" fmla="*/ 2147483647 h 1002"/>
              <a:gd name="T14" fmla="*/ 2147483647 w 2271"/>
              <a:gd name="T15" fmla="*/ 2147483647 h 1002"/>
              <a:gd name="T16" fmla="*/ 2147483647 w 2271"/>
              <a:gd name="T17" fmla="*/ 2147483647 h 1002"/>
              <a:gd name="T18" fmla="*/ 2147483647 w 2271"/>
              <a:gd name="T19" fmla="*/ 2147483647 h 1002"/>
              <a:gd name="T20" fmla="*/ 2147483647 w 2271"/>
              <a:gd name="T21" fmla="*/ 2147483647 h 1002"/>
              <a:gd name="T22" fmla="*/ 2147483647 w 2271"/>
              <a:gd name="T23" fmla="*/ 2147483647 h 1002"/>
              <a:gd name="T24" fmla="*/ 2147483647 w 2271"/>
              <a:gd name="T25" fmla="*/ 2147483647 h 1002"/>
              <a:gd name="T26" fmla="*/ 2147483647 w 2271"/>
              <a:gd name="T27" fmla="*/ 2147483647 h 1002"/>
              <a:gd name="T28" fmla="*/ 2147483647 w 2271"/>
              <a:gd name="T29" fmla="*/ 2147483647 h 1002"/>
              <a:gd name="T30" fmla="*/ 2147483647 w 2271"/>
              <a:gd name="T31" fmla="*/ 2147483647 h 1002"/>
              <a:gd name="T32" fmla="*/ 2147483647 w 2271"/>
              <a:gd name="T33" fmla="*/ 2147483647 h 1002"/>
              <a:gd name="T34" fmla="*/ 0 w 2271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2147483647 h 1131"/>
              <a:gd name="T2" fmla="*/ 2147483647 w 1139"/>
              <a:gd name="T3" fmla="*/ 2147483647 h 1131"/>
              <a:gd name="T4" fmla="*/ 2147483647 w 1139"/>
              <a:gd name="T5" fmla="*/ 2147483647 h 1131"/>
              <a:gd name="T6" fmla="*/ 2147483647 w 1139"/>
              <a:gd name="T7" fmla="*/ 2147483647 h 1131"/>
              <a:gd name="T8" fmla="*/ 2147483647 w 1139"/>
              <a:gd name="T9" fmla="*/ 2147483647 h 1131"/>
              <a:gd name="T10" fmla="*/ 2147483647 w 1139"/>
              <a:gd name="T11" fmla="*/ 2147483647 h 1131"/>
              <a:gd name="T12" fmla="*/ 2147483647 w 1139"/>
              <a:gd name="T13" fmla="*/ 2147483647 h 1131"/>
              <a:gd name="T14" fmla="*/ 2147483647 w 1139"/>
              <a:gd name="T15" fmla="*/ 2147483647 h 1131"/>
              <a:gd name="T16" fmla="*/ 2147483647 w 1139"/>
              <a:gd name="T17" fmla="*/ 2147483647 h 1131"/>
              <a:gd name="T18" fmla="*/ 2147483647 w 1139"/>
              <a:gd name="T19" fmla="*/ 2147483647 h 1131"/>
              <a:gd name="T20" fmla="*/ 2147483647 w 1139"/>
              <a:gd name="T21" fmla="*/ 2147483647 h 1131"/>
              <a:gd name="T22" fmla="*/ 2147483647 w 1139"/>
              <a:gd name="T23" fmla="*/ 2147483647 h 1131"/>
              <a:gd name="T24" fmla="*/ 2147483647 w 1139"/>
              <a:gd name="T25" fmla="*/ 2147483647 h 1131"/>
              <a:gd name="T26" fmla="*/ 2147483647 w 1139"/>
              <a:gd name="T27" fmla="*/ 2147483647 h 1131"/>
              <a:gd name="T28" fmla="*/ 2147483647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2147483647 w 396"/>
              <a:gd name="T1" fmla="*/ 2147483647 h 78"/>
              <a:gd name="T2" fmla="*/ 2147483647 w 396"/>
              <a:gd name="T3" fmla="*/ 2147483647 h 78"/>
              <a:gd name="T4" fmla="*/ 2147483647 w 396"/>
              <a:gd name="T5" fmla="*/ 2147483647 h 78"/>
              <a:gd name="T6" fmla="*/ 2147483647 w 396"/>
              <a:gd name="T7" fmla="*/ 2147483647 h 78"/>
              <a:gd name="T8" fmla="*/ 2147483647 w 396"/>
              <a:gd name="T9" fmla="*/ 2147483647 h 78"/>
              <a:gd name="T10" fmla="*/ 0 w 396"/>
              <a:gd name="T11" fmla="*/ 2147483647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2147483647 w 340"/>
              <a:gd name="T1" fmla="*/ 0 h 630"/>
              <a:gd name="T2" fmla="*/ 2147483647 w 340"/>
              <a:gd name="T3" fmla="*/ 2147483647 h 630"/>
              <a:gd name="T4" fmla="*/ 2147483647 w 340"/>
              <a:gd name="T5" fmla="*/ 2147483647 h 630"/>
              <a:gd name="T6" fmla="*/ 2147483647 w 340"/>
              <a:gd name="T7" fmla="*/ 2147483647 h 630"/>
              <a:gd name="T8" fmla="*/ 0 w 340"/>
              <a:gd name="T9" fmla="*/ 2147483647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CC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411677" name="AutoShape 11"/>
          <p:cNvSpPr>
            <a:spLocks noChangeArrowheads="1"/>
          </p:cNvSpPr>
          <p:nvPr/>
        </p:nvSpPr>
        <p:spPr bwMode="auto">
          <a:xfrm>
            <a:off x="7470775" y="76200"/>
            <a:ext cx="1673225" cy="12842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D6D6D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6D6D6D"/>
              </a:solidFill>
              <a:latin typeface="Garamond" pitchFamily="18" charset="0"/>
            </a:endParaRPr>
          </a:p>
        </p:txBody>
      </p:sp>
      <p:sp>
        <p:nvSpPr>
          <p:cNvPr id="505883" name="Text Box 30"/>
          <p:cNvSpPr txBox="1">
            <a:spLocks noChangeArrowheads="1"/>
          </p:cNvSpPr>
          <p:nvPr/>
        </p:nvSpPr>
        <p:spPr bwMode="auto">
          <a:xfrm>
            <a:off x="8748713" y="0"/>
            <a:ext cx="395287" cy="2762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</a:rPr>
              <a:t>64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49" name="Picture 8" descr="j02379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7524750" y="47625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星期三</a:t>
            </a:r>
            <a:r>
              <a:rPr lang="en-SG" altLang="zh-CN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737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7667625" y="342900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星期五</a:t>
            </a:r>
            <a:r>
              <a:rPr lang="en-SG" altLang="zh-CN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F653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7380288" y="5373688"/>
            <a:ext cx="118110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</a:rPr>
              <a:t>星期六</a:t>
            </a:r>
            <a:r>
              <a:rPr lang="en-US" altLang="zh-CN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</a:rPr>
              <a:t>:</a:t>
            </a:r>
            <a:endParaRPr lang="en-US" altLang="en-US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1042988" y="4076700"/>
            <a:ext cx="1262062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星期四</a:t>
            </a:r>
            <a:r>
              <a:rPr lang="en-SG" altLang="zh-CN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2339975" y="4941888"/>
            <a:ext cx="1262063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星期五</a:t>
            </a:r>
            <a:r>
              <a:rPr lang="en-SG" altLang="zh-CN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1718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1763713" y="5516563"/>
            <a:ext cx="1262062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星期六</a:t>
            </a:r>
            <a:r>
              <a:rPr lang="en-SG" altLang="zh-CN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835150" y="6021388"/>
            <a:ext cx="1262063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星期日</a:t>
            </a:r>
            <a:r>
              <a:rPr lang="en-SG" altLang="zh-CN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00924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4932363" y="4149725"/>
            <a:ext cx="1262062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星期日</a:t>
            </a:r>
            <a:r>
              <a:rPr lang="en-SG" altLang="zh-CN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</a:rPr>
              <a:t>:</a:t>
            </a:r>
            <a:endParaRPr lang="en-US" altLang="en-US">
              <a:solidFill>
                <a:srgbClr val="99007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关心祂的母亲玛丽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11971" name="Picture 2" descr="John 19.27 John Cares for M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9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I.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6066" name="Picture 2" descr="John 19.28 I am thirs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0" y="3322638"/>
            <a:ext cx="6649357" cy="3514725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”</a:t>
            </a:r>
            <a:r>
              <a:rPr lang="zh-CN" alt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我渴了</a:t>
            </a: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"</a:t>
            </a:r>
            <a:r>
              <a:rPr 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(19:28; cf. </a:t>
            </a: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诗篇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22:15; 69:21)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1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270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692150"/>
            <a:ext cx="9240838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3" y="-100013"/>
            <a:ext cx="3779837" cy="6858001"/>
          </a:xfrm>
        </p:spPr>
        <p:txBody>
          <a:bodyPr/>
          <a:lstStyle/>
          <a:p>
            <a:pPr>
              <a:defRPr/>
            </a:pPr>
            <a:r>
              <a:rPr lang="zh-CN" altLang="en-US" sz="8800" b="1" dirty="0" smtClean="0">
                <a:solidFill>
                  <a:srgbClr val="D50800"/>
                </a:solidFill>
                <a:latin typeface="Tahoma" charset="0"/>
                <a:ea typeface="ＭＳ Ｐゴシック" charset="0"/>
              </a:rPr>
              <a:t>沉重的罪债</a:t>
            </a:r>
            <a:endParaRPr lang="en-US" sz="8800" b="1" dirty="0">
              <a:solidFill>
                <a:srgbClr val="D50800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9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The Debt </a:t>
            </a:r>
            <a:r>
              <a:rPr lang="en-US" dirty="0">
                <a:latin typeface="Tahoma" charset="0"/>
                <a:ea typeface="ＭＳ Ｐゴシック" charset="0"/>
              </a:rPr>
              <a:t>of Sin</a:t>
            </a:r>
          </a:p>
        </p:txBody>
      </p:sp>
      <p:grpSp>
        <p:nvGrpSpPr>
          <p:cNvPr id="221187" name="Group 5"/>
          <p:cNvGrpSpPr>
            <a:grpSpLocks/>
          </p:cNvGrpSpPr>
          <p:nvPr/>
        </p:nvGrpSpPr>
        <p:grpSpPr bwMode="auto">
          <a:xfrm>
            <a:off x="147638" y="876300"/>
            <a:ext cx="8128000" cy="5105400"/>
            <a:chOff x="147960" y="876300"/>
            <a:chExt cx="8128000" cy="5105400"/>
          </a:xfrm>
        </p:grpSpPr>
        <p:pic>
          <p:nvPicPr>
            <p:cNvPr id="22118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60" y="876300"/>
              <a:ext cx="8128000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0" name="Rectangle 4"/>
            <p:cNvSpPr>
              <a:spLocks noChangeArrowheads="1"/>
            </p:cNvSpPr>
            <p:nvPr/>
          </p:nvSpPr>
          <p:spPr bwMode="auto">
            <a:xfrm rot="1058155">
              <a:off x="914449" y="1377713"/>
              <a:ext cx="6837828" cy="28834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696991">
            <a:off x="2881625" y="1843678"/>
            <a:ext cx="4442242" cy="2646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债务</a:t>
            </a:r>
            <a:endParaRPr lang="en-US" sz="5400" b="1" dirty="0">
              <a:ln w="12700">
                <a:solidFill>
                  <a:srgbClr val="FFFFCC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7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4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5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latin typeface="Arial" charset="0"/>
                <a:ea typeface="ＭＳ Ｐゴシック" charset="0"/>
              </a:rPr>
              <a:t>“成了”</a:t>
            </a:r>
            <a:endParaRPr lang="en-US" dirty="0"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 rot="-1669184">
            <a:off x="-146050" y="1756306"/>
            <a:ext cx="4953000" cy="1892826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700" dirty="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合</a:t>
            </a:r>
            <a:r>
              <a:rPr lang="zh-CN" altLang="en-US" sz="11700" dirty="0" smtClean="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法</a:t>
            </a:r>
            <a:endParaRPr lang="zh-CN" altLang="en-US" sz="11700" dirty="0">
              <a:solidFill>
                <a:srgbClr val="FF0000"/>
              </a:solidFill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 descr="Cork"/>
          <p:cNvSpPr txBox="1">
            <a:spLocks noChangeArrowheads="1"/>
          </p:cNvSpPr>
          <p:nvPr/>
        </p:nvSpPr>
        <p:spPr bwMode="auto">
          <a:xfrm rot="19758282">
            <a:off x="2697163" y="3236913"/>
            <a:ext cx="3124200" cy="281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完全</a:t>
            </a:r>
          </a:p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23712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  <p:bldP spid="88070" grpId="0" autoUpdateAnimBg="0"/>
      <p:bldP spid="7" grpId="0" build="p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偿清罪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债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6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3" descr="John 19.32 Soldier Breaks 2nd leg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为何打断他们的腿？</a:t>
            </a:r>
            <a:endParaRPr lang="en-US" b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62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lamb cu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376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11" y="291585"/>
            <a:ext cx="5699125" cy="1354138"/>
          </a:xfrm>
        </p:spPr>
        <p:txBody>
          <a:bodyPr/>
          <a:lstStyle/>
          <a:p>
            <a:pPr algn="l">
              <a:defRPr/>
            </a:pP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逾越节的羔羊</a:t>
            </a:r>
            <a: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无瑕疵无沾污</a:t>
            </a:r>
            <a:endParaRPr lang="en-US" sz="6600" b="1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>
                    <a:alpha val="89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15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&quot;John 3:16&quot; © Vividline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926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/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effectLst/>
                <a:latin typeface="Tahoma" charset="0"/>
                <a:ea typeface="ＭＳ Ｐゴシック" charset="0"/>
              </a:rPr>
              <a:t>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0" y="5300663"/>
            <a:ext cx="9144000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19:16b-42</a:t>
            </a: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6092825"/>
            <a:ext cx="8702675" cy="504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Dr. Rick Griffith, Crossroads International Church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BibleStudyDownloads.org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2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mb d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75" y="1052513"/>
            <a:ext cx="9331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7" y="293688"/>
            <a:ext cx="8686800" cy="1412875"/>
          </a:xfrm>
          <a:solidFill>
            <a:schemeClr val="tx2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逾越节的羔羊都是骨头</a:t>
            </a:r>
            <a: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</a:b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不可折断地烧烤</a:t>
            </a:r>
            <a:endParaRPr lang="en-US" sz="54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9379" name="TextBox 5"/>
          <p:cNvSpPr txBox="1">
            <a:spLocks noChangeArrowheads="1"/>
          </p:cNvSpPr>
          <p:nvPr/>
        </p:nvSpPr>
        <p:spPr bwMode="auto">
          <a:xfrm>
            <a:off x="0" y="5084763"/>
            <a:ext cx="57959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FFFF"/>
                </a:solidFill>
              </a:rPr>
              <a:t>“</a:t>
            </a:r>
            <a:r>
              <a:rPr lang="zh-CN" altLang="en-US" sz="2800" b="1" dirty="0" smtClean="0">
                <a:solidFill>
                  <a:srgbClr val="FFFFFF"/>
                </a:solidFill>
              </a:rPr>
              <a:t>每个逾越节的羔羊都必须在同一间房子里吃，你不可以把一点肉从房子里带到外面；羔羊的骨头，一根也不可以折断。”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229380" name="TextBox 6"/>
          <p:cNvSpPr txBox="1">
            <a:spLocks noChangeArrowheads="1"/>
          </p:cNvSpPr>
          <p:nvPr/>
        </p:nvSpPr>
        <p:spPr bwMode="auto">
          <a:xfrm>
            <a:off x="3348038" y="6396038"/>
            <a:ext cx="579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出埃及记</a:t>
            </a:r>
            <a:r>
              <a:rPr lang="en-US" b="1" dirty="0" smtClean="0">
                <a:solidFill>
                  <a:srgbClr val="FFFFFF"/>
                </a:solidFill>
              </a:rPr>
              <a:t>12:46; cf. </a:t>
            </a:r>
            <a:r>
              <a:rPr lang="zh-CN" altLang="en-US" b="1" dirty="0" smtClean="0">
                <a:solidFill>
                  <a:srgbClr val="FFFFFF"/>
                </a:solidFill>
              </a:rPr>
              <a:t>民数记</a:t>
            </a:r>
            <a:r>
              <a:rPr lang="en-US" b="1" dirty="0" smtClean="0">
                <a:solidFill>
                  <a:srgbClr val="FFFFFF"/>
                </a:solidFill>
              </a:rPr>
              <a:t>. 9:12 </a:t>
            </a:r>
          </a:p>
        </p:txBody>
      </p:sp>
    </p:spTree>
    <p:extLst>
      <p:ext uri="{BB962C8B-B14F-4D97-AF65-F5344CB8AC3E}">
        <p14:creationId xmlns:p14="http://schemas.microsoft.com/office/powerpoint/2010/main" val="307981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roasted lamb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276"/>
            <a:ext cx="9144000" cy="1138138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逾越节的羔羊</a:t>
            </a:r>
            <a:r>
              <a:rPr lang="zh-CN" altLang="en-US" sz="5400" b="1" i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依旧</a:t>
            </a: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全体烧烤，</a:t>
            </a:r>
            <a: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/>
            </a:r>
            <a:b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</a:b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骨头不可折断</a:t>
            </a:r>
            <a:endParaRPr lang="en-US" sz="5400" b="1" dirty="0">
              <a:solidFill>
                <a:schemeClr val="tx1"/>
              </a:solidFill>
              <a:effectLst>
                <a:glow rad="127000">
                  <a:srgbClr val="000000">
                    <a:alpha val="91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7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John 19.18 Crucifixion with 2 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354138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 smtClean="0"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3600" b="1" dirty="0" smtClean="0"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3600" b="1" dirty="0" smtClean="0">
                <a:latin typeface="Arial"/>
                <a:ea typeface="ＭＳ Ｐゴシック" charset="0"/>
                <a:cs typeface="Arial"/>
              </a:rPr>
              <a:t>CNV</a:t>
            </a:r>
            <a:endParaRPr lang="en-US" sz="36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1427" name="Title 1"/>
          <p:cNvSpPr txBox="1">
            <a:spLocks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耶和华保全他一身的骨头，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FFFFCC"/>
                </a:solidFill>
                <a:cs typeface="Arial" charset="0"/>
              </a:rPr>
              <a:t>连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一根也不容折断。</a:t>
            </a:r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6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1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3" descr="John 19.33 Jesus D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021388"/>
            <a:ext cx="8229600" cy="804862"/>
          </a:xfrm>
        </p:spPr>
        <p:txBody>
          <a:bodyPr/>
          <a:lstStyle/>
          <a:p>
            <a:pPr>
              <a:defRPr/>
            </a:pPr>
            <a:r>
              <a:rPr lang="zh-CN" altLang="en-US" sz="4800" dirty="0" smtClean="0">
                <a:latin typeface="Tahoma" charset="0"/>
                <a:ea typeface="ＭＳ Ｐゴシック" charset="0"/>
              </a:rPr>
              <a:t>撒迦利亚</a:t>
            </a:r>
            <a:r>
              <a:rPr lang="en-US" sz="4800" dirty="0" smtClean="0">
                <a:latin typeface="Tahoma" charset="0"/>
                <a:ea typeface="ＭＳ Ｐゴシック" charset="0"/>
              </a:rPr>
              <a:t> </a:t>
            </a:r>
            <a:r>
              <a:rPr lang="en-US" sz="4800" dirty="0">
                <a:latin typeface="Tahoma" charset="0"/>
                <a:ea typeface="ＭＳ Ｐゴシック" charset="0"/>
              </a:rPr>
              <a:t>12:10 </a:t>
            </a:r>
            <a:r>
              <a:rPr lang="en-US" altLang="zh-CN" sz="4800" dirty="0" smtClean="0">
                <a:latin typeface="Tahoma" charset="0"/>
                <a:ea typeface="ＭＳ Ｐゴシック" charset="0"/>
              </a:rPr>
              <a:t>CNV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  <p:sp>
        <p:nvSpPr>
          <p:cNvPr id="232451" name="Title 1"/>
          <p:cNvSpPr txBox="1">
            <a:spLocks/>
          </p:cNvSpPr>
          <p:nvPr/>
        </p:nvSpPr>
        <p:spPr bwMode="auto">
          <a:xfrm>
            <a:off x="0" y="-100013"/>
            <a:ext cx="5076825" cy="6021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我必把那恩慈与恳求的灵倾注在大卫家和耶路撒冷居民的身上</a:t>
            </a:r>
            <a:r>
              <a:rPr lang="zh-CN" altLang="en-US" sz="3200" b="1" dirty="0" smtClean="0">
                <a:solidFill>
                  <a:srgbClr val="FFFFCC"/>
                </a:solidFill>
                <a:cs typeface="Arial" charset="0"/>
              </a:rPr>
              <a:t>。</a:t>
            </a:r>
            <a:endParaRPr lang="en-US" altLang="zh-CN" sz="3200" b="1" dirty="0" smtClean="0">
              <a:solidFill>
                <a:srgbClr val="FFFFCC"/>
              </a:solidFill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cs typeface="Arial" charset="0"/>
              </a:rPr>
              <a:t>他</a:t>
            </a:r>
            <a:r>
              <a:rPr lang="zh-CN" altLang="en-US" sz="3200" b="1" dirty="0">
                <a:solidFill>
                  <a:srgbClr val="FFFF00"/>
                </a:solidFill>
                <a:cs typeface="Arial" charset="0"/>
              </a:rPr>
              <a:t>们必仰望我，就是他们所刺的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；他们要为他哀哭，好象丧独生子；他们必为他悲痛，好象丧长子。</a:t>
            </a:r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2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2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John 19.34 Blood &amp; Wa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9113" y="274638"/>
            <a:ext cx="6084887" cy="7778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”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血与水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"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59113" y="1125538"/>
            <a:ext cx="6084887" cy="5183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心脏衰竭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新殿 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(2:19)?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因祂的血而得到新生命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(1:13)?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死亡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约翰前书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1:1)?</a:t>
            </a:r>
          </a:p>
        </p:txBody>
      </p:sp>
    </p:spTree>
    <p:extLst>
      <p:ext uri="{BB962C8B-B14F-4D97-AF65-F5344CB8AC3E}">
        <p14:creationId xmlns:p14="http://schemas.microsoft.com/office/powerpoint/2010/main" val="196608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3" descr="John 19.35 Blood &amp; Water for belie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813" y="1844675"/>
            <a:ext cx="7524750" cy="4954588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(</a:t>
            </a:r>
            <a:r>
              <a:rPr lang="zh-CN" altLang="en-US" sz="4000" b="1" dirty="0">
                <a:latin typeface="Arial"/>
                <a:ea typeface="ＭＳ Ｐゴシック" charset="0"/>
                <a:cs typeface="Arial"/>
              </a:rPr>
              <a:t>那看见这事的人已经作证了，他的见证是真实的，他也知道自己所说的是实在的，使你们也相信</a:t>
            </a:r>
            <a:r>
              <a:rPr lang="zh-CN" altLang="en-US" sz="4000" b="1" dirty="0" smtClean="0">
                <a:latin typeface="Arial"/>
                <a:ea typeface="ＭＳ Ｐゴシック" charset="0"/>
                <a:cs typeface="Arial"/>
              </a:rPr>
              <a:t>。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(19:35 </a:t>
            </a:r>
            <a:r>
              <a:rPr lang="en-US" altLang="zh-CN" sz="4000" b="1" dirty="0" smtClean="0">
                <a:latin typeface="Arial"/>
                <a:ea typeface="ＭＳ Ｐゴシック" charset="0"/>
                <a:cs typeface="Arial"/>
              </a:rPr>
              <a:t>CNV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endParaRPr lang="en-US" sz="4000" b="1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312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9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John 19.41 Body laid in to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20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 descr="John 19.38 Joseph of Arimathe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0825" y="33338"/>
            <a:ext cx="5834063" cy="1143000"/>
          </a:xfrm>
        </p:spPr>
        <p:txBody>
          <a:bodyPr/>
          <a:lstStyle/>
          <a:p>
            <a:pPr algn="l">
              <a:defRPr/>
            </a:pPr>
            <a:r>
              <a:rPr lang="zh-CN" altLang="en-US" dirty="0">
                <a:latin typeface="Tahoma" charset="0"/>
                <a:ea typeface="ＭＳ Ｐゴシック" charset="0"/>
              </a:rPr>
              <a:t>亚利马太人约瑟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5" descr="John 19.40 Jewish Burial Custo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2870200"/>
            <a:ext cx="618966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hn 19.39 75 pounds spic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" y="0"/>
            <a:ext cx="541787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公斤的香料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6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>
          <a:xfrm>
            <a:off x="2206835" y="4335432"/>
            <a:ext cx="8229600" cy="1143000"/>
          </a:xfrm>
        </p:spPr>
        <p:txBody>
          <a:bodyPr/>
          <a:lstStyle/>
          <a:p>
            <a:r>
              <a:rPr lang="zh-CN" altLang="en-US" sz="19900" u="sng" dirty="0" smtClean="0">
                <a:solidFill>
                  <a:schemeClr val="bg1"/>
                </a:solidFill>
                <a:latin typeface="Calibri" charset="0"/>
              </a:rPr>
              <a:t>爱</a:t>
            </a:r>
            <a:endParaRPr lang="en-US" sz="19900" u="sng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8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3" descr="John 19.42 Tomb clos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04" y="363452"/>
            <a:ext cx="7921625" cy="1143000"/>
          </a:xfrm>
        </p:spPr>
        <p:txBody>
          <a:bodyPr/>
          <a:lstStyle/>
          <a:p>
            <a:pPr algn="r">
              <a:defRPr/>
            </a:pPr>
            <a:r>
              <a:rPr lang="zh-CN" altLang="en-US" sz="9600" dirty="0" smtClean="0">
                <a:latin typeface="Tahoma" charset="0"/>
                <a:ea typeface="ＭＳ Ｐゴシック" charset="0"/>
              </a:rPr>
              <a:t>封墓</a:t>
            </a:r>
            <a:endParaRPr lang="en-US" sz="9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0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zh-CN" altLang="en-US" b="1" dirty="0" smtClean="0">
                <a:latin typeface="Arial"/>
                <a:ea typeface="ＭＳ Ｐゴシック" charset="0"/>
                <a:cs typeface="Arial"/>
              </a:rPr>
              <a:t>为何墓碑葬礼那么重要？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43714" name="Picture 2" descr="John 19.40 Moving Body to To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0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3" descr="Hinnom 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43600"/>
            <a:ext cx="4000500" cy="9144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</a:rPr>
              <a:t>欣嫩子谷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90743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2" descr="John 19.38-39 Joseph &amp; Nicodem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>
                <a:latin typeface="Tahoma" charset="0"/>
                <a:ea typeface="ＭＳ Ｐゴシック" charset="0"/>
              </a:rPr>
              <a:t>约瑟与尼哥德慕</a:t>
            </a:r>
            <a:endParaRPr lang="en-US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3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crucified_jesus__the_face_by_devcager_thu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40063"/>
            <a:ext cx="4259263" cy="3802062"/>
          </a:xfrm>
        </p:spPr>
        <p:txBody>
          <a:bodyPr/>
          <a:lstStyle/>
          <a:p>
            <a:pPr>
              <a:defRPr/>
            </a:pPr>
            <a:r>
              <a:rPr lang="zh-CN" altLang="en-US" sz="6600" dirty="0" smtClean="0">
                <a:latin typeface="Tahoma" charset="0"/>
                <a:ea typeface="ＭＳ Ｐゴシック" charset="0"/>
              </a:rPr>
              <a:t>祂真的</a:t>
            </a:r>
            <a:r>
              <a:rPr lang="en-US" altLang="zh-CN" sz="6600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6600" dirty="0" smtClean="0">
                <a:latin typeface="Tahoma" charset="0"/>
                <a:ea typeface="ＭＳ Ｐゴシック" charset="0"/>
              </a:rPr>
            </a:br>
            <a:r>
              <a:rPr lang="zh-CN" altLang="en-US" sz="6600" dirty="0" smtClean="0">
                <a:latin typeface="Tahoma" charset="0"/>
                <a:ea typeface="ＭＳ Ｐゴシック" charset="0"/>
              </a:rPr>
              <a:t>死了！</a:t>
            </a:r>
            <a:endParaRPr lang="en-US" sz="6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8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091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1249426" y="3631276"/>
            <a:ext cx="8229600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</a:t>
            </a:r>
            <a:r>
              <a:rPr lang="zh-CN" altLang="en-US" sz="6600" b="1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的</a:t>
            </a:r>
            <a:r>
              <a:rPr lang="zh-CN" altLang="en-US" sz="6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死偿清我们的罪债？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5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9858" name="Picture 2" descr="John 19 go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08103" y="5229200"/>
            <a:ext cx="3637711" cy="1008112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主要讯息</a:t>
            </a:r>
            <a:endParaRPr lang="en-US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65900"/>
            <a:ext cx="9144000" cy="18722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zh-CN" altLang="en-US" sz="4800" b="1" dirty="0" smtClean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基督一定是为了我们的罪债而死因为祂的死亡是如此</a:t>
            </a:r>
            <a:endParaRPr lang="en-US" altLang="zh-CN" sz="4800" b="1" dirty="0" smtClean="0">
              <a:ln w="315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  <a:p>
            <a:pPr defTabSz="914400" eaLnBrk="1" hangingPunct="1">
              <a:defRPr/>
            </a:pPr>
            <a:r>
              <a:rPr lang="zh-CN" altLang="en-US" sz="5400" dirty="0" smtClean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应许预言，无私和肯定</a:t>
            </a:r>
            <a:r>
              <a:rPr lang="zh-CN" altLang="en-US" sz="5400" dirty="0" smtClean="0">
                <a:ln w="31550" cmpd="sng">
                  <a:gradFill>
                    <a:gsLst>
                      <a:gs pos="70000">
                        <a:srgbClr val="AC6D56">
                          <a:shade val="50000"/>
                          <a:satMod val="190000"/>
                        </a:srgbClr>
                      </a:gs>
                      <a:gs pos="0">
                        <a:srgbClr val="AC6D5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。</a:t>
            </a:r>
            <a:endParaRPr lang="en-US" sz="5400" dirty="0" smtClean="0">
              <a:ln w="31550" cmpd="sng">
                <a:gradFill>
                  <a:gsLst>
                    <a:gs pos="70000">
                      <a:srgbClr val="AC6D56">
                        <a:shade val="50000"/>
                        <a:satMod val="190000"/>
                      </a:srgbClr>
                    </a:gs>
                    <a:gs pos="0">
                      <a:srgbClr val="AC6D5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396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640" y="-78748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I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0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John 19.41 Body laid in tom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180" y="291759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63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4" descr="teawposterfox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-4059238"/>
            <a:ext cx="8856662" cy="131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414314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结束一切战争</a:t>
            </a:r>
            <a:endParaRPr lang="en-US" sz="60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 descr="getimage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2" descr="just_go_with_it_coming_s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-14288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itle 3"/>
          <p:cNvSpPr>
            <a:spLocks noGrp="1"/>
          </p:cNvSpPr>
          <p:nvPr>
            <p:ph type="title" idx="4294967295"/>
          </p:nvPr>
        </p:nvSpPr>
        <p:spPr>
          <a:xfrm>
            <a:off x="323850" y="-103505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2223" y="7749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Calibri"/>
                <a:ea typeface="宋体"/>
              </a:rPr>
              <a:t>爱情大临演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74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29200"/>
            <a:ext cx="9144000" cy="16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To End All Wars</a:t>
            </a:r>
          </a:p>
        </p:txBody>
      </p:sp>
      <p:pic>
        <p:nvPicPr>
          <p:cNvPr id="3" name="To End All Wars.m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3"/>
            <a:ext cx="9166862" cy="51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2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Holy Sepulcher place of crucifixion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各各地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, 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教堂</a:t>
            </a:r>
            <a:endParaRPr lang="en-US" sz="4800" b="1" dirty="0">
              <a:solidFill>
                <a:schemeClr val="tx1"/>
              </a:solidFill>
              <a:effectLst>
                <a:glow rad="127000">
                  <a:srgbClr val="000000">
                    <a:alpha val="88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59074" name="Picture 3" descr="Station 12, Jesus Crucified, dg 0511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31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61122" name="Picture 2" descr="Holy Sepulcher rock of Golgotha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17463"/>
            <a:ext cx="92535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0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9338" y="274638"/>
            <a:ext cx="3827462" cy="322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谁钉死耶稣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?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63171" name="Picture 2" descr="We crucified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41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ctrTitle"/>
          </p:nvPr>
        </p:nvSpPr>
        <p:spPr>
          <a:xfrm>
            <a:off x="0" y="3421436"/>
            <a:ext cx="9144000" cy="2001328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1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成了</a:t>
            </a:r>
            <a:endParaRPr lang="en-US" sz="1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65219" name="Picture 3" descr="IT IS FINI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-3175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7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0"/>
          <p:cNvSpPr>
            <a:spLocks noChangeArrowheads="1"/>
          </p:cNvSpPr>
          <p:nvPr/>
        </p:nvSpPr>
        <p:spPr bwMode="auto">
          <a:xfrm>
            <a:off x="-150342" y="-76200"/>
            <a:ext cx="9296400" cy="7086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677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Cross Too Heavy?</a:t>
            </a:r>
          </a:p>
        </p:txBody>
      </p:sp>
      <p:pic>
        <p:nvPicPr>
          <p:cNvPr id="266243" name="Picture 5" descr="ATT002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5" y="-18470"/>
            <a:ext cx="7467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63639" y="-19893"/>
            <a:ext cx="7315200" cy="7010400"/>
            <a:chOff x="1455298" y="-2701027"/>
            <a:chExt cx="7315200" cy="7010400"/>
          </a:xfrm>
        </p:grpSpPr>
        <p:pic>
          <p:nvPicPr>
            <p:cNvPr id="8" name="Picture 7" descr="ATT0022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298" y="-2701027"/>
              <a:ext cx="7315200" cy="701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00375" y="-2085037"/>
              <a:ext cx="531060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 啊</a:t>
              </a:r>
              <a:r>
                <a:rPr lang="zh-CN" altLang="en-US" sz="28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呀！太短了，我过不去。。。</a:t>
              </a:r>
              <a:r>
                <a:rPr lang="zh-CN" altLang="en-US" dirty="0" smtClean="0">
                  <a:solidFill>
                    <a:srgbClr val="FFFFFF"/>
                  </a:solidFill>
                  <a:latin typeface="Arial"/>
                </a:rPr>
                <a:t>。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7496" y="10584"/>
            <a:ext cx="7332663" cy="6858000"/>
            <a:chOff x="2055704" y="-3113279"/>
            <a:chExt cx="7332663" cy="6858000"/>
          </a:xfrm>
        </p:grpSpPr>
        <p:pic>
          <p:nvPicPr>
            <p:cNvPr id="9" name="Picture 8" descr="ATT0022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704" y="-3113279"/>
              <a:ext cx="73326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820587" y="-2613595"/>
              <a:ext cx="632341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请用它为桥梁来渡过。。。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165" y="-9309"/>
            <a:ext cx="7467600" cy="6858000"/>
            <a:chOff x="2230121" y="-2378877"/>
            <a:chExt cx="7467600" cy="6858000"/>
          </a:xfrm>
        </p:grpSpPr>
        <p:pic>
          <p:nvPicPr>
            <p:cNvPr id="10" name="Picture 9" descr="ATT0022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21" y="-2378877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795577" y="-576744"/>
              <a:ext cx="129437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吓</a:t>
              </a:r>
              <a:r>
                <a:rPr lang="en-US" altLang="zh-CN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?!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</p:txBody>
        </p:sp>
      </p:grpSp>
      <p:pic>
        <p:nvPicPr>
          <p:cNvPr id="11" name="Picture 10" descr="ATT0022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67" y="-35873"/>
            <a:ext cx="745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47489" y="6506"/>
            <a:ext cx="7432675" cy="7104063"/>
            <a:chOff x="1846262" y="-3780632"/>
            <a:chExt cx="7432675" cy="7104063"/>
          </a:xfrm>
        </p:grpSpPr>
        <p:pic>
          <p:nvPicPr>
            <p:cNvPr id="12" name="Picture 11" descr="ATT00219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262" y="-3780632"/>
              <a:ext cx="7432675" cy="710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435011" y="-2599466"/>
              <a:ext cx="423943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主啊，感谢你。。。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</p:txBody>
        </p:sp>
      </p:grpSp>
      <p:pic>
        <p:nvPicPr>
          <p:cNvPr id="13" name="Picture 12" descr="ATT0021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34" y="-35873"/>
            <a:ext cx="74676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763639" y="-33338"/>
            <a:ext cx="7204075" cy="7000875"/>
            <a:chOff x="10329359" y="-3930390"/>
            <a:chExt cx="7204075" cy="7000875"/>
          </a:xfrm>
        </p:grpSpPr>
        <p:pic>
          <p:nvPicPr>
            <p:cNvPr id="14" name="Picture 13" descr="ATT00217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359" y="-3930390"/>
              <a:ext cx="7204075" cy="700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669937" y="-3588643"/>
              <a:ext cx="586349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主啊， 再减轻一点，</a:t>
              </a:r>
              <a:endParaRPr lang="en-US" altLang="zh-CN" sz="3200" dirty="0" smtClean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我就能好好地背负它。。。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</p:txBody>
        </p:sp>
      </p:grpSp>
      <p:pic>
        <p:nvPicPr>
          <p:cNvPr id="15" name="Picture 14" descr="ATT0021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94" y="37758"/>
            <a:ext cx="7450138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T0021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61" y="15237"/>
            <a:ext cx="73136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T0021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8" y="0"/>
            <a:ext cx="7432675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08752" y="-19893"/>
            <a:ext cx="7186613" cy="7156450"/>
            <a:chOff x="9070574" y="710742"/>
            <a:chExt cx="7186613" cy="7156450"/>
          </a:xfrm>
        </p:grpSpPr>
        <p:pic>
          <p:nvPicPr>
            <p:cNvPr id="17" name="Picture 16" descr="ATT00213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74" y="710742"/>
              <a:ext cx="7186613" cy="715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938409" y="1474623"/>
              <a:ext cx="415008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主啊，这太重了，</a:t>
              </a:r>
              <a:endParaRPr lang="en-US" altLang="zh-CN" sz="3200" dirty="0" smtClean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  <a:p>
              <a:pPr algn="ctr"/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</a:rPr>
                <a:t>请减轻一点 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</a:endParaRPr>
            </a:p>
          </p:txBody>
        </p:sp>
      </p:grpSp>
      <p:pic>
        <p:nvPicPr>
          <p:cNvPr id="18" name="Picture 17" descr="ATT0021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34" y="-45881"/>
            <a:ext cx="7204075" cy="715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T002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33" y="-16455"/>
            <a:ext cx="74326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41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7266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6732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耶稣</a:t>
            </a:r>
            <a:r>
              <a:rPr lang="en-US" altLang="ja-JP" sz="3200" dirty="0">
                <a:solidFill>
                  <a:schemeClr val="bg1"/>
                </a:solidFill>
              </a:rPr>
              <a:t> •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2086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2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pic>
        <p:nvPicPr>
          <p:cNvPr id="2" name="Picture 1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Just-Go-With-It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3505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7264" y="401102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</a:rPr>
              <a:t>爱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</a:rPr>
              <a:t>情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</a:rPr>
              <a:t>大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</a:rPr>
              <a:t>临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</a:rPr>
              <a:t>演</a:t>
            </a:r>
            <a:endParaRPr lang="en-GB" sz="40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7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>
          <a:xfrm>
            <a:off x="0" y="1268413"/>
            <a:ext cx="2881313" cy="576262"/>
          </a:xfrm>
          <a:solidFill>
            <a:schemeClr val="bg1"/>
          </a:solidFill>
        </p:spPr>
        <p:txBody>
          <a:bodyPr/>
          <a:lstStyle/>
          <a:p>
            <a:r>
              <a:rPr lang="zh-CN" altLang="en-US" sz="4000" b="1" dirty="0" smtClean="0">
                <a:latin typeface="Calibri" charset="0"/>
              </a:rPr>
              <a:t>约翰 </a:t>
            </a:r>
            <a:r>
              <a:rPr lang="en-US" sz="4000" b="1" dirty="0" smtClean="0">
                <a:latin typeface="Calibri" charset="0"/>
              </a:rPr>
              <a:t>15:13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8963" name="Title 1"/>
          <p:cNvSpPr txBox="1">
            <a:spLocks/>
          </p:cNvSpPr>
          <p:nvPr/>
        </p:nvSpPr>
        <p:spPr bwMode="auto">
          <a:xfrm>
            <a:off x="611188" y="2420938"/>
            <a:ext cx="806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r>
              <a:rPr lang="zh-CN" altLang="en-US" sz="4800" b="1" dirty="0">
                <a:solidFill>
                  <a:srgbClr val="FFFFFF"/>
                </a:solidFill>
                <a:latin typeface="Calibri" charset="0"/>
              </a:rPr>
              <a:t>人为朋友舍命，人间的爱没有比这个更大的了。</a:t>
            </a:r>
            <a:r>
              <a:rPr lang="ru-RU" sz="54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endParaRPr lang="en-US" sz="5400" b="1" dirty="0" smtClean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614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892186" y="3858646"/>
            <a:ext cx="8555664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</a:t>
            </a:r>
            <a:endParaRPr lang="en-US" altLang="zh-CN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偿清我们的罪债？</a:t>
            </a:r>
            <a:endParaRPr lang="en-US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8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1991</Words>
  <Application>Microsoft Macintosh PowerPoint</Application>
  <PresentationFormat>On-screen Show (4:3)</PresentationFormat>
  <Paragraphs>433</Paragraphs>
  <Slides>68</Slides>
  <Notes>66</Notes>
  <HiddenSlides>0</HiddenSlides>
  <MMClips>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68</vt:i4>
      </vt:variant>
    </vt:vector>
  </HeadingPairs>
  <TitlesOfParts>
    <vt:vector size="85" baseType="lpstr">
      <vt:lpstr>49_Blank Presentation</vt:lpstr>
      <vt:lpstr>5_Office Theme</vt:lpstr>
      <vt:lpstr>7_Ribbons</vt:lpstr>
      <vt:lpstr>Slit</vt:lpstr>
      <vt:lpstr>Office Theme</vt:lpstr>
      <vt:lpstr>3_Slit</vt:lpstr>
      <vt:lpstr>Beam</vt:lpstr>
      <vt:lpstr>Globe</vt:lpstr>
      <vt:lpstr>2_Slit</vt:lpstr>
      <vt:lpstr>1_Slit</vt:lpstr>
      <vt:lpstr>Default Design</vt:lpstr>
      <vt:lpstr>4_Slit</vt:lpstr>
      <vt:lpstr>5_Slit</vt:lpstr>
      <vt:lpstr>6_Slit</vt:lpstr>
      <vt:lpstr>7_Slit</vt:lpstr>
      <vt:lpstr>2_Blank Presentation</vt:lpstr>
      <vt:lpstr>1_Beam</vt:lpstr>
      <vt:lpstr>基督之苦难</vt:lpstr>
      <vt:lpstr>耶稣受难日为何是美好的？</vt:lpstr>
      <vt:lpstr>受难周</vt:lpstr>
      <vt:lpstr>祂为你而死!</vt:lpstr>
      <vt:lpstr>爱</vt:lpstr>
      <vt:lpstr>Just Go With It</vt:lpstr>
      <vt:lpstr>Just Go With It</vt:lpstr>
      <vt:lpstr>约翰 15:13</vt:lpstr>
      <vt:lpstr>祂为你而死!</vt:lpstr>
      <vt:lpstr>耶稣掌控自己的拘捕  (约翰 18:1-11).</vt:lpstr>
      <vt:lpstr>非法的审判证明 耶稣的清白          (18:12–19:16a).</vt:lpstr>
      <vt:lpstr>犹太审判: 亚那</vt:lpstr>
      <vt:lpstr>该亚法非法的审判</vt:lpstr>
      <vt:lpstr>罗马 审判</vt:lpstr>
      <vt:lpstr>罗马三次的蔑视</vt:lpstr>
      <vt:lpstr>现今: 耶稣的死偿清了我们的罪债 (19:16b-42)</vt:lpstr>
      <vt:lpstr>两种举动</vt:lpstr>
      <vt:lpstr>I.  耶稣全然的牺牲应验了经上的话(19:16b-37). </vt:lpstr>
      <vt:lpstr>背负着自己的十字架</vt:lpstr>
      <vt:lpstr>I.耶稣全然的牺牲应验了经上的话(19:16b-37). </vt:lpstr>
      <vt:lpstr>赤裸地被钉在十架</vt:lpstr>
      <vt:lpstr>耶稣最后的行踪</vt:lpstr>
      <vt:lpstr>十架上的牌子</vt:lpstr>
      <vt:lpstr>Gordon's Calvary</vt:lpstr>
      <vt:lpstr>Gordon's Calvary</vt:lpstr>
      <vt:lpstr>I.耶稣全然的牺牲应验了经上的话(19:16b-37). </vt:lpstr>
      <vt:lpstr>被分的五样物品</vt:lpstr>
      <vt:lpstr>”他们彼此分了我的外衣，  又为我的内衣抽签。”  (诗篇 22:18 CNV) </vt:lpstr>
      <vt:lpstr>I.耶稣全然的牺牲应验了经上的话(19:16b-37). </vt:lpstr>
      <vt:lpstr>关心祂的母亲玛丽</vt:lpstr>
      <vt:lpstr>I. 耶稣全然的牺牲应验了经上的话(19:16b-37). </vt:lpstr>
      <vt:lpstr>”我渴了"  (19:28; cf. 诗篇22:15; 69:21)</vt:lpstr>
      <vt:lpstr>I.耶稣全然的牺牲应验了经上的话(19:16b-37). </vt:lpstr>
      <vt:lpstr>沉重的罪债</vt:lpstr>
      <vt:lpstr>The Debt of Sin</vt:lpstr>
      <vt:lpstr>“成了”</vt:lpstr>
      <vt:lpstr>I.耶稣全然的牺牲应验了经上的话(19:16b-37). </vt:lpstr>
      <vt:lpstr>为何打断他们的腿？</vt:lpstr>
      <vt:lpstr>逾越节的羔羊 无瑕疵无沾污</vt:lpstr>
      <vt:lpstr>逾越节的羔羊都是骨头 不可折断地烧烤</vt:lpstr>
      <vt:lpstr>逾越节的羔羊依旧全体烧烤， 骨头不可折断</vt:lpstr>
      <vt:lpstr>诗篇 34:20 CNV</vt:lpstr>
      <vt:lpstr>撒迦利亚 12:10 CNV</vt:lpstr>
      <vt:lpstr>”血与水"</vt:lpstr>
      <vt:lpstr>"(那看见这事的人已经作证了，他的见证是真实的，他也知道自己所说的是实在的，使你们也相信。)" (19:35 CNV)</vt:lpstr>
      <vt:lpstr>I.耶稣全然的牺牲应验了经上的话 (19:16b-37). </vt:lpstr>
      <vt:lpstr>II. 基督的葬礼证明祂真的死了(19:38-42).</vt:lpstr>
      <vt:lpstr>亚利马太人约瑟</vt:lpstr>
      <vt:lpstr>33公斤的香料</vt:lpstr>
      <vt:lpstr>封墓</vt:lpstr>
      <vt:lpstr>为何墓碑葬礼那么重要？</vt:lpstr>
      <vt:lpstr>欣嫩子谷</vt:lpstr>
      <vt:lpstr>约瑟与尼哥德慕</vt:lpstr>
      <vt:lpstr>祂真的 死了！</vt:lpstr>
      <vt:lpstr>祂为你而死!</vt:lpstr>
      <vt:lpstr>主要讯息</vt:lpstr>
      <vt:lpstr>I .耶稣全然的牺牲应验了经上的话 (19:16b-37). </vt:lpstr>
      <vt:lpstr>II. 基督的葬礼证明祂真的死了(19:38-42).</vt:lpstr>
      <vt:lpstr>结束一切战争</vt:lpstr>
      <vt:lpstr>To End All Wars</vt:lpstr>
      <vt:lpstr>各各地, 在圣墓教堂</vt:lpstr>
      <vt:lpstr>Golgotha, in The Church of the Holy Sepulcher</vt:lpstr>
      <vt:lpstr>Golgotha, in The Church of the Holy Sepulcher</vt:lpstr>
      <vt:lpstr>谁钉死耶稣?</vt:lpstr>
      <vt:lpstr>成了</vt:lpstr>
      <vt:lpstr>Cross Too Heavy?</vt:lpstr>
      <vt:lpstr>Black</vt:lpstr>
      <vt:lpstr>耶稣 •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60</cp:revision>
  <dcterms:created xsi:type="dcterms:W3CDTF">2014-08-02T06:39:19Z</dcterms:created>
  <dcterms:modified xsi:type="dcterms:W3CDTF">2017-11-14T08:12:55Z</dcterms:modified>
</cp:coreProperties>
</file>