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72" r:id="rId2"/>
    <p:sldMasterId id="2147483784" r:id="rId3"/>
    <p:sldMasterId id="2147483796" r:id="rId4"/>
    <p:sldMasterId id="2147483808" r:id="rId5"/>
    <p:sldMasterId id="2147483820" r:id="rId6"/>
    <p:sldMasterId id="2147483832" r:id="rId7"/>
    <p:sldMasterId id="2147483844" r:id="rId8"/>
    <p:sldMasterId id="2147483856" r:id="rId9"/>
  </p:sldMasterIdLst>
  <p:notesMasterIdLst>
    <p:notesMasterId r:id="rId49"/>
  </p:notesMasterIdLst>
  <p:sldIdLst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09" r:id="rId22"/>
    <p:sldId id="510" r:id="rId23"/>
    <p:sldId id="511" r:id="rId24"/>
    <p:sldId id="512" r:id="rId25"/>
    <p:sldId id="474" r:id="rId26"/>
    <p:sldId id="475" r:id="rId27"/>
    <p:sldId id="476" r:id="rId28"/>
    <p:sldId id="477" r:id="rId29"/>
    <p:sldId id="478" r:id="rId30"/>
    <p:sldId id="485" r:id="rId31"/>
    <p:sldId id="486" r:id="rId32"/>
    <p:sldId id="487" r:id="rId33"/>
    <p:sldId id="488" r:id="rId34"/>
    <p:sldId id="479" r:id="rId35"/>
    <p:sldId id="480" r:id="rId36"/>
    <p:sldId id="481" r:id="rId37"/>
    <p:sldId id="482" r:id="rId38"/>
    <p:sldId id="483" r:id="rId39"/>
    <p:sldId id="484" r:id="rId40"/>
    <p:sldId id="495" r:id="rId41"/>
    <p:sldId id="489" r:id="rId42"/>
    <p:sldId id="513" r:id="rId43"/>
    <p:sldId id="491" r:id="rId44"/>
    <p:sldId id="492" r:id="rId45"/>
    <p:sldId id="493" r:id="rId46"/>
    <p:sldId id="268" r:id="rId47"/>
    <p:sldId id="49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29" autoAdjust="0"/>
  </p:normalViewPr>
  <p:slideViewPr>
    <p:cSldViewPr snapToGrid="0" snapToObjects="1">
      <p:cViewPr varScale="1">
        <p:scale>
          <a:sx n="63" d="100"/>
          <a:sy n="63" d="100"/>
        </p:scale>
        <p:origin x="-96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26/4/17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53634" name="Notes Placeholder 2"/>
          <p:cNvSpPr>
            <a:spLocks noGrp="1"/>
          </p:cNvSpPr>
          <p:nvPr>
            <p:ph type="body"/>
          </p:nvPr>
        </p:nvSpPr>
        <p:spPr>
          <a:ln w="9525">
            <a:miter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>
              <a:latin typeface="Times New Roman" pitchFamily="18" charset="0"/>
            </a:endParaRPr>
          </a:p>
        </p:txBody>
      </p:sp>
      <p:sp>
        <p:nvSpPr>
          <p:cNvPr id="45363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en-US" altLang="en-US">
                <a:solidFill>
                  <a:prstClr val="black"/>
                </a:solidFill>
                <a:latin typeface="Times New Roman" pitchFamily="18" charset="0"/>
                <a:ea typeface="SimSun" charset="-122"/>
              </a:rPr>
              <a:pPr/>
              <a:t>1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CF32A9-CDE2-4E4F-B509-695D1BB6C42E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227BEF-EA4B-CE41-B5F1-64AEA6E8DBC9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5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C3E9F8-75AE-8743-8C83-5D5938DD8DBC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E0C0799-684C-0540-A447-E87EF04D566A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7B2AC-AF1D-9F4B-94A2-28C6D08C7D77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1106AC-A81B-2740-B7B7-14361E837F7E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7B7FE1-EB85-C14F-BA1E-24047029B837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EB5E3F-796F-F743-95B3-EA8FFD8D30DC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6885D5-2AD8-E741-BE6E-3F00D246C212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3468B2-CD18-6F4C-9328-9E2312D579FF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55682" name="Notes Placeholder 2"/>
          <p:cNvSpPr>
            <a:spLocks noGrp="1"/>
          </p:cNvSpPr>
          <p:nvPr>
            <p:ph type="body"/>
          </p:nvPr>
        </p:nvSpPr>
        <p:spPr>
          <a:ln w="9525">
            <a:miter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>
              <a:latin typeface="Times New Roman" pitchFamily="18" charset="0"/>
            </a:endParaRPr>
          </a:p>
        </p:txBody>
      </p:sp>
      <p:sp>
        <p:nvSpPr>
          <p:cNvPr id="455683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en-US" altLang="en-US">
                <a:solidFill>
                  <a:prstClr val="black"/>
                </a:solidFill>
                <a:latin typeface="Times New Roman" pitchFamily="18" charset="0"/>
                <a:ea typeface="SimSun" charset="-122"/>
              </a:rPr>
              <a:pPr/>
              <a:t>2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D7E709-77E9-3343-A2DE-F2D09C4D82B1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4333E0-4A35-C342-A039-08DF09BBE3C9}" type="slidenum">
              <a:rPr 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1106AC-A81B-2740-B7B7-14361E837F7E}" type="slidenum">
              <a:rPr 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200" smtClean="0">
                <a:latin typeface="Times New Roman" charset="0"/>
                <a:cs typeface="Times New Roman" charset="0"/>
                <a:sym typeface="Times New Roman" charset="0"/>
              </a:rPr>
              <a:t>Note: In case you need to refer to the original table in English, it is hidden </a:t>
            </a:r>
            <a:r>
              <a:rPr lang="ja-JP" altLang="en-US" sz="1200" smtClean="0">
                <a:latin typeface="Times New Roman" charset="0"/>
                <a:cs typeface="Times New Roman" charset="0"/>
                <a:sym typeface="Times New Roman" charset="0"/>
              </a:rPr>
              <a:t>“</a:t>
            </a:r>
            <a:r>
              <a:rPr lang="en-US" sz="1200" smtClean="0">
                <a:latin typeface="Times New Roman" charset="0"/>
                <a:cs typeface="Times New Roman" charset="0"/>
                <a:sym typeface="Times New Roman" charset="0"/>
              </a:rPr>
              <a:t>behind</a:t>
            </a:r>
            <a:r>
              <a:rPr lang="ja-JP" altLang="en-US" sz="1200" smtClean="0">
                <a:latin typeface="Times New Roman" charset="0"/>
                <a:cs typeface="Times New Roman" charset="0"/>
                <a:sym typeface="Times New Roman" charset="0"/>
              </a:rPr>
              <a:t>”</a:t>
            </a:r>
            <a:r>
              <a:rPr lang="en-US" sz="1200" smtClean="0">
                <a:latin typeface="Times New Roman" charset="0"/>
                <a:cs typeface="Times New Roman" charset="0"/>
                <a:sym typeface="Times New Roman" charset="0"/>
              </a:rPr>
              <a:t> the light blue screen. You can view it by clicking on the blue screen and shift it around. =)</a:t>
            </a: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Survey 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en-US" altLang="en-US">
                <a:solidFill>
                  <a:prstClr val="black"/>
                </a:solidFill>
                <a:latin typeface="Times New Roman" pitchFamily="18" charset="0"/>
                <a:ea typeface="SimSun" charset="-122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461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61827" name="Rectangle 3"/>
          <p:cNvSpPr>
            <a:spLocks noGrp="1"/>
          </p:cNvSpPr>
          <p:nvPr>
            <p:ph type="body"/>
          </p:nvPr>
        </p:nvSpPr>
        <p:spPr>
          <a:ln w="9525">
            <a:miter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63874" name="Notes Placeholder 2"/>
          <p:cNvSpPr>
            <a:spLocks noGrp="1"/>
          </p:cNvSpPr>
          <p:nvPr>
            <p:ph type="body"/>
          </p:nvPr>
        </p:nvSpPr>
        <p:spPr>
          <a:ln w="9525">
            <a:miter/>
          </a:ln>
        </p:spPr>
        <p:txBody>
          <a:bodyPr wrap="square" lIns="91440" tIns="45720" rIns="91440" bIns="45720" anchor="t"/>
          <a:lstStyle/>
          <a:p>
            <a:pPr lvl="0"/>
            <a:r>
              <a:rPr lang="en-US" altLang="en-US">
                <a:latin typeface="Times New Roman" pitchFamily="18" charset="0"/>
              </a:rPr>
              <a:t>http://www.message4muslims.org.uk/apologetics/the-holy-spirit/</a:t>
            </a:r>
            <a:endParaRPr>
              <a:latin typeface="Times New Roman" pitchFamily="18" charset="0"/>
            </a:endParaRPr>
          </a:p>
        </p:txBody>
      </p:sp>
      <p:sp>
        <p:nvSpPr>
          <p:cNvPr id="46387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en-US" altLang="en-US">
                <a:solidFill>
                  <a:prstClr val="black"/>
                </a:solidFill>
                <a:latin typeface="Times New Roman" pitchFamily="18" charset="0"/>
                <a:ea typeface="SimSun" charset="-122"/>
              </a:rPr>
              <a:pPr/>
              <a:t>8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66946" name="Notes Placeholder 2"/>
          <p:cNvSpPr>
            <a:spLocks noGrp="1"/>
          </p:cNvSpPr>
          <p:nvPr>
            <p:ph type="body"/>
          </p:nvPr>
        </p:nvSpPr>
        <p:spPr>
          <a:ln w="9525">
            <a:miter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>
              <a:latin typeface="Times New Roman" pitchFamily="18" charset="0"/>
            </a:endParaRPr>
          </a:p>
        </p:txBody>
      </p:sp>
      <p:sp>
        <p:nvSpPr>
          <p:cNvPr id="466947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en-US" altLang="en-US">
                <a:solidFill>
                  <a:prstClr val="black"/>
                </a:solidFill>
                <a:latin typeface="Times New Roman" pitchFamily="18" charset="0"/>
                <a:ea typeface="SimSun" charset="-122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Rectangl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70018" name="Rectangle 2"/>
          <p:cNvSpPr>
            <a:spLocks noGrp="1"/>
          </p:cNvSpPr>
          <p:nvPr>
            <p:ph type="body"/>
          </p:nvPr>
        </p:nvSpPr>
        <p:spPr>
          <a:ln w="9525">
            <a:miter/>
          </a:ln>
        </p:spPr>
        <p:txBody>
          <a:bodyPr wrap="square" lIns="91440" tIns="45720" rIns="91440" bIns="45720" anchor="t"/>
          <a:lstStyle/>
          <a:p>
            <a:pPr lvl="0" defTabSz="914400" eaLnBrk="1">
              <a:lnSpc>
                <a:spcPct val="100000"/>
              </a:lnSpc>
              <a:spcBef>
                <a:spcPts val="400"/>
              </a:spcBef>
            </a:pPr>
            <a:r>
              <a:rPr lang="ja-JP" altLang="en-US" sz="1200" dirty="0">
                <a:solidFill>
                  <a:srgbClr val="3333CC"/>
                </a:solidFill>
                <a:latin typeface="MS PGothic" pitchFamily="34" charset="-128"/>
                <a:sym typeface="MS PGothic" pitchFamily="34" charset="-128"/>
              </a:rPr>
              <a:t>注</a:t>
            </a:r>
            <a:r>
              <a:rPr lang="en-US" altLang="en-US" sz="1200" dirty="0">
                <a:solidFill>
                  <a:srgbClr val="3333CC"/>
                </a:solidFill>
                <a:latin typeface="Times New Roman Bold" charset="0"/>
                <a:sym typeface="Times New Roman Bold" charset="0"/>
              </a:rPr>
              <a:t>:</a:t>
            </a:r>
            <a:r>
              <a:rPr lang="ja-JP" altLang="en-US" sz="1200" dirty="0">
                <a:solidFill>
                  <a:srgbClr val="3366FF"/>
                </a:solidFill>
                <a:latin typeface="MS PGothic" pitchFamily="34" charset="-128"/>
                <a:sym typeface="MS PGothic" pitchFamily="34" charset="-128"/>
              </a:rPr>
              <a:t>有画</a:t>
            </a:r>
            <a:r>
              <a:rPr lang="ja-JP" altLang="en-US" sz="1200" dirty="0">
                <a:solidFill>
                  <a:srgbClr val="3366FF"/>
                </a:solidFill>
                <a:latin typeface="华文细黑" charset="0"/>
                <a:sym typeface="华文细黑" charset="0"/>
              </a:rPr>
              <a:t>线</a:t>
            </a:r>
            <a:r>
              <a:rPr lang="ja-JP" altLang="en-US" sz="1200" dirty="0">
                <a:solidFill>
                  <a:srgbClr val="3366FF"/>
                </a:solidFill>
                <a:latin typeface="MS PGothic" pitchFamily="34" charset="-128"/>
                <a:sym typeface="MS PGothic" pitchFamily="34" charset="-128"/>
              </a:rPr>
              <a:t>的</a:t>
            </a:r>
            <a:r>
              <a:rPr lang="ja-JP" altLang="en-US" sz="1200" dirty="0">
                <a:solidFill>
                  <a:srgbClr val="3333CC"/>
                </a:solidFill>
                <a:latin typeface="华文细黑" charset="0"/>
                <a:sym typeface="华文细黑" charset="0"/>
              </a:rPr>
              <a:t>经</a:t>
            </a:r>
            <a:r>
              <a:rPr lang="ja-JP" altLang="en-US" sz="1200" dirty="0">
                <a:solidFill>
                  <a:srgbClr val="3333CC"/>
                </a:solidFill>
                <a:latin typeface="MS PGothic" pitchFamily="34" charset="-128"/>
                <a:sym typeface="MS PGothic" pitchFamily="34" charset="-128"/>
              </a:rPr>
              <a:t>文都是在</a:t>
            </a:r>
            <a:r>
              <a:rPr lang="ja-JP" altLang="en-US" sz="1200" u="sng" dirty="0">
                <a:solidFill>
                  <a:srgbClr val="3366FF"/>
                </a:solidFill>
                <a:latin typeface="MS PGothic" pitchFamily="34" charset="-128"/>
                <a:sym typeface="MS PGothic" pitchFamily="34" charset="-128"/>
              </a:rPr>
              <a:t>耶和</a:t>
            </a:r>
            <a:r>
              <a:rPr lang="ja-JP" altLang="en-US" sz="1200" u="sng" dirty="0">
                <a:solidFill>
                  <a:srgbClr val="3366FF"/>
                </a:solidFill>
                <a:latin typeface="华文细黑" charset="0"/>
                <a:sym typeface="华文细黑" charset="0"/>
              </a:rPr>
              <a:t>华见证</a:t>
            </a:r>
            <a:r>
              <a:rPr lang="ja-JP" altLang="en-US" sz="1200" u="sng" dirty="0">
                <a:solidFill>
                  <a:srgbClr val="3366FF"/>
                </a:solidFill>
                <a:latin typeface="MS PGothic" pitchFamily="34" charset="-128"/>
                <a:sym typeface="MS PGothic" pitchFamily="34" charset="-128"/>
              </a:rPr>
              <a:t>会</a:t>
            </a:r>
            <a:r>
              <a:rPr lang="ja-JP" altLang="en-US" sz="1200" dirty="0">
                <a:solidFill>
                  <a:srgbClr val="3333CC"/>
                </a:solidFill>
                <a:latin typeface="MS PGothic" pitchFamily="34" charset="-128"/>
                <a:sym typeface="MS PGothic" pitchFamily="34" charset="-128"/>
              </a:rPr>
              <a:t>的</a:t>
            </a:r>
            <a:r>
              <a:rPr lang="ja-JP" altLang="en-US" sz="1200" dirty="0">
                <a:solidFill>
                  <a:srgbClr val="333399"/>
                </a:solidFill>
                <a:latin typeface="MS PGothic" pitchFamily="34" charset="-128"/>
                <a:sym typeface="MS PGothic" pitchFamily="34" charset="-128"/>
              </a:rPr>
              <a:t>新式翻</a:t>
            </a:r>
            <a:r>
              <a:rPr lang="ja-JP" altLang="en-US" sz="1200" dirty="0">
                <a:solidFill>
                  <a:srgbClr val="333399"/>
                </a:solidFill>
                <a:latin typeface="华文细黑" charset="0"/>
                <a:sym typeface="华文细黑" charset="0"/>
              </a:rPr>
              <a:t>译</a:t>
            </a:r>
            <a:r>
              <a:rPr lang="ja-JP" altLang="en-US" sz="1200" dirty="0">
                <a:solidFill>
                  <a:srgbClr val="333399"/>
                </a:solidFill>
                <a:latin typeface="MS PGothic" pitchFamily="34" charset="-128"/>
                <a:sym typeface="MS PGothic" pitchFamily="34" charset="-128"/>
              </a:rPr>
              <a:t>圣</a:t>
            </a:r>
            <a:r>
              <a:rPr lang="ja-JP" altLang="en-US" sz="1200" dirty="0">
                <a:solidFill>
                  <a:srgbClr val="333399"/>
                </a:solidFill>
                <a:latin typeface="华文细黑" charset="0"/>
                <a:sym typeface="华文细黑" charset="0"/>
              </a:rPr>
              <a:t>经</a:t>
            </a:r>
            <a:r>
              <a:rPr lang="ja-JP" altLang="en-US" sz="1200" dirty="0">
                <a:solidFill>
                  <a:srgbClr val="3333CC"/>
                </a:solidFill>
                <a:latin typeface="MS PGothic" pitchFamily="34" charset="-128"/>
                <a:sym typeface="MS PGothic" pitchFamily="34" charset="-128"/>
              </a:rPr>
              <a:t>里都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有正确的原文翻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译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。因此我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们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可从他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们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圣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经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里的以上有画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线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的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经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文来反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驳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他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们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的异端教</a:t>
            </a:r>
            <a:r>
              <a:rPr lang="ja-JP" altLang="en-US" sz="1200" dirty="0">
                <a:latin typeface="华文细黑" charset="0"/>
                <a:sym typeface="华文细黑" charset="0"/>
              </a:rPr>
              <a:t>导</a:t>
            </a:r>
            <a:r>
              <a:rPr lang="ja-JP" altLang="en-US" sz="1200" dirty="0">
                <a:latin typeface="MS PGothic" pitchFamily="34" charset="-128"/>
                <a:sym typeface="MS PGothic" pitchFamily="34" charset="-128"/>
              </a:rPr>
              <a:t>。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E1D482-2F09-BE4E-B54B-3460B2B1207A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http://mudmudsongs.blogspot.co.uk/2007/08/holy-holy-holy.html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FABD85-0A40-4641-A44A-4119B3FD52D3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CB8D5D-DB24-4345-A80E-04DF931FEC72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966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177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177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2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91CA5F-1B3B-4D4F-ABED-63ACEB848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2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4F1A95-F7A6-B049-837B-71BEC1A4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E9A5F2-21A9-974E-A491-5753C7B7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1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D1B9FF-A76F-5E4F-80D6-6208AC302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BE941B-25AF-664F-B3C1-29150E30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3461BB-F154-2144-9B5C-ACEC9C893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8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CC2DA9-AAE1-6E42-BF00-A57FCD552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9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F61B7F-1900-6240-A38D-07F3BBA98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03EE12-65E5-AB4E-ABE7-9325CEB2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292CEFB-BA10-5A43-A98C-97AF38900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A65780-03AA-CC49-B45F-3D31DC37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BEA3-F8AF-C349-BD06-D7C0DB0B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9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45D-C2B5-6449-849E-196B2CE3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7FF2F-7902-FE44-A6D9-6995D904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7AB0-41C9-C74A-87EE-C0CC55CF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9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675-5986-1144-B1DC-50334DA9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FA0-2A14-CD4E-A2E7-0633AE7C0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B5CB-8E74-EB4A-BFFB-7F576DCB8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05BA-383D-614D-B075-38221CC5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9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A1B6-48F4-3448-8730-69B959407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1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C531-A1E1-E744-879E-2D6FCD42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9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C0E0-6ECE-2F47-8FB6-D803E7DF0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4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265980-5F7A-894D-AC5B-BAE30E10E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0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0261CA-190D-D74B-A062-A3B0E59E0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6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2C81A-C6DC-BC4F-B7A0-8E80102A6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4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7E59A0-B279-6442-9AD0-FCDB176A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49FA9A-BCC0-3647-9DAE-2AAAD60A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A827EB-FBE9-BC46-8A57-8E1DA8773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3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70BD39-196A-E145-A45E-C262D697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7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519C07-3DC9-FA43-BBA6-F91DC492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4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D25962-D212-3C4C-93E2-09E2D87C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3EEA9D-9B7E-3E42-BAB5-AC741D2EC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74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F846033-2381-0443-B3C2-AE173A78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72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5E9C1E9-2C7A-A54D-91A2-AE46560DF0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91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7049525-1394-054F-9658-B0BC49C309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79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6059353-3A8C-D240-AE79-0BE9D4B22F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56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767EFA2-85BB-5E41-B667-968B7824A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533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D3FCF4F-F9C2-8743-BB45-00906F5AA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77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F68AB5D-7981-A84D-A734-A080670F8F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584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46473CE-5222-8141-9AD4-F86D7CB21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98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C3255F2-6372-A94E-8C85-63AB1D52C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75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CF87DA-EE4A-0548-BDCE-6197B03B5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7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35E0459-9875-EC42-AF3F-03B232AE7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172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/>
              <a:pPr>
                <a:defRPr/>
              </a:pPr>
              <a:t>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3AD82BA-4B10-8A42-AEA9-9345649431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041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75CA-F9E9-6140-B55A-D4EEAE950FE7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81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5650-DA53-8C4E-933E-0D03D46C4CB8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7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C1BC-3B07-2A47-B69D-709A721C3439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04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6ECD1-2BC7-9249-AC1D-3E4DAC442579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45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473F-AA20-2247-95CE-0D91FDD0A636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28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970C-ECBA-A94A-8799-5C58CC151A92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49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B4A1-03A4-8E4D-8202-BA1558558292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20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EBD6-B151-B145-88F1-0D79815DBC5B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23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7E9C-E3E3-6D43-A8F6-D4B6559A0BDC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373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695D-F13A-3042-87D8-F19650A81721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52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5B8D-2191-264A-BDBE-BC2BBA27D010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487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27F3-70D9-2A4D-AA9B-9DD0123C2856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393B-3674-4A4A-AAA6-54B65EE898A1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75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2346-5174-AC48-BF6A-FC5B6529493F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85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0F5F-0EDD-6D4F-80D2-0B2D68A5E024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10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84BD-B408-FF44-AFB3-DC3FD9C52766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2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35EA-1E57-4B4D-8146-FBC1F8324EEF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64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F0E2-2C92-DF4A-BBC3-D0788F498C21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51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DC88-C2DB-0C42-A525-09786ACA0F39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60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3A24-2A15-5C4A-BA12-CFD0B9EE060B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251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3F04-6CA0-CE4B-86B0-8DDB55ECFC71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67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0DE9-9F0B-BE41-BC69-11DD71076488}" type="slidenum">
              <a:rPr lang="en-US"/>
              <a:pPr>
                <a:defRPr/>
              </a:pPr>
              <a:t>‹#›</a:t>
            </a:fld>
            <a:endParaRPr lang="en-US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3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265980-5F7A-894D-AC5B-BAE30E10E511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790702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0261CA-190D-D74B-A062-A3B0E59E0A45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96131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2C81A-C6DC-BC4F-B7A0-8E80102A6E0A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94227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7E59A0-B279-6442-9AD0-FCDB176A95C8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3850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49FA9A-BCC0-3647-9DAE-2AAAD60A8DD9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058151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A827EB-FBE9-BC46-8A57-8E1DA877394A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73833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70BD39-196A-E145-A45E-C262D6970B69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62956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519C07-3DC9-FA43-BBA6-F91DC4925B1C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65777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en-US" strike="noStrik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D25962-D212-3C4C-93E2-09E2D87CEE7D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10893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3EEA9D-9B7E-3E42-BAB5-AC741D2ECF10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7171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F846033-2381-0443-B3C2-AE173A780DC9}" type="slidenum">
              <a:rPr lang="en-US" noProof="1"/>
              <a:pPr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32577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25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254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834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59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654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48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80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13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45719" tIns="45719" rIns="45719" bIns="45719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ts val="800"/>
              </a:spcBef>
            </a:pPr>
            <a:fld id="{9A0DB2DC-4C9A-4742-B13C-FB6460FD3503}" type="slidenum">
              <a:rPr lang="en-US" altLang="en-US" sz="1800" noProof="1" dirty="0">
                <a:cs typeface="ＭＳ Ｐゴシック"/>
              </a:rPr>
              <a:pPr algn="r">
                <a:spcBef>
                  <a:spcPts val="800"/>
                </a:spcBef>
              </a:pPr>
              <a:t>‹#›</a:t>
            </a:fld>
            <a:endParaRPr lang="en-US" altLang="en-US" sz="1800" noProof="1">
              <a:latin typeface="Times New Roman Bold" charset="0"/>
              <a:sym typeface="Times New Roma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5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Helvetic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Helvetic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8914F36-3D9C-274A-B67A-666F9D9690BB}" type="slidenum">
              <a:rPr lang="en-US">
                <a:ea typeface="ＭＳ Ｐゴシック" charset="0"/>
                <a:cs typeface="ＭＳ Ｐゴシック" charset="0"/>
                <a:sym typeface="Helvetica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Helvetic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Helvetic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C6FED-951B-B64E-AE93-9F60021C8E91}" type="slidenum">
              <a:rPr lang="en-US">
                <a:latin typeface="Times New Roman" charset="0"/>
                <a:ea typeface="ＭＳ Ｐゴシック" charset="0"/>
                <a:cs typeface="ＭＳ Ｐゴシック" charset="0"/>
                <a:sym typeface="Helvetica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Helvetic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Helvetic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4D3F53-FBEA-AB4A-B3F3-858EC5D12F3C}" type="slidenum">
              <a:rPr lang="en-US">
                <a:sym typeface="Helvetica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12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defRPr>
            </a:lvl1pPr>
          </a:lstStyle>
          <a:p>
            <a:pPr>
              <a:defRPr/>
            </a:pPr>
            <a:fld id="{4F921847-F405-CD47-9B05-729A9F2A85A3}" type="datetimeFigureOut">
              <a:rPr lang="zh-CN" altLang="en-US">
                <a:sym typeface="Helvetica" charset="0"/>
              </a:rPr>
              <a:pPr>
                <a:defRPr/>
              </a:pPr>
              <a:t>26/4/17</a:t>
            </a:fld>
            <a:endParaRPr lang="zh-CN" altLang="en-US">
              <a:sym typeface="Helvetica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kumimoji="1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ym typeface="Helvetica" charset="0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defRPr>
            </a:lvl1pPr>
          </a:lstStyle>
          <a:p>
            <a:pPr>
              <a:defRPr/>
            </a:pPr>
            <a:fld id="{FB1C33CA-16F4-D643-B10F-F0D44C5086BA}" type="slidenum">
              <a:rPr lang="zh-CN" altLang="en-US">
                <a:sym typeface="Helvetica" charset="0"/>
              </a:rPr>
              <a:pPr>
                <a:defRPr/>
              </a:pPr>
              <a:t>‹#›</a:t>
            </a:fld>
            <a:endParaRPr lang="zh-CN" altLang="en-US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5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宋体" charset="0"/>
          <a:cs typeface="宋体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宋体" charset="0"/>
          <a:cs typeface="宋体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宋体" charset="0"/>
          <a:cs typeface="宋体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宋体" charset="0"/>
          <a:cs typeface="宋体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trtegic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/>
          </p:cNvSpPr>
          <p:nvPr>
            <p:ph type="sldNum" sz="quarter" idx="2"/>
          </p:nvPr>
        </p:nvSpPr>
        <p:spPr bwMode="auto">
          <a:xfrm>
            <a:off x="7239000" y="6248400"/>
            <a:ext cx="1905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algn="r" defTabSz="457200">
              <a:spcBef>
                <a:spcPts val="800"/>
              </a:spcBef>
              <a:defRPr>
                <a:cs typeface="Helvetica" charset="0"/>
              </a:defRPr>
            </a:lvl1pPr>
          </a:lstStyle>
          <a:p>
            <a:pPr fontAlgn="base" hangingPunct="0">
              <a:spcAft>
                <a:spcPct val="0"/>
              </a:spcAft>
              <a:defRPr/>
            </a:pPr>
            <a:fld id="{1E72F298-B77A-CD41-88E6-85C52AA2E662}" type="slidenum">
              <a: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rPr>
              <a:pPr fontAlgn="base" hangingPunct="0"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 New Roman Bold" charset="0"/>
              <a:ea typeface="ＭＳ Ｐゴシック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09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245225"/>
            <a:ext cx="2133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algn="r" defTabSz="457200">
              <a:defRPr>
                <a:cs typeface="Helvetica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773E08-1D6A-6645-87E6-6FAF5BA6717C}" type="slidenum">
              <a:rPr lang="en-US" sz="2400">
                <a:solidFill>
                  <a:srgbClr val="000000"/>
                </a:solidFill>
                <a:latin typeface="Helvetica"/>
                <a:ea typeface="ＭＳ Ｐゴシック"/>
                <a:sym typeface="Helvetica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 New Roman Bold" charset="0"/>
              <a:ea typeface="ＭＳ Ｐゴシック"/>
              <a:cs typeface="Times New Roman Bold" charset="0"/>
              <a:sym typeface="Times New Roman Bold" charset="0"/>
            </a:endParaRPr>
          </a:p>
        </p:txBody>
      </p:sp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7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/>
          </p:nvPr>
        </p:nvSpPr>
        <p:spPr>
          <a:xfrm>
            <a:off x="76200" y="1600200"/>
            <a:ext cx="8991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 indent="-285750"/>
            <a:r>
              <a:rPr lang="en-US" altLang="en-US"/>
              <a:t>Second level</a:t>
            </a:r>
          </a:p>
          <a:p>
            <a:pPr lvl="2" indent="-228600"/>
            <a:r>
              <a:rPr lang="en-US" altLang="en-US"/>
              <a:t>Third level</a:t>
            </a:r>
          </a:p>
          <a:p>
            <a:pPr lvl="3" indent="-228600"/>
            <a:r>
              <a:rPr lang="en-US" altLang="en-US"/>
              <a:t>Fourth level</a:t>
            </a:r>
          </a:p>
          <a:p>
            <a:pPr lvl="4" indent="-228600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noProof="1">
              <a:sym typeface="Helvetic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noProof="1">
              <a:sym typeface="Helvetic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1E4D3F53-FBEA-AB4A-B3F3-858EC5D12F3C}" type="slidenum">
              <a:rPr lang="en-US" noProof="1">
                <a:sym typeface="Helvetica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noProof="1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239000" y="6248400"/>
            <a:ext cx="1905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45718" tIns="45718" rIns="45718" bIns="45718" numCol="1" anchor="t" anchorCtr="0" compatLnSpc="1"/>
          <a:lstStyle/>
          <a:p>
            <a:pPr algn="r" defTabSz="9144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</a:pPr>
            <a:fld id="{9A0DB2DC-4C9A-4742-B13C-FB6460FD3503}" type="slidenum">
              <a:rPr lang="en-US" altLang="en-US" noProof="1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/>
                <a:sym typeface="Helvetica" charset="0"/>
              </a:rPr>
              <a:pPr algn="r" defTabSz="914400" fontAlgn="base">
                <a:spcBef>
                  <a:spcPts val="80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noProof="1">
              <a:solidFill>
                <a:srgbClr val="000000"/>
              </a:solidFill>
              <a:latin typeface="Times New Roman Bold" charset="0"/>
              <a:ea typeface="MS PGothic" pitchFamily="34" charset="-128"/>
              <a:cs typeface="ＭＳ Ｐゴシック" charset="0"/>
              <a:sym typeface="Times New Roman Bold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5719" tIns="45719" rIns="45719" bIns="45719" anchor="t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4820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5719" tIns="45719" rIns="45719" bIns="45719"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228600"/>
            <a:r>
              <a:rPr lang="en-US" altLang="en-US" dirty="0"/>
              <a:t>Second level</a:t>
            </a:r>
          </a:p>
          <a:p>
            <a:pPr lvl="2" indent="457200"/>
            <a:r>
              <a:rPr lang="en-US" altLang="en-US" dirty="0"/>
              <a:t>Third level</a:t>
            </a:r>
          </a:p>
          <a:p>
            <a:pPr lvl="3" indent="685800"/>
            <a:r>
              <a:rPr lang="en-US" altLang="en-US" dirty="0"/>
              <a:t>Fourth level</a:t>
            </a:r>
          </a:p>
          <a:p>
            <a:pPr lvl="4" indent="914400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0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MS PGothic" pitchFamily="34" charset="-128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itchFamily="34" charset="-128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itchFamily="34" charset="-128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itchFamily="34" charset="-128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itchFamily="34" charset="-128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MS PGothic" pitchFamily="34" charset="-128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09" name="Picture 2" descr="http://images.faithclipart.com/images/3/1302364251196_1242/slide-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2610" name="Title 1"/>
          <p:cNvSpPr>
            <a:spLocks noGrp="1"/>
          </p:cNvSpPr>
          <p:nvPr>
            <p:ph type="title"/>
          </p:nvPr>
        </p:nvSpPr>
        <p:spPr>
          <a:xfrm>
            <a:off x="1371600" y="1602666"/>
            <a:ext cx="6172200" cy="2362200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  <a:latin typeface="SimHei" pitchFamily="49" charset="-122"/>
                <a:ea typeface="SimHei" pitchFamily="49" charset="-122"/>
                <a:sym typeface="Arial" charset="0"/>
              </a:rPr>
              <a:t>圣经</a:t>
            </a:r>
            <a:r>
              <a:rPr lang="zh-CN" altLang="en-US" sz="4800" b="1">
                <a:solidFill>
                  <a:schemeClr val="tx1"/>
                </a:solidFill>
                <a:latin typeface="SimHei" pitchFamily="49" charset="-122"/>
                <a:ea typeface="SimHei" pitchFamily="49" charset="-122"/>
                <a:sym typeface="Arial" charset="0"/>
              </a:rPr>
              <a:t>记载</a:t>
            </a:r>
            <a:r>
              <a:rPr lang="en-US" altLang="en-US" sz="4800" b="1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三位一体</a:t>
            </a:r>
            <a:br>
              <a:rPr lang="en-US" altLang="en-US" sz="4800" b="1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</a:br>
            <a:r>
              <a:rPr lang="en-US" altLang="en-US" sz="4800" b="1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的证据</a:t>
            </a:r>
            <a:endParaRPr sz="4800" b="1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52611" name="Title 1"/>
          <p:cNvSpPr txBox="1"/>
          <p:nvPr/>
        </p:nvSpPr>
        <p:spPr>
          <a:xfrm>
            <a:off x="1371600" y="3680221"/>
            <a:ext cx="6172200" cy="1447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4000" b="1" i="1" dirty="0">
                <a:solidFill>
                  <a:srgbClr val="000000"/>
                </a:solidFill>
                <a:latin typeface="Arial"/>
                <a:ea typeface="Arial" charset="0"/>
                <a:cs typeface="ＭＳ Ｐゴシック" charset="0"/>
                <a:sym typeface="Helvetica" charset="0"/>
              </a:rPr>
              <a:t>如何证明这个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4000" b="1" i="1" dirty="0">
                <a:solidFill>
                  <a:srgbClr val="000000"/>
                </a:solidFill>
                <a:latin typeface="Arial"/>
                <a:ea typeface="Arial" charset="0"/>
                <a:cs typeface="ＭＳ Ｐゴシック" charset="0"/>
                <a:sym typeface="Helvetica" charset="0"/>
              </a:rPr>
              <a:t>重要的教义？</a:t>
            </a:r>
          </a:p>
        </p:txBody>
      </p:sp>
      <p:sp>
        <p:nvSpPr>
          <p:cNvPr id="452612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" y="633094"/>
            <a:ext cx="908685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</a:rPr>
              <a:t>救恩论：上帝的救赎计划</a:t>
            </a:r>
            <a:endParaRPr lang="en-US" sz="3600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2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2800">
                <a:latin typeface="SimHei" pitchFamily="49" charset="-122"/>
                <a:ea typeface="SimHei" pitchFamily="49" charset="-122"/>
              </a:rPr>
              <a:t>5. 显示这个</a:t>
            </a:r>
            <a:r>
              <a:rPr lang="zh-CN" altLang="en-US" sz="2800">
                <a:latin typeface="SimHei" pitchFamily="49" charset="-122"/>
                <a:ea typeface="SimHei" pitchFamily="49" charset="-122"/>
              </a:rPr>
              <a:t>主张</a:t>
            </a:r>
            <a:r>
              <a:rPr lang="en-US" altLang="en-US" sz="2800">
                <a:latin typeface="SimHei" pitchFamily="49" charset="-122"/>
                <a:ea typeface="SimHei" pitchFamily="49" charset="-122"/>
              </a:rPr>
              <a:t>的合理性:</a:t>
            </a:r>
            <a:endParaRPr sz="28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65922" name="Title 1"/>
          <p:cNvSpPr txBox="1"/>
          <p:nvPr/>
        </p:nvSpPr>
        <p:spPr>
          <a:xfrm>
            <a:off x="381000" y="1143000"/>
            <a:ext cx="8305800" cy="3581400"/>
          </a:xfrm>
          <a:prstGeom prst="rect">
            <a:avLst/>
          </a:prstGeom>
          <a:solidFill>
            <a:srgbClr val="000090"/>
          </a:solidFill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如果三个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位格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都称为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神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，并且享有同样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的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属性，但只有一个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神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，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祂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们实际上</a:t>
            </a:r>
            <a:r>
              <a:rPr lang="zh-CN" altLang="en-US" sz="3200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就</a:t>
            </a:r>
            <a:r>
              <a:rPr lang="en-US" altLang="en-US" sz="3200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是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独一的真神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。 （如果这可以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被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证明，那么三位一体</a:t>
            </a:r>
            <a:r>
              <a:rPr lang="zh-CN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的神</a:t>
            </a:r>
            <a:r>
              <a:rPr lang="en-US" altLang="en-US" sz="3200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是真的。）</a:t>
            </a:r>
          </a:p>
        </p:txBody>
      </p:sp>
      <p:sp>
        <p:nvSpPr>
          <p:cNvPr id="5" name="Title 1"/>
          <p:cNvSpPr txBox="1"/>
          <p:nvPr/>
        </p:nvSpPr>
        <p:spPr bwMode="auto">
          <a:xfrm>
            <a:off x="0" y="4800600"/>
            <a:ext cx="9144000" cy="960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CN" altLang="en-US" sz="32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问</a:t>
            </a:r>
            <a:r>
              <a:rPr lang="en-US" sz="32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,“</a:t>
            </a:r>
            <a:r>
              <a:rPr lang="zh-CN" altLang="en-US" sz="32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如果我能证明这点</a:t>
            </a:r>
            <a:r>
              <a:rPr lang="en-US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, </a:t>
            </a:r>
            <a:br>
              <a:rPr lang="en-US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</a:br>
            <a:r>
              <a:rPr lang="zh-CN" altLang="en-US" sz="32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那你会相信有三位一体吗</a:t>
            </a:r>
            <a:r>
              <a:rPr lang="en-US" sz="32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?”</a:t>
            </a:r>
            <a:endParaRPr lang="en-US" sz="3200" b="1" i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charset="0"/>
              <a:ea typeface="SimHei" charset="0"/>
              <a:sym typeface="Helvetica" charset="0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0" y="5708650"/>
            <a:ext cx="9113838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如果</a:t>
            </a:r>
            <a:r>
              <a:rPr lang="zh-CN" altLang="en-US" sz="20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他</a:t>
            </a:r>
            <a:r>
              <a:rPr lang="en-US" sz="20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人说“不”，那么</a:t>
            </a:r>
            <a:r>
              <a:rPr lang="zh-CN" altLang="en-US" sz="20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除了圣经以外，他还另有信仰的权威</a:t>
            </a:r>
            <a:r>
              <a:rPr lang="en-US" sz="2000" b="1" i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sym typeface="Helvetica" charset="0"/>
              </a:rPr>
              <a:t>！</a:t>
            </a:r>
          </a:p>
          <a:p>
            <a:pPr defTabSz="91440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b="1" i="1" noProof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charset="0"/>
              <a:ea typeface="SimHei" charset="0"/>
              <a:sym typeface="Helvetica" charset="0"/>
            </a:endParaRPr>
          </a:p>
        </p:txBody>
      </p:sp>
      <p:sp>
        <p:nvSpPr>
          <p:cNvPr id="465925" name="TextBox 7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69" name="Group 2"/>
          <p:cNvGrpSpPr/>
          <p:nvPr/>
        </p:nvGrpSpPr>
        <p:grpSpPr>
          <a:xfrm>
            <a:off x="-30162" y="0"/>
            <a:ext cx="9350375" cy="7031038"/>
            <a:chOff x="-34" y="0"/>
            <a:chExt cx="5890" cy="4429"/>
          </a:xfrm>
        </p:grpSpPr>
        <p:sp>
          <p:nvSpPr>
            <p:cNvPr id="467970" name="Rectangle 3"/>
            <p:cNvSpPr/>
            <p:nvPr/>
          </p:nvSpPr>
          <p:spPr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100000"/>
                  </a:srgbClr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0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>
                <a:solidFill>
                  <a:srgbClr val="000000"/>
                </a:solidFill>
                <a:latin typeface="Arial"/>
                <a:ea typeface="Arial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7971" name="Rectangle 4"/>
            <p:cNvSpPr/>
            <p:nvPr/>
          </p:nvSpPr>
          <p:spPr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100000"/>
                  </a:srgbClr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0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>
                <a:solidFill>
                  <a:srgbClr val="000000"/>
                </a:solidFill>
                <a:latin typeface="Arial"/>
                <a:ea typeface="Arial" charset="0"/>
                <a:cs typeface="ＭＳ Ｐゴシック" charset="0"/>
                <a:sym typeface="Helvetica" charset="0"/>
              </a:endParaRPr>
            </a:p>
          </p:txBody>
        </p:sp>
      </p:grpSp>
      <p:grpSp>
        <p:nvGrpSpPr>
          <p:cNvPr id="467972" name="Group 5"/>
          <p:cNvGrpSpPr/>
          <p:nvPr/>
        </p:nvGrpSpPr>
        <p:grpSpPr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467973" name="Oval 6"/>
            <p:cNvSpPr/>
            <p:nvPr/>
          </p:nvSpPr>
          <p:spPr>
            <a:xfrm>
              <a:off x="1200" y="696"/>
              <a:ext cx="3288" cy="3288"/>
            </a:xfrm>
            <a:prstGeom prst="ellipse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>
                <a:solidFill>
                  <a:srgbClr val="000000"/>
                </a:solidFill>
                <a:latin typeface="Arial"/>
                <a:ea typeface="Arial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7974" name="Oval 7"/>
            <p:cNvSpPr/>
            <p:nvPr/>
          </p:nvSpPr>
          <p:spPr>
            <a:xfrm>
              <a:off x="1500" y="996"/>
              <a:ext cx="2688" cy="2688"/>
            </a:xfrm>
            <a:prstGeom prst="ellipse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>
                <a:solidFill>
                  <a:srgbClr val="000000"/>
                </a:solidFill>
                <a:latin typeface="Arial"/>
                <a:ea typeface="Arial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467975" name="Text Box 8"/>
          <p:cNvSpPr txBox="1"/>
          <p:nvPr/>
        </p:nvSpPr>
        <p:spPr>
          <a:xfrm>
            <a:off x="3581400" y="381000"/>
            <a:ext cx="5562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en-US">
              <a:solidFill>
                <a:srgbClr val="000000"/>
              </a:solidFill>
              <a:latin typeface="Arial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467976" name="AutoShape 9"/>
          <p:cNvSpPr/>
          <p:nvPr/>
        </p:nvSpPr>
        <p:spPr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76200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Arial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是</a:t>
            </a:r>
          </a:p>
        </p:txBody>
      </p:sp>
      <p:sp>
        <p:nvSpPr>
          <p:cNvPr id="16" name="Text Box 11"/>
          <p:cNvSpPr txBox="1"/>
          <p:nvPr/>
        </p:nvSpPr>
        <p:spPr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是</a:t>
            </a:r>
          </a:p>
        </p:txBody>
      </p:sp>
      <p:sp>
        <p:nvSpPr>
          <p:cNvPr id="17" name="Text Box 12"/>
          <p:cNvSpPr txBox="1"/>
          <p:nvPr/>
        </p:nvSpPr>
        <p:spPr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是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子</a:t>
            </a:r>
          </a:p>
        </p:txBody>
      </p:sp>
      <p:grpSp>
        <p:nvGrpSpPr>
          <p:cNvPr id="19" name="Group 14"/>
          <p:cNvGrpSpPr/>
          <p:nvPr/>
        </p:nvGrpSpPr>
        <p:grpSpPr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467982" name="Text Box 15"/>
            <p:cNvSpPr txBox="1"/>
            <p:nvPr/>
          </p:nvSpPr>
          <p:spPr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4000" b="1" i="1">
                  <a:solidFill>
                    <a:srgbClr val="FFFFFF"/>
                  </a:solidFill>
                  <a:latin typeface="SimHei" pitchFamily="49" charset="-122"/>
                  <a:ea typeface="SimHei" pitchFamily="49" charset="-122"/>
                  <a:cs typeface="ＭＳ Ｐゴシック" charset="0"/>
                  <a:sym typeface="Helvetica" charset="0"/>
                </a:rPr>
                <a:t>神</a:t>
              </a:r>
            </a:p>
          </p:txBody>
        </p:sp>
        <p:sp>
          <p:nvSpPr>
            <p:cNvPr id="467983" name="AutoShape 16"/>
            <p:cNvSpPr/>
            <p:nvPr/>
          </p:nvSpPr>
          <p:spPr>
            <a:xfrm>
              <a:off x="2286" y="1803"/>
              <a:ext cx="1248" cy="1104"/>
            </a:xfrm>
            <a:prstGeom prst="irregularSeal1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22" name="Text Box 17"/>
          <p:cNvSpPr txBox="1"/>
          <p:nvPr/>
        </p:nvSpPr>
        <p:spPr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父</a:t>
            </a:r>
          </a:p>
        </p:txBody>
      </p:sp>
      <p:sp>
        <p:nvSpPr>
          <p:cNvPr id="23" name="Text Box 18"/>
          <p:cNvSpPr txBox="1"/>
          <p:nvPr/>
        </p:nvSpPr>
        <p:spPr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i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灵</a:t>
            </a:r>
          </a:p>
        </p:txBody>
      </p:sp>
      <p:sp>
        <p:nvSpPr>
          <p:cNvPr id="24" name="WordArt 19"/>
          <p:cNvSpPr>
            <a:spLocks noTextEdit="1"/>
          </p:cNvSpPr>
          <p:nvPr/>
        </p:nvSpPr>
        <p:spPr>
          <a:xfrm rot="-3731304">
            <a:off x="1997075" y="2557463"/>
            <a:ext cx="1066800" cy="276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47500" lnSpcReduction="20000"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SimHei" charset="0"/>
                <a:ea typeface="SimHei" charset="0"/>
                <a:cs typeface="ＭＳ Ｐゴシック" charset="0"/>
                <a:sym typeface="Helvetica" charset="0"/>
              </a:rPr>
              <a:t>不是</a:t>
            </a:r>
          </a:p>
        </p:txBody>
      </p:sp>
      <p:sp>
        <p:nvSpPr>
          <p:cNvPr id="25" name="WordArt 20"/>
          <p:cNvSpPr>
            <a:spLocks noTextEdit="1"/>
          </p:cNvSpPr>
          <p:nvPr/>
        </p:nvSpPr>
        <p:spPr>
          <a:xfrm rot="3668274">
            <a:off x="5957888" y="2557463"/>
            <a:ext cx="1066800" cy="276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82500" lnSpcReduction="20000"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SimHei" charset="0"/>
                <a:ea typeface="SimHei" charset="0"/>
                <a:cs typeface="ＭＳ Ｐゴシック" charset="0"/>
                <a:sym typeface="Helvetica" charset="0"/>
              </a:rPr>
              <a:t>不是</a:t>
            </a:r>
          </a:p>
        </p:txBody>
      </p:sp>
      <p:sp>
        <p:nvSpPr>
          <p:cNvPr id="26" name="WordArt 21"/>
          <p:cNvSpPr>
            <a:spLocks noTextEdit="1"/>
          </p:cNvSpPr>
          <p:nvPr/>
        </p:nvSpPr>
        <p:spPr>
          <a:xfrm>
            <a:off x="4038600" y="5972175"/>
            <a:ext cx="1119188" cy="204788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  <a:normAutofit fontScale="50000" lnSpcReduction="20000"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noProof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SimHei" charset="0"/>
                <a:ea typeface="SimHei" charset="0"/>
                <a:cs typeface="ＭＳ Ｐゴシック" charset="0"/>
                <a:sym typeface="Helvetica" charset="0"/>
              </a:rPr>
              <a:t>不是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" y="-171450"/>
            <a:ext cx="8991600" cy="1858962"/>
          </a:xfrm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algn="l" defTabSz="0" eaLnBrk="1" fontAlgn="base" hangingPunct="1">
              <a:tabLst>
                <a:tab pos="8237220" algn="l"/>
              </a:tabLst>
              <a:defRPr/>
            </a:pPr>
            <a:r>
              <a:rPr lang="en-US" sz="2400" b="1" strike="noStrike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cs typeface="+mj-cs"/>
              </a:rPr>
              <a:t>6.  </a:t>
            </a:r>
            <a:r>
              <a:rPr lang="zh-CN" altLang="en-US" sz="2400" b="1" strike="noStrike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0"/>
                <a:ea typeface="SimHei" charset="0"/>
                <a:cs typeface="+mj-cs"/>
              </a:rPr>
              <a:t>圣经在以下的经文证明了以上的主张：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父、子、圣灵，</a:t>
            </a:r>
            <a:b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</a:b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拥有一样的属性</a:t>
            </a:r>
            <a:r>
              <a:rPr lang="en-US" altLang="zh-CN" sz="2400" b="1" strike="noStrike" noProof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/</a:t>
            </a:r>
            <a:r>
              <a:rPr lang="zh-CN" altLang="en-US" sz="2400" b="1" strike="noStrike" noProof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相称</a:t>
            </a:r>
          </a:p>
        </p:txBody>
      </p:sp>
      <p:sp>
        <p:nvSpPr>
          <p:cNvPr id="467990" name="TextBox 2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22" grpId="0" bldLvl="0" animBg="1"/>
      <p:bldP spid="23" grpId="0" bldLvl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AutoShape 86"/>
          <p:cNvSpPr/>
          <p:nvPr/>
        </p:nvSpPr>
        <p:spPr>
          <a:xfrm>
            <a:off x="250825" y="398463"/>
            <a:ext cx="8305800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05800" y="0"/>
              </a:cxn>
              <a:cxn ang="0">
                <a:pos x="8305800" y="438150"/>
              </a:cxn>
              <a:cxn ang="0">
                <a:pos x="0" y="438150"/>
              </a:cxn>
              <a:cxn ang="0">
                <a:pos x="0" y="0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90"/>
          </a:solidFill>
          <a:ln w="2540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8994" name="AutoShape 1"/>
          <p:cNvSpPr/>
          <p:nvPr/>
        </p:nvSpPr>
        <p:spPr>
          <a:xfrm>
            <a:off x="8662988" y="0"/>
            <a:ext cx="446087" cy="3476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4606323" y="2797898"/>
              </a:cxn>
              <a:cxn ang="0">
                <a:pos x="4606323" y="2797898"/>
              </a:cxn>
              <a:cxn ang="0">
                <a:pos x="4606323" y="2797898"/>
              </a:cxn>
              <a:cxn ang="0">
                <a:pos x="4606323" y="279789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/>
          </a:ln>
        </p:spPr>
        <p:txBody>
          <a:bodyPr lIns="45718" tIns="45718" rIns="45718" bIns="45718"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  <a:sym typeface="Times New Roman" pitchFamily="18" charset="0"/>
              </a:rPr>
              <a:t>194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grpSp>
        <p:nvGrpSpPr>
          <p:cNvPr id="468995" name="Group 2"/>
          <p:cNvGrpSpPr/>
          <p:nvPr/>
        </p:nvGrpSpPr>
        <p:grpSpPr>
          <a:xfrm>
            <a:off x="342900" y="476250"/>
            <a:ext cx="8462963" cy="6086475"/>
            <a:chOff x="0" y="-53567"/>
            <a:chExt cx="8462963" cy="6087644"/>
          </a:xfrm>
        </p:grpSpPr>
        <p:sp>
          <p:nvSpPr>
            <p:cNvPr id="468996" name="AutoShape 3"/>
            <p:cNvSpPr/>
            <p:nvPr/>
          </p:nvSpPr>
          <p:spPr>
            <a:xfrm>
              <a:off x="0" y="-53567"/>
              <a:ext cx="2036763" cy="285805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890838"/>
                </a:cxn>
                <a:cxn ang="0">
                  <a:pos x="96027812" y="1890838"/>
                </a:cxn>
                <a:cxn ang="0">
                  <a:pos x="96027812" y="1890838"/>
                </a:cxn>
                <a:cxn ang="0">
                  <a:pos x="96027812" y="1890838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b="1" u="sng" dirty="0">
                  <a:solidFill>
                    <a:srgbClr val="FFFFFF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属性</a:t>
              </a:r>
              <a:r>
                <a:rPr lang="en-US" altLang="en-US" b="1" u="sng" dirty="0">
                  <a:solidFill>
                    <a:srgbClr val="FFFFFF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/</a:t>
              </a:r>
              <a:r>
                <a:rPr lang="ja-JP" altLang="en-US" b="1" u="sng" dirty="0">
                  <a:solidFill>
                    <a:srgbClr val="FFFFFF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称号</a:t>
              </a:r>
              <a:endParaRPr lang="en-US" altLang="en-US" b="1" dirty="0">
                <a:solidFill>
                  <a:srgbClr val="FFFFFF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8997" name="AutoShape 4"/>
            <p:cNvSpPr/>
            <p:nvPr/>
          </p:nvSpPr>
          <p:spPr>
            <a:xfrm>
              <a:off x="2246313" y="-31338"/>
              <a:ext cx="1933575" cy="24134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544221" y="1348331"/>
                </a:cxn>
                <a:cxn ang="0">
                  <a:pos x="86544221" y="1348331"/>
                </a:cxn>
                <a:cxn ang="0">
                  <a:pos x="86544221" y="1348331"/>
                </a:cxn>
                <a:cxn ang="0">
                  <a:pos x="86544221" y="1348331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b="1" u="sng" dirty="0">
                  <a:solidFill>
                    <a:srgbClr val="FFFFFF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圣父</a:t>
              </a:r>
              <a:endParaRPr lang="en-US" altLang="en-US" b="1" dirty="0">
                <a:solidFill>
                  <a:srgbClr val="FFFFFF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8998" name="AutoShape 5"/>
            <p:cNvSpPr/>
            <p:nvPr/>
          </p:nvSpPr>
          <p:spPr>
            <a:xfrm>
              <a:off x="4387850" y="-31338"/>
              <a:ext cx="1933575" cy="24134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544221" y="1348331"/>
                </a:cxn>
                <a:cxn ang="0">
                  <a:pos x="86544221" y="1348331"/>
                </a:cxn>
                <a:cxn ang="0">
                  <a:pos x="86544221" y="1348331"/>
                </a:cxn>
                <a:cxn ang="0">
                  <a:pos x="86544221" y="1348331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b="1" u="sng" dirty="0">
                  <a:solidFill>
                    <a:srgbClr val="FFFFFF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圣子</a:t>
              </a:r>
              <a:endParaRPr lang="en-US" altLang="en-US" b="1" dirty="0">
                <a:solidFill>
                  <a:srgbClr val="FFFFFF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8999" name="AutoShape 6"/>
            <p:cNvSpPr/>
            <p:nvPr/>
          </p:nvSpPr>
          <p:spPr>
            <a:xfrm>
              <a:off x="6529388" y="-31338"/>
              <a:ext cx="1933575" cy="24134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544221" y="1348331"/>
                </a:cxn>
                <a:cxn ang="0">
                  <a:pos x="86544221" y="1348331"/>
                </a:cxn>
                <a:cxn ang="0">
                  <a:pos x="86544221" y="1348331"/>
                </a:cxn>
                <a:cxn ang="0">
                  <a:pos x="86544221" y="1348331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b="1" u="sng" dirty="0">
                  <a:solidFill>
                    <a:srgbClr val="FFFFFF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圣灵</a:t>
              </a:r>
              <a:endParaRPr lang="en-US" altLang="en-US" b="1" dirty="0">
                <a:solidFill>
                  <a:srgbClr val="FFFFFF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0" name="AutoShape 7"/>
            <p:cNvSpPr/>
            <p:nvPr/>
          </p:nvSpPr>
          <p:spPr>
            <a:xfrm>
              <a:off x="0" y="305277"/>
              <a:ext cx="2036763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称为“神”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(</a:t>
              </a: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神本性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)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1" name="AutoShape 8"/>
            <p:cNvSpPr/>
            <p:nvPr/>
          </p:nvSpPr>
          <p:spPr>
            <a:xfrm>
              <a:off x="2246313" y="302101"/>
              <a:ext cx="1931987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彼后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1:17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2" name="AutoShape 9"/>
            <p:cNvSpPr/>
            <p:nvPr/>
          </p:nvSpPr>
          <p:spPr>
            <a:xfrm>
              <a:off x="4387850" y="305277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来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1:6-8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3" name="AutoShape 10"/>
            <p:cNvSpPr/>
            <p:nvPr/>
          </p:nvSpPr>
          <p:spPr>
            <a:xfrm>
              <a:off x="6529388" y="302101"/>
              <a:ext cx="1930400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241937"/>
                </a:cxn>
                <a:cxn ang="0">
                  <a:pos x="86260281" y="2241937"/>
                </a:cxn>
                <a:cxn ang="0">
                  <a:pos x="86260281" y="2241937"/>
                </a:cxn>
                <a:cxn ang="0">
                  <a:pos x="86260281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徒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5:3-4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4" name="AutoShape 11"/>
            <p:cNvSpPr/>
            <p:nvPr/>
          </p:nvSpPr>
          <p:spPr>
            <a:xfrm>
              <a:off x="0" y="681587"/>
              <a:ext cx="2036763" cy="2588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崇拜为神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5" name="AutoShape 12"/>
            <p:cNvSpPr/>
            <p:nvPr/>
          </p:nvSpPr>
          <p:spPr>
            <a:xfrm>
              <a:off x="2246313" y="659358"/>
              <a:ext cx="1931987" cy="30327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28998"/>
                </a:cxn>
                <a:cxn ang="0">
                  <a:pos x="86402126" y="2128998"/>
                </a:cxn>
                <a:cxn ang="0">
                  <a:pos x="86402126" y="2128998"/>
                </a:cxn>
                <a:cxn ang="0">
                  <a:pos x="86402126" y="2128998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太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4:10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6" name="AutoShape 13"/>
            <p:cNvSpPr/>
            <p:nvPr/>
          </p:nvSpPr>
          <p:spPr>
            <a:xfrm>
              <a:off x="4387850" y="656182"/>
              <a:ext cx="1931988" cy="309621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219094"/>
                </a:cxn>
                <a:cxn ang="0">
                  <a:pos x="86402260" y="2219094"/>
                </a:cxn>
                <a:cxn ang="0">
                  <a:pos x="86402260" y="2219094"/>
                </a:cxn>
                <a:cxn ang="0">
                  <a:pos x="86402260" y="2219094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20:28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7" name="AutoShape 14"/>
            <p:cNvSpPr/>
            <p:nvPr/>
          </p:nvSpPr>
          <p:spPr>
            <a:xfrm>
              <a:off x="0" y="1035667"/>
              <a:ext cx="2036763" cy="25881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居住在信徒里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8" name="AutoShape 15"/>
            <p:cNvSpPr/>
            <p:nvPr/>
          </p:nvSpPr>
          <p:spPr>
            <a:xfrm>
              <a:off x="2246313" y="1011851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林前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3:16a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09" name="AutoShape 16"/>
            <p:cNvSpPr/>
            <p:nvPr/>
          </p:nvSpPr>
          <p:spPr>
            <a:xfrm>
              <a:off x="4387850" y="1011851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西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1:27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0" name="AutoShape 17"/>
            <p:cNvSpPr/>
            <p:nvPr/>
          </p:nvSpPr>
          <p:spPr>
            <a:xfrm>
              <a:off x="6529388" y="1011851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林前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3:16b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1" name="AutoShape 18"/>
            <p:cNvSpPr/>
            <p:nvPr/>
          </p:nvSpPr>
          <p:spPr>
            <a:xfrm>
              <a:off x="0" y="1350053"/>
              <a:ext cx="2036763" cy="25881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是唯一的真理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2" name="AutoShape 19"/>
            <p:cNvSpPr/>
            <p:nvPr/>
          </p:nvSpPr>
          <p:spPr>
            <a:xfrm>
              <a:off x="2246313" y="1323060"/>
              <a:ext cx="1931987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3:33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3" name="AutoShape 20"/>
            <p:cNvSpPr/>
            <p:nvPr/>
          </p:nvSpPr>
          <p:spPr>
            <a:xfrm>
              <a:off x="4387850" y="1323060"/>
              <a:ext cx="1931988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14:6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4" name="AutoShape 21"/>
            <p:cNvSpPr/>
            <p:nvPr/>
          </p:nvSpPr>
          <p:spPr>
            <a:xfrm>
              <a:off x="6529388" y="1323060"/>
              <a:ext cx="1930400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241937"/>
                </a:cxn>
                <a:cxn ang="0">
                  <a:pos x="86260281" y="2241937"/>
                </a:cxn>
                <a:cxn ang="0">
                  <a:pos x="86260281" y="2241937"/>
                </a:cxn>
                <a:cxn ang="0">
                  <a:pos x="86260281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约一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5:6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5" name="AutoShape 22"/>
            <p:cNvSpPr/>
            <p:nvPr/>
          </p:nvSpPr>
          <p:spPr>
            <a:xfrm>
              <a:off x="0" y="1621568"/>
              <a:ext cx="2036763" cy="26516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627573"/>
                </a:cxn>
                <a:cxn ang="0">
                  <a:pos x="96027812" y="1627573"/>
                </a:cxn>
                <a:cxn ang="0">
                  <a:pos x="96027812" y="1627573"/>
                </a:cxn>
                <a:cxn ang="0">
                  <a:pos x="96027812" y="162757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使</a:t>
              </a: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基督</a:t>
              </a: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复活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6" name="AutoShape 23"/>
            <p:cNvSpPr/>
            <p:nvPr/>
          </p:nvSpPr>
          <p:spPr>
            <a:xfrm>
              <a:off x="2246313" y="1599338"/>
              <a:ext cx="1931987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徒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3:26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7" name="AutoShape 24"/>
            <p:cNvSpPr/>
            <p:nvPr/>
          </p:nvSpPr>
          <p:spPr>
            <a:xfrm>
              <a:off x="4387850" y="1599338"/>
              <a:ext cx="1931988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10:17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8" name="AutoShape 25"/>
            <p:cNvSpPr/>
            <p:nvPr/>
          </p:nvSpPr>
          <p:spPr>
            <a:xfrm>
              <a:off x="6529388" y="1599338"/>
              <a:ext cx="1930400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241937"/>
                </a:cxn>
                <a:cxn ang="0">
                  <a:pos x="86260281" y="2241937"/>
                </a:cxn>
                <a:cxn ang="0">
                  <a:pos x="86260281" y="2241937"/>
                </a:cxn>
                <a:cxn ang="0">
                  <a:pos x="86260281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罗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8:11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19" name="AutoShape 26"/>
            <p:cNvSpPr/>
            <p:nvPr/>
          </p:nvSpPr>
          <p:spPr>
            <a:xfrm>
              <a:off x="0" y="1939129"/>
              <a:ext cx="2036763" cy="2588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全知，无所不知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0" name="AutoShape 27"/>
            <p:cNvSpPr/>
            <p:nvPr/>
          </p:nvSpPr>
          <p:spPr>
            <a:xfrm>
              <a:off x="2246313" y="1916899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诗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139:1-5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1" name="AutoShape 28"/>
            <p:cNvSpPr/>
            <p:nvPr/>
          </p:nvSpPr>
          <p:spPr>
            <a:xfrm>
              <a:off x="4387850" y="1916899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16:3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2" name="AutoShape 29"/>
            <p:cNvSpPr/>
            <p:nvPr/>
          </p:nvSpPr>
          <p:spPr>
            <a:xfrm>
              <a:off x="6529388" y="1916899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林前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2:10-11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3" name="AutoShape 30"/>
            <p:cNvSpPr/>
            <p:nvPr/>
          </p:nvSpPr>
          <p:spPr>
            <a:xfrm>
              <a:off x="0" y="2293209"/>
              <a:ext cx="2036763" cy="25881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全能，无所不能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4" name="AutoShape 31"/>
            <p:cNvSpPr/>
            <p:nvPr/>
          </p:nvSpPr>
          <p:spPr>
            <a:xfrm>
              <a:off x="2246313" y="2269392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太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19:26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5" name="AutoShape 32"/>
            <p:cNvSpPr/>
            <p:nvPr/>
          </p:nvSpPr>
          <p:spPr>
            <a:xfrm>
              <a:off x="4387850" y="2269392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腓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4:13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6" name="AutoShape 33"/>
            <p:cNvSpPr/>
            <p:nvPr/>
          </p:nvSpPr>
          <p:spPr>
            <a:xfrm>
              <a:off x="6529388" y="2269392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亚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4:6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7" name="AutoShape 34"/>
            <p:cNvSpPr/>
            <p:nvPr/>
          </p:nvSpPr>
          <p:spPr>
            <a:xfrm>
              <a:off x="0" y="2647290"/>
              <a:ext cx="2036763" cy="2588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全在，无所不在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8" name="AutoShape 35"/>
            <p:cNvSpPr/>
            <p:nvPr/>
          </p:nvSpPr>
          <p:spPr>
            <a:xfrm>
              <a:off x="2246313" y="2623472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耶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23:24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29" name="AutoShape 36"/>
            <p:cNvSpPr/>
            <p:nvPr/>
          </p:nvSpPr>
          <p:spPr>
            <a:xfrm>
              <a:off x="4387850" y="2623472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太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18:20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0" name="AutoShape 37"/>
            <p:cNvSpPr/>
            <p:nvPr/>
          </p:nvSpPr>
          <p:spPr>
            <a:xfrm>
              <a:off x="6529388" y="2623472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诗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139:7-12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1" name="AutoShape 38"/>
            <p:cNvSpPr/>
            <p:nvPr/>
          </p:nvSpPr>
          <p:spPr>
            <a:xfrm>
              <a:off x="0" y="2961675"/>
              <a:ext cx="2036763" cy="2588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有位格的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2" name="AutoShape 39"/>
            <p:cNvSpPr/>
            <p:nvPr/>
          </p:nvSpPr>
          <p:spPr>
            <a:xfrm>
              <a:off x="2246313" y="2937857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3:16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3" name="AutoShape 40"/>
            <p:cNvSpPr/>
            <p:nvPr/>
          </p:nvSpPr>
          <p:spPr>
            <a:xfrm>
              <a:off x="4387850" y="2937857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1:9-18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4" name="AutoShape 41"/>
            <p:cNvSpPr/>
            <p:nvPr/>
          </p:nvSpPr>
          <p:spPr>
            <a:xfrm>
              <a:off x="6529388" y="2937857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14:17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5" name="AutoShape 42"/>
            <p:cNvSpPr/>
            <p:nvPr/>
          </p:nvSpPr>
          <p:spPr>
            <a:xfrm>
              <a:off x="0" y="3252243"/>
              <a:ext cx="2036763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帮助者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(</a:t>
              </a: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保惠师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)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6" name="AutoShape 43"/>
            <p:cNvSpPr/>
            <p:nvPr/>
          </p:nvSpPr>
          <p:spPr>
            <a:xfrm>
              <a:off x="2246313" y="3252243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林后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1:3-6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7" name="AutoShape 44"/>
            <p:cNvSpPr/>
            <p:nvPr/>
          </p:nvSpPr>
          <p:spPr>
            <a:xfrm>
              <a:off x="4387850" y="3252243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约一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2:1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8" name="AutoShape 45"/>
            <p:cNvSpPr/>
            <p:nvPr/>
          </p:nvSpPr>
          <p:spPr>
            <a:xfrm>
              <a:off x="6529388" y="3252243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14:26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39" name="AutoShape 46"/>
            <p:cNvSpPr/>
            <p:nvPr/>
          </p:nvSpPr>
          <p:spPr>
            <a:xfrm>
              <a:off x="0" y="3590446"/>
              <a:ext cx="2036763" cy="2588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  <a:cxn ang="0">
                  <a:pos x="96027812" y="15505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赦免罪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0" name="AutoShape 47"/>
            <p:cNvSpPr/>
            <p:nvPr/>
          </p:nvSpPr>
          <p:spPr>
            <a:xfrm>
              <a:off x="2246313" y="3566628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赛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45:25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1" name="AutoShape 48"/>
            <p:cNvSpPr/>
            <p:nvPr/>
          </p:nvSpPr>
          <p:spPr>
            <a:xfrm>
              <a:off x="4387850" y="3566628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约一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2:12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2" name="AutoShape 49"/>
            <p:cNvSpPr/>
            <p:nvPr/>
          </p:nvSpPr>
          <p:spPr>
            <a:xfrm>
              <a:off x="6529388" y="3572979"/>
              <a:ext cx="1930400" cy="2921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ＭＳ Ｐゴシック" charset="0"/>
                  <a:sym typeface="Arial Narrow" pitchFamily="34" charset="0"/>
                </a:rPr>
                <a:t> 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3" name="AutoShape 50"/>
            <p:cNvSpPr/>
            <p:nvPr/>
          </p:nvSpPr>
          <p:spPr>
            <a:xfrm>
              <a:off x="0" y="3865136"/>
              <a:ext cx="2036763" cy="25881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忘记罪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4" name="AutoShape 51"/>
            <p:cNvSpPr/>
            <p:nvPr/>
          </p:nvSpPr>
          <p:spPr>
            <a:xfrm>
              <a:off x="2246313" y="3842906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耶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31:34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5" name="AutoShape 52"/>
            <p:cNvSpPr/>
            <p:nvPr/>
          </p:nvSpPr>
          <p:spPr>
            <a:xfrm>
              <a:off x="4387850" y="3842906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来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8:12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6" name="AutoShape 53"/>
            <p:cNvSpPr/>
            <p:nvPr/>
          </p:nvSpPr>
          <p:spPr>
            <a:xfrm>
              <a:off x="6529388" y="3842906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来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10:17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7" name="AutoShape 54"/>
            <p:cNvSpPr/>
            <p:nvPr/>
          </p:nvSpPr>
          <p:spPr>
            <a:xfrm>
              <a:off x="0" y="4179521"/>
              <a:ext cx="2036763" cy="25881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永恒不变的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8" name="AutoShape 55"/>
            <p:cNvSpPr/>
            <p:nvPr/>
          </p:nvSpPr>
          <p:spPr>
            <a:xfrm>
              <a:off x="2246313" y="4157292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玛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49" name="AutoShape 56"/>
            <p:cNvSpPr/>
            <p:nvPr/>
          </p:nvSpPr>
          <p:spPr>
            <a:xfrm>
              <a:off x="4387850" y="4157292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来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13:8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0" name="AutoShape 57"/>
            <p:cNvSpPr/>
            <p:nvPr/>
          </p:nvSpPr>
          <p:spPr>
            <a:xfrm>
              <a:off x="6529388" y="4163643"/>
              <a:ext cx="1930400" cy="2921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ＭＳ Ｐゴシック" charset="0"/>
                  <a:sym typeface="Arial Narrow" pitchFamily="34" charset="0"/>
                </a:rPr>
                <a:t> 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1" name="AutoShape 58"/>
            <p:cNvSpPr/>
            <p:nvPr/>
          </p:nvSpPr>
          <p:spPr>
            <a:xfrm>
              <a:off x="0" y="4493906"/>
              <a:ext cx="2036763" cy="25881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  <a:cxn ang="0">
                  <a:pos x="96027812" y="155055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永恒的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2" name="AutoShape 59"/>
            <p:cNvSpPr/>
            <p:nvPr/>
          </p:nvSpPr>
          <p:spPr>
            <a:xfrm>
              <a:off x="2246313" y="4471677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出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15:18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3" name="AutoShape 60"/>
            <p:cNvSpPr/>
            <p:nvPr/>
          </p:nvSpPr>
          <p:spPr>
            <a:xfrm>
              <a:off x="4387850" y="4471677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1:1-2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4" name="AutoShape 61"/>
            <p:cNvSpPr/>
            <p:nvPr/>
          </p:nvSpPr>
          <p:spPr>
            <a:xfrm>
              <a:off x="6529388" y="4478028"/>
              <a:ext cx="1930400" cy="2921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ＭＳ Ｐゴシック" charset="0"/>
                  <a:sym typeface="Arial Narrow" pitchFamily="34" charset="0"/>
                </a:rPr>
                <a:t> 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5" name="AutoShape 62"/>
            <p:cNvSpPr/>
            <p:nvPr/>
          </p:nvSpPr>
          <p:spPr>
            <a:xfrm>
              <a:off x="0" y="4746368"/>
              <a:ext cx="2036763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“自有永有者”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6" name="AutoShape 63"/>
            <p:cNvSpPr/>
            <p:nvPr/>
          </p:nvSpPr>
          <p:spPr>
            <a:xfrm>
              <a:off x="2246313" y="4746368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出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3:14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7" name="AutoShape 64"/>
            <p:cNvSpPr/>
            <p:nvPr/>
          </p:nvSpPr>
          <p:spPr>
            <a:xfrm>
              <a:off x="4387850" y="4746368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约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8:58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8" name="AutoShape 65"/>
            <p:cNvSpPr/>
            <p:nvPr/>
          </p:nvSpPr>
          <p:spPr>
            <a:xfrm>
              <a:off x="6529388" y="4752719"/>
              <a:ext cx="1930400" cy="2921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ＭＳ Ｐゴシック" charset="0"/>
                  <a:sym typeface="Arial Narrow" pitchFamily="34" charset="0"/>
                </a:rPr>
                <a:t> 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59" name="AutoShape 66"/>
            <p:cNvSpPr/>
            <p:nvPr/>
          </p:nvSpPr>
          <p:spPr>
            <a:xfrm>
              <a:off x="0" y="5060753"/>
              <a:ext cx="2036763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  <a:cxn ang="0">
                  <a:pos x="96027812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“阿拉法与俄梅戈”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0" name="AutoShape 67"/>
            <p:cNvSpPr/>
            <p:nvPr/>
          </p:nvSpPr>
          <p:spPr>
            <a:xfrm>
              <a:off x="2246313" y="5057577"/>
              <a:ext cx="1931987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启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1:8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1" name="AutoShape 68"/>
            <p:cNvSpPr/>
            <p:nvPr/>
          </p:nvSpPr>
          <p:spPr>
            <a:xfrm>
              <a:off x="4387850" y="5057577"/>
              <a:ext cx="1931988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启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22:13,16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2" name="AutoShape 69"/>
            <p:cNvSpPr/>
            <p:nvPr/>
          </p:nvSpPr>
          <p:spPr>
            <a:xfrm>
              <a:off x="6529388" y="5067104"/>
              <a:ext cx="1930400" cy="2921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ＭＳ Ｐゴシック" charset="0"/>
                  <a:sym typeface="Arial Narrow" pitchFamily="34" charset="0"/>
                </a:rPr>
                <a:t> 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3" name="AutoShape 70"/>
            <p:cNvSpPr/>
            <p:nvPr/>
          </p:nvSpPr>
          <p:spPr>
            <a:xfrm>
              <a:off x="0" y="5446589"/>
              <a:ext cx="2036763" cy="24134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348331"/>
                </a:cxn>
                <a:cxn ang="0">
                  <a:pos x="96027812" y="1348331"/>
                </a:cxn>
                <a:cxn ang="0">
                  <a:pos x="96027812" y="1348331"/>
                </a:cxn>
                <a:cxn ang="0">
                  <a:pos x="96027812" y="1348331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“首先的，也是末后的”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4" name="AutoShape 71"/>
            <p:cNvSpPr/>
            <p:nvPr/>
          </p:nvSpPr>
          <p:spPr>
            <a:xfrm>
              <a:off x="2246313" y="5411657"/>
              <a:ext cx="1931987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  <a:cxn ang="0">
                  <a:pos x="86402126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赛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44:6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5" name="AutoShape 72"/>
            <p:cNvSpPr/>
            <p:nvPr/>
          </p:nvSpPr>
          <p:spPr>
            <a:xfrm>
              <a:off x="4387850" y="5411657"/>
              <a:ext cx="1931988" cy="31121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  <a:cxn ang="0">
                  <a:pos x="86402260" y="224193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启</a:t>
              </a:r>
              <a:r>
                <a:rPr lang="en-US" altLang="en-US" sz="2000" u="sng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1:17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6" name="AutoShape 73"/>
            <p:cNvSpPr/>
            <p:nvPr/>
          </p:nvSpPr>
          <p:spPr>
            <a:xfrm>
              <a:off x="6529388" y="5421184"/>
              <a:ext cx="1930400" cy="29215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  <a:cxn ang="0">
                  <a:pos x="86260281" y="197581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ＭＳ Ｐゴシック" charset="0"/>
                  <a:sym typeface="Arial Narrow" pitchFamily="34" charset="0"/>
                </a:rPr>
                <a:t> 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7" name="AutoShape 74"/>
            <p:cNvSpPr/>
            <p:nvPr/>
          </p:nvSpPr>
          <p:spPr>
            <a:xfrm>
              <a:off x="0" y="5751448"/>
              <a:ext cx="2036763" cy="2604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6027812" y="1569633"/>
                </a:cxn>
                <a:cxn ang="0">
                  <a:pos x="96027812" y="1569633"/>
                </a:cxn>
                <a:cxn ang="0">
                  <a:pos x="96027812" y="1569633"/>
                </a:cxn>
                <a:cxn ang="0">
                  <a:pos x="96027812" y="1569633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圣洁的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8" name="AutoShape 75"/>
            <p:cNvSpPr/>
            <p:nvPr/>
          </p:nvSpPr>
          <p:spPr>
            <a:xfrm>
              <a:off x="2246313" y="5729218"/>
              <a:ext cx="1931987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  <a:cxn ang="0">
                  <a:pos x="86402126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赛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6:3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69" name="AutoShape 76"/>
            <p:cNvSpPr/>
            <p:nvPr/>
          </p:nvSpPr>
          <p:spPr>
            <a:xfrm>
              <a:off x="4387850" y="5729218"/>
              <a:ext cx="1931988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  <a:cxn ang="0">
                  <a:pos x="86402260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可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1:24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9070" name="AutoShape 77"/>
            <p:cNvSpPr/>
            <p:nvPr/>
          </p:nvSpPr>
          <p:spPr>
            <a:xfrm>
              <a:off x="6529388" y="5729218"/>
              <a:ext cx="1930400" cy="3048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  <a:cxn ang="0">
                  <a:pos x="86260281" y="2151359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ja-JP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路</a:t>
              </a:r>
              <a:r>
                <a:rPr lang="en-US" altLang="en-US" sz="2000" dirty="0">
                  <a:solidFill>
                    <a:srgbClr val="000000"/>
                  </a:solidFill>
                  <a:latin typeface="Helvetica" charset="0"/>
                  <a:ea typeface="MS PGothic" pitchFamily="34" charset="-128"/>
                  <a:cs typeface="ＭＳ Ｐゴシック" charset="0"/>
                  <a:sym typeface="Helvetica" charset="0"/>
                </a:rPr>
                <a:t> 11:13</a:t>
              </a:r>
              <a:endParaRPr lang="en-US" altLang="en-US" dirty="0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469071" name="AutoShape 78"/>
          <p:cNvSpPr/>
          <p:nvPr/>
        </p:nvSpPr>
        <p:spPr>
          <a:xfrm>
            <a:off x="0" y="6491288"/>
            <a:ext cx="7939088" cy="3698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459007367" y="3167038"/>
              </a:cxn>
              <a:cxn ang="0">
                <a:pos x="1459007367" y="3167038"/>
              </a:cxn>
              <a:cxn ang="0">
                <a:pos x="1459007367" y="3167038"/>
              </a:cxn>
              <a:cxn ang="0">
                <a:pos x="1459007367" y="3167038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/>
          </a:ln>
        </p:spPr>
        <p:txBody>
          <a:bodyPr lIns="45718" tIns="45718" rIns="45718" bIns="45718"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ja-JP" altLang="en-US" dirty="0">
                <a:solidFill>
                  <a:srgbClr val="3333CC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注</a:t>
            </a:r>
            <a:r>
              <a:rPr lang="en-US" altLang="en-US" dirty="0">
                <a:solidFill>
                  <a:srgbClr val="3333CC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:</a:t>
            </a:r>
            <a:r>
              <a:rPr lang="ja-JP" altLang="en-US" dirty="0">
                <a:solidFill>
                  <a:srgbClr val="3366FF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有画线的</a:t>
            </a:r>
            <a:r>
              <a:rPr lang="ja-JP" altLang="en-US" dirty="0">
                <a:solidFill>
                  <a:srgbClr val="3333CC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经文都是在</a:t>
            </a:r>
            <a:r>
              <a:rPr lang="ja-JP" altLang="en-US" u="sng" dirty="0">
                <a:solidFill>
                  <a:srgbClr val="3366FF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耶和华见证会</a:t>
            </a:r>
            <a:r>
              <a:rPr lang="ja-JP" altLang="en-US" dirty="0">
                <a:solidFill>
                  <a:srgbClr val="3333CC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的</a:t>
            </a:r>
            <a:r>
              <a:rPr lang="ja-JP" altLang="en-US" i="1" dirty="0">
                <a:solidFill>
                  <a:srgbClr val="D54F41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新式翻译圣经</a:t>
            </a:r>
            <a:r>
              <a:rPr lang="ja-JP" altLang="en-US" dirty="0">
                <a:solidFill>
                  <a:srgbClr val="3333CC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里都</a:t>
            </a:r>
            <a:r>
              <a:rPr lang="ja-JP" altLang="en-US" dirty="0">
                <a:solidFill>
                  <a:srgbClr val="9966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有正确的原文翻译</a:t>
            </a:r>
            <a:r>
              <a:rPr lang="ja-JP" altLang="en-US" dirty="0">
                <a:solidFill>
                  <a:srgbClr val="3333CC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。</a:t>
            </a:r>
            <a:endParaRPr lang="en-US" altLang="en-US" dirty="0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2" name="Line 79"/>
          <p:cNvSpPr/>
          <p:nvPr/>
        </p:nvSpPr>
        <p:spPr>
          <a:xfrm>
            <a:off x="314325" y="1524000"/>
            <a:ext cx="8283575" cy="0"/>
          </a:xfrm>
          <a:prstGeom prst="line">
            <a:avLst/>
          </a:prstGeom>
          <a:ln w="19050" cap="sq" cmpd="sng">
            <a:solidFill>
              <a:srgbClr val="FF9900"/>
            </a:solidFill>
            <a:prstDash val="solid"/>
            <a:round/>
            <a:headEnd type="diamond" w="med" len="med"/>
            <a:tailEnd type="diamond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3" name="Line 80"/>
          <p:cNvSpPr/>
          <p:nvPr/>
        </p:nvSpPr>
        <p:spPr>
          <a:xfrm>
            <a:off x="314325" y="2438400"/>
            <a:ext cx="8283575" cy="0"/>
          </a:xfrm>
          <a:prstGeom prst="line">
            <a:avLst/>
          </a:prstGeom>
          <a:ln w="19050" cap="sq" cmpd="sng">
            <a:solidFill>
              <a:srgbClr val="FF9900"/>
            </a:solidFill>
            <a:prstDash val="solid"/>
            <a:round/>
            <a:headEnd type="diamond" w="med" len="med"/>
            <a:tailEnd type="diamond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4" name="Line 81"/>
          <p:cNvSpPr/>
          <p:nvPr/>
        </p:nvSpPr>
        <p:spPr>
          <a:xfrm>
            <a:off x="314325" y="3505200"/>
            <a:ext cx="8283575" cy="0"/>
          </a:xfrm>
          <a:prstGeom prst="line">
            <a:avLst/>
          </a:prstGeom>
          <a:ln w="19050" cap="sq" cmpd="sng">
            <a:solidFill>
              <a:srgbClr val="FF9900"/>
            </a:solidFill>
            <a:prstDash val="solid"/>
            <a:round/>
            <a:headEnd type="oval" w="med" len="med"/>
            <a:tailEnd type="oval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5" name="Line 82"/>
          <p:cNvSpPr/>
          <p:nvPr/>
        </p:nvSpPr>
        <p:spPr>
          <a:xfrm>
            <a:off x="314325" y="4724400"/>
            <a:ext cx="8283575" cy="0"/>
          </a:xfrm>
          <a:prstGeom prst="line">
            <a:avLst/>
          </a:prstGeom>
          <a:ln w="19050" cap="sq" cmpd="sng">
            <a:solidFill>
              <a:srgbClr val="FF9900"/>
            </a:solidFill>
            <a:prstDash val="solid"/>
            <a:round/>
            <a:headEnd type="oval" w="med" len="med"/>
            <a:tailEnd type="oval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6" name="Line 83"/>
          <p:cNvSpPr/>
          <p:nvPr/>
        </p:nvSpPr>
        <p:spPr>
          <a:xfrm>
            <a:off x="314325" y="6553200"/>
            <a:ext cx="8283575" cy="0"/>
          </a:xfrm>
          <a:prstGeom prst="line">
            <a:avLst/>
          </a:prstGeom>
          <a:ln w="19050" cap="sq" cmpd="sng">
            <a:solidFill>
              <a:srgbClr val="000000"/>
            </a:solidFill>
            <a:prstDash val="solid"/>
            <a:round/>
            <a:headEnd type="diamond" w="med" len="med"/>
            <a:tailEnd type="diamond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7" name="Line 84"/>
          <p:cNvSpPr/>
          <p:nvPr/>
        </p:nvSpPr>
        <p:spPr>
          <a:xfrm>
            <a:off x="314325" y="5562600"/>
            <a:ext cx="8283575" cy="0"/>
          </a:xfrm>
          <a:prstGeom prst="line">
            <a:avLst/>
          </a:prstGeom>
          <a:ln w="19050" cap="sq" cmpd="sng">
            <a:solidFill>
              <a:srgbClr val="FF9900"/>
            </a:solidFill>
            <a:prstDash val="solid"/>
            <a:round/>
            <a:headEnd type="oval" w="med" len="med"/>
            <a:tailEnd type="oval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469078" name="Line 85"/>
          <p:cNvSpPr/>
          <p:nvPr/>
        </p:nvSpPr>
        <p:spPr>
          <a:xfrm>
            <a:off x="304800" y="838200"/>
            <a:ext cx="8304213" cy="0"/>
          </a:xfrm>
          <a:prstGeom prst="line">
            <a:avLst/>
          </a:prstGeom>
          <a:ln w="19050" cap="sq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Helvetica" charset="0"/>
              <a:ea typeface="MS PGothic" pitchFamily="34" charset="-128"/>
              <a:cs typeface="ＭＳ Ｐゴシック" charset="0"/>
              <a:sym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-12700"/>
            <a:ext cx="8353425" cy="417513"/>
          </a:xfrm>
          <a:solidFill>
            <a:srgbClr val="000000"/>
          </a:solidFill>
          <a:ln w="9525">
            <a:noFill/>
            <a:miter/>
          </a:ln>
        </p:spPr>
        <p:txBody>
          <a:bodyPr vert="horz" wrap="square" lIns="45719" tIns="45719" rIns="45719" bIns="45719" numCol="1" anchor="t" anchorCtr="0" compatLnSpc="1"/>
          <a:lstStyle/>
          <a:p>
            <a:pPr lvl="0" algn="ctr" fontAlgn="base"/>
            <a:r>
              <a:rPr lang="ja-JP" altLang="en-US" sz="2400" strike="noStrike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圣经内所提到关于三位一体的教理的证据</a:t>
            </a:r>
          </a:p>
        </p:txBody>
      </p:sp>
    </p:spTree>
    <p:extLst>
      <p:ext uri="{BB962C8B-B14F-4D97-AF65-F5344CB8AC3E}">
        <p14:creationId xmlns:p14="http://schemas.microsoft.com/office/powerpoint/2010/main" val="33722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50" cy="762000"/>
          </a:xfrm>
          <a:solidFill>
            <a:srgbClr val="800000"/>
          </a:solidFill>
          <a:ln w="9525">
            <a:noFill/>
            <a:miter/>
          </a:ln>
        </p:spPr>
        <p:txBody>
          <a:bodyPr wrap="square" lIns="91440" tIns="45720" rIns="91440" bIns="45720" anchor="ctr"/>
          <a:lstStyle/>
          <a:p>
            <a:pPr algn="l" eaLnBrk="1" fontAlgn="base" hangingPunct="1"/>
            <a:r>
              <a:rPr lang="en-US" altLang="en-US" sz="2800" b="1" strike="noStrike" noProof="1">
                <a:latin typeface="Arial" charset="0"/>
              </a:rPr>
              <a:t>6.  </a:t>
            </a:r>
            <a:r>
              <a:rPr lang="zh-CN" altLang="en-US" sz="2800" b="1" strike="noStrike" noProof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父、子、圣灵，都是神</a:t>
            </a:r>
            <a:r>
              <a:rPr lang="en-US" altLang="en-US" sz="2800" b="1" strike="noStrike" noProof="1">
                <a:latin typeface="Arial" charset="0"/>
              </a:rPr>
              <a:t>:</a:t>
            </a:r>
            <a:endParaRPr sz="2800" b="1" strike="noStrike" noProof="1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6613"/>
          <a:ext cx="9067800" cy="5532438"/>
        </p:xfrm>
        <a:graphic>
          <a:graphicData uri="http://schemas.openxmlformats.org/drawingml/2006/table">
            <a:tbl>
              <a:tblPr/>
              <a:tblGrid>
                <a:gridCol w="1447800"/>
                <a:gridCol w="2586037"/>
                <a:gridCol w="2767013"/>
                <a:gridCol w="2266950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属性</a:t>
                      </a:r>
                      <a:r>
                        <a:rPr lang="en-US" altLang="zh-CN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/</a:t>
                      </a:r>
                      <a:r>
                        <a:rPr lang="zh-CN" altLang="en-US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相称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tx1">
                              <a:alpha val="75000"/>
                            </a:schemeClr>
                          </a:glow>
                        </a:effectLst>
                        <a:latin typeface="SimHei" charset="0"/>
                        <a:ea typeface="SimHei" charset="0"/>
                        <a:cs typeface="+mj-cs"/>
                        <a:sym typeface="+mn-ea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父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圣灵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5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称为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 “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神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” 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神性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彼得后书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 1:17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因为他从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父神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得着尊贵荣耀的时候，在极显赫的荣光中，有这样的声音对他说“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这是我的爱子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，我所喜悦的。”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希伯来书1:6,8  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神差遣长子到世上来的时候，又说：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“神所有的天使都要拜他。”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  <a:cs typeface="ＭＳ Ｐゴシック" charset="0"/>
                          <a:sym typeface="+mn-ea"/>
                        </a:rPr>
                        <a:t>8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但是论到儿子，却说：“神啊！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你的宝座是永永远远的，你国的权杖，是公平的权杖。”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Acts 5:3  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彼得说：“亚拿尼亚，为甚么撒但充满了你的心，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使你欺骗圣灵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。。。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你这不是欺骗人，而是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欺骗神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。”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471059" name="Rectangle 5"/>
          <p:cNvSpPr/>
          <p:nvPr/>
        </p:nvSpPr>
        <p:spPr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471060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50" cy="762000"/>
          </a:xfrm>
          <a:solidFill>
            <a:srgbClr val="800000"/>
          </a:solidFill>
          <a:ln w="9525">
            <a:noFill/>
            <a:miter/>
          </a:ln>
        </p:spPr>
        <p:txBody>
          <a:bodyPr wrap="square" lIns="91440" tIns="45720" rIns="91440" bIns="45720" anchor="ctr"/>
          <a:lstStyle/>
          <a:p>
            <a:pPr algn="l" eaLnBrk="1" fontAlgn="base" hangingPunct="1"/>
            <a:r>
              <a:rPr lang="en-US" altLang="en-US" sz="2800" b="1" strike="noStrike" noProof="1">
                <a:latin typeface="Arial" charset="0"/>
              </a:rPr>
              <a:t>6.  </a:t>
            </a:r>
            <a:r>
              <a:rPr lang="zh-CN" altLang="en-US" sz="2800" b="1" strike="noStrike" noProof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父、子、圣灵，都是神</a:t>
            </a:r>
            <a:r>
              <a:rPr lang="en-US" altLang="en-US" sz="2800" b="1" strike="noStrike" noProof="1">
                <a:latin typeface="Arial" charset="0"/>
                <a:sym typeface="+mn-ea"/>
              </a:rPr>
              <a:t>:</a:t>
            </a:r>
            <a:endParaRPr sz="2800" b="1" strike="noStrike" noProof="1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838200"/>
          <a:ext cx="9067800" cy="553243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/>
                <a:gridCol w="2586182"/>
                <a:gridCol w="2766868"/>
                <a:gridCol w="2266950"/>
              </a:tblGrid>
              <a:tr h="779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属性</a:t>
                      </a:r>
                      <a:r>
                        <a:rPr lang="en-US" altLang="zh-CN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/</a:t>
                      </a:r>
                      <a:r>
                        <a:rPr lang="zh-CN" altLang="en-US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相称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tx1">
                              <a:alpha val="75000"/>
                            </a:schemeClr>
                          </a:glow>
                        </a:effectLst>
                        <a:latin typeface="SimHei" charset="0"/>
                        <a:ea typeface="SimHei" charset="0"/>
                        <a:cs typeface="+mj-cs"/>
                        <a:sym typeface="+mn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父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子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圣灵</a:t>
                      </a:r>
                    </a:p>
                  </a:txBody>
                  <a:tcPr anchor="ctr" horzOverflow="overflow"/>
                </a:tc>
              </a:tr>
              <a:tr h="47526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入住信徒心里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哥林多前书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 3:16a</a:t>
                      </a:r>
                      <a:endParaRPr lang="en-US" sz="2400" dirty="0" smtClean="0">
                        <a:latin typeface="SimHei" charset="0"/>
                        <a:ea typeface="SimHei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 难道不知道你们是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神的殿</a:t>
                      </a: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，神的灵住在你们里面吗？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歌罗西书 1:27 </a:t>
                      </a:r>
                      <a:b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</a:b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神愿意使他们知道这奥秘在外族人中有多么荣耀的丰盛，这奥秘就是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基督在你们里面</a:t>
                      </a: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成了荣耀的盼望。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哥林多前书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 3:16b</a:t>
                      </a:r>
                      <a:endParaRPr lang="en-US" sz="2400" dirty="0" smtClean="0">
                        <a:latin typeface="SimHei" charset="0"/>
                        <a:ea typeface="SimHei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latin typeface="SimHei" charset="0"/>
                          <a:ea typeface="SimHei" charset="0"/>
                          <a:sym typeface="+mn-ea"/>
                        </a:rPr>
                        <a:t>难道不知道你们是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SimHei" charset="0"/>
                          <a:ea typeface="SimHei" charset="0"/>
                          <a:sym typeface="+mn-ea"/>
                        </a:rPr>
                        <a:t>神的殿</a:t>
                      </a:r>
                      <a:r>
                        <a:rPr lang="en-US" sz="2400" dirty="0" smtClean="0">
                          <a:latin typeface="SimHei" charset="0"/>
                          <a:ea typeface="SimHei" charset="0"/>
                          <a:sym typeface="+mn-ea"/>
                        </a:rPr>
                        <a:t>，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  <a:sym typeface="+mn-ea"/>
                        </a:rPr>
                        <a:t>神的灵住在你们里面吗？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472083" name="Rectangle 5"/>
          <p:cNvSpPr/>
          <p:nvPr/>
        </p:nvSpPr>
        <p:spPr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472084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067313"/>
            <a:chOff x="0" y="-1"/>
            <a:chExt cx="9144000" cy="6067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144000" cy="606731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 rot="1069447">
              <a:off x="6733559" y="2086561"/>
              <a:ext cx="1246375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2213112">
              <a:off x="1367915" y="3168475"/>
              <a:ext cx="1246375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3464359">
              <a:off x="7102392" y="2535276"/>
              <a:ext cx="1000976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0835373">
              <a:off x="1496203" y="2749562"/>
              <a:ext cx="5643153" cy="1331998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068818"/>
            <a:ext cx="9144000" cy="7127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HT" altLang="en-US" sz="44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sym typeface="Arial"/>
                <a:rtl val="0"/>
              </a:rPr>
              <a:t>是唯一的真理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 rot="20864653">
            <a:off x="757309" y="2122748"/>
            <a:ext cx="7772400" cy="2143760"/>
          </a:xfrm>
        </p:spPr>
        <p:txBody>
          <a:bodyPr/>
          <a:lstStyle/>
          <a:p>
            <a:r>
              <a:rPr lang="en-US" altLang="en-US" sz="13800" b="1">
                <a:solidFill>
                  <a:srgbClr val="800000"/>
                </a:solidFill>
                <a:latin typeface="Arial" charset="0"/>
              </a:rPr>
              <a:t>真理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370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3887" cy="762000"/>
          </a:xfrm>
          <a:solidFill>
            <a:srgbClr val="800000"/>
          </a:solidFill>
          <a:ln w="9525">
            <a:noFill/>
            <a:miter/>
          </a:ln>
        </p:spPr>
        <p:txBody>
          <a:bodyPr wrap="square" lIns="91440" tIns="45720" rIns="91440" bIns="45720" anchor="ctr"/>
          <a:lstStyle/>
          <a:p>
            <a:pPr algn="l" eaLnBrk="1" fontAlgn="base" hangingPunct="1"/>
            <a:r>
              <a:rPr lang="en-US" altLang="en-US" sz="2800" b="1" strike="noStrike" noProof="1">
                <a:latin typeface="Arial" charset="0"/>
              </a:rPr>
              <a:t>6.  </a:t>
            </a:r>
            <a:r>
              <a:rPr lang="en-US" altLang="en-US" sz="2800" b="1" strike="noStrike" noProof="1">
                <a:latin typeface="Arial" charset="0"/>
                <a:sym typeface="+mn-ea"/>
              </a:rPr>
              <a:t> </a:t>
            </a:r>
            <a:r>
              <a:rPr lang="zh-CN" altLang="en-US" sz="2800" b="1" strike="noStrike" noProof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Hei" charset="0"/>
                <a:ea typeface="SimHei" charset="0"/>
                <a:cs typeface="+mj-cs"/>
                <a:sym typeface="+mn-ea"/>
              </a:rPr>
              <a:t>父、子、圣灵，都是神</a:t>
            </a:r>
            <a:r>
              <a:rPr lang="en-US" altLang="en-US" sz="2800" b="1" strike="noStrike" noProof="1">
                <a:latin typeface="Arial" charset="0"/>
                <a:sym typeface="+mn-ea"/>
              </a:rPr>
              <a:t>:</a:t>
            </a:r>
            <a:endParaRPr sz="2800" b="1" strike="noStrike" noProof="1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838200"/>
          <a:ext cx="9067800" cy="56261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/>
                <a:gridCol w="2586182"/>
                <a:gridCol w="2766868"/>
                <a:gridCol w="2266950"/>
              </a:tblGrid>
              <a:tr h="779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属性</a:t>
                      </a:r>
                      <a:r>
                        <a:rPr lang="en-US" altLang="zh-CN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/</a:t>
                      </a:r>
                      <a:r>
                        <a:rPr lang="zh-CN" altLang="en-US" sz="2000" b="1" dirty="0" smtClean="0">
                          <a:solidFill>
                            <a:srgbClr val="FFFFFF"/>
                          </a:solidFill>
                          <a:effectLst>
                            <a:glow rad="101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SimHei" charset="0"/>
                          <a:ea typeface="SimHei" charset="0"/>
                          <a:cs typeface="+mj-cs"/>
                          <a:sym typeface="+mn-ea"/>
                        </a:rPr>
                        <a:t>相称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tx1">
                              <a:alpha val="75000"/>
                            </a:schemeClr>
                          </a:glow>
                        </a:effectLst>
                        <a:latin typeface="SimHei" charset="0"/>
                        <a:ea typeface="SimHei" charset="0"/>
                        <a:cs typeface="+mj-cs"/>
                        <a:sym typeface="+mn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父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子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imHei" charset="0"/>
                          <a:ea typeface="SimHei" charset="0"/>
                          <a:cs typeface="ＭＳ Ｐゴシック" charset="0"/>
                        </a:rPr>
                        <a:t>圣灵</a:t>
                      </a:r>
                    </a:p>
                  </a:txBody>
                  <a:tcPr anchor="ctr" horzOverflow="overflow"/>
                </a:tc>
              </a:tr>
              <a:tr h="484639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SimHei" charset="0"/>
                          <a:ea typeface="SimHei" charset="0"/>
                        </a:rPr>
                        <a:t>圣洁</a:t>
                      </a: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以赛亚书 6:3 </a:t>
                      </a:r>
                    </a:p>
                    <a:p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他们彼此高呼着说：</a:t>
                      </a:r>
                    </a:p>
                    <a:p>
                      <a:endParaRPr lang="en-US" sz="2400" dirty="0" smtClean="0">
                        <a:solidFill>
                          <a:srgbClr val="FFFF00"/>
                        </a:solidFill>
                        <a:latin typeface="SimHei" charset="0"/>
                        <a:ea typeface="SimHei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“圣哉！圣哉！圣哉！万军之耶和华！</a:t>
                      </a:r>
                    </a:p>
                    <a:p>
                      <a:endParaRPr lang="en-US" sz="2400" dirty="0" smtClean="0">
                        <a:latin typeface="SimHei" charset="0"/>
                        <a:ea typeface="SimHei" charset="0"/>
                      </a:endParaRPr>
                    </a:p>
                    <a:p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他的荣光充满全地。”</a:t>
                      </a: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马可福音 1:24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“拿撒勒人耶稣，我们跟你有甚么关系呢？你来毁灭我们吗？我知道你是谁，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你是神的圣者。</a:t>
                      </a: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”</a:t>
                      </a:r>
                    </a:p>
                    <a:p>
                      <a:endParaRPr lang="en-US" sz="2400" dirty="0">
                        <a:latin typeface="SimHei" charset="0"/>
                        <a:ea typeface="SimHei" charset="0"/>
                      </a:endParaRP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路加福音11:13 </a:t>
                      </a: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/>
                      </a:r>
                      <a:br>
                        <a:rPr lang="en-US" sz="2400" dirty="0" smtClean="0">
                          <a:latin typeface="SimHei" charset="0"/>
                          <a:ea typeface="SimHei" charset="0"/>
                        </a:rPr>
                      </a:b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你们虽然不好，尚且知道把好东西给自己的儿女，何况天父，岂不更把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SimHei" charset="0"/>
                          <a:ea typeface="SimHei" charset="0"/>
                        </a:rPr>
                        <a:t>圣灵</a:t>
                      </a:r>
                      <a:r>
                        <a:rPr lang="en-US" sz="2400" dirty="0" smtClean="0">
                          <a:latin typeface="SimHei" charset="0"/>
                          <a:ea typeface="SimHei" charset="0"/>
                        </a:rPr>
                        <a:t>赐给求他的人吗？”</a:t>
                      </a: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473107" name="Rectangle 5"/>
          <p:cNvSpPr/>
          <p:nvPr/>
        </p:nvSpPr>
        <p:spPr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473108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Holy, Holy, Holy 1/4</a:t>
            </a:r>
          </a:p>
        </p:txBody>
      </p:sp>
      <p:pic>
        <p:nvPicPr>
          <p:cNvPr id="425986" name="Picture 3" descr="Mountain Scene 016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706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FFFF"/>
                </a:solidFill>
                <a:latin typeface="Arial" charset="0"/>
                <a:sym typeface="Helvetica" charset="0"/>
              </a:rPr>
              <a:t>圣哉，圣哉，圣哉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sym typeface="Helvetica" charset="0"/>
              </a:rPr>
              <a:t>!</a:t>
            </a:r>
            <a:endParaRPr lang="en-US" sz="4000" b="1" dirty="0">
              <a:solidFill>
                <a:srgbClr val="FFFFFF"/>
              </a:solidFill>
              <a:latin typeface="Arial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8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1/4</a:t>
            </a:r>
          </a:p>
        </p:txBody>
      </p:sp>
      <p:pic>
        <p:nvPicPr>
          <p:cNvPr id="428034" name="Picture 3" descr="Mountain Scene 0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4682" y="3200400"/>
            <a:ext cx="69749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圣哉，圣哉，圣哉，全能大主宰！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清晨我众歌颂，欢声上达天庭；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圣哉，圣哉，圣哉，慈悲全能主宰，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讚美三一神，父子与圣灵。</a:t>
            </a:r>
            <a:endParaRPr lang="en-US" sz="3600" b="1" dirty="0">
              <a:solidFill>
                <a:srgbClr val="FFFFFF"/>
              </a:solidFill>
              <a:latin typeface="Arial" pitchFamily="-107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24923"/>
      </p:ext>
    </p:extLst>
  </p:cSld>
  <p:clrMapOvr>
    <a:masterClrMapping/>
  </p:clrMapOvr>
  <p:transition xmlns:p14="http://schemas.microsoft.com/office/powerpoint/2010/main">
    <p:cover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2/4</a:t>
            </a:r>
          </a:p>
        </p:txBody>
      </p:sp>
      <p:pic>
        <p:nvPicPr>
          <p:cNvPr id="430082" name="Picture 3" descr="Mountain Scene 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Text Box 4"/>
          <p:cNvSpPr txBox="1">
            <a:spLocks noChangeArrowheads="1"/>
          </p:cNvSpPr>
          <p:nvPr/>
        </p:nvSpPr>
        <p:spPr bwMode="auto">
          <a:xfrm>
            <a:off x="4327525" y="758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sym typeface="Helvetica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22490" y="1189038"/>
            <a:ext cx="65117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charset="0"/>
                <a:sym typeface="Helvetica" charset="0"/>
              </a:rPr>
              <a:t>圣哉，圣哉，圣哉，众圣都敬拜，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charset="0"/>
                <a:sym typeface="Helvetica" charset="0"/>
              </a:rPr>
              <a:t>放下黄金冠冕，环绕在水晶海；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charset="0"/>
                <a:sym typeface="Helvetica" charset="0"/>
              </a:rPr>
              <a:t>千万天使天军，俯伏叩拜主前，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charset="0"/>
                <a:sym typeface="Helvetica" charset="0"/>
              </a:rPr>
              <a:t>昔在而今在，永在亿万年。</a:t>
            </a:r>
            <a:endParaRPr lang="en-US" sz="3600" b="1" dirty="0" smtClean="0">
              <a:solidFill>
                <a:srgbClr val="FFFFFF"/>
              </a:solidFill>
              <a:latin typeface="Arial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45723"/>
      </p:ext>
    </p:extLst>
  </p:cSld>
  <p:clrMapOvr>
    <a:masterClrMapping/>
  </p:clrMapOvr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7" name="Picture 2" descr="http://images.faithclipart.com/images/3/1269631201527_911/slide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465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如何证明三位一体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43000" y="2286000"/>
            <a:ext cx="7620000" cy="259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marL="742950" indent="-742950" defTabSz="914400" fontAlgn="base">
              <a:spcBef>
                <a:spcPct val="0"/>
              </a:spcBef>
              <a:spcAft>
                <a:spcPct val="0"/>
              </a:spcAft>
              <a:buFont typeface="SimSun" charset="-122"/>
              <a:buAutoNum type="arabicPeriod"/>
            </a:pPr>
            <a:r>
              <a:rPr lang="zh-CN" altLang="en-US" sz="40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只从圣经开始</a:t>
            </a:r>
          </a:p>
          <a:p>
            <a:pPr marL="742950" indent="-742950" defTabSz="914400" fontAlgn="base">
              <a:spcBef>
                <a:spcPct val="0"/>
              </a:spcBef>
              <a:spcAft>
                <a:spcPct val="0"/>
              </a:spcAft>
              <a:buFont typeface="SimSun" charset="-122"/>
              <a:buAutoNum type="arabicPeriod"/>
            </a:pPr>
            <a:r>
              <a:rPr lang="zh-CN" altLang="en-US" sz="4000" b="1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显示圣经教导的一神论</a:t>
            </a:r>
            <a:endParaRPr>
              <a:solidFill>
                <a:srgbClr val="000000"/>
              </a:solidFill>
              <a:latin typeface="SimHei" pitchFamily="49" charset="-122"/>
              <a:ea typeface="SimHei" pitchFamily="49" charset="-122"/>
              <a:cs typeface="ＭＳ Ｐゴシック" charset="0"/>
              <a:sym typeface="Helvetica" charset="0"/>
            </a:endParaRPr>
          </a:p>
        </p:txBody>
      </p:sp>
      <p:sp>
        <p:nvSpPr>
          <p:cNvPr id="454660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3/4</a:t>
            </a:r>
          </a:p>
        </p:txBody>
      </p:sp>
      <p:pic>
        <p:nvPicPr>
          <p:cNvPr id="432130" name="Picture 3" descr="Mountain Scene 0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1" name="Text Box 4"/>
          <p:cNvSpPr txBox="1">
            <a:spLocks noChangeArrowheads="1"/>
          </p:cNvSpPr>
          <p:nvPr/>
        </p:nvSpPr>
        <p:spPr bwMode="auto">
          <a:xfrm>
            <a:off x="4251325" y="6826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sym typeface="Helvetica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59368" y="1152525"/>
            <a:ext cx="6436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圣哉，圣哉，圣哉，主庄严威荣；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罪人昏昧难见，因黑暗罪深重；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惟独上主至圣，惟独上主至尊，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全能又全爱，至圣洁真神。</a:t>
            </a:r>
            <a:endParaRPr lang="en-US" sz="3600" b="1" dirty="0">
              <a:solidFill>
                <a:srgbClr val="FFFFFF"/>
              </a:solidFill>
              <a:latin typeface="Arial" pitchFamily="-107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204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4/4</a:t>
            </a:r>
          </a:p>
        </p:txBody>
      </p:sp>
      <p:pic>
        <p:nvPicPr>
          <p:cNvPr id="434178" name="Picture 3" descr="Mountain Scene 016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4179" name="Text Box 4"/>
          <p:cNvSpPr txBox="1">
            <a:spLocks noChangeArrowheads="1"/>
          </p:cNvSpPr>
          <p:nvPr/>
        </p:nvSpPr>
        <p:spPr bwMode="auto">
          <a:xfrm>
            <a:off x="4403725" y="1641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Helvetica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87682" y="3124200"/>
            <a:ext cx="69749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圣哉，圣哉，圣哉，全能大主宰！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地上天空海洋，万物同颂主名；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圣哉，圣哉，圣哉，慈悲全能主宰，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  <a:sym typeface="Helvetica" charset="0"/>
              </a:rPr>
              <a:t>讚美三一神，父子与圣灵。</a:t>
            </a:r>
            <a:endParaRPr lang="en-US" sz="3600" b="1" dirty="0">
              <a:solidFill>
                <a:srgbClr val="FFFFFF"/>
              </a:solidFill>
              <a:latin typeface="Arial" pitchFamily="-107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00829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477000"/>
            <a:ext cx="480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Marva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Dawn, </a:t>
            </a:r>
            <a:r>
              <a:rPr lang="en-US" sz="1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The Unnecessary Pastor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, 237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以弗所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4:4</a:t>
            </a: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一位神</a:t>
            </a:r>
            <a:endParaRPr lang="en-US" sz="3600" b="1" dirty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超越万有贯彻万有</a:t>
            </a:r>
            <a:r>
              <a:rPr 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zh-CN" altLang="en-US" sz="3600" b="1" dirty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在万有之中</a:t>
            </a:r>
            <a:endParaRPr lang="en-US" sz="3600" b="1" dirty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endParaRPr lang="en-US" altLang="zh-CN" sz="3600" b="1" dirty="0" smtClean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主</a:t>
            </a:r>
            <a:endParaRPr lang="en-US" sz="3600" b="1" dirty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一个身体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一位圣灵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600" b="1" dirty="0" smtClean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信仰</a:t>
            </a:r>
            <a:endParaRPr lang="en-US" sz="3600" b="1" dirty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一个盼望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969696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一种洗礼</a:t>
            </a:r>
            <a:endParaRPr lang="en-US" sz="3600" b="1" dirty="0">
              <a:solidFill>
                <a:srgbClr val="969696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 flipV="1">
            <a:off x="4540250" y="13858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1190625" y="32861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2875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405188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flipV="1">
            <a:off x="5716588" y="3402013"/>
            <a:ext cx="2182812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622925" y="3298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67198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7794625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2449001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64770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Marva Dawn, </a:t>
            </a:r>
            <a:r>
              <a:rPr lang="en-US" sz="1600" b="1" i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The Unnecessary Pastor</a:t>
            </a: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, 237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以弗所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4:5</a:t>
            </a: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一位神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超越万有贯彻万有 在万有之中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</a:t>
            </a:r>
            <a:endParaRPr lang="en-US" altLang="zh-CN" sz="36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位主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一个身体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endParaRPr lang="en-US" altLang="zh-CN" sz="3600" b="1" dirty="0" smtClean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6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信仰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一个盼望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一种洗礼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50579" name="Group 16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 flipV="1">
              <a:off x="3966" y="1632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2538" y="2442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3006" y="3260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3482" y="2455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 flipV="1">
              <a:off x="4468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4428" y="2448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4896" y="3260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354" y="2455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133308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64770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Marva Dawn, </a:t>
            </a:r>
            <a:r>
              <a:rPr lang="en-US" sz="1600" b="1" i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The Unnecessary Pastor</a:t>
            </a: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, 237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以弗所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4:6</a:t>
            </a: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一位神</a:t>
            </a:r>
            <a:endParaRPr lang="en-US" sz="36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超越万有贯彻万有 在万有之中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</a:t>
            </a:r>
            <a:endParaRPr lang="en-US" altLang="zh-CN" sz="3600" b="1" dirty="0" smtClean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位主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一个身体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endParaRPr lang="en-US" altLang="zh-CN" sz="3600" b="1" dirty="0" smtClean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600" b="1" dirty="0" smtClean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信仰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一个盼望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80808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一种洗礼</a:t>
            </a:r>
            <a:endParaRPr lang="en-US" sz="3600" b="1" dirty="0">
              <a:solidFill>
                <a:srgbClr val="80808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 flipV="1">
            <a:off x="4540250" y="13858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190625" y="32861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2875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3405188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flipV="1">
            <a:off x="5716588" y="3402013"/>
            <a:ext cx="2182812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622925" y="3298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67198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7794625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2601877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Marva Dawn, </a:t>
            </a:r>
            <a:r>
              <a:rPr lang="en-US" sz="1400" b="1" i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The Unnecessary Pastor</a:t>
            </a: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, p. 237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以弗所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4:4-6</a:t>
            </a:r>
            <a:endParaRPr lang="en-US" sz="32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超越万</a:t>
            </a: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有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贯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彻万有 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在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万有之中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位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主</a:t>
            </a:r>
            <a:endParaRPr lang="en-US" sz="3200" b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身体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r>
              <a:rPr lang="en-US" sz="3200" b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endParaRPr lang="en-US" sz="3200" b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信仰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一个盼望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一种洗礼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54673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grpSp>
          <p:nvGrpSpPr>
            <p:cNvPr id="454681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</p:grpSp>
      </p:grp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386138" y="304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r>
              <a:rPr lang="zh-CN" altLang="en-US" sz="3200" b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父神</a:t>
            </a:r>
            <a:endParaRPr lang="en-US" sz="3200" b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v. 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v. 4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v.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1482784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36226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6065838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马太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3:16-17 (</a:t>
            </a:r>
            <a:r>
              <a:rPr lang="en-US" altLang="zh-CN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CNVS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耶稣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受了洗</a:t>
            </a: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44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立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刻从水中上来</a:t>
            </a: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；</a:t>
            </a:r>
            <a:endParaRPr lang="en-US" altLang="zh-CN" sz="44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忽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然，天为他开了</a:t>
            </a: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44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他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看见　</a:t>
            </a:r>
            <a:r>
              <a:rPr lang="zh-CN" altLang="en-US" sz="44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神的灵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，好象鸽子降下来，落在他身上； </a:t>
            </a:r>
            <a:endParaRPr lang="en-US" altLang="zh-CN" sz="44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又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有</a:t>
            </a:r>
            <a:r>
              <a:rPr lang="zh-CN" altLang="en-US" sz="44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声音从天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上来，说</a:t>
            </a: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：</a:t>
            </a:r>
            <a:endParaRPr lang="en-US" altLang="zh-CN" sz="44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“</a:t>
            </a:r>
            <a:r>
              <a:rPr lang="zh-CN" altLang="en-US" sz="44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这是我的爱子，我所喜悦的。</a:t>
            </a:r>
            <a:endParaRPr lang="en-US" sz="4400" b="1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b.2.</a:t>
            </a:r>
          </a:p>
        </p:txBody>
      </p:sp>
    </p:spTree>
    <p:extLst>
      <p:ext uri="{BB962C8B-B14F-4D97-AF65-F5344CB8AC3E}">
        <p14:creationId xmlns:p14="http://schemas.microsoft.com/office/powerpoint/2010/main" val="20063654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38274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马太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28:19 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(</a:t>
            </a:r>
            <a:r>
              <a:rPr lang="en-US" altLang="zh-CN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CNVS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所以，你们要去使万民作我的门徒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奉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父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子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名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，给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他们施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洗</a:t>
            </a:r>
            <a:endParaRPr lang="en-US" sz="3600" b="1" i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b.4.</a:t>
            </a:r>
          </a:p>
        </p:txBody>
      </p:sp>
    </p:spTree>
    <p:extLst>
      <p:ext uri="{BB962C8B-B14F-4D97-AF65-F5344CB8AC3E}">
        <p14:creationId xmlns:p14="http://schemas.microsoft.com/office/powerpoint/2010/main" val="27608261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40322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212725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恩赐有许多种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	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却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是同一位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所赐的； 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服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事的职分有许多种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	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但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是同一位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主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； </a:t>
            </a:r>
            <a:endParaRPr lang="en-US" altLang="zh-CN" sz="3600" b="1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工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作的方式也有许多种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	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但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仍是一位　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神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是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他在众人里面作成一切。</a:t>
            </a:r>
            <a:endParaRPr lang="en-US" sz="3600" b="1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林前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12:4-6 (</a:t>
            </a:r>
            <a:r>
              <a:rPr lang="en-US" altLang="zh-CN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CNVS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4225592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42370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林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后 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13:14 (</a:t>
            </a:r>
            <a:r>
              <a:rPr lang="en-US" altLang="zh-CN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CNVS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愿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	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主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耶稣基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督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恩惠，　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	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神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慈爱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	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契通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常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与你们众人同在</a:t>
            </a:r>
            <a:endParaRPr lang="en-US" sz="3600" b="1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28221869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6706" name="Title 1"/>
          <p:cNvSpPr>
            <a:spLocks noGrp="1"/>
          </p:cNvSpPr>
          <p:nvPr>
            <p:ph type="title"/>
          </p:nvPr>
        </p:nvSpPr>
        <p:spPr>
          <a:xfrm>
            <a:off x="3505200" y="428625"/>
            <a:ext cx="2517775" cy="2771775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4000" b="1">
                <a:solidFill>
                  <a:srgbClr val="000000"/>
                </a:solidFill>
                <a:latin typeface="Arial" charset="0"/>
              </a:rPr>
              <a:t>只有一</a:t>
            </a:r>
            <a:br>
              <a:rPr lang="zh-CN" altLang="en-US" sz="4000" b="1">
                <a:solidFill>
                  <a:srgbClr val="000000"/>
                </a:solidFill>
                <a:latin typeface="Arial" charset="0"/>
              </a:rPr>
            </a:br>
            <a:r>
              <a:rPr lang="zh-CN" altLang="en-US" sz="4000" b="1">
                <a:solidFill>
                  <a:srgbClr val="000000"/>
                </a:solidFill>
                <a:latin typeface="Arial" charset="0"/>
              </a:rPr>
              <a:t>位神</a:t>
            </a:r>
          </a:p>
        </p:txBody>
      </p:sp>
      <p:sp>
        <p:nvSpPr>
          <p:cNvPr id="456707" name="TextBox 4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44418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彼前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1:2 (</a:t>
            </a:r>
            <a:r>
              <a:rPr lang="en-US" altLang="zh-CN" sz="28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CNVS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就是照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着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父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　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神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预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知蒙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拣选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，借着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得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成圣洁，因而顺服，并且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被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耶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稣基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督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血洒过的人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。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愿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恩惠平安多多地加给你们。</a:t>
            </a:r>
            <a:endParaRPr lang="en-US" sz="3600" b="1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615596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46466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犹 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20-21 (</a:t>
            </a:r>
            <a:r>
              <a:rPr lang="en-US" altLang="zh-CN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CNVS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)</a:t>
            </a:r>
            <a:endParaRPr lang="en-US" sz="28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但你们呢，亲爱的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你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们要在至圣的信仰上建立自己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在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里祷告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要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保守自己在　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神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的爱中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仰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望我们主</a:t>
            </a:r>
            <a:r>
              <a:rPr lang="zh-CN" altLang="en-US" sz="3600" b="1" i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耶稣基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督</a:t>
            </a:r>
            <a:endParaRPr lang="en-US" altLang="zh-CN" sz="3600" b="1" i="1" dirty="0" smtClean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的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怜悯</a:t>
            </a: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，</a:t>
            </a:r>
            <a:endParaRPr lang="en-US" altLang="zh-CN" sz="3600" b="1" i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直</a:t>
            </a:r>
            <a:r>
              <a:rPr lang="zh-CN" altLang="en-US" sz="3600" b="1" i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到永生。</a:t>
            </a:r>
            <a:endParaRPr lang="en-US" sz="3600" b="1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237322258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Marva Dawn, </a:t>
            </a:r>
            <a:r>
              <a:rPr lang="en-US" sz="1400" b="1" i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The Unnecessary Pastor</a:t>
            </a: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, p. 237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以弗所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4:4-6</a:t>
            </a:r>
            <a:endParaRPr lang="en-US" sz="32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超越万</a:t>
            </a: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有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贯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彻万有 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在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万有之中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位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主</a:t>
            </a:r>
            <a:endParaRPr lang="en-US" sz="3200" b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身体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圣灵</a:t>
            </a:r>
            <a:r>
              <a:rPr lang="en-US" sz="3200" b="1" dirty="0" smtClean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endParaRPr lang="en-US" sz="3200" b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</a:t>
            </a:r>
            <a:endParaRPr lang="en-US" altLang="zh-CN" sz="3200" b="1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信仰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一个盼望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一种洗礼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54673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grpSp>
          <p:nvGrpSpPr>
            <p:cNvPr id="454681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  <a:sym typeface="Helvetica" charset="0"/>
                </a:endParaRPr>
              </a:p>
            </p:txBody>
          </p:sp>
        </p:grpSp>
      </p:grp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386138" y="304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一位</a:t>
            </a:r>
            <a:r>
              <a:rPr lang="zh-CN" altLang="en-US" sz="3200" b="1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父神</a:t>
            </a:r>
            <a:endParaRPr lang="en-US" sz="3200" b="1" dirty="0">
              <a:solidFill>
                <a:srgbClr val="FFFF00"/>
              </a:solidFill>
              <a:latin typeface="Arial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v. 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v. 4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  <a:sym typeface="Helvetica" charset="0"/>
              </a:rPr>
              <a:t>v.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8350" y="0"/>
            <a:ext cx="714375" cy="8302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  <a:b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b.5.</a:t>
            </a:r>
          </a:p>
        </p:txBody>
      </p:sp>
    </p:spTree>
    <p:extLst>
      <p:ext uri="{BB962C8B-B14F-4D97-AF65-F5344CB8AC3E}">
        <p14:creationId xmlns:p14="http://schemas.microsoft.com/office/powerpoint/2010/main" val="367510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960438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三位一体的错误观点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676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 indent="-5318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1.	</a:t>
            </a:r>
            <a:r>
              <a:rPr lang="zh-CN" altLang="en-US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三神论</a:t>
            </a:r>
            <a:r>
              <a:rPr lang="en-US" altLang="zh-CN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: </a:t>
            </a:r>
            <a:r>
              <a:rPr lang="zh-CN" alt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三位分开各自有不同位格的神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 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2.	</a:t>
            </a:r>
            <a:r>
              <a:rPr lang="zh-CN" altLang="en-US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形态论</a:t>
            </a:r>
            <a:r>
              <a:rPr lang="en-US" altLang="zh-CN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: </a:t>
            </a:r>
            <a:r>
              <a:rPr lang="zh-CN" alt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一位显现成三种形态的神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 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3.	</a:t>
            </a:r>
            <a:r>
              <a:rPr lang="zh-CN" altLang="en-US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神体一位论</a:t>
            </a:r>
            <a:r>
              <a:rPr lang="en-US" altLang="zh-CN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: </a:t>
            </a:r>
            <a:r>
              <a:rPr lang="zh-CN" alt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只有一位是真神（在三位一体的其他两位都不是神）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 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4.	</a:t>
            </a:r>
            <a:r>
              <a:rPr lang="zh-CN" altLang="en-US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胡说八道论</a:t>
            </a:r>
            <a:r>
              <a:rPr lang="en-US" altLang="zh-CN" sz="3200" u="sng" dirty="0">
                <a:solidFill>
                  <a:srgbClr val="FFFFFF"/>
                </a:solidFill>
                <a:latin typeface="Arial" charset="0"/>
                <a:sym typeface="Helvetica" charset="0"/>
              </a:rPr>
              <a:t>: </a:t>
            </a:r>
            <a:r>
              <a:rPr lang="zh-CN" altLang="en-US" sz="3200" dirty="0">
                <a:solidFill>
                  <a:srgbClr val="FFFFFF"/>
                </a:solidFill>
                <a:latin typeface="Arial" charset="0"/>
                <a:sym typeface="Helvetica" charset="0"/>
              </a:rPr>
              <a:t>一位神而同时也是三位的神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195</a:t>
            </a:r>
          </a:p>
        </p:txBody>
      </p:sp>
    </p:spTree>
    <p:extLst>
      <p:ext uri="{BB962C8B-B14F-4D97-AF65-F5344CB8AC3E}">
        <p14:creationId xmlns:p14="http://schemas.microsoft.com/office/powerpoint/2010/main" val="20285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5" name="Picture 2" descr="truejesuschurchadam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836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kumimoji="0" lang="zh-CN" altLang="en-US" sz="3600">
                <a:solidFill>
                  <a:srgbClr val="FFFFFF"/>
                </a:solidFill>
                <a:latin typeface="Bank Gothic" charset="0"/>
                <a:cs typeface="Bank Gothic" charset="0"/>
              </a:rPr>
              <a:t>真耶稣教会，亚当路</a:t>
            </a:r>
            <a:endParaRPr kumimoji="0" lang="en-US" sz="3600">
              <a:solidFill>
                <a:srgbClr val="FFFFFF"/>
              </a:solidFill>
              <a:latin typeface="Bank Gothic" charset="0"/>
              <a:cs typeface="Bank Gothic" charset="0"/>
            </a:endParaRPr>
          </a:p>
        </p:txBody>
      </p:sp>
      <p:sp>
        <p:nvSpPr>
          <p:cNvPr id="574467" name="Text Box 2"/>
          <p:cNvSpPr txBox="1">
            <a:spLocks noChangeArrowheads="1"/>
          </p:cNvSpPr>
          <p:nvPr/>
        </p:nvSpPr>
        <p:spPr bwMode="auto">
          <a:xfrm>
            <a:off x="8502650" y="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hangingPunct="1"/>
            <a:r>
              <a:rPr kumimoji="0" lang="en-US" altLang="zh-CN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152400" y="914400"/>
            <a:ext cx="81534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pPr algn="ctr" eaLnBrk="1" fontAlgn="base" hangingPunct="1">
              <a:defRPr/>
            </a:pPr>
            <a:r>
              <a:rPr lang="en-US" sz="3200" b="1" strike="noStrike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ＭＳ Ｐゴシック" charset="0"/>
                <a:cs typeface="Geneva" charset="0"/>
              </a:rPr>
              <a:t>“耶稣是天父” !!  ??</a:t>
            </a:r>
          </a:p>
        </p:txBody>
      </p:sp>
      <p:sp>
        <p:nvSpPr>
          <p:cNvPr id="8" name="Title 1"/>
          <p:cNvSpPr txBox="1"/>
          <p:nvPr/>
        </p:nvSpPr>
        <p:spPr bwMode="auto">
          <a:xfrm>
            <a:off x="179388" y="1628775"/>
            <a:ext cx="81534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pPr algn="ctr" eaLnBrk="1" fontAlgn="base" hangingPunct="1">
              <a:defRPr/>
            </a:pPr>
            <a:r>
              <a:rPr lang="en-US" sz="3200" b="1" strike="noStrike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ea typeface="ＭＳ Ｐゴシック" charset="0"/>
                <a:cs typeface="Geneva" charset="0"/>
              </a:rPr>
              <a:t>= </a:t>
            </a:r>
            <a:r>
              <a:rPr lang="en-US" altLang="en-US" sz="3200" strike="noStrike" noProof="1">
                <a:solidFill>
                  <a:srgbClr val="FFFFFF"/>
                </a:solidFill>
                <a:latin typeface="SimHei" charset="0"/>
                <a:ea typeface="SimHei" charset="0"/>
                <a:cs typeface="ＭＳ Ｐゴシック" charset="0"/>
                <a:sym typeface="Helvetica" charset="0"/>
              </a:rPr>
              <a:t>形相论</a:t>
            </a:r>
            <a:endParaRPr lang="en-US" altLang="en-US" sz="3200" strike="noStrike" noProof="1">
              <a:solidFill>
                <a:srgbClr val="FFFFFF"/>
              </a:solidFill>
              <a:latin typeface="SimHei" charset="0"/>
              <a:ea typeface="SimHei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89" name="Picture 3" descr="frostroadcopy2hu.jpg"/>
          <p:cNvPicPr>
            <a:picLocks noChangeAspect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23622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CN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nk Gothic" charset="0"/>
                <a:ea typeface="ＭＳ Ｐゴシック" charset="0"/>
                <a:cs typeface="Bank Gothic" charset="0"/>
              </a:rPr>
              <a:t>真耶稣教会相信什么</a:t>
            </a:r>
            <a:r>
              <a:rPr kumimoji="0"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nk Gothic" charset="0"/>
                <a:ea typeface="ＭＳ Ｐゴシック" charset="0"/>
                <a:cs typeface="Bank Gothic" charset="0"/>
              </a:rPr>
              <a:t>?</a:t>
            </a:r>
            <a:endParaRPr kumimoji="0"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nk Gothic" charset="0"/>
              <a:ea typeface="ＭＳ Ｐゴシック" charset="0"/>
              <a:cs typeface="Bank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  <a:sym typeface="Helvetica" charset="0"/>
              </a:rPr>
              <a:t>真耶稣教会的身份认证</a:t>
            </a: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neva" charset="0"/>
              <a:cs typeface="Geneva" charset="0"/>
              <a:sym typeface="Helvetica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73300" y="304800"/>
            <a:ext cx="6705600" cy="1219200"/>
            <a:chOff x="2438400" y="533400"/>
            <a:chExt cx="6705600" cy="121920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+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在真耶稣教会的洗礼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 ( </a:t>
              </a: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低头的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38400" y="1143000"/>
            <a:ext cx="6705600" cy="1219200"/>
            <a:chOff x="2438400" y="533400"/>
            <a:chExt cx="67056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+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被真耶稣教会的牧师洗脚</a:t>
              </a:r>
              <a:endPara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  <a:sym typeface="Helvetica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438400" y="1981200"/>
            <a:ext cx="6705600" cy="1219200"/>
            <a:chOff x="2438400" y="533400"/>
            <a:chExt cx="6705600" cy="1219200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+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圣餐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 (</a:t>
              </a: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变质说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438400" y="2819400"/>
            <a:ext cx="6705600" cy="1219200"/>
            <a:chOff x="2438400" y="533400"/>
            <a:chExt cx="6705600" cy="1219200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+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 </a:t>
              </a: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圣灵的承认接纳</a:t>
              </a:r>
              <a:endPara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  <a:sym typeface="Helvetica" charset="0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438400" y="3657600"/>
            <a:ext cx="6705600" cy="1219200"/>
            <a:chOff x="2438400" y="533400"/>
            <a:chExt cx="6705600" cy="1219200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+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说方言</a:t>
              </a:r>
              <a:endPara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  <a:sym typeface="Helvetica" charset="0"/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438400" y="4495800"/>
            <a:ext cx="6705600" cy="1219200"/>
            <a:chOff x="2438400" y="533400"/>
            <a:chExt cx="6705600" cy="1219200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+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(</a:t>
              </a: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基督里的信心？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  </a:t>
              </a: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没有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!)</a:t>
              </a: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438400" y="5410200"/>
            <a:ext cx="6705600" cy="1219200"/>
            <a:chOff x="2438400" y="533400"/>
            <a:chExt cx="6705600" cy="1219200"/>
          </a:xfrm>
        </p:grpSpPr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=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救恩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  <a:sym typeface="Helvetica" charset="0"/>
                </a:rPr>
                <a:t> ! ? ! ?</a:t>
              </a:r>
            </a:p>
          </p:txBody>
        </p:sp>
      </p:grpSp>
      <p:sp>
        <p:nvSpPr>
          <p:cNvPr id="575499" name="Text Box 2"/>
          <p:cNvSpPr txBox="1">
            <a:spLocks noChangeArrowheads="1"/>
          </p:cNvSpPr>
          <p:nvPr/>
        </p:nvSpPr>
        <p:spPr bwMode="auto">
          <a:xfrm>
            <a:off x="8502650" y="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>
                <a:solidFill>
                  <a:srgbClr val="FFFFFF"/>
                </a:solidFill>
                <a:sym typeface="Helvetica" charset="0"/>
              </a:rPr>
              <a:t>200</a:t>
            </a:r>
          </a:p>
        </p:txBody>
      </p:sp>
      <p:pic>
        <p:nvPicPr>
          <p:cNvPr id="575500" name="Picture 27" descr="welcome-to-glcc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3352800" cy="2346325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0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19125"/>
            <a:ext cx="91440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42" name="AutoShape 2"/>
          <p:cNvSpPr>
            <a:spLocks/>
          </p:cNvSpPr>
          <p:nvPr/>
        </p:nvSpPr>
        <p:spPr bwMode="auto">
          <a:xfrm>
            <a:off x="0" y="620713"/>
            <a:ext cx="9144000" cy="6323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sq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2743200" y="1371600"/>
            <a:ext cx="0" cy="609600"/>
          </a:xfrm>
          <a:prstGeom prst="line">
            <a:avLst/>
          </a:prstGeom>
          <a:noFill/>
          <a:ln w="127000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8304213" y="5087938"/>
            <a:ext cx="0" cy="1233487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6400800" y="5468938"/>
            <a:ext cx="0" cy="914400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038600" y="5715000"/>
            <a:ext cx="0" cy="609600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1370013" y="5713413"/>
            <a:ext cx="0" cy="611187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038600" y="2438400"/>
            <a:ext cx="0" cy="609600"/>
          </a:xfrm>
          <a:prstGeom prst="line">
            <a:avLst/>
          </a:prstGeom>
          <a:noFill/>
          <a:ln w="28575" cap="sq" cmpd="sng">
            <a:solidFill>
              <a:srgbClr val="F3CBC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1370013" y="2436813"/>
            <a:ext cx="0" cy="611187"/>
          </a:xfrm>
          <a:prstGeom prst="line">
            <a:avLst/>
          </a:prstGeom>
          <a:noFill/>
          <a:ln w="28575" cap="sq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400800" y="1905000"/>
            <a:ext cx="0" cy="914400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305800" y="1541463"/>
            <a:ext cx="0" cy="973137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1749425" y="777875"/>
            <a:ext cx="1992313" cy="752475"/>
            <a:chOff x="0" y="0"/>
            <a:chExt cx="1992313" cy="752475"/>
          </a:xfrm>
          <a:solidFill>
            <a:schemeClr val="bg1"/>
          </a:solidFill>
        </p:grpSpPr>
        <p:sp>
          <p:nvSpPr>
            <p:cNvPr id="61453" name="AutoShape 13"/>
            <p:cNvSpPr>
              <a:spLocks/>
            </p:cNvSpPr>
            <p:nvPr/>
          </p:nvSpPr>
          <p:spPr bwMode="auto">
            <a:xfrm>
              <a:off x="0" y="0"/>
              <a:ext cx="1992313" cy="752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54" name="AutoShape 14"/>
            <p:cNvSpPr>
              <a:spLocks/>
            </p:cNvSpPr>
            <p:nvPr/>
          </p:nvSpPr>
          <p:spPr bwMode="auto">
            <a:xfrm>
              <a:off x="0" y="0"/>
              <a:ext cx="1992313" cy="647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神格唯一论</a:t>
              </a:r>
              <a:endParaRPr lang="en-US" sz="2800" b="1" dirty="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一位</a:t>
              </a:r>
              <a:r>
                <a:rPr 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一神</a:t>
              </a:r>
              <a:endParaRPr lang="en-US" sz="24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5407025" y="1389063"/>
            <a:ext cx="1992313" cy="750887"/>
            <a:chOff x="0" y="0"/>
            <a:chExt cx="1992313" cy="750888"/>
          </a:xfrm>
          <a:solidFill>
            <a:schemeClr val="bg1"/>
          </a:solidFill>
        </p:grpSpPr>
        <p:sp>
          <p:nvSpPr>
            <p:cNvPr id="61456" name="AutoShape 16"/>
            <p:cNvSpPr>
              <a:spLocks/>
            </p:cNvSpPr>
            <p:nvPr/>
          </p:nvSpPr>
          <p:spPr bwMode="auto">
            <a:xfrm>
              <a:off x="0" y="0"/>
              <a:ext cx="1992313" cy="750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57" name="AutoShape 17"/>
            <p:cNvSpPr>
              <a:spLocks/>
            </p:cNvSpPr>
            <p:nvPr/>
          </p:nvSpPr>
          <p:spPr bwMode="auto">
            <a:xfrm>
              <a:off x="0" y="0"/>
              <a:ext cx="1992313" cy="647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三位一体论</a:t>
              </a:r>
              <a:endParaRPr lang="en-US" sz="2800" b="1" dirty="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三位</a:t>
              </a:r>
              <a:r>
                <a:rPr 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一神</a:t>
              </a:r>
              <a:endParaRPr lang="en-US" sz="24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58" name="Group 18"/>
          <p:cNvGrpSpPr>
            <a:grpSpLocks/>
          </p:cNvGrpSpPr>
          <p:nvPr/>
        </p:nvGrpSpPr>
        <p:grpSpPr bwMode="auto">
          <a:xfrm>
            <a:off x="7648575" y="838200"/>
            <a:ext cx="1281113" cy="750888"/>
            <a:chOff x="0" y="0"/>
            <a:chExt cx="1281113" cy="750888"/>
          </a:xfrm>
          <a:solidFill>
            <a:schemeClr val="bg1"/>
          </a:solidFill>
        </p:grpSpPr>
        <p:sp>
          <p:nvSpPr>
            <p:cNvPr id="61459" name="AutoShape 19"/>
            <p:cNvSpPr>
              <a:spLocks/>
            </p:cNvSpPr>
            <p:nvPr/>
          </p:nvSpPr>
          <p:spPr bwMode="auto">
            <a:xfrm>
              <a:off x="0" y="0"/>
              <a:ext cx="1281113" cy="750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60" name="AutoShape 20"/>
            <p:cNvSpPr>
              <a:spLocks/>
            </p:cNvSpPr>
            <p:nvPr/>
          </p:nvSpPr>
          <p:spPr bwMode="auto">
            <a:xfrm>
              <a:off x="0" y="0"/>
              <a:ext cx="1281113" cy="647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三神论</a:t>
              </a:r>
              <a:endParaRPr lang="en-US" sz="2800" b="1" dirty="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三位</a:t>
              </a:r>
              <a:r>
                <a:rPr 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三神</a:t>
              </a:r>
              <a:endParaRPr lang="en-US" sz="24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7696200" y="2447925"/>
            <a:ext cx="1219200" cy="2597150"/>
            <a:chOff x="0" y="0"/>
            <a:chExt cx="1219200" cy="2597150"/>
          </a:xfrm>
          <a:solidFill>
            <a:schemeClr val="bg1"/>
          </a:solidFill>
        </p:grpSpPr>
        <p:sp>
          <p:nvSpPr>
            <p:cNvPr id="61462" name="AutoShape 22"/>
            <p:cNvSpPr>
              <a:spLocks/>
            </p:cNvSpPr>
            <p:nvPr/>
          </p:nvSpPr>
          <p:spPr bwMode="auto">
            <a:xfrm>
              <a:off x="0" y="0"/>
              <a:ext cx="1219200" cy="259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63" name="AutoShape 23"/>
            <p:cNvSpPr>
              <a:spLocks/>
            </p:cNvSpPr>
            <p:nvPr/>
          </p:nvSpPr>
          <p:spPr bwMode="auto">
            <a:xfrm>
              <a:off x="0" y="0"/>
              <a:ext cx="1219200" cy="2290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为三一道理之解释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重三位个别之存在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似暗示三位独立之神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这原来是一种多神教的思想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也就是说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相信有多过一位真神的存在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.)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7696200" y="6186488"/>
            <a:ext cx="1295400" cy="560387"/>
            <a:chOff x="0" y="-1"/>
            <a:chExt cx="1295400" cy="560363"/>
          </a:xfrm>
          <a:solidFill>
            <a:schemeClr val="bg1"/>
          </a:solidFill>
        </p:grpSpPr>
        <p:sp>
          <p:nvSpPr>
            <p:cNvPr id="61465" name="AutoShape 25"/>
            <p:cNvSpPr>
              <a:spLocks/>
            </p:cNvSpPr>
            <p:nvPr/>
          </p:nvSpPr>
          <p:spPr bwMode="auto">
            <a:xfrm>
              <a:off x="0" y="-1"/>
              <a:ext cx="1295400" cy="5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25400" cap="sq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66" name="AutoShape 26"/>
            <p:cNvSpPr>
              <a:spLocks/>
            </p:cNvSpPr>
            <p:nvPr/>
          </p:nvSpPr>
          <p:spPr bwMode="auto">
            <a:xfrm>
              <a:off x="0" y="-1"/>
              <a:ext cx="1295400" cy="4444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目前这是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摩门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教的教理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5562600" y="6169025"/>
            <a:ext cx="1752600" cy="560388"/>
            <a:chOff x="0" y="-1"/>
            <a:chExt cx="1752600" cy="560363"/>
          </a:xfrm>
          <a:solidFill>
            <a:schemeClr val="bg1"/>
          </a:solidFill>
        </p:grpSpPr>
        <p:sp>
          <p:nvSpPr>
            <p:cNvPr id="61468" name="AutoShape 28"/>
            <p:cNvSpPr>
              <a:spLocks/>
            </p:cNvSpPr>
            <p:nvPr/>
          </p:nvSpPr>
          <p:spPr bwMode="auto">
            <a:xfrm>
              <a:off x="0" y="-1"/>
              <a:ext cx="1752600" cy="5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25400" cap="sq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69" name="AutoShape 29"/>
            <p:cNvSpPr>
              <a:spLocks/>
            </p:cNvSpPr>
            <p:nvPr/>
          </p:nvSpPr>
          <p:spPr bwMode="auto">
            <a:xfrm>
              <a:off x="0" y="-1"/>
              <a:ext cx="1752600" cy="44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目前这是圣经和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基督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教的教理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70" name="Group 30"/>
          <p:cNvGrpSpPr>
            <a:grpSpLocks/>
          </p:cNvGrpSpPr>
          <p:nvPr/>
        </p:nvGrpSpPr>
        <p:grpSpPr bwMode="auto">
          <a:xfrm>
            <a:off x="3124200" y="6172200"/>
            <a:ext cx="1905000" cy="604838"/>
            <a:chOff x="0" y="0"/>
            <a:chExt cx="1905000" cy="604838"/>
          </a:xfrm>
          <a:solidFill>
            <a:schemeClr val="bg1"/>
          </a:solidFill>
        </p:grpSpPr>
        <p:sp>
          <p:nvSpPr>
            <p:cNvPr id="61471" name="AutoShape 31"/>
            <p:cNvSpPr>
              <a:spLocks/>
            </p:cNvSpPr>
            <p:nvPr/>
          </p:nvSpPr>
          <p:spPr bwMode="auto">
            <a:xfrm>
              <a:off x="0" y="0"/>
              <a:ext cx="1905000" cy="604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25400" cap="sq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72" name="AutoShape 32"/>
            <p:cNvSpPr>
              <a:spLocks/>
            </p:cNvSpPr>
            <p:nvPr/>
          </p:nvSpPr>
          <p:spPr bwMode="auto">
            <a:xfrm>
              <a:off x="0" y="0"/>
              <a:ext cx="19050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目前这是“守望台”月刊所教的教理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73" name="Group 33"/>
          <p:cNvGrpSpPr>
            <a:grpSpLocks/>
          </p:cNvGrpSpPr>
          <p:nvPr/>
        </p:nvGrpSpPr>
        <p:grpSpPr bwMode="auto">
          <a:xfrm>
            <a:off x="76200" y="6188075"/>
            <a:ext cx="2590800" cy="604838"/>
            <a:chOff x="0" y="0"/>
            <a:chExt cx="2590800" cy="604838"/>
          </a:xfrm>
          <a:solidFill>
            <a:schemeClr val="bg1"/>
          </a:solidFill>
        </p:grpSpPr>
        <p:sp>
          <p:nvSpPr>
            <p:cNvPr id="61474" name="AutoShape 34"/>
            <p:cNvSpPr>
              <a:spLocks/>
            </p:cNvSpPr>
            <p:nvPr/>
          </p:nvSpPr>
          <p:spPr bwMode="auto">
            <a:xfrm>
              <a:off x="0" y="0"/>
              <a:ext cx="2590800" cy="604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25400" cap="sq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75" name="AutoShape 35"/>
            <p:cNvSpPr>
              <a:spLocks/>
            </p:cNvSpPr>
            <p:nvPr/>
          </p:nvSpPr>
          <p:spPr bwMode="auto">
            <a:xfrm>
              <a:off x="0" y="0"/>
              <a:ext cx="25908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目前这是“统一五旬节派教”和“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真耶稣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教会”的教理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 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76" name="Group 36"/>
          <p:cNvGrpSpPr>
            <a:grpSpLocks/>
          </p:cNvGrpSpPr>
          <p:nvPr/>
        </p:nvGrpSpPr>
        <p:grpSpPr bwMode="auto">
          <a:xfrm>
            <a:off x="5410200" y="2492375"/>
            <a:ext cx="1981200" cy="3294063"/>
            <a:chOff x="0" y="0"/>
            <a:chExt cx="1981201" cy="3295498"/>
          </a:xfrm>
          <a:solidFill>
            <a:schemeClr val="bg1"/>
          </a:solidFill>
        </p:grpSpPr>
        <p:sp>
          <p:nvSpPr>
            <p:cNvPr id="61477" name="AutoShape 37"/>
            <p:cNvSpPr>
              <a:spLocks/>
            </p:cNvSpPr>
            <p:nvPr/>
          </p:nvSpPr>
          <p:spPr bwMode="auto">
            <a:xfrm>
              <a:off x="0" y="0"/>
              <a:ext cx="1981201" cy="3295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78" name="AutoShape 38"/>
            <p:cNvSpPr>
              <a:spLocks/>
            </p:cNvSpPr>
            <p:nvPr/>
          </p:nvSpPr>
          <p:spPr bwMode="auto">
            <a:xfrm>
              <a:off x="0" y="0"/>
              <a:ext cx="1981201" cy="28746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这是符合圣经的教导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 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圣父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圣子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圣灵是三个格位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这三格位从开始已经存在为一位真神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圣父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圣子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圣灵不是三位个别的神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也不是用在一位神身上的三种不同的名字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16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虽然“三位一体”这个字眼在圣经中找不到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但其思想或教导在圣经内是非常普遍的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79" name="Group 39"/>
          <p:cNvGrpSpPr>
            <a:grpSpLocks/>
          </p:cNvGrpSpPr>
          <p:nvPr/>
        </p:nvGrpSpPr>
        <p:grpSpPr bwMode="auto">
          <a:xfrm>
            <a:off x="152400" y="1828800"/>
            <a:ext cx="5105400" cy="839788"/>
            <a:chOff x="0" y="0"/>
            <a:chExt cx="5105400" cy="839788"/>
          </a:xfrm>
          <a:solidFill>
            <a:schemeClr val="bg1"/>
          </a:solidFill>
        </p:grpSpPr>
        <p:sp>
          <p:nvSpPr>
            <p:cNvPr id="61480" name="AutoShape 40"/>
            <p:cNvSpPr>
              <a:spLocks/>
            </p:cNvSpPr>
            <p:nvPr/>
          </p:nvSpPr>
          <p:spPr bwMode="auto">
            <a:xfrm>
              <a:off x="0" y="0"/>
              <a:ext cx="5105400" cy="8397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81" name="AutoShape 41"/>
            <p:cNvSpPr>
              <a:spLocks/>
            </p:cNvSpPr>
            <p:nvPr/>
          </p:nvSpPr>
          <p:spPr bwMode="auto">
            <a:xfrm>
              <a:off x="0" y="0"/>
              <a:ext cx="5105400" cy="736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这是在第二和三世纪所出现的异端教导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这教导否认三位一体论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且强烈的执着真正的神以来都只有一个位格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不是三个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这种教导至今认然存在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两种常见的就是</a:t>
              </a:r>
              <a:r>
                <a:rPr lang="en-US" sz="16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:</a:t>
              </a:r>
              <a:endParaRPr lang="en-US" sz="2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82" name="Group 42"/>
          <p:cNvGrpSpPr>
            <a:grpSpLocks/>
          </p:cNvGrpSpPr>
          <p:nvPr/>
        </p:nvGrpSpPr>
        <p:grpSpPr bwMode="auto">
          <a:xfrm>
            <a:off x="150813" y="2857500"/>
            <a:ext cx="2514600" cy="2771775"/>
            <a:chOff x="-1" y="-1"/>
            <a:chExt cx="2513014" cy="2770189"/>
          </a:xfrm>
          <a:solidFill>
            <a:schemeClr val="bg1"/>
          </a:solidFill>
        </p:grpSpPr>
        <p:sp>
          <p:nvSpPr>
            <p:cNvPr id="61483" name="AutoShape 43"/>
            <p:cNvSpPr>
              <a:spLocks/>
            </p:cNvSpPr>
            <p:nvPr/>
          </p:nvSpPr>
          <p:spPr bwMode="auto">
            <a:xfrm>
              <a:off x="-1" y="-1"/>
              <a:ext cx="2513014" cy="27701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84" name="AutoShape 44"/>
            <p:cNvSpPr>
              <a:spLocks/>
            </p:cNvSpPr>
            <p:nvPr/>
          </p:nvSpPr>
          <p:spPr bwMode="auto">
            <a:xfrm>
              <a:off x="-1" y="-1"/>
              <a:ext cx="2513014" cy="2665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形态论</a:t>
              </a:r>
              <a:r>
                <a:rPr lang="en-US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;</a:t>
              </a:r>
              <a:r>
                <a:rPr lang="ja-JP" altLang="en-US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形象主义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16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这个观点的主要思想是神以一个位格的身份存在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4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祂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以不同的模式和名称显现在这个世界里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介入人类的历史当中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圣父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圣子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圣灵都是祂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以一个位格的身份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所用的三种不同的号称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也就是说圣父在伯利恒降生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在加略山接受十架苦刑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,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但那个时候祂的号称是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耶稣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1485" name="Group 45"/>
          <p:cNvGrpSpPr>
            <a:grpSpLocks/>
          </p:cNvGrpSpPr>
          <p:nvPr/>
        </p:nvGrpSpPr>
        <p:grpSpPr bwMode="auto">
          <a:xfrm>
            <a:off x="2895600" y="2859088"/>
            <a:ext cx="2362200" cy="2898775"/>
            <a:chOff x="0" y="0"/>
            <a:chExt cx="2362200" cy="2898775"/>
          </a:xfrm>
          <a:solidFill>
            <a:schemeClr val="bg1"/>
          </a:solidFill>
        </p:grpSpPr>
        <p:sp>
          <p:nvSpPr>
            <p:cNvPr id="61486" name="AutoShape 46"/>
            <p:cNvSpPr>
              <a:spLocks/>
            </p:cNvSpPr>
            <p:nvPr/>
          </p:nvSpPr>
          <p:spPr bwMode="auto">
            <a:xfrm>
              <a:off x="0" y="0"/>
              <a:ext cx="2362200" cy="289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sq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</p:txBody>
        </p:sp>
        <p:sp>
          <p:nvSpPr>
            <p:cNvPr id="61487" name="AutoShape 47"/>
            <p:cNvSpPr>
              <a:spLocks/>
            </p:cNvSpPr>
            <p:nvPr/>
          </p:nvSpPr>
          <p:spPr bwMode="auto">
            <a:xfrm>
              <a:off x="0" y="0"/>
              <a:ext cx="2362200" cy="263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动态主义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endParaRPr lang="en-US" sz="1600">
                <a:solidFill>
                  <a:srgbClr val="000000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endParaRPr>
            </a:p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这个异端观点的主要思想是教导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耶稣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不是神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他只不过是一个特别的人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这个人成为神的儿子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也有些说法是他被神收养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).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通常持着这观点的人人为这为特别的人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耶稣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是在他受洗礼的时候被神收养的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.[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但“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耶和华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见证会”说</a:t>
              </a:r>
              <a:r>
                <a:rPr lang="ja-JP" altLang="en-US" sz="1600" u="sng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耶稣</a:t>
              </a:r>
              <a:r>
                <a:rPr lang="ja-JP" alt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一出生是就已经是上帝的儿子。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]</a:t>
              </a:r>
              <a:endParaRPr lang="en-US" sz="2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61488" name="AutoShape 48"/>
          <p:cNvSpPr>
            <a:spLocks/>
          </p:cNvSpPr>
          <p:nvPr/>
        </p:nvSpPr>
        <p:spPr bwMode="auto">
          <a:xfrm flipH="1">
            <a:off x="4570413" y="533400"/>
            <a:ext cx="915987" cy="987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solidFill>
            <a:schemeClr val="bg1"/>
          </a:solidFill>
          <a:ln w="76200" cap="sq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61489" name="AutoShape 49"/>
          <p:cNvSpPr>
            <a:spLocks/>
          </p:cNvSpPr>
          <p:nvPr/>
        </p:nvSpPr>
        <p:spPr bwMode="auto">
          <a:xfrm>
            <a:off x="3657600" y="609600"/>
            <a:ext cx="685800" cy="682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solidFill>
            <a:schemeClr val="bg1"/>
          </a:solidFill>
          <a:ln w="76200" cap="sq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61490" name="AutoShape 50"/>
          <p:cNvSpPr>
            <a:spLocks/>
          </p:cNvSpPr>
          <p:nvPr/>
        </p:nvSpPr>
        <p:spPr bwMode="auto">
          <a:xfrm flipH="1">
            <a:off x="4800600" y="685800"/>
            <a:ext cx="2817813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600"/>
                </a:lnTo>
                <a:lnTo>
                  <a:pt x="0" y="21600"/>
                </a:lnTo>
              </a:path>
            </a:pathLst>
          </a:custGeom>
          <a:solidFill>
            <a:schemeClr val="bg1"/>
          </a:solidFill>
          <a:ln w="76200" cap="sq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61494" name="AutoShape 54"/>
          <p:cNvSpPr>
            <a:spLocks/>
          </p:cNvSpPr>
          <p:nvPr/>
        </p:nvSpPr>
        <p:spPr bwMode="auto">
          <a:xfrm>
            <a:off x="8502650" y="0"/>
            <a:ext cx="446088" cy="347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197</a:t>
            </a:r>
            <a:endParaRPr lang="en-US" sz="24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000000"/>
          </a:solidFill>
        </p:spPr>
        <p:txBody>
          <a:bodyPr/>
          <a:lstStyle/>
          <a:p>
            <a:pPr algn="ctr">
              <a:defRPr/>
            </a:pPr>
            <a:r>
              <a:rPr lang="ja-JP" altLang="en-US" sz="40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Helvetica"/>
                <a:ea typeface="ＭＳ Ｐゴシック"/>
                <a:cs typeface="Helvetica"/>
              </a:rPr>
              <a:t>对神的不同观点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2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345" name="Group 1"/>
          <p:cNvGrpSpPr>
            <a:grpSpLocks/>
          </p:cNvGrpSpPr>
          <p:nvPr/>
        </p:nvGrpSpPr>
        <p:grpSpPr bwMode="auto">
          <a:xfrm>
            <a:off x="-4763" y="-6350"/>
            <a:ext cx="9361488" cy="7040563"/>
            <a:chOff x="0" y="0"/>
            <a:chExt cx="9363075" cy="7040563"/>
          </a:xfrm>
        </p:grpSpPr>
        <p:pic>
          <p:nvPicPr>
            <p:cNvPr id="63490" name="Picture 2" descr="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981" y="0"/>
              <a:ext cx="4687094" cy="704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3491" name="Picture 3" descr="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7095" cy="704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13346" name="Group 4"/>
          <p:cNvGrpSpPr>
            <a:grpSpLocks/>
          </p:cNvGrpSpPr>
          <p:nvPr/>
        </p:nvGrpSpPr>
        <p:grpSpPr bwMode="auto">
          <a:xfrm>
            <a:off x="1903413" y="1179513"/>
            <a:ext cx="5218112" cy="5218112"/>
            <a:chOff x="0" y="0"/>
            <a:chExt cx="5218046" cy="5218046"/>
          </a:xfrm>
        </p:grpSpPr>
        <p:sp>
          <p:nvSpPr>
            <p:cNvPr id="63493" name="AutoShape 5"/>
            <p:cNvSpPr>
              <a:spLocks/>
            </p:cNvSpPr>
            <p:nvPr/>
          </p:nvSpPr>
          <p:spPr bwMode="auto">
            <a:xfrm>
              <a:off x="0" y="0"/>
              <a:ext cx="5218046" cy="521804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3"/>
                    <a:pt x="20638" y="12953"/>
                    <a:pt x="16796" y="16796"/>
                  </a:cubicBezTo>
                  <a:cubicBezTo>
                    <a:pt x="12953" y="20638"/>
                    <a:pt x="6723" y="20638"/>
                    <a:pt x="2881" y="16796"/>
                  </a:cubicBezTo>
                  <a:cubicBezTo>
                    <a:pt x="-961" y="12953"/>
                    <a:pt x="-961" y="6723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noFill/>
            <a:ln w="5715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  <a:sym typeface="Arial" charset="0"/>
              </a:endParaRPr>
            </a:p>
          </p:txBody>
        </p:sp>
        <p:sp>
          <p:nvSpPr>
            <p:cNvPr id="63494" name="AutoShape 6"/>
            <p:cNvSpPr>
              <a:spLocks/>
            </p:cNvSpPr>
            <p:nvPr/>
          </p:nvSpPr>
          <p:spPr bwMode="auto">
            <a:xfrm>
              <a:off x="476244" y="476244"/>
              <a:ext cx="4265558" cy="426555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5715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  <a:sym typeface="Arial" charset="0"/>
              </a:endParaRPr>
            </a:p>
          </p:txBody>
        </p:sp>
      </p:grpSp>
      <p:sp>
        <p:nvSpPr>
          <p:cNvPr id="63495" name="AutoShape 7"/>
          <p:cNvSpPr>
            <a:spLocks/>
          </p:cNvSpPr>
          <p:nvPr/>
        </p:nvSpPr>
        <p:spPr bwMode="auto"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0000"/>
              </a:gs>
              <a:gs pos="100000">
                <a:srgbClr val="660066"/>
              </a:gs>
            </a:gsLst>
            <a:path path="rect">
              <a:fillToRect l="37720" t="-19635" r="62280" b="119635"/>
            </a:path>
          </a:gradFill>
          <a:ln w="76200" cap="flat" cmpd="sng">
            <a:solidFill>
              <a:srgbClr val="660066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 rot="1619912">
            <a:off x="4668838" y="4178300"/>
            <a:ext cx="2132012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5400000"/>
          </a:gradFill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63497" name="AutoShape 9"/>
          <p:cNvSpPr>
            <a:spLocks/>
          </p:cNvSpPr>
          <p:nvPr/>
        </p:nvSpPr>
        <p:spPr bwMode="auto">
          <a:xfrm rot="20027318">
            <a:off x="2895600" y="4038600"/>
            <a:ext cx="17526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5400000"/>
          </a:gradFill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63498" name="AutoShape 10"/>
          <p:cNvSpPr>
            <a:spLocks/>
          </p:cNvSpPr>
          <p:nvPr/>
        </p:nvSpPr>
        <p:spPr bwMode="auto">
          <a:xfrm rot="7150481">
            <a:off x="6058694" y="4296569"/>
            <a:ext cx="1695450" cy="14938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/>
          </a:gradFill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63499" name="AutoShape 11"/>
          <p:cNvSpPr>
            <a:spLocks/>
          </p:cNvSpPr>
          <p:nvPr/>
        </p:nvSpPr>
        <p:spPr bwMode="auto">
          <a:xfrm rot="5400000">
            <a:off x="3771900" y="2324100"/>
            <a:ext cx="17526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5400000"/>
          </a:gradFill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4114800" y="2316163"/>
            <a:ext cx="106680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ea typeface="ＭＳ Ｐゴシック"/>
                <a:cs typeface="Helvetica"/>
                <a:sym typeface="Helvetica" charset="0"/>
              </a:rPr>
              <a:t>是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01" name="AutoShape 13"/>
          <p:cNvSpPr>
            <a:spLocks/>
          </p:cNvSpPr>
          <p:nvPr/>
        </p:nvSpPr>
        <p:spPr bwMode="auto">
          <a:xfrm rot="14452042">
            <a:off x="1507332" y="4242594"/>
            <a:ext cx="1747837" cy="15716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/>
          </a:gradFill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63502" name="AutoShape 14"/>
          <p:cNvSpPr>
            <a:spLocks/>
          </p:cNvSpPr>
          <p:nvPr/>
        </p:nvSpPr>
        <p:spPr bwMode="auto">
          <a:xfrm>
            <a:off x="5486400" y="4114800"/>
            <a:ext cx="106680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ea typeface="ＭＳ Ｐゴシック"/>
                <a:cs typeface="Helvetica"/>
                <a:sym typeface="Helvetica" charset="0"/>
              </a:rPr>
              <a:t>是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03" name="AutoShape 15"/>
          <p:cNvSpPr>
            <a:spLocks/>
          </p:cNvSpPr>
          <p:nvPr/>
        </p:nvSpPr>
        <p:spPr bwMode="auto">
          <a:xfrm>
            <a:off x="2895600" y="4068763"/>
            <a:ext cx="106680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ea typeface="ＭＳ Ｐゴシック"/>
                <a:cs typeface="Helvetica"/>
                <a:sym typeface="Helvetica" charset="0"/>
              </a:rPr>
              <a:t>是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04" name="AutoShape 16"/>
          <p:cNvSpPr>
            <a:spLocks/>
          </p:cNvSpPr>
          <p:nvPr/>
        </p:nvSpPr>
        <p:spPr bwMode="auto">
          <a:xfrm>
            <a:off x="1676400" y="4646613"/>
            <a:ext cx="1828800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CCEC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ea typeface="ＭＳ Ｐゴシック"/>
                <a:cs typeface="Helvetica"/>
                <a:sym typeface="Helvetica" charset="0"/>
              </a:rPr>
              <a:t>圣子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05" name="AutoShape 17"/>
          <p:cNvSpPr>
            <a:spLocks/>
          </p:cNvSpPr>
          <p:nvPr/>
        </p:nvSpPr>
        <p:spPr bwMode="auto">
          <a:xfrm>
            <a:off x="3624263" y="615950"/>
            <a:ext cx="2014537" cy="1611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1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2F002F"/>
              </a:gs>
              <a:gs pos="100000">
                <a:srgbClr val="660066"/>
              </a:gs>
            </a:gsLst>
            <a:lin ang="0"/>
          </a:gradFill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lIns="0" tIns="0" rIns="0" bIns="0" anchor="ctr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/>
              <a:cs typeface="Arial" charset="0"/>
              <a:sym typeface="Arial" charset="0"/>
            </a:endParaRPr>
          </a:p>
        </p:txBody>
      </p:sp>
      <p:grpSp>
        <p:nvGrpSpPr>
          <p:cNvPr id="63506" name="Group 18"/>
          <p:cNvGrpSpPr>
            <a:grpSpLocks/>
          </p:cNvGrpSpPr>
          <p:nvPr/>
        </p:nvGrpSpPr>
        <p:grpSpPr bwMode="auto">
          <a:xfrm>
            <a:off x="3627438" y="2894013"/>
            <a:ext cx="1979612" cy="1751012"/>
            <a:chOff x="1" y="1"/>
            <a:chExt cx="1981108" cy="1752518"/>
          </a:xfrm>
        </p:grpSpPr>
        <p:sp>
          <p:nvSpPr>
            <p:cNvPr id="63507" name="AutoShape 19"/>
            <p:cNvSpPr>
              <a:spLocks/>
            </p:cNvSpPr>
            <p:nvPr/>
          </p:nvSpPr>
          <p:spPr bwMode="auto">
            <a:xfrm>
              <a:off x="1" y="1"/>
              <a:ext cx="1981108" cy="17525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4"/>
                  </a:lnTo>
                  <a:lnTo>
                    <a:pt x="135" y="14586"/>
                  </a:lnTo>
                  <a:lnTo>
                    <a:pt x="5667" y="13936"/>
                  </a:lnTo>
                  <a:lnTo>
                    <a:pt x="4762" y="17616"/>
                  </a:lnTo>
                  <a:lnTo>
                    <a:pt x="7715" y="15626"/>
                  </a:lnTo>
                  <a:lnTo>
                    <a:pt x="8485" y="21600"/>
                  </a:lnTo>
                  <a:lnTo>
                    <a:pt x="10532" y="14934"/>
                  </a:lnTo>
                  <a:lnTo>
                    <a:pt x="13246" y="19736"/>
                  </a:lnTo>
                  <a:lnTo>
                    <a:pt x="14019" y="14456"/>
                  </a:lnTo>
                  <a:lnTo>
                    <a:pt x="18144" y="18094"/>
                  </a:lnTo>
                  <a:lnTo>
                    <a:pt x="16836" y="12941"/>
                  </a:lnTo>
                  <a:lnTo>
                    <a:pt x="21600" y="13289"/>
                  </a:lnTo>
                  <a:lnTo>
                    <a:pt x="17606" y="10475"/>
                  </a:lnTo>
                  <a:lnTo>
                    <a:pt x="21096" y="8137"/>
                  </a:lnTo>
                  <a:lnTo>
                    <a:pt x="16701" y="7315"/>
                  </a:lnTo>
                  <a:lnTo>
                    <a:pt x="18379" y="4457"/>
                  </a:lnTo>
                  <a:lnTo>
                    <a:pt x="14154" y="5325"/>
                  </a:lnTo>
                  <a:lnTo>
                    <a:pt x="1452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660066"/>
                </a:gs>
              </a:gsLst>
              <a:path path="rect">
                <a:fillToRect l="37720" t="-19635" r="62280" b="119635"/>
              </a:path>
            </a:gradFill>
            <a:ln w="5715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0" tIns="0" rIns="0" bIns="0" anchor="ctr"/>
            <a:lstStyle/>
            <a:p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/>
                <a:cs typeface="Arial" charset="0"/>
                <a:sym typeface="Arial" charset="0"/>
              </a:endParaRPr>
            </a:p>
          </p:txBody>
        </p:sp>
        <p:sp>
          <p:nvSpPr>
            <p:cNvPr id="63508" name="AutoShape 20"/>
            <p:cNvSpPr>
              <a:spLocks/>
            </p:cNvSpPr>
            <p:nvPr/>
          </p:nvSpPr>
          <p:spPr bwMode="auto">
            <a:xfrm>
              <a:off x="257370" y="490960"/>
              <a:ext cx="1371047" cy="5545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4400" dirty="0">
                  <a:solidFill>
                    <a:srgbClr val="FFFFFF"/>
                  </a:solidFill>
                  <a:latin typeface="Helvetica"/>
                  <a:ea typeface="ＭＳ Ｐゴシック"/>
                  <a:cs typeface="Helvetica"/>
                  <a:sym typeface="Helvetica" charset="0"/>
                </a:rPr>
                <a:t>上帝</a:t>
              </a:r>
              <a:endParaRPr lang="en-US" sz="2400" dirty="0">
                <a:solidFill>
                  <a:srgbClr val="FFFFFF"/>
                </a:solidFill>
                <a:latin typeface="Helvetica"/>
                <a:ea typeface="ＭＳ Ｐゴシック"/>
                <a:cs typeface="Helvetica"/>
                <a:sym typeface="Helvetica" charset="0"/>
              </a:endParaRPr>
            </a:p>
          </p:txBody>
        </p:sp>
      </p:grpSp>
      <p:sp>
        <p:nvSpPr>
          <p:cNvPr id="63509" name="AutoShape 21"/>
          <p:cNvSpPr>
            <a:spLocks/>
          </p:cNvSpPr>
          <p:nvPr/>
        </p:nvSpPr>
        <p:spPr bwMode="auto">
          <a:xfrm>
            <a:off x="3714750" y="1506538"/>
            <a:ext cx="1828800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CCEC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ea typeface="ＭＳ Ｐゴシック"/>
                <a:cs typeface="Helvetica"/>
                <a:sym typeface="Helvetica" charset="0"/>
              </a:rPr>
              <a:t>圣父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5791200" y="4646613"/>
            <a:ext cx="1828800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CCEC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ea typeface="ＭＳ Ｐゴシック"/>
                <a:cs typeface="Helvetica"/>
                <a:sym typeface="Helvetica" charset="0"/>
              </a:rPr>
              <a:t>圣灵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 rot="17230794">
            <a:off x="1733855" y="2711669"/>
            <a:ext cx="1142165" cy="4874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66738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dirty="0">
                <a:solidFill>
                  <a:srgbClr val="0000FF"/>
                </a:solidFill>
                <a:latin typeface="ＭＳ Ｐゴシック" charset="0"/>
                <a:ea typeface="ＭＳ Ｐゴシック"/>
                <a:cs typeface="Helvetica"/>
                <a:sym typeface="ＭＳ Ｐゴシック" charset="0"/>
              </a:rPr>
              <a:t>不是</a:t>
            </a:r>
            <a:endParaRPr lang="en-US" sz="8000" dirty="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 rot="3668273">
            <a:off x="6188975" y="2258078"/>
            <a:ext cx="709613" cy="399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47688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dirty="0">
                <a:solidFill>
                  <a:srgbClr val="0000FF"/>
                </a:solidFill>
                <a:latin typeface="ＭＳ Ｐゴシック" charset="0"/>
                <a:ea typeface="ＭＳ Ｐゴシック"/>
                <a:cs typeface="Helvetica"/>
                <a:sym typeface="ＭＳ Ｐゴシック" charset="0"/>
              </a:rPr>
              <a:t>不是</a:t>
            </a:r>
            <a:endParaRPr lang="en-US" sz="9600" dirty="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4062413" y="5921375"/>
            <a:ext cx="890587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365125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>
                <a:solidFill>
                  <a:srgbClr val="0000FF"/>
                </a:solidFill>
                <a:latin typeface="ＭＳ Ｐゴシック" charset="0"/>
                <a:ea typeface="ＭＳ Ｐゴシック"/>
                <a:cs typeface="Helvetica"/>
                <a:sym typeface="ＭＳ Ｐゴシック" charset="0"/>
              </a:rPr>
              <a:t>不是</a:t>
            </a:r>
            <a:endParaRPr lang="en-US" sz="287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14" name="AutoShape 26"/>
          <p:cNvSpPr>
            <a:spLocks/>
          </p:cNvSpPr>
          <p:nvPr/>
        </p:nvSpPr>
        <p:spPr bwMode="auto">
          <a:xfrm>
            <a:off x="0" y="6553200"/>
            <a:ext cx="9396413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H. Wayne House, </a:t>
            </a:r>
            <a:r>
              <a:rPr lang="en-US" sz="1400" i="1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Charts of Christian Theology and Doctrine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, 45</a:t>
            </a:r>
            <a:endParaRPr lang="en-US" sz="2400" dirty="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  <p:sp>
        <p:nvSpPr>
          <p:cNvPr id="63515" name="Rectangle 27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562600" cy="609600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849313" eaLnBrk="1">
              <a:defRPr/>
            </a:pPr>
            <a:r>
              <a:rPr lang="ja-JP" alt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三位一体之图</a:t>
            </a:r>
            <a:endParaRPr lang="en-US" smtClean="0"/>
          </a:p>
        </p:txBody>
      </p:sp>
      <p:sp>
        <p:nvSpPr>
          <p:cNvPr id="63516" name="AutoShape 28"/>
          <p:cNvSpPr>
            <a:spLocks/>
          </p:cNvSpPr>
          <p:nvPr/>
        </p:nvSpPr>
        <p:spPr bwMode="auto">
          <a:xfrm>
            <a:off x="8382000" y="152400"/>
            <a:ext cx="484188" cy="2587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  <a:sym typeface="Arial" charset="0"/>
              </a:rPr>
              <a:t>198</a:t>
            </a:r>
            <a:endParaRPr lang="en-US" sz="2400">
              <a:solidFill>
                <a:srgbClr val="000000"/>
              </a:solidFill>
              <a:latin typeface="Helvetica"/>
              <a:ea typeface="ＭＳ Ｐゴシック"/>
              <a:cs typeface="Helvetica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8501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 autoUpdateAnimBg="0"/>
      <p:bldP spid="63500" grpId="0" autoUpdateAnimBg="0"/>
      <p:bldP spid="63501" grpId="0" animBg="1" autoUpdateAnimBg="0"/>
      <p:bldP spid="63502" grpId="0" autoUpdateAnimBg="0"/>
      <p:bldP spid="63503" grpId="0" autoUpdateAnimBg="0"/>
      <p:bldP spid="63504" grpId="0" autoUpdateAnimBg="0"/>
      <p:bldP spid="63509" grpId="0" autoUpdateAnimBg="0"/>
      <p:bldP spid="63510" grpId="0" autoUpdateAnimBg="0"/>
      <p:bldP spid="63511" grpId="0" autoUpdateAnimBg="0"/>
      <p:bldP spid="63512" grpId="0" autoUpdateAnimBg="0"/>
      <p:bldP spid="6351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 dirty="0">
                <a:solidFill>
                  <a:schemeClr val="bg1"/>
                </a:solidFill>
              </a:rPr>
              <a:t>耶稣</a:t>
            </a:r>
            <a:r>
              <a:rPr lang="en-US" altLang="ja-JP" sz="3200" dirty="0">
                <a:solidFill>
                  <a:schemeClr val="bg1"/>
                </a:solidFill>
              </a:rPr>
              <a:t> •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Arial" charset="0"/>
              </a:rPr>
              <a:t>只有一位神</a:t>
            </a:r>
          </a:p>
        </p:txBody>
      </p:sp>
      <p:pic>
        <p:nvPicPr>
          <p:cNvPr id="45773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0200"/>
            <a:ext cx="4419600" cy="4419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7732" name="Title 1"/>
          <p:cNvSpPr txBox="1"/>
          <p:nvPr/>
        </p:nvSpPr>
        <p:spPr>
          <a:xfrm>
            <a:off x="4427984" y="1917700"/>
            <a:ext cx="4674741" cy="3962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“耶和华以色列的王，</a:t>
            </a:r>
            <a:endParaRPr lang="en-US" altLang="ja-JP" sz="2800" b="1">
              <a:solidFill>
                <a:srgbClr val="000000"/>
              </a:solidFill>
              <a:latin typeface="SimHei" pitchFamily="49" charset="-122"/>
              <a:ea typeface="SimHei" pitchFamily="49" charset="-122"/>
              <a:cs typeface="ＭＳ Ｐゴシック" charset="0"/>
              <a:sym typeface="Helvetica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ja-JP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以色列的救赎主、万军之耶和华这样说：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ja-JP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“我是首先的，我是末后的；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ja-JP" sz="2800" b="1">
                <a:solidFill>
                  <a:srgbClr val="0070C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除我以外，再没有真神</a:t>
            </a:r>
            <a:r>
              <a:rPr lang="en-US" altLang="ja-JP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” </a:t>
            </a:r>
            <a:br>
              <a:rPr lang="en-US" altLang="ja-JP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</a:br>
            <a:r>
              <a:rPr lang="en-US" altLang="ja-JP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(以赛亚书 44:6)</a:t>
            </a:r>
            <a:endParaRPr lang="en-US" altLang="en-US" sz="2800" b="1">
              <a:solidFill>
                <a:srgbClr val="000000"/>
              </a:solidFill>
              <a:latin typeface="SimHei" pitchFamily="49" charset="-122"/>
              <a:ea typeface="SimHei" pitchFamily="49" charset="-122"/>
              <a:cs typeface="ＭＳ Ｐゴシック" charset="0"/>
              <a:sym typeface="Helvetica" charset="0"/>
            </a:endParaRPr>
          </a:p>
        </p:txBody>
      </p:sp>
      <p:sp>
        <p:nvSpPr>
          <p:cNvPr id="457733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87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4000" b="1">
                <a:solidFill>
                  <a:srgbClr val="000000"/>
                </a:solidFill>
                <a:latin typeface="Arial" charset="0"/>
                <a:sym typeface="Arial" charset="0"/>
              </a:rPr>
              <a:t>只有一位神</a:t>
            </a:r>
            <a:endParaRPr sz="4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8755" name="Title 1"/>
          <p:cNvSpPr txBox="1"/>
          <p:nvPr/>
        </p:nvSpPr>
        <p:spPr>
          <a:xfrm>
            <a:off x="228600" y="1371600"/>
            <a:ext cx="4005263" cy="3962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“…又明白我就是‘那位’；在我以前没有神被造出来，在我以后也必没有。” </a:t>
            </a:r>
            <a:br>
              <a:rPr lang="en-US" altLang="en-US" sz="32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(</a:t>
            </a:r>
            <a:r>
              <a:rPr lang="en-US" altLang="ja-JP" sz="32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以赛亚书</a:t>
            </a:r>
            <a:r>
              <a:rPr lang="en-US" altLang="en-US" sz="32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 43:10</a:t>
            </a:r>
            <a:r>
              <a:rPr lang="en-US" altLang="en-US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新译本</a:t>
            </a:r>
            <a:r>
              <a:rPr lang="en-US" altLang="en-US" sz="3200" b="1">
                <a:solidFill>
                  <a:srgbClr val="000000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)</a:t>
            </a:r>
            <a:endParaRPr>
              <a:solidFill>
                <a:srgbClr val="000000"/>
              </a:solidFill>
              <a:latin typeface="SimHei" pitchFamily="49" charset="-122"/>
              <a:ea typeface="SimHei" pitchFamily="49" charset="-122"/>
              <a:cs typeface="ＭＳ Ｐゴシック" charset="0"/>
              <a:sym typeface="Helvetica" charset="0"/>
            </a:endParaRPr>
          </a:p>
        </p:txBody>
      </p:sp>
      <p:sp>
        <p:nvSpPr>
          <p:cNvPr id="458756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9778" name="Title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991600" cy="1143000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4000" b="1">
                <a:latin typeface="Arial" charset="0"/>
                <a:sym typeface="Arial" charset="0"/>
              </a:rPr>
              <a:t/>
            </a:r>
            <a:br>
              <a:rPr lang="en-US" altLang="en-US" sz="4000" b="1">
                <a:latin typeface="Arial" charset="0"/>
                <a:sym typeface="Arial" charset="0"/>
              </a:rPr>
            </a:br>
            <a:r>
              <a:rPr lang="en-US" altLang="en-US" sz="4000" b="1">
                <a:latin typeface="Arial" charset="0"/>
                <a:sym typeface="Arial" charset="0"/>
              </a:rPr>
              <a:t>只有一位神</a:t>
            </a:r>
            <a:br>
              <a:rPr lang="en-US" altLang="en-US" sz="4000" b="1">
                <a:latin typeface="Arial" charset="0"/>
                <a:sym typeface="Arial" charset="0"/>
              </a:rPr>
            </a:br>
            <a:endParaRPr lang="en-US" altLang="en-US" sz="4000" b="1">
              <a:latin typeface="Arial" charset="0"/>
              <a:sym typeface="Arial" charset="0"/>
            </a:endParaRPr>
          </a:p>
        </p:txBody>
      </p:sp>
      <p:sp>
        <p:nvSpPr>
          <p:cNvPr id="459779" name="Title 1"/>
          <p:cNvSpPr txBox="1"/>
          <p:nvPr/>
        </p:nvSpPr>
        <p:spPr>
          <a:xfrm>
            <a:off x="1524000" y="1981200"/>
            <a:ext cx="4081463" cy="3962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6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“神只有一位，在　神和人中间也只有一位中保，就是降世为人的基督耶稣。” </a:t>
            </a:r>
            <a:br>
              <a:rPr lang="en-US" altLang="en-US" sz="36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</a:br>
            <a:r>
              <a:rPr lang="en-US" altLang="en-US" sz="36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(提摩太前书 2:5)</a:t>
            </a:r>
          </a:p>
        </p:txBody>
      </p:sp>
      <p:sp>
        <p:nvSpPr>
          <p:cNvPr id="459780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  <p:grpSp>
        <p:nvGrpSpPr>
          <p:cNvPr id="460802" name="Group 3"/>
          <p:cNvGrpSpPr/>
          <p:nvPr/>
        </p:nvGrpSpPr>
        <p:grpSpPr>
          <a:xfrm>
            <a:off x="-76200" y="-76200"/>
            <a:ext cx="9350375" cy="7031038"/>
            <a:chOff x="-34" y="0"/>
            <a:chExt cx="5890" cy="4429"/>
          </a:xfrm>
        </p:grpSpPr>
        <p:sp>
          <p:nvSpPr>
            <p:cNvPr id="460803" name="Rectangle 4"/>
            <p:cNvSpPr/>
            <p:nvPr/>
          </p:nvSpPr>
          <p:spPr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100000"/>
                  </a:srgbClr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0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dirty="0">
                <a:solidFill>
                  <a:srgbClr val="000000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460804" name="Rectangle 5"/>
            <p:cNvSpPr/>
            <p:nvPr/>
          </p:nvSpPr>
          <p:spPr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100000"/>
                  </a:srgbClr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0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>
                <a:solidFill>
                  <a:srgbClr val="000000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67800" cy="1143000"/>
          </a:xfrm>
          <a:solidFill>
            <a:schemeClr val="tx1"/>
          </a:solidFill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eaLnBrk="1" fontAlgn="base" hangingPunct="1">
              <a:defRPr/>
            </a:pPr>
            <a:r>
              <a:rPr lang="en-US" sz="4000" b="1" strike="noStrike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3. 正确定义三位一体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179702" y="1557019"/>
            <a:ext cx="8991600" cy="441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buFont typeface="Arial" pitchFamily="34" charset="0"/>
              <a:buNone/>
              <a:defRPr/>
            </a:pPr>
            <a:r>
              <a:rPr lang="en-US" altLang="zh-CN" sz="3600" b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“</a:t>
            </a:r>
            <a:r>
              <a:rPr lang="zh-CN" altLang="en-US" sz="3600" b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在一个本质内，真神存于三个位格： 父、子、圣灵，拥有一样的属性，一样的本质 （</a:t>
            </a:r>
            <a:r>
              <a:rPr lang="zh-CN" altLang="en-US" sz="3600" b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+mn-ea"/>
              </a:rPr>
              <a:t>本质，性质或现实）并且实际上是独一的真神。</a:t>
            </a:r>
            <a:r>
              <a:rPr lang="en-US" altLang="zh-CN" sz="3600" b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+mn-ea"/>
              </a:rPr>
              <a:t>”</a:t>
            </a:r>
          </a:p>
          <a:p>
            <a:pPr defTabSz="914400">
              <a:buFont typeface="Arial" pitchFamily="34" charset="0"/>
              <a:buNone/>
              <a:defRPr/>
            </a:pPr>
            <a:endParaRPr lang="en-US" sz="2800" b="1" noProof="1" smtClean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sym typeface="Helvetica" charset="0"/>
            </a:endParaRPr>
          </a:p>
          <a:p>
            <a:pPr defTabSz="914400">
              <a:buFont typeface="Arial" pitchFamily="34" charset="0"/>
              <a:buNone/>
              <a:defRPr/>
            </a:pPr>
            <a:r>
              <a:rPr lang="en-US" sz="2800" b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“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Within the nature of the one, true God exists </a:t>
            </a:r>
            <a:r>
              <a:rPr lang="en-US" sz="2800" b="1" noProof="1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three Person(age)s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: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the 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Father, the Son and the Holy Spirit, who share the same </a:t>
            </a:r>
            <a:r>
              <a:rPr lang="en-US" sz="2800" b="1" noProof="1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attributes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,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are 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the same </a:t>
            </a:r>
            <a:r>
              <a:rPr lang="en-US" sz="2800" b="1" noProof="1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substance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 (nature, essence or reality)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/>
            </a:r>
            <a:b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</a:b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and </a:t>
            </a:r>
            <a:r>
              <a:rPr lang="en-US" sz="2800" b="1" noProof="1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are in effect the one, true God.” </a:t>
            </a:r>
            <a:endParaRPr sz="2800" noProof="1">
              <a:solidFill>
                <a:srgbClr val="000000"/>
              </a:solidFill>
              <a:latin typeface="Arial"/>
              <a:sym typeface="Helvetica" charset="0"/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-193675" y="6019800"/>
            <a:ext cx="9337675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buFont typeface="Arial" pitchFamily="34" charset="0"/>
              <a:buNone/>
              <a:defRPr/>
            </a:pPr>
            <a:r>
              <a:rPr lang="zh-CN" altLang="en-US" sz="3600" b="1" i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问</a:t>
            </a:r>
            <a:r>
              <a:rPr lang="en-US" sz="3600" b="1" i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, “</a:t>
            </a:r>
            <a:r>
              <a:rPr lang="zh-CN" altLang="en-US" sz="3600" b="1" i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你同意这个定义吗</a:t>
            </a:r>
            <a:r>
              <a:rPr lang="en-US" sz="3600" b="1" i="1" noProof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sym typeface="Helvetica" charset="0"/>
              </a:rPr>
              <a:t>?”</a:t>
            </a:r>
            <a:endParaRPr lang="en-US" sz="3600" b="1" i="1" noProof="1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sym typeface="Helvetica" charset="0"/>
            </a:endParaRPr>
          </a:p>
        </p:txBody>
      </p:sp>
      <p:sp>
        <p:nvSpPr>
          <p:cNvPr id="460808" name="TextBox 9"/>
          <p:cNvSpPr txBox="1"/>
          <p:nvPr/>
        </p:nvSpPr>
        <p:spPr>
          <a:xfrm>
            <a:off x="8482013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381000"/>
            <a:ext cx="9153525" cy="4876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62851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92162"/>
          </a:xfrm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4000" b="1">
                <a:latin typeface="SimHei" pitchFamily="49" charset="-122"/>
                <a:ea typeface="SimHei" pitchFamily="49" charset="-122"/>
              </a:rPr>
              <a:t>光的例证</a:t>
            </a:r>
          </a:p>
        </p:txBody>
      </p:sp>
      <p:sp>
        <p:nvSpPr>
          <p:cNvPr id="462852" name="Title 1"/>
          <p:cNvSpPr txBox="1"/>
          <p:nvPr/>
        </p:nvSpPr>
        <p:spPr>
          <a:xfrm>
            <a:off x="-1587" y="5181600"/>
            <a:ext cx="4386262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2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一束光</a:t>
            </a:r>
            <a:r>
              <a:rPr lang="zh-CN" altLang="en-US" sz="32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。。。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675" y="0"/>
            <a:ext cx="44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2400" b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  <a:cs typeface="ＭＳ Ｐゴシック" charset="0"/>
                <a:sym typeface="Helvetica" charset="0"/>
              </a:rPr>
              <a:t>iii</a:t>
            </a:r>
          </a:p>
        </p:txBody>
      </p:sp>
      <p:sp>
        <p:nvSpPr>
          <p:cNvPr id="462854" name="Title 1"/>
          <p:cNvSpPr txBox="1"/>
          <p:nvPr/>
        </p:nvSpPr>
        <p:spPr>
          <a:xfrm>
            <a:off x="4729163" y="5181600"/>
            <a:ext cx="4386262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2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…分成三束</a:t>
            </a:r>
            <a:r>
              <a:rPr lang="zh-CN" altLang="en-US" sz="32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：</a:t>
            </a:r>
            <a:r>
              <a:rPr lang="en-US" altLang="en-US" sz="3200" b="1">
                <a:solidFill>
                  <a:srgbClr val="FFFFFF"/>
                </a:solidFill>
                <a:latin typeface="SimHei" pitchFamily="49" charset="-122"/>
                <a:ea typeface="SimHei" pitchFamily="49" charset="-122"/>
                <a:cs typeface="ＭＳ Ｐゴシック" charset="0"/>
                <a:sym typeface="Helvetica" charset="0"/>
              </a:rPr>
              <a:t>红，黄，蓝</a:t>
            </a:r>
          </a:p>
        </p:txBody>
      </p:sp>
    </p:spTree>
    <p:extLst>
      <p:ext uri="{BB962C8B-B14F-4D97-AF65-F5344CB8AC3E}">
        <p14:creationId xmlns:p14="http://schemas.microsoft.com/office/powerpoint/2010/main" val="39857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957392"/>
            <a:chOff x="0" y="0"/>
            <a:chExt cx="9144000" cy="6957392"/>
          </a:xfrm>
        </p:grpSpPr>
        <p:pic>
          <p:nvPicPr>
            <p:cNvPr id="464897" name="Picture 2"/>
            <p:cNvPicPr>
              <a:picLocks noChangeAspect="1"/>
            </p:cNvPicPr>
            <p:nvPr/>
          </p:nvPicPr>
          <p:blipFill>
            <a:blip r:embed="rId2"/>
            <a:srcRect t="2089" b="2882"/>
            <a:stretch>
              <a:fillRect/>
            </a:stretch>
          </p:blipFill>
          <p:spPr>
            <a:xfrm>
              <a:off x="0" y="0"/>
              <a:ext cx="9144000" cy="693420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" name="Snip Single Corner Rectangle 6"/>
            <p:cNvSpPr/>
            <p:nvPr/>
          </p:nvSpPr>
          <p:spPr>
            <a:xfrm rot="5400000" flipH="1">
              <a:off x="-2104689" y="3521063"/>
              <a:ext cx="5544616" cy="1328042"/>
            </a:xfrm>
            <a:prstGeom prst="snip1Rect">
              <a:avLst/>
            </a:prstGeom>
            <a:solidFill>
              <a:srgbClr val="F6F6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/>
                <a:sym typeface="Helvetica" charset="0"/>
              </a:endParaRPr>
            </a:p>
          </p:txBody>
        </p:sp>
      </p:grpSp>
      <p:sp>
        <p:nvSpPr>
          <p:cNvPr id="4648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762000"/>
          </a:xfrm>
          <a:solidFill>
            <a:srgbClr val="000000"/>
          </a:solidFill>
          <a:ln/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en-US" sz="4000" b="1">
                <a:latin typeface="Arial" charset="0"/>
              </a:rPr>
              <a:t>4.  决定耶稣是谁</a:t>
            </a:r>
          </a:p>
        </p:txBody>
      </p:sp>
      <p:sp>
        <p:nvSpPr>
          <p:cNvPr id="464899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Arial" charset="0"/>
                <a:ea typeface="Arial" charset="0"/>
                <a:cs typeface="ＭＳ Ｐゴシック" charset="0"/>
                <a:sym typeface="Helvetica" charset="0"/>
              </a:rPr>
              <a:t>194</a:t>
            </a:r>
            <a:endParaRPr>
              <a:solidFill>
                <a:srgbClr val="000000"/>
              </a:solidFill>
              <a:latin typeface="Arial" charset="0"/>
              <a:ea typeface="Arial" charset="0"/>
              <a:cs typeface="ＭＳ Ｐゴシック" charset="0"/>
              <a:sym typeface="Helvetica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804660" y="5437673"/>
            <a:ext cx="1785617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7200" noProof="1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主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75964" y="1268760"/>
            <a:ext cx="2088124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7200" noProof="1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骗子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00244" y="3380799"/>
            <a:ext cx="2015972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7200" noProof="1">
                <a:solidFill>
                  <a:srgbClr val="000000"/>
                </a:solidFill>
                <a:latin typeface="Helvetica" charset="0"/>
                <a:ea typeface="MS PGothic" pitchFamily="34" charset="-128"/>
                <a:cs typeface="ＭＳ Ｐゴシック" charset="0"/>
                <a:sym typeface="Helvetica" charset="0"/>
              </a:rPr>
              <a:t>疯子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6200000">
            <a:off x="-2433736" y="3552056"/>
            <a:ext cx="6192688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altLang="en-US" sz="11500" b="1">
                <a:solidFill>
                  <a:srgbClr val="800000"/>
                </a:solidFill>
                <a:latin typeface="Arial" charset="0"/>
                <a:sym typeface="Helvetica" charset="0"/>
              </a:rPr>
              <a:t>耶稣</a:t>
            </a:r>
          </a:p>
        </p:txBody>
      </p:sp>
    </p:spTree>
    <p:extLst>
      <p:ext uri="{BB962C8B-B14F-4D97-AF65-F5344CB8AC3E}">
        <p14:creationId xmlns:p14="http://schemas.microsoft.com/office/powerpoint/2010/main" val="33706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DE0"/>
      </a:accent1>
      <a:accent2>
        <a:srgbClr val="D54F41"/>
      </a:accent2>
      <a:accent3>
        <a:srgbClr val="FFFFFF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2B6"/>
        </a:solidFill>
        <a:ln w="25400" cap="flat" cmpd="sng" algn="ctr">
          <a:solidFill>
            <a:srgbClr val="727DE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8" tIns="45718" rIns="45718" bIns="45718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2B6"/>
        </a:solidFill>
        <a:ln w="25400" cap="flat" cmpd="sng" algn="ctr">
          <a:solidFill>
            <a:srgbClr val="727DE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8" tIns="45718" rIns="45718" bIns="45718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DE0"/>
      </a:accent1>
      <a:accent2>
        <a:srgbClr val="D54F41"/>
      </a:accent2>
      <a:accent3>
        <a:srgbClr val="FFFFFF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2B6"/>
        </a:solidFill>
        <a:ln w="25400" cap="flat" cmpd="sng" algn="ctr">
          <a:solidFill>
            <a:srgbClr val="727DE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8" tIns="45718" rIns="45718" bIns="45718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2B6"/>
        </a:solidFill>
        <a:ln w="25400" cap="flat" cmpd="sng" algn="ctr">
          <a:solidFill>
            <a:srgbClr val="727DE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8" tIns="45718" rIns="45718" bIns="45718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DE0"/>
      </a:accent1>
      <a:accent2>
        <a:srgbClr val="D54F41"/>
      </a:accent2>
      <a:accent3>
        <a:srgbClr val="FFFFFF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2B6"/>
        </a:solidFill>
        <a:ln w="25400" cap="flat" cmpd="sng" algn="ctr">
          <a:solidFill>
            <a:srgbClr val="727DE0"/>
          </a:solidFill>
          <a:prstDash val="solid"/>
          <a:round/>
          <a:headEnd type="none" w="med" len="med"/>
          <a:tailEnd type="none" w="med" len="med"/>
        </a:ln>
      </a:spPr>
      <a:bodyPr vert="horz" wrap="square" lIns="45718" tIns="45718" rIns="45718" bIns="45718" numCol="1" anchor="t" anchorCtr="0" compatLnSpc="1"/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2B6"/>
        </a:solidFill>
        <a:ln w="25400" cap="flat" cmpd="sng" algn="ctr">
          <a:solidFill>
            <a:srgbClr val="727DE0"/>
          </a:solidFill>
          <a:prstDash val="solid"/>
          <a:round/>
          <a:headEnd type="none" w="med" len="med"/>
          <a:tailEnd type="none" w="med" len="med"/>
        </a:ln>
      </a:spPr>
      <a:bodyPr vert="horz" wrap="square" lIns="45718" tIns="45718" rIns="45718" bIns="45718" numCol="1" anchor="t" anchorCtr="0" compatLnSpc="1"/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1832</Words>
  <Application>Microsoft Macintosh PowerPoint</Application>
  <PresentationFormat>On-screen Show (4:3)</PresentationFormat>
  <Paragraphs>429</Paragraphs>
  <Slides>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49_Blank Presentation</vt:lpstr>
      <vt:lpstr>15_Default Design</vt:lpstr>
      <vt:lpstr>16_Default Design</vt:lpstr>
      <vt:lpstr>14_Default Design</vt:lpstr>
      <vt:lpstr>Office 主题</vt:lpstr>
      <vt:lpstr>3_Office Theme</vt:lpstr>
      <vt:lpstr>2_Office Theme</vt:lpstr>
      <vt:lpstr>13_Default Design</vt:lpstr>
      <vt:lpstr>8_Office Theme</vt:lpstr>
      <vt:lpstr>圣经记载三位一体 的证据</vt:lpstr>
      <vt:lpstr>如何证明三位一体</vt:lpstr>
      <vt:lpstr>只有一 位神</vt:lpstr>
      <vt:lpstr>只有一位神</vt:lpstr>
      <vt:lpstr>只有一位神</vt:lpstr>
      <vt:lpstr> 只有一位神 </vt:lpstr>
      <vt:lpstr>3. 正确定义三位一体</vt:lpstr>
      <vt:lpstr>光的例证</vt:lpstr>
      <vt:lpstr>4.  决定耶稣是谁</vt:lpstr>
      <vt:lpstr>5. 显示这个主张的合理性:</vt:lpstr>
      <vt:lpstr>6.  圣经在以下的经文证明了以上的主张：父、子、圣灵， 拥有一样的属性/相称</vt:lpstr>
      <vt:lpstr>圣经内所提到关于三位一体的教理的证据</vt:lpstr>
      <vt:lpstr>6.  父、子、圣灵，都是神:</vt:lpstr>
      <vt:lpstr>6.  父、子、圣灵，都是神:</vt:lpstr>
      <vt:lpstr>真理</vt:lpstr>
      <vt:lpstr>6.   父、子、圣灵，都是神:</vt:lpstr>
      <vt:lpstr>Holy, Holy, Holy 1/4</vt:lpstr>
      <vt:lpstr>Holy, Holy, Holy 1/4</vt:lpstr>
      <vt:lpstr>Holy, Holy, Holy 2/4</vt:lpstr>
      <vt:lpstr>Holy, Holy, Holy 3/4</vt:lpstr>
      <vt:lpstr>Holy, Holy, Holy 4/4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三位一体的错误观点</vt:lpstr>
      <vt:lpstr>真耶稣教会，亚当路</vt:lpstr>
      <vt:lpstr>真耶稣教会相信什么?</vt:lpstr>
      <vt:lpstr>对神的不同观点</vt:lpstr>
      <vt:lpstr>三位一体之图</vt:lpstr>
      <vt:lpstr>Black</vt:lpstr>
      <vt:lpstr>耶稣 •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59</cp:revision>
  <dcterms:created xsi:type="dcterms:W3CDTF">2014-08-02T06:39:19Z</dcterms:created>
  <dcterms:modified xsi:type="dcterms:W3CDTF">2017-04-26T07:02:37Z</dcterms:modified>
</cp:coreProperties>
</file>