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  <p:sldMasterId id="2147484691" r:id="rId3"/>
    <p:sldMasterId id="2147484703" r:id="rId4"/>
    <p:sldMasterId id="2147484715" r:id="rId5"/>
    <p:sldMasterId id="2147484727" r:id="rId6"/>
    <p:sldMasterId id="2147484739" r:id="rId7"/>
  </p:sldMasterIdLst>
  <p:notesMasterIdLst>
    <p:notesMasterId r:id="rId35"/>
  </p:notesMasterIdLst>
  <p:sldIdLst>
    <p:sldId id="460" r:id="rId8"/>
    <p:sldId id="443" r:id="rId9"/>
    <p:sldId id="483" r:id="rId10"/>
    <p:sldId id="433" r:id="rId11"/>
    <p:sldId id="461" r:id="rId12"/>
    <p:sldId id="462" r:id="rId13"/>
    <p:sldId id="463" r:id="rId14"/>
    <p:sldId id="464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5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FF33"/>
    <a:srgbClr val="CC0066"/>
    <a:srgbClr val="333300"/>
    <a:srgbClr val="0000FF"/>
    <a:srgbClr val="00CC00"/>
    <a:srgbClr val="000066"/>
    <a:srgbClr val="FF66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38"/>
    <p:restoredTop sz="94647"/>
  </p:normalViewPr>
  <p:slideViewPr>
    <p:cSldViewPr>
      <p:cViewPr varScale="1">
        <p:scale>
          <a:sx n="134" d="100"/>
          <a:sy n="134" d="100"/>
        </p:scale>
        <p:origin x="1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C9FD802-973A-1142-9E29-42922F46E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5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1093778-5F6C-DD4E-8EF3-1E199935D85B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12288" tIns="56144" rIns="112288" bIns="56144"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26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The</a:t>
            </a:r>
            <a:r>
              <a:rPr lang="en-US" baseline="0" dirty="0">
                <a:latin typeface="Arial" charset="0"/>
              </a:rPr>
              <a:t> Bible…Basically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4014330-08C4-A249-BA3F-F592A8A5F199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Arial" charset="0"/>
              </a:rPr>
              <a:t>上帝对我全家的旨意是和我们两个小男孩搬到新加坡去。 我们的第三个儿子在</a:t>
            </a:r>
            <a:r>
              <a:rPr lang="en-US" altLang="zh-TW" dirty="0">
                <a:latin typeface="Arial" charset="0"/>
              </a:rPr>
              <a:t>1992</a:t>
            </a:r>
            <a:r>
              <a:rPr lang="zh-TW" altLang="en-US" dirty="0">
                <a:latin typeface="Arial" charset="0"/>
              </a:rPr>
              <a:t>年出生。</a:t>
            </a: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God's will for my family was to move to Singapore with our two small boys.  Our third son was born the next year in 1992.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E7AAC3-C089-D34D-B488-161F5D6CD050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kumimoji="1" lang="en-US">
              <a:latin typeface="Arial" charset="0"/>
              <a:ea typeface="ＭＳ Ｐ明朝" charset="0"/>
            </a:endParaRPr>
          </a:p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r>
              <a:rPr kumimoji="1" lang="en-US">
                <a:latin typeface="Arial" charset="0"/>
                <a:ea typeface="ＭＳ Ｐ明朝" charset="0"/>
              </a:rPr>
              <a:t>Also, why don’t our families passionately love Jesus?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6EEE2-6BB3-E742-88F5-7ADA739880B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625" tIns="44838" rIns="91625" bIns="44838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cs"/>
              </a:rPr>
              <a:t>因此</a:t>
            </a:r>
            <a:r>
              <a:rPr lang="en-US" altLang="zh-CN" dirty="0">
                <a:cs typeface="+mn-cs"/>
              </a:rPr>
              <a:t>, </a:t>
            </a:r>
            <a:r>
              <a:rPr lang="zh-CN" altLang="en-US" dirty="0">
                <a:cs typeface="+mn-cs"/>
              </a:rPr>
              <a:t>上帝的旨意是让我们在这个地区帮助世界上</a:t>
            </a:r>
            <a:r>
              <a:rPr lang="zh-CHT" altLang="en-US" sz="1200" b="0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未及族群</a:t>
            </a:r>
            <a:r>
              <a:rPr lang="zh-CN" altLang="en-US" dirty="0">
                <a:cs typeface="+mn-cs"/>
              </a:rPr>
              <a:t>和最贫穷的人。</a:t>
            </a:r>
            <a:endParaRPr lang="en-US" altLang="zh-CN" dirty="0">
              <a:cs typeface="+mn-cs"/>
            </a:endParaRPr>
          </a:p>
        </p:txBody>
      </p:sp>
      <p:sp>
        <p:nvSpPr>
          <p:cNvPr id="931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>
                <a:ea typeface="MS PGothic" charset="0"/>
              </a:rPr>
              <a:t>神对你的旨意是什么？ 你是否在考虑与工作、</a:t>
            </a:r>
            <a:r>
              <a:rPr lang="zh-CN" altLang="en-US" dirty="0">
                <a:ea typeface="MS PGothic" charset="0"/>
              </a:rPr>
              <a:t>服事</a:t>
            </a:r>
            <a:r>
              <a:rPr lang="zh-TW" altLang="en-US" dirty="0">
                <a:ea typeface="MS PGothic" charset="0"/>
              </a:rPr>
              <a:t>、婚姻或其他事情有关的决定？</a:t>
            </a:r>
          </a:p>
          <a:p>
            <a:r>
              <a:rPr lang="en-US" dirty="0">
                <a:ea typeface="MS PGothic" charset="0"/>
              </a:rPr>
              <a:t>What is God's will for you?  Are you considering decisions relating to job, ministry, marriage, or something else?</a:t>
            </a:r>
          </a:p>
        </p:txBody>
      </p:sp>
      <p:sp>
        <p:nvSpPr>
          <p:cNvPr id="580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15A986C-3B7F-1149-A4A1-55C6AF12E210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A6CFDB1-9EEF-8943-9B78-2C1223FCCC2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5C3EA1C-7FFF-9642-9FB2-16769F6C777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660D82-3C2D-1D43-8B20-14E4D4914B19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A18D022-601B-9244-BC26-3162A07F3CD8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447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47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35123FC-6A9E-B84F-8ACF-332AF4D5E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6628"/>
      </p:ext>
    </p:extLst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5CB1DEAE-F2E7-1246-AA59-30F633BB4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6360"/>
      </p:ext>
    </p:extLst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C0152FCF-2C34-1640-A700-2B7E8E6B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65605"/>
      </p:ext>
    </p:extLst>
  </p:cSld>
  <p:clrMapOvr>
    <a:masterClrMapping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9347A-FF68-D54D-A5D6-0B5A3218A4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78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2CF42-CF41-3A43-8ED4-404C038EC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2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065F7-39E8-2A41-98E5-028F1F7276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66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B6F00-6C9B-5344-A74D-8B248FBDD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17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C7B3-172E-E448-87EB-E74A80525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744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88B80-C2AB-BC49-9143-1085B208D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872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24A4D-F32F-914A-9E69-375E3CC34A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317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231C7-A2CF-A34A-AF7B-297B059B60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43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6154327F-EC18-4047-9DFE-1A5C196D7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86466"/>
      </p:ext>
    </p:extLst>
  </p:cSld>
  <p:clrMapOvr>
    <a:masterClrMapping/>
  </p:clrMapOvr>
  <p:transition advClick="0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7E276-FA9F-144E-97E8-AFE4D1A5A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863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A427B-F9B5-4F45-977D-FE39BA8759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5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DFF0B-C23F-3849-8B5C-47BFF0F48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115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274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747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789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47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356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76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59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DDEEB5B-A74B-9C4C-95D7-E0513DC18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17912"/>
      </p:ext>
    </p:extLst>
  </p:cSld>
  <p:clrMapOvr>
    <a:masterClrMapping/>
  </p:clrMapOvr>
  <p:transition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65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852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76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95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9050BF3-7514-5744-945B-2271E948E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63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61DFB66-BC26-4845-8A5F-970411C04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72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BE84C16-DB4D-9444-8F2F-091F656EF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76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46A367B-9692-BB42-A413-CE306ECAD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72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9B74900-588F-B549-A296-EC5846F91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19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D6BE322C-1ECC-EC4A-A1E6-6A29437AD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4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AA022D6-0C4F-FC42-977E-4487BD68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8630"/>
      </p:ext>
    </p:extLst>
  </p:cSld>
  <p:clrMapOvr>
    <a:masterClrMapping/>
  </p:clrMapOvr>
  <p:transition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69830E2A-F559-7846-90F6-3C0837165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5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9D7F114-DC44-C24D-A102-5B1826C64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82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D5F705F1-6A24-9C41-B03F-04E899077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91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98AE9A5-9FE6-5647-AFBA-8303EA4CD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08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0D24245-6915-BD46-8BC8-D50B2572E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34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4F34CECB-4102-6F43-9D88-B17A94AB69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09198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B47E898B-482E-2F4B-89A5-0F2AF9D054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08916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D3868283-953A-DB41-A9FD-01BEABC07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548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F3896598-01A5-694B-9845-A3432C0D97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9381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9C618A43-FCD0-0A48-9340-7597E68AEE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10399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6F3BA78-53F9-A043-987B-8ABD25875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76141"/>
      </p:ext>
    </p:extLst>
  </p:cSld>
  <p:clrMapOvr>
    <a:masterClrMapping/>
  </p:clrMapOvr>
  <p:transition advClick="0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D60245AE-120D-C048-A96B-C8B5D699C5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07693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D013DAFE-5728-2745-88E3-5774FAC7D1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679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CACE8875-5918-6844-B62F-EBFACE0E77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48713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FDA3FFF8-4B46-054D-95A0-5424AE8DF7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56161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DA7BB078-D468-AD49-ADAF-27014ECD05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93081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EFAD62F0-964B-744C-9A7A-7BF5A246F4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9288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03087B38-C937-F74D-AFFC-DF0507C6C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08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BA95EC9D-2A75-4F40-9309-B1862631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6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EDB38BD2-27BA-0640-B69E-7A7DCACAE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4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5B1FE291-8E35-8C4B-9EE7-1CBA90593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1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6EC8BC4C-B3CF-524F-AA2A-C81275815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19882"/>
      </p:ext>
    </p:extLst>
  </p:cSld>
  <p:clrMapOvr>
    <a:masterClrMapping/>
  </p:clrMapOvr>
  <p:transition advClick="0" advTm="5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55CCA0E2-750A-D643-84F7-B19F6408E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59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24426014-0F4F-714C-84B7-34093F927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38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50C8BDCE-BE99-E74C-B97D-0E9F863A8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16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40923400-AD16-B24C-A792-B90AB7DFA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74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3F45C6A8-09DE-2649-8446-349BD775A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2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A14AD0B6-C29C-194E-A542-93507E068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00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C3BB005A-6E58-0140-A0E9-77A5D30D1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38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029BEC-CB4F-6247-A7B9-7F3F6A3A0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639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B049FB3-D13E-1740-8093-3CB239B7F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8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ED01BDD-CC89-BB4D-A3A7-9EA42675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8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2157B23F-825F-D846-83FA-7B0D00A7C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19316"/>
      </p:ext>
    </p:extLst>
  </p:cSld>
  <p:clrMapOvr>
    <a:masterClrMapping/>
  </p:clrMapOvr>
  <p:transition advClick="0" advTm="5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B696539-45C1-F541-B41C-741770EA4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2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2F81BBE-F6CE-4C4D-94D6-BEFFCD1DC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1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97689F8-A831-FB4D-A3C5-7BE92A9E8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6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CB4C93F-127A-B040-AC91-32A79E249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497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A899145-F0D5-1E42-9415-F56D63DBB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7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748DC47-ED44-424C-BCC9-736C108C5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DF853B7-D22C-C243-B1D0-84B059B96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7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96B1F3D-53F3-AE42-98E7-390E707AA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010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3491EF0-BD29-7346-B668-E3FFB8F0E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22FFD4A-6EE0-1543-BF29-C3F03269D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964"/>
      </p:ext>
    </p:extLst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B4507F9-F46C-4748-9330-241FF4DD2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24634"/>
      </p:ext>
    </p:extLst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437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437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437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437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1332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437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37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37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499A9A5-BE65-7048-88CA-7BC71BF49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5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5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5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5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841C56C-CCA6-664E-8343-1E4856B1EC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1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17BE29B-4DE9-134C-86E5-157D2DC602C3}" type="slidenum">
              <a:rPr lang="en-US">
                <a:ea typeface="MS PGothic" charset="0"/>
              </a:rPr>
              <a:pPr>
                <a:defRPr/>
              </a:pPr>
              <a:t>‹#›</a:t>
            </a:fld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8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MS PGothic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MS PGothic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MS PGothic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MS PGothic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MS PGothic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MS PGothic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>
              <a:ea typeface="MS PGothic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>
              <a:ea typeface="MS PGothic" charset="0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8E8BD5-0BC9-CE43-8188-589968977F6F}" type="slidenum">
              <a:rPr lang="en-GB">
                <a:ea typeface="MS PGothic" charset="0"/>
              </a:rPr>
              <a:pPr>
                <a:defRPr/>
              </a:pPr>
              <a:t>‹#›</a:t>
            </a:fld>
            <a:endParaRPr lang="en-GB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6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FFA0FAE-9983-6649-9277-E25A59B8EB97}" type="slidenum">
              <a:rPr lang="en-US">
                <a:ea typeface="MS PGothic" charset="0"/>
              </a:rPr>
              <a:pPr>
                <a:defRPr/>
              </a:pPr>
              <a:t>‹#›</a:t>
            </a:fld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2C689315-B092-0949-800D-815476999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768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  <p:sldLayoutId id="2147484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19200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6600" b="1" dirty="0">
                <a:solidFill>
                  <a:schemeClr val="bg1"/>
                </a:solidFill>
                <a:effectLst>
                  <a:glow rad="279400">
                    <a:schemeClr val="tx1">
                      <a:alpha val="85000"/>
                    </a:schemeClr>
                  </a:glow>
                </a:effectLst>
                <a:ea typeface="+mj-ea"/>
              </a:rPr>
              <a:t>谁的旨意？</a:t>
            </a:r>
            <a:endParaRPr lang="en-US" altLang="en-US" sz="6600" b="1" dirty="0">
              <a:solidFill>
                <a:schemeClr val="bg1"/>
              </a:solidFill>
              <a:effectLst>
                <a:glow rad="279400">
                  <a:schemeClr val="tx1">
                    <a:alpha val="85000"/>
                  </a:schemeClr>
                </a:glow>
              </a:effectLst>
              <a:ea typeface="+mj-ea"/>
            </a:endParaRPr>
          </a:p>
        </p:txBody>
      </p:sp>
      <p:pic>
        <p:nvPicPr>
          <p:cNvPr id="5775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19442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5805264"/>
            <a:ext cx="9180512" cy="91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ctr"/>
          <a:lstStyle>
            <a:lvl1pPr algn="ctr" eaLnBrk="0" hangingPunct="0">
              <a:defRPr sz="5400" b="1">
                <a:solidFill>
                  <a:schemeClr val="bg1"/>
                </a:solidFill>
                <a:effectLst>
                  <a:glow rad="254000">
                    <a:schemeClr val="tx1">
                      <a:alpha val="89000"/>
                    </a:schemeClr>
                  </a:glow>
                </a:effectLst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Dr. Rick Griffith, </a:t>
            </a:r>
            <a:r>
              <a:rPr lang="zh-CN" alt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新加坡神学院</a:t>
            </a:r>
            <a:endParaRPr lang="en-US" sz="2800" kern="0" dirty="0">
              <a:solidFill>
                <a:srgbClr val="FFFFFF"/>
              </a:solidFill>
              <a:effectLst>
                <a:glow rad="254000">
                  <a:srgbClr val="000000">
                    <a:alpha val="89000"/>
                  </a:srgbClr>
                </a:glow>
              </a:effectLst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005297124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ap_nt_pal9.jpg                                                00038CB7 Hard Disk                      985CFB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57419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</a:rPr>
              <a:t>海</a:t>
            </a:r>
            <a:br>
              <a:rPr lang="en-US" altLang="zh-CN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</a:rPr>
            </a:br>
            <a:r>
              <a:rPr lang="zh-CN" alt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</a:rPr>
              <a:t>之</a:t>
            </a:r>
            <a:br>
              <a:rPr lang="en-US" altLang="zh-CN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</a:rPr>
            </a:br>
            <a:r>
              <a:rPr lang="zh-CN" alt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</a:rPr>
              <a:t>道</a:t>
            </a:r>
            <a:endParaRPr lang="en-US" altLang="en-US" sz="40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j-ea"/>
            </a:endParaRPr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CN" altLang="en-US" sz="6000" b="1" dirty="0">
                <a:solidFill>
                  <a:srgbClr val="000000"/>
                </a:solidFill>
                <a:latin typeface="Arial"/>
                <a:cs typeface="Arial"/>
              </a:rPr>
              <a:t>犹大</a:t>
            </a:r>
            <a:endParaRPr lang="en-US" altLang="en-US" dirty="0"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1848" name="Rectangle 8"/>
          <p:cNvSpPr>
            <a:spLocks noChangeArrowheads="1"/>
          </p:cNvSpPr>
          <p:nvPr/>
        </p:nvSpPr>
        <p:spPr bwMode="auto">
          <a:xfrm>
            <a:off x="76200" y="5300663"/>
            <a:ext cx="1905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Egypt</a:t>
            </a:r>
            <a:endParaRPr lang="en-US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91849" name="Freeform 9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12350 w 2943"/>
              <a:gd name="T1" fmla="*/ 5257800 h 3126"/>
              <a:gd name="T2" fmla="*/ 94687 w 2943"/>
              <a:gd name="T3" fmla="*/ 5133335 h 3126"/>
              <a:gd name="T4" fmla="*/ 277199 w 2943"/>
              <a:gd name="T5" fmla="*/ 4808717 h 3126"/>
              <a:gd name="T6" fmla="*/ 318367 w 2943"/>
              <a:gd name="T7" fmla="*/ 4734711 h 3126"/>
              <a:gd name="T8" fmla="*/ 358163 w 2943"/>
              <a:gd name="T9" fmla="*/ 4659023 h 3126"/>
              <a:gd name="T10" fmla="*/ 399331 w 2943"/>
              <a:gd name="T11" fmla="*/ 4585017 h 3126"/>
              <a:gd name="T12" fmla="*/ 480296 w 2943"/>
              <a:gd name="T13" fmla="*/ 4435323 h 3126"/>
              <a:gd name="T14" fmla="*/ 602428 w 2943"/>
              <a:gd name="T15" fmla="*/ 4161164 h 3126"/>
              <a:gd name="T16" fmla="*/ 765728 w 2943"/>
              <a:gd name="T17" fmla="*/ 3587616 h 3126"/>
              <a:gd name="T18" fmla="*/ 1029205 w 2943"/>
              <a:gd name="T19" fmla="*/ 3064527 h 3126"/>
              <a:gd name="T20" fmla="*/ 1252885 w 2943"/>
              <a:gd name="T21" fmla="*/ 3015750 h 3126"/>
              <a:gd name="T22" fmla="*/ 1395602 w 2943"/>
              <a:gd name="T23" fmla="*/ 2990521 h 3126"/>
              <a:gd name="T24" fmla="*/ 1455982 w 2943"/>
              <a:gd name="T25" fmla="*/ 2965292 h 3126"/>
              <a:gd name="T26" fmla="*/ 1497150 w 2943"/>
              <a:gd name="T27" fmla="*/ 2891285 h 3126"/>
              <a:gd name="T28" fmla="*/ 1944511 w 2943"/>
              <a:gd name="T29" fmla="*/ 2866056 h 3126"/>
              <a:gd name="T30" fmla="*/ 2534589 w 2943"/>
              <a:gd name="T31" fmla="*/ 2342967 h 3126"/>
              <a:gd name="T32" fmla="*/ 2553800 w 2943"/>
              <a:gd name="T33" fmla="*/ 2267279 h 3126"/>
              <a:gd name="T34" fmla="*/ 2615553 w 2943"/>
              <a:gd name="T35" fmla="*/ 2242050 h 3126"/>
              <a:gd name="T36" fmla="*/ 2675933 w 2943"/>
              <a:gd name="T37" fmla="*/ 2193273 h 3126"/>
              <a:gd name="T38" fmla="*/ 2758269 w 2943"/>
              <a:gd name="T39" fmla="*/ 2043579 h 3126"/>
              <a:gd name="T40" fmla="*/ 2839233 w 2943"/>
              <a:gd name="T41" fmla="*/ 1967891 h 3126"/>
              <a:gd name="T42" fmla="*/ 2920197 w 2943"/>
              <a:gd name="T43" fmla="*/ 1819878 h 3126"/>
              <a:gd name="T44" fmla="*/ 2981950 w 2943"/>
              <a:gd name="T45" fmla="*/ 1670184 h 3126"/>
              <a:gd name="T46" fmla="*/ 3042330 w 2943"/>
              <a:gd name="T47" fmla="*/ 1520490 h 3126"/>
              <a:gd name="T48" fmla="*/ 3185046 w 2943"/>
              <a:gd name="T49" fmla="*/ 1320337 h 3126"/>
              <a:gd name="T50" fmla="*/ 3469107 w 2943"/>
              <a:gd name="T51" fmla="*/ 972172 h 3126"/>
              <a:gd name="T52" fmla="*/ 3652991 w 2943"/>
              <a:gd name="T53" fmla="*/ 723242 h 3126"/>
              <a:gd name="T54" fmla="*/ 3937052 w 2943"/>
              <a:gd name="T55" fmla="*/ 149694 h 3126"/>
              <a:gd name="T56" fmla="*/ 4038600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1850" name="AutoShape 10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360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91853" name="Rectangle 13"/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CN" altLang="en-US" sz="6000" b="1" dirty="0">
                <a:solidFill>
                  <a:srgbClr val="000000"/>
                </a:solidFill>
                <a:latin typeface="Arial"/>
                <a:cs typeface="Arial"/>
              </a:rPr>
              <a:t>亚兰</a:t>
            </a:r>
            <a:endParaRPr lang="en-US" altLang="en-US" dirty="0"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1854" name="Freeform 14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3895725 w 2454"/>
              <a:gd name="T1" fmla="*/ 2486025 h 1566"/>
              <a:gd name="T2" fmla="*/ 3844925 w 2454"/>
              <a:gd name="T3" fmla="*/ 2468563 h 1566"/>
              <a:gd name="T4" fmla="*/ 3725863 w 2454"/>
              <a:gd name="T5" fmla="*/ 2451100 h 1566"/>
              <a:gd name="T6" fmla="*/ 3641725 w 2454"/>
              <a:gd name="T7" fmla="*/ 2400300 h 1566"/>
              <a:gd name="T8" fmla="*/ 3590925 w 2454"/>
              <a:gd name="T9" fmla="*/ 2384425 h 1566"/>
              <a:gd name="T10" fmla="*/ 3540125 w 2454"/>
              <a:gd name="T11" fmla="*/ 2349500 h 1566"/>
              <a:gd name="T12" fmla="*/ 3489325 w 2454"/>
              <a:gd name="T13" fmla="*/ 2333625 h 1566"/>
              <a:gd name="T14" fmla="*/ 3251200 w 2454"/>
              <a:gd name="T15" fmla="*/ 2095500 h 1566"/>
              <a:gd name="T16" fmla="*/ 3149600 w 2454"/>
              <a:gd name="T17" fmla="*/ 1927225 h 1566"/>
              <a:gd name="T18" fmla="*/ 3014663 w 2454"/>
              <a:gd name="T19" fmla="*/ 1790700 h 1566"/>
              <a:gd name="T20" fmla="*/ 2981325 w 2454"/>
              <a:gd name="T21" fmla="*/ 1739900 h 1566"/>
              <a:gd name="T22" fmla="*/ 2913063 w 2454"/>
              <a:gd name="T23" fmla="*/ 1706563 h 1566"/>
              <a:gd name="T24" fmla="*/ 2760663 w 2454"/>
              <a:gd name="T25" fmla="*/ 1604963 h 1566"/>
              <a:gd name="T26" fmla="*/ 2320925 w 2454"/>
              <a:gd name="T27" fmla="*/ 1485900 h 1566"/>
              <a:gd name="T28" fmla="*/ 2100263 w 2454"/>
              <a:gd name="T29" fmla="*/ 1384300 h 1566"/>
              <a:gd name="T30" fmla="*/ 1981200 w 2454"/>
              <a:gd name="T31" fmla="*/ 1282700 h 1566"/>
              <a:gd name="T32" fmla="*/ 1727200 w 2454"/>
              <a:gd name="T33" fmla="*/ 1096963 h 1566"/>
              <a:gd name="T34" fmla="*/ 1389063 w 2454"/>
              <a:gd name="T35" fmla="*/ 876300 h 1566"/>
              <a:gd name="T36" fmla="*/ 1304925 w 2454"/>
              <a:gd name="T37" fmla="*/ 708025 h 1566"/>
              <a:gd name="T38" fmla="*/ 1287463 w 2454"/>
              <a:gd name="T39" fmla="*/ 657225 h 1566"/>
              <a:gd name="T40" fmla="*/ 1203325 w 2454"/>
              <a:gd name="T41" fmla="*/ 571500 h 1566"/>
              <a:gd name="T42" fmla="*/ 1117600 w 2454"/>
              <a:gd name="T43" fmla="*/ 469900 h 1566"/>
              <a:gd name="T44" fmla="*/ 914400 w 2454"/>
              <a:gd name="T45" fmla="*/ 419100 h 1566"/>
              <a:gd name="T46" fmla="*/ 609600 w 2454"/>
              <a:gd name="T47" fmla="*/ 182563 h 1566"/>
              <a:gd name="T48" fmla="*/ 136525 w 2454"/>
              <a:gd name="T49" fmla="*/ 47625 h 1566"/>
              <a:gd name="T50" fmla="*/ 0 w 2454"/>
              <a:gd name="T51" fmla="*/ 30163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 cmpd="sng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1855" name="Text Box 15"/>
          <p:cNvSpPr txBox="1">
            <a:spLocks noChangeArrowheads="1"/>
          </p:cNvSpPr>
          <p:nvPr/>
        </p:nvSpPr>
        <p:spPr bwMode="auto">
          <a:xfrm>
            <a:off x="2133600" y="3200400"/>
            <a:ext cx="2187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0000"/>
                </a:solidFill>
                <a:latin typeface="Arial"/>
                <a:cs typeface="Arial"/>
              </a:rPr>
              <a:t>米吉多</a:t>
            </a:r>
            <a:endParaRPr lang="en-US" alt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1856" name="Text Box 16"/>
          <p:cNvSpPr txBox="1">
            <a:spLocks noChangeArrowheads="1"/>
          </p:cNvSpPr>
          <p:nvPr/>
        </p:nvSpPr>
        <p:spPr bwMode="auto">
          <a:xfrm>
            <a:off x="5334000" y="1989138"/>
            <a:ext cx="2209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基列的</a:t>
            </a:r>
            <a:br>
              <a:rPr lang="en-US" altLang="zh-CN" sz="3600" b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zh-CN" altLang="en-US" sz="3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拉末</a:t>
            </a:r>
            <a:endParaRPr lang="en-US" sz="3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1676400" y="1946275"/>
            <a:ext cx="2593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CN" altLang="en-US" sz="6000" b="1" dirty="0">
                <a:solidFill>
                  <a:srgbClr val="000000"/>
                </a:solidFill>
                <a:latin typeface="Arial"/>
                <a:cs typeface="Arial"/>
              </a:rPr>
              <a:t>以色列</a:t>
            </a:r>
            <a:endParaRPr lang="en-US" altLang="en-US" dirty="0"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Freeform 1"/>
          <p:cNvSpPr>
            <a:spLocks/>
          </p:cNvSpPr>
          <p:nvPr/>
        </p:nvSpPr>
        <p:spPr bwMode="auto">
          <a:xfrm>
            <a:off x="3546475" y="1373188"/>
            <a:ext cx="1522413" cy="2012950"/>
          </a:xfrm>
          <a:custGeom>
            <a:avLst/>
            <a:gdLst>
              <a:gd name="T0" fmla="*/ 0 w 1521616"/>
              <a:gd name="T1" fmla="*/ 1795642 h 2013778"/>
              <a:gd name="T2" fmla="*/ 160254 w 1521616"/>
              <a:gd name="T3" fmla="*/ 1807080 h 2013778"/>
              <a:gd name="T4" fmla="*/ 560890 w 1521616"/>
              <a:gd name="T5" fmla="*/ 1818517 h 2013778"/>
              <a:gd name="T6" fmla="*/ 595230 w 1521616"/>
              <a:gd name="T7" fmla="*/ 1841392 h 2013778"/>
              <a:gd name="T8" fmla="*/ 675357 w 1521616"/>
              <a:gd name="T9" fmla="*/ 1875703 h 2013778"/>
              <a:gd name="T10" fmla="*/ 721144 w 1521616"/>
              <a:gd name="T11" fmla="*/ 1910015 h 2013778"/>
              <a:gd name="T12" fmla="*/ 755484 w 1521616"/>
              <a:gd name="T13" fmla="*/ 1932889 h 2013778"/>
              <a:gd name="T14" fmla="*/ 801270 w 1521616"/>
              <a:gd name="T15" fmla="*/ 2001513 h 2013778"/>
              <a:gd name="T16" fmla="*/ 847057 w 1521616"/>
              <a:gd name="T17" fmla="*/ 2012950 h 2013778"/>
              <a:gd name="T18" fmla="*/ 1007311 w 1521616"/>
              <a:gd name="T19" fmla="*/ 2001513 h 2013778"/>
              <a:gd name="T20" fmla="*/ 1075991 w 1521616"/>
              <a:gd name="T21" fmla="*/ 1978638 h 2013778"/>
              <a:gd name="T22" fmla="*/ 1224799 w 1521616"/>
              <a:gd name="T23" fmla="*/ 1967201 h 2013778"/>
              <a:gd name="T24" fmla="*/ 1316372 w 1521616"/>
              <a:gd name="T25" fmla="*/ 1955764 h 2013778"/>
              <a:gd name="T26" fmla="*/ 1419393 w 1521616"/>
              <a:gd name="T27" fmla="*/ 1910015 h 2013778"/>
              <a:gd name="T28" fmla="*/ 1453733 w 1521616"/>
              <a:gd name="T29" fmla="*/ 1829954 h 2013778"/>
              <a:gd name="T30" fmla="*/ 1476627 w 1521616"/>
              <a:gd name="T31" fmla="*/ 1761331 h 2013778"/>
              <a:gd name="T32" fmla="*/ 1488073 w 1521616"/>
              <a:gd name="T33" fmla="*/ 1692708 h 2013778"/>
              <a:gd name="T34" fmla="*/ 1499520 w 1521616"/>
              <a:gd name="T35" fmla="*/ 1646960 h 2013778"/>
              <a:gd name="T36" fmla="*/ 1522413 w 1521616"/>
              <a:gd name="T37" fmla="*/ 1178033 h 2013778"/>
              <a:gd name="T38" fmla="*/ 1510967 w 1521616"/>
              <a:gd name="T39" fmla="*/ 789168 h 2013778"/>
              <a:gd name="T40" fmla="*/ 1488073 w 1521616"/>
              <a:gd name="T41" fmla="*/ 766294 h 2013778"/>
              <a:gd name="T42" fmla="*/ 1465180 w 1521616"/>
              <a:gd name="T43" fmla="*/ 583298 h 2013778"/>
              <a:gd name="T44" fmla="*/ 1453733 w 1521616"/>
              <a:gd name="T45" fmla="*/ 537549 h 2013778"/>
              <a:gd name="T46" fmla="*/ 1430840 w 1521616"/>
              <a:gd name="T47" fmla="*/ 503238 h 2013778"/>
              <a:gd name="T48" fmla="*/ 1419393 w 1521616"/>
              <a:gd name="T49" fmla="*/ 0 h 20137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21616" h="2013778">
                <a:moveTo>
                  <a:pt x="0" y="1796381"/>
                </a:moveTo>
                <a:cubicBezTo>
                  <a:pt x="53390" y="1800195"/>
                  <a:pt x="106688" y="1805640"/>
                  <a:pt x="160170" y="1807823"/>
                </a:cubicBezTo>
                <a:cubicBezTo>
                  <a:pt x="293589" y="1813269"/>
                  <a:pt x="427480" y="1808755"/>
                  <a:pt x="560596" y="1819265"/>
                </a:cubicBezTo>
                <a:cubicBezTo>
                  <a:pt x="574304" y="1820347"/>
                  <a:pt x="582619" y="1835999"/>
                  <a:pt x="594918" y="1842149"/>
                </a:cubicBezTo>
                <a:cubicBezTo>
                  <a:pt x="672771" y="1881080"/>
                  <a:pt x="579772" y="1816949"/>
                  <a:pt x="675003" y="1876475"/>
                </a:cubicBezTo>
                <a:cubicBezTo>
                  <a:pt x="691173" y="1886582"/>
                  <a:pt x="705250" y="1899717"/>
                  <a:pt x="720766" y="1910801"/>
                </a:cubicBezTo>
                <a:cubicBezTo>
                  <a:pt x="731955" y="1918794"/>
                  <a:pt x="743647" y="1926056"/>
                  <a:pt x="755088" y="1933684"/>
                </a:cubicBezTo>
                <a:cubicBezTo>
                  <a:pt x="764377" y="1952265"/>
                  <a:pt x="777555" y="1990687"/>
                  <a:pt x="800851" y="2002336"/>
                </a:cubicBezTo>
                <a:cubicBezTo>
                  <a:pt x="814915" y="2009369"/>
                  <a:pt x="831360" y="2009964"/>
                  <a:pt x="846614" y="2013778"/>
                </a:cubicBezTo>
                <a:cubicBezTo>
                  <a:pt x="900004" y="2009964"/>
                  <a:pt x="953850" y="2010277"/>
                  <a:pt x="1006784" y="2002336"/>
                </a:cubicBezTo>
                <a:cubicBezTo>
                  <a:pt x="1030636" y="1998758"/>
                  <a:pt x="1051604" y="1983214"/>
                  <a:pt x="1075428" y="1979452"/>
                </a:cubicBezTo>
                <a:cubicBezTo>
                  <a:pt x="1124543" y="1971696"/>
                  <a:pt x="1174659" y="1972725"/>
                  <a:pt x="1224158" y="1968010"/>
                </a:cubicBezTo>
                <a:cubicBezTo>
                  <a:pt x="1254765" y="1965095"/>
                  <a:pt x="1285175" y="1960382"/>
                  <a:pt x="1315683" y="1956568"/>
                </a:cubicBezTo>
                <a:cubicBezTo>
                  <a:pt x="1397373" y="1929335"/>
                  <a:pt x="1364260" y="1947064"/>
                  <a:pt x="1418650" y="1910801"/>
                </a:cubicBezTo>
                <a:cubicBezTo>
                  <a:pt x="1448914" y="1789734"/>
                  <a:pt x="1407825" y="1932297"/>
                  <a:pt x="1452972" y="1830707"/>
                </a:cubicBezTo>
                <a:cubicBezTo>
                  <a:pt x="1462768" y="1808664"/>
                  <a:pt x="1475854" y="1762056"/>
                  <a:pt x="1475854" y="1762056"/>
                </a:cubicBezTo>
                <a:cubicBezTo>
                  <a:pt x="1479667" y="1739172"/>
                  <a:pt x="1482745" y="1716153"/>
                  <a:pt x="1487294" y="1693404"/>
                </a:cubicBezTo>
                <a:cubicBezTo>
                  <a:pt x="1490378" y="1677984"/>
                  <a:pt x="1497244" y="1663291"/>
                  <a:pt x="1498735" y="1647637"/>
                </a:cubicBezTo>
                <a:cubicBezTo>
                  <a:pt x="1507458" y="1556040"/>
                  <a:pt x="1518894" y="1243846"/>
                  <a:pt x="1521616" y="1178518"/>
                </a:cubicBezTo>
                <a:cubicBezTo>
                  <a:pt x="1517803" y="1048843"/>
                  <a:pt x="1520948" y="918776"/>
                  <a:pt x="1510176" y="789493"/>
                </a:cubicBezTo>
                <a:cubicBezTo>
                  <a:pt x="1509280" y="778743"/>
                  <a:pt x="1489634" y="777139"/>
                  <a:pt x="1487294" y="766609"/>
                </a:cubicBezTo>
                <a:cubicBezTo>
                  <a:pt x="1473954" y="706575"/>
                  <a:pt x="1479327" y="643201"/>
                  <a:pt x="1464413" y="583538"/>
                </a:cubicBezTo>
                <a:cubicBezTo>
                  <a:pt x="1460599" y="568282"/>
                  <a:pt x="1459166" y="552224"/>
                  <a:pt x="1452972" y="537770"/>
                </a:cubicBezTo>
                <a:cubicBezTo>
                  <a:pt x="1447556" y="525131"/>
                  <a:pt x="1437718" y="514887"/>
                  <a:pt x="1430091" y="503445"/>
                </a:cubicBezTo>
                <a:cubicBezTo>
                  <a:pt x="1394826" y="291834"/>
                  <a:pt x="1418650" y="457993"/>
                  <a:pt x="141865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1851" name="AutoShape 11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360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113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autoUpdateAnimBg="0"/>
      <p:bldP spid="291845" grpId="0" autoUpdateAnimBg="0"/>
      <p:bldP spid="291848" grpId="0" autoUpdateAnimBg="0"/>
      <p:bldP spid="291850" grpId="0" animBg="1"/>
      <p:bldP spid="291853" grpId="0" autoUpdateAnimBg="0"/>
      <p:bldP spid="291855" grpId="0" autoUpdateAnimBg="0"/>
      <p:bldP spid="291856" grpId="0" autoUpdateAnimBg="0"/>
      <p:bldP spid="291844" grpId="0" autoUpdateAnimBg="0"/>
      <p:bldP spid="2918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632200"/>
            <a:ext cx="68707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67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219200"/>
            <a:ext cx="2498725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6513" y="-100013"/>
            <a:ext cx="6300788" cy="37449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a typeface="+mj-ea"/>
              </a:rPr>
              <a:t>你是否在寻求上帝的旨意但是你已经作好了决定？</a:t>
            </a:r>
            <a:endParaRPr lang="en-US" sz="5400" b="1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586756" name="TextBox 2"/>
          <p:cNvSpPr txBox="1">
            <a:spLocks noChangeArrowheads="1"/>
          </p:cNvSpPr>
          <p:nvPr/>
        </p:nvSpPr>
        <p:spPr bwMode="auto">
          <a:xfrm>
            <a:off x="6858000" y="1905000"/>
            <a:ext cx="1752600" cy="523875"/>
          </a:xfrm>
          <a:prstGeom prst="rect">
            <a:avLst/>
          </a:prstGeom>
          <a:solidFill>
            <a:srgbClr val="F1AC0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</a:rPr>
              <a:t>绕道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6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777" name="Group 5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587779" name="Picture 6" descr="Signpost                                                       00000014 Hard Disk                      B71BABE6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063" name="Rectangle 7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64" name="Rectangle 8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65" name="Rectangle 9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66" name="Rectangle 10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67" name="Rectangle 11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68" name="Rectangle 12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69" name="Rectangle 13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70" name="Rectangle 14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301071" name="Rectangle 15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MS PGothic" charset="0"/>
              </a:endParaRPr>
            </a:p>
          </p:txBody>
        </p:sp>
      </p:grpSp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3617913"/>
            <a:ext cx="7019925" cy="3124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>
                <a:solidFill>
                  <a:schemeClr val="bg1"/>
                </a:solidFill>
                <a:latin typeface="Arial" charset="0"/>
                <a:cs typeface="Arial" charset="0"/>
              </a:rPr>
              <a:t>“哦主啊，以你的旨意使用我</a:t>
            </a:r>
            <a:r>
              <a:rPr lang="en-US" altLang="zh-CN" sz="4800" b="1">
                <a:solidFill>
                  <a:schemeClr val="bg1"/>
                </a:solidFill>
                <a:latin typeface="Arial" charset="0"/>
                <a:cs typeface="Arial" charset="0"/>
              </a:rPr>
              <a:t>—</a:t>
            </a:r>
            <a:r>
              <a:rPr lang="zh-CN" altLang="en-US" sz="4800" b="1">
                <a:solidFill>
                  <a:schemeClr val="bg1"/>
                </a:solidFill>
                <a:latin typeface="Arial" charset="0"/>
                <a:cs typeface="Arial" charset="0"/>
              </a:rPr>
              <a:t>尤其为师爷！”</a:t>
            </a:r>
            <a:endParaRPr lang="en-US" sz="32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1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437063"/>
            <a:ext cx="17478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03475"/>
            <a:ext cx="4770438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-26988"/>
            <a:ext cx="4319588" cy="5184776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solidFill>
                  <a:srgbClr val="000000"/>
                </a:solidFill>
                <a:latin typeface="Arial" charset="0"/>
                <a:cs typeface="Arial" charset="0"/>
              </a:rPr>
              <a:t>“我在起初的时候力图使自己保持在对相关的事件上没有私心的状态。”</a:t>
            </a:r>
            <a:endParaRPr lang="en-US" sz="36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2988" y="4941888"/>
            <a:ext cx="43195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b="1" i="1">
                <a:solidFill>
                  <a:srgbClr val="000000"/>
                </a:solidFill>
              </a:rPr>
              <a:t>—</a:t>
            </a:r>
            <a:r>
              <a:rPr lang="zh-CN" altLang="en-US" sz="3600" b="1" i="1">
                <a:solidFill>
                  <a:srgbClr val="000000"/>
                </a:solidFill>
              </a:rPr>
              <a:t>乔治</a:t>
            </a:r>
            <a:r>
              <a:rPr lang="en-US" altLang="zh-CN" sz="3600" b="1" i="1">
                <a:solidFill>
                  <a:srgbClr val="000000"/>
                </a:solidFill>
              </a:rPr>
              <a:t>·	</a:t>
            </a:r>
            <a:r>
              <a:rPr lang="zh-CN" altLang="en-US" sz="3600" b="1" i="1">
                <a:solidFill>
                  <a:srgbClr val="000000"/>
                </a:solidFill>
              </a:rPr>
              <a:t>慕勒</a:t>
            </a:r>
            <a:endParaRPr lang="en-US" altLang="zh-CN" sz="3600" b="1" i="1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3600" b="1" i="1">
                <a:solidFill>
                  <a:srgbClr val="000000"/>
                </a:solidFill>
              </a:rPr>
              <a:t>(1805-1898)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5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067800" cy="252028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II. </a:t>
            </a:r>
            <a:r>
              <a:rPr lang="zh-CN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不要只向那些“与你站在同一条线上”的人寻求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谋略</a:t>
            </a:r>
            <a:r>
              <a:rPr lang="ja-JP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”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 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(</a:t>
            </a:r>
            <a:r>
              <a:rPr lang="zh-CN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列王纪上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22:5-28)</a:t>
            </a:r>
            <a:endParaRPr lang="en-US" altLang="en-US" sz="5400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5021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1" descr="conflicresol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280025"/>
            <a:ext cx="9144000" cy="1389063"/>
          </a:xfrm>
        </p:spPr>
        <p:txBody>
          <a:bodyPr/>
          <a:lstStyle/>
          <a:p>
            <a:pPr eaLnBrk="1" hangingPunct="1"/>
            <a:r>
              <a:rPr lang="zh-CN" altLang="en-US" sz="4000" b="1" i="1">
                <a:solidFill>
                  <a:schemeClr val="bg1"/>
                </a:solidFill>
                <a:latin typeface="Arial" charset="0"/>
              </a:rPr>
              <a:t>在追求上帝的旨意时，我们在寻求属神的指教吗？</a:t>
            </a:r>
            <a:endParaRPr lang="en-US" sz="3600" b="1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38158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7" name="Picture 3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26988"/>
            <a:ext cx="7167563" cy="71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2898" name="AutoShape 5"/>
          <p:cNvSpPr>
            <a:spLocks noChangeArrowheads="1"/>
          </p:cNvSpPr>
          <p:nvPr/>
        </p:nvSpPr>
        <p:spPr bwMode="auto">
          <a:xfrm>
            <a:off x="4427538" y="3284538"/>
            <a:ext cx="1019175" cy="3022600"/>
          </a:xfrm>
          <a:prstGeom prst="upDownArrow">
            <a:avLst>
              <a:gd name="adj1" fmla="val 50000"/>
              <a:gd name="adj2" fmla="val 51104"/>
            </a:avLst>
          </a:prstGeom>
          <a:solidFill>
            <a:srgbClr val="E3243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charset="0"/>
              <a:ea typeface="MS PGothic" charset="0"/>
            </a:endParaRPr>
          </a:p>
        </p:txBody>
      </p:sp>
      <p:sp>
        <p:nvSpPr>
          <p:cNvPr id="592899" name="Rectangle 7"/>
          <p:cNvSpPr>
            <a:spLocks noGrp="1" noChangeArrowheads="1"/>
          </p:cNvSpPr>
          <p:nvPr>
            <p:ph type="title"/>
          </p:nvPr>
        </p:nvSpPr>
        <p:spPr>
          <a:xfrm>
            <a:off x="2195513" y="2420938"/>
            <a:ext cx="5832475" cy="1008062"/>
          </a:xfrm>
        </p:spPr>
        <p:txBody>
          <a:bodyPr/>
          <a:lstStyle/>
          <a:p>
            <a:pPr eaLnBrk="1" hangingPunct="1"/>
            <a:r>
              <a:rPr lang="zh-CN" altLang="en-US" sz="4800" b="1">
                <a:latin typeface="Arial" charset="0"/>
              </a:rPr>
              <a:t>蒙古？</a:t>
            </a:r>
            <a:endParaRPr lang="en-US" sz="48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31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4944"/>
            <a:ext cx="9144000" cy="4032448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III. </a:t>
            </a:r>
            <a:r>
              <a:rPr lang="zh-CN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无视上帝清楚的旨意会带来</a:t>
            </a:r>
            <a:r>
              <a:rPr lang="zh-CN" altLang="en-US" sz="6000" b="1" dirty="0">
                <a:solidFill>
                  <a:srgbClr val="FFFF00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灾难</a:t>
            </a:r>
            <a:b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</a:b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(</a:t>
            </a:r>
            <a:r>
              <a:rPr lang="zh-CN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列王纪上</a:t>
            </a: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22:29-40)</a:t>
            </a:r>
            <a:endParaRPr lang="en-US" altLang="en-US" sz="5400" dirty="0">
              <a:solidFill>
                <a:schemeClr val="bg1"/>
              </a:solidFill>
              <a:effectLst>
                <a:glow rad="203200">
                  <a:schemeClr val="tx1">
                    <a:alpha val="89000"/>
                  </a:schemeClr>
                </a:glow>
              </a:effectLst>
              <a:ea typeface="+mj-ea"/>
            </a:endParaRPr>
          </a:p>
        </p:txBody>
      </p:sp>
      <p:sp>
        <p:nvSpPr>
          <p:cNvPr id="594947" name="TextBox 1"/>
          <p:cNvSpPr txBox="1">
            <a:spLocks noChangeArrowheads="1"/>
          </p:cNvSpPr>
          <p:nvPr/>
        </p:nvSpPr>
        <p:spPr bwMode="auto">
          <a:xfrm>
            <a:off x="1143000" y="2066925"/>
            <a:ext cx="2057400" cy="523875"/>
          </a:xfrm>
          <a:prstGeom prst="rect">
            <a:avLst/>
          </a:prstGeom>
          <a:solidFill>
            <a:srgbClr val="FFC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000000"/>
                </a:solidFill>
              </a:rPr>
              <a:t>走道结束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94948" name="TextBox 4"/>
          <p:cNvSpPr txBox="1">
            <a:spLocks noChangeArrowheads="1"/>
          </p:cNvSpPr>
          <p:nvPr/>
        </p:nvSpPr>
        <p:spPr bwMode="auto">
          <a:xfrm>
            <a:off x="3657600" y="1849438"/>
            <a:ext cx="2057400" cy="817562"/>
          </a:xfrm>
          <a:prstGeom prst="rect">
            <a:avLst/>
          </a:prstGeom>
          <a:solidFill>
            <a:srgbClr val="0082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FFFFFF"/>
                </a:solidFill>
              </a:rPr>
              <a:t>保证衰落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94949" name="TextBox 6"/>
          <p:cNvSpPr txBox="1">
            <a:spLocks noChangeArrowheads="1"/>
          </p:cNvSpPr>
          <p:nvPr/>
        </p:nvSpPr>
        <p:spPr bwMode="auto">
          <a:xfrm>
            <a:off x="6096000" y="1849438"/>
            <a:ext cx="1981200" cy="817562"/>
          </a:xfrm>
          <a:prstGeom prst="rect">
            <a:avLst/>
          </a:prstGeom>
          <a:solidFill>
            <a:srgbClr val="0082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FFFFFF"/>
                </a:solidFill>
              </a:rPr>
              <a:t>机会不明确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4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53744"/>
            <a:ext cx="9144000" cy="138985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寻求</a:t>
            </a:r>
            <a:r>
              <a:rPr lang="zh-CN" altLang="en-US" sz="54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自己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的旨意而不是上帝的旨意会带来什么</a:t>
            </a:r>
            <a:r>
              <a:rPr lang="zh-CN" altLang="en-US" sz="5400" b="1" i="1" dirty="0">
                <a:solidFill>
                  <a:srgbClr val="FFFF00"/>
                </a:solidFill>
                <a:effectLst>
                  <a:glow rad="254000">
                    <a:srgbClr val="000000">
                      <a:alpha val="96000"/>
                    </a:srgbClr>
                  </a:glow>
                </a:effectLst>
                <a:latin typeface="Arial" charset="0"/>
                <a:ea typeface="ＭＳ Ｐゴシック" charset="0"/>
              </a:rPr>
              <a:t>结局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呢？</a:t>
            </a:r>
            <a:endParaRPr lang="en-US" sz="3600" b="1" dirty="0">
              <a:solidFill>
                <a:schemeClr val="bg1"/>
              </a:solidFill>
              <a:effectLst>
                <a:glow rad="254000">
                  <a:schemeClr val="tx1">
                    <a:alpha val="96000"/>
                  </a:schemeClr>
                </a:glow>
              </a:effectLst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70587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1" descr="unitycooperation1-300x2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49080"/>
            <a:ext cx="9144000" cy="157849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寻求</a:t>
            </a:r>
            <a:r>
              <a:rPr lang="zh-CN" altLang="en-US" sz="60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上帝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的旨意有什么</a:t>
            </a:r>
            <a:r>
              <a:rPr lang="zh-CN" altLang="en-US" sz="5400" b="1" i="1" dirty="0">
                <a:solidFill>
                  <a:srgbClr val="FFFF00"/>
                </a:solidFill>
                <a:effectLst>
                  <a:glow rad="254000">
                    <a:srgbClr val="000000">
                      <a:alpha val="96000"/>
                    </a:srgbClr>
                  </a:glow>
                </a:effectLst>
                <a:latin typeface="Arial" charset="0"/>
                <a:ea typeface="ＭＳ Ｐゴシック" charset="0"/>
              </a:rPr>
              <a:t>结局</a:t>
            </a:r>
            <a:r>
              <a:rPr lang="zh-CN" altLang="en-US" sz="36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？</a:t>
            </a:r>
            <a:endParaRPr lang="en-US" sz="3600" b="1" dirty="0">
              <a:solidFill>
                <a:schemeClr val="bg1"/>
              </a:solidFill>
              <a:effectLst>
                <a:glow rad="254000">
                  <a:schemeClr val="tx1">
                    <a:alpha val="96000"/>
                  </a:schemeClr>
                </a:glow>
              </a:effectLst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76387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Family 199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9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74395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1991: </a:t>
            </a:r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移民到新加坡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0" y="1600200"/>
            <a:ext cx="3048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cs typeface="Arial"/>
              </a:rPr>
              <a:t>力克和苏珊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, 33+</a:t>
            </a:r>
          </a:p>
          <a:p>
            <a:pPr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cs typeface="Arial"/>
              </a:rPr>
              <a:t>克尔和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, 4</a:t>
            </a:r>
          </a:p>
          <a:p>
            <a:pPr eaLnBrk="1" hangingPunct="1">
              <a:defRPr/>
            </a:pP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史帝文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, 1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2327275"/>
            <a:ext cx="4851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38893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I. 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别</a:t>
            </a:r>
            <a:r>
              <a:rPr lang="zh-CN" altLang="en-US" sz="4800" b="1" u="sng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说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你要上帝的旨意而事实上你已经在心理做了决定</a:t>
            </a:r>
            <a:b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(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列王纪上</a:t>
            </a:r>
            <a: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22:1-4)</a:t>
            </a:r>
          </a:p>
        </p:txBody>
      </p:sp>
    </p:spTree>
    <p:extLst>
      <p:ext uri="{BB962C8B-B14F-4D97-AF65-F5344CB8AC3E}">
        <p14:creationId xmlns:p14="http://schemas.microsoft.com/office/powerpoint/2010/main" val="2156874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89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067800" cy="252028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II. </a:t>
            </a:r>
            <a:r>
              <a:rPr lang="zh-CN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不要只向那些“与你站在同一条线上”的人寻求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谋略</a:t>
            </a:r>
            <a:r>
              <a:rPr lang="ja-JP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”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 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(</a:t>
            </a:r>
            <a:r>
              <a:rPr lang="zh-CN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列王纪上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ea typeface="+mj-ea"/>
              </a:rPr>
              <a:t>22:5-28)</a:t>
            </a:r>
            <a:endParaRPr lang="en-US" altLang="en-US" sz="5400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07233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4944"/>
            <a:ext cx="9144000" cy="4032448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III. </a:t>
            </a:r>
            <a:r>
              <a:rPr lang="zh-CN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无视上帝清楚的旨意会带来</a:t>
            </a:r>
            <a:r>
              <a:rPr lang="zh-CN" altLang="en-US" sz="6000" b="1" dirty="0">
                <a:solidFill>
                  <a:srgbClr val="FFFF00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灾难</a:t>
            </a:r>
            <a:b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</a:b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(</a:t>
            </a:r>
            <a:r>
              <a:rPr lang="zh-CN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列王纪上</a:t>
            </a: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  <a:ea typeface="+mj-ea"/>
              </a:rPr>
              <a:t>22:29-40)</a:t>
            </a:r>
            <a:endParaRPr lang="en-US" altLang="en-US" sz="5400" dirty="0">
              <a:solidFill>
                <a:schemeClr val="bg1"/>
              </a:solidFill>
              <a:effectLst>
                <a:glow rad="203200">
                  <a:schemeClr val="tx1">
                    <a:alpha val="89000"/>
                  </a:schemeClr>
                </a:glow>
              </a:effectLst>
              <a:ea typeface="+mj-ea"/>
            </a:endParaRPr>
          </a:p>
        </p:txBody>
      </p:sp>
      <p:sp>
        <p:nvSpPr>
          <p:cNvPr id="602115" name="TextBox 1"/>
          <p:cNvSpPr txBox="1">
            <a:spLocks noChangeArrowheads="1"/>
          </p:cNvSpPr>
          <p:nvPr/>
        </p:nvSpPr>
        <p:spPr bwMode="auto">
          <a:xfrm>
            <a:off x="1143000" y="2133600"/>
            <a:ext cx="2057400" cy="523875"/>
          </a:xfrm>
          <a:prstGeom prst="rect">
            <a:avLst/>
          </a:prstGeom>
          <a:solidFill>
            <a:srgbClr val="FFC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000000"/>
                </a:solidFill>
              </a:rPr>
              <a:t>走道结束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02116" name="TextBox 4"/>
          <p:cNvSpPr txBox="1">
            <a:spLocks noChangeArrowheads="1"/>
          </p:cNvSpPr>
          <p:nvPr/>
        </p:nvSpPr>
        <p:spPr bwMode="auto">
          <a:xfrm>
            <a:off x="3657600" y="1849438"/>
            <a:ext cx="2057400" cy="808037"/>
          </a:xfrm>
          <a:prstGeom prst="rect">
            <a:avLst/>
          </a:prstGeom>
          <a:solidFill>
            <a:srgbClr val="0082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000000"/>
                </a:solidFill>
              </a:rPr>
              <a:t>保证衰落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02117" name="TextBox 6"/>
          <p:cNvSpPr txBox="1">
            <a:spLocks noChangeArrowheads="1"/>
          </p:cNvSpPr>
          <p:nvPr/>
        </p:nvSpPr>
        <p:spPr bwMode="auto">
          <a:xfrm>
            <a:off x="6096000" y="1849438"/>
            <a:ext cx="1981200" cy="808037"/>
          </a:xfrm>
          <a:prstGeom prst="rect">
            <a:avLst/>
          </a:prstGeom>
          <a:solidFill>
            <a:srgbClr val="0082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000000"/>
                </a:solidFill>
              </a:rPr>
              <a:t>机会不明确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46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7" name="Picture 3" descr="Lake.jpg                                                       00002E67 Hard Disk                      B71BABE6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4784"/>
            <a:ext cx="9144000" cy="60960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—</a:t>
            </a:r>
            <a:r>
              <a:rPr lang="zh-CN" altLang="en-US" sz="54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旨要</a:t>
            </a:r>
            <a:r>
              <a:rPr lang="en-US" altLang="en-US" sz="54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—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</a:br>
            <a:r>
              <a:rPr lang="zh-CN" altLang="en-US" sz="54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诚心</a:t>
            </a:r>
            <a:r>
              <a:rPr lang="zh-CN" alt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地寻求主因为无视上帝清楚的旨意将带来严重的后果</a:t>
            </a:r>
            <a:endParaRPr lang="en-US" altLang="en-US" sz="5400" b="1" dirty="0">
              <a:solidFill>
                <a:srgbClr val="00CC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00130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560705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11188" y="429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a typeface="+mj-ea"/>
              </a:rPr>
              <a:t>抽出时间休息</a:t>
            </a:r>
            <a:endParaRPr lang="en-US" sz="6600" b="1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66876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9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85800" y="260648"/>
            <a:ext cx="7772400" cy="875184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  <a:ea typeface="+mj-ea"/>
              </a:rPr>
              <a:t>敞开双手</a:t>
            </a:r>
            <a:endParaRPr lang="en-US" sz="5400" b="1" dirty="0">
              <a:effectLst>
                <a:glow rad="139700">
                  <a:schemeClr val="tx1">
                    <a:alpha val="81000"/>
                  </a:schemeClr>
                </a:glow>
              </a:effectLst>
              <a:ea typeface="+mj-ea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827584" y="4365104"/>
            <a:ext cx="81724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b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当你的旨意是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39700">
                    <a:srgbClr val="000000">
                      <a:alpha val="81000"/>
                    </a:srgbClr>
                  </a:glow>
                </a:effectLst>
                <a:latin typeface="Apple Chancery"/>
                <a:cs typeface="Apple Chancery"/>
              </a:rPr>
              <a:t>上帝的旨意</a:t>
            </a:r>
            <a:r>
              <a:rPr lang="zh-CN" altLang="en-US" b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， </a:t>
            </a:r>
            <a:br>
              <a:rPr lang="en-US" b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</a:br>
            <a:r>
              <a:rPr lang="zh-CN" altLang="en-US" b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你将得到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39700">
                    <a:srgbClr val="000000">
                      <a:alpha val="81000"/>
                    </a:srgbClr>
                  </a:glow>
                </a:effectLst>
                <a:latin typeface="Apple Chancery"/>
                <a:cs typeface="Apple Chancery"/>
              </a:rPr>
              <a:t>你的旨意</a:t>
            </a:r>
            <a:r>
              <a:rPr lang="zh-CN" altLang="en-US" b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。</a:t>
            </a:r>
            <a:endParaRPr lang="en-US" b="1" dirty="0">
              <a:effectLst>
                <a:glow rad="139700">
                  <a:srgbClr val="000000">
                    <a:alpha val="81000"/>
                  </a:srgbClr>
                </a:glow>
              </a:effectLst>
            </a:endParaRPr>
          </a:p>
          <a:p>
            <a:pPr>
              <a:defRPr/>
            </a:pPr>
            <a:r>
              <a:rPr lang="en-US" sz="4000" b="1" i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––</a:t>
            </a:r>
            <a:r>
              <a:rPr lang="zh-CN" altLang="en-US" sz="4000" b="1" i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查尔斯</a:t>
            </a:r>
            <a:r>
              <a:rPr lang="en-US" altLang="zh-CN" sz="4000" b="1" i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·</a:t>
            </a:r>
            <a:r>
              <a:rPr lang="zh-CN" altLang="en-US" sz="4000" b="1" i="1" dirty="0">
                <a:effectLst>
                  <a:glow rad="139700">
                    <a:srgbClr val="000000">
                      <a:alpha val="81000"/>
                    </a:srgbClr>
                  </a:glow>
                </a:effectLst>
              </a:rPr>
              <a:t>司布真</a:t>
            </a:r>
            <a:endParaRPr lang="en-US" sz="4000" b="1" i="1" dirty="0">
              <a:effectLst>
                <a:glow rad="139700">
                  <a:srgbClr val="000000">
                    <a:alpha val="81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25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0" hangingPunct="0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圣灵论链接地址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959413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920820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69" name="Picture 1" descr="2016-12-24 Griffith Fam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684568" y="260648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0" y="3573016"/>
            <a:ext cx="305185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克尔和  卡拉</a:t>
            </a:r>
            <a:r>
              <a:rPr 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(30)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7602528" y="3140968"/>
            <a:ext cx="12105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约翰</a:t>
            </a:r>
            <a:br>
              <a:rPr 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(24)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81442" y="2513520"/>
            <a:ext cx="43924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mr-IN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史帝文    </a:t>
            </a:r>
            <a:br>
              <a:rPr lang="mr-IN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mr-IN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和卡蒂</a:t>
            </a:r>
            <a:r>
              <a:rPr 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(27)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771800" y="5714000"/>
            <a:ext cx="4680520" cy="70788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TW" altLang="en-US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694053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153776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31" descr="Asia Map                                                       00000014 Hard Disk                      B71BABE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5334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04664"/>
            <a:ext cx="8839200" cy="1275928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chemeClr val="bg1"/>
                </a:solidFill>
              </a:rPr>
              <a:t>新加坡优越的位置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921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" y="3500438"/>
            <a:ext cx="5287963" cy="2613025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r>
              <a:rPr lang="en-US" altLang="en-US" sz="3600" b="1" dirty="0">
                <a:solidFill>
                  <a:schemeClr val="hlink"/>
                </a:solidFill>
              </a:rPr>
              <a:t>10/40 </a:t>
            </a:r>
            <a:r>
              <a:rPr lang="zh-CN" altLang="en-US" sz="3600" b="1" dirty="0">
                <a:solidFill>
                  <a:schemeClr val="hlink"/>
                </a:solidFill>
              </a:rPr>
              <a:t>之窗</a:t>
            </a:r>
            <a:endParaRPr lang="en-US" altLang="en-US" sz="36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最贫困的地区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97% </a:t>
            </a:r>
            <a:r>
              <a:rPr lang="zh-CHT" altLang="en-US" sz="36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未及族群</a:t>
            </a:r>
            <a:endParaRPr lang="en-US" altLang="en-US" sz="3600" b="1" dirty="0">
              <a:solidFill>
                <a:schemeClr val="bg1"/>
              </a:solidFill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92165" name="Rectangle 1029"/>
          <p:cNvSpPr>
            <a:spLocks noChangeArrowheads="1"/>
          </p:cNvSpPr>
          <p:nvPr/>
        </p:nvSpPr>
        <p:spPr bwMode="auto">
          <a:xfrm>
            <a:off x="25400" y="3549650"/>
            <a:ext cx="7796213" cy="18923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6" name="AutoShape 1030"/>
          <p:cNvSpPr>
            <a:spLocks noChangeArrowheads="1"/>
          </p:cNvSpPr>
          <p:nvPr/>
        </p:nvSpPr>
        <p:spPr bwMode="auto">
          <a:xfrm rot="16200000">
            <a:off x="6419850" y="5384801"/>
            <a:ext cx="536575" cy="368300"/>
          </a:xfrm>
          <a:prstGeom prst="rightArrow">
            <a:avLst>
              <a:gd name="adj1" fmla="val 50000"/>
              <a:gd name="adj2" fmla="val 36422"/>
            </a:avLst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2225" y="57086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a typeface="+mj-ea"/>
              </a:rPr>
              <a:t>上帝的旨意？</a:t>
            </a:r>
            <a:endParaRPr lang="en-US" sz="4800" b="1" dirty="0">
              <a:solidFill>
                <a:schemeClr val="tx1"/>
              </a:solidFill>
              <a:ea typeface="+mj-ea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925" y="620713"/>
            <a:ext cx="2160588" cy="1871662"/>
            <a:chOff x="287524" y="1412776"/>
            <a:chExt cx="2195736" cy="1872208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auto">
            <a:xfrm>
              <a:off x="287524" y="1412776"/>
              <a:ext cx="2195736" cy="93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800" b="1" dirty="0"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</a:rPr>
                <a:t>工作</a:t>
              </a:r>
              <a:endParaRPr lang="en-US" sz="4800" b="1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endParaRP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 bwMode="auto">
            <a:xfrm>
              <a:off x="287524" y="2349674"/>
              <a:ext cx="2195736" cy="93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1pPr>
              <a:lvl2pPr>
                <a:defRPr sz="28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3pPr>
              <a:lvl4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4pPr>
              <a:lvl5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5pPr>
              <a:lvl6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6pPr>
              <a:lvl7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7pPr>
              <a:lvl8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8pPr>
              <a:lvl9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9pPr>
            </a:lstStyle>
            <a:p>
              <a:pPr algn="ctr" eaLnBrk="0" hangingPunct="0">
                <a:defRPr/>
              </a:pPr>
              <a:endParaRPr lang="en-US" sz="4800" b="1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908175" y="476250"/>
            <a:ext cx="2951163" cy="1873250"/>
            <a:chOff x="287523" y="1412776"/>
            <a:chExt cx="3002084" cy="1872208"/>
          </a:xfrm>
        </p:grpSpPr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287523" y="1412776"/>
              <a:ext cx="3002084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800" b="1" dirty="0"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</a:rPr>
                <a:t>事工</a:t>
              </a:r>
              <a:endParaRPr lang="en-US" sz="4800" b="1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287523" y="2348880"/>
              <a:ext cx="2196253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1pPr>
              <a:lvl2pPr>
                <a:defRPr sz="28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3pPr>
              <a:lvl4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4pPr>
              <a:lvl5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5pPr>
              <a:lvl6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6pPr>
              <a:lvl7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7pPr>
              <a:lvl8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8pPr>
              <a:lvl9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9pPr>
            </a:lstStyle>
            <a:p>
              <a:pPr algn="ctr" eaLnBrk="0" hangingPunct="0">
                <a:defRPr/>
              </a:pPr>
              <a:endParaRPr lang="en-US" sz="4800" b="1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716463" y="333375"/>
            <a:ext cx="2735262" cy="1871663"/>
            <a:chOff x="287524" y="1412776"/>
            <a:chExt cx="2782863" cy="1872208"/>
          </a:xfrm>
        </p:grpSpPr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287524" y="1412776"/>
              <a:ext cx="2782863" cy="93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zh-CN" altLang="en-US" sz="4800" b="1" dirty="0"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</a:rPr>
                <a:t>婚姻</a:t>
              </a:r>
              <a:endParaRPr lang="en-US" sz="4800" b="1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287524" y="2349674"/>
              <a:ext cx="2194957" cy="93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1pPr>
              <a:lvl2pPr>
                <a:defRPr sz="28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3pPr>
              <a:lvl4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4pPr>
              <a:lvl5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5pPr>
              <a:lvl6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6pPr>
              <a:lvl7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7pPr>
              <a:lvl8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8pPr>
              <a:lvl9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9pPr>
            </a:lstStyle>
            <a:p>
              <a:pPr algn="ctr" eaLnBrk="0" hangingPunct="0">
                <a:defRPr/>
              </a:pPr>
              <a:endParaRPr lang="en-US" sz="4800" b="1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235825" y="549275"/>
            <a:ext cx="1439863" cy="1871663"/>
            <a:chOff x="287524" y="1412776"/>
            <a:chExt cx="2195736" cy="1872208"/>
          </a:xfrm>
        </p:grpSpPr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287524" y="1412776"/>
              <a:ext cx="2195736" cy="93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4800" b="1" dirty="0"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</a:rPr>
                <a:t>?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287524" y="2349674"/>
              <a:ext cx="2195736" cy="93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1pPr>
              <a:lvl2pPr>
                <a:defRPr sz="28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3pPr>
              <a:lvl4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4pPr>
              <a:lvl5pPr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5pPr>
              <a:lvl6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6pPr>
              <a:lvl7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7pPr>
              <a:lvl8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8pPr>
              <a:lvl9pPr eaLnBrk="0" hangingPunct="0">
                <a:defRPr sz="2000">
                  <a:solidFill>
                    <a:srgbClr val="FFFFFF"/>
                  </a:solidFill>
                  <a:latin typeface="Arial" charset="0"/>
                  <a:ea typeface="MS PGothic" charset="0"/>
                  <a:cs typeface="Arial" charset="0"/>
                </a:defRPr>
              </a:lvl9pPr>
            </a:lstStyle>
            <a:p>
              <a:pPr algn="ctr" eaLnBrk="0" hangingPunct="0">
                <a:defRPr/>
              </a:pP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422501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358" y="-20633"/>
            <a:ext cx="9157358" cy="1793449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ea typeface="+mj-ea"/>
              </a:rPr>
              <a:t>你如何行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ea typeface="+mj-ea"/>
              </a:rPr>
              <a:t>上帝</a:t>
            </a:r>
            <a:r>
              <a:rPr lang="zh-CN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ea typeface="+mj-ea"/>
              </a:rPr>
              <a:t>的旨意而不是你的旨意？ </a:t>
            </a:r>
            <a:endParaRPr lang="en-US" altLang="en-US" sz="4000" dirty="0">
              <a:effectLst>
                <a:glow rad="266700">
                  <a:schemeClr val="tx1">
                    <a:alpha val="93000"/>
                  </a:schemeClr>
                </a:glow>
              </a:effectLst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1081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2625725"/>
            <a:ext cx="4232276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65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-46038"/>
            <a:ext cx="4357687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36613"/>
            <a:ext cx="23034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4213" y="-95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rgbClr val="000000"/>
                </a:solidFill>
                <a:ea typeface="+mj-ea"/>
              </a:rPr>
              <a:t>两个王</a:t>
            </a:r>
            <a:endParaRPr lang="en-US" b="1" dirty="0">
              <a:solidFill>
                <a:srgbClr val="00000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249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2327275"/>
            <a:ext cx="4851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38893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I. 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别</a:t>
            </a:r>
            <a:r>
              <a:rPr lang="zh-CN" altLang="en-US" sz="4800" b="1" u="sng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说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你要上帝的旨意而事实上你已经在心理做了决定</a:t>
            </a:r>
            <a:b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(</a:t>
            </a:r>
            <a:r>
              <a:rPr lang="zh-CN" alt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列王纪上</a:t>
            </a:r>
            <a:r>
              <a:rPr lang="en-US" sz="4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22:1-4)</a:t>
            </a:r>
          </a:p>
        </p:txBody>
      </p:sp>
    </p:spTree>
    <p:extLst>
      <p:ext uri="{BB962C8B-B14F-4D97-AF65-F5344CB8AC3E}">
        <p14:creationId xmlns:p14="http://schemas.microsoft.com/office/powerpoint/2010/main" val="179259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0" name="Freeform 6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373811 w 424"/>
              <a:gd name="T1" fmla="*/ 28492 h 460"/>
              <a:gd name="T2" fmla="*/ 388189 w 424"/>
              <a:gd name="T3" fmla="*/ 52236 h 460"/>
              <a:gd name="T4" fmla="*/ 280358 w 424"/>
              <a:gd name="T5" fmla="*/ 280173 h 460"/>
              <a:gd name="T6" fmla="*/ 122208 w 424"/>
              <a:gd name="T7" fmla="*/ 417885 h 460"/>
              <a:gd name="T8" fmla="*/ 0 w 424"/>
              <a:gd name="T9" fmla="*/ 555597 h 460"/>
              <a:gd name="T10" fmla="*/ 7189 w 424"/>
              <a:gd name="T11" fmla="*/ 588838 h 460"/>
              <a:gd name="T12" fmla="*/ 0 w 424"/>
              <a:gd name="T13" fmla="*/ 603084 h 460"/>
              <a:gd name="T14" fmla="*/ 64698 w 424"/>
              <a:gd name="T15" fmla="*/ 745545 h 460"/>
              <a:gd name="T16" fmla="*/ 57509 w 424"/>
              <a:gd name="T17" fmla="*/ 850017 h 460"/>
              <a:gd name="T18" fmla="*/ 35943 w 424"/>
              <a:gd name="T19" fmla="*/ 959237 h 460"/>
              <a:gd name="T20" fmla="*/ 28755 w 424"/>
              <a:gd name="T21" fmla="*/ 1001975 h 460"/>
              <a:gd name="T22" fmla="*/ 14377 w 424"/>
              <a:gd name="T23" fmla="*/ 1030467 h 460"/>
              <a:gd name="T24" fmla="*/ 122208 w 424"/>
              <a:gd name="T25" fmla="*/ 1063708 h 460"/>
              <a:gd name="T26" fmla="*/ 366623 w 424"/>
              <a:gd name="T27" fmla="*/ 1054210 h 460"/>
              <a:gd name="T28" fmla="*/ 460075 w 424"/>
              <a:gd name="T29" fmla="*/ 1087451 h 460"/>
              <a:gd name="T30" fmla="*/ 603849 w 424"/>
              <a:gd name="T31" fmla="*/ 1092200 h 460"/>
              <a:gd name="T32" fmla="*/ 905774 w 424"/>
              <a:gd name="T33" fmla="*/ 1068457 h 460"/>
              <a:gd name="T34" fmla="*/ 1193321 w 424"/>
              <a:gd name="T35" fmla="*/ 1068457 h 460"/>
              <a:gd name="T36" fmla="*/ 1258019 w 424"/>
              <a:gd name="T37" fmla="*/ 1054210 h 460"/>
              <a:gd name="T38" fmla="*/ 1250830 w 424"/>
              <a:gd name="T39" fmla="*/ 1039964 h 460"/>
              <a:gd name="T40" fmla="*/ 1272396 w 424"/>
              <a:gd name="T41" fmla="*/ 1030467 h 460"/>
              <a:gd name="T42" fmla="*/ 1308340 w 424"/>
              <a:gd name="T43" fmla="*/ 963985 h 460"/>
              <a:gd name="T44" fmla="*/ 1315528 w 424"/>
              <a:gd name="T45" fmla="*/ 873760 h 460"/>
              <a:gd name="T46" fmla="*/ 1308340 w 424"/>
              <a:gd name="T47" fmla="*/ 774037 h 460"/>
              <a:gd name="T48" fmla="*/ 1322717 w 424"/>
              <a:gd name="T49" fmla="*/ 745545 h 460"/>
              <a:gd name="T50" fmla="*/ 1315528 w 424"/>
              <a:gd name="T51" fmla="*/ 641074 h 460"/>
              <a:gd name="T52" fmla="*/ 1423358 w 424"/>
              <a:gd name="T53" fmla="*/ 389393 h 460"/>
              <a:gd name="T54" fmla="*/ 1473679 w 424"/>
              <a:gd name="T55" fmla="*/ 341906 h 460"/>
              <a:gd name="T56" fmla="*/ 1524000 w 424"/>
              <a:gd name="T57" fmla="*/ 128215 h 460"/>
              <a:gd name="T58" fmla="*/ 1214887 w 424"/>
              <a:gd name="T59" fmla="*/ 75979 h 460"/>
              <a:gd name="T60" fmla="*/ 1121434 w 424"/>
              <a:gd name="T61" fmla="*/ 52236 h 460"/>
              <a:gd name="T62" fmla="*/ 912962 w 424"/>
              <a:gd name="T63" fmla="*/ 47487 h 460"/>
              <a:gd name="T64" fmla="*/ 841075 w 424"/>
              <a:gd name="T65" fmla="*/ 42738 h 460"/>
              <a:gd name="T66" fmla="*/ 776377 w 424"/>
              <a:gd name="T67" fmla="*/ 28492 h 460"/>
              <a:gd name="T68" fmla="*/ 690113 w 424"/>
              <a:gd name="T69" fmla="*/ 42738 h 460"/>
              <a:gd name="T70" fmla="*/ 467264 w 424"/>
              <a:gd name="T71" fmla="*/ 4749 h 460"/>
              <a:gd name="T72" fmla="*/ 395377 w 424"/>
              <a:gd name="T73" fmla="*/ 23743 h 460"/>
              <a:gd name="T74" fmla="*/ 373811 w 424"/>
              <a:gd name="T75" fmla="*/ 28492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2885" name="Freeform 21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1333500 w 352"/>
              <a:gd name="T1" fmla="*/ 1117600 h 504"/>
              <a:gd name="T2" fmla="*/ 1227426 w 352"/>
              <a:gd name="T3" fmla="*/ 949073 h 504"/>
              <a:gd name="T4" fmla="*/ 1197119 w 352"/>
              <a:gd name="T5" fmla="*/ 745067 h 504"/>
              <a:gd name="T6" fmla="*/ 1272886 w 352"/>
              <a:gd name="T7" fmla="*/ 576540 h 504"/>
              <a:gd name="T8" fmla="*/ 1197119 w 352"/>
              <a:gd name="T9" fmla="*/ 487841 h 504"/>
              <a:gd name="T10" fmla="*/ 1166813 w 352"/>
              <a:gd name="T11" fmla="*/ 461232 h 504"/>
              <a:gd name="T12" fmla="*/ 1121352 w 352"/>
              <a:gd name="T13" fmla="*/ 452362 h 504"/>
              <a:gd name="T14" fmla="*/ 1045585 w 352"/>
              <a:gd name="T15" fmla="*/ 372533 h 504"/>
              <a:gd name="T16" fmla="*/ 1227426 w 352"/>
              <a:gd name="T17" fmla="*/ 248356 h 504"/>
              <a:gd name="T18" fmla="*/ 1333500 w 352"/>
              <a:gd name="T19" fmla="*/ 177397 h 504"/>
              <a:gd name="T20" fmla="*/ 878898 w 352"/>
              <a:gd name="T21" fmla="*/ 106438 h 504"/>
              <a:gd name="T22" fmla="*/ 590983 w 352"/>
              <a:gd name="T23" fmla="*/ 159657 h 504"/>
              <a:gd name="T24" fmla="*/ 348528 w 352"/>
              <a:gd name="T25" fmla="*/ 79829 h 504"/>
              <a:gd name="T26" fmla="*/ 287915 w 352"/>
              <a:gd name="T27" fmla="*/ 26610 h 504"/>
              <a:gd name="T28" fmla="*/ 257608 w 352"/>
              <a:gd name="T29" fmla="*/ 0 h 504"/>
              <a:gd name="T30" fmla="*/ 151534 w 352"/>
              <a:gd name="T31" fmla="*/ 133048 h 504"/>
              <a:gd name="T32" fmla="*/ 30307 w 352"/>
              <a:gd name="T33" fmla="*/ 248356 h 504"/>
              <a:gd name="T34" fmla="*/ 0 w 352"/>
              <a:gd name="T35" fmla="*/ 301575 h 504"/>
              <a:gd name="T36" fmla="*/ 15153 w 352"/>
              <a:gd name="T37" fmla="*/ 514451 h 504"/>
              <a:gd name="T38" fmla="*/ 60614 w 352"/>
              <a:gd name="T39" fmla="*/ 612019 h 504"/>
              <a:gd name="T40" fmla="*/ 136381 w 352"/>
              <a:gd name="T41" fmla="*/ 966813 h 504"/>
              <a:gd name="T42" fmla="*/ 424295 w 352"/>
              <a:gd name="T43" fmla="*/ 1037771 h 504"/>
              <a:gd name="T44" fmla="*/ 651597 w 352"/>
              <a:gd name="T45" fmla="*/ 1064381 h 504"/>
              <a:gd name="T46" fmla="*/ 1000125 w 352"/>
              <a:gd name="T47" fmla="*/ 1090990 h 504"/>
              <a:gd name="T48" fmla="*/ 1333500 w 352"/>
              <a:gd name="T49" fmla="*/ 1117600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286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716621 w 509"/>
              <a:gd name="T1" fmla="*/ 0 h 485"/>
              <a:gd name="T2" fmla="*/ 339616 w 509"/>
              <a:gd name="T3" fmla="*/ 34094 h 485"/>
              <a:gd name="T4" fmla="*/ 112167 w 509"/>
              <a:gd name="T5" fmla="*/ 102281 h 485"/>
              <a:gd name="T6" fmla="*/ 0 w 509"/>
              <a:gd name="T7" fmla="*/ 721648 h 485"/>
              <a:gd name="T8" fmla="*/ 149556 w 509"/>
              <a:gd name="T9" fmla="*/ 1170547 h 485"/>
              <a:gd name="T10" fmla="*/ 339616 w 509"/>
              <a:gd name="T11" fmla="*/ 1306922 h 485"/>
              <a:gd name="T12" fmla="*/ 1358464 w 509"/>
              <a:gd name="T13" fmla="*/ 1377950 h 485"/>
              <a:gd name="T14" fmla="*/ 1585913 w 509"/>
              <a:gd name="T15" fmla="*/ 1031332 h 485"/>
              <a:gd name="T16" fmla="*/ 1395853 w 509"/>
              <a:gd name="T17" fmla="*/ 551180 h 485"/>
              <a:gd name="T18" fmla="*/ 1171519 w 509"/>
              <a:gd name="T19" fmla="*/ 0 h 485"/>
              <a:gd name="T20" fmla="*/ 716621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2868" name="Freeform 4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60180 w 918"/>
              <a:gd name="T1" fmla="*/ 26132 h 1971"/>
              <a:gd name="T2" fmla="*/ 645376 w 918"/>
              <a:gd name="T3" fmla="*/ 52264 h 1971"/>
              <a:gd name="T4" fmla="*/ 1168317 w 918"/>
              <a:gd name="T5" fmla="*/ 52264 h 1971"/>
              <a:gd name="T6" fmla="*/ 1350931 w 918"/>
              <a:gd name="T7" fmla="*/ 1742 h 1971"/>
              <a:gd name="T8" fmla="*/ 1597876 w 918"/>
              <a:gd name="T9" fmla="*/ 52264 h 1971"/>
              <a:gd name="T10" fmla="*/ 1720310 w 918"/>
              <a:gd name="T11" fmla="*/ 207315 h 1971"/>
              <a:gd name="T12" fmla="*/ 1782565 w 918"/>
              <a:gd name="T13" fmla="*/ 439020 h 1971"/>
              <a:gd name="T14" fmla="*/ 1905000 w 918"/>
              <a:gd name="T15" fmla="*/ 904172 h 1971"/>
              <a:gd name="T16" fmla="*/ 1873873 w 918"/>
              <a:gd name="T17" fmla="*/ 1472110 h 1971"/>
              <a:gd name="T18" fmla="*/ 1782565 w 918"/>
              <a:gd name="T19" fmla="*/ 1884998 h 1971"/>
              <a:gd name="T20" fmla="*/ 1813693 w 918"/>
              <a:gd name="T21" fmla="*/ 2479069 h 1971"/>
              <a:gd name="T22" fmla="*/ 1720310 w 918"/>
              <a:gd name="T23" fmla="*/ 2658510 h 1971"/>
              <a:gd name="T24" fmla="*/ 1689183 w 918"/>
              <a:gd name="T25" fmla="*/ 2763038 h 1971"/>
              <a:gd name="T26" fmla="*/ 1660131 w 918"/>
              <a:gd name="T27" fmla="*/ 3097529 h 1971"/>
              <a:gd name="T28" fmla="*/ 1259624 w 918"/>
              <a:gd name="T29" fmla="*/ 3226448 h 1971"/>
              <a:gd name="T30" fmla="*/ 1168317 w 918"/>
              <a:gd name="T31" fmla="*/ 3252580 h 1971"/>
              <a:gd name="T32" fmla="*/ 1074935 w 918"/>
              <a:gd name="T33" fmla="*/ 3304844 h 1971"/>
              <a:gd name="T34" fmla="*/ 460686 w 918"/>
              <a:gd name="T35" fmla="*/ 3381499 h 1971"/>
              <a:gd name="T36" fmla="*/ 0 w 918"/>
              <a:gd name="T37" fmla="*/ 3433763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152400" y="6038850"/>
            <a:ext cx="1371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rPr>
              <a:t>埃及</a:t>
            </a:r>
            <a:endParaRPr lang="en-US" alt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2875" name="Freeform 11"/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163449 w 175"/>
              <a:gd name="T1" fmla="*/ 591697 h 426"/>
              <a:gd name="T2" fmla="*/ 140099 w 175"/>
              <a:gd name="T3" fmla="*/ 402006 h 426"/>
              <a:gd name="T4" fmla="*/ 228110 w 175"/>
              <a:gd name="T5" fmla="*/ 0 h 426"/>
              <a:gd name="T6" fmla="*/ 249664 w 175"/>
              <a:gd name="T7" fmla="*/ 189691 h 426"/>
              <a:gd name="T8" fmla="*/ 314325 w 175"/>
              <a:gd name="T9" fmla="*/ 612581 h 426"/>
              <a:gd name="T10" fmla="*/ 163449 w 175"/>
              <a:gd name="T11" fmla="*/ 59169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2876" name="Freeform 12"/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217488 w 121"/>
              <a:gd name="T1" fmla="*/ 505427 h 327"/>
              <a:gd name="T2" fmla="*/ 86276 w 121"/>
              <a:gd name="T3" fmla="*/ 0 h 327"/>
              <a:gd name="T4" fmla="*/ 0 w 121"/>
              <a:gd name="T5" fmla="*/ 273627 h 327"/>
              <a:gd name="T6" fmla="*/ 21569 w 121"/>
              <a:gd name="T7" fmla="*/ 569912 h 327"/>
              <a:gd name="T8" fmla="*/ 152781 w 121"/>
              <a:gd name="T9" fmla="*/ 528084 h 327"/>
              <a:gd name="T10" fmla="*/ 195919 w 121"/>
              <a:gd name="T11" fmla="*/ 484512 h 327"/>
              <a:gd name="T12" fmla="*/ 217488 w 121"/>
              <a:gd name="T13" fmla="*/ 50542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grpSp>
        <p:nvGrpSpPr>
          <p:cNvPr id="584712" name="Group 14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292879" name="Freeform 15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1806 w 1556"/>
                <a:gd name="T1" fmla="*/ 2544 h 2012"/>
                <a:gd name="T2" fmla="*/ 1565 w 1556"/>
                <a:gd name="T3" fmla="*/ 2413 h 2012"/>
                <a:gd name="T4" fmla="*/ 1461 w 1556"/>
                <a:gd name="T5" fmla="*/ 2338 h 2012"/>
                <a:gd name="T6" fmla="*/ 1445 w 1556"/>
                <a:gd name="T7" fmla="*/ 2189 h 2012"/>
                <a:gd name="T8" fmla="*/ 1393 w 1556"/>
                <a:gd name="T9" fmla="*/ 2151 h 2012"/>
                <a:gd name="T10" fmla="*/ 1290 w 1556"/>
                <a:gd name="T11" fmla="*/ 2057 h 2012"/>
                <a:gd name="T12" fmla="*/ 1238 w 1556"/>
                <a:gd name="T13" fmla="*/ 1945 h 2012"/>
                <a:gd name="T14" fmla="*/ 1135 w 1556"/>
                <a:gd name="T15" fmla="*/ 1758 h 2012"/>
                <a:gd name="T16" fmla="*/ 1118 w 1556"/>
                <a:gd name="T17" fmla="*/ 1701 h 2012"/>
                <a:gd name="T18" fmla="*/ 1014 w 1556"/>
                <a:gd name="T19" fmla="*/ 1645 h 2012"/>
                <a:gd name="T20" fmla="*/ 843 w 1556"/>
                <a:gd name="T21" fmla="*/ 1158 h 2012"/>
                <a:gd name="T22" fmla="*/ 790 w 1556"/>
                <a:gd name="T23" fmla="*/ 1084 h 2012"/>
                <a:gd name="T24" fmla="*/ 757 w 1556"/>
                <a:gd name="T25" fmla="*/ 1027 h 2012"/>
                <a:gd name="T26" fmla="*/ 653 w 1556"/>
                <a:gd name="T27" fmla="*/ 952 h 2012"/>
                <a:gd name="T28" fmla="*/ 464 w 1556"/>
                <a:gd name="T29" fmla="*/ 802 h 2012"/>
                <a:gd name="T30" fmla="*/ 378 w 1556"/>
                <a:gd name="T31" fmla="*/ 690 h 2012"/>
                <a:gd name="T32" fmla="*/ 310 w 1556"/>
                <a:gd name="T33" fmla="*/ 502 h 2012"/>
                <a:gd name="T34" fmla="*/ 240 w 1556"/>
                <a:gd name="T35" fmla="*/ 391 h 2012"/>
                <a:gd name="T36" fmla="*/ 154 w 1556"/>
                <a:gd name="T37" fmla="*/ 185 h 2012"/>
                <a:gd name="T38" fmla="*/ 0 w 1556"/>
                <a:gd name="T39" fmla="*/ 53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2800">
                <a:solidFill>
                  <a:srgbClr val="000000"/>
                </a:solidFill>
                <a:ea typeface="MS PGothic" charset="0"/>
              </a:endParaRPr>
            </a:p>
          </p:txBody>
        </p:sp>
        <p:sp>
          <p:nvSpPr>
            <p:cNvPr id="292880" name="Freeform 16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2800">
                <a:solidFill>
                  <a:srgbClr val="000000"/>
                </a:solidFill>
                <a:ea typeface="MS PGothic" charset="0"/>
              </a:endParaRPr>
            </a:p>
          </p:txBody>
        </p:sp>
      </p:grpSp>
      <p:sp>
        <p:nvSpPr>
          <p:cNvPr id="292891" name="Freeform 27"/>
          <p:cNvSpPr>
            <a:spLocks/>
          </p:cNvSpPr>
          <p:nvPr/>
        </p:nvSpPr>
        <p:spPr bwMode="auto">
          <a:xfrm>
            <a:off x="7596188" y="5334000"/>
            <a:ext cx="1682750" cy="1755775"/>
          </a:xfrm>
          <a:custGeom>
            <a:avLst/>
            <a:gdLst>
              <a:gd name="T0" fmla="*/ 1536037 w 757"/>
              <a:gd name="T1" fmla="*/ 363538 h 1106"/>
              <a:gd name="T2" fmla="*/ 1320414 w 757"/>
              <a:gd name="T3" fmla="*/ 228600 h 1106"/>
              <a:gd name="T4" fmla="*/ 1184816 w 757"/>
              <a:gd name="T5" fmla="*/ 150813 h 1106"/>
              <a:gd name="T6" fmla="*/ 1051441 w 757"/>
              <a:gd name="T7" fmla="*/ 131763 h 1106"/>
              <a:gd name="T8" fmla="*/ 809143 w 757"/>
              <a:gd name="T9" fmla="*/ 74613 h 1106"/>
              <a:gd name="T10" fmla="*/ 726895 w 757"/>
              <a:gd name="T11" fmla="*/ 55563 h 1106"/>
              <a:gd name="T12" fmla="*/ 673545 w 757"/>
              <a:gd name="T13" fmla="*/ 15875 h 1106"/>
              <a:gd name="T14" fmla="*/ 620195 w 757"/>
              <a:gd name="T15" fmla="*/ 190500 h 1106"/>
              <a:gd name="T16" fmla="*/ 295648 w 757"/>
              <a:gd name="T17" fmla="*/ 439738 h 1106"/>
              <a:gd name="T18" fmla="*/ 188948 w 757"/>
              <a:gd name="T19" fmla="*/ 612775 h 1106"/>
              <a:gd name="T20" fmla="*/ 162273 w 757"/>
              <a:gd name="T21" fmla="*/ 671513 h 1106"/>
              <a:gd name="T22" fmla="*/ 0 w 757"/>
              <a:gd name="T23" fmla="*/ 747713 h 1106"/>
              <a:gd name="T24" fmla="*/ 215623 w 757"/>
              <a:gd name="T25" fmla="*/ 901700 h 1106"/>
              <a:gd name="T26" fmla="*/ 404571 w 757"/>
              <a:gd name="T27" fmla="*/ 1133475 h 1106"/>
              <a:gd name="T28" fmla="*/ 566844 w 757"/>
              <a:gd name="T29" fmla="*/ 1209675 h 1106"/>
              <a:gd name="T30" fmla="*/ 537946 w 757"/>
              <a:gd name="T31" fmla="*/ 1287463 h 1106"/>
              <a:gd name="T32" fmla="*/ 593519 w 757"/>
              <a:gd name="T33" fmla="*/ 1325563 h 1106"/>
              <a:gd name="T34" fmla="*/ 700220 w 757"/>
              <a:gd name="T35" fmla="*/ 1420813 h 1106"/>
              <a:gd name="T36" fmla="*/ 753570 w 757"/>
              <a:gd name="T37" fmla="*/ 1536700 h 1106"/>
              <a:gd name="T38" fmla="*/ 780245 w 757"/>
              <a:gd name="T39" fmla="*/ 1593850 h 1106"/>
              <a:gd name="T40" fmla="*/ 942518 w 757"/>
              <a:gd name="T41" fmla="*/ 1633538 h 1106"/>
              <a:gd name="T42" fmla="*/ 1131466 w 757"/>
              <a:gd name="T43" fmla="*/ 1614488 h 1106"/>
              <a:gd name="T44" fmla="*/ 1616062 w 757"/>
              <a:gd name="T45" fmla="*/ 1555750 h 1106"/>
              <a:gd name="T46" fmla="*/ 1669412 w 757"/>
              <a:gd name="T47" fmla="*/ 1287463 h 1106"/>
              <a:gd name="T48" fmla="*/ 1589387 w 757"/>
              <a:gd name="T49" fmla="*/ 920750 h 1106"/>
              <a:gd name="T50" fmla="*/ 1562712 w 757"/>
              <a:gd name="T51" fmla="*/ 555625 h 1106"/>
              <a:gd name="T52" fmla="*/ 1536037 w 757"/>
              <a:gd name="T53" fmla="*/ 420688 h 1106"/>
              <a:gd name="T54" fmla="*/ 1509362 w 757"/>
              <a:gd name="T55" fmla="*/ 363538 h 1106"/>
              <a:gd name="T56" fmla="*/ 1536037 w 757"/>
              <a:gd name="T57" fmla="*/ 363538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92892" name="Text Box 28"/>
          <p:cNvSpPr txBox="1">
            <a:spLocks noChangeArrowheads="1"/>
          </p:cNvSpPr>
          <p:nvPr/>
        </p:nvSpPr>
        <p:spPr bwMode="auto">
          <a:xfrm>
            <a:off x="7885113" y="5791200"/>
            <a:ext cx="1335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Arial"/>
                <a:cs typeface="Arial"/>
              </a:rPr>
              <a:t>波斯海</a:t>
            </a: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2871" name="Text Box 7"/>
          <p:cNvSpPr txBox="1">
            <a:spLocks noChangeArrowheads="1"/>
          </p:cNvSpPr>
          <p:nvPr/>
        </p:nvSpPr>
        <p:spPr bwMode="auto">
          <a:xfrm>
            <a:off x="76200" y="3957638"/>
            <a:ext cx="1219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Arial"/>
                <a:cs typeface="Arial"/>
              </a:rPr>
              <a:t>大海</a:t>
            </a: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2903" name="Freeform 39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3813 w 144"/>
              <a:gd name="T1" fmla="*/ 31750 h 562"/>
              <a:gd name="T2" fmla="*/ 4763 w 144"/>
              <a:gd name="T3" fmla="*/ 171450 h 562"/>
              <a:gd name="T4" fmla="*/ 4763 w 144"/>
              <a:gd name="T5" fmla="*/ 304800 h 562"/>
              <a:gd name="T6" fmla="*/ 23813 w 144"/>
              <a:gd name="T7" fmla="*/ 457200 h 562"/>
              <a:gd name="T8" fmla="*/ 42863 w 144"/>
              <a:gd name="T9" fmla="*/ 527050 h 562"/>
              <a:gd name="T10" fmla="*/ 68263 w 144"/>
              <a:gd name="T11" fmla="*/ 565150 h 562"/>
              <a:gd name="T12" fmla="*/ 87313 w 144"/>
              <a:gd name="T13" fmla="*/ 654050 h 562"/>
              <a:gd name="T14" fmla="*/ 17463 w 144"/>
              <a:gd name="T15" fmla="*/ 857250 h 562"/>
              <a:gd name="T16" fmla="*/ 188913 w 144"/>
              <a:gd name="T17" fmla="*/ 850900 h 562"/>
              <a:gd name="T18" fmla="*/ 188913 w 144"/>
              <a:gd name="T19" fmla="*/ 781050 h 562"/>
              <a:gd name="T20" fmla="*/ 220663 w 144"/>
              <a:gd name="T21" fmla="*/ 660400 h 562"/>
              <a:gd name="T22" fmla="*/ 125413 w 144"/>
              <a:gd name="T23" fmla="*/ 368300 h 562"/>
              <a:gd name="T24" fmla="*/ 176213 w 144"/>
              <a:gd name="T25" fmla="*/ 241300 h 562"/>
              <a:gd name="T26" fmla="*/ 169863 w 144"/>
              <a:gd name="T27" fmla="*/ 31750 h 562"/>
              <a:gd name="T28" fmla="*/ 112713 w 144"/>
              <a:gd name="T29" fmla="*/ 6350 h 562"/>
              <a:gd name="T30" fmla="*/ 93663 w 144"/>
              <a:gd name="T31" fmla="*/ 0 h 562"/>
              <a:gd name="T32" fmla="*/ 23813 w 144"/>
              <a:gd name="T33" fmla="*/ 31750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ea typeface="MS PGothic" charset="0"/>
            </a:endParaRPr>
          </a:p>
        </p:txBody>
      </p:sp>
      <p:grpSp>
        <p:nvGrpSpPr>
          <p:cNvPr id="584717" name="Group 3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584730" name="Group 36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292887" name="Freeform 23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34 w 31"/>
                  <a:gd name="T1" fmla="*/ 0 h 392"/>
                  <a:gd name="T2" fmla="*/ 71 w 31"/>
                  <a:gd name="T3" fmla="*/ 428 h 392"/>
                  <a:gd name="T4" fmla="*/ 34 w 31"/>
                  <a:gd name="T5" fmla="*/ 599 h 3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000000"/>
                  </a:solidFill>
                  <a:ea typeface="MS PGothic" charset="0"/>
                </a:endParaRPr>
              </a:p>
            </p:txBody>
          </p:sp>
          <p:sp>
            <p:nvSpPr>
              <p:cNvPr id="292889" name="Freeform 25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132 w 80"/>
                  <a:gd name="T1" fmla="*/ 293 h 114"/>
                  <a:gd name="T2" fmla="*/ 50 w 80"/>
                  <a:gd name="T3" fmla="*/ 243 h 114"/>
                  <a:gd name="T4" fmla="*/ 14 w 80"/>
                  <a:gd name="T5" fmla="*/ 170 h 114"/>
                  <a:gd name="T6" fmla="*/ 0 w 80"/>
                  <a:gd name="T7" fmla="*/ 98 h 114"/>
                  <a:gd name="T8" fmla="*/ 36 w 80"/>
                  <a:gd name="T9" fmla="*/ 70 h 114"/>
                  <a:gd name="T10" fmla="*/ 82 w 80"/>
                  <a:gd name="T11" fmla="*/ 3 h 114"/>
                  <a:gd name="T12" fmla="*/ 177 w 80"/>
                  <a:gd name="T13" fmla="*/ 64 h 114"/>
                  <a:gd name="T14" fmla="*/ 141 w 80"/>
                  <a:gd name="T15" fmla="*/ 259 h 114"/>
                  <a:gd name="T16" fmla="*/ 132 w 80"/>
                  <a:gd name="T17" fmla="*/ 29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mpd="sng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000000"/>
                  </a:solidFill>
                  <a:ea typeface="MS PGothic" charset="0"/>
                </a:endParaRPr>
              </a:p>
            </p:txBody>
          </p:sp>
        </p:grpSp>
        <p:sp>
          <p:nvSpPr>
            <p:cNvPr id="292899" name="Freeform 35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2800">
                <a:solidFill>
                  <a:srgbClr val="000000"/>
                </a:solidFill>
                <a:ea typeface="MS PGothic" charset="0"/>
              </a:endParaRPr>
            </a:p>
          </p:txBody>
        </p:sp>
      </p:grpSp>
      <p:sp>
        <p:nvSpPr>
          <p:cNvPr id="292872" name="Text Box 8"/>
          <p:cNvSpPr txBox="1">
            <a:spLocks noChangeArrowheads="1"/>
          </p:cNvSpPr>
          <p:nvPr/>
        </p:nvSpPr>
        <p:spPr bwMode="auto">
          <a:xfrm>
            <a:off x="1738313" y="2971800"/>
            <a:ext cx="14620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亚兰</a:t>
            </a:r>
            <a:endParaRPr lang="en-US" alt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2873" name="Text Box 9"/>
          <p:cNvSpPr txBox="1">
            <a:spLocks noChangeArrowheads="1"/>
          </p:cNvSpPr>
          <p:nvPr/>
        </p:nvSpPr>
        <p:spPr bwMode="auto">
          <a:xfrm>
            <a:off x="1600200" y="4800600"/>
            <a:ext cx="14620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rPr>
              <a:t>犹大</a:t>
            </a:r>
            <a:endParaRPr lang="en-US" alt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2890" name="Text Box 26"/>
          <p:cNvSpPr txBox="1">
            <a:spLocks noChangeArrowheads="1"/>
          </p:cNvSpPr>
          <p:nvPr/>
        </p:nvSpPr>
        <p:spPr bwMode="auto">
          <a:xfrm>
            <a:off x="1671638" y="3886200"/>
            <a:ext cx="13763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rPr>
              <a:t>以色列</a:t>
            </a:r>
            <a:endParaRPr lang="en-US" alt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2904" name="Text Box 40"/>
          <p:cNvSpPr txBox="1">
            <a:spLocks noChangeArrowheads="1"/>
          </p:cNvSpPr>
          <p:nvPr/>
        </p:nvSpPr>
        <p:spPr bwMode="auto">
          <a:xfrm>
            <a:off x="2895600" y="2971800"/>
            <a:ext cx="26193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Arial"/>
                <a:cs typeface="Arial"/>
              </a:rPr>
              <a:t>便哈达</a:t>
            </a:r>
            <a:endParaRPr lang="en-US" alt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2905" name="Text Box 41"/>
          <p:cNvSpPr txBox="1">
            <a:spLocks noChangeArrowheads="1"/>
          </p:cNvSpPr>
          <p:nvPr/>
        </p:nvSpPr>
        <p:spPr bwMode="auto">
          <a:xfrm>
            <a:off x="3205163" y="4800600"/>
            <a:ext cx="29511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Arial"/>
                <a:cs typeface="Arial"/>
              </a:rPr>
              <a:t>约沙法</a:t>
            </a:r>
            <a:endParaRPr lang="en-US" alt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2906" name="Text Box 42"/>
          <p:cNvSpPr txBox="1">
            <a:spLocks noChangeArrowheads="1"/>
          </p:cNvSpPr>
          <p:nvPr/>
        </p:nvSpPr>
        <p:spPr bwMode="auto">
          <a:xfrm>
            <a:off x="3576638" y="3886200"/>
            <a:ext cx="15700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Arial"/>
                <a:cs typeface="Arial"/>
              </a:rPr>
              <a:t>亚哈</a:t>
            </a:r>
            <a:endParaRPr lang="en-US" alt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2907" name="AutoShape 43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92908" name="AutoShape 44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92909" name="Oval 45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92910" name="AutoShape 46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92911" name="Text Box 47"/>
          <p:cNvSpPr txBox="1">
            <a:spLocks noChangeArrowheads="1"/>
          </p:cNvSpPr>
          <p:nvPr/>
        </p:nvSpPr>
        <p:spPr bwMode="auto">
          <a:xfrm>
            <a:off x="5029200" y="2286000"/>
            <a:ext cx="2819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rPr>
              <a:t>米所波大米</a:t>
            </a:r>
            <a:endParaRPr lang="en-US" alt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sz="6000" b="1" kern="1200" dirty="0">
                <a:solidFill>
                  <a:schemeClr val="bg1"/>
                </a:solidFill>
                <a:ea typeface="ＭＳ Ｐゴシック"/>
              </a:rPr>
              <a:t>亚兰人的威胁</a:t>
            </a:r>
            <a:endParaRPr lang="en-US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26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2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2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2" grpId="0" autoUpdateAnimBg="0"/>
      <p:bldP spid="292873" grpId="0" autoUpdateAnimBg="0"/>
      <p:bldP spid="292890" grpId="0" autoUpdateAnimBg="0"/>
      <p:bldP spid="292904" grpId="0" autoUpdateAnimBg="0"/>
      <p:bldP spid="292905" grpId="0" autoUpdateAnimBg="0"/>
      <p:bldP spid="292906" grpId="0" autoUpdateAnimBg="0"/>
      <p:bldP spid="292907" grpId="0" animBg="1"/>
      <p:bldP spid="292908" grpId="0" animBg="1"/>
      <p:bldP spid="292909" grpId="0" animBg="1"/>
      <p:bldP spid="292910" grpId="0" animBg="1"/>
    </p:bldLst>
  </p:timing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5974</TotalTime>
  <Words>503</Words>
  <Application>Microsoft Macintosh PowerPoint</Application>
  <PresentationFormat>On-screen Show (4:3)</PresentationFormat>
  <Paragraphs>92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26</vt:lpstr>
      <vt:lpstr>ＭＳ ゴシック</vt:lpstr>
      <vt:lpstr>MS PGothic</vt:lpstr>
      <vt:lpstr>MS PGothic</vt:lpstr>
      <vt:lpstr>ＭＳ Ｐ明朝</vt:lpstr>
      <vt:lpstr>SimSun</vt:lpstr>
      <vt:lpstr>Apple Chancery</vt:lpstr>
      <vt:lpstr>Arial</vt:lpstr>
      <vt:lpstr>Geneva</vt:lpstr>
      <vt:lpstr>Times New Roman</vt:lpstr>
      <vt:lpstr>Wingdings</vt:lpstr>
      <vt:lpstr>Orbit</vt:lpstr>
      <vt:lpstr>1_Default Design</vt:lpstr>
      <vt:lpstr>1_Orbit</vt:lpstr>
      <vt:lpstr>11_Default Design</vt:lpstr>
      <vt:lpstr>12_Default Design</vt:lpstr>
      <vt:lpstr>2_Blank Presentation</vt:lpstr>
      <vt:lpstr>6_Blank Presentation</vt:lpstr>
      <vt:lpstr>谁的旨意？</vt:lpstr>
      <vt:lpstr>1991: 移民到新加坡</vt:lpstr>
      <vt:lpstr>The Griffiths  9 Jan 2016</vt:lpstr>
      <vt:lpstr>新加坡优越的位置</vt:lpstr>
      <vt:lpstr>上帝的旨意？</vt:lpstr>
      <vt:lpstr>你如何行上帝的旨意而不是你的旨意？ </vt:lpstr>
      <vt:lpstr>两个王</vt:lpstr>
      <vt:lpstr>I. 别说你要上帝的旨意而事实上你已经在心理做了决定 (列王纪上22:1-4)</vt:lpstr>
      <vt:lpstr>亚兰人的威胁</vt:lpstr>
      <vt:lpstr>海 之 道</vt:lpstr>
      <vt:lpstr>你是否在寻求上帝的旨意但是你已经作好了决定？</vt:lpstr>
      <vt:lpstr>“哦主啊，以你的旨意使用我—尤其为师爷！”</vt:lpstr>
      <vt:lpstr>“我在起初的时候力图使自己保持在对相关的事件上没有私心的状态。”</vt:lpstr>
      <vt:lpstr>II. 不要只向那些“与你站在同一条线上”的人寻求谋略”  (列王纪上22:5-28)</vt:lpstr>
      <vt:lpstr>在追求上帝的旨意时，我们在寻求属神的指教吗？</vt:lpstr>
      <vt:lpstr>蒙古？</vt:lpstr>
      <vt:lpstr>III. 无视上帝清楚的旨意会带来灾难 (列王纪上22:29-40)</vt:lpstr>
      <vt:lpstr>寻求自己的旨意而不是上帝的旨意会带来什么结局呢？</vt:lpstr>
      <vt:lpstr>寻求上帝的旨意有什么结局？</vt:lpstr>
      <vt:lpstr>I. 别说你要上帝的旨意而事实上你已经在心理做了决定 (列王纪上22:1-4)</vt:lpstr>
      <vt:lpstr>II. 不要只向那些“与你站在同一条线上”的人寻求谋略”  (列王纪上22:5-28)</vt:lpstr>
      <vt:lpstr>III. 无视上帝清楚的旨意会带来灾难 (列王纪上22:29-40)</vt:lpstr>
      <vt:lpstr>—旨要— 诚心地寻求主因为无视上帝清楚的旨意将带来严重的后果</vt:lpstr>
      <vt:lpstr>抽出时间休息</vt:lpstr>
      <vt:lpstr>敞开双手</vt:lpstr>
      <vt:lpstr>圣灵论链接地址 BibleStudyDownloads.org</vt:lpstr>
      <vt:lpstr>Black</vt:lpstr>
    </vt:vector>
  </TitlesOfParts>
  <Company>Test Site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Tester</dc:creator>
  <cp:lastModifiedBy>Rick Griffith</cp:lastModifiedBy>
  <cp:revision>293</cp:revision>
  <dcterms:created xsi:type="dcterms:W3CDTF">1999-12-18T22:01:36Z</dcterms:created>
  <dcterms:modified xsi:type="dcterms:W3CDTF">2018-11-12T13:02:21Z</dcterms:modified>
</cp:coreProperties>
</file>