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  <p:sldMasterId id="2147483892" r:id="rId2"/>
    <p:sldMasterId id="2147483904" r:id="rId3"/>
    <p:sldMasterId id="2147483916" r:id="rId4"/>
    <p:sldMasterId id="2147483928" r:id="rId5"/>
    <p:sldMasterId id="2147483940" r:id="rId6"/>
    <p:sldMasterId id="2147483952" r:id="rId7"/>
    <p:sldMasterId id="2147484046" r:id="rId8"/>
    <p:sldMasterId id="2147484407" r:id="rId9"/>
    <p:sldMasterId id="2147484419" r:id="rId10"/>
  </p:sldMasterIdLst>
  <p:notesMasterIdLst>
    <p:notesMasterId r:id="rId36"/>
  </p:notesMasterIdLst>
  <p:handoutMasterIdLst>
    <p:handoutMasterId r:id="rId37"/>
  </p:handoutMasterIdLst>
  <p:sldIdLst>
    <p:sldId id="256" r:id="rId11"/>
    <p:sldId id="272" r:id="rId12"/>
    <p:sldId id="273" r:id="rId13"/>
    <p:sldId id="274" r:id="rId14"/>
    <p:sldId id="257" r:id="rId15"/>
    <p:sldId id="258" r:id="rId16"/>
    <p:sldId id="259" r:id="rId17"/>
    <p:sldId id="260" r:id="rId18"/>
    <p:sldId id="282" r:id="rId19"/>
    <p:sldId id="281" r:id="rId20"/>
    <p:sldId id="263" r:id="rId21"/>
    <p:sldId id="264" r:id="rId22"/>
    <p:sldId id="265" r:id="rId23"/>
    <p:sldId id="284" r:id="rId24"/>
    <p:sldId id="285" r:id="rId25"/>
    <p:sldId id="275" r:id="rId26"/>
    <p:sldId id="268" r:id="rId27"/>
    <p:sldId id="269" r:id="rId28"/>
    <p:sldId id="270" r:id="rId29"/>
    <p:sldId id="271" r:id="rId30"/>
    <p:sldId id="262" r:id="rId31"/>
    <p:sldId id="276" r:id="rId32"/>
    <p:sldId id="277" r:id="rId33"/>
    <p:sldId id="283" r:id="rId34"/>
    <p:sldId id="280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BAA"/>
    <a:srgbClr val="00FF00"/>
    <a:srgbClr val="00FFFF"/>
    <a:srgbClr val="FFFF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666"/>
  </p:normalViewPr>
  <p:slideViewPr>
    <p:cSldViewPr>
      <p:cViewPr varScale="1">
        <p:scale>
          <a:sx n="72" d="100"/>
          <a:sy n="72" d="100"/>
        </p:scale>
        <p:origin x="160" y="1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81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66E5A9F-957C-C640-81CD-5EF238135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81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33FC01B-A731-DE43-AFCA-04E1FE840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71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48FBCE-C49B-4842-BD9D-2722E76D7DE3}" type="slidenum">
              <a:rPr lang="en-US" sz="1200">
                <a:solidFill>
                  <a:srgbClr val="000000"/>
                </a:solidFill>
              </a:rPr>
              <a:pPr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DAFD07C-FA4A-3F43-97CB-81AA34B30BA3}" type="slidenum">
              <a:rPr lang="en-US" sz="1200">
                <a:solidFill>
                  <a:srgbClr val="000000"/>
                </a:solidFill>
              </a:rPr>
              <a:pPr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03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1060CF-E612-8E49-8E43-387F94AA5CF7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945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5EE6F56-1F0F-6D4A-8205-DF70560AA0ED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494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4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0070D0-21C3-9549-8E20-AC136601C8D4}" type="slidenum">
              <a:rPr lang="en-US" sz="1200">
                <a:solidFill>
                  <a:srgbClr val="000000"/>
                </a:solidFill>
              </a:rPr>
              <a:pPr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8DBDC9-740A-1746-9794-C655DD79FD29}" type="slidenum">
              <a:rPr lang="en-US" sz="1200">
                <a:solidFill>
                  <a:srgbClr val="000000"/>
                </a:solidFill>
              </a:rPr>
              <a:pPr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EFDBAC-CDCE-5F44-AC22-110F106E2115}" type="slidenum">
              <a:rPr lang="en-US" sz="1200">
                <a:solidFill>
                  <a:srgbClr val="000000"/>
                </a:solidFill>
              </a:rPr>
              <a:pPr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9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C14F09-2516-8644-9DFD-42CD96032FBF}" type="slidenum">
              <a:rPr lang="en-US" sz="1200">
                <a:solidFill>
                  <a:srgbClr val="000000"/>
                </a:solidFill>
              </a:rPr>
              <a:pPr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61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D4A1E3-6C8E-6F4A-812A-746CE6639F66}" type="slidenum">
              <a:rPr lang="en-US" sz="1200">
                <a:solidFill>
                  <a:srgbClr val="000000"/>
                </a:solidFill>
              </a:rPr>
              <a:pPr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63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AD3C90-270F-9E4C-BA20-031243B59452}" type="slidenum">
              <a:rPr lang="en-US" sz="1200">
                <a:solidFill>
                  <a:srgbClr val="000000"/>
                </a:solidFill>
              </a:rPr>
              <a:pPr/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5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5A2444-F21E-C342-95FD-643C76FB65EB}" type="slidenum">
              <a:rPr lang="en-US" sz="1200">
                <a:solidFill>
                  <a:srgbClr val="000000"/>
                </a:solidFill>
              </a:rPr>
              <a:pPr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5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D7B632-5BB0-D044-BCC7-31D63633A276}" type="slidenum">
              <a:rPr lang="en-US" sz="1200">
                <a:solidFill>
                  <a:srgbClr val="000000"/>
                </a:solidFill>
              </a:rPr>
              <a:pPr/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5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926CCE-10FA-D74C-B532-5B282576C347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24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>
                <a:latin typeface="Arial" charset="0"/>
              </a:rPr>
              <a:t>The</a:t>
            </a:r>
            <a:r>
              <a:rPr lang="en-US" baseline="0" dirty="0">
                <a:latin typeface="Arial" charset="0"/>
              </a:rPr>
              <a:t> Bible…Basically </a:t>
            </a:r>
            <a:r>
              <a:rPr lang="en-US" dirty="0">
                <a:latin typeface="Arial" charset="0"/>
              </a:rPr>
              <a:t>link address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9C8197-558F-6745-880A-2AD19F0B57DA}" type="slidenum">
              <a:rPr lang="en-US" sz="1200">
                <a:solidFill>
                  <a:srgbClr val="000000"/>
                </a:solidFill>
              </a:rPr>
              <a:pPr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37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68E8E8-ABC8-6F4C-9866-6ACB2539F4C4}" type="slidenum">
              <a:rPr lang="en-US" sz="1200">
                <a:solidFill>
                  <a:srgbClr val="000000"/>
                </a:solidFill>
              </a:rPr>
              <a:pPr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392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1AA14A-B97F-A142-9876-98A4D40C9647}" type="slidenum">
              <a:rPr lang="en-US" sz="1200">
                <a:solidFill>
                  <a:srgbClr val="000000"/>
                </a:solidFill>
              </a:rPr>
              <a:pPr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1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D7B632-5BB0-D044-BCC7-31D63633A276}" type="slidenum">
              <a:rPr lang="en-US" sz="1200">
                <a:solidFill>
                  <a:srgbClr val="000000"/>
                </a:solidFill>
              </a:rPr>
              <a:pPr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5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94DAA4B-6FD8-1D42-9C15-07794E1001E5}" type="slidenum">
              <a:rPr lang="en-US" sz="1200">
                <a:solidFill>
                  <a:srgbClr val="000000"/>
                </a:solidFill>
              </a:rPr>
              <a:pPr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E2E98E-9933-BF4D-98BA-728749830A63}" type="slidenum">
              <a:rPr lang="en-US" sz="1200">
                <a:solidFill>
                  <a:srgbClr val="000000"/>
                </a:solidFill>
              </a:rPr>
              <a:pPr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9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E3A597-C38A-2B43-BC04-A1D951727181}" type="slidenum">
              <a:rPr lang="en-US" sz="1200">
                <a:solidFill>
                  <a:srgbClr val="000000"/>
                </a:solidFill>
              </a:rPr>
              <a:pPr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15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charset="0"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E3D7-8E52-2C46-8D96-F8FC0BC8B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2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BB27-0B76-0D42-B9B5-74F1F59C4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384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5CE5D3-29C8-4C84-8589-984E84FD40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9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87BE-64E0-D64F-AF99-15691F85D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9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4C7CB-04C7-F04B-8A32-823AAF497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49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5D7B7-5B94-2741-B559-C515AD97C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78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23498-93CB-0443-B1FC-438A6F92D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52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C12E2-DEA5-294C-8F45-E3932A662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65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7E7E2-6DCC-9546-ACAE-B6AA4BD7E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81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12E6C-D24F-3A49-817E-2C9E6791B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27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2353F-915B-594C-B2C1-02B8F5ECD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79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6ABF1-C73E-524E-BFAD-EBB81F393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72BDE-CBF9-544A-AD0C-AF0715C29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29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F41DB-E600-0242-8823-9C0AE443D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4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BBDA6-BAE0-C046-AE33-AA12C3318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96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DB94A-64DB-BE47-B0E7-AF6831BA8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19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6B64A-5D53-FD4C-B6CD-C88122E90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32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28546-A49F-C94E-8AEA-2821B63F7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77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3F713-B2EF-934D-BDE0-B3750309D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67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1652D-9070-8248-88E2-D396B4052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07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0E5F5-EEC2-7B4C-B4EC-4851C7BD4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39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61DFC-81A9-8746-8000-E55ECCD86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96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0297A-2AAA-FA4B-966B-C3CE39A72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6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BCB84-2C53-DF44-806D-513993AE0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94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B0E7F-789F-FE41-84EC-4DCD0316F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40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C3B57-17ED-6A46-8784-2A7710342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76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3B794-7C82-C349-831F-A9E319A25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2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36A15-2F8C-564F-913F-532674B6B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19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charset="0"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2F03C-7B41-234C-B5BD-E8D12F7D9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233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429BB-110D-6645-BC63-EED8F8019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25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310B7-71BD-1B4D-BC5D-9E993846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54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32913-A20B-E24D-A399-77CF0208C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19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1DD1E-DE0D-8041-A794-F4202D6F6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907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BA0F9-C6ED-3643-886E-982D5AE8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6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A8F61-6D2B-3147-9789-6689F0D5B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135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FEADB-B969-144C-B943-2F89D0943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996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6ECF8-FF54-DC4E-94A0-F86B7805D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19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C9629-B582-E641-A223-58027AAA7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45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8038B-3649-7E41-8285-BABDFD372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640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A18C-8124-3E49-A153-536564DBF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392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4495800"/>
            <a:ext cx="7772400" cy="1524000"/>
          </a:xfrm>
          <a:effectLst>
            <a:outerShdw blurRad="63500" dist="253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990600"/>
            <a:ext cx="2362200" cy="2438400"/>
          </a:xfrm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 marL="0" indent="0" algn="ctr">
              <a:buFont typeface="Wingdings" charset="0"/>
              <a:buNone/>
              <a:defRPr>
                <a:latin typeface="Curlz MT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>
              <a:defRPr/>
            </a:lvl1pPr>
          </a:lstStyle>
          <a:p>
            <a:fld id="{087B7E74-6299-1148-A96D-4DADA81959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09C21-A68A-9146-8831-B5FEC3702C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722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0416F-CCB4-2446-9403-4D550EC830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315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4384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90E7F7-D360-5C49-8D16-4BE7E3583C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949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53D7E-2565-064D-8067-D412E78FC5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6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694F-F1D5-1246-A206-3BABD0F3C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44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B5A9B0-DB46-6047-B783-5008E8D7FE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083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0B1A9-DA7D-B44F-B525-0046512292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376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AE4AC-D3F2-EB4D-9B17-941E79231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440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C0B301-7582-9544-B2B7-0D914D5106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581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C6D8A-214E-8843-8B09-30FC82082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701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0364C-8EF3-2C40-97D5-6F2B9AE94D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717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362200"/>
            <a:ext cx="7772400" cy="12192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581400"/>
            <a:ext cx="7772400" cy="1143000"/>
          </a:xfrm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marL="0" indent="0" algn="r">
              <a:buFont typeface="Wingdings" charset="0"/>
              <a:buNone/>
              <a:defRPr sz="3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24600"/>
            <a:ext cx="1905000" cy="457200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7BA57-369A-B74F-B97B-3C76D2DB2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530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698FD-1B2A-C74E-A40E-C589D6737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610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702-D205-4546-BA3D-4AF5C6D6E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56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0F453-7375-D447-A7EA-9E837CD50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0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5DB8D-B178-2744-B0F4-99852D305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914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350EE-064F-4B46-BCDD-65A625A7D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505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859C3-2782-0A4D-B58B-798991697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157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E2122-935D-BF4F-976F-4B66F7D17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614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B08EC-AB09-1842-8BE0-2E162012D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193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69BF4-2ABC-7D43-A15A-2CD6D3DC8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343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5DEE1-0DDB-474B-8B95-982E81C32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527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7DFA9-3B67-BD49-9772-25493A4B1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164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3152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7315200" cy="1752600"/>
          </a:xfr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676400" cy="457200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25400" dist="12700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25400" dist="12700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676400" cy="457200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25400" dist="12700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8803D-6B5D-DD4C-8CBD-04C1AFF79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731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C93F9-BC3B-DE47-80DE-7B9AE15DA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024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3ABD6-A562-594F-BA90-FEEB603DC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1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4D4BB-61D0-E945-BDBC-9A57309C8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934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81482-8055-A949-87F0-38F06DA1F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296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46216-5758-B847-ABCD-E67CBCEBB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345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F186-E2D2-CF42-B9E1-41A0E42F7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636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2D076-61BF-E34D-AEA0-93E8CC3EF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708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34638-DA99-A243-8A4F-BE38D7B91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706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69F7B-F1B9-B341-ACAD-1BDA22273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371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50F45-548F-894C-9CE0-2D34FEFE1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964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35187-F224-954E-8B48-3526C244C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339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489E236-111B-794F-ABD9-4CE1093F3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40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2744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F3929-3EA8-BA47-9C9C-CB4A3F3D5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874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3747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1789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1479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5356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767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3591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0652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88523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2769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6953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48BAB-5B93-6246-A5B5-3D564942A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239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BD58F-F8D1-451E-915F-C2CFBBDBDF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040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FEFFA-4BDE-4EF2-B864-E6740125EB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24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A7457-7508-4AD9-93F8-8A6C1C0FBB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226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826B8-A5A6-4BAC-A5A9-49901B2C63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222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1FCA9-A0D6-4DB6-898B-801A46FCA2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499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74019C-2330-44F1-A229-CA0CA1FC39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728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CB582-6E14-4C60-9A56-4587CE25C4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647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ABCBA-C0FC-4747-937F-23A463D0B7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026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AD979-9EE1-4D21-BD9E-FEFA686BC9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945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5726B-6014-48BA-A48C-CA65ECA7BA9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9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E7A3A3-E4F6-B84C-B056-06E070498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7C5B42FF-E8B5-4D3E-97C2-4DAC6A9AC09B}" type="slidenum">
              <a:rPr lang="en-US" altLang="en-US">
                <a:solidFill>
                  <a:srgbClr val="000000"/>
                </a:solidFill>
                <a:ea typeface="MS PGothic" pitchFamily="34" charset="-128"/>
                <a:cs typeface="+mn-cs"/>
              </a:rPr>
              <a:pPr/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07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40DFB95-D8F9-DD4F-90C6-1E67E4BC9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/>
              </a:defRPr>
            </a:lvl1pPr>
          </a:lstStyle>
          <a:p>
            <a:pPr>
              <a:defRPr/>
            </a:pPr>
            <a:fld id="{0C5AC03E-F3EB-DE4D-A9F6-66101F581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41" r:id="rId3"/>
    <p:sldLayoutId id="2147484342" r:id="rId4"/>
    <p:sldLayoutId id="2147484343" r:id="rId5"/>
    <p:sldLayoutId id="2147484344" r:id="rId6"/>
    <p:sldLayoutId id="2147484345" r:id="rId7"/>
    <p:sldLayoutId id="2147484346" r:id="rId8"/>
    <p:sldLayoutId id="2147484347" r:id="rId9"/>
    <p:sldLayoutId id="2147484348" r:id="rId10"/>
    <p:sldLayoutId id="21474843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B667CA3-0019-2647-AE3E-71DEDDC8A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954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543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FFFFFF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Verdana"/>
                <a:cs typeface="MS P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Verdana"/>
                <a:cs typeface="MS P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Verdana" charset="0"/>
                <a:ea typeface="MS Pゴシック" charset="0"/>
                <a:cs typeface="MS Pゴシック" charset="0"/>
              </a:defRPr>
            </a:lvl1pPr>
          </a:lstStyle>
          <a:p>
            <a:fld id="{68EFF99E-CFBE-1D4F-B5FD-C93EE64C9E2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03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ＭＳ Ｐゴシック" charset="0"/>
          <a:cs typeface="MS P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ＭＳ Ｐゴシック" charset="0"/>
          <a:cs typeface="MS P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ＭＳ Ｐゴシック" charset="0"/>
          <a:cs typeface="MS P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ＭＳ Ｐゴシック" charset="0"/>
          <a:cs typeface="MS P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ＭＳ Ｐゴシック" charset="0"/>
          <a:cs typeface="MS P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ＭＳ Ｐゴシック" charset="0"/>
          <a:cs typeface="MS P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ＭＳ Ｐゴシック" charset="0"/>
          <a:cs typeface="MS P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ＭＳ Ｐゴシック" charset="0"/>
          <a:cs typeface="MS Pゴシック" charset="0"/>
        </a:defRPr>
      </a:lvl9pPr>
    </p:titleStyle>
    <p:bodyStyle>
      <a:lvl1pPr marL="396875" indent="-3968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50838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800">
          <a:solidFill>
            <a:schemeClr val="tx1"/>
          </a:solidFill>
          <a:latin typeface="+mn-lt"/>
          <a:ea typeface="MS Pゴシック" charset="0"/>
          <a:cs typeface="+mn-cs"/>
        </a:defRPr>
      </a:lvl2pPr>
      <a:lvl3pPr marL="1316038" indent="-33972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400">
          <a:solidFill>
            <a:schemeClr val="tx1"/>
          </a:solidFill>
          <a:latin typeface="+mn-lt"/>
          <a:ea typeface="MS Pゴシック" charset="0"/>
          <a:cs typeface="+mn-cs"/>
        </a:defRPr>
      </a:lvl3pPr>
      <a:lvl4pPr marL="1712913" indent="-2825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MS Pゴシック" charset="0"/>
          <a:cs typeface="+mn-cs"/>
        </a:defRPr>
      </a:lvl4pPr>
      <a:lvl5pPr marL="2108200" indent="-2794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MS Pゴシック" charset="0"/>
          <a:cs typeface="+mn-cs"/>
        </a:defRPr>
      </a:lvl5pPr>
      <a:lvl6pPr marL="2565400" indent="-279400" algn="l" rtl="0" fontAlgn="base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MS Pゴシック" charset="0"/>
          <a:cs typeface="+mn-cs"/>
        </a:defRPr>
      </a:lvl6pPr>
      <a:lvl7pPr marL="3022600" indent="-279400" algn="l" rtl="0" fontAlgn="base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MS Pゴシック" charset="0"/>
          <a:cs typeface="+mn-cs"/>
        </a:defRPr>
      </a:lvl7pPr>
      <a:lvl8pPr marL="3479800" indent="-279400" algn="l" rtl="0" fontAlgn="base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MS Pゴシック" charset="0"/>
          <a:cs typeface="+mn-cs"/>
        </a:defRPr>
      </a:lvl8pPr>
      <a:lvl9pPr marL="3937000" indent="-279400" algn="l" rtl="0" fontAlgn="base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MS Pゴシック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676400" cy="4572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324600"/>
            <a:ext cx="3429000" cy="457200"/>
          </a:xfrm>
          <a:prstGeom prst="rect">
            <a:avLst/>
          </a:prstGeom>
          <a:noFill/>
          <a:ln>
            <a:noFill/>
          </a:ln>
          <a:effectLst>
            <a:outerShdw blurRad="6858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DE7B127-C818-4848-A86C-ABA0A8B4C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hf sldNum="0" hdr="0"/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1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43F993-9FFD-B14B-8B0C-937F7DC07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415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70988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624"/>
            <a:ext cx="6172200" cy="1332384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zh-TW" altLang="en-US" sz="6600" b="1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</a:rPr>
              <a:t>识别你的恩赐</a:t>
            </a:r>
            <a:endParaRPr lang="en-US" sz="7200">
              <a:solidFill>
                <a:srgbClr val="FFFFFF"/>
              </a:solidFill>
              <a:effectLst>
                <a:glow rad="228600">
                  <a:schemeClr val="tx1"/>
                </a:glo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5970984"/>
            <a:ext cx="9180512" cy="914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="ctr"/>
          <a:lstStyle>
            <a:lvl1pPr algn="ctr" eaLnBrk="0" hangingPunct="0">
              <a:defRPr sz="5400" b="1">
                <a:solidFill>
                  <a:schemeClr val="bg1"/>
                </a:solidFill>
                <a:effectLst>
                  <a:glow rad="254000">
                    <a:schemeClr val="tx1">
                      <a:alpha val="89000"/>
                    </a:schemeClr>
                  </a:glow>
                </a:effectLst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glow rad="254000">
                    <a:srgbClr val="000000">
                      <a:alpha val="89000"/>
                    </a:srgbClr>
                  </a:glow>
                </a:effectLst>
                <a:latin typeface="Arial"/>
                <a:cs typeface="Arial"/>
              </a:rPr>
              <a:t>Dr. Rick Griffith, Singapore Bible College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glow rad="254000">
                    <a:srgbClr val="000000">
                      <a:alpha val="89000"/>
                    </a:srgbClr>
                  </a:glow>
                </a:effectLst>
                <a:latin typeface="Arial"/>
                <a:cs typeface="Arial"/>
              </a:rPr>
              <a:t>BibleStudyDownloads.org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6988" y="6093296"/>
            <a:ext cx="9180512" cy="914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="ctr"/>
          <a:lstStyle>
            <a:lvl1pPr algn="ctr" eaLnBrk="0" hangingPunct="0">
              <a:defRPr sz="5400" b="1">
                <a:solidFill>
                  <a:schemeClr val="bg1"/>
                </a:solidFill>
                <a:effectLst>
                  <a:glow rad="254000">
                    <a:schemeClr val="tx1">
                      <a:alpha val="89000"/>
                    </a:schemeClr>
                  </a:glow>
                </a:effectLst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glow rad="254000">
                    <a:srgbClr val="000000">
                      <a:alpha val="89000"/>
                    </a:srgbClr>
                  </a:glow>
                </a:effectLst>
                <a:latin typeface="Arial"/>
                <a:cs typeface="Arial"/>
              </a:rPr>
              <a:t>Dr. Rick Griffith, </a:t>
            </a:r>
            <a:r>
              <a:rPr lang="zh-CN" altLang="en-US" sz="2800" kern="0" dirty="0">
                <a:solidFill>
                  <a:srgbClr val="FFFFFF"/>
                </a:solidFill>
                <a:effectLst>
                  <a:glow rad="254000">
                    <a:srgbClr val="000000">
                      <a:alpha val="89000"/>
                    </a:srgbClr>
                  </a:glow>
                </a:effectLst>
                <a:latin typeface="Arial"/>
                <a:cs typeface="Arial"/>
              </a:rPr>
              <a:t>新加坡神学院</a:t>
            </a:r>
            <a:endParaRPr lang="en-US" sz="2800" kern="0" dirty="0">
              <a:solidFill>
                <a:srgbClr val="FFFFFF"/>
              </a:solidFill>
              <a:effectLst>
                <a:glow rad="254000">
                  <a:srgbClr val="000000">
                    <a:alpha val="89000"/>
                  </a:srgbClr>
                </a:glow>
              </a:effectLst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glow rad="254000">
                    <a:srgbClr val="000000">
                      <a:alpha val="89000"/>
                    </a:srgbClr>
                  </a:glow>
                </a:effectLst>
                <a:latin typeface="Arial"/>
                <a:cs typeface="Arial"/>
              </a:rPr>
              <a:t>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-242888"/>
            <a:ext cx="9144000" cy="685801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2800" b="1" dirty="0">
                <a:cs typeface="+mj-cs"/>
              </a:rPr>
              <a:t>课堂记录：属灵恩赐</a:t>
            </a:r>
            <a:endParaRPr lang="en-US" sz="4400" b="1" dirty="0">
              <a:cs typeface="+mj-cs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8375650" y="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tx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  <a:defRPr/>
            </a:pPr>
            <a:r>
              <a:rPr lang="en-US" b="1">
                <a:solidFill>
                  <a:srgbClr val="000000"/>
                </a:solidFill>
              </a:rPr>
              <a:t>63</a:t>
            </a:r>
            <a:endParaRPr lang="en-US" sz="2000" b="1">
              <a:solidFill>
                <a:srgbClr val="FFFFFF"/>
              </a:solidFill>
            </a:endParaRPr>
          </a:p>
        </p:txBody>
      </p:sp>
      <p:graphicFrame>
        <p:nvGraphicFramePr>
          <p:cNvPr id="43385" name="Group 3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075870"/>
              </p:ext>
            </p:extLst>
          </p:nvPr>
        </p:nvGraphicFramePr>
        <p:xfrm>
          <a:off x="214313" y="404665"/>
          <a:ext cx="8534400" cy="6472326"/>
        </p:xfrm>
        <a:graphic>
          <a:graphicData uri="http://schemas.openxmlformats.org/drawingml/2006/table">
            <a:tbl>
              <a:tblPr/>
              <a:tblGrid>
                <a:gridCol w="182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4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9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教导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布道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牧养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劝勉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行政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信心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施予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服事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施怜悯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老师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学生</a:t>
                      </a:r>
                      <a:r>
                        <a:rPr lang="en-US" altLang="zh-CN" sz="1600" b="1" dirty="0"/>
                        <a:t>A</a:t>
                      </a:r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学生</a:t>
                      </a:r>
                      <a:r>
                        <a:rPr lang="en-US" altLang="zh-CN" sz="1600" b="1" dirty="0"/>
                        <a:t>B</a:t>
                      </a:r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学生</a:t>
                      </a:r>
                      <a:r>
                        <a:rPr lang="en-US" altLang="zh-CN" sz="1600" b="1" dirty="0"/>
                        <a:t>C</a:t>
                      </a:r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学生</a:t>
                      </a:r>
                      <a:r>
                        <a:rPr lang="en-US" altLang="zh-CN" sz="1600" b="1" dirty="0"/>
                        <a:t>D</a:t>
                      </a:r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学生</a:t>
                      </a:r>
                      <a:r>
                        <a:rPr lang="en-US" altLang="zh-CN" sz="1600" b="1" dirty="0"/>
                        <a:t>E</a:t>
                      </a:r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学生</a:t>
                      </a:r>
                      <a:r>
                        <a:rPr lang="en-US" altLang="zh-CN" sz="1600" b="1" dirty="0"/>
                        <a:t>F</a:t>
                      </a:r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学生</a:t>
                      </a:r>
                      <a:r>
                        <a:rPr lang="en-US" altLang="zh-CN" sz="1600" b="1" dirty="0"/>
                        <a:t>G</a:t>
                      </a:r>
                      <a:endParaRPr lang="en-US" sz="1600" b="0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学生</a:t>
                      </a:r>
                      <a:r>
                        <a:rPr lang="en-US" altLang="zh-CN" sz="1600" b="1" dirty="0"/>
                        <a:t>H</a:t>
                      </a:r>
                      <a:endParaRPr lang="en-US" sz="1600" b="0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学生</a:t>
                      </a:r>
                      <a:r>
                        <a:rPr lang="en-US" altLang="zh-CN" sz="1600" b="1" dirty="0"/>
                        <a:t>I</a:t>
                      </a:r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学生</a:t>
                      </a:r>
                      <a:r>
                        <a:rPr lang="en-US" altLang="zh-CN" sz="1600" b="1" dirty="0"/>
                        <a:t>J</a:t>
                      </a:r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832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学生</a:t>
                      </a:r>
                      <a:r>
                        <a:rPr lang="en-US" altLang="zh-CN" sz="1600" b="1" dirty="0"/>
                        <a:t>K</a:t>
                      </a:r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1832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学生</a:t>
                      </a:r>
                      <a:r>
                        <a:rPr lang="en-US" altLang="zh-CN" sz="1600" b="1" dirty="0"/>
                        <a:t>L</a:t>
                      </a:r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1832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学生</a:t>
                      </a:r>
                      <a:r>
                        <a:rPr lang="en-US" altLang="zh-CN" sz="1600" b="1" dirty="0"/>
                        <a:t>M</a:t>
                      </a:r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1832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学生</a:t>
                      </a:r>
                      <a:r>
                        <a:rPr lang="en-US" altLang="zh-CN" sz="1600" b="1" dirty="0"/>
                        <a:t>N</a:t>
                      </a:r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1832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学生</a:t>
                      </a:r>
                      <a:r>
                        <a:rPr lang="en-US" altLang="zh-CN" sz="1600" b="1" dirty="0"/>
                        <a:t>O</a:t>
                      </a:r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5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总分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846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2" descr="2corinthians4_7-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86200" y="0"/>
            <a:ext cx="5257800" cy="20574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4800" b="1" dirty="0">
                <a:solidFill>
                  <a:schemeClr val="bg1"/>
                </a:solidFill>
                <a:latin typeface="Arial"/>
                <a:cs typeface="Arial"/>
              </a:rPr>
              <a:t>它</a:t>
            </a:r>
            <a:r>
              <a:rPr lang="zh-TW" altLang="en-US" sz="4800" b="1" dirty="0">
                <a:solidFill>
                  <a:schemeClr val="bg1"/>
                </a:solidFill>
                <a:latin typeface="Arial"/>
                <a:cs typeface="Arial"/>
              </a:rPr>
              <a:t>们被称为 </a:t>
            </a:r>
            <a:r>
              <a:rPr lang="en-US" altLang="zh-TW" sz="4800" b="1" dirty="0">
                <a:solidFill>
                  <a:schemeClr val="bg1"/>
                </a:solidFill>
                <a:latin typeface="Arial"/>
                <a:cs typeface="Arial"/>
              </a:rPr>
              <a:t>“</a:t>
            </a:r>
            <a:r>
              <a:rPr lang="zh-CN" altLang="en-US" sz="4800" b="1" dirty="0">
                <a:solidFill>
                  <a:schemeClr val="bg1"/>
                </a:solidFill>
                <a:latin typeface="Arial"/>
                <a:cs typeface="Arial"/>
              </a:rPr>
              <a:t>恩赐</a:t>
            </a:r>
            <a:r>
              <a:rPr lang="en-US" altLang="zh-TW" sz="4800" b="1" dirty="0">
                <a:solidFill>
                  <a:schemeClr val="bg1"/>
                </a:solidFill>
                <a:latin typeface="Arial"/>
                <a:cs typeface="Arial"/>
              </a:rPr>
              <a:t>" </a:t>
            </a:r>
            <a:r>
              <a:rPr lang="zh-TW" altLang="en-US" sz="4800" b="1" dirty="0">
                <a:solidFill>
                  <a:schemeClr val="bg1"/>
                </a:solidFill>
                <a:latin typeface="Arial"/>
                <a:cs typeface="Arial"/>
              </a:rPr>
              <a:t>是有原因的</a:t>
            </a:r>
            <a:r>
              <a:rPr lang="en-US" altLang="zh-TW" sz="4800" b="1" dirty="0">
                <a:solidFill>
                  <a:schemeClr val="bg1"/>
                </a:solidFill>
                <a:latin typeface="Arial"/>
                <a:cs typeface="Arial"/>
              </a:rPr>
              <a:t>..</a:t>
            </a:r>
            <a:r>
              <a:rPr lang="zh-TW" altLang="en-US" sz="4800" b="1" dirty="0">
                <a:solidFill>
                  <a:schemeClr val="bg1"/>
                </a:solidFill>
                <a:latin typeface="Arial"/>
                <a:cs typeface="Arial"/>
              </a:rPr>
              <a:t>。</a:t>
            </a:r>
            <a:endParaRPr lang="en-US" sz="4800" b="1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4941168"/>
            <a:ext cx="9144000" cy="191683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5157192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</a:rPr>
              <a:t>我们有这宝贝在瓦器里，是要显明这极大的能力是属于　神，不是出于我们。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1880" y="6207695"/>
            <a:ext cx="2535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FFFFFF"/>
                </a:solidFill>
              </a:rPr>
              <a:t>哥林多后书 </a:t>
            </a:r>
            <a:r>
              <a:rPr lang="en-US" altLang="zh-TW" b="1" dirty="0">
                <a:solidFill>
                  <a:srgbClr val="FFFFFF"/>
                </a:solidFill>
              </a:rPr>
              <a:t>4:7-9</a:t>
            </a:r>
            <a:r>
              <a:rPr lang="zh-TW" altLang="en-US" dirty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438400"/>
            <a:ext cx="7543800" cy="4191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8800" b="1" dirty="0"/>
              <a:t>一位基督徒是否能拥有好几个恩赐</a:t>
            </a:r>
            <a:r>
              <a:rPr lang="en-US" sz="8800" b="1" dirty="0"/>
              <a:t>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" descr="e_learning_prt_m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533400"/>
            <a:ext cx="8153400" cy="838200"/>
          </a:xfrm>
          <a:effectLst>
            <a:outerShdw blurRad="63500" dist="107763" dir="81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4800" b="1" dirty="0">
                <a:solidFill>
                  <a:schemeClr val="bg1"/>
                </a:solidFill>
                <a:latin typeface="Arial"/>
                <a:cs typeface="Arial"/>
              </a:rPr>
              <a:t>关于恩赐的两个观点</a:t>
            </a:r>
            <a:endParaRPr lang="en-US" sz="5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5029200" y="1700808"/>
            <a:ext cx="4114800" cy="1066800"/>
          </a:xfrm>
          <a:prstGeom prst="rect">
            <a:avLst/>
          </a:prstGeom>
          <a:noFill/>
          <a:ln>
            <a:noFill/>
          </a:ln>
          <a:effectLst>
            <a:outerShdw blurRad="63500" dist="107763" dir="81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zh-CN" altLang="en-US" sz="3200" b="1" i="1" dirty="0">
                <a:solidFill>
                  <a:srgbClr val="000000"/>
                </a:solidFill>
                <a:latin typeface="Arial"/>
                <a:cs typeface="Arial"/>
              </a:rPr>
              <a:t>基督徒可以拥有好几个属灵恩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8575675" y="0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DDDDDD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  <a:latin typeface="Arial"/>
                <a:cs typeface="Arial"/>
              </a:rPr>
              <a:t>44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990600" y="2971800"/>
            <a:ext cx="3581400" cy="2286000"/>
          </a:xfrm>
          <a:prstGeom prst="rect">
            <a:avLst/>
          </a:prstGeom>
          <a:noFill/>
          <a:ln>
            <a:noFill/>
          </a:ln>
          <a:effectLst>
            <a:outerShdw blurRad="63500" dist="107763" dir="81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ja-JP" altLang="en-US" sz="3200" b="1" dirty="0">
                <a:solidFill>
                  <a:srgbClr val="000000"/>
                </a:solidFill>
                <a:latin typeface="Arial"/>
                <a:cs typeface="Arial"/>
              </a:rPr>
              <a:t>“</a:t>
            </a:r>
            <a:r>
              <a:rPr lang="zh-CN" altLang="en-US" sz="3200" b="1" i="1" dirty="0">
                <a:solidFill>
                  <a:srgbClr val="000000"/>
                </a:solidFill>
                <a:latin typeface="Arial"/>
                <a:cs typeface="Arial"/>
              </a:rPr>
              <a:t>恩赐</a:t>
            </a:r>
            <a:r>
              <a:rPr lang="ja-JP" altLang="en-US" sz="3200" b="1" dirty="0">
                <a:solidFill>
                  <a:srgbClr val="000000"/>
                </a:solidFill>
                <a:latin typeface="Arial"/>
                <a:cs typeface="Arial"/>
              </a:rPr>
              <a:t>”</a:t>
            </a: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 singular </a:t>
            </a:r>
            <a:r>
              <a:rPr lang="zh-CN" altLang="en-US" sz="3200" b="1" dirty="0">
                <a:solidFill>
                  <a:srgbClr val="000000"/>
                </a:solidFill>
                <a:latin typeface="Arial"/>
                <a:cs typeface="Arial"/>
              </a:rPr>
              <a:t>单数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09600" indent="-609600" eaLnBrk="1" hangingPunct="1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Body part</a:t>
            </a:r>
            <a:r>
              <a:rPr lang="ja-JP" altLang="en-US" sz="3200" b="1" dirty="0">
                <a:solidFill>
                  <a:srgbClr val="000000"/>
                </a:solidFill>
                <a:latin typeface="Arial"/>
                <a:cs typeface="Arial"/>
              </a:rPr>
              <a:t>身体部分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09600" indent="-609600" eaLnBrk="1" hangingPunct="1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Concentrate</a:t>
            </a:r>
            <a:r>
              <a:rPr lang="zh-TW" altLang="en-US" sz="3200" b="1" dirty="0">
                <a:solidFill>
                  <a:srgbClr val="000000"/>
                </a:solidFill>
                <a:latin typeface="Arial"/>
                <a:cs typeface="Arial"/>
              </a:rPr>
              <a:t>集中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029200" y="2971800"/>
            <a:ext cx="3581400" cy="2286000"/>
          </a:xfrm>
          <a:prstGeom prst="rect">
            <a:avLst/>
          </a:prstGeom>
          <a:noFill/>
          <a:ln>
            <a:noFill/>
          </a:ln>
          <a:effectLst>
            <a:outerShdw blurRad="63500" dist="107763" dir="81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ja-JP" altLang="en-US" sz="3200" b="1" dirty="0">
                <a:solidFill>
                  <a:srgbClr val="000000"/>
                </a:solidFill>
                <a:latin typeface="Arial"/>
                <a:cs typeface="Arial"/>
              </a:rPr>
              <a:t>“</a:t>
            </a:r>
            <a:r>
              <a:rPr lang="zh-CN" altLang="en-US" sz="3200" b="1" i="1" dirty="0">
                <a:solidFill>
                  <a:srgbClr val="000000"/>
                </a:solidFill>
                <a:latin typeface="Arial"/>
                <a:cs typeface="Arial"/>
              </a:rPr>
              <a:t>恩赐</a:t>
            </a:r>
            <a:r>
              <a:rPr lang="ja-JP" altLang="en-US" sz="3200" b="1" dirty="0">
                <a:solidFill>
                  <a:srgbClr val="000000"/>
                </a:solidFill>
                <a:latin typeface="Arial"/>
                <a:cs typeface="Arial"/>
              </a:rPr>
              <a:t>”</a:t>
            </a: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 = </a:t>
            </a:r>
            <a:r>
              <a:rPr lang="ja-JP" altLang="en-US" sz="3200" b="1" dirty="0">
                <a:solidFill>
                  <a:srgbClr val="000000"/>
                </a:solidFill>
                <a:latin typeface="Arial"/>
                <a:cs typeface="Arial"/>
              </a:rPr>
              <a:t>“</a:t>
            </a: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ja-JP" altLang="en-US" sz="3200" b="1" dirty="0">
                <a:solidFill>
                  <a:srgbClr val="000000"/>
                </a:solidFill>
                <a:latin typeface="Arial"/>
                <a:cs typeface="Arial"/>
              </a:rPr>
              <a:t>”</a:t>
            </a:r>
            <a:endParaRPr lang="en-US" altLang="ja-JP" sz="3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09600" indent="-609600" eaLnBrk="1" hangingPunct="1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Symbols</a:t>
            </a:r>
            <a:r>
              <a:rPr lang="zh-CN" altLang="en-US" sz="3200" b="1" dirty="0">
                <a:solidFill>
                  <a:srgbClr val="000000"/>
                </a:solidFill>
                <a:latin typeface="Arial"/>
                <a:cs typeface="Arial"/>
              </a:rPr>
              <a:t>象征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09600" indent="-609600" eaLnBrk="1" hangingPunct="1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NIV</a:t>
            </a:r>
          </a:p>
          <a:p>
            <a:pPr marL="609600" indent="-609600" eaLnBrk="1" hangingPunct="1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Arial"/>
                <a:cs typeface="Arial"/>
              </a:rPr>
              <a:t>新约的例子</a:t>
            </a: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NT examples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971600" y="1714128"/>
            <a:ext cx="3888432" cy="1066800"/>
          </a:xfrm>
          <a:prstGeom prst="rect">
            <a:avLst/>
          </a:prstGeom>
          <a:noFill/>
          <a:ln>
            <a:noFill/>
          </a:ln>
          <a:effectLst>
            <a:outerShdw blurRad="63500" dist="107763" dir="81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zh-CN" altLang="en-US" sz="3200" b="1" i="1" dirty="0">
                <a:solidFill>
                  <a:srgbClr val="000000"/>
                </a:solidFill>
                <a:latin typeface="Arial"/>
                <a:cs typeface="Arial"/>
              </a:rPr>
              <a:t>基督徒只能拥有一个属灵恩赐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3" grpId="0" build="p"/>
      <p:bldP spid="45064" grpId="0" build="p"/>
      <p:bldP spid="4506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话语上恩赐 的对比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PerryGothic Regular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183844"/>
              </p:ext>
            </p:extLst>
          </p:nvPr>
        </p:nvGraphicFramePr>
        <p:xfrm>
          <a:off x="72008" y="1844824"/>
          <a:ext cx="8964488" cy="4300595"/>
        </p:xfrm>
        <a:graphic>
          <a:graphicData uri="http://schemas.openxmlformats.org/drawingml/2006/table">
            <a:tbl>
              <a:tblPr/>
              <a:tblGrid>
                <a:gridCol w="1419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8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6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64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chemeClr val="hlink">
                            <a:gamma/>
                            <a:tint val="100000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</a:rPr>
                        <a:t>教导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chemeClr val="hlink">
                            <a:gamma/>
                            <a:tint val="100000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</a:rPr>
                        <a:t>布道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chemeClr val="hlink">
                            <a:gamma/>
                            <a:tint val="100000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</a:rPr>
                        <a:t>牧师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</a:rPr>
                        <a:t>-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</a:rPr>
                        <a:t>教师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chemeClr val="hlink">
                            <a:gamma/>
                            <a:tint val="100000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</a:rPr>
                        <a:t>劝勉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chemeClr val="hlink">
                            <a:gamma/>
                            <a:tint val="100000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共享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80008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圣经学习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信仰和见证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内心和圣经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乐观主义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对方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需要满足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80008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圣经真理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拯救与宣教装备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牧养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鼓励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对需求敏感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80008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教义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改宗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属灵的需求</a:t>
                      </a:r>
                      <a:b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</a:b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（全面）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属灵的需求</a:t>
                      </a:r>
                      <a:b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</a:b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（具体）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牧养者的需求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80008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指示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拯救的信心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属灵的指引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实际的行为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</a:rPr>
                        <a:t>一般特征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80008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圣经道理的准确性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对非信徒有负担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牧者的心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勉励他人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578850" y="0"/>
            <a:ext cx="56515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cs typeface="Arial" charset="0"/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1623158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569" name="Picture 2" descr="Slide 86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4800"/>
            <a:ext cx="9144000" cy="1524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solidFill>
                  <a:schemeClr val="tx2"/>
                </a:solidFill>
              </a:rPr>
              <a:t>服事上恩赐 的对比</a:t>
            </a:r>
            <a:endParaRPr lang="en-US" dirty="0">
              <a:solidFill>
                <a:schemeClr val="tx2"/>
              </a:solidFill>
              <a:latin typeface="PerryGothic Regular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3571" name="Rectangle 3"/>
          <p:cNvSpPr>
            <a:spLocks noChangeArrowheads="1"/>
          </p:cNvSpPr>
          <p:nvPr/>
        </p:nvSpPr>
        <p:spPr bwMode="auto">
          <a:xfrm>
            <a:off x="8578850" y="0"/>
            <a:ext cx="56515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cs typeface="Arial" charset="0"/>
              </a:rPr>
              <a:t>54</a:t>
            </a:r>
          </a:p>
        </p:txBody>
      </p:sp>
      <p:graphicFrame>
        <p:nvGraphicFramePr>
          <p:cNvPr id="38502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890535"/>
              </p:ext>
            </p:extLst>
          </p:nvPr>
        </p:nvGraphicFramePr>
        <p:xfrm>
          <a:off x="0" y="1600200"/>
          <a:ext cx="9144000" cy="5167312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6E3D1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行政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6E3D1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信心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6E3D1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施予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6E3D1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服事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6E3D1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施怜悯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/>
                        </a:gs>
                        <a:gs pos="100000">
                          <a:srgbClr val="6E3D1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共享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3B003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组织能力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异象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财务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能力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关心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对方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需要满足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3B003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领导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信仰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金钱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帮助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理解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对需求敏感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3B003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管理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视觉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物质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实际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心灵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  <a:ea typeface="ＭＳ Ｐゴシック" charset="0"/>
                        </a:rPr>
                        <a:t>牧养者的需求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3B003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结构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希望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财务和物质</a:t>
                      </a:r>
                      <a:endParaRPr kumimoji="0" lang="en-US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帮助完成日常责任</a:t>
                      </a:r>
                      <a:endParaRPr kumimoji="0" lang="en-US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安慰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5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neva" charset="0"/>
                        </a:rPr>
                        <a:t>一般特征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neva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00080"/>
                        </a:gs>
                        <a:gs pos="100000">
                          <a:srgbClr val="3B003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条理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对神有信心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慷慨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愿意抽空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neva" charset="0"/>
                          <a:ea typeface="ＭＳ Ｐゴシック" charset="-128"/>
                          <a:cs typeface="ＭＳ Ｐゴシック" charset="-128"/>
                        </a:rPr>
                        <a:t>怜悯的心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nev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294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3995738"/>
            <a:ext cx="9250363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525"/>
            <a:ext cx="9144000" cy="971550"/>
          </a:xfrm>
          <a:solidFill>
            <a:srgbClr val="000090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solidFill>
                  <a:schemeClr val="bg1"/>
                </a:solidFill>
                <a:latin typeface="Arial"/>
                <a:cs typeface="Arial"/>
              </a:rPr>
              <a:t>没有人和你一样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388" y="908050"/>
            <a:ext cx="5545137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4800" b="1" dirty="0">
                <a:solidFill>
                  <a:schemeClr val="bg1"/>
                </a:solidFill>
                <a:latin typeface="Arial"/>
                <a:cs typeface="Arial"/>
              </a:rPr>
              <a:t>如果你和另一个人是一摸一样的，</a:t>
            </a:r>
            <a:endParaRPr lang="en-US" altLang="zh-CN" sz="48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zh-CN" altLang="en-US" sz="4800" b="1" dirty="0">
                <a:solidFill>
                  <a:schemeClr val="bg1"/>
                </a:solidFill>
                <a:latin typeface="Arial"/>
                <a:cs typeface="Arial"/>
              </a:rPr>
              <a:t>我们就不需要你了。</a:t>
            </a:r>
            <a:endParaRPr lang="en-US"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724525" y="1196975"/>
            <a:ext cx="3419475" cy="290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–– </a:t>
            </a:r>
            <a:r>
              <a:rPr lang="zh-TW" altLang="en-US" sz="3200" dirty="0">
                <a:solidFill>
                  <a:srgbClr val="FFFFFF"/>
                </a:solidFill>
              </a:rPr>
              <a:t>霍华德</a:t>
            </a:r>
            <a:r>
              <a:rPr lang="en-US" altLang="zh-TW" sz="3200" dirty="0">
                <a:solidFill>
                  <a:srgbClr val="FFFFFF"/>
                </a:solidFill>
              </a:rPr>
              <a:t>·</a:t>
            </a:r>
            <a:r>
              <a:rPr lang="zh-TW" altLang="en-US" sz="3200" dirty="0">
                <a:solidFill>
                  <a:srgbClr val="FFFFFF"/>
                </a:solidFill>
              </a:rPr>
              <a:t>亨德里克斯</a:t>
            </a:r>
            <a:r>
              <a:rPr lang="zh-CN" altLang="en-US" sz="3200" dirty="0">
                <a:solidFill>
                  <a:srgbClr val="FFFFFF"/>
                </a:solidFill>
              </a:rPr>
              <a:t>博士</a:t>
            </a:r>
            <a:endParaRPr lang="en-US" sz="3200" dirty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(1924-2013)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Black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-152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>
                <a:cs typeface="+mj-cs"/>
              </a:rPr>
              <a:t>Spiritual Gifts Class Record</a:t>
            </a:r>
            <a:endParaRPr lang="en-US" sz="4800" b="1">
              <a:cs typeface="+mj-cs"/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8375650" y="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tx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  <a:defRPr/>
            </a:pPr>
            <a:r>
              <a:rPr lang="en-US" b="1">
                <a:solidFill>
                  <a:srgbClr val="000000"/>
                </a:solidFill>
              </a:rPr>
              <a:t>63</a:t>
            </a:r>
            <a:endParaRPr lang="en-US" sz="2000" b="1">
              <a:solidFill>
                <a:srgbClr val="FFFFFF"/>
              </a:solidFill>
            </a:endParaRPr>
          </a:p>
        </p:txBody>
      </p:sp>
      <p:graphicFrame>
        <p:nvGraphicFramePr>
          <p:cNvPr id="74756" name="Group 4"/>
          <p:cNvGraphicFramePr>
            <a:graphicFrameLocks noGrp="1"/>
          </p:cNvGraphicFramePr>
          <p:nvPr/>
        </p:nvGraphicFramePr>
        <p:xfrm>
          <a:off x="304800" y="533400"/>
          <a:ext cx="8610600" cy="6232561"/>
        </p:xfrm>
        <a:graphic>
          <a:graphicData uri="http://schemas.openxmlformats.org/drawingml/2006/table">
            <a:tbl>
              <a:tblPr/>
              <a:tblGrid>
                <a:gridCol w="183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8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37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0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Evan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Pastor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Exhort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Admin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Faith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Giving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Service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Mercy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Rick Griffith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 Char Ley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 Cheng Kiat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 Djenny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 Chay Giam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 Roy 30-39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 Jim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 Casurine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 Rene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 No Htoo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 Sokheang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 Tom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12 Vanna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13 Jin Ju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14 Babychen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Totals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-152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>
                <a:cs typeface="+mj-cs"/>
              </a:rPr>
              <a:t>Spiritual Gifts Class Record - Grads</a:t>
            </a:r>
            <a:endParaRPr lang="en-US" sz="4800" b="1">
              <a:cs typeface="+mj-cs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8375650" y="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tx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  <a:defRPr/>
            </a:pPr>
            <a:r>
              <a:rPr lang="en-US" b="1">
                <a:solidFill>
                  <a:srgbClr val="000000"/>
                </a:solidFill>
              </a:rPr>
              <a:t>63</a:t>
            </a:r>
            <a:endParaRPr lang="en-US" sz="2000" b="1">
              <a:solidFill>
                <a:srgbClr val="FFFFFF"/>
              </a:solidFill>
            </a:endParaRPr>
          </a:p>
        </p:txBody>
      </p:sp>
      <p:graphicFrame>
        <p:nvGraphicFramePr>
          <p:cNvPr id="43385" name="Group 377"/>
          <p:cNvGraphicFramePr>
            <a:graphicFrameLocks noGrp="1"/>
          </p:cNvGraphicFramePr>
          <p:nvPr/>
        </p:nvGraphicFramePr>
        <p:xfrm>
          <a:off x="304800" y="533400"/>
          <a:ext cx="8534400" cy="6340483"/>
        </p:xfrm>
        <a:graphic>
          <a:graphicData uri="http://schemas.openxmlformats.org/drawingml/2006/table">
            <a:tbl>
              <a:tblPr/>
              <a:tblGrid>
                <a:gridCol w="182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4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4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Evan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Pastor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Exhort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Admin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Faith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Giving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Service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Mercy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Rick Griffith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Loo, James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Ong Geok Wah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Chang, Deborah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Ho, Ivan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Lo, Matthew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Say, Simon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Chandra, Elisabeth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Sun, Lora May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Tran, Thuy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Low, Penny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Gombojav, Tumen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Han, James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Ling Ing Lung, Eric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Tan, Kenneth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Nanghee, Syndang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Wong, Karsun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 Slide 1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4" descr="church stained gla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0"/>
            <a:ext cx="5146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4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zh-CN" altLang="en-US" sz="4800" b="1" dirty="0">
                <a:latin typeface="Arial" charset="0"/>
                <a:ea typeface="ＭＳ Ｐゴシック" charset="0"/>
                <a:cs typeface="ＭＳ Ｐゴシック" charset="0"/>
              </a:rPr>
              <a:t>教会的目标应该是什么呢？</a:t>
            </a:r>
            <a:endParaRPr lang="en-US" sz="48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5302696" y="2050504"/>
            <a:ext cx="373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4400" b="1" dirty="0">
                <a:solidFill>
                  <a:srgbClr val="FFFFFF"/>
                </a:solidFill>
              </a:rPr>
              <a:t>新约不注重在于教会人数的成长</a:t>
            </a:r>
            <a:r>
              <a:rPr lang="en-US" altLang="zh-CN" sz="4400" b="1" dirty="0">
                <a:solidFill>
                  <a:srgbClr val="FFFFFF"/>
                </a:solidFill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zh-CN" altLang="en-US" sz="4400" b="1" dirty="0">
                <a:solidFill>
                  <a:srgbClr val="FFFFFF"/>
                </a:solidFill>
              </a:rPr>
              <a:t>（哥林多前书</a:t>
            </a:r>
            <a:r>
              <a:rPr lang="en-US" altLang="zh-CN" sz="4400" b="1" dirty="0">
                <a:solidFill>
                  <a:srgbClr val="FFFFFF"/>
                </a:solidFill>
              </a:rPr>
              <a:t> 4:2</a:t>
            </a:r>
            <a:r>
              <a:rPr lang="zh-CN" altLang="en-US" sz="4400" b="1" dirty="0">
                <a:solidFill>
                  <a:srgbClr val="FFFFFF"/>
                </a:solidFill>
              </a:rPr>
              <a:t>）</a:t>
            </a:r>
            <a:endParaRPr lang="en-US" sz="4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" y="-152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>
                <a:cs typeface="+mj-cs"/>
              </a:rPr>
              <a:t>Spiritual Gifts Class Record - Bachelor</a:t>
            </a:r>
            <a:endParaRPr lang="en-US" sz="4800" b="1">
              <a:cs typeface="+mj-cs"/>
            </a:endParaRPr>
          </a:p>
        </p:txBody>
      </p:sp>
      <p:sp>
        <p:nvSpPr>
          <p:cNvPr id="78851" name="Rectangle 1027"/>
          <p:cNvSpPr>
            <a:spLocks noChangeArrowheads="1"/>
          </p:cNvSpPr>
          <p:nvPr/>
        </p:nvSpPr>
        <p:spPr bwMode="auto">
          <a:xfrm>
            <a:off x="8375650" y="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tx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  <a:defRPr/>
            </a:pPr>
            <a:r>
              <a:rPr lang="en-US" b="1">
                <a:solidFill>
                  <a:srgbClr val="000000"/>
                </a:solidFill>
              </a:rPr>
              <a:t>63</a:t>
            </a:r>
            <a:endParaRPr lang="en-US" sz="2000" b="1">
              <a:solidFill>
                <a:srgbClr val="FFFFFF"/>
              </a:solidFill>
            </a:endParaRPr>
          </a:p>
        </p:txBody>
      </p:sp>
      <p:graphicFrame>
        <p:nvGraphicFramePr>
          <p:cNvPr id="79208" name="Group 1384"/>
          <p:cNvGraphicFramePr>
            <a:graphicFrameLocks noGrp="1"/>
          </p:cNvGraphicFramePr>
          <p:nvPr/>
        </p:nvGraphicFramePr>
        <p:xfrm>
          <a:off x="304800" y="533400"/>
          <a:ext cx="8534400" cy="5669007"/>
        </p:xfrm>
        <a:graphic>
          <a:graphicData uri="http://schemas.openxmlformats.org/drawingml/2006/table">
            <a:tbl>
              <a:tblPr/>
              <a:tblGrid>
                <a:gridCol w="182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4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4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Evan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Pastor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Exhort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Admin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Faith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Giving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Service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Mercy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Rick Griffith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Chumbeni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Moe Ka Fat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Joni Siau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Joshua Rungsung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Karl Fritz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Maya Perera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Jacob Ang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Michael Mohgan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William Siew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David Ravi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 Slide 1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 Slide 2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Grand Total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-242888"/>
            <a:ext cx="9144000" cy="68580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>
                <a:cs typeface="+mj-cs"/>
              </a:rPr>
              <a:t>Crossroads Spiritual Gifts Results</a:t>
            </a:r>
            <a:endParaRPr lang="en-US" sz="4400" b="1" dirty="0">
              <a:cs typeface="+mj-cs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8375650" y="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tx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  <a:defRPr/>
            </a:pPr>
            <a:r>
              <a:rPr lang="en-US" b="1">
                <a:solidFill>
                  <a:srgbClr val="000000"/>
                </a:solidFill>
              </a:rPr>
              <a:t>63</a:t>
            </a:r>
            <a:endParaRPr lang="en-US" sz="2000" b="1">
              <a:solidFill>
                <a:srgbClr val="FFFFFF"/>
              </a:solidFill>
            </a:endParaRPr>
          </a:p>
        </p:txBody>
      </p:sp>
      <p:graphicFrame>
        <p:nvGraphicFramePr>
          <p:cNvPr id="43385" name="Group 377"/>
          <p:cNvGraphicFramePr>
            <a:graphicFrameLocks noGrp="1"/>
          </p:cNvGraphicFramePr>
          <p:nvPr/>
        </p:nvGraphicFramePr>
        <p:xfrm>
          <a:off x="214313" y="404813"/>
          <a:ext cx="8534400" cy="6426207"/>
        </p:xfrm>
        <a:graphic>
          <a:graphicData uri="http://schemas.openxmlformats.org/drawingml/2006/table">
            <a:tbl>
              <a:tblPr/>
              <a:tblGrid>
                <a:gridCol w="182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4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9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Evan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Pastor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Exhort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Admin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Faith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Giving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Service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Mercy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Rick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en-US" sz="1600" b="1" dirty="0"/>
                        <a:t>Susan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en-US" sz="1600" b="1" dirty="0"/>
                        <a:t>Lewis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en-US" sz="1600" b="1" dirty="0"/>
                        <a:t>Barbara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en-US" sz="1600" b="1" dirty="0"/>
                        <a:t>Leland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en-US" sz="1600" b="1" dirty="0"/>
                        <a:t>Linda Calhoun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en-US" sz="1600" b="1" dirty="0"/>
                        <a:t>Andrew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en-US" sz="1600" b="1" dirty="0"/>
                        <a:t>Adrielle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en-US" sz="1600" b="1" dirty="0"/>
                        <a:t>Valentin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en-US" sz="1600" b="1" dirty="0"/>
                        <a:t>Jieun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en-US" sz="1600" b="1" dirty="0"/>
                        <a:t>Bal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8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Carol</a:t>
                      </a:r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1832">
                <a:tc>
                  <a:txBody>
                    <a:bodyPr/>
                    <a:lstStyle/>
                    <a:p>
                      <a:r>
                        <a:rPr lang="en-US" sz="1600" b="1" dirty="0"/>
                        <a:t>Drew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1832">
                <a:tc>
                  <a:txBody>
                    <a:bodyPr/>
                    <a:lstStyle/>
                    <a:p>
                      <a:r>
                        <a:rPr lang="en-US" sz="1600" b="1" dirty="0"/>
                        <a:t>Linda Fones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1832">
                <a:tc>
                  <a:txBody>
                    <a:bodyPr/>
                    <a:lstStyle/>
                    <a:p>
                      <a:r>
                        <a:rPr lang="en-US" sz="1600" b="1" dirty="0"/>
                        <a:t>Robert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1832">
                <a:tc>
                  <a:txBody>
                    <a:bodyPr/>
                    <a:lstStyle/>
                    <a:p>
                      <a:r>
                        <a:rPr lang="en-US" sz="1600" b="1" dirty="0"/>
                        <a:t>Geeta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5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Net Scores of 1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-280988"/>
            <a:ext cx="9144000" cy="68580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/>
              <a:t>Crossroads Spiritual Gifts Results</a:t>
            </a:r>
            <a:endParaRPr lang="en-US" sz="4400" b="1" dirty="0">
              <a:cs typeface="+mj-cs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8375650" y="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tx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  <a:defRPr/>
            </a:pPr>
            <a:r>
              <a:rPr lang="en-US" b="1">
                <a:solidFill>
                  <a:srgbClr val="000000"/>
                </a:solidFill>
              </a:rPr>
              <a:t>63</a:t>
            </a:r>
            <a:endParaRPr lang="en-US" sz="2000" b="1">
              <a:solidFill>
                <a:srgbClr val="FFFFFF"/>
              </a:solidFill>
            </a:endParaRPr>
          </a:p>
        </p:txBody>
      </p:sp>
      <p:graphicFrame>
        <p:nvGraphicFramePr>
          <p:cNvPr id="43385" name="Group 377"/>
          <p:cNvGraphicFramePr>
            <a:graphicFrameLocks noGrp="1"/>
          </p:cNvGraphicFramePr>
          <p:nvPr/>
        </p:nvGraphicFramePr>
        <p:xfrm>
          <a:off x="214313" y="428625"/>
          <a:ext cx="8534400" cy="6456360"/>
        </p:xfrm>
        <a:graphic>
          <a:graphicData uri="http://schemas.openxmlformats.org/drawingml/2006/table">
            <a:tbl>
              <a:tblPr/>
              <a:tblGrid>
                <a:gridCol w="182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4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9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Evan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Pastor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Exhort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Admin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Faith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Giving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Service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Mercy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r>
                        <a:rPr lang="en-US" sz="1600" b="1" dirty="0"/>
                        <a:t>Singpu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r>
                        <a:rPr lang="en-US" sz="1600" b="1" dirty="0"/>
                        <a:t>Kim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r>
                        <a:rPr lang="en-US" sz="1600" b="1" dirty="0"/>
                        <a:t>Athan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r>
                        <a:rPr lang="en-US" sz="1600" b="1" dirty="0"/>
                        <a:t>Chanchan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r>
                        <a:rPr lang="en-US" sz="1600" b="1" dirty="0"/>
                        <a:t>Albina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r>
                        <a:rPr lang="en-US" sz="1600" b="1" dirty="0"/>
                        <a:t>Désirée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r>
                        <a:rPr lang="en-US" sz="1600" b="1" dirty="0"/>
                        <a:t>Jonathan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r>
                        <a:rPr lang="en-US" sz="1600" b="1" dirty="0"/>
                        <a:t>Eva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r>
                        <a:rPr lang="en-US" sz="1600" b="1" dirty="0"/>
                        <a:t>Deborah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r>
                        <a:rPr lang="en-US" sz="1600" b="1" dirty="0"/>
                        <a:t>Miriam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19">
                <a:tc>
                  <a:txBody>
                    <a:bodyPr/>
                    <a:lstStyle/>
                    <a:p>
                      <a:r>
                        <a:rPr lang="en-US" sz="1600" b="1" dirty="0"/>
                        <a:t>Shannah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813">
                <a:tc>
                  <a:txBody>
                    <a:bodyPr/>
                    <a:lstStyle/>
                    <a:p>
                      <a:r>
                        <a:rPr lang="en-US" sz="1600" b="1" dirty="0"/>
                        <a:t>Tessa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1813">
                <a:tc>
                  <a:txBody>
                    <a:bodyPr/>
                    <a:lstStyle/>
                    <a:p>
                      <a:r>
                        <a:rPr lang="en-US" sz="1600" b="1" dirty="0"/>
                        <a:t>Sean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1813">
                <a:tc>
                  <a:txBody>
                    <a:bodyPr/>
                    <a:lstStyle/>
                    <a:p>
                      <a:r>
                        <a:rPr lang="en-US" sz="1600" b="1" dirty="0"/>
                        <a:t>Arun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Net Scores of 1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First Slide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5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 Scores of 1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-242888"/>
            <a:ext cx="9144000" cy="68580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>
                <a:cs typeface="+mj-cs"/>
              </a:rPr>
              <a:t>Spiritual Gifts Class Record</a:t>
            </a:r>
            <a:endParaRPr lang="en-US" sz="4400" b="1" dirty="0">
              <a:cs typeface="+mj-cs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8375650" y="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tx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  <a:defRPr/>
            </a:pPr>
            <a:r>
              <a:rPr lang="en-US" b="1">
                <a:solidFill>
                  <a:srgbClr val="000000"/>
                </a:solidFill>
              </a:rPr>
              <a:t>63</a:t>
            </a:r>
            <a:endParaRPr lang="en-US" sz="2000" b="1">
              <a:solidFill>
                <a:srgbClr val="FFFFFF"/>
              </a:solidFill>
            </a:endParaRPr>
          </a:p>
        </p:txBody>
      </p:sp>
      <p:graphicFrame>
        <p:nvGraphicFramePr>
          <p:cNvPr id="43385" name="Group 377"/>
          <p:cNvGraphicFramePr>
            <a:graphicFrameLocks noGrp="1"/>
          </p:cNvGraphicFramePr>
          <p:nvPr/>
        </p:nvGraphicFramePr>
        <p:xfrm>
          <a:off x="214313" y="404813"/>
          <a:ext cx="8534400" cy="6426207"/>
        </p:xfrm>
        <a:graphic>
          <a:graphicData uri="http://schemas.openxmlformats.org/drawingml/2006/table">
            <a:tbl>
              <a:tblPr/>
              <a:tblGrid>
                <a:gridCol w="182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4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9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Evan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Pastor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Exhort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Admin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Faith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Giving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Service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Mercy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Rick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832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1832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1832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1832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1832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5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 Scores of 1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zh-CN" alt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圣灵论链接地址</a:t>
            </a:r>
            <a:r>
              <a:rPr lang="zh-CN" alt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57426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15962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24783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2636209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199208209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3" descr="Healthy chu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432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52400"/>
            <a:ext cx="6958136" cy="1981200"/>
          </a:xfrm>
        </p:spPr>
        <p:txBody>
          <a:bodyPr/>
          <a:lstStyle/>
          <a:p>
            <a:pPr>
              <a:defRPr/>
            </a:pPr>
            <a:r>
              <a:rPr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一个健康的教会</a:t>
            </a:r>
            <a:br>
              <a:rPr lang="en-US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应有的圣经标记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2455168"/>
            <a:ext cx="792703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健康的教会。。。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33400" y="2743200"/>
            <a:ext cx="1368767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742950" indent="-7429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lphaLcParenR"/>
              <a:defRPr/>
            </a:pPr>
            <a:r>
              <a:rPr lang="zh-TW" altLang="en-US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是以灵性而非</a:t>
            </a:r>
            <a:r>
              <a:rPr lang="zh-CN" altLang="en-US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数目</a:t>
            </a:r>
            <a:r>
              <a:rPr lang="zh-TW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来衡量的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buFont typeface="Arial" charset="0"/>
              <a:buAutoNum type="alphaLcParenR"/>
              <a:defRPr/>
            </a:pPr>
            <a:r>
              <a:rPr lang="zh-CN" altLang="en-US" sz="36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遵守</a:t>
            </a:r>
            <a:r>
              <a:rPr lang="zh-TW" altLang="en-US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圣经而不是文化</a:t>
            </a:r>
            <a:r>
              <a:rPr lang="zh-TW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模式</a:t>
            </a: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来进行事工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buFont typeface="Arial" charset="0"/>
              <a:buAutoNum type="alphaLcParenR"/>
              <a:defRPr/>
            </a:pPr>
            <a:r>
              <a:rPr lang="zh-TW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基于</a:t>
            </a:r>
            <a:r>
              <a:rPr lang="zh-TW" altLang="en-US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神学而非社会学</a:t>
            </a:r>
            <a:r>
              <a:rPr lang="zh-TW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基础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>
                <a:solidFill>
                  <a:srgbClr val="FFFFFF"/>
                </a:solidFill>
              </a:rPr>
              <a:t>Kenneth O. Gangel, “Marks of a Healthy Church,” </a:t>
            </a:r>
            <a:br>
              <a:rPr lang="en-US" sz="1800" b="1">
                <a:solidFill>
                  <a:srgbClr val="FFFFFF"/>
                </a:solidFill>
              </a:rPr>
            </a:br>
            <a:r>
              <a:rPr lang="en-US" sz="1800" b="1" i="1">
                <a:solidFill>
                  <a:srgbClr val="FFFFFF"/>
                </a:solidFill>
              </a:rPr>
              <a:t>Bibliotheca Sacra</a:t>
            </a:r>
            <a:r>
              <a:rPr lang="en-US" sz="1800" b="1">
                <a:solidFill>
                  <a:srgbClr val="FFFFFF"/>
                </a:solidFill>
              </a:rPr>
              <a:t> 158 (October-December 2001): 467-77</a:t>
            </a:r>
            <a:endParaRPr lang="en-US" sz="18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3" descr="Healthy chu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432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33400" y="2819400"/>
            <a:ext cx="1138341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742950" indent="-7429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lphaLcParenR" startAt="4"/>
              <a:defRPr/>
            </a:pPr>
            <a:r>
              <a:rPr lang="zh-TW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专注于</a:t>
            </a:r>
            <a:r>
              <a:rPr lang="zh-CN" altLang="en-US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事工</a:t>
            </a:r>
            <a:r>
              <a:rPr lang="zh-TW" altLang="en-US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模式而不是营销</a:t>
            </a:r>
            <a:r>
              <a:rPr lang="zh-TW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模式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buFont typeface="Arial" charset="0"/>
              <a:buAutoNum type="alphaLcParenR" startAt="4"/>
              <a:defRPr/>
            </a:pPr>
            <a:r>
              <a:rPr lang="zh-TW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采用</a:t>
            </a:r>
            <a:r>
              <a:rPr lang="zh-TW" altLang="en-US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圣经而非世俗</a:t>
            </a:r>
            <a:r>
              <a:rPr lang="zh-TW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的领导模式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>
                <a:solidFill>
                  <a:srgbClr val="FFFFFF"/>
                </a:solidFill>
              </a:rPr>
              <a:t>Kenneth O. Gangel, “Marks of a Healthy Church,” </a:t>
            </a:r>
            <a:br>
              <a:rPr lang="en-US" sz="1800" b="1">
                <a:solidFill>
                  <a:srgbClr val="FFFFFF"/>
                </a:solidFill>
              </a:rPr>
            </a:br>
            <a:r>
              <a:rPr lang="en-US" sz="1800" b="1" i="1">
                <a:solidFill>
                  <a:srgbClr val="FFFFFF"/>
                </a:solidFill>
              </a:rPr>
              <a:t>Bibliotheca Sacra</a:t>
            </a:r>
            <a:r>
              <a:rPr lang="en-US" sz="1800" b="1">
                <a:solidFill>
                  <a:srgbClr val="FFFFFF"/>
                </a:solidFill>
              </a:rPr>
              <a:t> 158 (October-December 2001): 467-77</a:t>
            </a:r>
            <a:endParaRPr lang="en-US" sz="18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438400" y="152400"/>
            <a:ext cx="695813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一个健康的教会</a:t>
            </a:r>
            <a:br>
              <a:rPr lang="en-US" altLang="zh-CN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应有的圣经标记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33400" y="2455168"/>
            <a:ext cx="792703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健康的教会。。。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5076825" y="3789363"/>
            <a:ext cx="4067175" cy="3068637"/>
          </a:xfrm>
        </p:spPr>
        <p:txBody>
          <a:bodyPr/>
          <a:lstStyle/>
          <a:p>
            <a:pPr eaLnBrk="1" hangingPunct="1"/>
            <a:r>
              <a:rPr lang="zh-TW" altLang="en-US" sz="4000" b="1" dirty="0">
                <a:latin typeface="Arial" charset="0"/>
                <a:ea typeface="ＭＳ Ｐゴシック" charset="0"/>
                <a:cs typeface="ＭＳ Ｐゴシック" charset="0"/>
              </a:rPr>
              <a:t>帮助</a:t>
            </a:r>
            <a:r>
              <a:rPr lang="zh-CN" altLang="en-US" sz="4000" b="1" dirty="0">
                <a:latin typeface="Arial" charset="0"/>
                <a:ea typeface="ＭＳ Ｐゴシック" charset="0"/>
                <a:cs typeface="ＭＳ Ｐゴシック" charset="0"/>
              </a:rPr>
              <a:t>识别我们的恩赐</a:t>
            </a:r>
            <a:endParaRPr lang="en-US" sz="40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371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4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-26988"/>
            <a:ext cx="3759200" cy="381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2" descr="lighthouseSun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486400" cy="63246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6600" b="1" dirty="0">
                <a:solidFill>
                  <a:schemeClr val="bg1"/>
                </a:solidFill>
                <a:latin typeface="Arial"/>
                <a:cs typeface="Arial"/>
              </a:rPr>
              <a:t>你怎么知道上帝所赐给你的恩赐？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2" descr="TheWordM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694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438400" cy="27432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Arail"/>
                <a:cs typeface="Arail"/>
              </a:rPr>
              <a:t>如何识别你的属灵恩赐</a:t>
            </a:r>
            <a:endParaRPr lang="en-US" sz="3200" dirty="0">
              <a:solidFill>
                <a:schemeClr val="bg1"/>
              </a:solidFill>
              <a:latin typeface="Arail"/>
              <a:cs typeface="Arail"/>
            </a:endParaRP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 rot="5400000">
            <a:off x="4419600" y="252413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2843808" y="579438"/>
            <a:ext cx="3425924" cy="40129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</a:rPr>
              <a:t>属灵充满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 rot="5400000">
            <a:off x="4419600" y="831850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3162300" y="1158875"/>
            <a:ext cx="28194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</a:rPr>
              <a:t>属灵步行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10" name="AutoShape 14"/>
          <p:cNvSpPr>
            <a:spLocks noChangeArrowheads="1"/>
          </p:cNvSpPr>
          <p:nvPr/>
        </p:nvSpPr>
        <p:spPr bwMode="auto">
          <a:xfrm rot="5400000">
            <a:off x="4419600" y="1409700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12" name="AutoShape 16"/>
          <p:cNvSpPr>
            <a:spLocks noChangeArrowheads="1"/>
          </p:cNvSpPr>
          <p:nvPr/>
        </p:nvSpPr>
        <p:spPr bwMode="auto">
          <a:xfrm rot="5400000">
            <a:off x="4419600" y="1989138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3162300" y="2317750"/>
            <a:ext cx="28194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</a:rPr>
              <a:t>服从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14" name="AutoShape 18"/>
          <p:cNvSpPr>
            <a:spLocks noChangeArrowheads="1"/>
          </p:cNvSpPr>
          <p:nvPr/>
        </p:nvSpPr>
        <p:spPr bwMode="auto">
          <a:xfrm rot="5400000">
            <a:off x="4419600" y="2568575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162300" y="2895600"/>
            <a:ext cx="28194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zh-TW" altLang="en-US" b="1" dirty="0">
                <a:solidFill>
                  <a:srgbClr val="FFFFFF"/>
                </a:solidFill>
              </a:rPr>
              <a:t>恳求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16" name="AutoShape 20"/>
          <p:cNvSpPr>
            <a:spLocks noChangeArrowheads="1"/>
          </p:cNvSpPr>
          <p:nvPr/>
        </p:nvSpPr>
        <p:spPr bwMode="auto">
          <a:xfrm rot="5400000">
            <a:off x="4419600" y="3148013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3162300" y="3475038"/>
            <a:ext cx="28194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</a:rPr>
              <a:t>研究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18" name="AutoShape 22"/>
          <p:cNvSpPr>
            <a:spLocks noChangeArrowheads="1"/>
          </p:cNvSpPr>
          <p:nvPr/>
        </p:nvSpPr>
        <p:spPr bwMode="auto">
          <a:xfrm rot="5400000">
            <a:off x="4419600" y="3727450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2915816" y="4054475"/>
            <a:ext cx="3353916" cy="38263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</a:rPr>
              <a:t>自我分析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20" name="AutoShape 24"/>
          <p:cNvSpPr>
            <a:spLocks noChangeArrowheads="1"/>
          </p:cNvSpPr>
          <p:nvPr/>
        </p:nvSpPr>
        <p:spPr bwMode="auto">
          <a:xfrm rot="5400000">
            <a:off x="4419600" y="4305300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23" name="AutoShape 27"/>
          <p:cNvSpPr>
            <a:spLocks noChangeArrowheads="1"/>
          </p:cNvSpPr>
          <p:nvPr/>
        </p:nvSpPr>
        <p:spPr bwMode="auto">
          <a:xfrm rot="5400000">
            <a:off x="4419600" y="4884738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3162300" y="5213350"/>
            <a:ext cx="28194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zh-TW" altLang="en-US" b="1" dirty="0">
                <a:solidFill>
                  <a:srgbClr val="FFFFFF"/>
                </a:solidFill>
              </a:rPr>
              <a:t>选择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25" name="AutoShape 29"/>
          <p:cNvSpPr>
            <a:spLocks noChangeArrowheads="1"/>
          </p:cNvSpPr>
          <p:nvPr/>
        </p:nvSpPr>
        <p:spPr bwMode="auto">
          <a:xfrm rot="5400000">
            <a:off x="4419600" y="5448300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160713" y="5827713"/>
            <a:ext cx="28194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</a:rPr>
              <a:t>服事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27" name="AutoShape 31"/>
          <p:cNvSpPr>
            <a:spLocks noChangeArrowheads="1"/>
          </p:cNvSpPr>
          <p:nvPr/>
        </p:nvSpPr>
        <p:spPr bwMode="auto">
          <a:xfrm rot="-952488">
            <a:off x="5715000" y="3695700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6096000" y="3719513"/>
            <a:ext cx="22860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ja-JP" altLang="en-US" b="1" dirty="0">
                <a:solidFill>
                  <a:srgbClr val="FFFFFF"/>
                </a:solidFill>
              </a:rPr>
              <a:t>技能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29" name="AutoShape 33"/>
          <p:cNvSpPr>
            <a:spLocks noChangeArrowheads="1"/>
          </p:cNvSpPr>
          <p:nvPr/>
        </p:nvSpPr>
        <p:spPr bwMode="auto">
          <a:xfrm rot="1261713">
            <a:off x="5732463" y="4191000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6096000" y="4281488"/>
            <a:ext cx="3048000" cy="44365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</a:rPr>
              <a:t>满足感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2311152" y="1738313"/>
            <a:ext cx="4493096" cy="39454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zh-TW" altLang="en-US" b="1" dirty="0">
                <a:solidFill>
                  <a:srgbClr val="FFFFFF"/>
                </a:solidFill>
              </a:rPr>
              <a:t>自我意义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2819400" y="4633913"/>
            <a:ext cx="34290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zh-TW" altLang="en-US" b="1" dirty="0">
                <a:solidFill>
                  <a:srgbClr val="FFFFFF"/>
                </a:solidFill>
              </a:rPr>
              <a:t>寻求建议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31" name="AutoShape 35"/>
          <p:cNvSpPr>
            <a:spLocks noChangeArrowheads="1"/>
          </p:cNvSpPr>
          <p:nvPr/>
        </p:nvSpPr>
        <p:spPr bwMode="auto">
          <a:xfrm rot="-136114">
            <a:off x="5665788" y="5791200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32" name="Rectangle 36"/>
          <p:cNvSpPr>
            <a:spLocks noChangeArrowheads="1"/>
          </p:cNvSpPr>
          <p:nvPr/>
        </p:nvSpPr>
        <p:spPr bwMode="auto">
          <a:xfrm>
            <a:off x="6534472" y="5827713"/>
            <a:ext cx="22860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</a:rPr>
              <a:t>成功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33" name="AutoShape 37"/>
          <p:cNvSpPr>
            <a:spLocks noChangeArrowheads="1"/>
          </p:cNvSpPr>
          <p:nvPr/>
        </p:nvSpPr>
        <p:spPr bwMode="auto">
          <a:xfrm rot="5400000">
            <a:off x="6743700" y="6073775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34" name="Rectangle 38"/>
          <p:cNvSpPr>
            <a:spLocks noChangeArrowheads="1"/>
          </p:cNvSpPr>
          <p:nvPr/>
        </p:nvSpPr>
        <p:spPr bwMode="auto">
          <a:xfrm>
            <a:off x="5486400" y="6400800"/>
            <a:ext cx="28194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</a:rPr>
              <a:t>保留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35" name="AutoShape 39"/>
          <p:cNvSpPr>
            <a:spLocks noChangeArrowheads="1"/>
          </p:cNvSpPr>
          <p:nvPr/>
        </p:nvSpPr>
        <p:spPr bwMode="auto">
          <a:xfrm rot="-10679646">
            <a:off x="3170238" y="5791200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36" name="Rectangle 40"/>
          <p:cNvSpPr>
            <a:spLocks noChangeArrowheads="1"/>
          </p:cNvSpPr>
          <p:nvPr/>
        </p:nvSpPr>
        <p:spPr bwMode="auto">
          <a:xfrm>
            <a:off x="1570856" y="5733256"/>
            <a:ext cx="2641104" cy="47964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  <a:latin typeface="Times New Roman" charset="0"/>
              </a:rPr>
              <a:t>去除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37" name="AutoShape 41"/>
          <p:cNvSpPr>
            <a:spLocks noChangeArrowheads="1"/>
          </p:cNvSpPr>
          <p:nvPr/>
        </p:nvSpPr>
        <p:spPr bwMode="auto">
          <a:xfrm rot="3053303">
            <a:off x="2019300" y="6073775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1396752" y="6400800"/>
            <a:ext cx="2599184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</a:rPr>
              <a:t>摆脱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39" name="AutoShape 43"/>
          <p:cNvSpPr>
            <a:spLocks noChangeArrowheads="1"/>
          </p:cNvSpPr>
          <p:nvPr/>
        </p:nvSpPr>
        <p:spPr bwMode="auto">
          <a:xfrm rot="8082283">
            <a:off x="1485900" y="6057900"/>
            <a:ext cx="3048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40" name="Rectangle 44"/>
          <p:cNvSpPr>
            <a:spLocks noChangeArrowheads="1"/>
          </p:cNvSpPr>
          <p:nvPr/>
        </p:nvSpPr>
        <p:spPr bwMode="auto">
          <a:xfrm>
            <a:off x="138336" y="6400800"/>
            <a:ext cx="20574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</a:rPr>
              <a:t>转换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41" name="Rectangle 45"/>
          <p:cNvSpPr>
            <a:spLocks noChangeArrowheads="1"/>
          </p:cNvSpPr>
          <p:nvPr/>
        </p:nvSpPr>
        <p:spPr bwMode="auto">
          <a:xfrm rot="-2301981">
            <a:off x="-505703" y="3891086"/>
            <a:ext cx="3806876" cy="740704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ja-JP" altLang="en-US" b="1" dirty="0">
                <a:solidFill>
                  <a:srgbClr val="FFFFFF"/>
                </a:solidFill>
              </a:rPr>
              <a:t>自校正</a:t>
            </a:r>
            <a:endParaRPr lang="en-US" b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9742" name="AutoShape 46"/>
          <p:cNvSpPr>
            <a:spLocks noChangeArrowheads="1"/>
          </p:cNvSpPr>
          <p:nvPr/>
        </p:nvSpPr>
        <p:spPr bwMode="auto">
          <a:xfrm rot="-2339160">
            <a:off x="-311150" y="4191000"/>
            <a:ext cx="4572000" cy="920750"/>
          </a:xfrm>
          <a:prstGeom prst="curvedDownArrow">
            <a:avLst>
              <a:gd name="adj1" fmla="val 99310"/>
              <a:gd name="adj2" fmla="val 198621"/>
              <a:gd name="adj3" fmla="val 33333"/>
            </a:avLst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44" name="Rectangle 48"/>
          <p:cNvSpPr>
            <a:spLocks noChangeArrowheads="1"/>
          </p:cNvSpPr>
          <p:nvPr/>
        </p:nvSpPr>
        <p:spPr bwMode="auto">
          <a:xfrm>
            <a:off x="3200400" y="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71000"/>
                    </a:srgbClr>
                  </a:outerShdw>
                </a:effectLst>
              </a:rPr>
              <a:t>拯救</a:t>
            </a:r>
            <a:endParaRPr lang="en-US" b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71000"/>
                  </a:srgbClr>
                </a:outerShdw>
              </a:effectLst>
            </a:endParaRPr>
          </a:p>
        </p:txBody>
      </p:sp>
      <p:pic>
        <p:nvPicPr>
          <p:cNvPr id="112680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0"/>
            <a:ext cx="287972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1" name="Rectangle 47"/>
          <p:cNvSpPr>
            <a:spLocks noChangeArrowheads="1"/>
          </p:cNvSpPr>
          <p:nvPr/>
        </p:nvSpPr>
        <p:spPr bwMode="auto">
          <a:xfrm>
            <a:off x="8382000" y="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</a:rPr>
              <a:t>65</a:t>
            </a:r>
            <a:endParaRPr lang="en-US" b="1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  <p:bldP spid="29707" grpId="0"/>
      <p:bldP spid="29708" grpId="0" animBg="1"/>
      <p:bldP spid="29709" grpId="0"/>
      <p:bldP spid="29710" grpId="0" animBg="1"/>
      <p:bldP spid="29712" grpId="0" animBg="1"/>
      <p:bldP spid="29713" grpId="0"/>
      <p:bldP spid="29714" grpId="0" animBg="1"/>
      <p:bldP spid="29715" grpId="0"/>
      <p:bldP spid="29716" grpId="0" animBg="1"/>
      <p:bldP spid="29717" grpId="0"/>
      <p:bldP spid="29718" grpId="0" animBg="1"/>
      <p:bldP spid="29719" grpId="0"/>
      <p:bldP spid="29720" grpId="0" animBg="1"/>
      <p:bldP spid="29723" grpId="0" animBg="1"/>
      <p:bldP spid="29724" grpId="0"/>
      <p:bldP spid="29725" grpId="0" animBg="1"/>
      <p:bldP spid="29726" grpId="0"/>
      <p:bldP spid="29727" grpId="0" animBg="1"/>
      <p:bldP spid="29728" grpId="0"/>
      <p:bldP spid="29729" grpId="0" animBg="1"/>
      <p:bldP spid="29730" grpId="0"/>
      <p:bldP spid="29711" grpId="0"/>
      <p:bldP spid="29721" grpId="0"/>
      <p:bldP spid="29731" grpId="0" animBg="1"/>
      <p:bldP spid="29732" grpId="0"/>
      <p:bldP spid="29733" grpId="0" animBg="1"/>
      <p:bldP spid="29734" grpId="0"/>
      <p:bldP spid="29735" grpId="0" animBg="1"/>
      <p:bldP spid="29736" grpId="0"/>
      <p:bldP spid="29737" grpId="0" animBg="1"/>
      <p:bldP spid="29738" grpId="0"/>
      <p:bldP spid="29739" grpId="0" animBg="1"/>
      <p:bldP spid="29740" grpId="0"/>
      <p:bldP spid="29741" grpId="0"/>
      <p:bldP spid="29742" grpId="0" animBg="1"/>
      <p:bldP spid="2974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" descr="nebula-bull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684568" cy="8382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Arial"/>
                <a:cs typeface="Arial"/>
              </a:rPr>
              <a:t>小组讨论问题</a:t>
            </a: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8375650" y="0"/>
            <a:ext cx="762000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b="1">
                <a:solidFill>
                  <a:srgbClr val="FFFFFF"/>
                </a:solidFill>
                <a:latin typeface="Arial"/>
                <a:cs typeface="Arial"/>
              </a:rPr>
              <a:t>62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827088" y="2276872"/>
            <a:ext cx="8316912" cy="452596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zh-TW" altLang="en-US" sz="3200" b="1" dirty="0">
                <a:solidFill>
                  <a:srgbClr val="FFFFFF"/>
                </a:solidFill>
                <a:latin typeface="Arial"/>
                <a:cs typeface="Arial"/>
              </a:rPr>
              <a:t>测评表显示为</a:t>
            </a:r>
            <a:r>
              <a:rPr lang="zh-CN" altLang="en-US" sz="3200" b="1" dirty="0">
                <a:solidFill>
                  <a:srgbClr val="FFFFFF"/>
                </a:solidFill>
                <a:latin typeface="Arial"/>
                <a:cs typeface="Arial"/>
              </a:rPr>
              <a:t>你</a:t>
            </a:r>
            <a:r>
              <a:rPr lang="zh-TW" altLang="en-US" sz="3200" b="1" dirty="0">
                <a:solidFill>
                  <a:srgbClr val="FFFFFF"/>
                </a:solidFill>
                <a:latin typeface="Arial"/>
                <a:cs typeface="Arial"/>
              </a:rPr>
              <a:t>的</a:t>
            </a:r>
            <a:r>
              <a:rPr lang="zh-CN" altLang="en-US" sz="3200" b="1" dirty="0">
                <a:solidFill>
                  <a:srgbClr val="FFFFFF"/>
                </a:solidFill>
                <a:latin typeface="Arial"/>
                <a:cs typeface="Arial"/>
              </a:rPr>
              <a:t>恩赐</a:t>
            </a:r>
            <a:r>
              <a:rPr lang="zh-TW" altLang="en-US" sz="3200" b="1" dirty="0">
                <a:solidFill>
                  <a:srgbClr val="FFFFFF"/>
                </a:solidFill>
                <a:latin typeface="Arial"/>
                <a:cs typeface="Arial"/>
              </a:rPr>
              <a:t>是什么？你在</a:t>
            </a:r>
            <a:r>
              <a:rPr lang="zh-CN" altLang="en-US" sz="3200" b="1" dirty="0">
                <a:solidFill>
                  <a:srgbClr val="FFFFFF"/>
                </a:solidFill>
                <a:latin typeface="Arial"/>
                <a:cs typeface="Arial"/>
              </a:rPr>
              <a:t>话语上</a:t>
            </a:r>
            <a:r>
              <a:rPr lang="zh-TW" altLang="en-US" sz="3200" b="1" dirty="0">
                <a:solidFill>
                  <a:srgbClr val="FFFFFF"/>
                </a:solidFill>
                <a:latin typeface="Arial"/>
                <a:cs typeface="Arial"/>
              </a:rPr>
              <a:t>或</a:t>
            </a:r>
            <a:r>
              <a:rPr lang="zh-CN" altLang="en-US" sz="3200" b="1" dirty="0">
                <a:solidFill>
                  <a:srgbClr val="FFFFFF"/>
                </a:solidFill>
                <a:latin typeface="Arial"/>
                <a:cs typeface="Arial"/>
              </a:rPr>
              <a:t>服事上</a:t>
            </a:r>
            <a:r>
              <a:rPr lang="zh-TW" altLang="en-US" sz="3200" b="1" dirty="0">
                <a:solidFill>
                  <a:srgbClr val="FFFFFF"/>
                </a:solidFill>
                <a:latin typeface="Arial"/>
                <a:cs typeface="Arial"/>
              </a:rPr>
              <a:t>得分较高吗？</a:t>
            </a:r>
            <a:endParaRPr lang="en-US" altLang="zh-TW" sz="32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609600" indent="-609600" eaLnBrk="1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Arial"/>
                <a:cs typeface="Arial"/>
              </a:rPr>
              <a:t>你同意</a:t>
            </a:r>
            <a:r>
              <a:rPr lang="zh-TW" altLang="en-US" sz="3200" b="1" dirty="0">
                <a:solidFill>
                  <a:srgbClr val="FFFFFF"/>
                </a:solidFill>
                <a:latin typeface="Arial"/>
                <a:cs typeface="Arial"/>
              </a:rPr>
              <a:t>测评表</a:t>
            </a:r>
            <a:r>
              <a:rPr lang="zh-CN" altLang="en-US" sz="3200" b="1" dirty="0">
                <a:solidFill>
                  <a:srgbClr val="FFFFFF"/>
                </a:solidFill>
                <a:latin typeface="Arial"/>
                <a:cs typeface="Arial"/>
              </a:rPr>
              <a:t>的结果吗？</a:t>
            </a:r>
            <a:r>
              <a:rPr lang="zh-TW" altLang="en-US" sz="3200" b="1" dirty="0">
                <a:solidFill>
                  <a:srgbClr val="FFFFFF"/>
                </a:solidFill>
                <a:latin typeface="Arial"/>
                <a:cs typeface="Arial"/>
              </a:rPr>
              <a:t> 你</a:t>
            </a:r>
            <a:r>
              <a:rPr lang="zh-CN" altLang="en-US" sz="3200" b="1" dirty="0">
                <a:solidFill>
                  <a:srgbClr val="FFFFFF"/>
                </a:solidFill>
                <a:latin typeface="Arial"/>
                <a:cs typeface="Arial"/>
              </a:rPr>
              <a:t>的</a:t>
            </a:r>
            <a:r>
              <a:rPr lang="zh-TW" altLang="en-US" sz="3200" b="1" dirty="0">
                <a:solidFill>
                  <a:srgbClr val="FFFFFF"/>
                </a:solidFill>
                <a:latin typeface="Arial"/>
                <a:cs typeface="Arial"/>
              </a:rPr>
              <a:t>小组</a:t>
            </a:r>
            <a:r>
              <a:rPr lang="zh-CN" altLang="en-US" sz="3200" b="1" dirty="0">
                <a:solidFill>
                  <a:srgbClr val="FFFFFF"/>
                </a:solidFill>
                <a:latin typeface="Arial"/>
                <a:cs typeface="Arial"/>
              </a:rPr>
              <a:t>成员</a:t>
            </a:r>
            <a:r>
              <a:rPr lang="zh-TW" altLang="en-US" sz="3200" b="1" dirty="0">
                <a:solidFill>
                  <a:srgbClr val="FFFFFF"/>
                </a:solidFill>
                <a:latin typeface="Arial"/>
                <a:cs typeface="Arial"/>
              </a:rPr>
              <a:t>同意吗？</a:t>
            </a:r>
            <a:endParaRPr lang="en-US" sz="32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609600" indent="-609600" eaLnBrk="1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zh-TW" altLang="en-US" sz="3200" b="1" dirty="0">
                <a:solidFill>
                  <a:srgbClr val="FFFFFF"/>
                </a:solidFill>
                <a:latin typeface="Arial"/>
                <a:cs typeface="Arial"/>
              </a:rPr>
              <a:t>你会对上帝做出什么承诺来发展你的</a:t>
            </a:r>
            <a:r>
              <a:rPr lang="zh-CN" altLang="en-US" sz="3200" b="1" dirty="0">
                <a:solidFill>
                  <a:srgbClr val="FFFFFF"/>
                </a:solidFill>
                <a:latin typeface="Arial"/>
                <a:cs typeface="Arial"/>
              </a:rPr>
              <a:t>恩赐？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zh-TW" altLang="en-US" sz="3200" b="1" dirty="0">
                <a:solidFill>
                  <a:srgbClr val="FFFFFF"/>
                </a:solidFill>
                <a:latin typeface="Arial"/>
                <a:cs typeface="Arial"/>
              </a:rPr>
              <a:t>具体而言</a:t>
            </a:r>
            <a:r>
              <a:rPr lang="en-US" altLang="zh-TW" sz="3200" b="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zh-TW" altLang="en-US" sz="3200" b="1" dirty="0">
                <a:solidFill>
                  <a:srgbClr val="FFFFFF"/>
                </a:solidFill>
                <a:latin typeface="Arial"/>
                <a:cs typeface="Arial"/>
              </a:rPr>
              <a:t>你认为</a:t>
            </a:r>
            <a:r>
              <a:rPr lang="zh-CN" altLang="en-US" sz="3200" b="1" dirty="0">
                <a:solidFill>
                  <a:srgbClr val="FFFFFF"/>
                </a:solidFill>
                <a:latin typeface="Arial"/>
                <a:cs typeface="Arial"/>
              </a:rPr>
              <a:t>你的恩赐</a:t>
            </a:r>
            <a:r>
              <a:rPr lang="zh-TW" altLang="en-US" sz="3200" b="1" dirty="0">
                <a:solidFill>
                  <a:srgbClr val="FFFFFF"/>
                </a:solidFill>
                <a:latin typeface="Arial"/>
                <a:cs typeface="Arial"/>
              </a:rPr>
              <a:t>可以使用的地方和方式。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zh-CN" altLang="en-US" sz="3200" b="1" dirty="0">
                <a:solidFill>
                  <a:srgbClr val="FFFFFF"/>
                </a:solidFill>
                <a:latin typeface="Arial"/>
                <a:cs typeface="Arial"/>
              </a:rPr>
              <a:t>和小组分享。</a:t>
            </a:r>
            <a:endParaRPr lang="en-US" sz="3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7186" name="Group 2"/>
          <p:cNvGraphicFramePr>
            <a:graphicFrameLocks noGrp="1"/>
          </p:cNvGraphicFramePr>
          <p:nvPr/>
        </p:nvGraphicFramePr>
        <p:xfrm>
          <a:off x="990600" y="1854200"/>
          <a:ext cx="7315200" cy="4624389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话语上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服事上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教导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行政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布道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信心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牧养 </a:t>
                      </a:r>
                      <a:r>
                        <a:rPr kumimoji="0" lang="en-US" altLang="zh-CN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-84" charset="0"/>
                          <a:ea typeface="SimHei" pitchFamily="49" charset="-122"/>
                        </a:rPr>
                        <a:t>–</a:t>
                      </a:r>
                      <a:r>
                        <a:rPr kumimoji="0" lang="en-US" altLang="zh-CN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 </a:t>
                      </a: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教导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施予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劝勉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服事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6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施怜悯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97209" name="AutoShape 25"/>
          <p:cNvSpPr>
            <a:spLocks noChangeArrowheads="1"/>
          </p:cNvSpPr>
          <p:nvPr/>
        </p:nvSpPr>
        <p:spPr bwMode="auto">
          <a:xfrm>
            <a:off x="0" y="0"/>
            <a:ext cx="2667000" cy="25908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lin ang="5100000"/>
          </a:gra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从神</a:t>
            </a:r>
            <a:br>
              <a:rPr lang="zh-CN" altLang="en-US" sz="2800">
                <a:solidFill>
                  <a:srgbClr val="000000"/>
                </a:solidFill>
                <a:cs typeface="Arial" charset="0"/>
              </a:rPr>
            </a:br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聆听</a:t>
            </a:r>
            <a:br>
              <a:rPr lang="zh-CN" altLang="en-US" sz="2800">
                <a:solidFill>
                  <a:srgbClr val="000000"/>
                </a:solidFill>
                <a:cs typeface="Arial" charset="0"/>
              </a:rPr>
            </a:br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话语</a:t>
            </a:r>
          </a:p>
        </p:txBody>
      </p:sp>
      <p:sp>
        <p:nvSpPr>
          <p:cNvPr id="2397210" name="Rectangle 26"/>
          <p:cNvSpPr>
            <a:spLocks noChangeArrowheads="1"/>
          </p:cNvSpPr>
          <p:nvPr/>
        </p:nvSpPr>
        <p:spPr bwMode="auto">
          <a:xfrm>
            <a:off x="8305800" y="76200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DDDDDD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>
                <a:solidFill>
                  <a:srgbClr val="FFFFFF"/>
                </a:solidFill>
                <a:latin typeface="Times New Roman" charset="0"/>
                <a:ea typeface="SimSun" charset="0"/>
                <a:cs typeface="SimSun" charset="0"/>
              </a:rPr>
              <a:t>280n</a:t>
            </a:r>
          </a:p>
        </p:txBody>
      </p:sp>
      <p:sp>
        <p:nvSpPr>
          <p:cNvPr id="2397211" name="Rectangle 27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772400" cy="1524000"/>
          </a:xfrm>
        </p:spPr>
        <p:txBody>
          <a:bodyPr/>
          <a:lstStyle/>
          <a:p>
            <a:pPr eaLnBrk="1" hangingPunct="1"/>
            <a:r>
              <a:rPr lang="zh-CN" altLang="en-US" sz="4800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恩赐的分类</a:t>
            </a:r>
            <a:r>
              <a:rPr lang="zh-CN" altLang="en-US" sz="4800" b="1">
                <a:solidFill>
                  <a:schemeClr val="bg1"/>
                </a:solidFill>
                <a:ea typeface="SimSun" pitchFamily="2" charset="-122"/>
              </a:rPr>
              <a:t> </a:t>
            </a:r>
            <a:br>
              <a:rPr lang="zh-CN" altLang="en-US" sz="4800" b="1">
                <a:solidFill>
                  <a:schemeClr val="bg1"/>
                </a:solidFill>
                <a:ea typeface="SimSun" pitchFamily="2" charset="-122"/>
              </a:rPr>
            </a:br>
            <a:r>
              <a:rPr lang="en-US" altLang="zh-CN" b="1">
                <a:solidFill>
                  <a:schemeClr val="bg1"/>
                </a:solidFill>
                <a:ea typeface="SimSun" pitchFamily="2" charset="-122"/>
              </a:rPr>
              <a:t>(</a:t>
            </a:r>
            <a:r>
              <a:rPr lang="zh-CN" altLang="en-US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彼前</a:t>
            </a:r>
            <a:r>
              <a:rPr lang="zh-CN" altLang="en-US" b="1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b="1">
                <a:solidFill>
                  <a:schemeClr val="bg1"/>
                </a:solidFill>
                <a:ea typeface="SimSun" pitchFamily="2" charset="-122"/>
              </a:rPr>
              <a:t>4:11)</a:t>
            </a:r>
            <a:endParaRPr lang="en-US" altLang="zh-CN" sz="4800">
              <a:ea typeface="SimSun" pitchFamily="2" charset="-122"/>
            </a:endParaRPr>
          </a:p>
        </p:txBody>
      </p:sp>
      <p:sp>
        <p:nvSpPr>
          <p:cNvPr id="2397212" name="AutoShape 28"/>
          <p:cNvSpPr>
            <a:spLocks noChangeArrowheads="1"/>
          </p:cNvSpPr>
          <p:nvPr/>
        </p:nvSpPr>
        <p:spPr bwMode="auto">
          <a:xfrm>
            <a:off x="6324600" y="0"/>
            <a:ext cx="2667000" cy="25908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lin ang="5100000"/>
          </a:gra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从神</a:t>
            </a:r>
            <a:br>
              <a:rPr lang="zh-CN" altLang="en-US" sz="2800">
                <a:solidFill>
                  <a:srgbClr val="000000"/>
                </a:solidFill>
                <a:cs typeface="Arial" charset="0"/>
              </a:rPr>
            </a:br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支取</a:t>
            </a:r>
          </a:p>
          <a:p>
            <a:pPr algn="ctr"/>
            <a:r>
              <a:rPr lang="zh-CN" altLang="en-US" sz="2800">
                <a:solidFill>
                  <a:srgbClr val="000000"/>
                </a:solidFill>
                <a:cs typeface="Arial" charset="0"/>
              </a:rPr>
              <a:t>力量</a:t>
            </a:r>
          </a:p>
        </p:txBody>
      </p:sp>
      <p:sp>
        <p:nvSpPr>
          <p:cNvPr id="2397213" name="Rectangle 29"/>
          <p:cNvSpPr>
            <a:spLocks noChangeArrowheads="1"/>
          </p:cNvSpPr>
          <p:nvPr/>
        </p:nvSpPr>
        <p:spPr bwMode="auto">
          <a:xfrm>
            <a:off x="4572000" y="1600200"/>
            <a:ext cx="152400" cy="5029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7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9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9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7209" grpId="0" animBg="1"/>
      <p:bldP spid="2397212" grpId="0" animBg="1"/>
    </p:bld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hopping">
  <a:themeElements>
    <a:clrScheme name="Shopping 1">
      <a:dk1>
        <a:srgbClr val="000000"/>
      </a:dk1>
      <a:lt1>
        <a:srgbClr val="FFFF00"/>
      </a:lt1>
      <a:dk2>
        <a:srgbClr val="99080B"/>
      </a:dk2>
      <a:lt2>
        <a:srgbClr val="FFFF00"/>
      </a:lt2>
      <a:accent1>
        <a:srgbClr val="008040"/>
      </a:accent1>
      <a:accent2>
        <a:srgbClr val="A80206"/>
      </a:accent2>
      <a:accent3>
        <a:srgbClr val="CAAAAA"/>
      </a:accent3>
      <a:accent4>
        <a:srgbClr val="DADA00"/>
      </a:accent4>
      <a:accent5>
        <a:srgbClr val="AAC0AF"/>
      </a:accent5>
      <a:accent6>
        <a:srgbClr val="980205"/>
      </a:accent6>
      <a:hlink>
        <a:srgbClr val="009999"/>
      </a:hlink>
      <a:folHlink>
        <a:srgbClr val="99CC00"/>
      </a:folHlink>
    </a:clrScheme>
    <a:fontScheme name="Shopping">
      <a:majorFont>
        <a:latin typeface="Curlz MT"/>
        <a:ea typeface="ＭＳ Ｐゴシック"/>
        <a:cs typeface="MS Pゴシック"/>
      </a:majorFont>
      <a:minorFont>
        <a:latin typeface="Verdana"/>
        <a:ea typeface="ＭＳ Ｐ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hopping 1">
        <a:dk1>
          <a:srgbClr val="000000"/>
        </a:dk1>
        <a:lt1>
          <a:srgbClr val="FFFF00"/>
        </a:lt1>
        <a:dk2>
          <a:srgbClr val="99080B"/>
        </a:dk2>
        <a:lt2>
          <a:srgbClr val="FFFF00"/>
        </a:lt2>
        <a:accent1>
          <a:srgbClr val="008040"/>
        </a:accent1>
        <a:accent2>
          <a:srgbClr val="A80206"/>
        </a:accent2>
        <a:accent3>
          <a:srgbClr val="CAAAAA"/>
        </a:accent3>
        <a:accent4>
          <a:srgbClr val="DADA00"/>
        </a:accent4>
        <a:accent5>
          <a:srgbClr val="AAC0AF"/>
        </a:accent5>
        <a:accent6>
          <a:srgbClr val="980205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Glare">
  <a:themeElements>
    <a:clrScheme name="Glare 1">
      <a:dk1>
        <a:srgbClr val="000000"/>
      </a:dk1>
      <a:lt1>
        <a:srgbClr val="FEB446"/>
      </a:lt1>
      <a:dk2>
        <a:srgbClr val="000000"/>
      </a:dk2>
      <a:lt2>
        <a:srgbClr val="786950"/>
      </a:lt2>
      <a:accent1>
        <a:srgbClr val="727DE0"/>
      </a:accent1>
      <a:accent2>
        <a:srgbClr val="D54F41"/>
      </a:accent2>
      <a:accent3>
        <a:srgbClr val="FED6B0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Glar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Glare 1">
        <a:dk1>
          <a:srgbClr val="000000"/>
        </a:dk1>
        <a:lt1>
          <a:srgbClr val="FEB446"/>
        </a:lt1>
        <a:dk2>
          <a:srgbClr val="0000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ED6B0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Executive">
  <a:themeElements>
    <a:clrScheme name="Executive 1">
      <a:dk1>
        <a:srgbClr val="2C1102"/>
      </a:dk1>
      <a:lt1>
        <a:srgbClr val="686A69"/>
      </a:lt1>
      <a:dk2>
        <a:srgbClr val="FFFFFF"/>
      </a:dk2>
      <a:lt2>
        <a:srgbClr val="808080"/>
      </a:lt2>
      <a:accent1>
        <a:srgbClr val="212164"/>
      </a:accent1>
      <a:accent2>
        <a:srgbClr val="BEAA83"/>
      </a:accent2>
      <a:accent3>
        <a:srgbClr val="B9B9B9"/>
      </a:accent3>
      <a:accent4>
        <a:srgbClr val="240D01"/>
      </a:accent4>
      <a:accent5>
        <a:srgbClr val="ABABB8"/>
      </a:accent5>
      <a:accent6>
        <a:srgbClr val="AC9A76"/>
      </a:accent6>
      <a:hlink>
        <a:srgbClr val="6E3D19"/>
      </a:hlink>
      <a:folHlink>
        <a:srgbClr val="CBC383"/>
      </a:folHlink>
    </a:clrScheme>
    <a:fontScheme name="Executiv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ecutive 1">
        <a:dk1>
          <a:srgbClr val="2C1102"/>
        </a:dk1>
        <a:lt1>
          <a:srgbClr val="686A69"/>
        </a:lt1>
        <a:dk2>
          <a:srgbClr val="FFFFFF"/>
        </a:dk2>
        <a:lt2>
          <a:srgbClr val="808080"/>
        </a:lt2>
        <a:accent1>
          <a:srgbClr val="212164"/>
        </a:accent1>
        <a:accent2>
          <a:srgbClr val="BEAA83"/>
        </a:accent2>
        <a:accent3>
          <a:srgbClr val="B9B9B9"/>
        </a:accent3>
        <a:accent4>
          <a:srgbClr val="240D01"/>
        </a:accent4>
        <a:accent5>
          <a:srgbClr val="ABABB8"/>
        </a:accent5>
        <a:accent6>
          <a:srgbClr val="AC9A76"/>
        </a:accent6>
        <a:hlink>
          <a:srgbClr val="6E3D19"/>
        </a:hlink>
        <a:folHlink>
          <a:srgbClr val="CBC38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1824</Words>
  <Application>Microsoft Macintosh PowerPoint</Application>
  <PresentationFormat>On-screen Show (4:3)</PresentationFormat>
  <Paragraphs>1266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25</vt:i4>
      </vt:variant>
    </vt:vector>
  </HeadingPairs>
  <TitlesOfParts>
    <vt:vector size="50" baseType="lpstr">
      <vt:lpstr>Arail</vt:lpstr>
      <vt:lpstr>MS PGothic</vt:lpstr>
      <vt:lpstr>MS PGothic</vt:lpstr>
      <vt:lpstr>MS Pゴシック</vt:lpstr>
      <vt:lpstr>PerryGothic Regular</vt:lpstr>
      <vt:lpstr>SimHei</vt:lpstr>
      <vt:lpstr>SimSun</vt:lpstr>
      <vt:lpstr>Arial</vt:lpstr>
      <vt:lpstr>Curlz MT</vt:lpstr>
      <vt:lpstr>Geneva</vt:lpstr>
      <vt:lpstr>Georgia</vt:lpstr>
      <vt:lpstr>Times</vt:lpstr>
      <vt:lpstr>Times New Roman</vt:lpstr>
      <vt:lpstr>Verdana</vt:lpstr>
      <vt:lpstr>Wingdings</vt:lpstr>
      <vt:lpstr>Profile</vt:lpstr>
      <vt:lpstr>1_Blank Presentation</vt:lpstr>
      <vt:lpstr>2_Default Design</vt:lpstr>
      <vt:lpstr>1_Profile</vt:lpstr>
      <vt:lpstr>Shopping</vt:lpstr>
      <vt:lpstr>2_Glare</vt:lpstr>
      <vt:lpstr>Executive</vt:lpstr>
      <vt:lpstr>2_Blank Presentation</vt:lpstr>
      <vt:lpstr>Orbit</vt:lpstr>
      <vt:lpstr>11_Default Design</vt:lpstr>
      <vt:lpstr>识别你的恩赐</vt:lpstr>
      <vt:lpstr>教会的目标应该是什么呢？</vt:lpstr>
      <vt:lpstr>一个健康的教会 应有的圣经标记</vt:lpstr>
      <vt:lpstr>PowerPoint Presentation</vt:lpstr>
      <vt:lpstr>帮助识别我们的恩赐</vt:lpstr>
      <vt:lpstr>你怎么知道上帝所赐给你的恩赐？</vt:lpstr>
      <vt:lpstr>如何识别你的属灵恩赐</vt:lpstr>
      <vt:lpstr>小组讨论问题</vt:lpstr>
      <vt:lpstr>恩赐的分类  (彼前 4:11)</vt:lpstr>
      <vt:lpstr>课堂记录：属灵恩赐</vt:lpstr>
      <vt:lpstr>它们被称为 “恩赐" 是有原因的..。</vt:lpstr>
      <vt:lpstr>一位基督徒是否能拥有好几个恩赐?</vt:lpstr>
      <vt:lpstr>关于恩赐的两个观点</vt:lpstr>
      <vt:lpstr>PowerPoint Presentation</vt:lpstr>
      <vt:lpstr>服事上恩赐 的对比</vt:lpstr>
      <vt:lpstr>没有人和你一样</vt:lpstr>
      <vt:lpstr>Black</vt:lpstr>
      <vt:lpstr>Spiritual Gifts Class Record</vt:lpstr>
      <vt:lpstr>Spiritual Gifts Class Record - Grads</vt:lpstr>
      <vt:lpstr>Spiritual Gifts Class Record - Bachelor</vt:lpstr>
      <vt:lpstr>Crossroads Spiritual Gifts Results</vt:lpstr>
      <vt:lpstr>Crossroads Spiritual Gifts Results</vt:lpstr>
      <vt:lpstr>Spiritual Gifts Class Record</vt:lpstr>
      <vt:lpstr>圣灵论链接地址 BibleStudyDownloads.org</vt:lpstr>
      <vt:lpstr>Black</vt:lpstr>
    </vt:vector>
  </TitlesOfParts>
  <Company>SBC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Discern Spiritual Gifts in Yourself and Others</dc:title>
  <dc:creator>Rick Griffith</dc:creator>
  <cp:lastModifiedBy>Rick Griffith</cp:lastModifiedBy>
  <cp:revision>179</cp:revision>
  <cp:lastPrinted>2009-02-19T04:52:24Z</cp:lastPrinted>
  <dcterms:created xsi:type="dcterms:W3CDTF">2005-02-02T01:12:17Z</dcterms:created>
  <dcterms:modified xsi:type="dcterms:W3CDTF">2018-11-12T12:59:14Z</dcterms:modified>
</cp:coreProperties>
</file>