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5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7" r:id="rId2"/>
    <p:sldMasterId id="2147483649" r:id="rId3"/>
    <p:sldMasterId id="2147483665" r:id="rId4"/>
    <p:sldMasterId id="2147483756" r:id="rId5"/>
    <p:sldMasterId id="2147483806" r:id="rId6"/>
    <p:sldMasterId id="2147483818" r:id="rId7"/>
    <p:sldMasterId id="2147483842" r:id="rId8"/>
    <p:sldMasterId id="2147484061" r:id="rId9"/>
    <p:sldMasterId id="2147484073" r:id="rId10"/>
    <p:sldMasterId id="2147484085" r:id="rId11"/>
    <p:sldMasterId id="2147484109" r:id="rId12"/>
    <p:sldMasterId id="2147484121" r:id="rId13"/>
    <p:sldMasterId id="2147484133" r:id="rId14"/>
    <p:sldMasterId id="2147484145" r:id="rId15"/>
    <p:sldMasterId id="2147484157" r:id="rId16"/>
  </p:sldMasterIdLst>
  <p:notesMasterIdLst>
    <p:notesMasterId r:id="rId67"/>
  </p:notesMasterIdLst>
  <p:sldIdLst>
    <p:sldId id="316" r:id="rId17"/>
    <p:sldId id="300" r:id="rId18"/>
    <p:sldId id="311" r:id="rId19"/>
    <p:sldId id="312" r:id="rId20"/>
    <p:sldId id="301" r:id="rId21"/>
    <p:sldId id="310" r:id="rId22"/>
    <p:sldId id="352" r:id="rId23"/>
    <p:sldId id="349" r:id="rId24"/>
    <p:sldId id="350" r:id="rId25"/>
    <p:sldId id="351" r:id="rId26"/>
    <p:sldId id="32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09" r:id="rId35"/>
    <p:sldId id="303" r:id="rId36"/>
    <p:sldId id="302" r:id="rId37"/>
    <p:sldId id="304" r:id="rId38"/>
    <p:sldId id="305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48" r:id="rId47"/>
    <p:sldId id="307" r:id="rId48"/>
    <p:sldId id="308" r:id="rId49"/>
    <p:sldId id="306" r:id="rId50"/>
    <p:sldId id="313" r:id="rId51"/>
    <p:sldId id="260" r:id="rId52"/>
    <p:sldId id="298" r:id="rId53"/>
    <p:sldId id="261" r:id="rId54"/>
    <p:sldId id="314" r:id="rId55"/>
    <p:sldId id="373" r:id="rId56"/>
    <p:sldId id="270" r:id="rId57"/>
    <p:sldId id="296" r:id="rId58"/>
    <p:sldId id="371" r:id="rId59"/>
    <p:sldId id="367" r:id="rId60"/>
    <p:sldId id="368" r:id="rId61"/>
    <p:sldId id="369" r:id="rId62"/>
    <p:sldId id="370" r:id="rId63"/>
    <p:sldId id="297" r:id="rId64"/>
    <p:sldId id="372" r:id="rId65"/>
    <p:sldId id="340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0"/>
    <a:srgbClr val="EFFF11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51" autoAdjust="0"/>
    <p:restoredTop sz="79111"/>
  </p:normalViewPr>
  <p:slideViewPr>
    <p:cSldViewPr>
      <p:cViewPr varScale="1">
        <p:scale>
          <a:sx n="79" d="100"/>
          <a:sy n="79" d="100"/>
        </p:scale>
        <p:origin x="14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1" d="100"/>
        <a:sy n="81" d="100"/>
      </p:scale>
      <p:origin x="0" y="5080"/>
    </p:cViewPr>
  </p:sorterViewPr>
  <p:notesViewPr>
    <p:cSldViewPr>
      <p:cViewPr varScale="1">
        <p:scale>
          <a:sx n="82" d="100"/>
          <a:sy n="82" d="100"/>
        </p:scale>
        <p:origin x="302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953661-246D-F34D-829E-5A8583719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8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3028C1-D6C0-DB44-AA36-68358298FB21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1866D095-B455-834E-B5B7-0E160D886740}" type="slidenum">
              <a:rPr lang="en-US" sz="1200" b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pPr algn="r"/>
              <a:t>10</a:t>
            </a:fld>
            <a:endParaRPr lang="en-US" sz="1200" b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13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13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latin typeface="Times New Roman" charset="0"/>
              </a:rPr>
              <a:t>The church is a body—not a building.</a:t>
            </a:r>
          </a:p>
          <a:p>
            <a:r>
              <a:rPr lang="en-US" b="1" dirty="0">
                <a:latin typeface="Times New Roman" charset="0"/>
              </a:rPr>
              <a:t>In ancient Athens, the citizens were very appreciative of their privilege to be a vital part of the city-state—and they recognized their responsibility as well.  When a herald would call a meeting of the citizens, each would close his shop, drop what he was doing, and walk out of the city, past the Acropolis and to the next hill for a meeting.  This group became known as the </a:t>
            </a:r>
            <a:r>
              <a:rPr lang="en-US" b="1" i="1" dirty="0">
                <a:latin typeface="Times New Roman" charset="0"/>
              </a:rPr>
              <a:t>ecclesia</a:t>
            </a:r>
            <a:r>
              <a:rPr lang="en-US" b="1" dirty="0">
                <a:latin typeface="Times New Roman" charset="0"/>
              </a:rPr>
              <a:t>, or 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called out ones.</a:t>
            </a:r>
            <a:r>
              <a:rPr lang="ru-RU" altLang="ja-JP" b="1" dirty="0">
                <a:latin typeface="Times New Roman" charset="0"/>
              </a:rPr>
              <a:t>"</a:t>
            </a:r>
            <a:br>
              <a:rPr lang="en-US" b="1" dirty="0">
                <a:latin typeface="Times New Roman" charset="0"/>
              </a:rPr>
            </a:br>
            <a:r>
              <a:rPr lang="en-US" b="1" dirty="0">
                <a:latin typeface="Times New Roman" charset="0"/>
              </a:rPr>
              <a:t>Some citizens, of course, loved the </a:t>
            </a:r>
            <a:r>
              <a:rPr lang="en-US" b="1" i="1" dirty="0">
                <a:latin typeface="Times New Roman" charset="0"/>
              </a:rPr>
              <a:t>privileges</a:t>
            </a:r>
            <a:r>
              <a:rPr lang="en-US" b="1" dirty="0">
                <a:latin typeface="Times New Roman" charset="0"/>
              </a:rPr>
              <a:t> of being part of the city-state but felt no </a:t>
            </a:r>
            <a:r>
              <a:rPr lang="en-US" b="1" i="1" dirty="0">
                <a:latin typeface="Times New Roman" charset="0"/>
              </a:rPr>
              <a:t>responsibility</a:t>
            </a:r>
            <a:r>
              <a:rPr lang="en-US" b="1" dirty="0">
                <a:latin typeface="Times New Roman" charset="0"/>
              </a:rPr>
              <a:t> for it.  They left their shops open and refused to join the </a:t>
            </a:r>
            <a:r>
              <a:rPr lang="en-US" b="1" i="1" dirty="0">
                <a:latin typeface="Times New Roman" charset="0"/>
              </a:rPr>
              <a:t>ecclesia</a:t>
            </a:r>
            <a:r>
              <a:rPr lang="en-US" b="1" dirty="0">
                <a:latin typeface="Times New Roman" charset="0"/>
              </a:rPr>
              <a:t>, so the latter called them </a:t>
            </a:r>
            <a:r>
              <a:rPr lang="en-US" b="1" i="1" dirty="0" err="1">
                <a:latin typeface="Times New Roman" charset="0"/>
              </a:rPr>
              <a:t>idiotes</a:t>
            </a:r>
            <a:r>
              <a:rPr lang="en-US" b="1" dirty="0">
                <a:latin typeface="Times New Roman" charset="0"/>
              </a:rPr>
              <a:t>, or ones who did their own thing for selfish purposes.  We derive our English word 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idiot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 from this group of lazy people characterized by self concern and social irresponsibility (CHURCH definition of—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called out ones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 by Stuart Briscoe, Singapore missionary retreat, 92).</a:t>
            </a:r>
          </a:p>
          <a:p>
            <a:r>
              <a:rPr lang="en-US" b="1" dirty="0">
                <a:latin typeface="Times New Roman" charset="0"/>
              </a:rPr>
              <a:t>For the first three centuries of Christianity, the body of believers was always called the </a:t>
            </a:r>
            <a:r>
              <a:rPr lang="en-US" b="1" i="1" dirty="0">
                <a:latin typeface="Times New Roman" charset="0"/>
              </a:rPr>
              <a:t>ecclesia</a:t>
            </a:r>
            <a:r>
              <a:rPr lang="en-US" b="1" dirty="0">
                <a:latin typeface="Times New Roman" charset="0"/>
              </a:rPr>
              <a:t>.  Only in the time of Constantine in the 4</a:t>
            </a:r>
            <a:r>
              <a:rPr lang="en-US" b="1" baseline="30000" dirty="0">
                <a:latin typeface="Times New Roman" charset="0"/>
              </a:rPr>
              <a:t>th</a:t>
            </a:r>
            <a:r>
              <a:rPr lang="en-US" b="1" dirty="0">
                <a:latin typeface="Times New Roman" charset="0"/>
              </a:rPr>
              <a:t> century did the term </a:t>
            </a:r>
            <a:r>
              <a:rPr lang="en-US" b="1" i="1" dirty="0" err="1">
                <a:latin typeface="Times New Roman" charset="0"/>
              </a:rPr>
              <a:t>kurioikos</a:t>
            </a:r>
            <a:r>
              <a:rPr lang="en-US" b="1" dirty="0">
                <a:latin typeface="Times New Roman" charset="0"/>
              </a:rPr>
              <a:t>, 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house of the Lord,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 come about, from which through the Latin we arrive at our English word 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church.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  The early Christians never associated themselves with a building called the 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church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 (CHURCH body, not a building by W.A. Criswell at DTS chapel).  They saw themselves only as the </a:t>
            </a:r>
            <a:r>
              <a:rPr lang="en-US" b="1" i="1" dirty="0">
                <a:latin typeface="Times New Roman" charset="0"/>
              </a:rPr>
              <a:t>ecclesia</a:t>
            </a:r>
            <a:r>
              <a:rPr lang="en-US" b="1" dirty="0">
                <a:latin typeface="Times New Roman" charset="0"/>
              </a:rPr>
              <a:t>, or 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called out ones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—called out from the world to be God</a:t>
            </a:r>
            <a:r>
              <a:rPr lang="uk-UA" altLang="ja-JP" b="1" dirty="0">
                <a:latin typeface="Times New Roman" charset="0"/>
              </a:rPr>
              <a:t>'</a:t>
            </a:r>
            <a:r>
              <a:rPr lang="en-US" b="1" dirty="0">
                <a:latin typeface="Times New Roman" charset="0"/>
              </a:rPr>
              <a:t>s own people!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3022B2-BB44-3043-A8C3-5F35818E1F7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/>
              <a:t>11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圣灵的</a:t>
            </a:r>
            <a:r>
              <a:rPr lang="zh-CN" altLang="en-SG" dirty="0">
                <a:latin typeface="Times New Roman" charset="0"/>
                <a:ea typeface="ＭＳ Ｐゴシック" charset="0"/>
                <a:cs typeface="ＭＳ Ｐゴシック" charset="0"/>
              </a:rPr>
              <a:t>内住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zh-CN" sz="1200" b="1" i="0" kern="1200" baseline="30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13 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我们不拘是犹太人，是希利尼人，是为奴的，是自主的，都从一位圣灵受洗，成了一个身体，饮於一 位圣灵 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” (</a:t>
            </a:r>
            <a:r>
              <a:rPr lang="zh-CN" altLang="en-US" sz="12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林前</a:t>
            </a:r>
            <a:r>
              <a:rPr lang="en-US" sz="12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12:13)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91113D98-44BD-1549-8453-0B3F8958ADD8}" type="slidenum">
              <a:rPr lang="en-US" sz="1200" b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pPr algn="r"/>
              <a:t>12</a:t>
            </a:fld>
            <a:endParaRPr lang="en-US" sz="1200" b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32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532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1548F843-ADAF-C547-BA8C-662565C447FF}" type="slidenum">
              <a:rPr lang="en-US" sz="1200" b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pPr algn="r"/>
              <a:t>13</a:t>
            </a:fld>
            <a:endParaRPr lang="en-US" sz="1200" b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34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534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5CFA446B-0610-AC4A-9CCF-3CD56205C140}" type="slidenum">
              <a:rPr lang="en-US" sz="1200" b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pPr algn="r"/>
              <a:t>14</a:t>
            </a:fld>
            <a:endParaRPr lang="en-US" sz="1200" b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36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536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D24411A4-3F4C-C74C-915A-6C66F70746F1}" type="slidenum">
              <a:rPr lang="en-US" sz="1200" b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pPr algn="r"/>
              <a:t>17</a:t>
            </a:fld>
            <a:endParaRPr lang="en-US" sz="1200" b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45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45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F7711B-E22B-D64D-BDB3-3BAADE313772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Dangers of studying gifts: 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学习恩琪的危险性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2) Confusion with </a:t>
            </a:r>
            <a:r>
              <a:rPr lang="en-US" b="1" dirty="0">
                <a:ea typeface="ＭＳ Ｐゴシック" charset="0"/>
                <a:cs typeface="ＭＳ Ｐゴシック" charset="0"/>
              </a:rPr>
              <a:t>Natural talents</a:t>
            </a:r>
            <a:r>
              <a:rPr lang="en-US" b="0" dirty="0">
                <a:ea typeface="ＭＳ Ｐゴシック" charset="0"/>
                <a:cs typeface="ＭＳ Ｐゴシック" charset="0"/>
              </a:rPr>
              <a:t>: </a:t>
            </a:r>
            <a:r>
              <a:rPr lang="zh-CN" altLang="en-US" b="0" dirty="0">
                <a:ea typeface="ＭＳ Ｐゴシック" charset="0"/>
                <a:cs typeface="ＭＳ Ｐゴシック" charset="0"/>
              </a:rPr>
              <a:t>对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天生才干</a:t>
            </a:r>
            <a:r>
              <a:rPr lang="zh-CN" altLang="en-US" b="0" dirty="0">
                <a:ea typeface="ＭＳ Ｐゴシック" charset="0"/>
                <a:cs typeface="ＭＳ Ｐゴシック" charset="0"/>
              </a:rPr>
              <a:t>的疑惑</a:t>
            </a:r>
            <a:endParaRPr lang="en-US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654509-393A-6146-BAE7-0D816C8BC95E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cs typeface="Arial" charset="0"/>
              </a:rPr>
              <a:t>3) Seeking </a:t>
            </a:r>
            <a:r>
              <a:rPr lang="en-US" sz="1200" b="1" dirty="0">
                <a:solidFill>
                  <a:srgbClr val="FFFF00"/>
                </a:solidFill>
                <a:cs typeface="Arial" charset="0"/>
              </a:rPr>
              <a:t>sign</a:t>
            </a:r>
            <a:r>
              <a:rPr lang="en-US" sz="1200" b="1" dirty="0">
                <a:cs typeface="Arial" charset="0"/>
              </a:rPr>
              <a:t> (controversial) gifts and neglecting </a:t>
            </a:r>
            <a:r>
              <a:rPr lang="en-US" sz="1200" b="1" dirty="0">
                <a:solidFill>
                  <a:srgbClr val="FFFF00"/>
                </a:solidFill>
                <a:cs typeface="Arial" charset="0"/>
              </a:rPr>
              <a:t>ministering </a:t>
            </a:r>
            <a:r>
              <a:rPr lang="en-US" sz="1200" b="1" dirty="0">
                <a:cs typeface="Arial" charset="0"/>
              </a:rPr>
              <a:t>gifts </a:t>
            </a:r>
          </a:p>
          <a:p>
            <a:pPr eaLnBrk="1" hangingPunct="1"/>
            <a:endParaRPr lang="en-US" altLang="zh-CN" sz="12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zh-CN" sz="12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sz="1200" dirty="0">
                <a:ea typeface="ＭＳ Ｐゴシック" charset="0"/>
                <a:cs typeface="ＭＳ Ｐゴシック" charset="0"/>
              </a:rPr>
              <a:t>3</a:t>
            </a:r>
            <a:r>
              <a:rPr lang="zh-CN" altLang="en-US" sz="1200" dirty="0">
                <a:ea typeface="ＭＳ Ｐゴシック" charset="0"/>
                <a:cs typeface="ＭＳ Ｐゴシック" charset="0"/>
              </a:rPr>
              <a:t>）看重恩赐的</a:t>
            </a:r>
            <a:r>
              <a:rPr lang="zh-CN" altLang="en-US" sz="1200" b="1" dirty="0">
                <a:ea typeface="ＭＳ Ｐゴシック" charset="0"/>
                <a:cs typeface="ＭＳ Ｐゴシック" charset="0"/>
              </a:rPr>
              <a:t>表现</a:t>
            </a:r>
            <a:r>
              <a:rPr lang="zh-CN" altLang="en-US" sz="1200" b="0" dirty="0">
                <a:ea typeface="ＭＳ Ｐゴシック" charset="0"/>
                <a:cs typeface="ＭＳ Ｐゴシック" charset="0"/>
              </a:rPr>
              <a:t>（争论性）及忽略恩赐的</a:t>
            </a:r>
            <a:r>
              <a:rPr lang="zh-CN" altLang="en-US" sz="1200" b="1" dirty="0">
                <a:ea typeface="ＭＳ Ｐゴシック" charset="0"/>
                <a:cs typeface="ＭＳ Ｐゴシック" charset="0"/>
              </a:rPr>
              <a:t>服事</a:t>
            </a:r>
            <a:endParaRPr lang="en-SG" altLang="zh-CN" sz="1200" b="1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200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71CC2D-5ECA-F042-AC1E-924345AA3E7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zh-CN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4</a:t>
            </a:r>
            <a:r>
              <a:rPr lang="zh-CN" alt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）</a:t>
            </a:r>
            <a:r>
              <a:rPr 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Seeking </a:t>
            </a:r>
            <a:r>
              <a:rPr lang="en-US" sz="1400" b="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"up-front" </a:t>
            </a:r>
            <a:r>
              <a:rPr 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ministering gifts while neglecting </a:t>
            </a:r>
            <a:r>
              <a:rPr lang="en-US" sz="1400" b="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"behind-the-scenes" </a:t>
            </a:r>
            <a:r>
              <a:rPr 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ministering gifts </a:t>
            </a:r>
          </a:p>
          <a:p>
            <a:pPr eaLnBrk="1" hangingPunct="1"/>
            <a:r>
              <a:rPr lang="zh-CN" alt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寻求“明显”事奉的恩赐，而忽略了“背后”默默事奉的恩赐</a:t>
            </a:r>
            <a:endParaRPr lang="en-US" sz="1400" b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  <a:p>
            <a:pPr eaLnBrk="1" hangingPunct="1"/>
            <a:endParaRPr lang="en-US" sz="1400" b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  <a:p>
            <a:pPr eaLnBrk="1" hangingPunct="1"/>
            <a:r>
              <a:rPr lang="en-US" altLang="zh-CN" sz="1400" b="0" baseline="0" dirty="0">
                <a:ea typeface="ＭＳ Ｐゴシック" charset="0"/>
                <a:cs typeface="ＭＳ Ｐゴシック" charset="0"/>
              </a:rPr>
              <a:t>5</a:t>
            </a:r>
            <a:r>
              <a:rPr lang="zh-CN" altLang="en-US" sz="1400" b="0" baseline="0" dirty="0">
                <a:ea typeface="ＭＳ Ｐゴシック" charset="0"/>
                <a:cs typeface="ＭＳ Ｐゴシック" charset="0"/>
              </a:rPr>
              <a:t>） </a:t>
            </a:r>
            <a:r>
              <a:rPr 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Willing to be </a:t>
            </a:r>
            <a:r>
              <a:rPr lang="en-US" sz="1400" b="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ignorant</a:t>
            </a:r>
            <a:r>
              <a:rPr 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of gifts because of the subject</a:t>
            </a:r>
            <a:r>
              <a:rPr lang="fr-FR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'</a:t>
            </a:r>
            <a:r>
              <a:rPr 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s complexity and the varying views of respected scholars (1 Cor. 12:1)</a:t>
            </a:r>
          </a:p>
          <a:p>
            <a:pPr eaLnBrk="1" hangingPunct="1"/>
            <a:r>
              <a:rPr lang="zh-CN" altLang="en-US" sz="1400" b="0" baseline="0" dirty="0">
                <a:ea typeface="ＭＳ Ｐゴシック" charset="0"/>
                <a:cs typeface="ＭＳ Ｐゴシック" charset="0"/>
              </a:rPr>
              <a:t>因着恩赐的复杂性，及学者们不同的见解而</a:t>
            </a:r>
            <a:r>
              <a:rPr lang="zh-CN" altLang="en-US" sz="1400" b="1" baseline="0" dirty="0">
                <a:ea typeface="ＭＳ Ｐゴシック" charset="0"/>
                <a:cs typeface="ＭＳ Ｐゴシック" charset="0"/>
              </a:rPr>
              <a:t>赏试忽视</a:t>
            </a:r>
            <a:r>
              <a:rPr lang="zh-CN" altLang="en-US" sz="1400" b="0" baseline="0" dirty="0">
                <a:ea typeface="ＭＳ Ｐゴシック" charset="0"/>
                <a:cs typeface="ＭＳ Ｐゴシック" charset="0"/>
              </a:rPr>
              <a:t>恩赐</a:t>
            </a:r>
            <a:endParaRPr lang="en-US" sz="1400" b="0" baseline="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b="0" baseline="0" dirty="0"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Don</a:t>
            </a:r>
            <a:r>
              <a:rPr lang="fr-FR" altLang="ja-JP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 accept being ignorant about gifts</a:t>
            </a:r>
            <a:endParaRPr lang="en-SG" sz="1200" b="0" baseline="0" dirty="0">
              <a:ea typeface="ＭＳ Ｐゴシック" charset="0"/>
            </a:endParaRPr>
          </a:p>
          <a:p>
            <a:r>
              <a:rPr lang="zh-CN" altLang="en-US" sz="1200" b="0" baseline="0" dirty="0">
                <a:ea typeface="ＭＳ Ｐゴシック" charset="0"/>
              </a:rPr>
              <a:t>拒绝对于忽视恩赐的态度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53661-246D-F34D-829E-5A85837198A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2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F2603F-152C-684A-8B15-79A16474CDD2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3730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0"/>
              </a:rPr>
              <a:t>Some Dangers of Studying Spiritual Gifts: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0"/>
              </a:rPr>
              <a:t> 一些学习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属灵恩赐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的危险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Spiritual gifts: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 属灵恩赐 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89AB63-D8B3-0142-A359-213D1A7B904B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6) Focusing upon 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gifts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as a more significant evidence of the Spirit than 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fruit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(Gal. 5:22-23) </a:t>
            </a:r>
          </a:p>
          <a:p>
            <a:pPr eaLnBrk="1" hangingPunct="1"/>
            <a:endParaRPr lang="en-US" b="1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Doing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that neglects 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being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Service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that neglects 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character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/>
            <a:endParaRPr lang="en-US" b="1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>
                <a:ea typeface="ＭＳ Ｐゴシック" charset="0"/>
                <a:cs typeface="ＭＳ Ｐゴシック" charset="0"/>
              </a:rPr>
              <a:t>专注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恩赐</a:t>
            </a:r>
            <a:r>
              <a:rPr lang="zh-CN" altLang="en-US" b="0" dirty="0">
                <a:ea typeface="ＭＳ Ｐゴシック" charset="0"/>
                <a:cs typeface="ＭＳ Ｐゴシック" charset="0"/>
              </a:rPr>
              <a:t>过于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圣灵果子</a:t>
            </a:r>
            <a:r>
              <a:rPr lang="zh-CN" altLang="en-US" b="0" dirty="0">
                <a:ea typeface="ＭＳ Ｐゴシック" charset="0"/>
                <a:cs typeface="ＭＳ Ｐゴシック" charset="0"/>
              </a:rPr>
              <a:t>重大的证据 （加 </a:t>
            </a:r>
            <a:r>
              <a:rPr lang="en-US" altLang="zh-CN" b="0" dirty="0">
                <a:ea typeface="ＭＳ Ｐゴシック" charset="0"/>
                <a:cs typeface="ＭＳ Ｐゴシック" charset="0"/>
              </a:rPr>
              <a:t>5:22-23</a:t>
            </a:r>
            <a:r>
              <a:rPr lang="zh-CN" altLang="en-US" b="0" dirty="0">
                <a:ea typeface="ＭＳ Ｐゴシック" charset="0"/>
                <a:cs typeface="ＭＳ Ｐゴシック" charset="0"/>
              </a:rPr>
              <a:t>）</a:t>
            </a:r>
            <a:endParaRPr lang="en-SG" altLang="zh-CN" b="0" dirty="0">
              <a:ea typeface="ＭＳ Ｐゴシック" charset="0"/>
              <a:cs typeface="ＭＳ Ｐゴシック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zh-CN" altLang="en-US" b="0" dirty="0">
                <a:ea typeface="ＭＳ Ｐゴシック" charset="0"/>
                <a:cs typeface="ＭＳ Ｐゴシック" charset="0"/>
              </a:rPr>
              <a:t>“表现” 而忽略 “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成为</a:t>
            </a:r>
            <a:r>
              <a:rPr lang="zh-CN" altLang="en-US" b="0" dirty="0">
                <a:ea typeface="ＭＳ Ｐゴシック" charset="0"/>
                <a:cs typeface="ＭＳ Ｐゴシック" charset="0"/>
              </a:rPr>
              <a:t>”</a:t>
            </a:r>
            <a:endParaRPr lang="en-SG" altLang="zh-CN" b="0" dirty="0">
              <a:ea typeface="ＭＳ Ｐゴシック" charset="0"/>
              <a:cs typeface="ＭＳ Ｐゴシック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zh-CN" altLang="en-US" b="0" dirty="0">
                <a:ea typeface="ＭＳ Ｐゴシック" charset="0"/>
                <a:cs typeface="ＭＳ Ｐゴシック" charset="0"/>
              </a:rPr>
              <a:t>“事奉”而忽略“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品格</a:t>
            </a:r>
            <a:r>
              <a:rPr lang="zh-CN" altLang="en-US" b="0" dirty="0">
                <a:ea typeface="ＭＳ Ｐゴシック" charset="0"/>
                <a:cs typeface="ＭＳ Ｐゴシック" charset="0"/>
              </a:rPr>
              <a:t>”</a:t>
            </a:r>
            <a:endParaRPr lang="en-US" b="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1E556-4729-4244-A4B8-6769EF6F2D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10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89AB63-D8B3-0142-A359-213D1A7B904B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6) Focusing upon 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gifts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as a more significant evidence of the Spirit than 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fruit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(Gal. 5:22-23) </a:t>
            </a:r>
          </a:p>
          <a:p>
            <a:pPr eaLnBrk="1" hangingPunct="1"/>
            <a:endParaRPr lang="en-US" sz="1600" b="1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专注</a:t>
            </a: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恩赐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过于</a:t>
            </a: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圣灵果子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重大的证据 （加 </a:t>
            </a:r>
            <a:r>
              <a:rPr lang="en-US" altLang="zh-CN" sz="1600" b="0" dirty="0">
                <a:ea typeface="ＭＳ Ｐゴシック" charset="0"/>
                <a:cs typeface="ＭＳ Ｐゴシック" charset="0"/>
              </a:rPr>
              <a:t>5:22-23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）</a:t>
            </a:r>
            <a:endParaRPr lang="en-SG" altLang="zh-CN" sz="1600" b="0" dirty="0">
              <a:ea typeface="ＭＳ Ｐゴシック" charset="0"/>
              <a:cs typeface="ＭＳ Ｐゴシック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“表现” 而忽略 “</a:t>
            </a: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成为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”</a:t>
            </a:r>
            <a:endParaRPr lang="en-SG" altLang="zh-CN" sz="1600" b="0" dirty="0">
              <a:ea typeface="ＭＳ Ｐゴシック" charset="0"/>
              <a:cs typeface="ＭＳ Ｐゴシック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“事奉”而忽略“</a:t>
            </a: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品格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”</a:t>
            </a:r>
            <a:endParaRPr lang="en-SG" altLang="zh-CN" sz="1600" b="0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0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7) 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Rejecting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opportunities to serve in "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non-gifted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" areas because you  don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'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t have that particular gift that would make service easier (2 Tim. 4:5)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拒绝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采用看来</a:t>
            </a:r>
            <a:r>
              <a:rPr lang="en-US" altLang="zh-CN" sz="1600" b="0" dirty="0"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没有恩赐</a:t>
            </a:r>
            <a:r>
              <a:rPr lang="en-US" altLang="zh-CN" sz="1600" b="0" dirty="0">
                <a:ea typeface="ＭＳ Ｐゴシック" charset="0"/>
                <a:cs typeface="ＭＳ Ｐゴシック" charset="0"/>
              </a:rPr>
              <a:t>”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服事的机会，因为你没有那特别恩赐能造成更容易的服事</a:t>
            </a:r>
            <a:endParaRPr lang="en-SG" altLang="zh-CN" sz="1600" b="0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SG" altLang="zh-CN" sz="1600" b="0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拒绝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不属于恩赐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”范围的事奉机会，因为你没有这特别恩赐而造成更容易的服事（提后 </a:t>
            </a:r>
            <a:r>
              <a:rPr lang="en-US" altLang="zh-CN" sz="1600" b="0" dirty="0">
                <a:ea typeface="ＭＳ Ｐゴシック" charset="0"/>
                <a:cs typeface="ＭＳ Ｐゴシック" charset="0"/>
              </a:rPr>
              <a:t>4:5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）</a:t>
            </a:r>
            <a:endParaRPr lang="en-SG" altLang="zh-CN" sz="1600" b="0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dirty="0">
                <a:latin typeface="Arial" charset="0"/>
                <a:ea typeface="ＭＳ Ｐゴシック" charset="0"/>
                <a:cs typeface="ＭＳ Ｐゴシック" charset="0"/>
              </a:rPr>
              <a:t>Don</a:t>
            </a:r>
            <a:r>
              <a:rPr lang="fr-FR" altLang="ja-JP" sz="1200" b="1" i="1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1200" b="1" i="1" dirty="0">
                <a:latin typeface="Arial" charset="0"/>
                <a:ea typeface="ＭＳ Ｐゴシック" charset="0"/>
                <a:cs typeface="ＭＳ Ｐゴシック" charset="0"/>
              </a:rPr>
              <a:t>t reject opportunities to discern your gift!</a:t>
            </a:r>
          </a:p>
          <a:p>
            <a:r>
              <a:rPr lang="zh-CN" altLang="en-US" sz="1200" b="0" i="0" u="none" dirty="0">
                <a:latin typeface="Arial" charset="0"/>
                <a:ea typeface="ＭＳ Ｐゴシック" charset="0"/>
              </a:rPr>
              <a:t>不要拒绝擦觉你恩赐的机会</a:t>
            </a:r>
            <a:endParaRPr lang="en-SG" altLang="zh-CN" sz="1200" b="0" i="0" u="none" dirty="0">
              <a:latin typeface="Arial" charset="0"/>
              <a:ea typeface="ＭＳ Ｐゴシック" charset="0"/>
            </a:endParaRPr>
          </a:p>
          <a:p>
            <a:endParaRPr lang="en-SG" sz="1200" b="0" i="0" u="none" dirty="0"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chemeClr val="tx2"/>
                </a:solidFill>
              </a:rPr>
              <a:t>"OH, BUT I </a:t>
            </a:r>
            <a:r>
              <a:rPr lang="en-US" sz="1200" b="1" i="1" u="sng" dirty="0">
                <a:solidFill>
                  <a:schemeClr val="tx2"/>
                </a:solidFill>
              </a:rPr>
              <a:t>CAN'T</a:t>
            </a:r>
            <a:r>
              <a:rPr lang="en-US" sz="1200" b="1" i="1" dirty="0">
                <a:solidFill>
                  <a:schemeClr val="tx2"/>
                </a:solidFill>
              </a:rPr>
              <a:t> SERVE ON THE EVANGELISM TEAM––YOU SEE, I HAVE THE GIFT OF </a:t>
            </a:r>
            <a:r>
              <a:rPr lang="en-US" sz="1200" b="1" i="1" u="sng" dirty="0">
                <a:solidFill>
                  <a:schemeClr val="tx2"/>
                </a:solidFill>
              </a:rPr>
              <a:t>FAITH</a:t>
            </a:r>
            <a:r>
              <a:rPr lang="en-US" sz="1200" b="1" i="1" dirty="0">
                <a:solidFill>
                  <a:schemeClr val="tx2"/>
                </a:solidFill>
              </a:rPr>
              <a:t>!"</a:t>
            </a:r>
            <a:endParaRPr lang="en-SG" sz="1200" b="0" i="0" u="none" dirty="0">
              <a:latin typeface="Arial" charset="0"/>
              <a:ea typeface="ＭＳ Ｐゴシック" charset="0"/>
            </a:endParaRPr>
          </a:p>
          <a:p>
            <a:r>
              <a:rPr lang="zh-CN" altLang="en-US" sz="1200" b="0" i="0" u="none" dirty="0">
                <a:latin typeface="Arial" charset="0"/>
                <a:ea typeface="ＭＳ Ｐゴシック" charset="0"/>
              </a:rPr>
              <a:t>“哦，我</a:t>
            </a:r>
            <a:r>
              <a:rPr lang="zh-CN" altLang="en-US" sz="1200" b="0" i="0" u="sng" dirty="0">
                <a:latin typeface="Arial" charset="0"/>
                <a:ea typeface="ＭＳ Ｐゴシック" charset="0"/>
              </a:rPr>
              <a:t>不能</a:t>
            </a:r>
            <a:r>
              <a:rPr lang="zh-CN" altLang="en-US" sz="1200" b="0" i="0" u="none" dirty="0">
                <a:latin typeface="Arial" charset="0"/>
                <a:ea typeface="ＭＳ Ｐゴシック" charset="0"/>
              </a:rPr>
              <a:t>参与布道组的服事 </a:t>
            </a:r>
            <a:r>
              <a:rPr lang="en-US" altLang="zh-CN" sz="1200" b="0" i="0" u="none" dirty="0">
                <a:latin typeface="Arial" charset="0"/>
                <a:ea typeface="ＭＳ Ｐゴシック" charset="0"/>
              </a:rPr>
              <a:t>—</a:t>
            </a:r>
            <a:r>
              <a:rPr lang="zh-CN" altLang="en-US" sz="1200" b="0" i="0" u="none" dirty="0">
                <a:latin typeface="Arial" charset="0"/>
                <a:ea typeface="ＭＳ Ｐゴシック" charset="0"/>
              </a:rPr>
              <a:t> 你看，我有</a:t>
            </a:r>
            <a:r>
              <a:rPr lang="zh-CN" altLang="en-US" sz="1200" b="0" i="0" u="sng" dirty="0">
                <a:latin typeface="Arial" charset="0"/>
                <a:ea typeface="ＭＳ Ｐゴシック" charset="0"/>
              </a:rPr>
              <a:t>信心</a:t>
            </a:r>
            <a:r>
              <a:rPr lang="zh-CN" altLang="en-US" sz="1200" b="0" i="0" u="none" dirty="0">
                <a:latin typeface="Arial" charset="0"/>
                <a:ea typeface="ＭＳ Ｐゴシック" charset="0"/>
              </a:rPr>
              <a:t>的恩赐！”</a:t>
            </a:r>
            <a:endParaRPr lang="en-US" sz="1200" b="0" i="0" u="none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53661-246D-F34D-829E-5A85837198A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76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9149C3-F9C7-D54A-9B1F-C25B8D65B2A3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a typeface="Arial" charset="0"/>
                <a:cs typeface="Arial" charset="0"/>
              </a:rPr>
              <a:t>8) Supposing that spiritual gifts are </a:t>
            </a:r>
            <a:r>
              <a:rPr lang="en-US" sz="1200" b="1" dirty="0">
                <a:solidFill>
                  <a:srgbClr val="FFFF00"/>
                </a:solidFill>
                <a:ea typeface="Arial" charset="0"/>
                <a:cs typeface="Arial" charset="0"/>
              </a:rPr>
              <a:t>rewards</a:t>
            </a:r>
            <a:r>
              <a:rPr lang="en-US" sz="1200" b="1" dirty="0">
                <a:ea typeface="Arial" charset="0"/>
                <a:cs typeface="Arial" charset="0"/>
              </a:rPr>
              <a:t> for service, for holiness, for sincerity, for maturity, or for anything else!</a:t>
            </a:r>
          </a:p>
          <a:p>
            <a:pPr eaLnBrk="1" hangingPunct="1"/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8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）认为属灵恩赐就是对于服事，圣洁，真诚，成熟及其他的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奖赏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。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559341-B3E0-624B-B781-802A3ACFC452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9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）相信属灵恩赐与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属灵生命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之间含有一些的对应。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SG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10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）认为自从你没有使用你的恩赐，神将即刻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收回</a:t>
            </a:r>
            <a:endParaRPr lang="en-SG" altLang="zh-CN" b="1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-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因为神的恩赐和选召是没有後悔的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” (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罗马书 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11:29)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7D6E30-D8BC-A44E-A567-1F6BEF8DFBC3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11) 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寻求“恩赐”而忽略“爱”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zh-CN" altLang="en-US" dirty="0">
                <a:ea typeface="ＭＳ Ｐゴシック" charset="0"/>
                <a:cs typeface="ＭＳ Ｐゴシック" charset="0"/>
              </a:rPr>
              <a:t>（罗马书 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12:9ff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；林前 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13:1ff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）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你们若有彼此相爱的心，众人因此就认出你们是我的门徒了。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（约翰福音 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13:35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</a:t>
            </a:r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marL="171450" indent="-171450" eaLnBrk="1" hangingPunct="1">
              <a:buFontTx/>
              <a:buChar char="-"/>
            </a:pPr>
            <a:endParaRPr lang="en-SG" altLang="zh-CN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53B02D-AFE3-7A4F-92D3-122665EFFC12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ea typeface="ＭＳ Ｐゴシック" charset="0"/>
                <a:cs typeface="ＭＳ Ｐゴシック" charset="0"/>
              </a:rPr>
              <a:t>恩赐</a:t>
            </a:r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i="1" dirty="0">
                <a:ea typeface="ＭＳ Ｐゴシック" charset="0"/>
                <a:cs typeface="ＭＳ Ｐゴシック" charset="0"/>
              </a:rPr>
              <a:t>How long will they last?</a:t>
            </a:r>
          </a:p>
          <a:p>
            <a:pPr eaLnBrk="1" hangingPunct="1"/>
            <a:r>
              <a:rPr lang="zh-CN" altLang="en-US" dirty="0">
                <a:ea typeface="ＭＳ Ｐゴシック" charset="0"/>
                <a:cs typeface="ＭＳ Ｐゴシック" charset="0"/>
              </a:rPr>
              <a:t>能持续多久？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Does this gifts study make you feel like you</a:t>
            </a:r>
            <a:r>
              <a:rPr lang="fr-FR" altLang="ja-JP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 not ready just yet?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恩赐的学习是否让你觉得现时尚未预备好？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53661-246D-F34D-829E-5A85837198A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29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E9D91F-0926-8041-A6C4-F4FCAB8F254E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200" b="1" dirty="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rPr>
              <a:t>Views on the Duration of Gifts</a:t>
            </a:r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zh-CN" altLang="en-US" dirty="0">
                <a:ea typeface="ＭＳ Ｐゴシック" charset="0"/>
                <a:cs typeface="ＭＳ Ｐゴシック" charset="0"/>
              </a:rPr>
              <a:t>对恩赐持续时间的观点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SG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No gifts passed away (non-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cessationist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)</a:t>
            </a:r>
            <a:endParaRPr lang="en-SG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1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）没有恩赐会终止 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(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无终止论）</a:t>
            </a:r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All gifts passed away (total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cessationist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)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2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）所有恩赐会终止 （完全终止论）</a:t>
            </a:r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Some gifts passed away (partial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cessationist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)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3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）某些恩赐会终止 （部分终止论）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C53520-E0A1-D247-AD9A-5B202C065B6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学习属灵恩赐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的危险性</a:t>
            </a:r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-128"/>
            </a:endParaRPr>
          </a:p>
          <a:p>
            <a:pPr eaLnBrk="1" hangingPunct="1"/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-128"/>
            </a:endParaRPr>
          </a:p>
          <a:p>
            <a:pPr eaLnBrk="1" hangingPunct="1"/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）</a:t>
            </a:r>
            <a:r>
              <a:rPr lang="zh-CN" altLang="en-US" b="1" dirty="0"/>
              <a:t>比较</a:t>
            </a:r>
            <a:r>
              <a:rPr lang="zh-CN" altLang="en-US" dirty="0"/>
              <a:t>和</a:t>
            </a:r>
            <a:r>
              <a:rPr lang="zh-CN" altLang="en-US" b="1" dirty="0"/>
              <a:t>竞争</a:t>
            </a:r>
            <a:r>
              <a:rPr lang="zh-CN" altLang="en-US" dirty="0"/>
              <a:t>的分歧</a:t>
            </a:r>
            <a:endParaRPr lang="en-US" altLang="zh-CN" dirty="0"/>
          </a:p>
          <a:p>
            <a:pPr eaLnBrk="1" hangingPunct="1"/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	-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认为你的恩赐为不重要 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自卑感）</a:t>
            </a:r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	i.e.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 “我的恩赐不如你的！” 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林前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15-16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）</a:t>
            </a:r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-128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chemeClr val="tx2"/>
                </a:solidFill>
              </a:rPr>
              <a:t>The lemon is a yellow fruit growing on trees</a:t>
            </a:r>
          </a:p>
          <a:p>
            <a:r>
              <a:rPr lang="zh-CN" altLang="en-US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柠檬是生长在树上的黄色果子</a:t>
            </a:r>
            <a:endParaRPr lang="en-US" sz="1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We need to define each gift</a:t>
            </a:r>
            <a:endParaRPr lang="en-US" sz="1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r>
              <a:rPr lang="zh-CN" altLang="en-US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我们需要明确每个恩赐</a:t>
            </a:r>
            <a:endParaRPr lang="en-SG" altLang="zh-CN" sz="1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endParaRPr lang="en-SG" sz="1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chemeClr val="bg1"/>
                </a:solidFill>
              </a:rPr>
              <a:t>THE SAME WORDS MAY MEAN DIFFERENT THINGS TO DIFFERENT PEOPLE!</a:t>
            </a:r>
          </a:p>
          <a:p>
            <a:r>
              <a:rPr lang="zh-CN" altLang="en-US" b="0" dirty="0"/>
              <a:t>同样的字对不同的人含有不同的意思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53661-246D-F34D-829E-5A85837198A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59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0CF969-2276-E642-B1F8-6AF17062E44A}" type="slidenum">
              <a:rPr lang="en-US" sz="1200">
                <a:solidFill>
                  <a:srgbClr val="000000"/>
                </a:solidFill>
              </a:rPr>
              <a:pPr/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Gifts: 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恩赐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Speaking: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语言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Foundational: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基础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Sign: 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记号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Teaching: 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教导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Evangelism: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传福音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Pastor-Teacher: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牧师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-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教师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Exhortation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： 勉励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Administration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：治理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Faith: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信心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Giving: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施舍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Service: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服饰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Showing Mercy: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连绵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Apostleship: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师徒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Wisdom: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智慧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Knowledge: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知识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Prophecy: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预言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Discerning Spirits: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分辨</a:t>
            </a:r>
            <a:r>
              <a:rPr lang="zh-CN" altLang="en-SG" dirty="0">
                <a:ea typeface="ＭＳ Ｐゴシック" charset="0"/>
                <a:cs typeface="ＭＳ Ｐゴシック" charset="0"/>
              </a:rPr>
              <a:t>诸灵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Tongues: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方言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Interpretation: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翻译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Miracles: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行神迹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Healings: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医治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921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E4C85E-083A-774F-BB75-556CF88E0527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464DCF-BBAD-9A45-85EF-9DAEA8B17A13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95DA9-C04F-1641-A8E4-493AB80A3F1B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14B5DC-B592-514C-B4CB-0ACEFF14051F}" type="slidenum">
              <a:rPr lang="en-US" sz="1200">
                <a:solidFill>
                  <a:prstClr val="black"/>
                </a:solidFill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2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79F650-0D88-9C41-92AC-5AE060EE313B}" type="slidenum">
              <a:rPr lang="en-US" sz="1200">
                <a:solidFill>
                  <a:prstClr val="black"/>
                </a:solidFill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42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4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B8D290-737D-114C-878F-A46138513F58}" type="slidenum">
              <a:rPr lang="en-US" sz="1200">
                <a:solidFill>
                  <a:prstClr val="black"/>
                </a:solidFill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63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6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E9AA61-79F5-6144-A26F-0DF6DB7F6765}" type="slidenum">
              <a:rPr lang="en-US" sz="1200">
                <a:solidFill>
                  <a:prstClr val="black"/>
                </a:solidFill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8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8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18F8A6-5CDE-5445-A061-2D26528FDBF4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1" dirty="0">
                <a:latin typeface="Times New Roman" charset="0"/>
                <a:ea typeface="ＭＳ Ｐゴシック" charset="0"/>
                <a:cs typeface="ＭＳ Ｐゴシック" charset="0"/>
              </a:rPr>
              <a:t>Doubting </a:t>
            </a:r>
            <a:r>
              <a:rPr lang="en-US" sz="1200" b="1" dirty="0" err="1">
                <a:latin typeface="Times New Roman" charset="0"/>
                <a:ea typeface="ＭＳ Ｐゴシック" charset="0"/>
                <a:cs typeface="ＭＳ Ｐゴシック" charset="0"/>
              </a:rPr>
              <a:t>Thomases</a:t>
            </a:r>
            <a:r>
              <a:rPr lang="zh-CN" altLang="en-US" sz="1200" b="1" dirty="0">
                <a:latin typeface="Times New Roman" charset="0"/>
                <a:ea typeface="ＭＳ Ｐゴシック" charset="0"/>
                <a:cs typeface="ＭＳ Ｐゴシック" charset="0"/>
              </a:rPr>
              <a:t>：</a:t>
            </a:r>
            <a:endParaRPr lang="en-SG" altLang="zh-CN" sz="12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SG" sz="12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/>
              <a:t>Satisfied by the Promise of the Spirit</a:t>
            </a:r>
            <a:endParaRPr lang="en-US" sz="1800" b="1" dirty="0"/>
          </a:p>
          <a:p>
            <a:pPr eaLnBrk="1" hangingPunct="1"/>
            <a:r>
              <a:rPr lang="zh-CN" altLang="en-US" dirty="0">
                <a:ea typeface="ＭＳ Ｐゴシック" charset="0"/>
                <a:cs typeface="ＭＳ Ｐゴシック" charset="0"/>
              </a:rPr>
              <a:t>圣灵的应许所赐的满足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/>
              <a:t>Are Miracles for Today?</a:t>
            </a:r>
            <a:endParaRPr lang="en-US" sz="1800" b="1" dirty="0"/>
          </a:p>
          <a:p>
            <a:pPr eaLnBrk="1" hangingPunct="1"/>
            <a:r>
              <a:rPr lang="zh-CN" altLang="en-US" dirty="0">
                <a:ea typeface="ＭＳ Ｐゴシック" charset="0"/>
                <a:cs typeface="ＭＳ Ｐゴシック" charset="0"/>
              </a:rPr>
              <a:t>今日还有</a:t>
            </a:r>
            <a:r>
              <a:rPr lang="zh-CN" altLang="en-SG" dirty="0">
                <a:ea typeface="ＭＳ Ｐゴシック" charset="0"/>
                <a:cs typeface="ＭＳ Ｐゴシック" charset="0"/>
              </a:rPr>
              <a:t>神迹吗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？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You’re included—I’m excluded: </a:t>
            </a:r>
          </a:p>
          <a:p>
            <a:r>
              <a:rPr lang="zh-CN" altLang="en-SG" dirty="0"/>
              <a:t>你包括在内</a:t>
            </a:r>
            <a:r>
              <a:rPr lang="zh-CN" altLang="en-US" dirty="0"/>
              <a:t> </a:t>
            </a:r>
            <a:r>
              <a:rPr lang="en-US" altLang="zh-CN" dirty="0"/>
              <a:t>—</a:t>
            </a:r>
            <a:r>
              <a:rPr lang="zh-CN" altLang="en-US" dirty="0"/>
              <a:t> 我包括在外</a:t>
            </a:r>
            <a:endParaRPr lang="en-US" dirty="0"/>
          </a:p>
          <a:p>
            <a:r>
              <a:rPr lang="en-US" dirty="0"/>
              <a:t>Don’t feel inferior about your gift! </a:t>
            </a:r>
          </a:p>
          <a:p>
            <a:r>
              <a:rPr lang="zh-CN" altLang="en-US" dirty="0"/>
              <a:t>不要对你的恩赐感到自卑！</a:t>
            </a:r>
            <a:endParaRPr lang="en-SG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53661-246D-F34D-829E-5A85837198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130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49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The</a:t>
            </a:r>
            <a:r>
              <a:rPr lang="en-US" baseline="0" dirty="0">
                <a:latin typeface="Arial" charset="0"/>
              </a:rPr>
              <a:t> Bible…Basically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1B2AF0-CD4B-6442-8359-42195C6F6864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1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</a:t>
            </a:r>
            <a:r>
              <a:rPr lang="zh-CN" altLang="en-US" b="1" dirty="0"/>
              <a:t>比较</a:t>
            </a:r>
            <a:r>
              <a:rPr lang="zh-CN" altLang="en-US" dirty="0"/>
              <a:t>和</a:t>
            </a:r>
            <a:r>
              <a:rPr lang="zh-CN" altLang="en-US" b="1" dirty="0"/>
              <a:t>竞争</a:t>
            </a:r>
            <a:r>
              <a:rPr lang="zh-CN" altLang="en-US" dirty="0"/>
              <a:t>的分歧</a:t>
            </a:r>
            <a:endParaRPr lang="en-SG" altLang="zh-CN" dirty="0"/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)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认为你的恩赐为不重要 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自卑感的问题）</a:t>
            </a:r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	i.e.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 “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我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的恩赐不如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你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的！” 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林前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15-16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）</a:t>
            </a:r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b) 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对自己的恩赐感到优越 （自豪的问题）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	.e.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 “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你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的恩赐不如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我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的！” 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林前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15-16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）</a:t>
            </a:r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think highly of your gift! </a:t>
            </a:r>
          </a:p>
          <a:p>
            <a:r>
              <a:rPr lang="zh-CN" altLang="en-US" dirty="0"/>
              <a:t>不要对自己的恩赐看得太高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“Forgive me for talking about my gift so much! Now </a:t>
            </a:r>
            <a:r>
              <a:rPr lang="en-US" u="sng" dirty="0"/>
              <a:t>you</a:t>
            </a:r>
            <a:r>
              <a:rPr lang="en-US" u="none" dirty="0"/>
              <a:t> talk about it!” </a:t>
            </a:r>
          </a:p>
          <a:p>
            <a:r>
              <a:rPr lang="zh-CN" altLang="en-US" u="none" dirty="0"/>
              <a:t>“对不起，我太多讲我的恩赐。现在请你说</a:t>
            </a:r>
            <a:r>
              <a:rPr lang="zh-CN" altLang="en-US" b="1" u="none" dirty="0"/>
              <a:t>你</a:t>
            </a:r>
            <a:r>
              <a:rPr lang="zh-CN" altLang="en-US" u="none" dirty="0"/>
              <a:t>的恩赐”</a:t>
            </a:r>
            <a:endParaRPr lang="en-SG" altLang="zh-CN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53661-246D-F34D-829E-5A85837198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7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0EEEAE17-822B-D342-ACFE-CA5D7AFE90D5}" type="slidenum">
              <a:rPr lang="en-US" sz="1200" b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pPr algn="r"/>
              <a:t>7</a:t>
            </a:fld>
            <a:endParaRPr lang="en-US" sz="1200" b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02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02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80ABDE00-2AD7-8C4C-9BE1-4F3D2ED9E5AD}" type="slidenum">
              <a:rPr lang="en-US" sz="1200" b="0" smtClean="0">
                <a:solidFill>
                  <a:srgbClr val="000000"/>
                </a:solidFill>
                <a:cs typeface="ＭＳ Ｐゴシック" charset="0"/>
              </a:rPr>
              <a:pPr algn="r"/>
              <a:t>8</a:t>
            </a:fld>
            <a:endParaRPr lang="en-US" sz="1200" b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05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05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BDE6F659-BD30-1742-9777-01387CAB0C99}" type="slidenum">
              <a:rPr lang="en-US" sz="1200" b="0" smtClean="0">
                <a:solidFill>
                  <a:srgbClr val="000000"/>
                </a:solidFill>
                <a:cs typeface="ＭＳ Ｐゴシック" charset="0"/>
              </a:rPr>
              <a:pPr algn="r"/>
              <a:t>9</a:t>
            </a:fld>
            <a:endParaRPr lang="en-US" sz="1200" b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10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10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23375-65B2-A249-B028-F8353C365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2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C691-7CE1-C44E-98AB-9815E896B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449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3493B-D000-2040-827A-4344316D9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74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48" indent="0" algn="ctr">
              <a:buNone/>
              <a:defRPr/>
            </a:lvl2pPr>
            <a:lvl3pPr marL="912713" indent="0" algn="ctr">
              <a:buNone/>
              <a:defRPr/>
            </a:lvl3pPr>
            <a:lvl4pPr marL="1369080" indent="0" algn="ctr">
              <a:buNone/>
              <a:defRPr/>
            </a:lvl4pPr>
            <a:lvl5pPr marL="1825435" indent="0" algn="ctr">
              <a:buNone/>
              <a:defRPr/>
            </a:lvl5pPr>
            <a:lvl6pPr marL="2281788" indent="0" algn="ctr">
              <a:buNone/>
              <a:defRPr/>
            </a:lvl6pPr>
            <a:lvl7pPr marL="2738155" indent="0" algn="ctr">
              <a:buNone/>
              <a:defRPr/>
            </a:lvl7pPr>
            <a:lvl8pPr marL="3194510" indent="0" algn="ctr">
              <a:buNone/>
              <a:defRPr/>
            </a:lvl8pPr>
            <a:lvl9pPr marL="3650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C16E0-BA46-BC45-90A8-778549C53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30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A43E7-1D05-D747-9DFC-F839261F92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474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8" indent="0">
              <a:buNone/>
              <a:defRPr sz="1800"/>
            </a:lvl2pPr>
            <a:lvl3pPr marL="912713" indent="0">
              <a:buNone/>
              <a:defRPr sz="1600"/>
            </a:lvl3pPr>
            <a:lvl4pPr marL="1369080" indent="0">
              <a:buNone/>
              <a:defRPr sz="1400"/>
            </a:lvl4pPr>
            <a:lvl5pPr marL="1825435" indent="0">
              <a:buNone/>
              <a:defRPr sz="1400"/>
            </a:lvl5pPr>
            <a:lvl6pPr marL="2281788" indent="0">
              <a:buNone/>
              <a:defRPr sz="1400"/>
            </a:lvl6pPr>
            <a:lvl7pPr marL="2738155" indent="0">
              <a:buNone/>
              <a:defRPr sz="1400"/>
            </a:lvl7pPr>
            <a:lvl8pPr marL="3194510" indent="0">
              <a:buNone/>
              <a:defRPr sz="1400"/>
            </a:lvl8pPr>
            <a:lvl9pPr marL="3650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FA6CE-142A-9F4D-B5B4-33B6E4D1F7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865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4C069-6740-284B-8B3B-41CFD700E6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598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AD63D-FE69-9A45-A0D6-2395B52B2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693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65FA8-BEFB-8D4C-825D-1AA1D27840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367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820A6-F8E7-4843-A663-62444BC2F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472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FB46-6C87-A64E-AB97-ABE13DF917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07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8" indent="0">
              <a:buNone/>
              <a:defRPr sz="2800"/>
            </a:lvl2pPr>
            <a:lvl3pPr marL="912713" indent="0">
              <a:buNone/>
              <a:defRPr sz="2400"/>
            </a:lvl3pPr>
            <a:lvl4pPr marL="1369080" indent="0">
              <a:buNone/>
              <a:defRPr sz="2000"/>
            </a:lvl4pPr>
            <a:lvl5pPr marL="1825435" indent="0">
              <a:buNone/>
              <a:defRPr sz="2000"/>
            </a:lvl5pPr>
            <a:lvl6pPr marL="2281788" indent="0">
              <a:buNone/>
              <a:defRPr sz="2000"/>
            </a:lvl6pPr>
            <a:lvl7pPr marL="2738155" indent="0">
              <a:buNone/>
              <a:defRPr sz="2000"/>
            </a:lvl7pPr>
            <a:lvl8pPr marL="3194510" indent="0">
              <a:buNone/>
              <a:defRPr sz="2000"/>
            </a:lvl8pPr>
            <a:lvl9pPr marL="36508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130CE-4CC2-8F45-90C4-1C5BF864B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9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2A98-14E1-0142-9136-29BEC7C45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119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09D4A-D63A-4D46-AC1B-2A3CF14503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228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C5FEB-82FE-964C-B021-42E42833B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765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48" indent="0" algn="ctr">
              <a:buNone/>
              <a:defRPr/>
            </a:lvl2pPr>
            <a:lvl3pPr marL="912713" indent="0" algn="ctr">
              <a:buNone/>
              <a:defRPr/>
            </a:lvl3pPr>
            <a:lvl4pPr marL="1369080" indent="0" algn="ctr">
              <a:buNone/>
              <a:defRPr/>
            </a:lvl4pPr>
            <a:lvl5pPr marL="1825435" indent="0" algn="ctr">
              <a:buNone/>
              <a:defRPr/>
            </a:lvl5pPr>
            <a:lvl6pPr marL="2281788" indent="0" algn="ctr">
              <a:buNone/>
              <a:defRPr/>
            </a:lvl6pPr>
            <a:lvl7pPr marL="2738155" indent="0" algn="ctr">
              <a:buNone/>
              <a:defRPr/>
            </a:lvl7pPr>
            <a:lvl8pPr marL="3194510" indent="0" algn="ctr">
              <a:buNone/>
              <a:defRPr/>
            </a:lvl8pPr>
            <a:lvl9pPr marL="3650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B03F8-EDD1-4042-B8C2-09F6E34347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099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2D72F-F466-EF4A-813F-4C2FA03227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444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8" indent="0">
              <a:buNone/>
              <a:defRPr sz="1800"/>
            </a:lvl2pPr>
            <a:lvl3pPr marL="912713" indent="0">
              <a:buNone/>
              <a:defRPr sz="1600"/>
            </a:lvl3pPr>
            <a:lvl4pPr marL="1369080" indent="0">
              <a:buNone/>
              <a:defRPr sz="1400"/>
            </a:lvl4pPr>
            <a:lvl5pPr marL="1825435" indent="0">
              <a:buNone/>
              <a:defRPr sz="1400"/>
            </a:lvl5pPr>
            <a:lvl6pPr marL="2281788" indent="0">
              <a:buNone/>
              <a:defRPr sz="1400"/>
            </a:lvl6pPr>
            <a:lvl7pPr marL="2738155" indent="0">
              <a:buNone/>
              <a:defRPr sz="1400"/>
            </a:lvl7pPr>
            <a:lvl8pPr marL="3194510" indent="0">
              <a:buNone/>
              <a:defRPr sz="1400"/>
            </a:lvl8pPr>
            <a:lvl9pPr marL="3650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003C-001A-1347-93DD-5E890E6283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364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E2A40-BEEC-CE42-BE94-F4DF54628F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278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BE94-0D84-2A41-91C0-1C81CF0517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46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8795B-454F-B343-BC49-15A6DE6100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385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CBD7A-BB87-364C-A419-8C2630432F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70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57784-603E-B340-B464-5DF018F9B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46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rot="-54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-81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 rot="-27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344863" y="2457450"/>
            <a:ext cx="5449887" cy="4497388"/>
            <a:chOff x="2107" y="1548"/>
            <a:chExt cx="3433" cy="2833"/>
          </a:xfrm>
          <a:solidFill>
            <a:schemeClr val="accent2">
              <a:lumMod val="5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732" y="2114"/>
              <a:ext cx="808" cy="808"/>
            </a:xfrm>
            <a:prstGeom prst="diamond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061" y="1935"/>
              <a:ext cx="403" cy="1192"/>
            </a:xfrm>
            <a:custGeom>
              <a:avLst/>
              <a:gdLst/>
              <a:ahLst/>
              <a:cxnLst>
                <a:cxn ang="0">
                  <a:pos x="399" y="0"/>
                </a:cxn>
                <a:cxn ang="0">
                  <a:pos x="0" y="399"/>
                </a:cxn>
                <a:cxn ang="0">
                  <a:pos x="0" y="1191"/>
                </a:cxn>
                <a:cxn ang="0">
                  <a:pos x="402" y="789"/>
                </a:cxn>
                <a:cxn ang="0">
                  <a:pos x="399" y="0"/>
                </a:cxn>
              </a:cxnLst>
              <a:rect l="0" t="0" r="r" b="b"/>
              <a:pathLst>
                <a:path w="403" h="1192">
                  <a:moveTo>
                    <a:pt x="399" y="0"/>
                  </a:moveTo>
                  <a:lnTo>
                    <a:pt x="0" y="399"/>
                  </a:lnTo>
                  <a:lnTo>
                    <a:pt x="0" y="1191"/>
                  </a:lnTo>
                  <a:lnTo>
                    <a:pt x="402" y="789"/>
                  </a:lnTo>
                  <a:lnTo>
                    <a:pt x="399" y="0"/>
                  </a:lnTo>
                </a:path>
              </a:pathLst>
            </a:custGeom>
            <a:grpFill/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18900000">
              <a:off x="2527" y="2630"/>
              <a:ext cx="1254" cy="1254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13500000" flipH="1">
              <a:off x="3812" y="3813"/>
              <a:ext cx="568" cy="568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rot="16200000">
              <a:off x="4423" y="2927"/>
              <a:ext cx="858" cy="852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 rot="10800000">
              <a:off x="2107" y="1548"/>
              <a:ext cx="1254" cy="1254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8100000" flipH="1">
              <a:off x="3410" y="2702"/>
              <a:ext cx="568" cy="568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588125" y="5181600"/>
            <a:ext cx="2555875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859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7772400" cy="2438400"/>
          </a:xfrm>
        </p:spPr>
        <p:txBody>
          <a:bodyPr anchor="b"/>
          <a:lstStyle>
            <a:lvl1pPr>
              <a:lnSpc>
                <a:spcPct val="100000"/>
              </a:lnSpc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860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76800" y="4368800"/>
            <a:ext cx="4259263" cy="74295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91440" tIns="0" rIns="91440" bIns="0" anchor="b">
            <a:spAutoFit/>
          </a:bodyPr>
          <a:lstStyle>
            <a:lvl1pPr marL="0" indent="0">
              <a:spcBef>
                <a:spcPct val="0"/>
              </a:spcBef>
              <a:buClrTx/>
              <a:buSzTx/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157448-FA68-9C46-802E-743D247F0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7834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8" indent="0">
              <a:buNone/>
              <a:defRPr sz="2800"/>
            </a:lvl2pPr>
            <a:lvl3pPr marL="912713" indent="0">
              <a:buNone/>
              <a:defRPr sz="2400"/>
            </a:lvl3pPr>
            <a:lvl4pPr marL="1369080" indent="0">
              <a:buNone/>
              <a:defRPr sz="2000"/>
            </a:lvl4pPr>
            <a:lvl5pPr marL="1825435" indent="0">
              <a:buNone/>
              <a:defRPr sz="2000"/>
            </a:lvl5pPr>
            <a:lvl6pPr marL="2281788" indent="0">
              <a:buNone/>
              <a:defRPr sz="2000"/>
            </a:lvl6pPr>
            <a:lvl7pPr marL="2738155" indent="0">
              <a:buNone/>
              <a:defRPr sz="2000"/>
            </a:lvl7pPr>
            <a:lvl8pPr marL="3194510" indent="0">
              <a:buNone/>
              <a:defRPr sz="2000"/>
            </a:lvl8pPr>
            <a:lvl9pPr marL="36508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07B11-37C1-044C-9299-054D73D6AA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889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649D0-D44E-5440-89F3-5AC4666F05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77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BD992-24AD-4847-8874-39E3E47281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286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48" indent="0" algn="ctr">
              <a:buNone/>
              <a:defRPr/>
            </a:lvl2pPr>
            <a:lvl3pPr marL="912713" indent="0" algn="ctr">
              <a:buNone/>
              <a:defRPr/>
            </a:lvl3pPr>
            <a:lvl4pPr marL="1369080" indent="0" algn="ctr">
              <a:buNone/>
              <a:defRPr/>
            </a:lvl4pPr>
            <a:lvl5pPr marL="1825435" indent="0" algn="ctr">
              <a:buNone/>
              <a:defRPr/>
            </a:lvl5pPr>
            <a:lvl6pPr marL="2281788" indent="0" algn="ctr">
              <a:buNone/>
              <a:defRPr/>
            </a:lvl6pPr>
            <a:lvl7pPr marL="2738155" indent="0" algn="ctr">
              <a:buNone/>
              <a:defRPr/>
            </a:lvl7pPr>
            <a:lvl8pPr marL="3194510" indent="0" algn="ctr">
              <a:buNone/>
              <a:defRPr/>
            </a:lvl8pPr>
            <a:lvl9pPr marL="3650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6E9D2-4057-0D4B-941B-C59A090FA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958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D2BA5-5B91-634C-B518-75FE93FF2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88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8" indent="0">
              <a:buNone/>
              <a:defRPr sz="1800"/>
            </a:lvl2pPr>
            <a:lvl3pPr marL="912713" indent="0">
              <a:buNone/>
              <a:defRPr sz="1600"/>
            </a:lvl3pPr>
            <a:lvl4pPr marL="1369080" indent="0">
              <a:buNone/>
              <a:defRPr sz="1400"/>
            </a:lvl4pPr>
            <a:lvl5pPr marL="1825435" indent="0">
              <a:buNone/>
              <a:defRPr sz="1400"/>
            </a:lvl5pPr>
            <a:lvl6pPr marL="2281788" indent="0">
              <a:buNone/>
              <a:defRPr sz="1400"/>
            </a:lvl6pPr>
            <a:lvl7pPr marL="2738155" indent="0">
              <a:buNone/>
              <a:defRPr sz="1400"/>
            </a:lvl7pPr>
            <a:lvl8pPr marL="3194510" indent="0">
              <a:buNone/>
              <a:defRPr sz="1400"/>
            </a:lvl8pPr>
            <a:lvl9pPr marL="3650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C0195-A181-914D-BBAF-B21091E65D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337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E8FA8-1758-4D4F-A86E-42E6FF7434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69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A2FC1-B2AE-D042-A1FA-6EF9D624E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995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F7527-4986-F94D-A36B-F0E3373AB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838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9268-D072-6949-A521-72BEDAC60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51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D85A-8A9B-A649-93B7-C0FCFEB3E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4220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BF39A-9E59-7545-8258-A254CE9F3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28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8" indent="0">
              <a:buNone/>
              <a:defRPr sz="2800"/>
            </a:lvl2pPr>
            <a:lvl3pPr marL="912713" indent="0">
              <a:buNone/>
              <a:defRPr sz="2400"/>
            </a:lvl3pPr>
            <a:lvl4pPr marL="1369080" indent="0">
              <a:buNone/>
              <a:defRPr sz="2000"/>
            </a:lvl4pPr>
            <a:lvl5pPr marL="1825435" indent="0">
              <a:buNone/>
              <a:defRPr sz="2000"/>
            </a:lvl5pPr>
            <a:lvl6pPr marL="2281788" indent="0">
              <a:buNone/>
              <a:defRPr sz="2000"/>
            </a:lvl6pPr>
            <a:lvl7pPr marL="2738155" indent="0">
              <a:buNone/>
              <a:defRPr sz="2000"/>
            </a:lvl7pPr>
            <a:lvl8pPr marL="3194510" indent="0">
              <a:buNone/>
              <a:defRPr sz="2000"/>
            </a:lvl8pPr>
            <a:lvl9pPr marL="36508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44ED1-B85A-8541-B8E3-5C75875F3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567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CAAE-E6DC-6F41-A7B1-4CF0A0309D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12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FFC74-C508-0941-AA10-752B4A7F4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140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48" indent="0" algn="ctr">
              <a:buNone/>
              <a:defRPr/>
            </a:lvl2pPr>
            <a:lvl3pPr marL="912713" indent="0" algn="ctr">
              <a:buNone/>
              <a:defRPr/>
            </a:lvl3pPr>
            <a:lvl4pPr marL="1369080" indent="0" algn="ctr">
              <a:buNone/>
              <a:defRPr/>
            </a:lvl4pPr>
            <a:lvl5pPr marL="1825435" indent="0" algn="ctr">
              <a:buNone/>
              <a:defRPr/>
            </a:lvl5pPr>
            <a:lvl6pPr marL="2281788" indent="0" algn="ctr">
              <a:buNone/>
              <a:defRPr/>
            </a:lvl6pPr>
            <a:lvl7pPr marL="2738155" indent="0" algn="ctr">
              <a:buNone/>
              <a:defRPr/>
            </a:lvl7pPr>
            <a:lvl8pPr marL="3194510" indent="0" algn="ctr">
              <a:buNone/>
              <a:defRPr/>
            </a:lvl8pPr>
            <a:lvl9pPr marL="3650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44CDF-18AD-2347-9498-4DACA8E5A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591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DA685-342F-5B4F-AC9C-327A26211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088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8" indent="0">
              <a:buNone/>
              <a:defRPr sz="1800"/>
            </a:lvl2pPr>
            <a:lvl3pPr marL="912713" indent="0">
              <a:buNone/>
              <a:defRPr sz="1600"/>
            </a:lvl3pPr>
            <a:lvl4pPr marL="1369080" indent="0">
              <a:buNone/>
              <a:defRPr sz="1400"/>
            </a:lvl4pPr>
            <a:lvl5pPr marL="1825435" indent="0">
              <a:buNone/>
              <a:defRPr sz="1400"/>
            </a:lvl5pPr>
            <a:lvl6pPr marL="2281788" indent="0">
              <a:buNone/>
              <a:defRPr sz="1400"/>
            </a:lvl6pPr>
            <a:lvl7pPr marL="2738155" indent="0">
              <a:buNone/>
              <a:defRPr sz="1400"/>
            </a:lvl7pPr>
            <a:lvl8pPr marL="3194510" indent="0">
              <a:buNone/>
              <a:defRPr sz="1400"/>
            </a:lvl8pPr>
            <a:lvl9pPr marL="3650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CBE28-5D25-AD4A-BE90-0D513D720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18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75E74-C4B4-7D4F-8F20-7B493CED2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422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DDE6B-F7EE-804E-BEF0-9C63090CAF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347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6D1A7-A39A-0244-8134-E462C33994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A4A6E-1596-3941-94C0-5C3F1793D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562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4F90-0464-D54C-A110-0614333A27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26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49DB7-D4BA-1641-AE73-3722905D1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812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8" indent="0">
              <a:buNone/>
              <a:defRPr sz="2800"/>
            </a:lvl2pPr>
            <a:lvl3pPr marL="912713" indent="0">
              <a:buNone/>
              <a:defRPr sz="2400"/>
            </a:lvl3pPr>
            <a:lvl4pPr marL="1369080" indent="0">
              <a:buNone/>
              <a:defRPr sz="2000"/>
            </a:lvl4pPr>
            <a:lvl5pPr marL="1825435" indent="0">
              <a:buNone/>
              <a:defRPr sz="2000"/>
            </a:lvl5pPr>
            <a:lvl6pPr marL="2281788" indent="0">
              <a:buNone/>
              <a:defRPr sz="2000"/>
            </a:lvl6pPr>
            <a:lvl7pPr marL="2738155" indent="0">
              <a:buNone/>
              <a:defRPr sz="2000"/>
            </a:lvl7pPr>
            <a:lvl8pPr marL="3194510" indent="0">
              <a:buNone/>
              <a:defRPr sz="2000"/>
            </a:lvl8pPr>
            <a:lvl9pPr marL="36508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5B506-B6D5-3343-A079-F8D2F6418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042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6B6C7-EE70-F14C-A2E8-C1B73AD9B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820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82A42-A500-7741-9F89-3273819FA7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104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4FF9F589-DBBC-D840-9619-94C112D0505C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602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77A7B-80D2-CA4B-BADA-6AA28C80E447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32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8" indent="0">
              <a:buNone/>
              <a:defRPr sz="1800"/>
            </a:lvl2pPr>
            <a:lvl3pPr marL="912713" indent="0">
              <a:buNone/>
              <a:defRPr sz="1600"/>
            </a:lvl3pPr>
            <a:lvl4pPr marL="1369080" indent="0">
              <a:buNone/>
              <a:defRPr sz="1400"/>
            </a:lvl4pPr>
            <a:lvl5pPr marL="1825435" indent="0">
              <a:buNone/>
              <a:defRPr sz="1400"/>
            </a:lvl5pPr>
            <a:lvl6pPr marL="2281788" indent="0">
              <a:buNone/>
              <a:defRPr sz="1400"/>
            </a:lvl6pPr>
            <a:lvl7pPr marL="2738155" indent="0">
              <a:buNone/>
              <a:defRPr sz="1400"/>
            </a:lvl7pPr>
            <a:lvl8pPr marL="3194510" indent="0">
              <a:buNone/>
              <a:defRPr sz="1400"/>
            </a:lvl8pPr>
            <a:lvl9pPr marL="3650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05D6-D54A-E445-BB33-430AD74E7CDC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767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ADE91-0A25-D545-8A9D-C352E855B2ED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557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4C931-CF5E-A048-A266-08BD1F9BD59C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7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795463"/>
            <a:ext cx="38369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795463"/>
            <a:ext cx="38369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F713A-3F51-3942-B1D7-D71BF0651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01424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D0F5F-0E2E-4647-A93C-CEEBF40534CA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729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5402B-0278-FD4D-9DD1-2BAF33F3038C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073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D7F6A-B344-E149-AB99-DE9486D5FB76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147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8" indent="0">
              <a:buNone/>
              <a:defRPr sz="2800"/>
            </a:lvl2pPr>
            <a:lvl3pPr marL="912713" indent="0">
              <a:buNone/>
              <a:defRPr sz="2400"/>
            </a:lvl3pPr>
            <a:lvl4pPr marL="1369080" indent="0">
              <a:buNone/>
              <a:defRPr sz="2000"/>
            </a:lvl4pPr>
            <a:lvl5pPr marL="1825435" indent="0">
              <a:buNone/>
              <a:defRPr sz="2000"/>
            </a:lvl5pPr>
            <a:lvl6pPr marL="2281788" indent="0">
              <a:buNone/>
              <a:defRPr sz="2000"/>
            </a:lvl6pPr>
            <a:lvl7pPr marL="2738155" indent="0">
              <a:buNone/>
              <a:defRPr sz="2000"/>
            </a:lvl7pPr>
            <a:lvl8pPr marL="3194510" indent="0">
              <a:buNone/>
              <a:defRPr sz="2000"/>
            </a:lvl8pPr>
            <a:lvl9pPr marL="3650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31BF9-0FBA-274A-9FAA-059AD1F15246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715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C00DC-59BE-2A42-BA00-1FF444172BE3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55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FB605-B809-724A-B092-8A37D33D3B0F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947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918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8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8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86F8BC-1553-174F-8F36-E32D1A7F4D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914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41D38-252D-F044-BF04-53B01501CFE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82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8" indent="0">
              <a:buNone/>
              <a:defRPr sz="1800"/>
            </a:lvl2pPr>
            <a:lvl3pPr marL="912713" indent="0">
              <a:buNone/>
              <a:defRPr sz="1600"/>
            </a:lvl3pPr>
            <a:lvl4pPr marL="1369080" indent="0">
              <a:buNone/>
              <a:defRPr sz="1400"/>
            </a:lvl4pPr>
            <a:lvl5pPr marL="1825435" indent="0">
              <a:buNone/>
              <a:defRPr sz="1400"/>
            </a:lvl5pPr>
            <a:lvl6pPr marL="2281788" indent="0">
              <a:buNone/>
              <a:defRPr sz="1400"/>
            </a:lvl6pPr>
            <a:lvl7pPr marL="2738155" indent="0">
              <a:buNone/>
              <a:defRPr sz="1400"/>
            </a:lvl7pPr>
            <a:lvl8pPr marL="3194510" indent="0">
              <a:buNone/>
              <a:defRPr sz="1400"/>
            </a:lvl8pPr>
            <a:lvl9pPr marL="3650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B9275-D4D7-784A-832B-04E4C2AE81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516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92A7A-A2E5-2F4F-B85D-E9BD0B9E8D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57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5FE39-BCAF-6346-8EF8-E7394DF88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74367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19DB9-F105-A848-A464-303B4A7BFA0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364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AD172-4009-A64A-973B-E95B209781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26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A25C9-4DD5-C14D-B607-579A2B49E0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904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6245A-9E7C-BC4F-9CF4-5A45317EE0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529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8" indent="0">
              <a:buNone/>
              <a:defRPr sz="2800"/>
            </a:lvl2pPr>
            <a:lvl3pPr marL="912713" indent="0">
              <a:buNone/>
              <a:defRPr sz="2400"/>
            </a:lvl3pPr>
            <a:lvl4pPr marL="1369080" indent="0">
              <a:buNone/>
              <a:defRPr sz="2000"/>
            </a:lvl4pPr>
            <a:lvl5pPr marL="1825435" indent="0">
              <a:buNone/>
              <a:defRPr sz="2000"/>
            </a:lvl5pPr>
            <a:lvl6pPr marL="2281788" indent="0">
              <a:buNone/>
              <a:defRPr sz="2000"/>
            </a:lvl6pPr>
            <a:lvl7pPr marL="2738155" indent="0">
              <a:buNone/>
              <a:defRPr sz="2000"/>
            </a:lvl7pPr>
            <a:lvl8pPr marL="3194510" indent="0">
              <a:buNone/>
              <a:defRPr sz="2000"/>
            </a:lvl8pPr>
            <a:lvl9pPr marL="36508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86C16-807A-E04B-8992-15462CC28B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421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61B2B-AA6B-DB4A-9E10-968CE94801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2863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FCC2D-CCD1-294D-934D-2E0909B526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24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C22D-E235-4848-A4BC-ABDBB8640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531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742B0-EA27-8A43-8736-11F249C10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089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CA2B-7172-8749-9BD7-20C93F853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946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E5F2E-77BD-7844-B4CF-77CCCDCBF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56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BED7D-364D-ED4C-B76B-35247555D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5005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28EFB-C5EC-884F-B392-5AAAD38BD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284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263" y="315913"/>
            <a:ext cx="1955800" cy="5594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315913"/>
            <a:ext cx="5718175" cy="5594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D5870-88D7-154D-8015-C8E100618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5172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179FDEBD-D1A8-5141-98CB-19BCBFD01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28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59360-BDE0-9846-85B2-4DCB790C3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7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6804F-D085-A342-B7FD-BF7EAB8FE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90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D3C5D-C2BA-1449-A79D-ED787EA31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41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CC1AD-1FF1-A545-AE4C-F67FAF9A2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22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6B9A-7071-BC4E-9A85-A7E42FE36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7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7E586-73B7-094F-89DC-210892969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9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01C7-73C3-CB4A-ACF0-4F1CBD04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5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C2970-D3B0-4E48-90C1-E3349ADF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44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5E66-0BBA-5B45-A150-4E6A94DC1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00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040FE-C209-3045-8CB8-437AD69E9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34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0050-49B2-5841-8D97-1E3D2C0DD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14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656DE-796E-CE47-B535-1A6867BC0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34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CA78-76D5-1B4B-A174-10B9BDCA9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7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FB8B-05F4-8643-BB56-E9481C678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15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E4396-15C9-9143-8DA3-9167F80C7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95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D0C0-D492-9A46-BC19-17300B9E9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7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229DF-22B4-3541-AF57-D891FA789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8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D28C-A925-D744-A7BF-EBACC9F17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8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B5A98-61DE-3142-803D-11A13B54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53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1CC54-F440-874C-A14F-78A56EC05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39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B306E-E098-6D41-A3DB-B0BE21642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1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89A2B-3CAF-8540-A7BF-CFBC14C8A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44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A4787-6B0D-FE48-AB91-B00244A33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77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3D751027-89E2-614D-9842-8EFE92BC7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4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6BB3D-BBD4-424A-8A18-D61714D16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62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8DF0-D424-B04E-955A-402F60493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39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5A294-5D38-A549-98F7-41D621D64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99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04D3F-2BB2-884E-9095-E0EC03203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1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AEAF8-2EE7-D847-9DDB-F972E68AC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52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34475-CB33-6E44-B86A-731C837B4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40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4460-F684-BF41-A3F6-1E142E16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5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11B44-1424-5548-B183-8C0AAB16F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83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49ECC-C618-BD45-9E3E-D2C092A82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2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F84B5-48B4-7C4C-9672-BE6F5A696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91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D7424-F065-CB4E-838B-D856E95F2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49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420F0-FDCA-9247-BDD2-757FCEEE1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99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FE1C0203-AEBE-C443-A074-B391827BE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215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ACA7811A-C76E-C34E-B89C-07EB8BDAD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10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6A731AB-19A6-5443-90A4-C390D925A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7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2A63-E3FA-3343-BE9D-1D4641AA5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579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603D19B2-FAAC-974E-AEF4-69CA0FB69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39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5D909D10-773F-FB45-B72A-56D5767AB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48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7821DD30-1C45-D447-BC61-83A52BBC0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512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D074218C-DBB3-F942-9E33-FFEB56A98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68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B3D9641B-A2F9-CA47-8F96-CB6D31BD4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444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2453808-6F39-9C40-85FE-16A4F4CA1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8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697C264F-01AF-E149-857F-29A9D42F0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45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EA149C44-22B1-BC4E-A888-D2E82AB95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42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B894DDC-4DD4-814C-8E75-DAD9A16E9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05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80BCAA2-67F5-E64B-8344-51ADB04F8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6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4273-F4A8-D14C-B09E-0C3EC218F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033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884A32F-CAA6-A249-9658-7E3CA1CB7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644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C2BF69E-78A6-5247-A49B-30155D0DD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472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A0A0615-7365-624E-BC07-BAB696247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18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31FBE2B-5E51-B64B-9878-3D7FB61F4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698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C664923-1941-0E47-96E7-CD0894120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76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1AD2567F-828E-C949-98B2-B1093B392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610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0C00D9D-14C1-8842-A591-87438124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892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35DF98F-D6CC-C748-9C29-87F22E465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7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67287F2-F2B2-0149-91FF-B3F454CF8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19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A5D0-EA75-A64A-9B08-8BE6032E7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1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0463B-4BE8-3C4D-8539-83D14A120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78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82A42-824C-1D43-A074-73E95C324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987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297FB-4CC0-5649-BD04-8974395F8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735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23071-96CF-B04E-B912-C9B25C9FE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34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268A-97A1-1D40-98F9-6B9E84AAF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40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68F08-D3AA-8248-B5DF-7F2A36FA1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217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29361-2C9D-C746-9846-EBF40EC74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498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484D8-2C27-7A42-AD73-1537CB42A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489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85E14-22F9-7F4F-B482-B5D4DCF61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728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3043E-D576-9F4D-9AFC-A9FD90AB3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628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10F5-8446-7D4C-A009-5E9ACC3A2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3E660-69BD-DE44-BD95-3CC6DDDD5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783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8ADCF-620C-8447-8DC1-40CD8E0BB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554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9253F-4346-304C-BE42-FD5732263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817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F9F14-3081-4D45-9FB3-D2C87F8AB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406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42BDB-D5FE-0542-AF9B-3DE7469D9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733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8C973-9CF7-C24F-B9D5-133828B82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432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FADF0-8EA4-D543-B394-D10AE12BC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074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2430-C346-EE42-9621-3704A0E1A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145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1C396-1768-294F-8B56-780D9C723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850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AFD8-2AB0-504B-B93D-8FF5EBDA7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41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39B6-AC07-B242-919D-55C855C91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9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320F4E1-DE5D-AA47-89E5-A6A59D1F4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142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1424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AEE57982-BBF2-F84D-8CE1-65070D9D2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8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Osaka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Osaka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Osaka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Osaka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Osaka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Osaka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  <a:cs typeface="Osaka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Osaka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  <a:cs typeface="Osaka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Osaka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810" name="Group 2"/>
          <p:cNvGrpSpPr>
            <a:grpSpLocks/>
          </p:cNvGrpSpPr>
          <p:nvPr/>
        </p:nvGrpSpPr>
        <p:grpSpPr bwMode="auto">
          <a:xfrm>
            <a:off x="36" y="36"/>
            <a:ext cx="9142413" cy="6856413"/>
            <a:chOff x="0" y="0"/>
            <a:chExt cx="5759" cy="4319"/>
          </a:xfrm>
        </p:grpSpPr>
        <p:sp>
          <p:nvSpPr>
            <p:cNvPr id="174083" name="Rectangle 3" descr="PCBTILE"/>
            <p:cNvSpPr>
              <a:spLocks noChangeArrowheads="1"/>
            </p:cNvSpPr>
            <p:nvPr/>
          </p:nvSpPr>
          <p:spPr bwMode="ltGray">
            <a:xfrm>
              <a:off x="0" y="0"/>
              <a:ext cx="5759" cy="4319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4084" name="Rectangle 4"/>
            <p:cNvSpPr>
              <a:spLocks noChangeArrowheads="1"/>
            </p:cNvSpPr>
            <p:nvPr/>
          </p:nvSpPr>
          <p:spPr bwMode="grayWhite">
            <a:xfrm>
              <a:off x="244" y="196"/>
              <a:ext cx="5320" cy="3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4085" name="Rectangle 5"/>
            <p:cNvSpPr>
              <a:spLocks noChangeArrowheads="1"/>
            </p:cNvSpPr>
            <p:nvPr/>
          </p:nvSpPr>
          <p:spPr bwMode="ltGray">
            <a:xfrm>
              <a:off x="240" y="192"/>
              <a:ext cx="27" cy="3888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4086" name="Rectangle 6"/>
            <p:cNvSpPr>
              <a:spLocks noChangeArrowheads="1"/>
            </p:cNvSpPr>
            <p:nvPr/>
          </p:nvSpPr>
          <p:spPr bwMode="ltGray">
            <a:xfrm>
              <a:off x="240" y="192"/>
              <a:ext cx="5328" cy="2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17408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4" tIns="45953" rIns="91904" bIns="45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38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904" tIns="45953" rIns="91904" bIns="45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0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904" tIns="45953" rIns="91904" bIns="45953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 smtClean="0">
                <a:solidFill>
                  <a:srgbClr val="DDDDD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904" tIns="45953" rIns="91904" bIns="45953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smtClean="0">
                <a:solidFill>
                  <a:srgbClr val="DDDDD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904" tIns="45953" rIns="91904" bIns="45953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DDDDDD"/>
                </a:solidFill>
                <a:latin typeface="+mn-lt"/>
                <a:cs typeface="ＭＳ Ｐゴシック" charset="0"/>
              </a:defRPr>
            </a:lvl1pPr>
          </a:lstStyle>
          <a:p>
            <a:fld id="{DEC2273B-8CDE-EA49-A915-EE39C006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02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634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271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6908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543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277" indent="-34227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582" indent="-28523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0892" indent="-22817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7249" indent="-22817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3620" indent="-22817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09974" indent="-22817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66328" indent="-22817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2692" indent="-22817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79039" indent="-22817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3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5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1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9" tIns="45635" rIns="91269" bIns="4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ＭＳ Ｐゴシック" charset="0"/>
              </a:defRPr>
            </a:lvl1pPr>
          </a:lstStyle>
          <a:p>
            <a:pPr eaLnBrk="1" hangingPunct="1"/>
            <a:fld id="{296F0770-0720-FC42-ADA8-17BF8653C0B4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634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271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6908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543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277" indent="-34227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1582" indent="-28523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0892" indent="-22817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597249" indent="-22817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3620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09974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328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2692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039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3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5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1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674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305155" name="Rectangle 3"/>
            <p:cNvSpPr>
              <a:spLocks noChangeArrowheads="1"/>
            </p:cNvSpPr>
            <p:nvPr/>
          </p:nvSpPr>
          <p:spPr bwMode="auto">
            <a:xfrm>
              <a:off x="0" y="864"/>
              <a:ext cx="5760" cy="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5156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5157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10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  <p:grpSp>
          <p:nvGrpSpPr>
            <p:cNvPr id="540678" name="Group 6"/>
            <p:cNvGrpSpPr>
              <a:grpSpLocks/>
            </p:cNvGrpSpPr>
            <p:nvPr/>
          </p:nvGrpSpPr>
          <p:grpSpPr bwMode="auto">
            <a:xfrm>
              <a:off x="0" y="1014"/>
              <a:ext cx="5760" cy="261"/>
              <a:chOff x="0" y="115"/>
              <a:chExt cx="5760" cy="464"/>
            </a:xfrm>
          </p:grpSpPr>
          <p:sp>
            <p:nvSpPr>
              <p:cNvPr id="305159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305160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7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305161" name="Rectangle 9"/>
              <p:cNvSpPr>
                <a:spLocks noChangeArrowheads="1"/>
              </p:cNvSpPr>
              <p:nvPr/>
            </p:nvSpPr>
            <p:spPr bwMode="ltGray">
              <a:xfrm>
                <a:off x="0" y="348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305162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  <a:cs typeface="Arial" charset="0"/>
                </a:endParaRPr>
              </a:p>
            </p:txBody>
          </p:sp>
        </p:grpSp>
      </p:grpSp>
      <p:sp>
        <p:nvSpPr>
          <p:cNvPr id="5406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9" tIns="45635" rIns="91269" bIns="4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406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1336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5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9" tIns="45635" rIns="91269" bIns="45635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51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9" tIns="45635" rIns="91269" bIns="45635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516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9" tIns="45635" rIns="91269" bIns="4563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="0">
                <a:solidFill>
                  <a:srgbClr val="FFFFFF"/>
                </a:solidFill>
                <a:latin typeface="+mn-lt"/>
                <a:cs typeface="ＭＳ Ｐゴシック" charset="0"/>
              </a:defRPr>
            </a:lvl1pPr>
          </a:lstStyle>
          <a:p>
            <a:fld id="{3FC7C1FD-F6DD-B342-A592-312DFE2C6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1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5pPr>
      <a:lvl6pPr marL="456348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6pPr>
      <a:lvl7pPr marL="912713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7pPr>
      <a:lvl8pPr marL="136908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8pPr>
      <a:lvl9pPr marL="1825435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277" indent="-34227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Arial"/>
          <a:ea typeface="+mn-ea"/>
          <a:cs typeface="Arial"/>
        </a:defRPr>
      </a:lvl1pPr>
      <a:lvl2pPr marL="741582" indent="-28523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>
          <a:solidFill>
            <a:schemeClr val="tx1"/>
          </a:solidFill>
          <a:latin typeface="Arial"/>
          <a:ea typeface="+mn-ea"/>
          <a:cs typeface="Arial"/>
        </a:defRPr>
      </a:lvl2pPr>
      <a:lvl3pPr marL="1140892" indent="-22817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Arial"/>
          <a:ea typeface="+mn-ea"/>
          <a:cs typeface="Arial"/>
        </a:defRPr>
      </a:lvl3pPr>
      <a:lvl4pPr marL="1597249" indent="-22817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Arial"/>
          <a:ea typeface="+mn-ea"/>
          <a:cs typeface="Arial"/>
        </a:defRPr>
      </a:lvl4pPr>
      <a:lvl5pPr marL="2053620" indent="-22817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Arial"/>
          <a:ea typeface="+mn-ea"/>
          <a:cs typeface="Arial"/>
        </a:defRPr>
      </a:lvl5pPr>
      <a:lvl6pPr marL="2509974" indent="-22817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66328" indent="-22817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2692" indent="-22817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79039" indent="-22817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3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5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1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9" tIns="45635" rIns="91269" bIns="4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eaLnBrk="1" hangingPunct="1"/>
            <a:fld id="{8B8E9CA3-A43C-0D40-B2D2-7981B2D39634}" type="slidenum">
              <a:rPr lang="en-US" smtClean="0">
                <a:latin typeface="Times New Roman" charset="0"/>
              </a:rPr>
              <a:pPr eaLnBrk="1" hangingPunct="1"/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1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634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271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6908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543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277" indent="-34227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1582" indent="-28523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0892" indent="-22817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597249" indent="-22817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3620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09974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328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2692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039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3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5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1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9" tIns="45635" rIns="91269" bIns="4563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b" anchorCtr="1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b" anchorCtr="1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algn="ctr" eaLnBrk="1" hangingPunct="1"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b" anchorCtr="1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2"/>
                </a:solidFill>
              </a:defRPr>
            </a:lvl1pPr>
          </a:lstStyle>
          <a:p>
            <a:pPr eaLnBrk="1" hangingPunct="1"/>
            <a:fld id="{AAC681F6-BBD6-CD45-A878-559124AAC9C8}" type="slidenum">
              <a:rPr lang="en-US">
                <a:solidFill>
                  <a:srgbClr val="482400"/>
                </a:solidFill>
              </a:rPr>
              <a:pPr eaLnBrk="1" hangingPunct="1"/>
              <a:t>‹#›</a:t>
            </a:fld>
            <a:endParaRPr lang="en-US">
              <a:solidFill>
                <a:srgbClr val="482400"/>
              </a:solidFill>
            </a:endParaRPr>
          </a:p>
        </p:txBody>
      </p:sp>
      <p:pic>
        <p:nvPicPr>
          <p:cNvPr id="1031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9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6348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271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6908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543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277" indent="-342277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1582" indent="-28523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0892" indent="-22817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597249" indent="-22817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3620" indent="-22817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09974" indent="-228174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66328" indent="-228174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2692" indent="-228174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79039" indent="-228174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3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5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1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000000">
                <a:alpha val="99962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9" tIns="45635" rIns="91269" bIns="4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000000">
                <a:alpha val="99962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0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0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0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C04C741-ACEA-9249-9A4B-740D6FCE21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639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j-ea"/>
          <a:cs typeface="Arial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6348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2713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6908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5435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277" indent="-342277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3200" i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Arial"/>
        </a:defRPr>
      </a:lvl1pPr>
      <a:lvl2pPr marL="741582" indent="-285234" algn="l" rtl="0" fontAlgn="base">
        <a:spcBef>
          <a:spcPct val="20000"/>
        </a:spcBef>
        <a:spcAft>
          <a:spcPct val="0"/>
        </a:spcAft>
        <a:buFont typeface="Wingdings" charset="0"/>
        <a:buChar char=""/>
        <a:defRPr sz="2800" i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Arial"/>
        </a:defRPr>
      </a:lvl2pPr>
      <a:lvl3pPr marL="1140892" indent="-228174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400" i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Arial"/>
        </a:defRPr>
      </a:lvl3pPr>
      <a:lvl4pPr marL="1597249" indent="-228174" algn="l" rtl="0" fontAlgn="base">
        <a:spcBef>
          <a:spcPct val="20000"/>
        </a:spcBef>
        <a:spcAft>
          <a:spcPct val="0"/>
        </a:spcAft>
        <a:buFont typeface="Wingdings" charset="0"/>
        <a:buChar char=""/>
        <a:defRPr sz="2000" i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Arial"/>
        </a:defRPr>
      </a:lvl4pPr>
      <a:lvl5pPr marL="2053620" indent="-228174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 i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Arial"/>
        </a:defRPr>
      </a:lvl5pPr>
      <a:lvl6pPr marL="2509974" indent="-228174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66328" indent="-228174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2692" indent="-228174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79039" indent="-228174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3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5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1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 rot="6480000" flipH="1">
            <a:off x="730250" y="1489075"/>
            <a:ext cx="901700" cy="901700"/>
          </a:xfrm>
          <a:prstGeom prst="rtTriangle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kumimoji="1"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315913"/>
            <a:ext cx="708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1795463"/>
            <a:ext cx="7826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145213"/>
            <a:ext cx="1371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A7E7A61-3FF9-924C-A2F3-59069997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13321" name="AutoShape 9"/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AutoShape 10"/>
            <p:cNvSpPr>
              <a:spLocks noChangeArrowheads="1"/>
            </p:cNvSpPr>
            <p:nvPr/>
          </p:nvSpPr>
          <p:spPr bwMode="auto">
            <a:xfrm rot="-54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 rot="-81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AutoShape 13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6" name="Group 14"/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13328" name="Line 15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Line 16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Line 17"/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Line 18"/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27" name="AutoShape 19"/>
            <p:cNvSpPr>
              <a:spLocks noChangeArrowheads="1"/>
            </p:cNvSpPr>
            <p:nvPr/>
          </p:nvSpPr>
          <p:spPr bwMode="auto">
            <a:xfrm rot="-27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5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u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u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E5E613-A67E-E74F-B3F5-BE199BF42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607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s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s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s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s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ahoma" charset="0"/>
              </a:defRPr>
            </a:lvl1pPr>
          </a:lstStyle>
          <a:p>
            <a:pPr>
              <a:defRPr/>
            </a:pPr>
            <a:fld id="{48458D89-AA3A-CF40-BD48-7EC7B7F8E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4D4D4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878D52F0-0456-2542-8DA4-B43DC40F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C192846F-BEDE-8347-8D90-8EDF51208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Times New Roman" charset="0"/>
                <a:cs typeface="ＭＳ Ｐゴシック" charset="0"/>
              </a:defRPr>
            </a:lvl1pPr>
          </a:lstStyle>
          <a:p>
            <a:pPr>
              <a:defRPr/>
            </a:pPr>
            <a:fld id="{644B52D8-7EEB-D84E-9603-40A96ABBC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1752600"/>
            <a:ext cx="9142413" cy="1981200"/>
            <a:chOff x="0" y="1104"/>
            <a:chExt cx="5759" cy="1248"/>
          </a:xfrm>
        </p:grpSpPr>
        <p:pic>
          <p:nvPicPr>
            <p:cNvPr id="66568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1104"/>
              <a:ext cx="5759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9" name="Arc 4"/>
            <p:cNvSpPr>
              <a:spLocks/>
            </p:cNvSpPr>
            <p:nvPr/>
          </p:nvSpPr>
          <p:spPr bwMode="auto">
            <a:xfrm>
              <a:off x="576" y="1444"/>
              <a:ext cx="4656" cy="814"/>
            </a:xfrm>
            <a:custGeom>
              <a:avLst/>
              <a:gdLst>
                <a:gd name="T0" fmla="*/ 0 w 43200"/>
                <a:gd name="T1" fmla="*/ 814 h 21680"/>
                <a:gd name="T2" fmla="*/ 4656 w 43200"/>
                <a:gd name="T3" fmla="*/ 810 h 21680"/>
                <a:gd name="T4" fmla="*/ 2328 w 43200"/>
                <a:gd name="T5" fmla="*/ 811 h 216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680" fill="none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</a:path>
                <a:path w="43200" h="21680" stroke="0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  <a:lnTo>
                    <a:pt x="21600" y="21600"/>
                  </a:lnTo>
                  <a:lnTo>
                    <a:pt x="0" y="21679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570" name="Group 5"/>
            <p:cNvGrpSpPr>
              <a:grpSpLocks/>
            </p:cNvGrpSpPr>
            <p:nvPr/>
          </p:nvGrpSpPr>
          <p:grpSpPr bwMode="auto">
            <a:xfrm>
              <a:off x="0" y="2208"/>
              <a:ext cx="5759" cy="144"/>
              <a:chOff x="0" y="2208"/>
              <a:chExt cx="5759" cy="144"/>
            </a:xfrm>
          </p:grpSpPr>
          <p:sp>
            <p:nvSpPr>
              <p:cNvPr id="66571" name="Rectangle 6"/>
              <p:cNvSpPr>
                <a:spLocks noChangeArrowheads="1"/>
              </p:cNvSpPr>
              <p:nvPr/>
            </p:nvSpPr>
            <p:spPr bwMode="ltGray">
              <a:xfrm>
                <a:off x="0" y="2208"/>
                <a:ext cx="5759" cy="1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6572" name="Rectangle 7"/>
              <p:cNvSpPr>
                <a:spLocks noChangeArrowheads="1"/>
              </p:cNvSpPr>
              <p:nvPr/>
            </p:nvSpPr>
            <p:spPr bwMode="ltGray">
              <a:xfrm>
                <a:off x="4319" y="2208"/>
                <a:ext cx="1440" cy="144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6573" name="Rectangle 8"/>
              <p:cNvSpPr>
                <a:spLocks noChangeArrowheads="1"/>
              </p:cNvSpPr>
              <p:nvPr/>
            </p:nvSpPr>
            <p:spPr bwMode="ltGray">
              <a:xfrm>
                <a:off x="0" y="2208"/>
                <a:ext cx="1440" cy="14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</p:grpSp>
      <p:sp>
        <p:nvSpPr>
          <p:cNvPr id="6656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EAEAEA"/>
                </a:solidFill>
                <a:latin typeface="Times New Roman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EAEAEA"/>
                </a:solidFill>
                <a:latin typeface="Times New Roman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>
                <a:solidFill>
                  <a:srgbClr val="EAEAEA"/>
                </a:solidFill>
                <a:latin typeface="Times New Roman" charset="0"/>
                <a:cs typeface="ＭＳ Ｐゴシック" charset="0"/>
              </a:defRPr>
            </a:lvl1pPr>
          </a:lstStyle>
          <a:p>
            <a:pPr>
              <a:defRPr/>
            </a:pPr>
            <a:fld id="{B82FAE2D-2C71-CD4E-A042-E5367B3F8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Arial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Arial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Arial"/>
                <a:ea typeface="Osaka"/>
                <a:cs typeface="Osaka"/>
              </a:defRPr>
            </a:lvl1pPr>
          </a:lstStyle>
          <a:p>
            <a:pPr>
              <a:defRPr/>
            </a:pPr>
            <a:fld id="{EA02A499-6D56-A945-92C4-F6DBFF92A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08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16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25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33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3959" indent="-22854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040" indent="-22854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124" indent="-22854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205" indent="-22854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26.png"/><Relationship Id="rId5" Type="http://schemas.openxmlformats.org/officeDocument/2006/relationships/image" Target="../media/image29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70"/>
          <a:stretch>
            <a:fillRect/>
          </a:stretch>
        </p:blipFill>
        <p:spPr bwMode="auto">
          <a:xfrm>
            <a:off x="-33338" y="0"/>
            <a:ext cx="9258301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"/>
            <a:ext cx="8534400" cy="1916832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zh-TW" altLang="en-US" sz="72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恩赐 危险 和 持续</a:t>
            </a:r>
            <a:endParaRPr lang="en-US" sz="5400" b="1" dirty="0">
              <a:effectLst>
                <a:glow rad="2286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970984"/>
            <a:ext cx="9180512" cy="914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="ctr"/>
          <a:lstStyle>
            <a:lvl1pPr algn="ctr" eaLnBrk="0" hangingPunct="0">
              <a:defRPr sz="5400" b="1">
                <a:solidFill>
                  <a:schemeClr val="bg1"/>
                </a:solidFill>
                <a:effectLst>
                  <a:glow rad="254000">
                    <a:schemeClr val="tx1">
                      <a:alpha val="89000"/>
                    </a:schemeClr>
                  </a:glow>
                </a:effectLst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glow rad="254000">
                    <a:srgbClr val="000000">
                      <a:alpha val="89000"/>
                    </a:srgbClr>
                  </a:glow>
                </a:effectLst>
                <a:latin typeface="Arial"/>
                <a:cs typeface="Arial"/>
              </a:rPr>
              <a:t>Dr. Rick Griffith, </a:t>
            </a:r>
            <a:r>
              <a:rPr lang="zh-CN" altLang="en-US" sz="2800" kern="0" dirty="0">
                <a:solidFill>
                  <a:srgbClr val="FFFFFF"/>
                </a:solidFill>
                <a:effectLst>
                  <a:glow rad="254000">
                    <a:srgbClr val="000000">
                      <a:alpha val="89000"/>
                    </a:srgbClr>
                  </a:glow>
                </a:effectLst>
                <a:latin typeface="Arial"/>
                <a:cs typeface="Arial"/>
              </a:rPr>
              <a:t>新加坡神学院</a:t>
            </a:r>
            <a:endParaRPr lang="en-US" sz="2800" kern="0" dirty="0">
              <a:solidFill>
                <a:srgbClr val="FFFFFF"/>
              </a:solidFill>
              <a:effectLst>
                <a:glow rad="254000">
                  <a:srgbClr val="000000">
                    <a:alpha val="89000"/>
                  </a:srgbClr>
                </a:glow>
              </a:effectLst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glow rad="254000">
                    <a:srgbClr val="000000">
                      <a:alpha val="89000"/>
                    </a:srgbClr>
                  </a:glow>
                </a:effectLst>
                <a:latin typeface="Arial"/>
                <a:cs typeface="Arial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743200" y="152400"/>
            <a:ext cx="3429000" cy="6858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bg1"/>
                </a:solidFill>
              </a:rPr>
              <a:t>ATHENS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8" name="Picture 7" descr="athensagor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42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eece_athe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313149"/>
            <a:ext cx="403860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cropolis-Asklepieion-artist-reconstructio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rved Down Arrow 9"/>
          <p:cNvSpPr>
            <a:spLocks noChangeArrowheads="1"/>
          </p:cNvSpPr>
          <p:nvPr/>
        </p:nvSpPr>
        <p:spPr bwMode="auto">
          <a:xfrm rot="-2178425">
            <a:off x="1233488" y="1841500"/>
            <a:ext cx="6704012" cy="1474788"/>
          </a:xfrm>
          <a:prstGeom prst="curvedDownArrow">
            <a:avLst>
              <a:gd name="adj1" fmla="val 25002"/>
              <a:gd name="adj2" fmla="val 50003"/>
              <a:gd name="adj3" fmla="val 410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269" tIns="45635" rIns="91269" bIns="45635"/>
          <a:lstStyle/>
          <a:p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447800"/>
            <a:ext cx="35052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  <a:t>Ecclesia</a:t>
            </a:r>
            <a:b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"</a:t>
            </a:r>
            <a:r>
              <a:rPr lang="zh-CN" altLang="en-US" sz="2800" dirty="0">
                <a:solidFill>
                  <a:srgbClr val="000000"/>
                </a:solidFill>
                <a:latin typeface="Arial"/>
                <a:cs typeface="Arial"/>
              </a:rPr>
              <a:t>被呼招</a:t>
            </a: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"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352801"/>
            <a:ext cx="3505200" cy="1524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i="1" dirty="0" err="1">
                <a:solidFill>
                  <a:srgbClr val="000000"/>
                </a:solidFill>
                <a:latin typeface="Arial"/>
                <a:cs typeface="Arial"/>
              </a:rPr>
              <a:t>Idiotes</a:t>
            </a:r>
            <a:b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"</a:t>
            </a:r>
            <a:r>
              <a:rPr lang="zh-CN" altLang="en-US" sz="2800" dirty="0">
                <a:solidFill>
                  <a:srgbClr val="000000"/>
                </a:solidFill>
                <a:latin typeface="Arial"/>
                <a:cs typeface="Arial"/>
              </a:rPr>
              <a:t>随己意行事</a:t>
            </a: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"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5334000"/>
            <a:ext cx="3886200" cy="1524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i="1" dirty="0" err="1">
                <a:solidFill>
                  <a:srgbClr val="000000"/>
                </a:solidFill>
                <a:latin typeface="Arial"/>
                <a:cs typeface="Arial"/>
              </a:rPr>
              <a:t>Kurioikos</a:t>
            </a:r>
            <a:b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Arial"/>
                <a:cs typeface="Arial"/>
              </a:rPr>
              <a:t>神的家</a:t>
            </a: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”</a:t>
            </a:r>
            <a:b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Arial"/>
                <a:cs typeface="Arial"/>
              </a:rPr>
              <a:t>教会</a:t>
            </a: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Arial"/>
                <a:cs typeface="Arial"/>
              </a:rPr>
              <a:t>拉丁文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62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CRBAP0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181600" y="2087563"/>
            <a:ext cx="3962400" cy="2133600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CN" alt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ＭＳ Ｐゴシック" charset="0"/>
              </a:rPr>
              <a:t>圣灵的</a:t>
            </a:r>
            <a:r>
              <a:rPr lang="zh-CN" altLang="en-SG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ＭＳ Ｐゴシック" charset="0"/>
              </a:rPr>
              <a:t>内住</a:t>
            </a:r>
            <a:b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ＭＳ Ｐゴシック" charset="0"/>
              </a:rPr>
            </a:b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4958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0"/>
              </a:rPr>
              <a:t>“</a:t>
            </a:r>
            <a:r>
              <a:rPr lang="en-US" altLang="zh-CN" sz="36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-128"/>
              </a:rPr>
              <a:t>13 </a:t>
            </a:r>
            <a:r>
              <a:rPr lang="zh-CN" alt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-128"/>
              </a:rPr>
              <a:t>我们不拘是犹太人，是希利尼人，是为奴的，是自主的，都从一位圣灵受洗，成了一个身体，饮於一 位圣灵 。</a:t>
            </a:r>
            <a:r>
              <a:rPr lang="en-US" altLang="zh-C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-128"/>
              </a:rPr>
              <a:t>”</a:t>
            </a:r>
            <a:r>
              <a:rPr lang="zh-CN" alt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-128"/>
              </a:rPr>
              <a:t> （林前</a:t>
            </a:r>
            <a:r>
              <a:rPr lang="en-US" altLang="zh-C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-128"/>
              </a:rPr>
              <a:t>12:13</a:t>
            </a:r>
            <a:r>
              <a:rPr lang="zh-CN" alt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-128"/>
              </a:rPr>
              <a:t>）</a:t>
            </a:r>
            <a:r>
              <a:rPr lang="en-US" altLang="zh-C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-128"/>
              </a:rPr>
              <a:t> 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Arial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10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336499"/>
              </p:ext>
            </p:extLst>
          </p:nvPr>
        </p:nvGraphicFramePr>
        <p:xfrm>
          <a:off x="76201" y="1625600"/>
          <a:ext cx="8991600" cy="5175250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332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发言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服侍 （行动）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12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教导 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行政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4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传福音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信心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99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牧师</a:t>
                      </a:r>
                      <a:r>
                        <a:rPr kumimoji="0" lang="en-US" altLang="zh-C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/</a:t>
                      </a: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教师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给予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12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鼓励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服侍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怜悯</a:t>
                      </a: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1481" name="Rectangle 1050"/>
          <p:cNvSpPr>
            <a:spLocks noChangeArrowheads="1"/>
          </p:cNvSpPr>
          <p:nvPr/>
        </p:nvSpPr>
        <p:spPr bwMode="auto">
          <a:xfrm>
            <a:off x="8028384" y="-27377"/>
            <a:ext cx="1074134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155dd</a:t>
            </a:r>
          </a:p>
        </p:txBody>
      </p:sp>
      <p:sp>
        <p:nvSpPr>
          <p:cNvPr id="531482" name="Rectangle 1053"/>
          <p:cNvSpPr>
            <a:spLocks noChangeArrowheads="1"/>
          </p:cNvSpPr>
          <p:nvPr/>
        </p:nvSpPr>
        <p:spPr bwMode="auto">
          <a:xfrm>
            <a:off x="4495801" y="1600200"/>
            <a:ext cx="152400" cy="5257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69" tIns="45635" rIns="91269" bIns="45635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323528" y="261392"/>
            <a:ext cx="8223448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a typeface="ＭＳ Ｐゴシック" pitchFamily="34" charset="-128"/>
              </a:rPr>
              <a:t>II. </a:t>
            </a:r>
            <a:r>
              <a:rPr lang="zh-CN" altLang="en-US" sz="3600" b="1" dirty="0">
                <a:solidFill>
                  <a:schemeClr val="bg1"/>
                </a:solidFill>
                <a:ea typeface="ＭＳ Ｐゴシック" pitchFamily="34" charset="-128"/>
              </a:rPr>
              <a:t>我们需要运用恩赐，使教会能够</a:t>
            </a:r>
            <a:r>
              <a:rPr lang="zh-CN" altLang="en-US" sz="3600" b="1" dirty="0">
                <a:solidFill>
                  <a:srgbClr val="FFFF00"/>
                </a:solidFill>
                <a:ea typeface="ＭＳ Ｐゴシック" pitchFamily="34" charset="-128"/>
              </a:rPr>
              <a:t>运作</a:t>
            </a:r>
            <a:r>
              <a:rPr lang="en-US" sz="3600" b="1" dirty="0">
                <a:solidFill>
                  <a:schemeClr val="bg1"/>
                </a:solidFill>
                <a:ea typeface="ＭＳ Ｐゴシック" pitchFamily="34" charset="-128"/>
              </a:rPr>
              <a:t>(12:14-20)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31484" name="Rectangle 28"/>
          <p:cNvSpPr>
            <a:spLocks noChangeArrowheads="1"/>
          </p:cNvSpPr>
          <p:nvPr/>
        </p:nvSpPr>
        <p:spPr bwMode="auto">
          <a:xfrm>
            <a:off x="-5257800" y="1066801"/>
            <a:ext cx="4800600" cy="5410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69" tIns="45635" rIns="91269" bIns="45635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1412776"/>
            <a:ext cx="4572001" cy="544522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60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43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5" descr="body_of_Chris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77165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685800" y="381001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A. </a:t>
            </a:r>
            <a:r>
              <a:rPr lang="zh-CN" altLang="en-US" sz="36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在教会里，每个人都有不同恩赐。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(12:14)</a:t>
            </a:r>
            <a:endParaRPr lang="en-US" sz="400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2122" y="5259990"/>
            <a:ext cx="2847950" cy="1200329"/>
          </a:xfrm>
          <a:prstGeom prst="rect">
            <a:avLst/>
          </a:prstGeom>
          <a:solidFill>
            <a:schemeClr val="tx1"/>
          </a:solidFill>
        </p:spPr>
        <p:txBody>
          <a:bodyPr wrap="square" lIns="91402" tIns="45702" rIns="91402" bIns="45702"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rgbClr val="FFFFFF"/>
                </a:solidFill>
              </a:rPr>
              <a:t>一个身体，</a:t>
            </a:r>
            <a:endParaRPr lang="en-US" altLang="zh-CN" sz="3600" b="1" dirty="0">
              <a:solidFill>
                <a:srgbClr val="FFFFFF"/>
              </a:solidFill>
            </a:endParaRPr>
          </a:p>
          <a:p>
            <a:pPr algn="ctr" eaLnBrk="1" hangingPunct="1"/>
            <a:r>
              <a:rPr lang="zh-CN" altLang="en-US" sz="3600" b="1" dirty="0">
                <a:solidFill>
                  <a:srgbClr val="FFFFFF"/>
                </a:solidFill>
              </a:rPr>
              <a:t>许多肢体。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5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685800" y="261392"/>
            <a:ext cx="7772400" cy="1295400"/>
          </a:xfrm>
        </p:spPr>
        <p:txBody>
          <a:bodyPr/>
          <a:lstStyle/>
          <a:p>
            <a:pPr eaLnBrk="1" hangingPunct="1"/>
            <a:r>
              <a:rPr lang="ru-RU" altLang="ja-JP" sz="36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"</a:t>
            </a:r>
            <a:r>
              <a:rPr lang="zh-CN" altLang="en-US" sz="36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身子原不是一个肢体，乃是许多</a:t>
            </a:r>
            <a:br>
              <a:rPr lang="en-US" altLang="zh-CN" sz="36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肢体。</a:t>
            </a:r>
            <a:r>
              <a:rPr lang="ru-RU" altLang="ja-JP" sz="36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"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 (12:14)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ectangle 1053"/>
          <p:cNvSpPr>
            <a:spLocks noChangeArrowheads="1"/>
          </p:cNvSpPr>
          <p:nvPr/>
        </p:nvSpPr>
        <p:spPr bwMode="auto">
          <a:xfrm>
            <a:off x="4495801" y="1600200"/>
            <a:ext cx="152400" cy="5257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69" tIns="45635" rIns="91269" bIns="45635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1050"/>
          <p:cNvSpPr>
            <a:spLocks noChangeArrowheads="1"/>
          </p:cNvSpPr>
          <p:nvPr/>
        </p:nvSpPr>
        <p:spPr bwMode="auto">
          <a:xfrm>
            <a:off x="8028384" y="-27377"/>
            <a:ext cx="1074134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155dd</a:t>
            </a:r>
          </a:p>
        </p:txBody>
      </p:sp>
      <p:graphicFrame>
        <p:nvGraphicFramePr>
          <p:cNvPr id="9" name="Group 10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102819"/>
              </p:ext>
            </p:extLst>
          </p:nvPr>
        </p:nvGraphicFramePr>
        <p:xfrm>
          <a:off x="76201" y="1625600"/>
          <a:ext cx="8991600" cy="5175250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332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发言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服侍 （行动）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12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教导 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行政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4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传福音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信心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99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牧师</a:t>
                      </a:r>
                      <a:r>
                        <a:rPr kumimoji="0" lang="en-US" altLang="zh-C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/</a:t>
                      </a: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教师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给予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12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鼓励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服侍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怜悯</a:t>
                      </a: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5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a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36" y="1143000"/>
            <a:ext cx="2320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0" y="4179888"/>
            <a:ext cx="2362200" cy="2297112"/>
            <a:chOff x="0" y="4180087"/>
            <a:chExt cx="2362200" cy="2296913"/>
          </a:xfrm>
        </p:grpSpPr>
        <p:pic>
          <p:nvPicPr>
            <p:cNvPr id="537604" name="Picture 8" descr="foot.png"/>
            <p:cNvPicPr>
              <a:picLocks noChangeAspect="1"/>
            </p:cNvPicPr>
            <p:nvPr/>
          </p:nvPicPr>
          <p:blipFill>
            <a:blip r:embed="rId3" cstate="screen">
              <a:lum brigh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0087"/>
              <a:ext cx="2362200" cy="22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7605" name="Picture 11" descr="Ear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686300"/>
              <a:ext cx="50292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Callout 7"/>
          <p:cNvSpPr>
            <a:spLocks noChangeArrowheads="1"/>
          </p:cNvSpPr>
          <p:nvPr/>
        </p:nvSpPr>
        <p:spPr bwMode="auto">
          <a:xfrm rot="10598995">
            <a:off x="4594225" y="4799014"/>
            <a:ext cx="4800600" cy="1538287"/>
          </a:xfrm>
          <a:prstGeom prst="wedgeEllipseCallout">
            <a:avLst>
              <a:gd name="adj1" fmla="val 28884"/>
              <a:gd name="adj2" fmla="val 189574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91269" tIns="45635" rIns="91269" bIns="4563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Callout 5"/>
          <p:cNvSpPr>
            <a:spLocks noChangeArrowheads="1"/>
          </p:cNvSpPr>
          <p:nvPr/>
        </p:nvSpPr>
        <p:spPr bwMode="auto">
          <a:xfrm>
            <a:off x="-381000" y="1828800"/>
            <a:ext cx="4800600" cy="1447800"/>
          </a:xfrm>
          <a:prstGeom prst="wedgeEllipseCallout">
            <a:avLst>
              <a:gd name="adj1" fmla="val -9889"/>
              <a:gd name="adj2" fmla="val 161074"/>
            </a:avLst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269" tIns="45635" rIns="91269" bIns="4563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905001"/>
            <a:ext cx="3962400" cy="120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269" tIns="45635" rIns="91269" bIns="4563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我不是手，所以不属乎身子；他不能因此就不</a:t>
            </a:r>
            <a:endParaRPr lang="en-US" altLang="zh-CN" b="1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属乎身子。</a:t>
            </a: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endParaRPr lang="en-US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077913"/>
          </a:xfrm>
          <a:solidFill>
            <a:srgbClr val="7030A0"/>
          </a:solidFill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B. </a:t>
            </a:r>
            <a:r>
              <a:rPr lang="zh-CN" altLang="en-US" sz="32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拥有比较不起眼的恩赐的信徒，不因该认为自己不重要。</a:t>
            </a:r>
            <a:r>
              <a:rPr lang="en-US" sz="32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 (12:15-16).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53000" y="5181628"/>
            <a:ext cx="4191000" cy="120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269" tIns="45635" rIns="91269" bIns="4563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我不是眼，所以不属乎身子；他也不能因此就</a:t>
            </a:r>
            <a:endParaRPr lang="en-US" altLang="zh-CN" b="1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不属乎身子。</a:t>
            </a: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endParaRPr lang="en-US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243638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269" tIns="45635" rIns="91269" bIns="45635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他不会因此而废弃成为基督身体中的一部分。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729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269" tIns="45635" rIns="91269" bIns="45635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他不会因此而废弃成为基督身体中的一部分。</a:t>
            </a:r>
          </a:p>
        </p:txBody>
      </p:sp>
      <p:pic>
        <p:nvPicPr>
          <p:cNvPr id="10" name="Picture 9" descr="apple-iphone-in-hand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259299"/>
            <a:ext cx="16764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ey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295401"/>
            <a:ext cx="25336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1295400"/>
            <a:ext cx="4419600" cy="8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2400" baseline="300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15</a:t>
            </a:r>
            <a:r>
              <a:rPr lang="en-US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 </a:t>
            </a:r>
            <a:r>
              <a:rPr lang="zh-CN" altLang="en-US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设 若 脚 说 </a:t>
            </a:r>
            <a:r>
              <a:rPr lang="en-US" altLang="zh-CN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, </a:t>
            </a:r>
          </a:p>
          <a:p>
            <a:endParaRPr lang="en-US" sz="2400" b="0" dirty="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0" y="4495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2400" baseline="300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16</a:t>
            </a:r>
            <a:r>
              <a:rPr lang="en-US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 </a:t>
            </a:r>
            <a:r>
              <a:rPr lang="zh-CN" altLang="en-US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设 若 耳 说 ：</a:t>
            </a:r>
          </a:p>
        </p:txBody>
      </p:sp>
    </p:spTree>
    <p:extLst>
      <p:ext uri="{BB962C8B-B14F-4D97-AF65-F5344CB8AC3E}">
        <p14:creationId xmlns:p14="http://schemas.microsoft.com/office/powerpoint/2010/main" val="21567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2" grpId="0"/>
      <p:bldP spid="4" grpId="0"/>
      <p:bldP spid="5" grpId="0"/>
      <p:bldP spid="7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698" name="Picture 3" descr="eyegreen.jpg"/>
          <p:cNvPicPr>
            <a:picLocks noChangeAspect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534400" cy="1143000"/>
          </a:xfrm>
          <a:effectLst>
            <a:outerShdw blurRad="63500" dist="35921" dir="2700000" algn="ctr" rotWithShape="0">
              <a:schemeClr val="bg2"/>
            </a:outerShdw>
          </a:effectLst>
        </p:spPr>
        <p:txBody>
          <a:bodyPr anchor="t"/>
          <a:lstStyle/>
          <a:p>
            <a:pPr marL="746342" indent="-746342" algn="l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3200" b="1" dirty="0">
                <a:ea typeface="ＭＳ Ｐゴシック" pitchFamily="34" charset="-128"/>
              </a:rPr>
              <a:t>C.	</a:t>
            </a:r>
            <a:r>
              <a:rPr lang="zh-CN" altLang="en-US" sz="3200" b="1" dirty="0">
                <a:ea typeface="ＭＳ Ｐゴシック" pitchFamily="34" charset="-128"/>
              </a:rPr>
              <a:t>在教会的多样性，使他更有效率</a:t>
            </a:r>
            <a:br>
              <a:rPr lang="zh-CN" altLang="en-US" sz="3200" b="1" dirty="0">
                <a:ea typeface="ＭＳ Ｐゴシック" pitchFamily="34" charset="-128"/>
              </a:rPr>
            </a:br>
            <a:r>
              <a:rPr lang="zh-CN" altLang="en-US" sz="3200" b="1" dirty="0">
                <a:ea typeface="ＭＳ Ｐゴシック" pitchFamily="34" charset="-128"/>
              </a:rPr>
              <a:t> </a:t>
            </a:r>
            <a:r>
              <a:rPr lang="en-US" sz="3200" b="1" dirty="0">
                <a:ea typeface="ＭＳ Ｐゴシック" pitchFamily="34" charset="-128"/>
              </a:rPr>
              <a:t>(12:17-20).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24384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9" tIns="45635" rIns="91269" bIns="45635"/>
          <a:lstStyle/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kumimoji="1" lang="en-US" sz="3200" b="1" baseline="30000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17</a:t>
            </a:r>
            <a:r>
              <a:rPr kumimoji="1" lang="zh-CN" altLang="en-US" sz="3200" b="1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假如整个身体只是眼睛，怎样听呢？假如整个身体只是耳朵，怎样闻味呢？ </a:t>
            </a:r>
            <a:r>
              <a:rPr kumimoji="1" lang="en-US" altLang="zh-CN" sz="3200" b="1" baseline="30000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18</a:t>
            </a:r>
            <a:r>
              <a:rPr kumimoji="1" lang="en-US" altLang="zh-CN" sz="3200" b="1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kumimoji="1" lang="zh-CN" altLang="en-US" sz="3200" b="1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但现在　神按照自己的意思，把肢体一一放在身体上。 </a:t>
            </a:r>
            <a:r>
              <a:rPr kumimoji="1" lang="en-US" altLang="zh-CN" sz="3200" b="1" baseline="30000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19</a:t>
            </a:r>
            <a:r>
              <a:rPr kumimoji="1" lang="en-US" altLang="zh-CN" sz="3200" b="1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kumimoji="1" lang="zh-CN" altLang="en-US" sz="3200" b="1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假如所有的只是一个肢体，怎能算是身体呢？ </a:t>
            </a:r>
            <a:r>
              <a:rPr kumimoji="1" lang="en-US" altLang="zh-CN" sz="3200" b="1" baseline="30000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20</a:t>
            </a:r>
            <a:r>
              <a:rPr kumimoji="1" lang="en-US" altLang="zh-CN" sz="3200" b="1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kumimoji="1" lang="zh-CN" altLang="en-US" sz="3200" b="1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但现在肢体虽然很多，身体却只是一个。</a:t>
            </a:r>
            <a:endParaRPr kumimoji="1" lang="en-US" sz="3200" b="1" dirty="0">
              <a:solidFill>
                <a:srgbClr val="FFFFFF"/>
              </a:solidFill>
              <a:effectLst>
                <a:glow rad="139700">
                  <a:srgbClr val="020101"/>
                </a:glow>
              </a:effectLst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4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0" name="Picture 4" descr="needot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940" y="908720"/>
            <a:ext cx="4119060" cy="549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77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4624"/>
            <a:ext cx="9144000" cy="14478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III. </a:t>
            </a:r>
            <a:r>
              <a:rPr lang="zh-CN" altLang="en-US" sz="3600" b="1" dirty="0">
                <a:solidFill>
                  <a:schemeClr val="bg1"/>
                </a:solidFill>
                <a:latin typeface="Arial" charset="0"/>
              </a:rPr>
              <a:t>因当</a:t>
            </a:r>
            <a:r>
              <a:rPr lang="zh-CN" altLang="en-US" sz="3600" b="1" dirty="0">
                <a:solidFill>
                  <a:srgbClr val="FFFF00"/>
                </a:solidFill>
                <a:latin typeface="Arial" charset="0"/>
              </a:rPr>
              <a:t>谦卑</a:t>
            </a:r>
            <a:r>
              <a:rPr lang="zh-CN" altLang="en-US" sz="3600" b="1" dirty="0">
                <a:solidFill>
                  <a:schemeClr val="bg1"/>
                </a:solidFill>
                <a:latin typeface="Arial" charset="0"/>
              </a:rPr>
              <a:t>地使用属灵恩赐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(12:21-26).</a:t>
            </a:r>
          </a:p>
        </p:txBody>
      </p:sp>
      <p:pic>
        <p:nvPicPr>
          <p:cNvPr id="544772" name="Picture 5" descr="bo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838361"/>
            <a:ext cx="24384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124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 cor 12 han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777" y="1556792"/>
            <a:ext cx="2894136" cy="2599354"/>
          </a:xfrm>
          <a:prstGeom prst="rect">
            <a:avLst/>
          </a:prstGeom>
        </p:spPr>
      </p:pic>
      <p:pic>
        <p:nvPicPr>
          <p:cNvPr id="18" name="Picture 17" descr="foot.png"/>
          <p:cNvPicPr>
            <a:picLocks noChangeAspect="1"/>
          </p:cNvPicPr>
          <p:nvPr/>
        </p:nvPicPr>
        <p:blipFill>
          <a:blip r:embed="rId3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86861">
            <a:off x="1025561" y="4673600"/>
            <a:ext cx="2297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22161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ey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295401"/>
            <a:ext cx="25336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oot.png"/>
          <p:cNvPicPr>
            <a:picLocks noChangeAspect="1"/>
          </p:cNvPicPr>
          <p:nvPr/>
        </p:nvPicPr>
        <p:blipFill>
          <a:blip r:embed="rId6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60888"/>
            <a:ext cx="23622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>
            <a:spLocks noChangeArrowheads="1"/>
          </p:cNvSpPr>
          <p:nvPr/>
        </p:nvSpPr>
        <p:spPr bwMode="auto">
          <a:xfrm rot="10598995">
            <a:off x="2587625" y="5259388"/>
            <a:ext cx="3203575" cy="839787"/>
          </a:xfrm>
          <a:prstGeom prst="wedgeEllipseCallout">
            <a:avLst>
              <a:gd name="adj1" fmla="val -85685"/>
              <a:gd name="adj2" fmla="val -5556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269" tIns="45635" rIns="91269" bIns="4563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Callout 5"/>
          <p:cNvSpPr>
            <a:spLocks noChangeArrowheads="1"/>
          </p:cNvSpPr>
          <p:nvPr/>
        </p:nvSpPr>
        <p:spPr bwMode="auto">
          <a:xfrm>
            <a:off x="2776538" y="1752600"/>
            <a:ext cx="3319462" cy="762000"/>
          </a:xfrm>
          <a:prstGeom prst="wedgeEllipseCallout">
            <a:avLst>
              <a:gd name="adj1" fmla="val 94648"/>
              <a:gd name="adj2" fmla="val -6245"/>
            </a:avLst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269" tIns="45635" rIns="91269" bIns="4563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95601" y="190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269" tIns="45635" rIns="91269" bIns="4563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我不需要你</a:t>
            </a:r>
            <a:r>
              <a:rPr 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!</a:t>
            </a: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endParaRPr lang="en-US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54088"/>
          </a:xfrm>
          <a:solidFill>
            <a:schemeClr val="accent2"/>
          </a:solidFill>
        </p:spPr>
        <p:txBody>
          <a:bodyPr>
            <a:spAutoFit/>
          </a:bodyPr>
          <a:lstStyle/>
          <a:p>
            <a:pPr marL="223411"/>
            <a:r>
              <a:rPr lang="zh-CN" altLang="en-US" sz="28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信徒不因该对其他的比较不起眼的肢体说</a:t>
            </a:r>
            <a:r>
              <a:rPr lang="en-US" altLang="zh-CN" sz="28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, </a:t>
            </a:r>
            <a:br>
              <a:rPr lang="en-US" altLang="zh-CN" sz="28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“</a:t>
            </a:r>
            <a:r>
              <a:rPr lang="zh-CN" altLang="en-US" sz="28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我不需要你！”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(12:21)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3601" y="5486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269" tIns="45635" rIns="91269" bIns="4563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我不需要你</a:t>
            </a:r>
            <a:r>
              <a:rPr 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!</a:t>
            </a: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endParaRPr lang="en-US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1295400"/>
            <a:ext cx="5334000" cy="8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ru-RU" altLang="ja-JP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"</a:t>
            </a:r>
            <a:r>
              <a:rPr lang="zh-CN" altLang="en-US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眼睛不因该对手说</a:t>
            </a:r>
            <a:r>
              <a:rPr lang="en-US" altLang="zh-CN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, </a:t>
            </a:r>
          </a:p>
          <a:p>
            <a:endParaRPr lang="en-US" sz="2400" b="0" dirty="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71600" y="4149082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zh-CN" altLang="en-US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而头不因该对脚说</a:t>
            </a:r>
            <a:r>
              <a:rPr lang="en-US" altLang="zh-CN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22830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2" grpId="0"/>
      <p:bldP spid="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0" descr="GiftDange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61087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41350" name="Text Box 6"/>
          <p:cNvSpPr txBox="1">
            <a:spLocks noChangeArrowheads="1"/>
          </p:cNvSpPr>
          <p:nvPr/>
        </p:nvSpPr>
        <p:spPr bwMode="auto">
          <a:xfrm>
            <a:off x="152400" y="1905000"/>
            <a:ext cx="31242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cs typeface="Arial" charset="0"/>
              </a:rPr>
              <a:t>2)</a:t>
            </a:r>
          </a:p>
          <a:p>
            <a:pPr eaLnBrk="1" hangingPunct="1">
              <a:defRPr/>
            </a:pPr>
            <a:r>
              <a:rPr lang="zh-CN" altLang="en-US" sz="4400" dirty="0"/>
              <a:t>对</a:t>
            </a:r>
            <a:r>
              <a:rPr lang="zh-CN" altLang="en-US" sz="4400" b="1" dirty="0">
                <a:solidFill>
                  <a:srgbClr val="EFFF11"/>
                </a:solidFill>
              </a:rPr>
              <a:t>天生才干</a:t>
            </a:r>
            <a:endParaRPr lang="en-SG" altLang="zh-CN" sz="4400" b="1" dirty="0">
              <a:solidFill>
                <a:srgbClr val="EFFF11"/>
              </a:solidFill>
            </a:endParaRPr>
          </a:p>
          <a:p>
            <a:pPr eaLnBrk="1" hangingPunct="1">
              <a:defRPr/>
            </a:pPr>
            <a:r>
              <a:rPr lang="zh-CN" altLang="en-US" sz="4400" dirty="0"/>
              <a:t>的疑惑</a:t>
            </a:r>
            <a:endParaRPr lang="en-US" sz="4400" b="1" dirty="0">
              <a:cs typeface="Arial" charset="0"/>
            </a:endParaRPr>
          </a:p>
        </p:txBody>
      </p:sp>
      <p:pic>
        <p:nvPicPr>
          <p:cNvPr id="102406" name="Picture 10" descr="bom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27410081-F407-3E4A-B2CE-909F832C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06" name="Picture 7" descr="spiritual_gift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94225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-27384"/>
            <a:ext cx="8839200" cy="1382713"/>
          </a:xfrm>
          <a:noFill/>
        </p:spPr>
        <p:txBody>
          <a:bodyPr/>
          <a:lstStyle/>
          <a:p>
            <a:pPr eaLnBrk="1" hangingPunct="1"/>
            <a:r>
              <a:rPr lang="zh-CN" altLang="en-US" sz="48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一些学习属灵恩赐的危险性</a:t>
            </a:r>
            <a:endParaRPr lang="en-US" sz="48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09605" name="Picture 5" descr="Dangersock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975" y="2514600"/>
            <a:ext cx="50260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omb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Rectangle 2"/>
          <p:cNvSpPr txBox="1">
            <a:spLocks noChangeArrowheads="1"/>
          </p:cNvSpPr>
          <p:nvPr/>
        </p:nvSpPr>
        <p:spPr bwMode="auto">
          <a:xfrm>
            <a:off x="-108520" y="5229696"/>
            <a:ext cx="4355976" cy="8636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4800" dirty="0">
                <a:solidFill>
                  <a:schemeClr val="bg1"/>
                </a:solidFill>
              </a:rPr>
              <a:t> 属 灵</a:t>
            </a:r>
            <a:r>
              <a:rPr lang="en-US" altLang="zh-CN" sz="4800" dirty="0">
                <a:solidFill>
                  <a:schemeClr val="bg1"/>
                </a:solidFill>
              </a:rPr>
              <a:t> </a:t>
            </a:r>
            <a:r>
              <a:rPr lang="zh-CN" altLang="en-US" sz="4800" dirty="0">
                <a:solidFill>
                  <a:schemeClr val="bg1"/>
                </a:solidFill>
              </a:rPr>
              <a:t>恩</a:t>
            </a:r>
            <a:r>
              <a:rPr lang="en-US" altLang="zh-CN" sz="4800" dirty="0">
                <a:solidFill>
                  <a:schemeClr val="bg1"/>
                </a:solidFill>
              </a:rPr>
              <a:t> </a:t>
            </a:r>
            <a:r>
              <a:rPr lang="zh-CN" altLang="en-US" sz="4800" dirty="0">
                <a:solidFill>
                  <a:schemeClr val="bg1"/>
                </a:solidFill>
              </a:rPr>
              <a:t>赐 </a:t>
            </a:r>
            <a:endParaRPr lang="en-US" sz="7200" b="1" dirty="0">
              <a:solidFill>
                <a:schemeClr val="bg1"/>
              </a:solidFill>
              <a:latin typeface="Times" charset="0"/>
              <a:cs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/>
      <p:bldP spid="4096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8" descr="Lookingu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675" y="1628775"/>
            <a:ext cx="59023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152400" y="2798763"/>
            <a:ext cx="30892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>
                <a:cs typeface="Arial" charset="0"/>
              </a:rPr>
              <a:t>3)</a:t>
            </a:r>
            <a:r>
              <a:rPr lang="zh-CN" altLang="en-US" sz="4400" dirty="0"/>
              <a:t>看重恩赐的</a:t>
            </a:r>
            <a:r>
              <a:rPr lang="zh-CN" altLang="en-US" sz="4400" b="1" dirty="0">
                <a:solidFill>
                  <a:srgbClr val="EFFF11"/>
                </a:solidFill>
              </a:rPr>
              <a:t>表现</a:t>
            </a:r>
            <a:r>
              <a:rPr lang="zh-CN" altLang="en-US" sz="4400" dirty="0"/>
              <a:t>（争论性）及忽略恩赐的</a:t>
            </a:r>
            <a:r>
              <a:rPr lang="zh-CN" altLang="en-US" sz="4400" b="1" dirty="0">
                <a:solidFill>
                  <a:srgbClr val="EFFF11"/>
                </a:solidFill>
              </a:rPr>
              <a:t>服事</a:t>
            </a:r>
            <a:endParaRPr lang="en-SG" altLang="zh-CN" sz="4400" b="1" dirty="0">
              <a:solidFill>
                <a:srgbClr val="EFFF11"/>
              </a:solidFill>
            </a:endParaRPr>
          </a:p>
          <a:p>
            <a:pPr eaLnBrk="1" hangingPunct="1"/>
            <a:endParaRPr lang="en-US" sz="4400" b="1" dirty="0">
              <a:cs typeface="Arial" charset="0"/>
            </a:endParaRPr>
          </a:p>
        </p:txBody>
      </p:sp>
      <p:pic>
        <p:nvPicPr>
          <p:cNvPr id="104454" name="Picture 10" descr="bom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C07386CC-4094-484B-8806-26BD461EF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8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76200" y="1916113"/>
            <a:ext cx="8672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buFont typeface="+mj-lt"/>
              <a:buAutoNum type="arabicParenR" startAt="4"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寻求</a:t>
            </a:r>
            <a:r>
              <a:rPr lang="zh-CN" altLang="en-US" sz="3600" b="1" dirty="0">
                <a:solidFill>
                  <a:srgbClr val="EFFF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“明显”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事奉的恩赐，而忽略了</a:t>
            </a:r>
            <a:r>
              <a:rPr lang="zh-CN" altLang="en-US" sz="3600" b="1" dirty="0">
                <a:solidFill>
                  <a:srgbClr val="EFFF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“背后”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默默事奉的恩赐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76200" y="4005263"/>
            <a:ext cx="891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3550" indent="-463550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5) </a:t>
            </a:r>
            <a:r>
              <a:rPr lang="zh-CN" altLang="en-US" sz="3600" dirty="0"/>
              <a:t>因着恩赐的复杂性，及学者们不同的见解而</a:t>
            </a:r>
            <a:r>
              <a:rPr lang="zh-CN" altLang="en-US" sz="3600" b="1" dirty="0">
                <a:solidFill>
                  <a:srgbClr val="EFFF11"/>
                </a:solidFill>
              </a:rPr>
              <a:t>赏试忽视</a:t>
            </a:r>
            <a:r>
              <a:rPr lang="zh-CN" altLang="en-US" sz="3600" dirty="0"/>
              <a:t>恩赐</a:t>
            </a:r>
            <a:r>
              <a:rPr lang="en-US" altLang="zh-CN" sz="3600" dirty="0"/>
              <a:t> (</a:t>
            </a:r>
            <a:r>
              <a:rPr lang="zh-CN" altLang="en-US" sz="3600" dirty="0"/>
              <a:t>林前 </a:t>
            </a:r>
            <a:r>
              <a:rPr lang="en-US" altLang="zh-CN" sz="3600" dirty="0"/>
              <a:t>12:1)</a:t>
            </a:r>
            <a:endParaRPr lang="en-US" sz="3600" dirty="0"/>
          </a:p>
          <a:p>
            <a:pPr marL="463550" indent="-463550" eaLnBrk="1" hangingPunct="1"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pic>
        <p:nvPicPr>
          <p:cNvPr id="106502" name="Picture 11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75F90B80-9F74-A142-BC3F-AFDC3BD5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4" grpId="0" build="p" autoUpdateAnimBg="0"/>
      <p:bldP spid="41370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315913"/>
            <a:ext cx="3406080" cy="6084887"/>
          </a:xfrm>
        </p:spPr>
        <p:txBody>
          <a:bodyPr/>
          <a:lstStyle/>
          <a:p>
            <a:pPr algn="ctr"/>
            <a:r>
              <a:rPr lang="zh-CN" altLang="en-US" dirty="0">
                <a:ea typeface="ＭＳ Ｐゴシック" charset="0"/>
              </a:rPr>
              <a:t>拒绝对于忽视恩赐的态度</a:t>
            </a:r>
            <a:endParaRPr lang="en-US" dirty="0"/>
          </a:p>
        </p:txBody>
      </p:sp>
      <p:pic>
        <p:nvPicPr>
          <p:cNvPr id="108546" name="Picture 3" descr="Fridgecurio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3550" indent="-463550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6) </a:t>
            </a:r>
            <a:r>
              <a:rPr lang="zh-CN" altLang="en-US" sz="4000" dirty="0"/>
              <a:t>专注</a:t>
            </a:r>
            <a:r>
              <a:rPr lang="zh-CN" altLang="en-US" sz="4000" b="1" dirty="0"/>
              <a:t>恩赐</a:t>
            </a:r>
            <a:r>
              <a:rPr lang="zh-CN" altLang="en-US" sz="4000" dirty="0"/>
              <a:t>过于</a:t>
            </a:r>
            <a:r>
              <a:rPr lang="zh-CN" altLang="en-US" sz="4000" b="1" dirty="0">
                <a:solidFill>
                  <a:srgbClr val="EFFF11"/>
                </a:solidFill>
              </a:rPr>
              <a:t>圣灵果子</a:t>
            </a:r>
            <a:r>
              <a:rPr lang="zh-CN" altLang="en-US" sz="4000" dirty="0"/>
              <a:t>重大的证据 （加 </a:t>
            </a:r>
            <a:r>
              <a:rPr lang="en-US" altLang="zh-CN" sz="4000" dirty="0"/>
              <a:t>5:22-23</a:t>
            </a:r>
            <a:r>
              <a:rPr lang="zh-CN" altLang="en-US" sz="4000" dirty="0"/>
              <a:t>）</a:t>
            </a:r>
            <a:endParaRPr lang="en-SG" altLang="zh-CN" sz="4000" dirty="0"/>
          </a:p>
          <a:p>
            <a:pPr marL="463550" indent="-463550" eaLnBrk="1" hangingPunct="1"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418825" name="Text Box 9"/>
          <p:cNvSpPr txBox="1">
            <a:spLocks noChangeArrowheads="1"/>
          </p:cNvSpPr>
          <p:nvPr/>
        </p:nvSpPr>
        <p:spPr bwMode="auto">
          <a:xfrm>
            <a:off x="1066800" y="3617729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“</a:t>
            </a:r>
            <a:r>
              <a:rPr lang="zh-CN" altLang="en-US" sz="4000" dirty="0"/>
              <a:t>表现” 而忽略 “</a:t>
            </a:r>
            <a:r>
              <a:rPr lang="zh-CN" altLang="en-US" sz="4000" b="1" dirty="0">
                <a:solidFill>
                  <a:srgbClr val="EFFF11"/>
                </a:solidFill>
              </a:rPr>
              <a:t>成为</a:t>
            </a:r>
            <a:r>
              <a:rPr lang="zh-CN" altLang="en-US" sz="4000" dirty="0"/>
              <a:t>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zh-CN" altLang="en-US" sz="4000" dirty="0"/>
              <a:t>“事奉”而忽略“</a:t>
            </a:r>
            <a:r>
              <a:rPr lang="zh-CN" altLang="en-US" sz="4000" b="1" dirty="0">
                <a:solidFill>
                  <a:srgbClr val="EFFF11"/>
                </a:solidFill>
              </a:rPr>
              <a:t>品格</a:t>
            </a:r>
            <a:r>
              <a:rPr lang="zh-CN" altLang="en-US" sz="4000" dirty="0"/>
              <a:t>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09575" name="Picture 10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24368393-E5BA-8841-A7AF-6944AD5C5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 dirty="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8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8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8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8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2" grpId="0" build="p" autoUpdateAnimBg="0"/>
      <p:bldP spid="41882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5" name="Picture 4" descr="spiritualit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4763"/>
            <a:ext cx="9180513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266" name="Title 1"/>
          <p:cNvSpPr>
            <a:spLocks noGrp="1"/>
          </p:cNvSpPr>
          <p:nvPr>
            <p:ph type="title"/>
          </p:nvPr>
        </p:nvSpPr>
        <p:spPr>
          <a:xfrm>
            <a:off x="323850" y="5876925"/>
            <a:ext cx="7772400" cy="865188"/>
          </a:xfrm>
        </p:spPr>
        <p:txBody>
          <a:bodyPr/>
          <a:lstStyle/>
          <a:p>
            <a:r>
              <a:rPr lang="zh-CN" altLang="en-US" dirty="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恩赐对比属灵的果子</a:t>
            </a:r>
            <a:endParaRPr lang="en-US" dirty="0">
              <a:solidFill>
                <a:srgbClr val="FFFFFF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95267" name="Text Box 123"/>
          <p:cNvSpPr txBox="1">
            <a:spLocks noChangeArrowheads="1"/>
          </p:cNvSpPr>
          <p:nvPr/>
        </p:nvSpPr>
        <p:spPr bwMode="auto">
          <a:xfrm>
            <a:off x="9540875" y="7938"/>
            <a:ext cx="88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b="1" dirty="0">
                <a:solidFill>
                  <a:srgbClr val="FFFFFF"/>
                </a:solidFill>
                <a:latin typeface="Arial" charset="0"/>
              </a:rPr>
              <a:t>xlii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6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190511"/>
              </p:ext>
            </p:extLst>
          </p:nvPr>
        </p:nvGraphicFramePr>
        <p:xfrm>
          <a:off x="107950" y="333375"/>
          <a:ext cx="8223250" cy="4111624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3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恩赐</a:t>
                      </a:r>
                      <a:endParaRPr lang="en-US" sz="36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3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果子</a:t>
                      </a:r>
                      <a:endParaRPr lang="en-US" sz="36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1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才能</a:t>
                      </a:r>
                      <a:endParaRPr lang="en-US" sz="24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像基督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1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关于服侍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关于品德</a:t>
                      </a:r>
                      <a:endParaRPr lang="en-US" sz="24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1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一种途徑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一个结果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1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i="0" dirty="0">
                          <a:effectLst/>
                          <a:latin typeface="Times New Roman"/>
                          <a:ea typeface="华文宋体"/>
                          <a:cs typeface="Times New Roman"/>
                        </a:rPr>
                        <a:t>基督徒拥有的</a:t>
                      </a:r>
                      <a:endParaRPr lang="en-US" sz="2800" b="1" i="0" dirty="0">
                        <a:effectLst/>
                        <a:latin typeface="Times New Roman"/>
                        <a:ea typeface="华文宋体"/>
                        <a:cs typeface="Times New Roman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基督徒该具备的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952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619250" cy="1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28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129698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66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89" name="Picture 4" descr="spiritualit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4763"/>
            <a:ext cx="9180513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0" name="Title 1"/>
          <p:cNvSpPr>
            <a:spLocks noGrp="1"/>
          </p:cNvSpPr>
          <p:nvPr>
            <p:ph type="title"/>
          </p:nvPr>
        </p:nvSpPr>
        <p:spPr>
          <a:xfrm>
            <a:off x="323850" y="5876925"/>
            <a:ext cx="7772400" cy="865188"/>
          </a:xfrm>
        </p:spPr>
        <p:txBody>
          <a:bodyPr/>
          <a:lstStyle/>
          <a:p>
            <a:r>
              <a:rPr lang="zh-CN" altLang="en-US" dirty="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恩赐对比属灵的果子</a:t>
            </a:r>
            <a:endParaRPr lang="en-US" dirty="0">
              <a:solidFill>
                <a:srgbClr val="FFFFFF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96291" name="Text Box 123"/>
          <p:cNvSpPr txBox="1">
            <a:spLocks noChangeArrowheads="1"/>
          </p:cNvSpPr>
          <p:nvPr/>
        </p:nvSpPr>
        <p:spPr bwMode="auto">
          <a:xfrm>
            <a:off x="9251950" y="-30163"/>
            <a:ext cx="88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FFFFFF"/>
                </a:solidFill>
                <a:latin typeface="Arial" charset="0"/>
              </a:rPr>
              <a:t>xlii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6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028680"/>
              </p:ext>
            </p:extLst>
          </p:nvPr>
        </p:nvGraphicFramePr>
        <p:xfrm>
          <a:off x="107950" y="333375"/>
          <a:ext cx="8223250" cy="4854577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3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恩赐</a:t>
                      </a:r>
                      <a:endParaRPr lang="en-US" sz="36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3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果子</a:t>
                      </a:r>
                      <a:endParaRPr lang="en-US" sz="36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复数</a:t>
                      </a:r>
                      <a:r>
                        <a:rPr 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: </a:t>
                      </a: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很多</a:t>
                      </a:r>
                      <a:endParaRPr lang="en-US" sz="24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单数</a:t>
                      </a:r>
                      <a:r>
                        <a:rPr 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: </a:t>
                      </a: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一样</a:t>
                      </a:r>
                      <a:r>
                        <a:rPr 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 (</a:t>
                      </a: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爱</a:t>
                      </a:r>
                      <a:r>
                        <a:rPr 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)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常在教会被滥用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不常在教会被滥用</a:t>
                      </a:r>
                      <a:endParaRPr lang="en-US" altLang="zh-CN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没有信徒</a:t>
                      </a:r>
                      <a:endParaRPr lang="en-US" altLang="zh-CN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拥有全部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每个信徒都应该</a:t>
                      </a:r>
                      <a:endParaRPr lang="en-US" altLang="zh-CN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争取拥有全部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2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会停止（暂时的）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永久的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963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619250" cy="1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313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129698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676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Title 1"/>
          <p:cNvSpPr>
            <a:spLocks noGrp="1"/>
          </p:cNvSpPr>
          <p:nvPr>
            <p:ph type="title"/>
          </p:nvPr>
        </p:nvSpPr>
        <p:spPr>
          <a:xfrm>
            <a:off x="-36513" y="-100013"/>
            <a:ext cx="9251951" cy="1143001"/>
          </a:xfrm>
          <a:solidFill>
            <a:srgbClr val="000000"/>
          </a:solidFill>
        </p:spPr>
        <p:txBody>
          <a:bodyPr/>
          <a:lstStyle/>
          <a:p>
            <a:r>
              <a:rPr lang="zh-CN" altLang="en-US" dirty="0">
                <a:solidFill>
                  <a:srgbClr val="FFFFFF"/>
                </a:solidFill>
                <a:latin typeface="Apple Chancery" charset="0"/>
                <a:ea typeface="Osaka" charset="0"/>
                <a:cs typeface="Apple Chancery" charset="0"/>
              </a:rPr>
              <a:t>圣灵的果子</a:t>
            </a:r>
            <a:endParaRPr lang="en-US" dirty="0">
              <a:solidFill>
                <a:srgbClr val="FFFFFF"/>
              </a:solidFill>
              <a:latin typeface="Apple Chancery" charset="0"/>
              <a:ea typeface="Osaka" charset="0"/>
              <a:cs typeface="Apple Chancery" charset="0"/>
            </a:endParaRPr>
          </a:p>
        </p:txBody>
      </p:sp>
      <p:sp>
        <p:nvSpPr>
          <p:cNvPr id="397315" name="Text Box 123"/>
          <p:cNvSpPr txBox="1">
            <a:spLocks noChangeArrowheads="1"/>
          </p:cNvSpPr>
          <p:nvPr/>
        </p:nvSpPr>
        <p:spPr bwMode="auto">
          <a:xfrm>
            <a:off x="9324975" y="0"/>
            <a:ext cx="88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FFFFFF"/>
                </a:solidFill>
                <a:latin typeface="Arial" charset="0"/>
              </a:rPr>
              <a:t>xliii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97314" name="Picture 2" descr="fruit of Spir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1014413"/>
            <a:ext cx="9174163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851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" y="-99392"/>
            <a:ext cx="9131913" cy="1143000"/>
          </a:xfrm>
          <a:extLst/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rgbClr val="FFFFFF"/>
                </a:solidFill>
                <a:latin typeface="Apple Chancery" charset="0"/>
                <a:ea typeface="Osaka" charset="0"/>
                <a:cs typeface="Apple Chancery" charset="0"/>
              </a:rPr>
              <a:t>属灵的果子</a:t>
            </a:r>
            <a:endParaRPr lang="en-US" b="1" dirty="0">
              <a:solidFill>
                <a:srgbClr val="FFFFFF"/>
              </a:solidFill>
              <a:effectLst>
                <a:glow rad="317500">
                  <a:schemeClr val="tx1">
                    <a:alpha val="91000"/>
                  </a:scheme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398339" name="Text Box 123"/>
          <p:cNvSpPr txBox="1">
            <a:spLocks noChangeArrowheads="1"/>
          </p:cNvSpPr>
          <p:nvPr/>
        </p:nvSpPr>
        <p:spPr bwMode="auto">
          <a:xfrm>
            <a:off x="9174163" y="19050"/>
            <a:ext cx="884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FFFFFF"/>
                </a:solidFill>
                <a:latin typeface="Arial" charset="0"/>
              </a:rPr>
              <a:t>xliii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98340" name="Picture 4" descr="O_Come_Holy_Spirit_by_LordShadowblad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75" y="1125538"/>
            <a:ext cx="561975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39852" y="2996952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仁爱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9852" y="112474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喜乐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652120" y="184482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和平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00800" y="3276600"/>
            <a:ext cx="2592288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忍耐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652120" y="436510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良善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239852" y="5301208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恩慈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79512" y="436510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信实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5496" y="310496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温柔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5496" y="184482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节制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 rot="-1103677">
            <a:off x="3589338" y="1190625"/>
            <a:ext cx="3600450" cy="2747963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724128" y="908720"/>
            <a:ext cx="2232248" cy="64807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200" b="1" i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cs typeface="Arial"/>
              </a:rPr>
              <a:t>内心</a:t>
            </a:r>
            <a:endParaRPr lang="en-US" sz="3200" b="1" i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cs typeface="Arial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 rot="-1103677">
            <a:off x="3436938" y="3611563"/>
            <a:ext cx="5688012" cy="2643187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5940152" y="5445224"/>
            <a:ext cx="3131840" cy="1079982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200" b="1" i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社会关细</a:t>
            </a:r>
            <a:endParaRPr lang="en-US" sz="3200" b="1" i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9" name="Oval 18"/>
          <p:cNvSpPr/>
          <p:nvPr/>
        </p:nvSpPr>
        <p:spPr bwMode="auto">
          <a:xfrm rot="17724361">
            <a:off x="31751" y="1700212"/>
            <a:ext cx="4144962" cy="4132263"/>
          </a:xfrm>
          <a:prstGeom prst="ellipse">
            <a:avLst/>
          </a:prstGeom>
          <a:noFill/>
          <a:ln w="762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0" y="1052736"/>
            <a:ext cx="2952328" cy="1008112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200" b="1" i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cs typeface="Arial"/>
              </a:rPr>
              <a:t>行为原则</a:t>
            </a:r>
            <a:endParaRPr lang="en-US" sz="3200" b="1" i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cs typeface="Arial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" y="6093296"/>
            <a:ext cx="399593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加拉太书</a:t>
            </a:r>
            <a:r>
              <a:rPr lang="en-US" sz="3600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Apple Chancery"/>
                <a:cs typeface="Apple Chancery"/>
              </a:rPr>
              <a:t> 5:22-23</a:t>
            </a:r>
          </a:p>
        </p:txBody>
      </p:sp>
    </p:spTree>
    <p:extLst>
      <p:ext uri="{BB962C8B-B14F-4D97-AF65-F5344CB8AC3E}">
        <p14:creationId xmlns:p14="http://schemas.microsoft.com/office/powerpoint/2010/main" val="25205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" y="-99392"/>
            <a:ext cx="9131913" cy="1143000"/>
          </a:xfrm>
          <a:extLst/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rgbClr val="FFFFFF"/>
                </a:solidFill>
                <a:latin typeface="Apple Chancery" charset="0"/>
                <a:ea typeface="Osaka" charset="0"/>
                <a:cs typeface="Apple Chancery" charset="0"/>
              </a:rPr>
              <a:t>属灵的果子</a:t>
            </a:r>
            <a:endParaRPr lang="en-US" b="1" dirty="0">
              <a:solidFill>
                <a:srgbClr val="FFFFFF"/>
              </a:solidFill>
              <a:effectLst>
                <a:glow rad="317500">
                  <a:schemeClr val="tx1">
                    <a:alpha val="91000"/>
                  </a:scheme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399363" name="Text Box 123"/>
          <p:cNvSpPr txBox="1">
            <a:spLocks noChangeArrowheads="1"/>
          </p:cNvSpPr>
          <p:nvPr/>
        </p:nvSpPr>
        <p:spPr bwMode="auto">
          <a:xfrm>
            <a:off x="9251950" y="0"/>
            <a:ext cx="88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FFFFFF"/>
                </a:solidFill>
                <a:latin typeface="Arial" charset="0"/>
              </a:rPr>
              <a:t>xliii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99364" name="Picture 4" descr="O_Come_Holy_Spirit_by_LordShadowblad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75" y="1125538"/>
            <a:ext cx="561975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39852" y="2996952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仁爱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9852" y="112474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喜乐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652120" y="184482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和平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44208" y="3104964"/>
            <a:ext cx="2592288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忍耐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652120" y="436510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良善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239852" y="5301208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恩慈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79512" y="436510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信实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5496" y="310496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温柔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 rot="1099226">
            <a:off x="4081463" y="1144588"/>
            <a:ext cx="3140075" cy="16891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436096" y="1268760"/>
            <a:ext cx="2232248" cy="64807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200" b="1" i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cs typeface="Arial"/>
              </a:rPr>
              <a:t>情感</a:t>
            </a:r>
            <a:endParaRPr lang="en-US" sz="3200" b="1" i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cs typeface="Arial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 rot="-1103677">
            <a:off x="5446713" y="3141663"/>
            <a:ext cx="3625850" cy="2644775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648530" y="4005064"/>
            <a:ext cx="2520280" cy="576064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200" b="1" i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态度</a:t>
            </a:r>
            <a:endParaRPr lang="en-US" sz="3200" b="1" i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 rot="-3875639">
            <a:off x="847726" y="1184275"/>
            <a:ext cx="2563812" cy="3436937"/>
          </a:xfrm>
          <a:prstGeom prst="ellips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" y="6093296"/>
            <a:ext cx="399593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加拉太书</a:t>
            </a:r>
            <a:r>
              <a:rPr lang="en-US" sz="3600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Apple Chancery"/>
                <a:cs typeface="Apple Chancery"/>
              </a:rPr>
              <a:t> 5:22-23</a:t>
            </a:r>
          </a:p>
        </p:txBody>
      </p:sp>
      <p:sp>
        <p:nvSpPr>
          <p:cNvPr id="22" name="Oval 21"/>
          <p:cNvSpPr/>
          <p:nvPr/>
        </p:nvSpPr>
        <p:spPr bwMode="auto">
          <a:xfrm rot="16689425">
            <a:off x="1984375" y="2709863"/>
            <a:ext cx="2562225" cy="5527675"/>
          </a:xfrm>
          <a:prstGeom prst="ellipse">
            <a:avLst/>
          </a:prstGeom>
          <a:noFill/>
          <a:ln w="762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043608" y="5445224"/>
            <a:ext cx="2483768" cy="72008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200" b="1" i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品德</a:t>
            </a:r>
            <a:endParaRPr lang="en-US" sz="3200" b="1" i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0" y="2780928"/>
            <a:ext cx="2483768" cy="72008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200" b="1" i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行为</a:t>
            </a:r>
            <a:endParaRPr lang="en-US" sz="3200" b="1" i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5496" y="184482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节制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</p:spTree>
    <p:extLst>
      <p:ext uri="{BB962C8B-B14F-4D97-AF65-F5344CB8AC3E}">
        <p14:creationId xmlns:p14="http://schemas.microsoft.com/office/powerpoint/2010/main" val="32205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" y="-99392"/>
            <a:ext cx="9131913" cy="1143000"/>
          </a:xfrm>
          <a:extLst/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rgbClr val="FFFFFF"/>
                </a:solidFill>
                <a:latin typeface="Apple Chancery" charset="0"/>
                <a:ea typeface="Osaka" charset="0"/>
                <a:cs typeface="Apple Chancery" charset="0"/>
              </a:rPr>
              <a:t>属灵的果子</a:t>
            </a:r>
            <a:endParaRPr lang="en-US" b="1" dirty="0">
              <a:solidFill>
                <a:srgbClr val="FFFFFF"/>
              </a:solidFill>
              <a:effectLst>
                <a:glow rad="317500">
                  <a:schemeClr val="tx1">
                    <a:alpha val="91000"/>
                  </a:scheme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400387" name="Text Box 123"/>
          <p:cNvSpPr txBox="1">
            <a:spLocks noChangeArrowheads="1"/>
          </p:cNvSpPr>
          <p:nvPr/>
        </p:nvSpPr>
        <p:spPr bwMode="auto">
          <a:xfrm>
            <a:off x="9251950" y="19050"/>
            <a:ext cx="88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FFFFFF"/>
                </a:solidFill>
                <a:latin typeface="Arial" charset="0"/>
              </a:rPr>
              <a:t>xliii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00388" name="Picture 4" descr="O_Come_Holy_Spirit_by_LordShadowblad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75" y="1125538"/>
            <a:ext cx="561975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39852" y="2996952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仁爱是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9852" y="112474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喜乐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652120" y="184482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和平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44208" y="3104964"/>
            <a:ext cx="2592288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忍耐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652120" y="436510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良善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276600" y="4953000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恩慈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79512" y="436510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信实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5496" y="310496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温柔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" y="6093296"/>
            <a:ext cx="399593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加拉太书</a:t>
            </a:r>
            <a:r>
              <a:rPr lang="en-US" sz="3600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Apple Chancery"/>
                <a:cs typeface="Apple Chancery"/>
              </a:rPr>
              <a:t> 5:22-23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5496" y="184482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节制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203848" y="548680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力量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041444" y="1412776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安全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047656" y="364502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耐力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6046811" y="4797152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行为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3851920" y="5661248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品德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7384" y="508518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自信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-180528" y="364502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谦卑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-252536" y="2348880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得胜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</p:spTree>
    <p:extLst>
      <p:ext uri="{BB962C8B-B14F-4D97-AF65-F5344CB8AC3E}">
        <p14:creationId xmlns:p14="http://schemas.microsoft.com/office/powerpoint/2010/main" val="14808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1143000"/>
          </a:xfrm>
          <a:noFill/>
        </p:spPr>
        <p:txBody>
          <a:bodyPr/>
          <a:lstStyle/>
          <a:p>
            <a:pPr eaLnBrk="1" hangingPunct="1"/>
            <a:r>
              <a:rPr lang="zh-CN" altLang="en-US" sz="5400" kern="1200" dirty="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152400" y="2025650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>
                <a:solidFill>
                  <a:srgbClr val="FFFFFF"/>
                </a:solidFill>
                <a:cs typeface="Arial" charset="0"/>
              </a:rPr>
              <a:t>1</a:t>
            </a:r>
            <a:r>
              <a:rPr lang="zh-CN" altLang="en-US" sz="3200" b="1" dirty="0">
                <a:solidFill>
                  <a:srgbClr val="FFFFFF"/>
                </a:solidFill>
                <a:cs typeface="Arial" charset="0"/>
              </a:rPr>
              <a:t>）</a:t>
            </a:r>
            <a:r>
              <a:rPr lang="en-US" altLang="zh-CN" sz="3200" b="1" dirty="0">
                <a:solidFill>
                  <a:srgbClr val="FFFFFF"/>
                </a:solidFill>
                <a:cs typeface="Arial" charset="0"/>
              </a:rPr>
              <a:t>		</a:t>
            </a:r>
            <a:r>
              <a:rPr lang="zh-CN" altLang="en-US" sz="4400" b="1" dirty="0">
                <a:solidFill>
                  <a:srgbClr val="FFFF00"/>
                </a:solidFill>
              </a:rPr>
              <a:t>比较</a:t>
            </a:r>
            <a:r>
              <a:rPr lang="zh-CN" altLang="en-US" sz="4400" b="1" dirty="0"/>
              <a:t>和</a:t>
            </a:r>
            <a:r>
              <a:rPr lang="zh-CN" altLang="en-US" sz="4400" b="1" dirty="0">
                <a:solidFill>
                  <a:srgbClr val="FFFF00"/>
                </a:solidFill>
              </a:rPr>
              <a:t>竞争</a:t>
            </a:r>
            <a:r>
              <a:rPr lang="zh-CN" altLang="en-US" sz="4400" b="1" dirty="0"/>
              <a:t>的分歧</a:t>
            </a:r>
            <a:endParaRPr lang="en-US" sz="4400" b="1" dirty="0">
              <a:cs typeface="Arial" charset="0"/>
            </a:endParaRPr>
          </a:p>
        </p:txBody>
      </p:sp>
      <p:sp>
        <p:nvSpPr>
          <p:cNvPr id="444423" name="Text Box 7"/>
          <p:cNvSpPr txBox="1">
            <a:spLocks noChangeArrowheads="1"/>
          </p:cNvSpPr>
          <p:nvPr/>
        </p:nvSpPr>
        <p:spPr bwMode="auto">
          <a:xfrm>
            <a:off x="533400" y="2858814"/>
            <a:ext cx="861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a) </a:t>
            </a:r>
            <a:r>
              <a:rPr lang="en-US" sz="3200" dirty="0">
                <a:ea typeface="Arial" charset="0"/>
                <a:cs typeface="Arial" charset="0"/>
              </a:rPr>
              <a:t>a)</a:t>
            </a:r>
            <a:r>
              <a:rPr lang="en-SG" sz="3200" dirty="0">
                <a:ea typeface="Arial" charset="0"/>
                <a:cs typeface="Arial" charset="0"/>
              </a:rPr>
              <a:t>	</a:t>
            </a:r>
            <a:r>
              <a:rPr lang="zh-CN" altLang="en-US" sz="3200" dirty="0">
                <a:cs typeface="ＭＳ Ｐゴシック" charset="-128"/>
              </a:rPr>
              <a:t>认为你的恩赐为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不重要 </a:t>
            </a:r>
            <a:endParaRPr lang="en-SG" altLang="zh-CN" sz="3200" b="1" dirty="0">
              <a:solidFill>
                <a:srgbClr val="FFFF00"/>
              </a:solidFill>
              <a:cs typeface="ＭＳ Ｐゴシック" charset="-128"/>
            </a:endParaRPr>
          </a:p>
          <a:p>
            <a:pPr eaLnBrk="1" hangingPunct="1"/>
            <a:r>
              <a:rPr lang="en-SG" altLang="zh-CN" sz="3200" dirty="0">
                <a:cs typeface="ＭＳ Ｐゴシック" charset="-128"/>
              </a:rPr>
              <a:t>	</a:t>
            </a:r>
            <a:r>
              <a:rPr lang="zh-CN" altLang="en-US" sz="3200" dirty="0">
                <a:cs typeface="ＭＳ Ｐゴシック" charset="-128"/>
              </a:rPr>
              <a:t>（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自卑感的问题）</a:t>
            </a:r>
            <a:endParaRPr lang="en-SG" altLang="zh-CN" sz="3200" dirty="0">
              <a:cs typeface="ＭＳ Ｐゴシック" charset="-128"/>
            </a:endParaRPr>
          </a:p>
          <a:p>
            <a:pPr marL="342900" indent="-342900" eaLnBrk="1" hangingPunct="1">
              <a:buFont typeface="Arial" charset="0"/>
              <a:buNone/>
              <a:defRPr/>
            </a:pPr>
            <a:endParaRPr lang="en-US" sz="3200" b="1" dirty="0">
              <a:ea typeface="Arial" charset="0"/>
              <a:cs typeface="Arial" charset="0"/>
            </a:endParaRPr>
          </a:p>
          <a:p>
            <a:pPr marL="342900" indent="-342900" eaLnBrk="1" hangingPunct="1">
              <a:defRPr/>
            </a:pPr>
            <a:r>
              <a:rPr lang="en-SG" altLang="zh-CN" sz="3200" dirty="0">
                <a:cs typeface="ＭＳ Ｐゴシック" charset="-128"/>
              </a:rPr>
              <a:t>i.e.</a:t>
            </a:r>
            <a:r>
              <a:rPr lang="zh-CN" altLang="en-US" sz="3200" dirty="0">
                <a:cs typeface="ＭＳ Ｐゴシック" charset="-128"/>
              </a:rPr>
              <a:t> “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我</a:t>
            </a:r>
            <a:r>
              <a:rPr lang="zh-CN" altLang="en-US" sz="3200" dirty="0">
                <a:cs typeface="ＭＳ Ｐゴシック" charset="-128"/>
              </a:rPr>
              <a:t>的恩赐不如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你</a:t>
            </a:r>
            <a:r>
              <a:rPr lang="zh-CN" altLang="en-US" sz="3200" dirty="0">
                <a:cs typeface="ＭＳ Ｐゴシック" charset="-128"/>
              </a:rPr>
              <a:t>的！” （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林前 </a:t>
            </a:r>
            <a:r>
              <a:rPr lang="en-US" altLang="zh-CN" sz="3200" dirty="0">
                <a:ea typeface="ＭＳ Ｐゴシック" charset="-128"/>
                <a:cs typeface="ＭＳ Ｐゴシック" charset="-128"/>
              </a:rPr>
              <a:t>12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：</a:t>
            </a:r>
            <a:r>
              <a:rPr lang="en-US" altLang="zh-CN" sz="3200" dirty="0">
                <a:ea typeface="ＭＳ Ｐゴシック" charset="-128"/>
                <a:cs typeface="ＭＳ Ｐゴシック" charset="-128"/>
              </a:rPr>
              <a:t>15-16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）</a:t>
            </a:r>
            <a:endParaRPr lang="en-SG" altLang="zh-CN" sz="32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4758" name="Picture 9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4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4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09" name="Picture 2" descr="spirituality-300x2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88640"/>
            <a:ext cx="9142413" cy="1143000"/>
          </a:xfrm>
          <a:extLst/>
        </p:spPr>
        <p:txBody>
          <a:bodyPr lIns="91416" tIns="45709" rIns="91416" bIns="45709"/>
          <a:lstStyle/>
          <a:p>
            <a:pPr>
              <a:defRPr/>
            </a:pPr>
            <a:r>
              <a:rPr lang="zh-CN" altLang="en-US" sz="5400" dirty="0">
                <a:solidFill>
                  <a:srgbClr val="FFFF00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  <a:latin typeface="华文宋体"/>
                <a:ea typeface="华文宋体"/>
                <a:cs typeface="华文宋体"/>
              </a:rPr>
              <a:t>你</a:t>
            </a:r>
            <a:r>
              <a:rPr lang="zh-CN" altLang="en-US" sz="5400" dirty="0">
                <a:solidFill>
                  <a:schemeClr val="bg1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  <a:latin typeface="华文宋体"/>
                <a:ea typeface="华文宋体"/>
                <a:cs typeface="华文宋体"/>
              </a:rPr>
              <a:t>屈服于耶稣了没</a:t>
            </a:r>
            <a:r>
              <a:rPr lang="en-US" sz="5400" dirty="0">
                <a:solidFill>
                  <a:srgbClr val="FFFFFF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  <a:latin typeface="Apple Chancery"/>
                <a:cs typeface="Apple Chancery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1733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18823" name="Text Box 7"/>
          <p:cNvSpPr txBox="1">
            <a:spLocks noChangeArrowheads="1"/>
          </p:cNvSpPr>
          <p:nvPr/>
        </p:nvSpPr>
        <p:spPr bwMode="auto">
          <a:xfrm>
            <a:off x="152400" y="4606925"/>
            <a:ext cx="8915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3550" indent="-463550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7) </a:t>
            </a:r>
            <a:r>
              <a:rPr lang="zh-CN" altLang="en-US" sz="4000" b="1" dirty="0">
                <a:solidFill>
                  <a:srgbClr val="EFFF11"/>
                </a:solidFill>
              </a:rPr>
              <a:t>拒绝</a:t>
            </a:r>
            <a:r>
              <a:rPr lang="zh-CN" altLang="en-US" sz="4000" dirty="0"/>
              <a:t>“</a:t>
            </a:r>
            <a:r>
              <a:rPr lang="zh-CN" altLang="en-US" sz="4000" b="1" dirty="0">
                <a:solidFill>
                  <a:srgbClr val="EFFF11"/>
                </a:solidFill>
              </a:rPr>
              <a:t>不属于恩赐</a:t>
            </a:r>
            <a:r>
              <a:rPr lang="zh-CN" altLang="en-US" sz="4000" dirty="0"/>
              <a:t>”范围的事奉机会，因为你没有这特别恩赐而造成更容易的服事（提后 </a:t>
            </a:r>
            <a:r>
              <a:rPr lang="en-US" altLang="zh-CN" sz="4000" dirty="0"/>
              <a:t>4:5</a:t>
            </a:r>
            <a:r>
              <a:rPr lang="zh-CN" altLang="en-US" sz="4000" dirty="0"/>
              <a:t>）</a:t>
            </a:r>
            <a:endParaRPr lang="en-SG" altLang="zh-CN" sz="4000" dirty="0"/>
          </a:p>
          <a:p>
            <a:pPr marL="463550" indent="-463550" eaLnBrk="1" hangingPunct="1"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pic>
        <p:nvPicPr>
          <p:cNvPr id="109575" name="Picture 10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CF9A345D-C2B9-1A4E-8451-8A97E5537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 dirty="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4763A4B-F28F-8740-B308-A192BD259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3550" indent="-463550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6) </a:t>
            </a:r>
            <a:r>
              <a:rPr lang="zh-CN" altLang="en-US" sz="4000" dirty="0"/>
              <a:t>专注</a:t>
            </a:r>
            <a:r>
              <a:rPr lang="zh-CN" altLang="en-US" sz="4000" b="1" dirty="0"/>
              <a:t>恩赐</a:t>
            </a:r>
            <a:r>
              <a:rPr lang="zh-CN" altLang="en-US" sz="4000" dirty="0"/>
              <a:t>过于</a:t>
            </a:r>
            <a:r>
              <a:rPr lang="zh-CN" altLang="en-US" sz="4000" b="1" dirty="0">
                <a:solidFill>
                  <a:srgbClr val="EFFF11"/>
                </a:solidFill>
              </a:rPr>
              <a:t>圣灵果子</a:t>
            </a:r>
            <a:r>
              <a:rPr lang="zh-CN" altLang="en-US" sz="4000" dirty="0"/>
              <a:t>重大的证据 （加 </a:t>
            </a:r>
            <a:r>
              <a:rPr lang="en-US" altLang="zh-CN" sz="4000" dirty="0"/>
              <a:t>5:22-23</a:t>
            </a:r>
            <a:r>
              <a:rPr lang="zh-CN" altLang="en-US" sz="4000" dirty="0"/>
              <a:t>）</a:t>
            </a:r>
            <a:endParaRPr lang="en-SG" altLang="zh-CN" sz="4000" dirty="0"/>
          </a:p>
          <a:p>
            <a:pPr marL="463550" indent="-463550" eaLnBrk="1" hangingPunct="1"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041A5337-B8BC-5845-B7BC-E4BAE0C2B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12976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“</a:t>
            </a:r>
            <a:r>
              <a:rPr lang="zh-CN" altLang="en-US" sz="4000" dirty="0"/>
              <a:t>表现” 而忽略 “</a:t>
            </a:r>
            <a:r>
              <a:rPr lang="zh-CN" altLang="en-US" sz="4000" b="1" dirty="0">
                <a:solidFill>
                  <a:srgbClr val="EFFF11"/>
                </a:solidFill>
              </a:rPr>
              <a:t>成为</a:t>
            </a:r>
            <a:r>
              <a:rPr lang="zh-CN" altLang="en-US" sz="4000" dirty="0"/>
              <a:t>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zh-CN" altLang="en-US" sz="4000" dirty="0"/>
              <a:t>“事奉”而忽略“</a:t>
            </a:r>
            <a:r>
              <a:rPr lang="zh-CN" altLang="en-US" sz="4000" b="1" dirty="0">
                <a:solidFill>
                  <a:srgbClr val="EFFF11"/>
                </a:solidFill>
              </a:rPr>
              <a:t>品格</a:t>
            </a:r>
            <a:r>
              <a:rPr lang="zh-CN" altLang="en-US" sz="4000" dirty="0"/>
              <a:t>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3" grpId="0" build="p" autoUpdateAnimBg="0"/>
      <p:bldP spid="12" grpId="0" build="p" autoUpdateAnimBg="0"/>
      <p:bldP spid="1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5400" y="914400"/>
            <a:ext cx="4038600" cy="4114800"/>
          </a:xfrm>
        </p:spPr>
        <p:txBody>
          <a:bodyPr/>
          <a:lstStyle/>
          <a:p>
            <a:r>
              <a:rPr lang="zh-CN" altLang="en-US" sz="4000" b="1" i="1" dirty="0">
                <a:latin typeface="Arial" charset="0"/>
                <a:ea typeface="ＭＳ Ｐゴシック" charset="0"/>
              </a:rPr>
              <a:t>不要拒绝擦觉</a:t>
            </a:r>
            <a:br>
              <a:rPr lang="en-US" altLang="zh-CN" sz="4000" b="1" i="1" dirty="0">
                <a:latin typeface="Arial" charset="0"/>
                <a:ea typeface="ＭＳ Ｐゴシック" charset="0"/>
              </a:rPr>
            </a:br>
            <a:r>
              <a:rPr lang="zh-CN" altLang="en-US" sz="4000" b="1" i="1" dirty="0">
                <a:latin typeface="Arial" charset="0"/>
                <a:ea typeface="ＭＳ Ｐゴシック" charset="0"/>
              </a:rPr>
              <a:t>你恩赐的机会</a:t>
            </a:r>
            <a:endParaRPr lang="en-SG" altLang="zh-CN" sz="4000" b="1" i="1" dirty="0">
              <a:latin typeface="Arial" charset="0"/>
              <a:ea typeface="ＭＳ Ｐゴシック" charset="0"/>
            </a:endParaRPr>
          </a:p>
        </p:txBody>
      </p:sp>
      <p:pic>
        <p:nvPicPr>
          <p:cNvPr id="111618" name="Picture 4" descr="FaithDismisse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8387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2"/>
          <p:cNvSpPr txBox="1">
            <a:spLocks noChangeArrowheads="1"/>
          </p:cNvSpPr>
          <p:nvPr/>
        </p:nvSpPr>
        <p:spPr bwMode="auto">
          <a:xfrm>
            <a:off x="684213" y="4868863"/>
            <a:ext cx="6983412" cy="1728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4000" b="1" i="1" dirty="0"/>
              <a:t>“哦，我</a:t>
            </a:r>
            <a:r>
              <a:rPr lang="zh-CN" altLang="en-US" sz="4000" b="1" i="1" u="sng" dirty="0"/>
              <a:t>不能</a:t>
            </a:r>
            <a:r>
              <a:rPr lang="zh-CN" altLang="en-US" sz="4000" b="1" i="1" dirty="0"/>
              <a:t>参与布道组的服事 </a:t>
            </a:r>
            <a:r>
              <a:rPr lang="en-US" altLang="zh-CN" sz="4000" b="1" i="1" dirty="0"/>
              <a:t>—</a:t>
            </a:r>
            <a:r>
              <a:rPr lang="zh-CN" altLang="en-US" sz="4000" b="1" i="1" dirty="0"/>
              <a:t> 你看，我有</a:t>
            </a:r>
            <a:r>
              <a:rPr lang="zh-CN" altLang="en-US" sz="4000" b="1" i="1" u="sng" dirty="0"/>
              <a:t>信心</a:t>
            </a:r>
            <a:r>
              <a:rPr lang="zh-CN" altLang="en-US" sz="4000" b="1" i="1" dirty="0"/>
              <a:t>的恩赐！”</a:t>
            </a:r>
            <a:endParaRPr lang="en-US" sz="4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152400" y="1916113"/>
            <a:ext cx="83073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63550" indent="-463550" eaLnBrk="1" hangingPunct="1">
              <a:defRPr/>
            </a:pPr>
            <a:r>
              <a:rPr lang="en-US" sz="4000" b="1" dirty="0">
                <a:ea typeface="Arial" charset="0"/>
                <a:cs typeface="Arial" charset="0"/>
              </a:rPr>
              <a:t>8) </a:t>
            </a:r>
            <a:r>
              <a:rPr lang="zh-CN" altLang="en-US" sz="4000" dirty="0"/>
              <a:t>认为属灵恩赐就是对于服事，圣洁，真诚，成熟及其他的</a:t>
            </a:r>
            <a:r>
              <a:rPr lang="zh-CN" altLang="en-US" sz="4000" b="1" dirty="0">
                <a:solidFill>
                  <a:srgbClr val="EFFF11"/>
                </a:solidFill>
              </a:rPr>
              <a:t>奖赏</a:t>
            </a:r>
            <a:endParaRPr lang="en-US" sz="4000" b="1" dirty="0">
              <a:ea typeface="Arial" charset="0"/>
              <a:cs typeface="Arial" charset="0"/>
            </a:endParaRPr>
          </a:p>
        </p:txBody>
      </p:sp>
      <p:pic>
        <p:nvPicPr>
          <p:cNvPr id="112645" name="Picture 11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8F718FAF-071A-8E4D-AEC1-692F691C3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 dirty="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0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152400" y="1700213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9) </a:t>
            </a:r>
            <a:r>
              <a:rPr lang="zh-CN" altLang="en-US" sz="3600" dirty="0"/>
              <a:t>相信属灵恩赐与</a:t>
            </a:r>
            <a:r>
              <a:rPr lang="zh-CN" altLang="en-US" sz="3600" b="1" dirty="0">
                <a:solidFill>
                  <a:srgbClr val="EFFF11"/>
                </a:solidFill>
              </a:rPr>
              <a:t>属灵生命</a:t>
            </a:r>
            <a:r>
              <a:rPr lang="zh-CN" altLang="en-US" sz="3600" dirty="0"/>
              <a:t>之间含有一些的对应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20871" name="Text Box 7"/>
          <p:cNvSpPr txBox="1">
            <a:spLocks noChangeArrowheads="1"/>
          </p:cNvSpPr>
          <p:nvPr/>
        </p:nvSpPr>
        <p:spPr bwMode="auto">
          <a:xfrm>
            <a:off x="152400" y="3522663"/>
            <a:ext cx="891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3550" indent="-463550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10) </a:t>
            </a:r>
            <a:r>
              <a:rPr lang="zh-CN" altLang="en-US" sz="3600" dirty="0"/>
              <a:t>认为自从你没有使用你的恩赐，神将即刻</a:t>
            </a:r>
            <a:r>
              <a:rPr lang="zh-CN" altLang="en-US" sz="3600" b="1" dirty="0">
                <a:solidFill>
                  <a:srgbClr val="EFFF11"/>
                </a:solidFill>
              </a:rPr>
              <a:t>收回</a:t>
            </a:r>
            <a:endParaRPr lang="en-SG" altLang="zh-CN" sz="3600" b="1" dirty="0">
              <a:solidFill>
                <a:srgbClr val="EFFF11"/>
              </a:solidFill>
            </a:endParaRPr>
          </a:p>
          <a:p>
            <a:pPr marL="463550" indent="-463550" eaLnBrk="1" hangingPunct="1"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420873" name="Text Box 9"/>
          <p:cNvSpPr txBox="1">
            <a:spLocks noChangeArrowheads="1"/>
          </p:cNvSpPr>
          <p:nvPr/>
        </p:nvSpPr>
        <p:spPr bwMode="auto">
          <a:xfrm>
            <a:off x="609600" y="5180999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zh-CN" sz="3600" dirty="0"/>
              <a:t>“</a:t>
            </a:r>
            <a:r>
              <a:rPr lang="zh-CN" altLang="en-US" sz="3600" dirty="0">
                <a:ea typeface="ＭＳ Ｐゴシック" charset="-128"/>
                <a:cs typeface="ＭＳ Ｐゴシック" charset="-128"/>
              </a:rPr>
              <a:t>因为神的恩赐和选召是没有後悔的</a:t>
            </a:r>
            <a:r>
              <a:rPr lang="en-US" altLang="zh-CN" sz="3600" dirty="0"/>
              <a:t>” (</a:t>
            </a:r>
            <a:r>
              <a:rPr lang="zh-CN" altLang="en-US" sz="3600" dirty="0"/>
              <a:t>罗马书 </a:t>
            </a:r>
            <a:r>
              <a:rPr lang="en-US" altLang="zh-CN" sz="3600" dirty="0"/>
              <a:t>11:29)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pic>
        <p:nvPicPr>
          <p:cNvPr id="114695" name="Picture 12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8C3699D2-6BA4-CA4E-8556-448EB2663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 dirty="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build="p" autoUpdateAnimBg="0"/>
      <p:bldP spid="42087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8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47496" name="Text Box 8"/>
          <p:cNvSpPr txBox="1">
            <a:spLocks noChangeArrowheads="1"/>
          </p:cNvSpPr>
          <p:nvPr/>
        </p:nvSpPr>
        <p:spPr bwMode="auto">
          <a:xfrm>
            <a:off x="152400" y="1773238"/>
            <a:ext cx="906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63550" indent="-463550" eaLnBrk="1" hangingPunct="1">
              <a:defRPr/>
            </a:pPr>
            <a:r>
              <a:rPr lang="en-US" sz="3600" b="1" dirty="0">
                <a:ea typeface="Arial" charset="0"/>
                <a:cs typeface="Arial" charset="0"/>
              </a:rPr>
              <a:t>11) </a:t>
            </a:r>
            <a:r>
              <a:rPr lang="zh-CN" altLang="en-US" sz="3600" dirty="0"/>
              <a:t>寻求</a:t>
            </a:r>
            <a:r>
              <a:rPr lang="zh-CN" altLang="en-US" sz="3600" b="1" dirty="0">
                <a:solidFill>
                  <a:srgbClr val="EFFF11"/>
                </a:solidFill>
              </a:rPr>
              <a:t>恩赐</a:t>
            </a:r>
            <a:r>
              <a:rPr lang="zh-CN" altLang="en-US" sz="3600" dirty="0"/>
              <a:t>而忽略</a:t>
            </a:r>
            <a:r>
              <a:rPr lang="zh-CN" altLang="en-US" sz="3600" b="1" dirty="0">
                <a:solidFill>
                  <a:srgbClr val="EFFF11"/>
                </a:solidFill>
              </a:rPr>
              <a:t>爱</a:t>
            </a:r>
            <a:endParaRPr lang="en-SG" altLang="zh-CN" sz="3600" b="1" dirty="0">
              <a:solidFill>
                <a:srgbClr val="EFFF11"/>
              </a:solidFill>
            </a:endParaRPr>
          </a:p>
          <a:p>
            <a:pPr marL="463550" indent="-463550" eaLnBrk="1" hangingPunct="1">
              <a:defRPr/>
            </a:pPr>
            <a:endParaRPr lang="en-US" sz="3600" b="1" dirty="0">
              <a:ea typeface="Arial" charset="0"/>
              <a:cs typeface="Arial" charset="0"/>
            </a:endParaRPr>
          </a:p>
        </p:txBody>
      </p:sp>
      <p:sp>
        <p:nvSpPr>
          <p:cNvPr id="447499" name="Text Box 11"/>
          <p:cNvSpPr txBox="1">
            <a:spLocks noChangeArrowheads="1"/>
          </p:cNvSpPr>
          <p:nvPr/>
        </p:nvSpPr>
        <p:spPr bwMode="auto">
          <a:xfrm>
            <a:off x="223838" y="3141663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 algn="r" eaLnBrk="1" hangingPunct="1">
              <a:buFont typeface="Arial" charset="0"/>
              <a:buChar char="•"/>
              <a:defRPr/>
            </a:pPr>
            <a:r>
              <a:rPr lang="en-US" sz="3600" b="1" dirty="0">
                <a:ea typeface="Arial" charset="0"/>
                <a:cs typeface="Arial" charset="0"/>
              </a:rPr>
              <a:t>"</a:t>
            </a:r>
            <a:r>
              <a:rPr lang="zh-CN" altLang="en-US" sz="3600" dirty="0">
                <a:ea typeface="ＭＳ Ｐゴシック" charset="-128"/>
                <a:cs typeface="ＭＳ Ｐゴシック" charset="-128"/>
              </a:rPr>
              <a:t>你们若有</a:t>
            </a:r>
            <a:r>
              <a:rPr lang="zh-CN" altLang="en-US" sz="3600" b="1" dirty="0">
                <a:solidFill>
                  <a:srgbClr val="EFFF11"/>
                </a:solidFill>
                <a:ea typeface="ＭＳ Ｐゴシック" charset="-128"/>
                <a:cs typeface="ＭＳ Ｐゴシック" charset="-128"/>
              </a:rPr>
              <a:t>彼此相爱</a:t>
            </a:r>
            <a:r>
              <a:rPr lang="zh-CN" altLang="en-US" sz="3600" dirty="0">
                <a:ea typeface="ＭＳ Ｐゴシック" charset="-128"/>
                <a:cs typeface="ＭＳ Ｐゴシック" charset="-128"/>
              </a:rPr>
              <a:t>的心，众人因此就认出你们是我的门徒了。</a:t>
            </a:r>
            <a:r>
              <a:rPr lang="zh-CN" altLang="en-US" sz="3600" dirty="0"/>
              <a:t> （约翰福音 </a:t>
            </a:r>
            <a:r>
              <a:rPr lang="en-US" altLang="zh-CN" sz="3600" dirty="0"/>
              <a:t>13:35</a:t>
            </a:r>
            <a:r>
              <a:rPr lang="zh-CN" altLang="en-US" sz="3600" dirty="0"/>
              <a:t>）</a:t>
            </a:r>
            <a:endParaRPr lang="en-US" sz="3600" b="1" dirty="0">
              <a:ea typeface="Arial" charset="0"/>
              <a:cs typeface="Arial" charset="0"/>
            </a:endParaRPr>
          </a:p>
        </p:txBody>
      </p:sp>
      <p:pic>
        <p:nvPicPr>
          <p:cNvPr id="116742" name="Picture 12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C7847EF2-F5F9-B145-84ED-6A8DCC8BE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 dirty="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4" descr="Holiday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  <a:effectLst>
            <a:outerShdw blurRad="63500" dist="107763" dir="189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80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恩赐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5157192"/>
            <a:ext cx="5943600" cy="1524000"/>
          </a:xfrm>
          <a:effectLst>
            <a:outerShdw blurRad="63500" dist="107763" dir="189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sz="80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0"/>
                <a:cs typeface="ＭＳ Ｐゴシック" charset="0"/>
              </a:rPr>
              <a:t>能持续多久？</a:t>
            </a:r>
            <a:endParaRPr lang="en-US" sz="8000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981200"/>
          </a:xfrm>
        </p:spPr>
        <p:txBody>
          <a:bodyPr/>
          <a:lstStyle/>
          <a:p>
            <a:r>
              <a:rPr lang="zh-CN" altLang="en-US" dirty="0"/>
              <a:t>恩赐的学习是否让你觉得</a:t>
            </a:r>
            <a:br>
              <a:rPr lang="en-US" altLang="zh-CN" dirty="0"/>
            </a:br>
            <a:r>
              <a:rPr lang="zh-CN" altLang="en-US" dirty="0"/>
              <a:t>现时尚未预备好？</a:t>
            </a:r>
            <a:endParaRPr lang="en-US" dirty="0"/>
          </a:p>
        </p:txBody>
      </p:sp>
      <p:pic>
        <p:nvPicPr>
          <p:cNvPr id="120834" name="Picture 4" descr="Biker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4595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7" descr="Holiday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7772400" cy="685800"/>
          </a:xfrm>
          <a:effectLst>
            <a:outerShdw blurRad="63500" dist="35921" dir="2700000" algn="ctr" rotWithShape="0">
              <a:srgbClr val="060600">
                <a:alpha val="74998"/>
              </a:srgbClr>
            </a:outerShdw>
          </a:effectLst>
        </p:spPr>
        <p:txBody>
          <a:bodyPr/>
          <a:lstStyle/>
          <a:p>
            <a:pPr algn="ctr" eaLnBrk="1" hangingPunct="1"/>
            <a:r>
              <a:rPr lang="zh-CN" alt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0"/>
                <a:cs typeface="ＭＳ Ｐゴシック" charset="0"/>
              </a:rPr>
              <a:t>对恩赐持续时间的观点</a:t>
            </a:r>
            <a:endParaRPr lang="en-SG" altLang="zh-CN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10862"/>
            <a:ext cx="32035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1.	</a:t>
            </a:r>
            <a:r>
              <a:rPr lang="zh-CN" altLang="en-US" sz="3200" b="1" dirty="0">
                <a:solidFill>
                  <a:schemeClr val="bg1"/>
                </a:solidFill>
              </a:rPr>
              <a:t>没有恩赐会终止 </a:t>
            </a:r>
            <a:r>
              <a:rPr lang="en-US" altLang="zh-CN" sz="3200" b="1" dirty="0">
                <a:solidFill>
                  <a:schemeClr val="bg1"/>
                </a:solidFill>
              </a:rPr>
              <a:t>(</a:t>
            </a:r>
            <a:r>
              <a:rPr lang="zh-CN" altLang="en-US" sz="3200" b="1" dirty="0">
                <a:solidFill>
                  <a:schemeClr val="bg1"/>
                </a:solidFill>
              </a:rPr>
              <a:t>无终止论）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None/>
              <a:defRPr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1860" name="Text Box 6"/>
          <p:cNvSpPr txBox="1">
            <a:spLocks noChangeArrowheads="1"/>
          </p:cNvSpPr>
          <p:nvPr/>
        </p:nvSpPr>
        <p:spPr bwMode="auto">
          <a:xfrm>
            <a:off x="8077200" y="762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14-15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87362" y="5347638"/>
            <a:ext cx="40846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buFont typeface="Arial" charset="0"/>
              <a:buAutoNum type="arabicPeriod" startAt="3"/>
              <a:defRPr/>
            </a:pPr>
            <a:r>
              <a:rPr lang="en-US" altLang="zh-CN" sz="3200" b="1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</a:rPr>
              <a:t>某些恩赐会终止</a:t>
            </a:r>
            <a:r>
              <a:rPr lang="en-US" altLang="zh-CN" sz="3200" b="1" dirty="0">
                <a:solidFill>
                  <a:schemeClr val="bg1"/>
                </a:solidFill>
              </a:rPr>
              <a:t>	 </a:t>
            </a:r>
            <a:r>
              <a:rPr lang="zh-CN" altLang="en-US" sz="3200" b="1" dirty="0">
                <a:solidFill>
                  <a:schemeClr val="bg1"/>
                </a:solidFill>
              </a:rPr>
              <a:t>（部分终止论）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562600" y="3429000"/>
            <a:ext cx="3524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2.  </a:t>
            </a:r>
            <a:r>
              <a:rPr lang="zh-CN" altLang="en-US" sz="3200" b="1" dirty="0">
                <a:solidFill>
                  <a:schemeClr val="bg1"/>
                </a:solidFill>
              </a:rPr>
              <a:t>所有恩赐会终止（完全终止论）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None/>
              <a:defRPr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1863" name="Text Box 11"/>
          <p:cNvSpPr txBox="1">
            <a:spLocks noChangeArrowheads="1"/>
          </p:cNvSpPr>
          <p:nvPr/>
        </p:nvSpPr>
        <p:spPr bwMode="auto">
          <a:xfrm>
            <a:off x="845820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autoUpdateAnimBg="0"/>
      <p:bldP spid="17417" grpId="0" build="p" autoUpdateAnimBg="0"/>
      <p:bldP spid="17418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64163" y="620713"/>
            <a:ext cx="3671887" cy="2971800"/>
          </a:xfrm>
        </p:spPr>
        <p:txBody>
          <a:bodyPr/>
          <a:lstStyle/>
          <a:p>
            <a:r>
              <a:rPr lang="zh-CN" alt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我们需要明确每个恩赐</a:t>
            </a:r>
            <a:endParaRPr lang="en-SG" altLang="zh-CN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3906" name="Picture 4" descr="Lem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5148263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116013" y="476250"/>
            <a:ext cx="2303462" cy="64928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908" name="Rectangle 2"/>
          <p:cNvSpPr txBox="1">
            <a:spLocks noChangeArrowheads="1"/>
          </p:cNvSpPr>
          <p:nvPr/>
        </p:nvSpPr>
        <p:spPr bwMode="auto">
          <a:xfrm>
            <a:off x="1260029" y="115789"/>
            <a:ext cx="201582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2000" i="1" dirty="0">
                <a:solidFill>
                  <a:srgbClr val="06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柠檬是生长在树</a:t>
            </a:r>
            <a:endParaRPr lang="en-US" altLang="zh-CN" sz="2000" i="1" dirty="0">
              <a:solidFill>
                <a:srgbClr val="060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r>
              <a:rPr lang="zh-CN" altLang="en-US" sz="2000" i="1" dirty="0">
                <a:solidFill>
                  <a:srgbClr val="06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上的黄色果子</a:t>
            </a:r>
            <a:endParaRPr lang="en-US" sz="2000" i="1" dirty="0">
              <a:solidFill>
                <a:srgbClr val="060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3909" name="Rectangle 2"/>
          <p:cNvSpPr txBox="1">
            <a:spLocks noChangeArrowheads="1"/>
          </p:cNvSpPr>
          <p:nvPr/>
        </p:nvSpPr>
        <p:spPr bwMode="auto">
          <a:xfrm>
            <a:off x="323528" y="5589588"/>
            <a:ext cx="4464372" cy="1295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同样的字对不同的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人含有不同的意思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5400" y="914400"/>
            <a:ext cx="4038600" cy="4114800"/>
          </a:xfrm>
        </p:spPr>
        <p:txBody>
          <a:bodyPr/>
          <a:lstStyle/>
          <a:p>
            <a:pPr eaLnBrk="1" hangingPunct="1"/>
            <a:r>
              <a:rPr lang="zh-CN" altLang="en-US" dirty="0"/>
              <a:t>不要对你的</a:t>
            </a:r>
            <a:br>
              <a:rPr lang="en-SG" altLang="zh-CN" dirty="0"/>
            </a:br>
            <a:r>
              <a:rPr lang="zh-CN" altLang="en-US" dirty="0"/>
              <a:t>恩赐感到自卑！</a:t>
            </a:r>
            <a:endParaRPr lang="en-US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152400" y="0"/>
            <a:ext cx="5018088" cy="6858000"/>
            <a:chOff x="152400" y="0"/>
            <a:chExt cx="5018088" cy="6858000"/>
          </a:xfrm>
        </p:grpSpPr>
        <p:pic>
          <p:nvPicPr>
            <p:cNvPr id="76804" name="Picture 4" descr="Included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5018088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5" name="Oval 1"/>
            <p:cNvSpPr>
              <a:spLocks noChangeArrowheads="1"/>
            </p:cNvSpPr>
            <p:nvPr/>
          </p:nvSpPr>
          <p:spPr bwMode="auto">
            <a:xfrm>
              <a:off x="2195736" y="404664"/>
              <a:ext cx="2376264" cy="1080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3" name="Rectangle 2"/>
          <p:cNvSpPr txBox="1">
            <a:spLocks noChangeArrowheads="1"/>
          </p:cNvSpPr>
          <p:nvPr/>
        </p:nvSpPr>
        <p:spPr bwMode="auto">
          <a:xfrm>
            <a:off x="2123728" y="260350"/>
            <a:ext cx="2808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dirty="0"/>
              <a:t>     </a:t>
            </a:r>
            <a:r>
              <a:rPr lang="zh-CN" altLang="en-SG" dirty="0"/>
              <a:t>你包括在内</a:t>
            </a:r>
            <a:r>
              <a:rPr lang="zh-CN" altLang="en-US" dirty="0"/>
              <a:t> </a:t>
            </a:r>
            <a:endParaRPr lang="en-SG" altLang="zh-CN" dirty="0"/>
          </a:p>
          <a:p>
            <a:r>
              <a:rPr lang="en-US" altLang="zh-CN" dirty="0"/>
              <a:t>—</a:t>
            </a:r>
            <a:r>
              <a:rPr lang="zh-CN" altLang="en-US" dirty="0"/>
              <a:t> 我不包括在内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prayer7"/>
          <p:cNvPicPr>
            <a:picLocks noChangeAspect="1" noChangeArrowheads="1"/>
          </p:cNvPicPr>
          <p:nvPr/>
        </p:nvPicPr>
        <p:blipFill>
          <a:blip r:embed="rId3">
            <a:lum bright="-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510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6858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新约的恩赐</a:t>
            </a:r>
            <a:endParaRPr 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237805" name="Group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22703"/>
              </p:ext>
            </p:extLst>
          </p:nvPr>
        </p:nvGraphicFramePr>
        <p:xfrm>
          <a:off x="914400" y="1182688"/>
          <a:ext cx="8305800" cy="5211966"/>
        </p:xfrm>
        <a:graphic>
          <a:graphicData uri="http://schemas.openxmlformats.org/drawingml/2006/table">
            <a:tbl>
              <a:tblPr/>
              <a:tblGrid>
                <a:gridCol w="156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98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恩赐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全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罗马书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12:6-8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cs typeface="Arial" charset="0"/>
                        </a:rPr>
                        <a:t>以弗所书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4:11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哥林多前书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12:28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哥林多前书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12:29-30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哥林多前书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12:8-10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教导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教导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教导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教导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传福音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传道者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牧师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教师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牧师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教师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勉励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勉励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治理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治理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信心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信心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 charset="0"/>
                          <a:cs typeface="ＭＳ Ｐゴシック" charset="0"/>
                        </a:rPr>
                        <a:t>施舍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 charset="0"/>
                          <a:cs typeface="ＭＳ Ｐゴシック" charset="0"/>
                        </a:rPr>
                        <a:t>施舍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服饰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服饰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服饰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eaLnBrk="1" hangingPunct="1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连绵</a:t>
                      </a:r>
                      <a:endParaRPr lang="en-US" sz="1200" b="1" dirty="0">
                        <a:solidFill>
                          <a:schemeClr val="bg1"/>
                        </a:solidFill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连绵</a:t>
                      </a:r>
                      <a:endParaRPr lang="en-US" sz="1200" b="1" dirty="0">
                        <a:solidFill>
                          <a:schemeClr val="bg1"/>
                        </a:solidFill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使徒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使徒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使徒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使徒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智慧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智慧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知识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知识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预言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预言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预言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预言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预言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预言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分辨</a:t>
                      </a:r>
                      <a:r>
                        <a:rPr lang="zh-CN" altLang="en-SG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诸灵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分辨</a:t>
                      </a:r>
                      <a:r>
                        <a:rPr lang="zh-CN" altLang="en-SG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诸灵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方言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方言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方言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方言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翻译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翻译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翻译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行神迹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行神迹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行神迹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行神迹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医治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医治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医治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医治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2" name="Group 224"/>
          <p:cNvGrpSpPr>
            <a:grpSpLocks/>
          </p:cNvGrpSpPr>
          <p:nvPr/>
        </p:nvGrpSpPr>
        <p:grpSpPr bwMode="auto">
          <a:xfrm>
            <a:off x="319088" y="1196977"/>
            <a:ext cx="519113" cy="1317625"/>
            <a:chOff x="345" y="706"/>
            <a:chExt cx="327" cy="830"/>
          </a:xfrm>
        </p:grpSpPr>
        <p:sp>
          <p:nvSpPr>
            <p:cNvPr id="237784" name="Text Box 216"/>
            <p:cNvSpPr txBox="1">
              <a:spLocks noChangeArrowheads="1"/>
            </p:cNvSpPr>
            <p:nvPr/>
          </p:nvSpPr>
          <p:spPr bwMode="auto">
            <a:xfrm rot="16200000">
              <a:off x="91" y="960"/>
              <a:ext cx="8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语言</a:t>
              </a:r>
              <a:b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</a:b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彼得前书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 4:11a</a:t>
              </a:r>
            </a:p>
          </p:txBody>
        </p:sp>
        <p:sp>
          <p:nvSpPr>
            <p:cNvPr id="237788" name="AutoShape 220"/>
            <p:cNvSpPr>
              <a:spLocks/>
            </p:cNvSpPr>
            <p:nvPr/>
          </p:nvSpPr>
          <p:spPr bwMode="auto">
            <a:xfrm>
              <a:off x="624" y="912"/>
              <a:ext cx="48" cy="624"/>
            </a:xfrm>
            <a:prstGeom prst="leftBrace">
              <a:avLst>
                <a:gd name="adj1" fmla="val 108333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Sand" pitchFamily="-128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225"/>
          <p:cNvGrpSpPr>
            <a:grpSpLocks/>
          </p:cNvGrpSpPr>
          <p:nvPr/>
        </p:nvGrpSpPr>
        <p:grpSpPr bwMode="auto">
          <a:xfrm>
            <a:off x="338138" y="2590801"/>
            <a:ext cx="500063" cy="1343026"/>
            <a:chOff x="357" y="1632"/>
            <a:chExt cx="315" cy="846"/>
          </a:xfrm>
        </p:grpSpPr>
        <p:sp>
          <p:nvSpPr>
            <p:cNvPr id="237786" name="Text Box 218"/>
            <p:cNvSpPr txBox="1">
              <a:spLocks noChangeArrowheads="1"/>
            </p:cNvSpPr>
            <p:nvPr/>
          </p:nvSpPr>
          <p:spPr bwMode="auto">
            <a:xfrm rot="16200000">
              <a:off x="86" y="1916"/>
              <a:ext cx="83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服侍</a:t>
              </a:r>
              <a:r>
                <a:rPr lang="ko-KR" alt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（</a:t>
              </a: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行动</a:t>
              </a:r>
              <a:r>
                <a:rPr lang="ko-KR" alt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）</a:t>
              </a:r>
              <a:b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</a:br>
              <a: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彼得前书</a:t>
              </a:r>
              <a:r>
                <a:rPr lang="en-US" altLang="ko-KR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4:11b</a:t>
              </a:r>
            </a:p>
          </p:txBody>
        </p:sp>
        <p:sp>
          <p:nvSpPr>
            <p:cNvPr id="237789" name="AutoShape 221"/>
            <p:cNvSpPr>
              <a:spLocks/>
            </p:cNvSpPr>
            <p:nvPr/>
          </p:nvSpPr>
          <p:spPr bwMode="auto">
            <a:xfrm>
              <a:off x="624" y="1632"/>
              <a:ext cx="48" cy="768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Sand" pitchFamily="-128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Group 227"/>
          <p:cNvGrpSpPr>
            <a:grpSpLocks/>
          </p:cNvGrpSpPr>
          <p:nvPr/>
        </p:nvGrpSpPr>
        <p:grpSpPr bwMode="auto">
          <a:xfrm>
            <a:off x="334963" y="5238750"/>
            <a:ext cx="503238" cy="1108075"/>
            <a:chOff x="355" y="3300"/>
            <a:chExt cx="317" cy="698"/>
          </a:xfrm>
        </p:grpSpPr>
        <p:sp>
          <p:nvSpPr>
            <p:cNvPr id="237787" name="Text Box 219"/>
            <p:cNvSpPr txBox="1">
              <a:spLocks noChangeArrowheads="1"/>
            </p:cNvSpPr>
            <p:nvPr/>
          </p:nvSpPr>
          <p:spPr bwMode="auto">
            <a:xfrm rot="16200000">
              <a:off x="152" y="3503"/>
              <a:ext cx="6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记号</a:t>
              </a:r>
              <a:b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</a:b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希伯来书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 2:4</a:t>
              </a:r>
            </a:p>
          </p:txBody>
        </p:sp>
        <p:sp>
          <p:nvSpPr>
            <p:cNvPr id="237790" name="AutoShape 222"/>
            <p:cNvSpPr>
              <a:spLocks/>
            </p:cNvSpPr>
            <p:nvPr/>
          </p:nvSpPr>
          <p:spPr bwMode="auto">
            <a:xfrm>
              <a:off x="624" y="3360"/>
              <a:ext cx="48" cy="624"/>
            </a:xfrm>
            <a:prstGeom prst="leftBrace">
              <a:avLst>
                <a:gd name="adj1" fmla="val 108333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Sand" pitchFamily="-128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" name="Group 226"/>
          <p:cNvGrpSpPr>
            <a:grpSpLocks/>
          </p:cNvGrpSpPr>
          <p:nvPr/>
        </p:nvGrpSpPr>
        <p:grpSpPr bwMode="auto">
          <a:xfrm>
            <a:off x="339725" y="3957639"/>
            <a:ext cx="498475" cy="1223963"/>
            <a:chOff x="358" y="2493"/>
            <a:chExt cx="314" cy="771"/>
          </a:xfrm>
        </p:grpSpPr>
        <p:sp>
          <p:nvSpPr>
            <p:cNvPr id="237785" name="Text Box 217"/>
            <p:cNvSpPr txBox="1">
              <a:spLocks noChangeArrowheads="1"/>
            </p:cNvSpPr>
            <p:nvPr/>
          </p:nvSpPr>
          <p:spPr bwMode="auto">
            <a:xfrm rot="16200000">
              <a:off x="128" y="2723"/>
              <a:ext cx="75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基础</a:t>
              </a:r>
              <a:b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</a:b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以弗所书</a:t>
              </a:r>
              <a:r>
                <a:rPr lang="en-US" altLang="ko-KR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2:20</a:t>
              </a:r>
            </a:p>
          </p:txBody>
        </p:sp>
        <p:sp>
          <p:nvSpPr>
            <p:cNvPr id="237791" name="AutoShape 223"/>
            <p:cNvSpPr>
              <a:spLocks/>
            </p:cNvSpPr>
            <p:nvPr/>
          </p:nvSpPr>
          <p:spPr bwMode="auto">
            <a:xfrm>
              <a:off x="624" y="2496"/>
              <a:ext cx="48" cy="768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Sand" pitchFamily="-128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37796" name="WordArt 228"/>
          <p:cNvSpPr>
            <a:spLocks noChangeArrowheads="1" noChangeShapeType="1" noTextEdit="1"/>
          </p:cNvSpPr>
          <p:nvPr/>
        </p:nvSpPr>
        <p:spPr bwMode="auto">
          <a:xfrm rot="-5400000">
            <a:off x="-102764" y="2483246"/>
            <a:ext cx="569863" cy="3135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</a:rPr>
              <a:t>常驻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63500" dist="35921" dir="2700000" algn="ctr" rotWithShape="0">
                  <a:srgbClr val="00000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37797" name="WordArt 229"/>
          <p:cNvSpPr>
            <a:spLocks noChangeArrowheads="1" noChangeShapeType="1" noTextEdit="1"/>
          </p:cNvSpPr>
          <p:nvPr/>
        </p:nvSpPr>
        <p:spPr bwMode="auto">
          <a:xfrm rot="-5400000">
            <a:off x="-127384" y="5093953"/>
            <a:ext cx="619100" cy="3135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暂时的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63500" dist="35921" dir="2700000" algn="ctr" rotWithShape="0">
                  <a:srgbClr val="00000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37798" name="Text Box 230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206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7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796" grpId="0"/>
      <p:bldP spid="23779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solidFill>
            <a:srgbClr val="FF0000"/>
          </a:solidFill>
          <a:effectLst>
            <a:outerShdw blurRad="25400" dist="25399" dir="2700000" algn="ctr" rotWithShape="0">
              <a:schemeClr val="bg1">
                <a:alpha val="99962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哥林多前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13:8-12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4572000"/>
          </a:xfrm>
          <a:effectLst>
            <a:outerShdw blurRad="25400" dist="25399" dir="2700000" algn="ctr" rotWithShape="0">
              <a:schemeClr val="bg1">
                <a:alpha val="99962"/>
              </a:schemeClr>
            </a:outerShdw>
          </a:effectLst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b="1" dirty="0"/>
              <a:t> 8 </a:t>
            </a:r>
            <a:r>
              <a:rPr lang="zh-CN" altLang="en-US" sz="3600" b="1" dirty="0"/>
              <a:t>爱是永存不息的。</a:t>
            </a:r>
            <a:r>
              <a:rPr lang="zh-CN" altLang="en-US" sz="3600" b="1" dirty="0">
                <a:solidFill>
                  <a:srgbClr val="FFFF00"/>
                </a:solidFill>
              </a:rPr>
              <a:t>先知</a:t>
            </a:r>
            <a:r>
              <a:rPr lang="zh-CN" altLang="en-US" sz="3600" b="1" dirty="0"/>
              <a:t>的讲道终必</a:t>
            </a:r>
            <a:r>
              <a:rPr lang="zh-CN" altLang="en-US" sz="3600" b="1" dirty="0">
                <a:solidFill>
                  <a:srgbClr val="FFFF00"/>
                </a:solidFill>
              </a:rPr>
              <a:t>过去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solidFill>
                  <a:srgbClr val="FFFF00"/>
                </a:solidFill>
              </a:rPr>
              <a:t>方言</a:t>
            </a:r>
            <a:r>
              <a:rPr lang="zh-CN" altLang="en-US" sz="3600" b="1" dirty="0"/>
              <a:t>终必</a:t>
            </a:r>
            <a:r>
              <a:rPr lang="zh-CN" altLang="en-US" sz="3600" b="1" dirty="0">
                <a:solidFill>
                  <a:srgbClr val="FFFF00"/>
                </a:solidFill>
              </a:rPr>
              <a:t>停止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solidFill>
                  <a:srgbClr val="FFFF00"/>
                </a:solidFill>
              </a:rPr>
              <a:t>知识</a:t>
            </a:r>
            <a:r>
              <a:rPr lang="zh-CN" altLang="en-US" sz="3600" b="1" dirty="0"/>
              <a:t>终必</a:t>
            </a:r>
            <a:r>
              <a:rPr lang="zh-CN" altLang="en-US" sz="3600" b="1" dirty="0">
                <a:solidFill>
                  <a:srgbClr val="FFFF00"/>
                </a:solidFill>
              </a:rPr>
              <a:t>消失</a:t>
            </a:r>
            <a:r>
              <a:rPr lang="zh-CN" altLang="en-US" sz="3600" b="1" dirty="0"/>
              <a:t>。</a:t>
            </a:r>
            <a:r>
              <a:rPr lang="en-US" sz="3600" b="1" dirty="0"/>
              <a:t> 9 </a:t>
            </a:r>
            <a:r>
              <a:rPr lang="zh-CN" altLang="en-US" sz="3600" b="1" dirty="0"/>
              <a:t>因为我们现在所知道的，只是一部分；所讲的道也只是一部分</a:t>
            </a:r>
            <a:r>
              <a:rPr lang="en-US" sz="3600" b="1" dirty="0"/>
              <a:t> 10 </a:t>
            </a:r>
            <a:r>
              <a:rPr lang="zh-CN" altLang="en-US" sz="3600" b="1" dirty="0"/>
              <a:t>等那</a:t>
            </a:r>
            <a:r>
              <a:rPr lang="zh-CN" altLang="en-US" sz="3600" b="1" dirty="0">
                <a:solidFill>
                  <a:srgbClr val="FFFF00"/>
                </a:solidFill>
              </a:rPr>
              <a:t>完全</a:t>
            </a:r>
            <a:r>
              <a:rPr lang="zh-CN" altLang="en-US" sz="3600" b="1" dirty="0"/>
              <a:t>的来到，这部分的就要过去了。</a:t>
            </a:r>
            <a:endParaRPr lang="en-US" sz="36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solidFill>
            <a:srgbClr val="FF0000"/>
          </a:solidFill>
          <a:effectLst>
            <a:outerShdw blurRad="25400" dist="25399" dir="2700000" algn="ctr" rotWithShape="0">
              <a:schemeClr val="bg1">
                <a:alpha val="99962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哥林多前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13:8-12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19600"/>
          </a:xfrm>
          <a:effectLst>
            <a:outerShdw blurRad="25400" dist="25399" dir="2700000" algn="ctr" rotWithShape="0">
              <a:schemeClr val="bg1">
                <a:alpha val="99962"/>
              </a:scheme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600" b="1" dirty="0"/>
              <a:t>11 </a:t>
            </a:r>
            <a:r>
              <a:rPr lang="zh-CN" altLang="en-US" sz="3600" b="1" dirty="0"/>
              <a:t>我作孩子的时候，说话像孩子，心思像孩子，想法像孩子，既然</a:t>
            </a:r>
            <a:r>
              <a:rPr lang="zh-CN" altLang="en-US" sz="3600" b="1" dirty="0">
                <a:solidFill>
                  <a:srgbClr val="FFFF00"/>
                </a:solidFill>
              </a:rPr>
              <a:t>长大了</a:t>
            </a:r>
            <a:r>
              <a:rPr lang="zh-CN" altLang="en-US" sz="3600" b="1" dirty="0"/>
              <a:t>，就把孩子的事都丢弃了。</a:t>
            </a:r>
            <a:endParaRPr lang="en-US" sz="36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600" b="1" dirty="0"/>
              <a:t> 12 </a:t>
            </a:r>
            <a:r>
              <a:rPr lang="zh-CN" altLang="en-US" sz="3600" b="1" dirty="0"/>
              <a:t>我们现在是对着镜子观看，模糊不清，到</a:t>
            </a:r>
            <a:r>
              <a:rPr lang="zh-CN" altLang="en-US" sz="3600" b="1" dirty="0">
                <a:solidFill>
                  <a:srgbClr val="FFFF00"/>
                </a:solidFill>
              </a:rPr>
              <a:t>那时</a:t>
            </a:r>
            <a:r>
              <a:rPr lang="zh-CN" altLang="en-US" sz="3600" b="1" dirty="0"/>
              <a:t>就要面对面了。我现在所知道的只是一部分，到</a:t>
            </a:r>
            <a:r>
              <a:rPr lang="zh-CN" altLang="en-US" sz="3600" b="1" dirty="0">
                <a:solidFill>
                  <a:srgbClr val="FFFF00"/>
                </a:solidFill>
              </a:rPr>
              <a:t>那时</a:t>
            </a:r>
            <a:r>
              <a:rPr lang="zh-CN" altLang="en-US" sz="3600" b="1" dirty="0"/>
              <a:t>就完全知道了，好象主完全知道我一样。</a:t>
            </a:r>
            <a:endParaRPr lang="en-US" sz="36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105400"/>
            <a:ext cx="9144000" cy="1371600"/>
          </a:xfrm>
          <a:effectLst>
            <a:outerShdw blurRad="25400" dist="25399" dir="2700000" algn="ctr" rotWithShape="0">
              <a:srgbClr val="060600">
                <a:alpha val="99962"/>
              </a:srgbClr>
            </a:outerShdw>
          </a:effectLst>
        </p:spPr>
        <p:txBody>
          <a:bodyPr/>
          <a:lstStyle/>
          <a:p>
            <a:r>
              <a:rPr lang="zh-CN" altLang="en-US" b="1" i="1" dirty="0"/>
              <a:t>这是大事</a:t>
            </a:r>
            <a:r>
              <a:rPr lang="en-US" altLang="zh-CN" b="1" i="1" dirty="0"/>
              <a:t>!</a:t>
            </a:r>
            <a:endParaRPr lang="en-US" dirty="0"/>
          </a:p>
        </p:txBody>
      </p:sp>
      <p:pic>
        <p:nvPicPr>
          <p:cNvPr id="596995" name="Picture 3" descr="Megafr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3" y="0"/>
            <a:ext cx="4995863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34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Text Box 1026"/>
          <p:cNvSpPr txBox="1">
            <a:spLocks noChangeArrowheads="1"/>
          </p:cNvSpPr>
          <p:nvPr/>
        </p:nvSpPr>
        <p:spPr bwMode="auto">
          <a:xfrm>
            <a:off x="-158736" y="304821"/>
            <a:ext cx="17443854" cy="717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marL="285750" eaLnBrk="0" hangingPunct="0"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______________________________________________________________________________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关键问题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正典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(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圣经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	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提到云里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肢体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(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教会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______________________________________________________________________________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 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13:8 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它的性质是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: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 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     a)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预言及知识？	启示性的	非启示性的	启示性的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   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b)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方言？	确定的	不确定的	确定的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 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 这些恩赐何时终止？	于正典	在基督再来	于正典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13:10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什么是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to </a:t>
            </a:r>
            <a:r>
              <a:rPr lang="en-US" altLang="zh-CN" sz="2000" dirty="0" err="1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teleion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？	“完全”	“完美”	“成熟”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	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(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正典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	(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基督再来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	(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肢体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 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13:11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成了人代表什么？	之前与之后 	之前与之后 	之前与之后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	完成了正典	基督再来	肢体成熟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							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(indicated by canon)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 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13:12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什么是有限及全知道？	之前与之后	之前与之后	之前与之后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 	完成了正典	基督再来	肢体成熟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				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							(completed by </a:t>
            </a:r>
            <a:r>
              <a:rPr lang="en-US" altLang="zh-CN" sz="2000" i="1" dirty="0" err="1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parousia</a:t>
            </a:r>
            <a:r>
              <a:rPr lang="en-US" altLang="zh-CN" sz="2000" i="1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________________________________________________________________________________</a:t>
            </a:r>
          </a:p>
          <a:p>
            <a:pPr eaLnBrk="1" hangingPunct="1"/>
            <a:endParaRPr lang="en-US" sz="2000" dirty="0">
              <a:solidFill>
                <a:srgbClr val="000000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521219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1" y="0"/>
            <a:ext cx="4724400" cy="5334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哥林多前书</a:t>
            </a:r>
            <a:r>
              <a:rPr lang="en-US" sz="3600" b="1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13:8-13</a:t>
            </a:r>
          </a:p>
        </p:txBody>
      </p:sp>
      <p:sp>
        <p:nvSpPr>
          <p:cNvPr id="521220" name="Text Box 1028"/>
          <p:cNvSpPr txBox="1">
            <a:spLocks noChangeArrowheads="1"/>
          </p:cNvSpPr>
          <p:nvPr/>
        </p:nvSpPr>
        <p:spPr bwMode="auto">
          <a:xfrm>
            <a:off x="7924813" y="76203"/>
            <a:ext cx="1160550" cy="4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161b-c</a:t>
            </a:r>
          </a:p>
        </p:txBody>
      </p:sp>
      <p:sp>
        <p:nvSpPr>
          <p:cNvPr id="521221" name="Text Box 1029"/>
          <p:cNvSpPr txBox="1">
            <a:spLocks noChangeArrowheads="1"/>
          </p:cNvSpPr>
          <p:nvPr/>
        </p:nvSpPr>
        <p:spPr bwMode="auto">
          <a:xfrm>
            <a:off x="3565543" y="1258893"/>
            <a:ext cx="5225329" cy="33842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1600" b="0" dirty="0">
                <a:solidFill>
                  <a:srgbClr val="FFFFFF"/>
                </a:solidFill>
              </a:rPr>
              <a:t>罗伯特</a:t>
            </a:r>
            <a:r>
              <a:rPr lang="en-US" altLang="zh-CN" sz="1600" b="0" dirty="0">
                <a:solidFill>
                  <a:srgbClr val="FFFFFF"/>
                </a:solidFill>
              </a:rPr>
              <a:t>·</a:t>
            </a:r>
            <a:r>
              <a:rPr lang="zh-CN" altLang="en-US" sz="1600" b="0" dirty="0">
                <a:solidFill>
                  <a:srgbClr val="FFFFFF"/>
                </a:solidFill>
              </a:rPr>
              <a:t>汤玛士 </a:t>
            </a:r>
            <a:r>
              <a:rPr lang="en-US" altLang="zh-CN" sz="1600" b="0" dirty="0">
                <a:solidFill>
                  <a:srgbClr val="FFFFFF"/>
                </a:solidFill>
              </a:rPr>
              <a:t>(</a:t>
            </a:r>
            <a:r>
              <a:rPr lang="en-US" sz="1600" b="0" dirty="0">
                <a:solidFill>
                  <a:srgbClr val="FFFFFF"/>
                </a:solidFill>
              </a:rPr>
              <a:t>Robert L. Thomas), JETS (1974): 81-89</a:t>
            </a:r>
          </a:p>
        </p:txBody>
      </p:sp>
    </p:spTree>
    <p:extLst>
      <p:ext uri="{BB962C8B-B14F-4D97-AF65-F5344CB8AC3E}">
        <p14:creationId xmlns:p14="http://schemas.microsoft.com/office/powerpoint/2010/main" val="18652949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228600" y="503266"/>
            <a:ext cx="8686800" cy="7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/>
          <a:p>
            <a:pPr eaLnBrk="1" hangingPunct="1"/>
            <a:r>
              <a:rPr lang="en-US" altLang="zh-CN" sz="2200" b="1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1. </a:t>
            </a:r>
            <a:r>
              <a:rPr lang="zh-CN" altLang="en-US" sz="2200" b="1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正典看 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to </a:t>
            </a:r>
            <a:r>
              <a:rPr lang="en-US" altLang="zh-CN" sz="2200" dirty="0" err="1">
                <a:solidFill>
                  <a:srgbClr val="000000"/>
                </a:solidFill>
                <a:latin typeface="Arial Narrow" charset="0"/>
                <a:cs typeface="Times New Roman" charset="0"/>
              </a:rPr>
              <a:t>teleion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 </a:t>
            </a:r>
            <a:r>
              <a:rPr lang="zh-CN" altLang="en-US" sz="2200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为“完成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, </a:t>
            </a:r>
            <a:r>
              <a:rPr lang="zh-CN" altLang="en-US" sz="2200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一切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,” </a:t>
            </a:r>
            <a:r>
              <a:rPr lang="zh-CN" altLang="en-US" sz="2200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指示 “完成的经文”  因此，预言，知识及方言在新约完成后已终止而今日不存在。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1600200"/>
            <a:ext cx="8610600" cy="5105400"/>
            <a:chOff x="192" y="1296"/>
            <a:chExt cx="5424" cy="2688"/>
          </a:xfrm>
        </p:grpSpPr>
        <p:sp>
          <p:nvSpPr>
            <p:cNvPr id="523271" name="Rectangle 4"/>
            <p:cNvSpPr>
              <a:spLocks noChangeArrowheads="1"/>
            </p:cNvSpPr>
            <p:nvPr/>
          </p:nvSpPr>
          <p:spPr bwMode="auto">
            <a:xfrm>
              <a:off x="192" y="1296"/>
              <a:ext cx="251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 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72" name="Rectangle 5"/>
            <p:cNvSpPr>
              <a:spLocks noChangeArrowheads="1"/>
            </p:cNvSpPr>
            <p:nvPr/>
          </p:nvSpPr>
          <p:spPr bwMode="auto">
            <a:xfrm>
              <a:off x="443" y="1296"/>
              <a:ext cx="2228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b="1" u="sng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优点</a:t>
              </a:r>
              <a:endParaRPr lang="en-US" sz="2200" b="1" u="sng" dirty="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73" name="Rectangle 6"/>
            <p:cNvSpPr>
              <a:spLocks noChangeArrowheads="1"/>
            </p:cNvSpPr>
            <p:nvPr/>
          </p:nvSpPr>
          <p:spPr bwMode="auto">
            <a:xfrm>
              <a:off x="2671" y="1296"/>
              <a:ext cx="335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 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74" name="Rectangle 7"/>
            <p:cNvSpPr>
              <a:spLocks noChangeArrowheads="1"/>
            </p:cNvSpPr>
            <p:nvPr/>
          </p:nvSpPr>
          <p:spPr bwMode="auto">
            <a:xfrm>
              <a:off x="3006" y="1296"/>
              <a:ext cx="2610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b="1" u="sng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弱点</a:t>
              </a:r>
              <a:endParaRPr lang="en-US" sz="2200" b="1" u="sng" dirty="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75" name="Rectangle 8"/>
            <p:cNvSpPr>
              <a:spLocks noChangeArrowheads="1"/>
            </p:cNvSpPr>
            <p:nvPr/>
          </p:nvSpPr>
          <p:spPr bwMode="auto">
            <a:xfrm>
              <a:off x="192" y="1673"/>
              <a:ext cx="251" cy="4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a.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76" name="Rectangle 9"/>
            <p:cNvSpPr>
              <a:spLocks noChangeArrowheads="1"/>
            </p:cNvSpPr>
            <p:nvPr/>
          </p:nvSpPr>
          <p:spPr bwMode="auto">
            <a:xfrm>
              <a:off x="443" y="1673"/>
              <a:ext cx="2228" cy="4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启示性的知识背景</a:t>
              </a:r>
              <a:r>
                <a:rPr 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(vv. 8-9).</a:t>
              </a:r>
            </a:p>
          </p:txBody>
        </p:sp>
        <p:sp>
          <p:nvSpPr>
            <p:cNvPr id="523277" name="Rectangle 10"/>
            <p:cNvSpPr>
              <a:spLocks noChangeArrowheads="1"/>
            </p:cNvSpPr>
            <p:nvPr/>
          </p:nvSpPr>
          <p:spPr bwMode="auto">
            <a:xfrm>
              <a:off x="2671" y="1673"/>
              <a:ext cx="335" cy="4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a.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78" name="Rectangle 11"/>
            <p:cNvSpPr>
              <a:spLocks noChangeArrowheads="1"/>
            </p:cNvSpPr>
            <p:nvPr/>
          </p:nvSpPr>
          <p:spPr bwMode="auto">
            <a:xfrm>
              <a:off x="3006" y="1673"/>
              <a:ext cx="2610" cy="4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12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节和基督再来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(</a:t>
              </a:r>
              <a:r>
                <a:rPr 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the </a:t>
              </a:r>
              <a:r>
                <a:rPr lang="en-US" sz="2200" dirty="0" err="1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parousia</a:t>
              </a:r>
              <a:r>
                <a:rPr 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) </a:t>
              </a:r>
            </a:p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不一致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.</a:t>
              </a:r>
            </a:p>
          </p:txBody>
        </p:sp>
        <p:sp>
          <p:nvSpPr>
            <p:cNvPr id="523279" name="Rectangle 12"/>
            <p:cNvSpPr>
              <a:spLocks noChangeArrowheads="1"/>
            </p:cNvSpPr>
            <p:nvPr/>
          </p:nvSpPr>
          <p:spPr bwMode="auto">
            <a:xfrm>
              <a:off x="192" y="2128"/>
              <a:ext cx="251" cy="53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b. 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80" name="Rectangle 13"/>
            <p:cNvSpPr>
              <a:spLocks noChangeArrowheads="1"/>
            </p:cNvSpPr>
            <p:nvPr/>
          </p:nvSpPr>
          <p:spPr bwMode="auto">
            <a:xfrm>
              <a:off x="443" y="2128"/>
              <a:ext cx="2228" cy="53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方言的确定性 </a:t>
              </a:r>
              <a:r>
                <a:rPr 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(cf. 14:22).</a:t>
              </a:r>
            </a:p>
          </p:txBody>
        </p:sp>
        <p:sp>
          <p:nvSpPr>
            <p:cNvPr id="523281" name="Rectangle 14"/>
            <p:cNvSpPr>
              <a:spLocks noChangeArrowheads="1"/>
            </p:cNvSpPr>
            <p:nvPr/>
          </p:nvSpPr>
          <p:spPr bwMode="auto">
            <a:xfrm>
              <a:off x="2671" y="2128"/>
              <a:ext cx="335" cy="53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b.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82" name="Rectangle 15"/>
            <p:cNvSpPr>
              <a:spLocks noChangeArrowheads="1"/>
            </p:cNvSpPr>
            <p:nvPr/>
          </p:nvSpPr>
          <p:spPr bwMode="auto">
            <a:xfrm>
              <a:off x="3006" y="2128"/>
              <a:ext cx="2610" cy="53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背景不是一个完整的新约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.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有可疑，保罗到底有没有想到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. </a:t>
              </a:r>
            </a:p>
          </p:txBody>
        </p:sp>
        <p:sp>
          <p:nvSpPr>
            <p:cNvPr id="523283" name="Rectangle 16"/>
            <p:cNvSpPr>
              <a:spLocks noChangeArrowheads="1"/>
            </p:cNvSpPr>
            <p:nvPr/>
          </p:nvSpPr>
          <p:spPr bwMode="auto">
            <a:xfrm>
              <a:off x="192" y="2661"/>
              <a:ext cx="251" cy="57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c.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84" name="Rectangle 17"/>
            <p:cNvSpPr>
              <a:spLocks noChangeArrowheads="1"/>
            </p:cNvSpPr>
            <p:nvPr/>
          </p:nvSpPr>
          <p:spPr bwMode="auto">
            <a:xfrm>
              <a:off x="443" y="2661"/>
              <a:ext cx="2228" cy="57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有限的预言及知识对比</a:t>
              </a:r>
              <a:endParaRPr lang="en-US" sz="2200" dirty="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85" name="Rectangle 18"/>
            <p:cNvSpPr>
              <a:spLocks noChangeArrowheads="1"/>
            </p:cNvSpPr>
            <p:nvPr/>
          </p:nvSpPr>
          <p:spPr bwMode="auto">
            <a:xfrm>
              <a:off x="2671" y="2661"/>
              <a:ext cx="335" cy="57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c.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86" name="Rectangle 19"/>
            <p:cNvSpPr>
              <a:spLocks noChangeArrowheads="1"/>
            </p:cNvSpPr>
            <p:nvPr/>
          </p:nvSpPr>
          <p:spPr bwMode="auto">
            <a:xfrm>
              <a:off x="3006" y="2661"/>
              <a:ext cx="2610" cy="57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“整个”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(</a:t>
              </a:r>
              <a:r>
                <a:rPr lang="en-GB" altLang="ja-JP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to </a:t>
              </a:r>
              <a:r>
                <a:rPr lang="en-GB" altLang="ja-JP" sz="2200" dirty="0" err="1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ek</a:t>
              </a:r>
              <a:r>
                <a:rPr lang="en-GB" altLang="ja-JP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 pantos)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比较分别“有限” 比起 </a:t>
              </a:r>
              <a:r>
                <a:rPr lang="en-GB" altLang="ja-JP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to </a:t>
              </a:r>
              <a:r>
                <a:rPr lang="en-GB" altLang="ja-JP" sz="2200" dirty="0" err="1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teleion</a:t>
              </a:r>
              <a:r>
                <a:rPr lang="en-GB" altLang="ja-JP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-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两个都是有定量的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.</a:t>
              </a:r>
            </a:p>
          </p:txBody>
        </p:sp>
        <p:sp>
          <p:nvSpPr>
            <p:cNvPr id="523287" name="Rectangle 20"/>
            <p:cNvSpPr>
              <a:spLocks noChangeArrowheads="1"/>
            </p:cNvSpPr>
            <p:nvPr/>
          </p:nvSpPr>
          <p:spPr bwMode="auto">
            <a:xfrm>
              <a:off x="192" y="3237"/>
              <a:ext cx="251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d.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88" name="Rectangle 21"/>
            <p:cNvSpPr>
              <a:spLocks noChangeArrowheads="1"/>
            </p:cNvSpPr>
            <p:nvPr/>
          </p:nvSpPr>
          <p:spPr bwMode="auto">
            <a:xfrm>
              <a:off x="443" y="3237"/>
              <a:ext cx="2228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 i="1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to </a:t>
              </a:r>
              <a:r>
                <a:rPr lang="en-US" sz="2200" i="1" dirty="0" err="1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teleion</a:t>
              </a:r>
              <a:r>
                <a:rPr lang="en-US" sz="2200" i="1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多数是 “完成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.”</a:t>
              </a:r>
              <a:endParaRPr lang="en-US" sz="2200" dirty="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89" name="Rectangle 22"/>
            <p:cNvSpPr>
              <a:spLocks noChangeArrowheads="1"/>
            </p:cNvSpPr>
            <p:nvPr/>
          </p:nvSpPr>
          <p:spPr bwMode="auto">
            <a:xfrm>
              <a:off x="2671" y="3237"/>
              <a:ext cx="335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 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90" name="Rectangle 23"/>
            <p:cNvSpPr>
              <a:spLocks noChangeArrowheads="1"/>
            </p:cNvSpPr>
            <p:nvPr/>
          </p:nvSpPr>
          <p:spPr bwMode="auto">
            <a:xfrm>
              <a:off x="3006" y="3237"/>
              <a:ext cx="2610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 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91" name="Rectangle 24"/>
            <p:cNvSpPr>
              <a:spLocks noChangeArrowheads="1"/>
            </p:cNvSpPr>
            <p:nvPr/>
          </p:nvSpPr>
          <p:spPr bwMode="auto">
            <a:xfrm>
              <a:off x="192" y="3614"/>
              <a:ext cx="251" cy="37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e.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92" name="Rectangle 25"/>
            <p:cNvSpPr>
              <a:spLocks noChangeArrowheads="1"/>
            </p:cNvSpPr>
            <p:nvPr/>
          </p:nvSpPr>
          <p:spPr bwMode="auto">
            <a:xfrm>
              <a:off x="443" y="3614"/>
              <a:ext cx="2228" cy="37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“完成” 适合比较 “有限”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(10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节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).</a:t>
              </a:r>
            </a:p>
          </p:txBody>
        </p:sp>
        <p:sp>
          <p:nvSpPr>
            <p:cNvPr id="523293" name="Rectangle 26"/>
            <p:cNvSpPr>
              <a:spLocks noChangeArrowheads="1"/>
            </p:cNvSpPr>
            <p:nvPr/>
          </p:nvSpPr>
          <p:spPr bwMode="auto">
            <a:xfrm>
              <a:off x="2671" y="3614"/>
              <a:ext cx="335" cy="37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 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94" name="Rectangle 27"/>
            <p:cNvSpPr>
              <a:spLocks noChangeArrowheads="1"/>
            </p:cNvSpPr>
            <p:nvPr/>
          </p:nvSpPr>
          <p:spPr bwMode="auto">
            <a:xfrm>
              <a:off x="3006" y="3614"/>
              <a:ext cx="2610" cy="37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 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</p:grpSp>
      <p:sp>
        <p:nvSpPr>
          <p:cNvPr id="523268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963402" y="1"/>
            <a:ext cx="5132867" cy="523087"/>
          </a:xfr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哥林多前书 </a:t>
            </a:r>
            <a:r>
              <a:rPr lang="en-US" altLang="zh-CN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13:8-13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的正典看法</a:t>
            </a:r>
            <a:endParaRPr lang="en-US" sz="2800" b="1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523269" name="Text Box 30"/>
          <p:cNvSpPr txBox="1">
            <a:spLocks noChangeArrowheads="1"/>
          </p:cNvSpPr>
          <p:nvPr/>
        </p:nvSpPr>
        <p:spPr bwMode="auto">
          <a:xfrm>
            <a:off x="3690956" y="6400806"/>
            <a:ext cx="5225329" cy="33842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1600" b="0" dirty="0">
                <a:solidFill>
                  <a:srgbClr val="FFFFFF"/>
                </a:solidFill>
              </a:rPr>
              <a:t>罗伯特</a:t>
            </a:r>
            <a:r>
              <a:rPr lang="en-US" altLang="zh-CN" sz="1600" b="0" dirty="0">
                <a:solidFill>
                  <a:srgbClr val="FFFFFF"/>
                </a:solidFill>
              </a:rPr>
              <a:t>·</a:t>
            </a:r>
            <a:r>
              <a:rPr lang="zh-CN" altLang="en-US" sz="1600" b="0" dirty="0">
                <a:solidFill>
                  <a:srgbClr val="FFFFFF"/>
                </a:solidFill>
              </a:rPr>
              <a:t>汤玛士 </a:t>
            </a:r>
            <a:r>
              <a:rPr lang="en-US" altLang="zh-CN" sz="1600" b="0" dirty="0">
                <a:solidFill>
                  <a:srgbClr val="FFFFFF"/>
                </a:solidFill>
              </a:rPr>
              <a:t>(</a:t>
            </a:r>
            <a:r>
              <a:rPr lang="en-US" sz="1600" b="0" dirty="0">
                <a:solidFill>
                  <a:srgbClr val="FFFFFF"/>
                </a:solidFill>
              </a:rPr>
              <a:t>Robert L. Thomas), JETS (1974): 81-89</a:t>
            </a:r>
          </a:p>
        </p:txBody>
      </p:sp>
      <p:sp>
        <p:nvSpPr>
          <p:cNvPr id="523270" name="Text Box 31"/>
          <p:cNvSpPr txBox="1">
            <a:spLocks noChangeArrowheads="1"/>
          </p:cNvSpPr>
          <p:nvPr/>
        </p:nvSpPr>
        <p:spPr bwMode="auto">
          <a:xfrm>
            <a:off x="7924813" y="76203"/>
            <a:ext cx="1160550" cy="4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161b-c</a:t>
            </a:r>
          </a:p>
        </p:txBody>
      </p:sp>
    </p:spTree>
    <p:extLst>
      <p:ext uri="{BB962C8B-B14F-4D97-AF65-F5344CB8AC3E}">
        <p14:creationId xmlns:p14="http://schemas.microsoft.com/office/powerpoint/2010/main" val="14998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ChangeArrowheads="1"/>
          </p:cNvSpPr>
          <p:nvPr/>
        </p:nvSpPr>
        <p:spPr bwMode="auto">
          <a:xfrm>
            <a:off x="228600" y="503274"/>
            <a:ext cx="868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/>
          <a:p>
            <a:pPr eaLnBrk="1" hangingPunct="1"/>
            <a:r>
              <a:rPr lang="en-US" altLang="zh-CN" sz="2200" b="1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2. “</a:t>
            </a:r>
            <a:r>
              <a:rPr lang="zh-CN" altLang="en-US" sz="2200" b="1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提到云里”看</a:t>
            </a:r>
            <a:r>
              <a:rPr lang="zh-CN" altLang="en-US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to </a:t>
            </a:r>
            <a:r>
              <a:rPr lang="en-US" altLang="zh-CN" sz="2200" dirty="0" err="1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teleion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  <a:r>
              <a:rPr lang="zh-CN" altLang="en-US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为 “完美” 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和以上的 “完成” 对抗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), </a:t>
            </a:r>
            <a:r>
              <a:rPr lang="zh-CN" altLang="en-US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指示耶稣再来时的象徵。因此，预言，知识及方言在耶稣还没回来时存在的恩赐。 </a:t>
            </a:r>
            <a:endParaRPr lang="en-US" sz="2200" dirty="0">
              <a:solidFill>
                <a:srgbClr val="000000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5250" y="1905001"/>
            <a:ext cx="8820150" cy="4876800"/>
            <a:chOff x="32" y="0"/>
            <a:chExt cx="3624" cy="3172"/>
          </a:xfrm>
        </p:grpSpPr>
        <p:sp>
          <p:nvSpPr>
            <p:cNvPr id="525319" name="Rectangle 4"/>
            <p:cNvSpPr>
              <a:spLocks noChangeArrowheads="1"/>
            </p:cNvSpPr>
            <p:nvPr/>
          </p:nvSpPr>
          <p:spPr bwMode="auto">
            <a:xfrm>
              <a:off x="32" y="0"/>
              <a:ext cx="168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20" name="Rectangle 5"/>
            <p:cNvSpPr>
              <a:spLocks noChangeArrowheads="1"/>
            </p:cNvSpPr>
            <p:nvPr/>
          </p:nvSpPr>
          <p:spPr bwMode="auto">
            <a:xfrm>
              <a:off x="200" y="0"/>
              <a:ext cx="1488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b="1" u="sng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优点</a:t>
              </a:r>
            </a:p>
          </p:txBody>
        </p:sp>
        <p:sp>
          <p:nvSpPr>
            <p:cNvPr id="525321" name="Rectangle 6"/>
            <p:cNvSpPr>
              <a:spLocks noChangeArrowheads="1"/>
            </p:cNvSpPr>
            <p:nvPr/>
          </p:nvSpPr>
          <p:spPr bwMode="auto">
            <a:xfrm>
              <a:off x="1688" y="0"/>
              <a:ext cx="224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22" name="Rectangle 7"/>
            <p:cNvSpPr>
              <a:spLocks noChangeArrowheads="1"/>
            </p:cNvSpPr>
            <p:nvPr/>
          </p:nvSpPr>
          <p:spPr bwMode="auto">
            <a:xfrm>
              <a:off x="1912" y="0"/>
              <a:ext cx="1744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b="1" u="sng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弱点</a:t>
              </a:r>
            </a:p>
          </p:txBody>
        </p:sp>
        <p:sp>
          <p:nvSpPr>
            <p:cNvPr id="525323" name="Rectangle 8"/>
            <p:cNvSpPr>
              <a:spLocks noChangeArrowheads="1"/>
            </p:cNvSpPr>
            <p:nvPr/>
          </p:nvSpPr>
          <p:spPr bwMode="auto">
            <a:xfrm>
              <a:off x="32" y="509"/>
              <a:ext cx="168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a.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24" name="Rectangle 9"/>
            <p:cNvSpPr>
              <a:spLocks noChangeArrowheads="1"/>
            </p:cNvSpPr>
            <p:nvPr/>
          </p:nvSpPr>
          <p:spPr bwMode="auto">
            <a:xfrm>
              <a:off x="200" y="509"/>
              <a:ext cx="1488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完全解释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12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节的“完全知道”</a:t>
              </a:r>
              <a:endParaRPr lang="en-US" altLang="zh-CN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25" name="Rectangle 10"/>
            <p:cNvSpPr>
              <a:spLocks noChangeArrowheads="1"/>
            </p:cNvSpPr>
            <p:nvPr/>
          </p:nvSpPr>
          <p:spPr bwMode="auto">
            <a:xfrm>
              <a:off x="1688" y="509"/>
              <a:ext cx="224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a.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26" name="Rectangle 11"/>
            <p:cNvSpPr>
              <a:spLocks noChangeArrowheads="1"/>
            </p:cNvSpPr>
            <p:nvPr/>
          </p:nvSpPr>
          <p:spPr bwMode="auto">
            <a:xfrm>
              <a:off x="1912" y="509"/>
              <a:ext cx="1744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不足解释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11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节渐渐成熟的过程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</a:t>
              </a:r>
            </a:p>
          </p:txBody>
        </p:sp>
        <p:sp>
          <p:nvSpPr>
            <p:cNvPr id="525327" name="Rectangle 12"/>
            <p:cNvSpPr>
              <a:spLocks noChangeArrowheads="1"/>
            </p:cNvSpPr>
            <p:nvPr/>
          </p:nvSpPr>
          <p:spPr bwMode="auto">
            <a:xfrm>
              <a:off x="32" y="1124"/>
              <a:ext cx="168" cy="82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b. 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28" name="Rectangle 13"/>
            <p:cNvSpPr>
              <a:spLocks noChangeArrowheads="1"/>
            </p:cNvSpPr>
            <p:nvPr/>
          </p:nvSpPr>
          <p:spPr bwMode="auto">
            <a:xfrm>
              <a:off x="200" y="1124"/>
              <a:ext cx="1488" cy="82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“面对面”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(12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节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描述看到基督的再来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(cf.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林前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1:7)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和旧约里亲自看到神一致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</a:t>
              </a:r>
            </a:p>
          </p:txBody>
        </p:sp>
        <p:sp>
          <p:nvSpPr>
            <p:cNvPr id="525329" name="Rectangle 14"/>
            <p:cNvSpPr>
              <a:spLocks noChangeArrowheads="1"/>
            </p:cNvSpPr>
            <p:nvPr/>
          </p:nvSpPr>
          <p:spPr bwMode="auto">
            <a:xfrm>
              <a:off x="1688" y="1124"/>
              <a:ext cx="224" cy="82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b.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30" name="Rectangle 15"/>
            <p:cNvSpPr>
              <a:spLocks noChangeArrowheads="1"/>
            </p:cNvSpPr>
            <p:nvPr/>
          </p:nvSpPr>
          <p:spPr bwMode="auto">
            <a:xfrm>
              <a:off x="1912" y="1124"/>
              <a:ext cx="1744" cy="82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不能分辨预言及知识本质和</a:t>
              </a:r>
            </a:p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方言确定性的本质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(cf. 14:22)</a:t>
              </a:r>
            </a:p>
          </p:txBody>
        </p:sp>
        <p:sp>
          <p:nvSpPr>
            <p:cNvPr id="525331" name="Rectangle 16"/>
            <p:cNvSpPr>
              <a:spLocks noChangeArrowheads="1"/>
            </p:cNvSpPr>
            <p:nvPr/>
          </p:nvSpPr>
          <p:spPr bwMode="auto">
            <a:xfrm>
              <a:off x="32" y="1951"/>
              <a:ext cx="168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c.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32" name="Rectangle 17"/>
            <p:cNvSpPr>
              <a:spLocks noChangeArrowheads="1"/>
            </p:cNvSpPr>
            <p:nvPr/>
          </p:nvSpPr>
          <p:spPr bwMode="auto">
            <a:xfrm>
              <a:off x="200" y="1951"/>
              <a:ext cx="1488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“完美” 描述耶稣再来的情况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提到云里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).</a:t>
              </a:r>
            </a:p>
          </p:txBody>
        </p:sp>
        <p:sp>
          <p:nvSpPr>
            <p:cNvPr id="525333" name="Rectangle 18"/>
            <p:cNvSpPr>
              <a:spLocks noChangeArrowheads="1"/>
            </p:cNvSpPr>
            <p:nvPr/>
          </p:nvSpPr>
          <p:spPr bwMode="auto">
            <a:xfrm>
              <a:off x="1688" y="1951"/>
              <a:ext cx="224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c.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34" name="Rectangle 19"/>
            <p:cNvSpPr>
              <a:spLocks noChangeArrowheads="1"/>
            </p:cNvSpPr>
            <p:nvPr/>
          </p:nvSpPr>
          <p:spPr bwMode="auto">
            <a:xfrm>
              <a:off x="1912" y="1951"/>
              <a:ext cx="1744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保罗从来没有绝对地称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to </a:t>
              </a:r>
              <a:r>
                <a:rPr lang="en-US" altLang="zh-CN" sz="2200" i="1" dirty="0" err="1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teleion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为 “完美”</a:t>
              </a:r>
              <a:endParaRPr lang="en-US" altLang="zh-CN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35" name="Rectangle 20"/>
            <p:cNvSpPr>
              <a:spLocks noChangeArrowheads="1"/>
            </p:cNvSpPr>
            <p:nvPr/>
          </p:nvSpPr>
          <p:spPr bwMode="auto">
            <a:xfrm>
              <a:off x="32" y="2566"/>
              <a:ext cx="168" cy="60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d.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36" name="Rectangle 21"/>
            <p:cNvSpPr>
              <a:spLocks noChangeArrowheads="1"/>
            </p:cNvSpPr>
            <p:nvPr/>
          </p:nvSpPr>
          <p:spPr bwMode="auto">
            <a:xfrm>
              <a:off x="200" y="2566"/>
              <a:ext cx="1488" cy="60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 i="1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to </a:t>
              </a:r>
              <a:r>
                <a:rPr lang="en-US" altLang="zh-CN" sz="2200" i="1" dirty="0" err="1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teleion</a:t>
              </a:r>
              <a:r>
                <a:rPr lang="en-US" altLang="zh-CN" sz="2200" i="1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多数是 “完美” 看法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,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希腊的哲学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例如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: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柏拉图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以及雅各书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3:2.</a:t>
              </a:r>
            </a:p>
          </p:txBody>
        </p:sp>
        <p:sp>
          <p:nvSpPr>
            <p:cNvPr id="525337" name="Rectangle 22"/>
            <p:cNvSpPr>
              <a:spLocks noChangeArrowheads="1"/>
            </p:cNvSpPr>
            <p:nvPr/>
          </p:nvSpPr>
          <p:spPr bwMode="auto">
            <a:xfrm>
              <a:off x="1688" y="2566"/>
              <a:ext cx="224" cy="60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d.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38" name="Rectangle 23"/>
            <p:cNvSpPr>
              <a:spLocks noChangeArrowheads="1"/>
            </p:cNvSpPr>
            <p:nvPr/>
          </p:nvSpPr>
          <p:spPr bwMode="auto">
            <a:xfrm>
              <a:off x="1912" y="2566"/>
              <a:ext cx="1744" cy="60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“完美”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性质上的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不能分辨 “有限”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定量的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, 10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节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).</a:t>
              </a:r>
            </a:p>
          </p:txBody>
        </p:sp>
      </p:grpSp>
      <p:sp>
        <p:nvSpPr>
          <p:cNvPr id="525316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361093" y="1"/>
            <a:ext cx="6575570" cy="523087"/>
          </a:xfr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哥林多前书 </a:t>
            </a:r>
            <a:r>
              <a:rPr lang="en-US" altLang="zh-CN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13:8-13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的“提到云里”看法</a:t>
            </a:r>
            <a:endParaRPr lang="en-US" sz="2800" b="1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525317" name="Text Box 26"/>
          <p:cNvSpPr txBox="1">
            <a:spLocks noChangeArrowheads="1"/>
          </p:cNvSpPr>
          <p:nvPr/>
        </p:nvSpPr>
        <p:spPr bwMode="auto">
          <a:xfrm>
            <a:off x="3690956" y="1676408"/>
            <a:ext cx="5225329" cy="33842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1600" b="0" dirty="0">
                <a:solidFill>
                  <a:srgbClr val="FFFFFF"/>
                </a:solidFill>
              </a:rPr>
              <a:t>罗伯特</a:t>
            </a:r>
            <a:r>
              <a:rPr lang="en-US" altLang="zh-CN" sz="1600" b="0" dirty="0">
                <a:solidFill>
                  <a:srgbClr val="FFFFFF"/>
                </a:solidFill>
              </a:rPr>
              <a:t>·</a:t>
            </a:r>
            <a:r>
              <a:rPr lang="zh-CN" altLang="en-US" sz="1600" b="0" dirty="0">
                <a:solidFill>
                  <a:srgbClr val="FFFFFF"/>
                </a:solidFill>
              </a:rPr>
              <a:t>汤玛士 </a:t>
            </a:r>
            <a:r>
              <a:rPr lang="en-US" altLang="zh-CN" sz="1600" b="0" dirty="0">
                <a:solidFill>
                  <a:srgbClr val="FFFFFF"/>
                </a:solidFill>
              </a:rPr>
              <a:t>(</a:t>
            </a:r>
            <a:r>
              <a:rPr lang="en-US" sz="1600" b="0" dirty="0">
                <a:solidFill>
                  <a:srgbClr val="FFFFFF"/>
                </a:solidFill>
              </a:rPr>
              <a:t>Robert L. Thomas), JETS (1974): 81-89</a:t>
            </a:r>
          </a:p>
        </p:txBody>
      </p:sp>
      <p:sp>
        <p:nvSpPr>
          <p:cNvPr id="525318" name="Text Box 27"/>
          <p:cNvSpPr txBox="1">
            <a:spLocks noChangeArrowheads="1"/>
          </p:cNvSpPr>
          <p:nvPr/>
        </p:nvSpPr>
        <p:spPr bwMode="auto">
          <a:xfrm>
            <a:off x="7924813" y="76203"/>
            <a:ext cx="1160550" cy="4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161b-c</a:t>
            </a:r>
          </a:p>
        </p:txBody>
      </p:sp>
    </p:spTree>
    <p:extLst>
      <p:ext uri="{BB962C8B-B14F-4D97-AF65-F5344CB8AC3E}">
        <p14:creationId xmlns:p14="http://schemas.microsoft.com/office/powerpoint/2010/main" val="34951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0" y="457201"/>
            <a:ext cx="9144000" cy="163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3. </a:t>
            </a:r>
            <a:r>
              <a:rPr lang="zh-CN" altLang="en-US" sz="2000" b="1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肢体看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to </a:t>
            </a:r>
            <a:r>
              <a:rPr lang="en-US" altLang="zh-CN" sz="2000" dirty="0" err="1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teleion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为 “成熟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,”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指示耶稣成熟的肢体。“它显出基督徒教会的团体，以一体成长，从它出世，经过不同阶段的成长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[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比较成熟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, v. 11]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至到耶稣再来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(</a:t>
            </a:r>
            <a:r>
              <a:rPr lang="en-US" altLang="zh-CN" sz="2000" i="1" dirty="0" err="1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parousia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的成熟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[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最终的成熟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, v. 12;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汤玛士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, 86].” 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利用暧昧的名词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to </a:t>
            </a:r>
            <a:r>
              <a:rPr lang="en-US" altLang="zh-CN" sz="2000" i="1" dirty="0" err="1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teleion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保罗打开了两个可能性，教会是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: (1)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在新约完成后比较完整或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(2)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基督回来后完美无缺。这看法最终与正典的看法相同。</a:t>
            </a:r>
            <a:endParaRPr lang="en-US" sz="2200" dirty="0">
              <a:solidFill>
                <a:srgbClr val="000000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2667000"/>
            <a:ext cx="8915400" cy="4114800"/>
            <a:chOff x="32" y="0"/>
            <a:chExt cx="3624" cy="3134"/>
          </a:xfrm>
        </p:grpSpPr>
        <p:sp>
          <p:nvSpPr>
            <p:cNvPr id="527367" name="Rectangle 4"/>
            <p:cNvSpPr>
              <a:spLocks noChangeArrowheads="1"/>
            </p:cNvSpPr>
            <p:nvPr/>
          </p:nvSpPr>
          <p:spPr bwMode="auto">
            <a:xfrm>
              <a:off x="32" y="0"/>
              <a:ext cx="168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68" name="Rectangle 5"/>
            <p:cNvSpPr>
              <a:spLocks noChangeArrowheads="1"/>
            </p:cNvSpPr>
            <p:nvPr/>
          </p:nvSpPr>
          <p:spPr bwMode="auto">
            <a:xfrm>
              <a:off x="200" y="0"/>
              <a:ext cx="1488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2000" b="1" u="sng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优点</a:t>
              </a:r>
            </a:p>
          </p:txBody>
        </p:sp>
        <p:sp>
          <p:nvSpPr>
            <p:cNvPr id="527369" name="Rectangle 6"/>
            <p:cNvSpPr>
              <a:spLocks noChangeArrowheads="1"/>
            </p:cNvSpPr>
            <p:nvPr/>
          </p:nvSpPr>
          <p:spPr bwMode="auto">
            <a:xfrm>
              <a:off x="1688" y="0"/>
              <a:ext cx="224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70" name="Rectangle 7"/>
            <p:cNvSpPr>
              <a:spLocks noChangeArrowheads="1"/>
            </p:cNvSpPr>
            <p:nvPr/>
          </p:nvSpPr>
          <p:spPr bwMode="auto">
            <a:xfrm>
              <a:off x="1912" y="0"/>
              <a:ext cx="1744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2000" b="1" u="sng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弱点</a:t>
              </a:r>
            </a:p>
          </p:txBody>
        </p:sp>
        <p:sp>
          <p:nvSpPr>
            <p:cNvPr id="527371" name="Rectangle 8"/>
            <p:cNvSpPr>
              <a:spLocks noChangeArrowheads="1"/>
            </p:cNvSpPr>
            <p:nvPr/>
          </p:nvSpPr>
          <p:spPr bwMode="auto">
            <a:xfrm>
              <a:off x="32" y="509"/>
              <a:ext cx="168" cy="6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a.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72" name="Rectangle 9"/>
            <p:cNvSpPr>
              <a:spLocks noChangeArrowheads="1"/>
            </p:cNvSpPr>
            <p:nvPr/>
          </p:nvSpPr>
          <p:spPr bwMode="auto">
            <a:xfrm>
              <a:off x="200" y="509"/>
              <a:ext cx="1505" cy="6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与林前一致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 </a:t>
              </a:r>
              <a:r>
                <a:rPr lang="zh-CN" altLang="en-US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经文与 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to </a:t>
              </a:r>
              <a:r>
                <a:rPr lang="en-US" altLang="zh-CN" sz="1800" dirty="0" err="1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teleion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 (</a:t>
              </a:r>
              <a:r>
                <a:rPr lang="zh-CN" altLang="en-US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意思是 “成熟”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 “</a:t>
              </a:r>
              <a:r>
                <a:rPr lang="zh-CN" altLang="en-US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婴孩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, </a:t>
              </a:r>
              <a:r>
                <a:rPr lang="zh-CN" altLang="en-US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小孩”有差别 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</a:t>
              </a:r>
              <a:r>
                <a:rPr lang="en-US" altLang="zh-CN" sz="1800" dirty="0" err="1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nhvpio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; 2:6 &amp; 3:1; 14:20; cf. </a:t>
              </a:r>
              <a:r>
                <a:rPr lang="zh-CN" altLang="en-US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来 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5:13-14)</a:t>
              </a:r>
            </a:p>
          </p:txBody>
        </p:sp>
        <p:sp>
          <p:nvSpPr>
            <p:cNvPr id="527373" name="Rectangle 10"/>
            <p:cNvSpPr>
              <a:spLocks noChangeArrowheads="1"/>
            </p:cNvSpPr>
            <p:nvPr/>
          </p:nvSpPr>
          <p:spPr bwMode="auto">
            <a:xfrm>
              <a:off x="1688" y="509"/>
              <a:ext cx="224" cy="6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a.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74" name="Rectangle 11"/>
            <p:cNvSpPr>
              <a:spLocks noChangeArrowheads="1"/>
            </p:cNvSpPr>
            <p:nvPr/>
          </p:nvSpPr>
          <p:spPr bwMode="auto">
            <a:xfrm>
              <a:off x="1912" y="509"/>
              <a:ext cx="1744" cy="6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成熟” 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性质上的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 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不能分辨“有限的” 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定量的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, 10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节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).</a:t>
              </a:r>
            </a:p>
          </p:txBody>
        </p:sp>
        <p:sp>
          <p:nvSpPr>
            <p:cNvPr id="527375" name="Rectangle 12"/>
            <p:cNvSpPr>
              <a:spLocks noChangeArrowheads="1"/>
            </p:cNvSpPr>
            <p:nvPr/>
          </p:nvSpPr>
          <p:spPr bwMode="auto">
            <a:xfrm>
              <a:off x="32" y="1192"/>
              <a:ext cx="168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b. 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76" name="Rectangle 13"/>
            <p:cNvSpPr>
              <a:spLocks noChangeArrowheads="1"/>
            </p:cNvSpPr>
            <p:nvPr/>
          </p:nvSpPr>
          <p:spPr bwMode="auto">
            <a:xfrm>
              <a:off x="200" y="1192"/>
              <a:ext cx="1488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与比较成熟 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(11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节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 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和</a:t>
              </a:r>
            </a:p>
            <a:p>
              <a:pPr eaLnBrk="1" hangingPunct="1"/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完全成熟 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(12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节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一致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</a:t>
              </a:r>
            </a:p>
          </p:txBody>
        </p:sp>
        <p:sp>
          <p:nvSpPr>
            <p:cNvPr id="527377" name="Rectangle 14"/>
            <p:cNvSpPr>
              <a:spLocks noChangeArrowheads="1"/>
            </p:cNvSpPr>
            <p:nvPr/>
          </p:nvSpPr>
          <p:spPr bwMode="auto">
            <a:xfrm>
              <a:off x="1688" y="1192"/>
              <a:ext cx="224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b.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78" name="Rectangle 15"/>
            <p:cNvSpPr>
              <a:spLocks noChangeArrowheads="1"/>
            </p:cNvSpPr>
            <p:nvPr/>
          </p:nvSpPr>
          <p:spPr bwMode="auto">
            <a:xfrm>
              <a:off x="1912" y="1192"/>
              <a:ext cx="1744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指定 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to </a:t>
              </a:r>
              <a:r>
                <a:rPr lang="en-US" altLang="zh-CN" sz="2000" i="1" dirty="0" err="1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teleion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 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有双重意思是不可能的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</a:t>
              </a:r>
            </a:p>
            <a:p>
              <a:pPr eaLnBrk="1" hangingPunct="1"/>
              <a:endPara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79" name="Rectangle 16"/>
            <p:cNvSpPr>
              <a:spLocks noChangeArrowheads="1"/>
            </p:cNvSpPr>
            <p:nvPr/>
          </p:nvSpPr>
          <p:spPr bwMode="auto">
            <a:xfrm>
              <a:off x="32" y="1913"/>
              <a:ext cx="168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c.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80" name="Rectangle 17"/>
            <p:cNvSpPr>
              <a:spLocks noChangeArrowheads="1"/>
            </p:cNvSpPr>
            <p:nvPr/>
          </p:nvSpPr>
          <p:spPr bwMode="auto">
            <a:xfrm>
              <a:off x="200" y="1913"/>
              <a:ext cx="1488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最适合林前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12-14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的“肢体和恩赐背景”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 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和弗 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4:1-16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非常相似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</a:t>
              </a:r>
            </a:p>
          </p:txBody>
        </p:sp>
        <p:sp>
          <p:nvSpPr>
            <p:cNvPr id="527381" name="Rectangle 18"/>
            <p:cNvSpPr>
              <a:spLocks noChangeArrowheads="1"/>
            </p:cNvSpPr>
            <p:nvPr/>
          </p:nvSpPr>
          <p:spPr bwMode="auto">
            <a:xfrm>
              <a:off x="1688" y="1913"/>
              <a:ext cx="224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82" name="Rectangle 19"/>
            <p:cNvSpPr>
              <a:spLocks noChangeArrowheads="1"/>
            </p:cNvSpPr>
            <p:nvPr/>
          </p:nvSpPr>
          <p:spPr bwMode="auto">
            <a:xfrm>
              <a:off x="1912" y="1913"/>
              <a:ext cx="1744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83" name="Rectangle 20"/>
            <p:cNvSpPr>
              <a:spLocks noChangeArrowheads="1"/>
            </p:cNvSpPr>
            <p:nvPr/>
          </p:nvSpPr>
          <p:spPr bwMode="auto">
            <a:xfrm>
              <a:off x="32" y="2634"/>
              <a:ext cx="168" cy="5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d.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84" name="Rectangle 21"/>
            <p:cNvSpPr>
              <a:spLocks noChangeArrowheads="1"/>
            </p:cNvSpPr>
            <p:nvPr/>
          </p:nvSpPr>
          <p:spPr bwMode="auto">
            <a:xfrm>
              <a:off x="200" y="2634"/>
              <a:ext cx="1488" cy="5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和正典的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a., b., &amp; c.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看法有同样的优点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</a:t>
              </a:r>
            </a:p>
          </p:txBody>
        </p:sp>
        <p:sp>
          <p:nvSpPr>
            <p:cNvPr id="527385" name="Rectangle 22"/>
            <p:cNvSpPr>
              <a:spLocks noChangeArrowheads="1"/>
            </p:cNvSpPr>
            <p:nvPr/>
          </p:nvSpPr>
          <p:spPr bwMode="auto">
            <a:xfrm>
              <a:off x="1688" y="2634"/>
              <a:ext cx="224" cy="5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86" name="Rectangle 23"/>
            <p:cNvSpPr>
              <a:spLocks noChangeArrowheads="1"/>
            </p:cNvSpPr>
            <p:nvPr/>
          </p:nvSpPr>
          <p:spPr bwMode="auto">
            <a:xfrm>
              <a:off x="1912" y="2634"/>
              <a:ext cx="1744" cy="5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</p:grpSp>
      <p:sp>
        <p:nvSpPr>
          <p:cNvPr id="527364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855424" y="1"/>
            <a:ext cx="5132868" cy="523087"/>
          </a:xfr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哥林多前书 </a:t>
            </a:r>
            <a:r>
              <a:rPr lang="en-US" altLang="zh-CN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13:8-13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的肢体看法</a:t>
            </a:r>
            <a:endParaRPr lang="en-US" sz="2800" b="1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527365" name="Text Box 26"/>
          <p:cNvSpPr txBox="1">
            <a:spLocks noChangeArrowheads="1"/>
          </p:cNvSpPr>
          <p:nvPr/>
        </p:nvSpPr>
        <p:spPr bwMode="auto">
          <a:xfrm>
            <a:off x="3687782" y="6394459"/>
            <a:ext cx="5225329" cy="33842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1600" b="0" dirty="0">
                <a:solidFill>
                  <a:srgbClr val="FFFFFF"/>
                </a:solidFill>
              </a:rPr>
              <a:t>罗伯特</a:t>
            </a:r>
            <a:r>
              <a:rPr lang="en-US" altLang="zh-CN" sz="1600" b="0" dirty="0">
                <a:solidFill>
                  <a:srgbClr val="FFFFFF"/>
                </a:solidFill>
              </a:rPr>
              <a:t>·</a:t>
            </a:r>
            <a:r>
              <a:rPr lang="zh-CN" altLang="en-US" sz="1600" b="0" dirty="0">
                <a:solidFill>
                  <a:srgbClr val="FFFFFF"/>
                </a:solidFill>
              </a:rPr>
              <a:t>汤玛士 </a:t>
            </a:r>
            <a:r>
              <a:rPr lang="en-US" altLang="zh-CN" sz="1600" b="0" dirty="0">
                <a:solidFill>
                  <a:srgbClr val="FFFFFF"/>
                </a:solidFill>
              </a:rPr>
              <a:t>(</a:t>
            </a:r>
            <a:r>
              <a:rPr lang="en-US" sz="1600" b="0" dirty="0">
                <a:solidFill>
                  <a:srgbClr val="FFFFFF"/>
                </a:solidFill>
              </a:rPr>
              <a:t>Robert L. Thomas), JETS (1974): 81-89</a:t>
            </a:r>
          </a:p>
        </p:txBody>
      </p:sp>
      <p:sp>
        <p:nvSpPr>
          <p:cNvPr id="527366" name="Text Box 27"/>
          <p:cNvSpPr txBox="1">
            <a:spLocks noChangeArrowheads="1"/>
          </p:cNvSpPr>
          <p:nvPr/>
        </p:nvSpPr>
        <p:spPr bwMode="auto">
          <a:xfrm>
            <a:off x="7924813" y="76203"/>
            <a:ext cx="1160550" cy="4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161b-c</a:t>
            </a:r>
          </a:p>
        </p:txBody>
      </p:sp>
    </p:spTree>
    <p:extLst>
      <p:ext uri="{BB962C8B-B14F-4D97-AF65-F5344CB8AC3E}">
        <p14:creationId xmlns:p14="http://schemas.microsoft.com/office/powerpoint/2010/main" val="84459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zh-CN" altLang="en-US" sz="6600" b="1" dirty="0">
                <a:latin typeface="Times New Roman" charset="0"/>
                <a:ea typeface="ＭＳ Ｐゴシック" charset="0"/>
                <a:cs typeface="ＭＳ Ｐゴシック" charset="0"/>
              </a:rPr>
              <a:t>多疑的汤姆斯们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2743200" y="3733800"/>
            <a:ext cx="51090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800" b="1" dirty="0">
                <a:solidFill>
                  <a:schemeClr val="tx2"/>
                </a:solidFill>
              </a:rPr>
              <a:t>Thomas</a:t>
            </a:r>
            <a:r>
              <a:rPr lang="en-US" sz="4800" b="1" dirty="0"/>
              <a:t> Edgar</a:t>
            </a:r>
          </a:p>
          <a:p>
            <a:pPr eaLnBrk="1" hangingPunct="1"/>
            <a:r>
              <a:rPr lang="zh-CN" altLang="en-US" sz="4800" i="1" dirty="0"/>
              <a:t>今日还有</a:t>
            </a:r>
            <a:r>
              <a:rPr lang="zh-CN" altLang="en-SG" sz="4800" i="1" dirty="0"/>
              <a:t>神迹吗</a:t>
            </a:r>
            <a:r>
              <a:rPr lang="zh-CN" altLang="en-US" sz="4800" i="1" dirty="0"/>
              <a:t>？</a:t>
            </a:r>
            <a:endParaRPr lang="en-US" sz="4800" i="1" dirty="0"/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609600" y="2055813"/>
            <a:ext cx="63401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800" b="1" dirty="0"/>
              <a:t>Robert </a:t>
            </a:r>
            <a:r>
              <a:rPr lang="en-US" sz="4800" b="1" dirty="0">
                <a:solidFill>
                  <a:schemeClr val="tx2"/>
                </a:solidFill>
              </a:rPr>
              <a:t>Thomas</a:t>
            </a:r>
            <a:endParaRPr lang="en-US" sz="4800" b="1" dirty="0"/>
          </a:p>
          <a:p>
            <a:pPr eaLnBrk="1" hangingPunct="1"/>
            <a:r>
              <a:rPr lang="zh-CN" altLang="en-US" sz="4800" i="1" dirty="0"/>
              <a:t>圣灵的应许所赐的满足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/>
      <p:bldP spid="38707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圣灵论链接地址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57426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15962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24783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37699277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152400" y="2025650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cs typeface="Arial" charset="0"/>
              </a:rPr>
              <a:t>1)		</a:t>
            </a:r>
            <a:r>
              <a:rPr lang="zh-CN" altLang="en-US" sz="4400" b="1" dirty="0">
                <a:solidFill>
                  <a:srgbClr val="FFFF00"/>
                </a:solidFill>
              </a:rPr>
              <a:t>比较</a:t>
            </a:r>
            <a:r>
              <a:rPr lang="zh-CN" altLang="en-US" sz="4400" b="1" dirty="0"/>
              <a:t>和</a:t>
            </a:r>
            <a:r>
              <a:rPr lang="zh-CN" altLang="en-US" sz="4400" b="1" dirty="0">
                <a:solidFill>
                  <a:srgbClr val="FFFF00"/>
                </a:solidFill>
              </a:rPr>
              <a:t>竞争</a:t>
            </a:r>
            <a:r>
              <a:rPr lang="zh-CN" altLang="en-US" sz="4400" b="1" dirty="0"/>
              <a:t>的分歧</a:t>
            </a:r>
            <a:endParaRPr lang="en-US" sz="3200" b="1" dirty="0">
              <a:cs typeface="Arial" charset="0"/>
            </a:endParaRP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533400" y="2747823"/>
            <a:ext cx="8610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ea typeface="Arial" charset="0"/>
                <a:cs typeface="Arial" charset="0"/>
              </a:rPr>
              <a:t>a)</a:t>
            </a:r>
            <a:r>
              <a:rPr lang="en-SG" sz="3200" dirty="0">
                <a:ea typeface="Arial" charset="0"/>
                <a:cs typeface="Arial" charset="0"/>
              </a:rPr>
              <a:t>	</a:t>
            </a:r>
            <a:r>
              <a:rPr lang="zh-CN" altLang="en-US" sz="3200" dirty="0">
                <a:cs typeface="ＭＳ Ｐゴシック" charset="-128"/>
              </a:rPr>
              <a:t>认为你的恩赐为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不重要 </a:t>
            </a:r>
            <a:endParaRPr lang="en-SG" altLang="zh-CN" sz="3200" b="1" dirty="0">
              <a:solidFill>
                <a:srgbClr val="FFFF00"/>
              </a:solidFill>
              <a:cs typeface="ＭＳ Ｐゴシック" charset="-128"/>
            </a:endParaRPr>
          </a:p>
          <a:p>
            <a:pPr eaLnBrk="1" hangingPunct="1"/>
            <a:r>
              <a:rPr lang="en-SG" altLang="zh-CN" sz="3200" dirty="0">
                <a:cs typeface="ＭＳ Ｐゴシック" charset="-128"/>
              </a:rPr>
              <a:t>	</a:t>
            </a:r>
            <a:r>
              <a:rPr lang="zh-CN" altLang="en-US" sz="3200" dirty="0">
                <a:cs typeface="ＭＳ Ｐゴシック" charset="-128"/>
              </a:rPr>
              <a:t>（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自卑感的问题）</a:t>
            </a:r>
            <a:endParaRPr lang="en-SG" altLang="zh-CN" sz="3200" dirty="0">
              <a:cs typeface="ＭＳ Ｐゴシック" charset="-128"/>
            </a:endParaRPr>
          </a:p>
          <a:p>
            <a:pPr marL="342900" indent="-342900" eaLnBrk="1" hangingPunct="1">
              <a:buFont typeface="Arial" charset="0"/>
              <a:buNone/>
              <a:defRPr/>
            </a:pPr>
            <a:endParaRPr lang="en-US" sz="3200" b="1" dirty="0">
              <a:ea typeface="Arial" charset="0"/>
              <a:cs typeface="Arial" charset="0"/>
            </a:endParaRPr>
          </a:p>
          <a:p>
            <a:pPr marL="342900" indent="-342900" eaLnBrk="1" hangingPunct="1">
              <a:defRPr/>
            </a:pPr>
            <a:r>
              <a:rPr lang="en-SG" altLang="zh-CN" sz="3200" dirty="0">
                <a:cs typeface="ＭＳ Ｐゴシック" charset="-128"/>
              </a:rPr>
              <a:t>i.e.</a:t>
            </a:r>
            <a:r>
              <a:rPr lang="zh-CN" altLang="en-US" sz="3200" dirty="0">
                <a:cs typeface="ＭＳ Ｐゴシック" charset="-128"/>
              </a:rPr>
              <a:t> “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我</a:t>
            </a:r>
            <a:r>
              <a:rPr lang="zh-CN" altLang="en-US" sz="3200" dirty="0">
                <a:cs typeface="ＭＳ Ｐゴシック" charset="-128"/>
              </a:rPr>
              <a:t>的恩赐不如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你</a:t>
            </a:r>
            <a:r>
              <a:rPr lang="zh-CN" altLang="en-US" sz="3200" dirty="0">
                <a:cs typeface="ＭＳ Ｐゴシック" charset="-128"/>
              </a:rPr>
              <a:t>的！” （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林前 </a:t>
            </a:r>
            <a:r>
              <a:rPr lang="en-US" altLang="zh-CN" sz="3200" dirty="0">
                <a:ea typeface="ＭＳ Ｐゴシック" charset="-128"/>
                <a:cs typeface="ＭＳ Ｐゴシック" charset="-128"/>
              </a:rPr>
              <a:t>12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：</a:t>
            </a:r>
            <a:r>
              <a:rPr lang="en-US" altLang="zh-CN" sz="3200" dirty="0">
                <a:ea typeface="ＭＳ Ｐゴシック" charset="-128"/>
                <a:cs typeface="ＭＳ Ｐゴシック" charset="-128"/>
              </a:rPr>
              <a:t>15-16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）</a:t>
            </a:r>
            <a:endParaRPr lang="en-SG" altLang="zh-CN" sz="3200" dirty="0">
              <a:ea typeface="ＭＳ Ｐゴシック" charset="-128"/>
              <a:cs typeface="ＭＳ Ｐゴシック" charset="-128"/>
            </a:endParaRPr>
          </a:p>
          <a:p>
            <a:pPr marL="342900" indent="-342900" eaLnBrk="1" hangingPunct="1">
              <a:buFont typeface="Arial" charset="0"/>
              <a:buNone/>
              <a:defRPr/>
            </a:pPr>
            <a:r>
              <a:rPr lang="en-US" sz="3200" b="1" dirty="0">
                <a:ea typeface="Arial" charset="0"/>
                <a:cs typeface="Arial" charset="0"/>
              </a:rPr>
              <a:t>	</a:t>
            </a:r>
          </a:p>
          <a:p>
            <a:pPr marL="342900" indent="-342900" eaLnBrk="1" hangingPunct="1">
              <a:buFont typeface="Arial" charset="0"/>
              <a:buNone/>
              <a:defRPr/>
            </a:pPr>
            <a:endParaRPr lang="en-US" sz="2800" b="1" dirty="0">
              <a:ea typeface="Arial" charset="0"/>
              <a:cs typeface="Arial" charset="0"/>
            </a:endParaRPr>
          </a:p>
        </p:txBody>
      </p:sp>
      <p:sp>
        <p:nvSpPr>
          <p:cNvPr id="411656" name="Text Box 8"/>
          <p:cNvSpPr txBox="1">
            <a:spLocks noChangeArrowheads="1"/>
          </p:cNvSpPr>
          <p:nvPr/>
        </p:nvSpPr>
        <p:spPr bwMode="auto">
          <a:xfrm>
            <a:off x="533400" y="4797152"/>
            <a:ext cx="8610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ea typeface="Arial" charset="0"/>
                <a:cs typeface="Arial" charset="0"/>
              </a:rPr>
              <a:t>b)	</a:t>
            </a:r>
            <a:r>
              <a:rPr lang="zh-CN" altLang="en-US" sz="3200" dirty="0"/>
              <a:t>对自己的恩赐感到</a:t>
            </a:r>
            <a:r>
              <a:rPr lang="zh-CN" altLang="en-US" sz="3200" b="1" dirty="0">
                <a:solidFill>
                  <a:srgbClr val="FFFF00"/>
                </a:solidFill>
              </a:rPr>
              <a:t>优越</a:t>
            </a:r>
            <a:r>
              <a:rPr lang="zh-CN" altLang="en-US" sz="3200" dirty="0"/>
              <a:t> </a:t>
            </a:r>
            <a:endParaRPr lang="en-SG" altLang="zh-CN" sz="3200" b="1" dirty="0">
              <a:solidFill>
                <a:srgbClr val="FFFF00"/>
              </a:solidFill>
              <a:cs typeface="ＭＳ Ｐゴシック" charset="-128"/>
            </a:endParaRPr>
          </a:p>
          <a:p>
            <a:pPr eaLnBrk="1" hangingPunct="1"/>
            <a:r>
              <a:rPr lang="en-SG" altLang="zh-CN" sz="3200" dirty="0">
                <a:cs typeface="ＭＳ Ｐゴシック" charset="-128"/>
              </a:rPr>
              <a:t>	</a:t>
            </a:r>
            <a:r>
              <a:rPr lang="zh-CN" altLang="en-US" sz="3200" dirty="0">
                <a:cs typeface="ＭＳ Ｐゴシック" charset="-128"/>
              </a:rPr>
              <a:t>（</a:t>
            </a:r>
            <a:r>
              <a:rPr lang="zh-CN" altLang="en-US" sz="3200" dirty="0"/>
              <a:t>自豪的问题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）</a:t>
            </a:r>
            <a:endParaRPr lang="en-SG" altLang="zh-CN" sz="3200" dirty="0">
              <a:cs typeface="ＭＳ Ｐゴシック" charset="-128"/>
            </a:endParaRPr>
          </a:p>
          <a:p>
            <a:pPr marL="342900" indent="-342900" eaLnBrk="1" hangingPunct="1">
              <a:buFont typeface="Arial" charset="0"/>
              <a:buNone/>
              <a:defRPr/>
            </a:pPr>
            <a:endParaRPr lang="en-US" sz="3200" b="1" dirty="0">
              <a:ea typeface="Arial" charset="0"/>
              <a:cs typeface="Arial" charset="0"/>
            </a:endParaRPr>
          </a:p>
          <a:p>
            <a:pPr marL="342900" indent="-342900" eaLnBrk="1" hangingPunct="1">
              <a:defRPr/>
            </a:pPr>
            <a:r>
              <a:rPr lang="en-SG" altLang="zh-CN" sz="3200" dirty="0">
                <a:cs typeface="ＭＳ Ｐゴシック" charset="-128"/>
              </a:rPr>
              <a:t>i.e.</a:t>
            </a:r>
            <a:r>
              <a:rPr lang="zh-CN" altLang="en-US" sz="3200" dirty="0">
                <a:cs typeface="ＭＳ Ｐゴシック" charset="-128"/>
              </a:rPr>
              <a:t> “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你</a:t>
            </a:r>
            <a:r>
              <a:rPr lang="zh-CN" altLang="en-US" sz="3200" dirty="0">
                <a:cs typeface="ＭＳ Ｐゴシック" charset="-128"/>
              </a:rPr>
              <a:t>的恩赐不如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我</a:t>
            </a:r>
            <a:r>
              <a:rPr lang="zh-CN" altLang="en-US" sz="3200" dirty="0">
                <a:cs typeface="ＭＳ Ｐゴシック" charset="-128"/>
              </a:rPr>
              <a:t>的！” （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林前 </a:t>
            </a:r>
            <a:r>
              <a:rPr lang="en-US" altLang="zh-CN" sz="3200" dirty="0">
                <a:ea typeface="ＭＳ Ｐゴシック" charset="-128"/>
                <a:cs typeface="ＭＳ Ｐゴシック" charset="-128"/>
              </a:rPr>
              <a:t>12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：</a:t>
            </a:r>
            <a:r>
              <a:rPr lang="en-US" altLang="zh-CN" sz="3200" dirty="0">
                <a:ea typeface="ＭＳ Ｐゴシック" charset="-128"/>
                <a:cs typeface="ＭＳ Ｐゴシック" charset="-128"/>
              </a:rPr>
              <a:t>15-16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）</a:t>
            </a:r>
            <a:endParaRPr lang="en-SG" altLang="zh-CN" sz="3200" dirty="0">
              <a:ea typeface="ＭＳ Ｐゴシック" charset="-128"/>
              <a:cs typeface="ＭＳ Ｐゴシック" charset="-128"/>
            </a:endParaRPr>
          </a:p>
          <a:p>
            <a:pPr marL="342900" indent="-342900" eaLnBrk="1" hangingPunct="1">
              <a:buFont typeface="Arial" charset="0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pic>
        <p:nvPicPr>
          <p:cNvPr id="77831" name="Picture 10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190AC9AD-B531-E643-8B28-3B88A428E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1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6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99208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 descr="Prid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05598">
            <a:off x="228600" y="-228600"/>
            <a:ext cx="5233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0"/>
            <a:ext cx="4038600" cy="4114800"/>
          </a:xfrm>
        </p:spPr>
        <p:txBody>
          <a:bodyPr/>
          <a:lstStyle/>
          <a:p>
            <a:r>
              <a:rPr lang="zh-CN" altLang="en-US" dirty="0">
                <a:latin typeface="+mj-ea"/>
              </a:rPr>
              <a:t>不要对自己的恩赐看得太高</a:t>
            </a:r>
            <a:endParaRPr lang="en-US" dirty="0">
              <a:latin typeface="+mj-ea"/>
            </a:endParaRPr>
          </a:p>
        </p:txBody>
      </p:sp>
      <p:sp>
        <p:nvSpPr>
          <p:cNvPr id="79875" name="Rectangle 2"/>
          <p:cNvSpPr txBox="1">
            <a:spLocks noChangeArrowheads="1"/>
          </p:cNvSpPr>
          <p:nvPr/>
        </p:nvSpPr>
        <p:spPr bwMode="auto">
          <a:xfrm rot="-1094132">
            <a:off x="1265238" y="3600450"/>
            <a:ext cx="4322762" cy="2393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200" b="1" i="1" dirty="0">
                <a:solidFill>
                  <a:schemeClr val="tx2"/>
                </a:solidFill>
              </a:rPr>
              <a:t>“ </a:t>
            </a:r>
            <a:r>
              <a:rPr lang="zh-CN" altLang="en-US" sz="4000" dirty="0"/>
              <a:t>对不起，我太多讲我的恩赐。现在请你说</a:t>
            </a:r>
            <a:r>
              <a:rPr lang="zh-CN" altLang="en-US" sz="4000" u="sng" dirty="0"/>
              <a:t>你</a:t>
            </a:r>
            <a:r>
              <a:rPr lang="zh-CN" altLang="en-US" sz="4000" dirty="0"/>
              <a:t>的恩赐</a:t>
            </a:r>
            <a:r>
              <a:rPr lang="zh-CN" altLang="en-US" sz="3200" b="1" i="1" dirty="0">
                <a:solidFill>
                  <a:schemeClr val="tx2"/>
                </a:solidFill>
              </a:rPr>
              <a:t>”</a:t>
            </a:r>
            <a:endParaRPr lang="en-US" sz="32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3" descr="1corinthians12_2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6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76600" y="0"/>
            <a:ext cx="4724400" cy="3733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Arial Rounded MT Bold" charset="0"/>
              </a:rPr>
              <a:t>I.	</a:t>
            </a:r>
            <a:r>
              <a:rPr lang="zh-CN" altLang="en-US" dirty="0">
                <a:solidFill>
                  <a:schemeClr val="bg1"/>
                </a:solidFill>
                <a:latin typeface="Arial Rounded MT Bold" charset="0"/>
              </a:rPr>
              <a:t>教会需要所有不同的恩赐来</a:t>
            </a:r>
            <a:r>
              <a:rPr lang="zh-CN" altLang="en-US" dirty="0">
                <a:solidFill>
                  <a:srgbClr val="FFFF00"/>
                </a:solidFill>
                <a:latin typeface="Arial Rounded MT Bold" charset="0"/>
              </a:rPr>
              <a:t>成型</a:t>
            </a:r>
            <a:r>
              <a:rPr lang="zh-CN" altLang="en-US" dirty="0">
                <a:solidFill>
                  <a:schemeClr val="bg1"/>
                </a:solidFill>
                <a:latin typeface="Arial Rounded MT Bold" charset="0"/>
              </a:rPr>
              <a:t>。 </a:t>
            </a:r>
            <a:r>
              <a:rPr lang="en-US" sz="4000" dirty="0">
                <a:solidFill>
                  <a:schemeClr val="bg1"/>
                </a:solidFill>
                <a:latin typeface="Arial Rounded MT Bold" charset="0"/>
              </a:rPr>
              <a:t>(12:12-13).</a:t>
            </a:r>
            <a:endParaRPr lang="en-US" dirty="0">
              <a:solidFill>
                <a:schemeClr val="bg1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1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一个身体有许多肢体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(12:12).</a:t>
            </a:r>
          </a:p>
        </p:txBody>
      </p:sp>
      <p:pic>
        <p:nvPicPr>
          <p:cNvPr id="504835" name="Picture 11" descr="manonbeac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3079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0"/>
          <p:cNvSpPr txBox="1">
            <a:spLocks/>
          </p:cNvSpPr>
          <p:nvPr/>
        </p:nvSpPr>
        <p:spPr bwMode="auto">
          <a:xfrm>
            <a:off x="4114800" y="1295400"/>
            <a:ext cx="434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04" tIns="45953" rIns="91904" bIns="45953" anchor="ctr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ja-JP" sz="3200" b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"</a:t>
            </a:r>
            <a:r>
              <a:rPr lang="zh-CN" altLang="en-US" sz="3200" b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就 如 身 子 是 一 个 ， 却 有 许 多 肢 体 ； 而 且 肢 体 虽 多 ， 仍 是 一 个 身 子 ； 基 督 也 是 这 样 。</a:t>
            </a:r>
            <a:r>
              <a:rPr lang="ru-RU" altLang="ja-JP" sz="3200" b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"</a:t>
            </a:r>
            <a:r>
              <a:rPr lang="en-US" sz="3200" b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 </a:t>
            </a:r>
            <a:br>
              <a:rPr lang="en-US" sz="3200" b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</a:br>
            <a:r>
              <a:rPr lang="en-US" sz="3200" b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(12:12)</a:t>
            </a:r>
          </a:p>
        </p:txBody>
      </p:sp>
    </p:spTree>
    <p:extLst>
      <p:ext uri="{BB962C8B-B14F-4D97-AF65-F5344CB8AC3E}">
        <p14:creationId xmlns:p14="http://schemas.microsoft.com/office/powerpoint/2010/main" val="281771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954" name="Picture 5" descr="CRBAP0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0" y="1524000"/>
            <a:ext cx="5334000" cy="2133600"/>
          </a:xfrm>
        </p:spPr>
        <p:txBody>
          <a:bodyPr/>
          <a:lstStyle/>
          <a:p>
            <a:r>
              <a:rPr lang="en-US" sz="4000" b="1" dirty="0">
                <a:solidFill>
                  <a:srgbClr val="FD1E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</a:t>
            </a:r>
            <a:r>
              <a:rPr lang="zh-CN" altLang="en-US" sz="4000" b="1" dirty="0">
                <a:solidFill>
                  <a:srgbClr val="FD1E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信徒虽不同，仍然组成一个身体 </a:t>
            </a:r>
            <a:r>
              <a:rPr lang="en-US" sz="4000" b="1" dirty="0">
                <a:solidFill>
                  <a:srgbClr val="FD1E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(12:13)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4958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04" tIns="45953" rIns="91904" bIns="45953" anchor="ctr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ja-JP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“</a:t>
            </a:r>
            <a:r>
              <a:rPr lang="zh-CN" alt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我们不拘是犹太人，是希利尼人，是为奴的，是自主的，都从一位圣灵受洗，成了一个身</a:t>
            </a:r>
            <a:endParaRPr lang="en-US" altLang="zh-CN" sz="36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zh-CN" alt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体，饮於一位圣灵。”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(</a:t>
            </a:r>
            <a:r>
              <a:rPr lang="zh-CN" alt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林前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12:13) </a:t>
            </a:r>
          </a:p>
        </p:txBody>
      </p:sp>
    </p:spTree>
    <p:extLst>
      <p:ext uri="{BB962C8B-B14F-4D97-AF65-F5344CB8AC3E}">
        <p14:creationId xmlns:p14="http://schemas.microsoft.com/office/powerpoint/2010/main" val="256347648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CHED">
  <a:themeElements>
    <a:clrScheme name="TECHED 1">
      <a:dk1>
        <a:srgbClr val="000000"/>
      </a:dk1>
      <a:lt1>
        <a:srgbClr val="FFFFCC"/>
      </a:lt1>
      <a:dk2>
        <a:srgbClr val="255242"/>
      </a:dk2>
      <a:lt2>
        <a:srgbClr val="DDDDDD"/>
      </a:lt2>
      <a:accent1>
        <a:srgbClr val="009966"/>
      </a:accent1>
      <a:accent2>
        <a:srgbClr val="800000"/>
      </a:accent2>
      <a:accent3>
        <a:srgbClr val="ACB3B0"/>
      </a:accent3>
      <a:accent4>
        <a:srgbClr val="DADAAE"/>
      </a:accent4>
      <a:accent5>
        <a:srgbClr val="AACAB8"/>
      </a:accent5>
      <a:accent6>
        <a:srgbClr val="730000"/>
      </a:accent6>
      <a:hlink>
        <a:srgbClr val="3366CC"/>
      </a:hlink>
      <a:folHlink>
        <a:srgbClr val="008080"/>
      </a:folHlink>
    </a:clrScheme>
    <a:fontScheme name="TECHE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ECHED 1">
        <a:dk1>
          <a:srgbClr val="000000"/>
        </a:dk1>
        <a:lt1>
          <a:srgbClr val="FFFFCC"/>
        </a:lt1>
        <a:dk2>
          <a:srgbClr val="255242"/>
        </a:dk2>
        <a:lt2>
          <a:srgbClr val="DDDDDD"/>
        </a:lt2>
        <a:accent1>
          <a:srgbClr val="009966"/>
        </a:accent1>
        <a:accent2>
          <a:srgbClr val="800000"/>
        </a:accent2>
        <a:accent3>
          <a:srgbClr val="ACB3B0"/>
        </a:accent3>
        <a:accent4>
          <a:srgbClr val="DADAAE"/>
        </a:accent4>
        <a:accent5>
          <a:srgbClr val="AACAB8"/>
        </a:accent5>
        <a:accent6>
          <a:srgbClr val="730000"/>
        </a:accent6>
        <a:hlink>
          <a:srgbClr val="3366CC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ED 2">
        <a:dk1>
          <a:srgbClr val="003300"/>
        </a:dk1>
        <a:lt1>
          <a:srgbClr val="A8C2B5"/>
        </a:lt1>
        <a:dk2>
          <a:srgbClr val="868686"/>
        </a:dk2>
        <a:lt2>
          <a:srgbClr val="2A5B49"/>
        </a:lt2>
        <a:accent1>
          <a:srgbClr val="00CC99"/>
        </a:accent1>
        <a:accent2>
          <a:srgbClr val="B3746D"/>
        </a:accent2>
        <a:accent3>
          <a:srgbClr val="D1DDD7"/>
        </a:accent3>
        <a:accent4>
          <a:srgbClr val="002A00"/>
        </a:accent4>
        <a:accent5>
          <a:srgbClr val="AAE2CA"/>
        </a:accent5>
        <a:accent6>
          <a:srgbClr val="A26862"/>
        </a:accent6>
        <a:hlink>
          <a:srgbClr val="7795B7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E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9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ZESTY">
  <a:themeElements>
    <a:clrScheme name="ZESTY 8">
      <a:dk1>
        <a:srgbClr val="000000"/>
      </a:dk1>
      <a:lt1>
        <a:srgbClr val="FF9900"/>
      </a:lt1>
      <a:dk2>
        <a:srgbClr val="FFFFFF"/>
      </a:dk2>
      <a:lt2>
        <a:srgbClr val="000000"/>
      </a:lt2>
      <a:accent1>
        <a:srgbClr val="FF0000"/>
      </a:accent1>
      <a:accent2>
        <a:srgbClr val="800080"/>
      </a:accent2>
      <a:accent3>
        <a:srgbClr val="FFCAAA"/>
      </a:accent3>
      <a:accent4>
        <a:srgbClr val="000000"/>
      </a:accent4>
      <a:accent5>
        <a:srgbClr val="FFAAAA"/>
      </a:accent5>
      <a:accent6>
        <a:srgbClr val="730073"/>
      </a:accent6>
      <a:hlink>
        <a:srgbClr val="A50021"/>
      </a:hlink>
      <a:folHlink>
        <a:srgbClr val="996600"/>
      </a:folHlink>
    </a:clrScheme>
    <a:fontScheme name="ZESTY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0_Default Design">
  <a:themeElements>
    <a:clrScheme name="5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ainstorming Session">
  <a:themeElements>
    <a:clrScheme name="Brainstorming Session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Brainstorming Se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rainstorming Session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UNRISE">
  <a:themeElements>
    <a:clrScheme name="1_SUNRISE 1">
      <a:dk1>
        <a:srgbClr val="000066"/>
      </a:dk1>
      <a:lt1>
        <a:srgbClr val="EAEAEA"/>
      </a:lt1>
      <a:dk2>
        <a:srgbClr val="9999FF"/>
      </a:dk2>
      <a:lt2>
        <a:srgbClr val="330099"/>
      </a:lt2>
      <a:accent1>
        <a:srgbClr val="CC99FF"/>
      </a:accent1>
      <a:accent2>
        <a:srgbClr val="FCCEA7"/>
      </a:accent2>
      <a:accent3>
        <a:srgbClr val="CACAFF"/>
      </a:accent3>
      <a:accent4>
        <a:srgbClr val="C8C8C8"/>
      </a:accent4>
      <a:accent5>
        <a:srgbClr val="E2CAFF"/>
      </a:accent5>
      <a:accent6>
        <a:srgbClr val="E4BA97"/>
      </a:accent6>
      <a:hlink>
        <a:srgbClr val="6600CC"/>
      </a:hlink>
      <a:folHlink>
        <a:srgbClr val="FF9999"/>
      </a:folHlink>
    </a:clrScheme>
    <a:fontScheme name="1_SUNRIS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_SUNRISE 1">
        <a:dk1>
          <a:srgbClr val="000066"/>
        </a:dk1>
        <a:lt1>
          <a:srgbClr val="EAEAEA"/>
        </a:lt1>
        <a:dk2>
          <a:srgbClr val="9999FF"/>
        </a:dk2>
        <a:lt2>
          <a:srgbClr val="330099"/>
        </a:lt2>
        <a:accent1>
          <a:srgbClr val="CC99FF"/>
        </a:accent1>
        <a:accent2>
          <a:srgbClr val="FCCEA7"/>
        </a:accent2>
        <a:accent3>
          <a:srgbClr val="CACAFF"/>
        </a:accent3>
        <a:accent4>
          <a:srgbClr val="C8C8C8"/>
        </a:accent4>
        <a:accent5>
          <a:srgbClr val="E2CAFF"/>
        </a:accent5>
        <a:accent6>
          <a:srgbClr val="E4BA97"/>
        </a:accent6>
        <a:hlink>
          <a:srgbClr val="6600CC"/>
        </a:hlink>
        <a:folHlink>
          <a:srgbClr val="FF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NRISE 2">
        <a:dk1>
          <a:srgbClr val="330099"/>
        </a:dk1>
        <a:lt1>
          <a:srgbClr val="ECF2F7"/>
        </a:lt1>
        <a:dk2>
          <a:srgbClr val="4D4D4D"/>
        </a:dk2>
        <a:lt2>
          <a:srgbClr val="A8ACC9"/>
        </a:lt2>
        <a:accent1>
          <a:srgbClr val="DBB5D9"/>
        </a:accent1>
        <a:accent2>
          <a:srgbClr val="FCCEA7"/>
        </a:accent2>
        <a:accent3>
          <a:srgbClr val="F4F7FA"/>
        </a:accent3>
        <a:accent4>
          <a:srgbClr val="2A0082"/>
        </a:accent4>
        <a:accent5>
          <a:srgbClr val="EAD7E9"/>
        </a:accent5>
        <a:accent6>
          <a:srgbClr val="E4BA97"/>
        </a:accent6>
        <a:hlink>
          <a:srgbClr val="9489BA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NRIS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NRISE 4">
        <a:dk1>
          <a:srgbClr val="660066"/>
        </a:dk1>
        <a:lt1>
          <a:srgbClr val="EAEAEA"/>
        </a:lt1>
        <a:dk2>
          <a:srgbClr val="FF99CC"/>
        </a:dk2>
        <a:lt2>
          <a:srgbClr val="330099"/>
        </a:lt2>
        <a:accent1>
          <a:srgbClr val="CC99FF"/>
        </a:accent1>
        <a:accent2>
          <a:srgbClr val="FCCEA7"/>
        </a:accent2>
        <a:accent3>
          <a:srgbClr val="FFCAE2"/>
        </a:accent3>
        <a:accent4>
          <a:srgbClr val="C8C8C8"/>
        </a:accent4>
        <a:accent5>
          <a:srgbClr val="E2CAFF"/>
        </a:accent5>
        <a:accent6>
          <a:srgbClr val="E4BA97"/>
        </a:accent6>
        <a:hlink>
          <a:srgbClr val="6600CC"/>
        </a:hlink>
        <a:folHlink>
          <a:srgbClr val="FF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NRISE 5">
        <a:dk1>
          <a:srgbClr val="000066"/>
        </a:dk1>
        <a:lt1>
          <a:srgbClr val="F1CCCC"/>
        </a:lt1>
        <a:dk2>
          <a:srgbClr val="330099"/>
        </a:dk2>
        <a:lt2>
          <a:srgbClr val="C27592"/>
        </a:lt2>
        <a:accent1>
          <a:srgbClr val="CC99FF"/>
        </a:accent1>
        <a:accent2>
          <a:srgbClr val="FCCEA7"/>
        </a:accent2>
        <a:accent3>
          <a:srgbClr val="F7E2E2"/>
        </a:accent3>
        <a:accent4>
          <a:srgbClr val="000056"/>
        </a:accent4>
        <a:accent5>
          <a:srgbClr val="E2CAFF"/>
        </a:accent5>
        <a:accent6>
          <a:srgbClr val="E4BA97"/>
        </a:accent6>
        <a:hlink>
          <a:srgbClr val="6600C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NRISE 6">
        <a:dk1>
          <a:srgbClr val="330099"/>
        </a:dk1>
        <a:lt1>
          <a:srgbClr val="F5E4F0"/>
        </a:lt1>
        <a:dk2>
          <a:srgbClr val="4D4D4D"/>
        </a:dk2>
        <a:lt2>
          <a:srgbClr val="CE91A1"/>
        </a:lt2>
        <a:accent1>
          <a:srgbClr val="DBB5D9"/>
        </a:accent1>
        <a:accent2>
          <a:srgbClr val="FCCEA7"/>
        </a:accent2>
        <a:accent3>
          <a:srgbClr val="F9EFF6"/>
        </a:accent3>
        <a:accent4>
          <a:srgbClr val="2A0082"/>
        </a:accent4>
        <a:accent5>
          <a:srgbClr val="EAD7E9"/>
        </a:accent5>
        <a:accent6>
          <a:srgbClr val="E4BA97"/>
        </a:accent6>
        <a:hlink>
          <a:srgbClr val="9489BA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3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SUNRISE 1">
    <a:dk1>
      <a:srgbClr val="000066"/>
    </a:dk1>
    <a:lt1>
      <a:srgbClr val="EAEAEA"/>
    </a:lt1>
    <a:dk2>
      <a:srgbClr val="9999FF"/>
    </a:dk2>
    <a:lt2>
      <a:srgbClr val="330099"/>
    </a:lt2>
    <a:accent1>
      <a:srgbClr val="CC99FF"/>
    </a:accent1>
    <a:accent2>
      <a:srgbClr val="FCCEA7"/>
    </a:accent2>
    <a:accent3>
      <a:srgbClr val="CACAFF"/>
    </a:accent3>
    <a:accent4>
      <a:srgbClr val="C8C8C8"/>
    </a:accent4>
    <a:accent5>
      <a:srgbClr val="E2CAFF"/>
    </a:accent5>
    <a:accent6>
      <a:srgbClr val="E4BA97"/>
    </a:accent6>
    <a:hlink>
      <a:srgbClr val="6600CC"/>
    </a:hlink>
    <a:folHlink>
      <a:srgbClr val="FF9999"/>
    </a:folHlink>
  </a:clrScheme>
</a:themeOverride>
</file>

<file path=ppt/theme/themeOverride2.xml><?xml version="1.0" encoding="utf-8"?>
<a:themeOverride xmlns:a="http://schemas.openxmlformats.org/drawingml/2006/main">
  <a:clrScheme name="1_SUNRISE 1">
    <a:dk1>
      <a:srgbClr val="000066"/>
    </a:dk1>
    <a:lt1>
      <a:srgbClr val="EAEAEA"/>
    </a:lt1>
    <a:dk2>
      <a:srgbClr val="9999FF"/>
    </a:dk2>
    <a:lt2>
      <a:srgbClr val="330099"/>
    </a:lt2>
    <a:accent1>
      <a:srgbClr val="CC99FF"/>
    </a:accent1>
    <a:accent2>
      <a:srgbClr val="FCCEA7"/>
    </a:accent2>
    <a:accent3>
      <a:srgbClr val="CACAFF"/>
    </a:accent3>
    <a:accent4>
      <a:srgbClr val="C8C8C8"/>
    </a:accent4>
    <a:accent5>
      <a:srgbClr val="E2CAFF"/>
    </a:accent5>
    <a:accent6>
      <a:srgbClr val="E4BA97"/>
    </a:accent6>
    <a:hlink>
      <a:srgbClr val="6600CC"/>
    </a:hlink>
    <a:folHlink>
      <a:srgbClr val="FF99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Rick's HD:Applications:Microsoft Office 2004:Templates:Presentations:Designs:Blank Presentation</Template>
  <TotalTime>4397</TotalTime>
  <Words>3155</Words>
  <Application>Microsoft Macintosh PowerPoint</Application>
  <PresentationFormat>On-screen Show (4:3)</PresentationFormat>
  <Paragraphs>584</Paragraphs>
  <Slides>50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50</vt:i4>
      </vt:variant>
    </vt:vector>
  </HeadingPairs>
  <TitlesOfParts>
    <vt:vector size="81" baseType="lpstr">
      <vt:lpstr>ＭＳ Ｐゴシック</vt:lpstr>
      <vt:lpstr>ＭＳ Ｐゴシック</vt:lpstr>
      <vt:lpstr>Osaka</vt:lpstr>
      <vt:lpstr>Sand</vt:lpstr>
      <vt:lpstr>SimSun</vt:lpstr>
      <vt:lpstr>华文宋体</vt:lpstr>
      <vt:lpstr>Apple Chancery</vt:lpstr>
      <vt:lpstr>Arial</vt:lpstr>
      <vt:lpstr>Arial Black</vt:lpstr>
      <vt:lpstr>Arial Narrow</vt:lpstr>
      <vt:lpstr>Arial Rounded MT Bold</vt:lpstr>
      <vt:lpstr>Tahoma</vt:lpstr>
      <vt:lpstr>Times</vt:lpstr>
      <vt:lpstr>Times New Roman</vt:lpstr>
      <vt:lpstr>Wingdings</vt:lpstr>
      <vt:lpstr>Blank Presentation</vt:lpstr>
      <vt:lpstr>Brainstorming Session</vt:lpstr>
      <vt:lpstr>Expedition</vt:lpstr>
      <vt:lpstr>Gleam</vt:lpstr>
      <vt:lpstr>Default Design</vt:lpstr>
      <vt:lpstr>1_Blank Presentation</vt:lpstr>
      <vt:lpstr>2_Default Design</vt:lpstr>
      <vt:lpstr>1_SUNRISE</vt:lpstr>
      <vt:lpstr>23_Blank Presentation</vt:lpstr>
      <vt:lpstr>2_Blank Presentation</vt:lpstr>
      <vt:lpstr>1_TECHED</vt:lpstr>
      <vt:lpstr>19_Default Design</vt:lpstr>
      <vt:lpstr>1_ZESTY</vt:lpstr>
      <vt:lpstr>20_Default Design</vt:lpstr>
      <vt:lpstr>1_Expedition</vt:lpstr>
      <vt:lpstr>1_Gleam</vt:lpstr>
      <vt:lpstr>恩赐 危险 和 持续</vt:lpstr>
      <vt:lpstr>一些学习属灵恩赐的危险性</vt:lpstr>
      <vt:lpstr>学习属灵恩赐的危险性</vt:lpstr>
      <vt:lpstr>不要对你的 恩赐感到自卑！</vt:lpstr>
      <vt:lpstr>PowerPoint Presentation</vt:lpstr>
      <vt:lpstr>不要对自己的恩赐看得太高</vt:lpstr>
      <vt:lpstr>I. 教会需要所有不同的恩赐来成型。 (12:12-13).</vt:lpstr>
      <vt:lpstr>A. 一个身体有许多肢体(12:12).</vt:lpstr>
      <vt:lpstr>B. 信徒虽不同，仍然组成一个身体 (12:13)</vt:lpstr>
      <vt:lpstr>ATHENS</vt:lpstr>
      <vt:lpstr>圣灵的内住 </vt:lpstr>
      <vt:lpstr>II. 我们需要运用恩赐，使教会能够运作(12:14-20)</vt:lpstr>
      <vt:lpstr>A. 在教会里，每个人都有不同恩赐。(12:14)</vt:lpstr>
      <vt:lpstr>"身子原不是一个肢体，乃是许多 肢体。" (12:14)</vt:lpstr>
      <vt:lpstr>B. 拥有比较不起眼的恩赐的信徒，不因该认为自己不重要。 (12:15-16).</vt:lpstr>
      <vt:lpstr>C. 在教会的多样性，使他更有效率  (12:17-20).</vt:lpstr>
      <vt:lpstr>III. 因当谦卑地使用属灵恩赐(12:21-26).</vt:lpstr>
      <vt:lpstr>信徒不因该对其他的比较不起眼的肢体说,  “我不需要你！”(12:21)</vt:lpstr>
      <vt:lpstr>PowerPoint Presentation</vt:lpstr>
      <vt:lpstr>PowerPoint Presentation</vt:lpstr>
      <vt:lpstr>PowerPoint Presentation</vt:lpstr>
      <vt:lpstr>拒绝对于忽视恩赐的态度</vt:lpstr>
      <vt:lpstr>PowerPoint Presentation</vt:lpstr>
      <vt:lpstr>恩赐对比属灵的果子</vt:lpstr>
      <vt:lpstr>恩赐对比属灵的果子</vt:lpstr>
      <vt:lpstr>圣灵的果子</vt:lpstr>
      <vt:lpstr>属灵的果子</vt:lpstr>
      <vt:lpstr>属灵的果子</vt:lpstr>
      <vt:lpstr>属灵的果子</vt:lpstr>
      <vt:lpstr>你屈服于耶稣了没?</vt:lpstr>
      <vt:lpstr>PowerPoint Presentation</vt:lpstr>
      <vt:lpstr>不要拒绝擦觉 你恩赐的机会</vt:lpstr>
      <vt:lpstr>PowerPoint Presentation</vt:lpstr>
      <vt:lpstr>PowerPoint Presentation</vt:lpstr>
      <vt:lpstr>PowerPoint Presentation</vt:lpstr>
      <vt:lpstr>恩赐</vt:lpstr>
      <vt:lpstr>恩赐的学习是否让你觉得 现时尚未预备好？</vt:lpstr>
      <vt:lpstr>对恩赐持续时间的观点</vt:lpstr>
      <vt:lpstr>我们需要明确每个恩赐</vt:lpstr>
      <vt:lpstr>新约的恩赐</vt:lpstr>
      <vt:lpstr>哥林多前 13:8-12</vt:lpstr>
      <vt:lpstr>哥林多前 13:8-12</vt:lpstr>
      <vt:lpstr>这是大事!</vt:lpstr>
      <vt:lpstr>哥林多前书 13:8-13</vt:lpstr>
      <vt:lpstr>哥林多前书 13:8-13的正典看法</vt:lpstr>
      <vt:lpstr>哥林多前书 13:8-13的“提到云里”看法</vt:lpstr>
      <vt:lpstr>哥林多前书 13:8-13的肢体看法</vt:lpstr>
      <vt:lpstr>多疑的汤姆斯们</vt:lpstr>
      <vt:lpstr>圣灵论链接地址 BibleStudyDownloads.org</vt:lpstr>
      <vt:lpstr>Black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119</cp:revision>
  <dcterms:created xsi:type="dcterms:W3CDTF">2005-02-01T22:08:06Z</dcterms:created>
  <dcterms:modified xsi:type="dcterms:W3CDTF">2018-11-09T08:08:00Z</dcterms:modified>
</cp:coreProperties>
</file>