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g"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5" r:id="rId3"/>
    <p:sldMasterId id="2147483741" r:id="rId4"/>
    <p:sldMasterId id="2147483769" r:id="rId5"/>
    <p:sldMasterId id="2147483781" r:id="rId6"/>
    <p:sldMasterId id="2147483783" r:id="rId7"/>
    <p:sldMasterId id="2147483795" r:id="rId8"/>
    <p:sldMasterId id="2147483807" r:id="rId9"/>
    <p:sldMasterId id="2147483819" r:id="rId10"/>
    <p:sldMasterId id="2147483831" r:id="rId11"/>
  </p:sldMasterIdLst>
  <p:notesMasterIdLst>
    <p:notesMasterId r:id="rId82"/>
  </p:notesMasterIdLst>
  <p:sldIdLst>
    <p:sldId id="435" r:id="rId12"/>
    <p:sldId id="561" r:id="rId13"/>
    <p:sldId id="473" r:id="rId14"/>
    <p:sldId id="602" r:id="rId15"/>
    <p:sldId id="599" r:id="rId16"/>
    <p:sldId id="600" r:id="rId17"/>
    <p:sldId id="489" r:id="rId18"/>
    <p:sldId id="480" r:id="rId19"/>
    <p:sldId id="471" r:id="rId20"/>
    <p:sldId id="472" r:id="rId21"/>
    <p:sldId id="596" r:id="rId22"/>
    <p:sldId id="556" r:id="rId23"/>
    <p:sldId id="597" r:id="rId24"/>
    <p:sldId id="592" r:id="rId25"/>
    <p:sldId id="593" r:id="rId26"/>
    <p:sldId id="594" r:id="rId27"/>
    <p:sldId id="595" r:id="rId28"/>
    <p:sldId id="477" r:id="rId29"/>
    <p:sldId id="486" r:id="rId30"/>
    <p:sldId id="603" r:id="rId31"/>
    <p:sldId id="555" r:id="rId32"/>
    <p:sldId id="414" r:id="rId33"/>
    <p:sldId id="439" r:id="rId34"/>
    <p:sldId id="562" r:id="rId35"/>
    <p:sldId id="564" r:id="rId36"/>
    <p:sldId id="563" r:id="rId37"/>
    <p:sldId id="565" r:id="rId38"/>
    <p:sldId id="568" r:id="rId39"/>
    <p:sldId id="569" r:id="rId40"/>
    <p:sldId id="566" r:id="rId41"/>
    <p:sldId id="604" r:id="rId42"/>
    <p:sldId id="482" r:id="rId43"/>
    <p:sldId id="571" r:id="rId44"/>
    <p:sldId id="476" r:id="rId45"/>
    <p:sldId id="572" r:id="rId46"/>
    <p:sldId id="605" r:id="rId47"/>
    <p:sldId id="429" r:id="rId48"/>
    <p:sldId id="440" r:id="rId49"/>
    <p:sldId id="533" r:id="rId50"/>
    <p:sldId id="574" r:id="rId51"/>
    <p:sldId id="583" r:id="rId52"/>
    <p:sldId id="582" r:id="rId53"/>
    <p:sldId id="581" r:id="rId54"/>
    <p:sldId id="578" r:id="rId55"/>
    <p:sldId id="558" r:id="rId56"/>
    <p:sldId id="579" r:id="rId57"/>
    <p:sldId id="474" r:id="rId58"/>
    <p:sldId id="557" r:id="rId59"/>
    <p:sldId id="475" r:id="rId60"/>
    <p:sldId id="585" r:id="rId61"/>
    <p:sldId id="586" r:id="rId62"/>
    <p:sldId id="487" r:id="rId63"/>
    <p:sldId id="584" r:id="rId64"/>
    <p:sldId id="441" r:id="rId65"/>
    <p:sldId id="580" r:id="rId66"/>
    <p:sldId id="598" r:id="rId67"/>
    <p:sldId id="430" r:id="rId68"/>
    <p:sldId id="606" r:id="rId69"/>
    <p:sldId id="431" r:id="rId70"/>
    <p:sldId id="560" r:id="rId71"/>
    <p:sldId id="434" r:id="rId72"/>
    <p:sldId id="318" r:id="rId73"/>
    <p:sldId id="481" r:id="rId74"/>
    <p:sldId id="591" r:id="rId75"/>
    <p:sldId id="589" r:id="rId76"/>
    <p:sldId id="590" r:id="rId77"/>
    <p:sldId id="483" r:id="rId78"/>
    <p:sldId id="528" r:id="rId79"/>
    <p:sldId id="320" r:id="rId80"/>
    <p:sldId id="601"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D"/>
    <a:srgbClr val="0033E3"/>
    <a:srgbClr val="CCF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58" autoAdjust="0"/>
    <p:restoredTop sz="80593" autoAdjust="0"/>
  </p:normalViewPr>
  <p:slideViewPr>
    <p:cSldViewPr snapToGrid="0" snapToObjects="1">
      <p:cViewPr varScale="1">
        <p:scale>
          <a:sx n="98" d="100"/>
          <a:sy n="98" d="100"/>
        </p:scale>
        <p:origin x="-104" y="-336"/>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16/4/18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a:t>
            </a:r>
            <a:r>
              <a:rPr lang="en-US" sz="1200" kern="120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a:effectLst/>
                <a:latin typeface="Arial"/>
                <a:cs typeface="Arial"/>
              </a:rPr>
              <a:t>• </a:t>
            </a:r>
            <a:r>
              <a:rPr lang="en-US">
                <a:latin typeface="Arial"/>
                <a:cs typeface="Arial"/>
              </a:rPr>
              <a:t>Both events are literal returns.  Never does the Scripture refer to these events as only allegorical returns for in both instances Christ actually will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Both events are sometimes referred to by the same word (e.g., "coming" refers to the Rapture in 1 Thessalonians 4:15 and the Revelation in Matthew 24:27).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xfrm>
            <a:off x="3886201" y="8864600"/>
            <a:ext cx="29718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42899" indent="-285730">
              <a:defRPr sz="2400">
                <a:solidFill>
                  <a:schemeClr val="tx1"/>
                </a:solidFill>
                <a:latin typeface="Times New Roman" pitchFamily="18" charset="0"/>
                <a:ea typeface="MS PGothic" pitchFamily="34" charset="-128"/>
              </a:defRPr>
            </a:lvl2pPr>
            <a:lvl3pPr marL="1142922" indent="-228584">
              <a:defRPr sz="2400">
                <a:solidFill>
                  <a:schemeClr val="tx1"/>
                </a:solidFill>
                <a:latin typeface="Times New Roman" pitchFamily="18" charset="0"/>
                <a:ea typeface="MS PGothic" pitchFamily="34" charset="-128"/>
              </a:defRPr>
            </a:lvl3pPr>
            <a:lvl4pPr marL="1600089" indent="-228584">
              <a:defRPr sz="2400">
                <a:solidFill>
                  <a:schemeClr val="tx1"/>
                </a:solidFill>
                <a:latin typeface="Times New Roman" pitchFamily="18" charset="0"/>
                <a:ea typeface="MS PGothic" pitchFamily="34" charset="-128"/>
              </a:defRPr>
            </a:lvl4pPr>
            <a:lvl5pPr marL="2057258" indent="-228584">
              <a:defRPr sz="2400">
                <a:solidFill>
                  <a:schemeClr val="tx1"/>
                </a:solidFill>
                <a:latin typeface="Times New Roman" pitchFamily="18" charset="0"/>
                <a:ea typeface="MS PGothic" pitchFamily="34" charset="-128"/>
              </a:defRPr>
            </a:lvl5pPr>
            <a:lvl6pPr marL="2514427" indent="-228584"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595" indent="-228584"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8764" indent="-228584"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5932" indent="-228584"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77CE166A-44B7-49E8-B2B0-03EB52A7CE5F}" type="slidenum">
              <a:rPr lang="en-US" altLang="en-US" sz="1200">
                <a:solidFill>
                  <a:srgbClr val="000000"/>
                </a:solidFill>
              </a:rPr>
              <a:pPr/>
              <a:t>11</a:t>
            </a:fld>
            <a:endParaRPr lang="en-US" alt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w="12700">
            <a:solidFill>
              <a:srgbClr val="000000"/>
            </a:solidFill>
            <a:miter lim="800000"/>
            <a:headEnd/>
            <a:tailEnd/>
          </a:ln>
        </p:spPr>
      </p:sp>
      <p:sp>
        <p:nvSpPr>
          <p:cNvPr id="435203" name="Rectangle 3"/>
          <p:cNvSpPr>
            <a:spLocks noGrp="1" noChangeArrowheads="1"/>
          </p:cNvSpPr>
          <p:nvPr>
            <p:ph type="body" idx="1"/>
          </p:nvPr>
        </p:nvSpPr>
        <p:spPr>
          <a:xfrm>
            <a:off x="914401" y="4343401"/>
            <a:ext cx="5029200" cy="276225"/>
          </a:xfrm>
          <a:solidFill>
            <a:srgbClr val="FFFFFF"/>
          </a:solidFill>
          <a:ln>
            <a:solidFill>
              <a:srgbClr val="000000"/>
            </a:solidFill>
          </a:ln>
        </p:spPr>
        <p:txBody>
          <a:bodyPr lIns="91428" tIns="45713" rIns="91428" bIns="45713"/>
          <a:lstStyle/>
          <a:p>
            <a:endParaRPr lang="en-US" alt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1" y="8864820"/>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0866" indent="-3686114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17" eaLnBrk="0" fontAlgn="base" hangingPunct="0">
              <a:spcBef>
                <a:spcPct val="0"/>
              </a:spcBef>
              <a:spcAft>
                <a:spcPct val="0"/>
              </a:spcAft>
              <a:defRPr sz="2400">
                <a:solidFill>
                  <a:schemeClr val="tx1"/>
                </a:solidFill>
                <a:latin typeface="Times New Roman" charset="0"/>
                <a:ea typeface="ＭＳ Ｐゴシック" charset="0"/>
              </a:defRPr>
            </a:lvl6pPr>
            <a:lvl7pPr marL="899433" eaLnBrk="0" fontAlgn="base" hangingPunct="0">
              <a:spcBef>
                <a:spcPct val="0"/>
              </a:spcBef>
              <a:spcAft>
                <a:spcPct val="0"/>
              </a:spcAft>
              <a:defRPr sz="2400">
                <a:solidFill>
                  <a:schemeClr val="tx1"/>
                </a:solidFill>
                <a:latin typeface="Times New Roman" charset="0"/>
                <a:ea typeface="ＭＳ Ｐゴシック" charset="0"/>
              </a:defRPr>
            </a:lvl7pPr>
            <a:lvl8pPr marL="1349150" eaLnBrk="0" fontAlgn="base" hangingPunct="0">
              <a:spcBef>
                <a:spcPct val="0"/>
              </a:spcBef>
              <a:spcAft>
                <a:spcPct val="0"/>
              </a:spcAft>
              <a:defRPr sz="2400">
                <a:solidFill>
                  <a:schemeClr val="tx1"/>
                </a:solidFill>
                <a:latin typeface="Times New Roman" charset="0"/>
                <a:ea typeface="ＭＳ Ｐゴシック" charset="0"/>
              </a:defRPr>
            </a:lvl8pPr>
            <a:lvl9pPr marL="1798867"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1" y="4343401"/>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Today we will focus on the first stage: The Rapture.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reasons can we give to anticipate Jesus coming back?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a:t>
            </a:r>
            <a:r>
              <a:rPr lang="en-US" sz="1200" kern="120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a:effectLst/>
                <a:latin typeface="Arial"/>
                <a:cs typeface="Arial"/>
              </a:rPr>
              <a:t>• </a:t>
            </a:r>
            <a:r>
              <a:rPr lang="en-US">
                <a:latin typeface="Arial"/>
                <a:cs typeface="Arial"/>
              </a:rPr>
              <a:t>Both events are literal returns.  Never does the Scripture refer to these events as only allegorical returns for in both instances Christ actually will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 Both events are sometimes referred to by the same word (e.g., "coming" refers to the Rapture in 1 Thessalonians 4:15 and the Revelation in Matthew 24:27).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Paul gave them three reasons to have hope in the Lord’s return. So today we’ll see these three reasons to look forward to the Lord’s return at the Rapture.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Knowing the destiny of Christians at death helps us to control our grief.</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This past month over Christmas we have focused upon the first coming of our Savior in Bethlehem.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Many people think that eschatology is unimportant.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This is seen in what some say about the time of the Rapture:</a:t>
            </a:r>
            <a:r>
              <a:rPr lang="en-US" baseline="0">
                <a:latin typeface="Arial"/>
                <a:cs typeface="Arial"/>
              </a:rPr>
              <a:t> I'm not pretrib, midtrib, or posttrib. I am pantrib, because it will all pan out in the end!</a:t>
            </a:r>
            <a:endParaRPr lang="en-US">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is it so important that we know about future things such as the destiny of believers?  Paul saw eschatology as vital because it affects our hope.  It's important because…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Why did Paul say these things though?  What problem was he addressing in the church?</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Paul had already taught the believers about the Rapture when he was with them personally.  He told them that when Christ comes all who have trusted Him will be removed from the earth.</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Apparently the Thessalonians were confused regarding the destiny of believers who have died before the Rapture.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some thought these would miss the Rapture and have to wait until the Great White Throne Judgment.</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some wondered whether they would be saved at all.</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SG" sz="1200" kern="1200">
              <a:solidFill>
                <a:schemeClr val="tx1"/>
              </a:solidFill>
              <a:effectLst/>
              <a:latin typeface="+mn-lt"/>
              <a:ea typeface="+mn-ea"/>
              <a:cs typeface="+mn-cs"/>
            </a:endParaRPr>
          </a:p>
          <a:p>
            <a:endParaRPr lang="en-US">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But my title today is "Are You Ready For the Lord's Return?"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"if" here (in the NASB &amp; KJV) is better translated "since" (as in the NIV &amp; NLT) because of the Greek construction.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1)</a:t>
            </a:r>
            <a:r>
              <a:rPr lang="en-US" baseline="0">
                <a:latin typeface="Arial"/>
                <a:cs typeface="Arial"/>
              </a:rPr>
              <a:t> </a:t>
            </a:r>
            <a:r>
              <a:rPr lang="en-US">
                <a:latin typeface="Arial"/>
                <a:cs typeface="Arial"/>
              </a:rPr>
              <a:t>Therefore, it really means "since we believe that Christ died…"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2) Paul had no doubt regarding the validity of the resurrection.</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This historical basis provides assurance that the bodies of all Christians also will be raised (4:14b).</a:t>
            </a:r>
          </a:p>
          <a:p>
            <a:r>
              <a:rPr lang="en-US"/>
              <a:t>Paul declared that both Christ's resurrection and our resurrection stand or fall together.</a:t>
            </a:r>
          </a:p>
          <a:p>
            <a:r>
              <a:rPr lang="en-US"/>
              <a:t>This is taught in 1 Corinthians 15:12-20.</a:t>
            </a:r>
          </a:p>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Knowing the destiny of Christians at death helps us to control our grief.</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 who are alive when the Rapture comes will be taken up only after the dead in Christ.</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Now the living moving faster than the dead—but then the dead will move faster than the living! </a:t>
            </a:r>
          </a:p>
          <a:p>
            <a:endParaRPr lang="en-US">
              <a:latin typeface="Arial"/>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1.	Notice how the verse expresses that this great truth wasn't something that Paul made up.  It was Christ's own promise.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this was an unrecorded statement of Christ (cf. Acts 20:35).</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Maybe Paul received this word by direct revelation.</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either case, there was no need to worry since the dead will have a prominent place in the Rapture because they will rise even before the living.</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2.	Notice that Paul included himself among the living group and evidently expected to be living when Christ returned.</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Here we see more evidence for a pre-tribulation Rapture.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According to Paul, the next event on God's timetable was the return of Christ since it could happen at any moment.</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SG" sz="1200" kern="1200">
              <a:solidFill>
                <a:schemeClr val="tx1"/>
              </a:solidFill>
              <a:effectLst/>
              <a:latin typeface="+mn-lt"/>
              <a:ea typeface="+mn-ea"/>
              <a:cs typeface="+mn-cs"/>
            </a:endParaRPr>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These four events will happen in the following order, each event beginning with the letter "R" (cf. Ryrie)…</a:t>
            </a:r>
            <a:r>
              <a:rPr lang="en-SG">
                <a:effectLst/>
              </a:rPr>
              <a:t> </a:t>
            </a:r>
            <a:endParaRPr lang="en-US">
              <a:latin typeface="Arial"/>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Where is Christ right now?  In heaven seated at the right side of the Father.</a:t>
            </a:r>
          </a:p>
          <a:p>
            <a:r>
              <a:rPr lang="en-US">
                <a:latin typeface="Arial"/>
                <a:cs typeface="Arial"/>
              </a:rPr>
              <a:t>Christ Himself (not an angel) will return for the church.</a:t>
            </a:r>
          </a:p>
          <a:p>
            <a:r>
              <a:rPr lang="en-US">
                <a:latin typeface="Arial"/>
                <a:cs typeface="Arial"/>
              </a:rPr>
              <a:t>His return will be accompanied by three things:  </a:t>
            </a:r>
          </a:p>
          <a:p>
            <a:endParaRPr lang="en-US">
              <a:latin typeface="Arial"/>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Is this from Christ or an angel or Michael the archangel?  The text isn't clear, but I like to think that it's from Christ.</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for "loud command" or "shout" is "used of the cry of the charioteer to his horses or the hunter to his hounds; it is the shout of the ship's master to the rowers, or of the commander to his soldiers" (Morris).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is the command?  "Rise!"  "Come forth!"  "It's time!"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carries with it a ring of authority and urgency.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Jews listed seven chief angels, but which one is the archangel?</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identity of this angel is somewhat unclear since Michael is the only angel in Scripture specifically referred to as an archangel, but here the word appears without a definite article.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"Voice" also lacks the word "the" in the Greek.</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However, a definite article is not necessary to be definite so this is probably Michael.</a:t>
            </a:r>
          </a:p>
          <a:p>
            <a:pPr marL="0" marR="0" lvl="5"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indent="0">
              <a:buNone/>
            </a:pPr>
            <a:endParaRPr lang="en-US" sz="1200" kern="1200">
              <a:solidFill>
                <a:schemeClr val="tx1"/>
              </a:solidFill>
              <a:effectLst/>
              <a:latin typeface="Arial"/>
              <a:ea typeface="+mn-ea"/>
              <a:cs typeface="Arial"/>
            </a:endParaRPr>
          </a:p>
          <a:p>
            <a:pPr marL="0" indent="0">
              <a:buNone/>
            </a:pPr>
            <a:r>
              <a:rPr lang="en-US" sz="1200" kern="1200">
                <a:solidFill>
                  <a:schemeClr val="tx1"/>
                </a:solidFill>
                <a:effectLst/>
                <a:latin typeface="Arial"/>
                <a:ea typeface="+mn-ea"/>
                <a:cs typeface="Arial"/>
              </a:rPr>
              <a:t>Trumpets are associated with God's activity in the Bible:</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-Ex 19:16 has a trumpet at Mt. Sinai</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-Isa 27:13 uses the trumpet to signal the return to the land from Assyria</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-Joel 2:1 mentions the trumpet sounding in judgment</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-Matt 24:31 has a trumpet sound when Christ returns after the Tribulation</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Through the use of the trumpet God calls attention to this event as a majestic, dramatic, spectacular one worthy of Christ who is King of kings and Lord of lords.</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a:t>
            </a:r>
            <a:endParaRPr lang="en-SG" sz="1200" kern="1200">
              <a:solidFill>
                <a:schemeClr val="tx1"/>
              </a:solidFill>
              <a:effectLst/>
              <a:latin typeface="Arial"/>
              <a:ea typeface="+mn-ea"/>
              <a:cs typeface="Arial"/>
            </a:endParaRPr>
          </a:p>
          <a:p>
            <a:endParaRPr lang="en-US">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Slide Image Placeholder 1"/>
          <p:cNvSpPr>
            <a:spLocks noGrp="1" noRot="1" noChangeAspect="1" noTextEdit="1"/>
          </p:cNvSpPr>
          <p:nvPr>
            <p:ph type="sldImg"/>
          </p:nvPr>
        </p:nvSpPr>
        <p:spPr>
          <a:ln/>
        </p:spPr>
      </p:sp>
      <p:sp>
        <p:nvSpPr>
          <p:cNvPr id="99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Book of Revelation helps complete our picture of Jesus by not only seeing him in the left column, but the right as well.</a:t>
            </a:r>
          </a:p>
        </p:txBody>
      </p:sp>
      <p:sp>
        <p:nvSpPr>
          <p:cNvPr id="99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E2AE4F2-03BA-1A48-9594-A5EB9F55E656}" type="slidenum">
              <a:rPr lang="en-GB" sz="1200">
                <a:solidFill>
                  <a:srgbClr val="000000"/>
                </a:solidFill>
              </a:rPr>
              <a:pPr/>
              <a:t>4</a:t>
            </a:fld>
            <a:endParaRPr lang="en-GB"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Christians who have died during the church age will rise first.</a:t>
            </a:r>
          </a:p>
          <a:p>
            <a:r>
              <a:rPr lang="en-US">
                <a:latin typeface="Arial"/>
                <a:cs typeface="Arial"/>
              </a:rPr>
              <a:t>The designation "in Christ" refers only to those who have died since Christ's death and resurrection in the Church Age.</a:t>
            </a:r>
          </a:p>
          <a:p>
            <a:r>
              <a:rPr lang="en-US">
                <a:latin typeface="Arial"/>
                <a:cs typeface="Arial"/>
              </a:rPr>
              <a:t>So those who have died as Christians will be rejoined with their spirits which have already been with Christ.  </a:t>
            </a:r>
          </a:p>
          <a:p>
            <a:endParaRPr lang="en-US">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45</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But what happens to the bodies of these who have died?  Are they changed?  (RAPTURE transformation of the body= farmer's wife in elevator).</a:t>
            </a:r>
          </a:p>
          <a:p>
            <a:r>
              <a:rPr lang="en-US">
                <a:latin typeface="Arial"/>
                <a:ea typeface="ＭＳ Ｐゴシック" charset="0"/>
                <a:cs typeface="Arial"/>
              </a:rPr>
              <a:t>For sure!  Read 1 Corinthians 15:50-55.</a:t>
            </a:r>
          </a:p>
          <a:p>
            <a:r>
              <a:rPr lang="en-US">
                <a:latin typeface="Arial"/>
                <a:ea typeface="ＭＳ Ｐゴシック" charset="0"/>
                <a:cs typeface="Arial"/>
              </a:rPr>
              <a:t>Exactly how these bodies are reassembled and resurrected is not stated.</a:t>
            </a:r>
          </a:p>
          <a:p>
            <a:endParaRPr lang="en-US">
              <a:latin typeface="Arial"/>
              <a:ea typeface="ＭＳ Ｐゴシック" charset="0"/>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Paul already had a private "Rapture" to the “third heaven” in 2 Corinthians 12:2, 4</a:t>
            </a:r>
            <a:r>
              <a:rPr lang="en-SG">
                <a:effectLst/>
                <a:latin typeface="Arial"/>
                <a:cs typeface="Arial"/>
              </a:rPr>
              <a:t> </a:t>
            </a:r>
            <a:endParaRPr lang="en-US">
              <a:latin typeface="Arial"/>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899" indent="-285730">
              <a:defRPr sz="2400">
                <a:solidFill>
                  <a:schemeClr val="tx1"/>
                </a:solidFill>
                <a:latin typeface="Comic Sans MS" pitchFamily="66" charset="0"/>
                <a:ea typeface="MS PGothic" pitchFamily="34" charset="-128"/>
              </a:defRPr>
            </a:lvl2pPr>
            <a:lvl3pPr marL="1142922" indent="-228584">
              <a:defRPr sz="2400">
                <a:solidFill>
                  <a:schemeClr val="tx1"/>
                </a:solidFill>
                <a:latin typeface="Comic Sans MS" pitchFamily="66" charset="0"/>
                <a:ea typeface="MS PGothic" pitchFamily="34" charset="-128"/>
              </a:defRPr>
            </a:lvl3pPr>
            <a:lvl4pPr marL="1600089" indent="-228584">
              <a:defRPr sz="2400">
                <a:solidFill>
                  <a:schemeClr val="tx1"/>
                </a:solidFill>
                <a:latin typeface="Comic Sans MS" pitchFamily="66" charset="0"/>
                <a:ea typeface="MS PGothic" pitchFamily="34" charset="-128"/>
              </a:defRPr>
            </a:lvl4pPr>
            <a:lvl5pPr marL="2057258" indent="-228584">
              <a:defRPr sz="2400">
                <a:solidFill>
                  <a:schemeClr val="tx1"/>
                </a:solidFill>
                <a:latin typeface="Comic Sans MS" pitchFamily="66" charset="0"/>
                <a:ea typeface="MS PGothic" pitchFamily="34" charset="-128"/>
              </a:defRPr>
            </a:lvl5pPr>
            <a:lvl6pPr marL="2514427" indent="-228584"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595" indent="-228584"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8764" indent="-228584"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5932" indent="-228584"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27ADF8F-1837-4579-9A57-1ABE544EFCED}" type="slidenum">
              <a:rPr lang="en-GB" sz="1200">
                <a:solidFill>
                  <a:prstClr val="white"/>
                </a:solidFill>
              </a:rPr>
              <a:pPr/>
              <a:t>5</a:t>
            </a:fld>
            <a:endParaRPr lang="en-GB" sz="1200">
              <a:solidFill>
                <a:prstClr val="white"/>
              </a:solidFill>
            </a:endParaRPr>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a:xfrm>
            <a:off x="914401" y="4343401"/>
            <a:ext cx="5029200" cy="4114800"/>
          </a:xfrm>
          <a:solidFill>
            <a:srgbClr val="FFFFFF"/>
          </a:solidFill>
          <a:ln>
            <a:solidFill>
              <a:srgbClr val="000000"/>
            </a:solidFill>
          </a:ln>
        </p:spPr>
        <p:txBody>
          <a:bodyPr/>
          <a:lstStyle/>
          <a:p>
            <a:r>
              <a:rPr lang="en-US" smtClean="0"/>
              <a:t>The Amil view does not view the book of Revelation in chronological order.  It puts chapter 20 BEFORE chapter 19 as it sees the Rev 20 millennium as the present church age that is followed by Christ</a:t>
            </a:r>
            <a:r>
              <a:rPr lang="ja-JP" altLang="en-US" smtClean="0"/>
              <a:t>’</a:t>
            </a:r>
            <a:r>
              <a:rPr lang="en-US" altLang="ja-JP" smtClean="0"/>
              <a:t>s return in Rev 19.</a:t>
            </a:r>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for "comfort" (or "encourage") here literally means to "come alongside to help (Read Charles Swindoll, </a:t>
            </a:r>
            <a:r>
              <a:rPr lang="en-US" i="1">
                <a:latin typeface="Arial"/>
                <a:cs typeface="Arial"/>
              </a:rPr>
              <a:t>Contagious Christianity</a:t>
            </a:r>
            <a:r>
              <a:rPr lang="en-US">
                <a:latin typeface="Arial"/>
                <a:cs typeface="Arial"/>
              </a:rPr>
              <a:t>, 46-47).</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We're also guaranteed escape from the coming wrath of the Tribulation, which is something to be encouraged about!  (A post-tribulation rapture would be no comfort to anyone!)</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reasons can we give to anticipate Jesus coming back?</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899" indent="-285730">
              <a:defRPr sz="2400">
                <a:solidFill>
                  <a:schemeClr val="tx1"/>
                </a:solidFill>
                <a:latin typeface="Comic Sans MS" pitchFamily="66" charset="0"/>
                <a:ea typeface="MS PGothic" pitchFamily="34" charset="-128"/>
              </a:defRPr>
            </a:lvl2pPr>
            <a:lvl3pPr marL="1142922" indent="-228584">
              <a:defRPr sz="2400">
                <a:solidFill>
                  <a:schemeClr val="tx1"/>
                </a:solidFill>
                <a:latin typeface="Comic Sans MS" pitchFamily="66" charset="0"/>
                <a:ea typeface="MS PGothic" pitchFamily="34" charset="-128"/>
              </a:defRPr>
            </a:lvl3pPr>
            <a:lvl4pPr marL="1600089" indent="-228584">
              <a:defRPr sz="2400">
                <a:solidFill>
                  <a:schemeClr val="tx1"/>
                </a:solidFill>
                <a:latin typeface="Comic Sans MS" pitchFamily="66" charset="0"/>
                <a:ea typeface="MS PGothic" pitchFamily="34" charset="-128"/>
              </a:defRPr>
            </a:lvl4pPr>
            <a:lvl5pPr marL="2057258" indent="-228584">
              <a:defRPr sz="2400">
                <a:solidFill>
                  <a:schemeClr val="tx1"/>
                </a:solidFill>
                <a:latin typeface="Comic Sans MS" pitchFamily="66" charset="0"/>
                <a:ea typeface="MS PGothic" pitchFamily="34" charset="-128"/>
              </a:defRPr>
            </a:lvl5pPr>
            <a:lvl6pPr marL="2514427" indent="-228584"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595" indent="-228584"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8764" indent="-228584"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5932" indent="-228584"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0A85E08-D5EA-4DAA-9F12-D9A722AE214E}" type="slidenum">
              <a:rPr lang="en-GB" sz="1200">
                <a:solidFill>
                  <a:prstClr val="white"/>
                </a:solidFill>
              </a:rPr>
              <a:pPr/>
              <a:t>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1" y="4343401"/>
            <a:ext cx="5029200" cy="4114800"/>
          </a:xfrm>
          <a:solidFill>
            <a:srgbClr val="FFFFFF"/>
          </a:solidFill>
          <a:ln>
            <a:solidFill>
              <a:srgbClr val="000000"/>
            </a:solidFill>
          </a:ln>
        </p:spPr>
        <p:txBody>
          <a:bodyPr/>
          <a:lstStyle/>
          <a:p>
            <a:r>
              <a:rPr lang="en-US" smtClean="0"/>
              <a:t>Like the Amil view, the Postmil view also does not view the book of Revelation in chronological order.  It puts chapter 20 BEFORE chapter 19 as it sees the Rev 20 millennium as the present church age that is followed by Christ</a:t>
            </a:r>
            <a:r>
              <a:rPr lang="ja-JP" altLang="en-US" smtClean="0"/>
              <a:t>’</a:t>
            </a:r>
            <a:r>
              <a:rPr lang="en-US" altLang="ja-JP" smtClean="0"/>
              <a:t>s return in Rev 19.  However, it has even more difficulties as it sees the judgments of Rev 6-18 during a millennium that supposedly gets better and better, while these chapters show the world getting progressingly worse.</a:t>
            </a:r>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68</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899" indent="-285730">
              <a:defRPr sz="2400" b="1">
                <a:solidFill>
                  <a:schemeClr val="tx1"/>
                </a:solidFill>
                <a:latin typeface="Arial" charset="0"/>
                <a:ea typeface="MS PGothic" charset="0"/>
                <a:cs typeface="MS PGothic" charset="0"/>
              </a:defRPr>
            </a:lvl2pPr>
            <a:lvl3pPr marL="1142922" indent="-228584">
              <a:defRPr sz="2400" b="1">
                <a:solidFill>
                  <a:schemeClr val="tx1"/>
                </a:solidFill>
                <a:latin typeface="Arial" charset="0"/>
                <a:ea typeface="MS PGothic" charset="0"/>
                <a:cs typeface="MS PGothic" charset="0"/>
              </a:defRPr>
            </a:lvl3pPr>
            <a:lvl4pPr marL="1600089" indent="-228584">
              <a:defRPr sz="2400" b="1">
                <a:solidFill>
                  <a:schemeClr val="tx1"/>
                </a:solidFill>
                <a:latin typeface="Arial" charset="0"/>
                <a:ea typeface="MS PGothic" charset="0"/>
                <a:cs typeface="MS PGothic" charset="0"/>
              </a:defRPr>
            </a:lvl4pPr>
            <a:lvl5pPr marL="2057258" indent="-228584">
              <a:defRPr sz="2400" b="1">
                <a:solidFill>
                  <a:schemeClr val="tx1"/>
                </a:solidFill>
                <a:latin typeface="Arial" charset="0"/>
                <a:ea typeface="MS PGothic" charset="0"/>
                <a:cs typeface="MS PGothic" charset="0"/>
              </a:defRPr>
            </a:lvl5pPr>
            <a:lvl6pPr marL="2514427"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595"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8764"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5932"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70</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Future (Eschatology) link address</a:t>
            </a:r>
            <a:endParaRPr 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F53EB9-BA75-D84B-8575-B0F128243ED7}" type="slidenum">
              <a:rPr lang="en-GB" sz="1200">
                <a:solidFill>
                  <a:prstClr val="white"/>
                </a:solidFill>
              </a:rPr>
              <a:pPr/>
              <a:t>7</a:t>
            </a:fld>
            <a:endParaRPr lang="en-GB" sz="1200">
              <a:solidFill>
                <a:prstClr val="white"/>
              </a:solidFill>
            </a:endParaRPr>
          </a:p>
        </p:txBody>
      </p:sp>
      <p:sp>
        <p:nvSpPr>
          <p:cNvPr id="1173506" name="Rectangle 2"/>
          <p:cNvSpPr>
            <a:spLocks noGrp="1" noRot="1" noChangeAspect="1" noChangeArrowheads="1" noTextEdit="1"/>
          </p:cNvSpPr>
          <p:nvPr>
            <p:ph type="sldImg"/>
          </p:nvPr>
        </p:nvSpPr>
        <p:spPr>
          <a:solidFill>
            <a:srgbClr val="FFFFFF"/>
          </a:solidFill>
          <a:ln/>
        </p:spPr>
      </p:sp>
      <p:sp>
        <p:nvSpPr>
          <p:cNvPr id="1173507" name="Rectangle 3"/>
          <p:cNvSpPr>
            <a:spLocks noGrp="1" noChangeArrowheads="1"/>
          </p:cNvSpPr>
          <p:nvPr>
            <p:ph type="body" idx="1"/>
          </p:nvPr>
        </p:nvSpPr>
        <p:spPr>
          <a:xfrm>
            <a:off x="914400" y="4343400"/>
            <a:ext cx="5029200" cy="831850"/>
          </a:xfrm>
          <a:solidFill>
            <a:srgbClr val="FFFFFF"/>
          </a:solidFill>
          <a:ln>
            <a:solidFill>
              <a:srgbClr val="000000"/>
            </a:solidFill>
          </a:ln>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In my thinking, the Premil view is the most logical and biblical as it sees the chapters as a straightforward chronology.  It also does not see the binding of Satan as simply applying to nations but to all people who comprise these nations.</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NS-Rev</a:t>
            </a:r>
            <a:r>
              <a:rPr lang="en-US" baseline="0">
                <a:latin typeface="Times New Roman" charset="0"/>
                <a:ea typeface="ＭＳ Ｐゴシック" charset="0"/>
                <a:cs typeface="ＭＳ Ｐゴシック" charset="0"/>
              </a:rPr>
              <a:t> Pres 27 for Rev 20-22 slide 48</a:t>
            </a:r>
          </a:p>
          <a:p>
            <a:r>
              <a:rPr lang="en-US" baseline="0">
                <a:latin typeface="Times New Roman" charset="0"/>
                <a:ea typeface="ＭＳ Ｐゴシック" charset="0"/>
                <a:cs typeface="ＭＳ Ｐゴシック" charset="0"/>
              </a:rPr>
              <a:t>FU Pres 24 for 1 Thess 4:13-18 slide 7</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a:latin typeface="Times New Roman" charset="0"/>
                <a:ea typeface="ＭＳ Ｐゴシック" charset="0"/>
                <a:cs typeface="ＭＳ Ｐゴシック" charset="0"/>
              </a:rPr>
              <a:t>NP for 1 Thess 4:13-18 slide 7</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But first let's define three terms: eschatology, the Rapture, and the Revelation</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Within that study an important doctrine is Christ’s Second Coming, but allow me to clarify what I mean by Christ's Second Coming.  I am really using this as an umbrella term that encompasses two events separated by seven years: the Rapture that is followed by the Revelation.</a:t>
            </a:r>
            <a:r>
              <a:rPr lang="en-SG">
                <a:effectLst/>
                <a:latin typeface="Arial"/>
                <a:cs typeface="Arial"/>
              </a:rPr>
              <a:t> </a:t>
            </a:r>
            <a:endParaRPr lang="en-US">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20165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706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9113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34090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7130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186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18590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45542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164800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673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48695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704354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05111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005532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203554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759798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89803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29012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935146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8049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7555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039984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42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21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7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255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71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57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91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519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494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872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7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393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08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0886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667082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20245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802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13065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224989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744732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81537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25846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77140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997765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795726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94557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81355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2726963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313771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271530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694504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3154480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41189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499277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4072469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51358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958738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414287"/>
      </p:ext>
    </p:extLst>
  </p:cSld>
  <p:clrMapOvr>
    <a:masterClrMapping/>
  </p:clrMapOvr>
  <p:transition xmlns:p14="http://schemas.microsoft.com/office/powerpoint/2010/mai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7532036"/>
      </p:ext>
    </p:extLst>
  </p:cSld>
  <p:clrMapOvr>
    <a:masterClrMapping/>
  </p:clrMapOvr>
  <p:transition xmlns:p14="http://schemas.microsoft.com/office/powerpoint/2010/mai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3758913"/>
      </p:ext>
    </p:extLst>
  </p:cSld>
  <p:clrMapOvr>
    <a:masterClrMapping/>
  </p:clrMapOvr>
  <p:transition xmlns:p14="http://schemas.microsoft.com/office/powerpoint/2010/mai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392245"/>
      </p:ext>
    </p:extLst>
  </p:cSld>
  <p:clrMapOvr>
    <a:masterClrMapping/>
  </p:clrMapOvr>
  <p:transition xmlns:p14="http://schemas.microsoft.com/office/powerpoint/2010/mai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8564437"/>
      </p:ext>
    </p:extLst>
  </p:cSld>
  <p:clrMapOvr>
    <a:masterClrMapping/>
  </p:clrMapOvr>
  <p:transition xmlns:p14="http://schemas.microsoft.com/office/powerpoint/2010/mai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2089142"/>
      </p:ext>
    </p:extLst>
  </p:cSld>
  <p:clrMapOvr>
    <a:masterClrMapping/>
  </p:clrMapOvr>
  <p:transition xmlns:p14="http://schemas.microsoft.com/office/powerpoint/2010/mai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520274"/>
      </p:ext>
    </p:extLst>
  </p:cSld>
  <p:clrMapOvr>
    <a:masterClrMapping/>
  </p:clrMapOvr>
  <p:transition xmlns:p14="http://schemas.microsoft.com/office/powerpoint/2010/mai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814171"/>
      </p:ext>
    </p:extLst>
  </p:cSld>
  <p:clrMapOvr>
    <a:masterClrMapping/>
  </p:clrMapOvr>
  <p:transition xmlns:p14="http://schemas.microsoft.com/office/powerpoint/2010/mai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7030409"/>
      </p:ext>
    </p:extLst>
  </p:cSld>
  <p:clrMapOvr>
    <a:masterClrMapping/>
  </p:clrMapOvr>
  <p:transition xmlns:p14="http://schemas.microsoft.com/office/powerpoint/2010/mai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806067"/>
      </p:ext>
    </p:extLst>
  </p:cSld>
  <p:clrMapOvr>
    <a:masterClrMapping/>
  </p:clrMapOvr>
  <p:transition xmlns:p14="http://schemas.microsoft.com/office/powerpoint/2010/main" spd="slow">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7799803"/>
      </p:ext>
    </p:extLst>
  </p:cSld>
  <p:clrMapOvr>
    <a:masterClrMapping/>
  </p:clrMapOvr>
  <p:transition xmlns:p14="http://schemas.microsoft.com/office/powerpoint/2010/main" spd="slow">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2931757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927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994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60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7996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8161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76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55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9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297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487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208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A7B4A-EDA8-4D26-80FB-3C03662DC0E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526722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FC662B-E73A-486D-BBF3-FB204FFE646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962609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587B38-636D-4B00-B0A6-46280A79E29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39617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23D4E-5B2E-42DB-8733-82A0F1408C3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14030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952E3A-DE21-4582-805A-E91C388031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002861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84C799-3D15-416C-8187-0B14B34EC5E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2900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F420A1B-05D9-4B0A-801B-7C10B9F741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787492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4A1D88-CA0D-42C3-B593-47B6D89A19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190560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7D2214-5DFD-46D7-8F86-33BDCF2D3F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572405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14380F-4851-4E9C-AEFA-0B04D6C330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80755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534BC8-910A-4F8B-892D-3C8B02E9730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4538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E8F0F4"/>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37225040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2025011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34282512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9664167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8"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9"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394812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4"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5"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4030026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3"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4"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5913440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31606942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01104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3100128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5849717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45671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1940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042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66897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10.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Relationship Id="rId15" Type="http://schemas.openxmlformats.org/officeDocument/2006/relationships/slideLayout" Target="../slideLayouts/slideLayout121.xml"/><Relationship Id="rId16" Type="http://schemas.openxmlformats.org/officeDocument/2006/relationships/theme" Target="../theme/theme11.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5.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2.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theme" Target="../theme/theme7.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8.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9.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8823495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pPr defTabSz="914400" eaLnBrk="0" fontAlgn="base" hangingPunct="0">
              <a:spcBef>
                <a:spcPct val="0"/>
              </a:spcBef>
              <a:spcAft>
                <a:spcPct val="0"/>
              </a:spcAft>
            </a:pPr>
            <a:fld id="{D4F5E788-C1A5-4026-BB5E-DACD1872547B}" type="slidenum">
              <a:rPr lang="en-US" altLang="zh-CN">
                <a:solidFill>
                  <a:srgbClr val="000000"/>
                </a:solidFill>
                <a:cs typeface="ＭＳ Ｐゴシック" charset="0"/>
              </a:rPr>
              <a:pPr defTabSz="914400" eaLnBrk="0" fontAlgn="base" hangingPunct="0">
                <a:spcBef>
                  <a:spcPct val="0"/>
                </a:spcBef>
                <a:spcAft>
                  <a:spcPct val="0"/>
                </a:spcAft>
              </a:pPr>
              <a:t>‹#›</a:t>
            </a:fld>
            <a:endParaRPr lang="en-US" altLang="zh-CN">
              <a:solidFill>
                <a:srgbClr val="000000"/>
              </a:solidFill>
              <a:cs typeface="ＭＳ Ｐゴシック" charset="0"/>
            </a:endParaRPr>
          </a:p>
        </p:txBody>
      </p:sp>
    </p:spTree>
    <p:extLst>
      <p:ext uri="{BB962C8B-B14F-4D97-AF65-F5344CB8AC3E}">
        <p14:creationId xmlns:p14="http://schemas.microsoft.com/office/powerpoint/2010/main" val="352558708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378613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8019645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0768712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B5570984-E00C-AF45-8118-7708D4904CB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82605538"/>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xmlns:p14="http://schemas.microsoft.com/office/powerpoint/2010/main" spd="slow">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B41CFF50-D79E-4246-A285-2C0C1A65E35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39990372"/>
      </p:ext>
    </p:extLst>
  </p:cSld>
  <p:clrMap bg1="dk2" tx1="lt1" bg2="dk1" tx2="lt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FE175F16-B668-384F-AFDF-9DDC17B9EE38}"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7780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ltLang="zh-CN">
              <a:solidFill>
                <a:srgbClr val="000000"/>
              </a:solidFill>
              <a:latin typeface="Times New Roman" pitchFamily="18" charset="0"/>
              <a:ea typeface="MS PGothic" pitchFamily="34" charset="-128"/>
              <a:cs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ltLang="zh-CN">
              <a:solidFill>
                <a:srgbClr val="000000"/>
              </a:solidFill>
              <a:latin typeface="Times New Roman" pitchFamily="18" charset="0"/>
              <a:ea typeface="MS PGothic" pitchFamily="34" charset="-128"/>
              <a:cs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CB086B10-F66E-4C89-928D-0BE29DEE6B3C}" type="slidenum">
              <a:rPr lang="en-US" altLang="zh-CN">
                <a:solidFill>
                  <a:srgbClr val="000000"/>
                </a:solidFill>
                <a:latin typeface="Times New Roman" pitchFamily="18" charset="0"/>
                <a:ea typeface="MS PGothic" pitchFamily="34" charset="-128"/>
                <a:cs typeface="ＭＳ Ｐゴシック" charset="0"/>
              </a:rPr>
              <a:pPr defTabSz="914400" eaLnBrk="0" fontAlgn="base" hangingPunct="0">
                <a:spcBef>
                  <a:spcPct val="0"/>
                </a:spcBef>
                <a:spcAft>
                  <a:spcPct val="0"/>
                </a:spcAft>
              </a:pPr>
              <a:t>‹#›</a:t>
            </a:fld>
            <a:endParaRPr lang="en-US" altLang="zh-CN">
              <a:solidFill>
                <a:srgbClr val="000000"/>
              </a:solidFill>
              <a:latin typeface="Times New Roman" pitchFamily="18" charset="0"/>
              <a:ea typeface="MS PGothic" pitchFamily="34" charset="-128"/>
              <a:cs typeface="ＭＳ Ｐゴシック" charset="0"/>
            </a:endParaRPr>
          </a:p>
        </p:txBody>
      </p:sp>
    </p:spTree>
    <p:extLst>
      <p:ext uri="{BB962C8B-B14F-4D97-AF65-F5344CB8AC3E}">
        <p14:creationId xmlns:p14="http://schemas.microsoft.com/office/powerpoint/2010/main" val="281710244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pPr>
            <a:endParaRPr lang="en-US" altLang="zh-CN">
              <a:latin typeface="Times New Roman" pitchFamily="18" charset="0"/>
              <a:ea typeface="MS PGothic" pitchFamily="34" charset="-128"/>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pPr>
            <a:endParaRPr lang="en-US" altLang="zh-CN">
              <a:latin typeface="Times New Roman" pitchFamily="18" charset="0"/>
              <a:ea typeface="MS PGothic" pitchFamily="34" charset="-128"/>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38CF5B1F-9EBD-4DBC-B284-2F433B4366C0}" type="slidenum">
              <a:rPr lang="en-GB" altLang="zh-CN">
                <a:latin typeface="Times New Roman" pitchFamily="18" charset="0"/>
                <a:ea typeface="MS PGothic" pitchFamily="34" charset="-128"/>
                <a:cs typeface="ＭＳ Ｐゴシック" charset="0"/>
              </a:rPr>
              <a:pPr defTabSz="914400" eaLnBrk="0" fontAlgn="base" hangingPunct="0">
                <a:spcBef>
                  <a:spcPct val="0"/>
                </a:spcBef>
                <a:spcAft>
                  <a:spcPct val="0"/>
                </a:spcAft>
              </a:pPr>
              <a:t>‹#›</a:t>
            </a:fld>
            <a:endParaRPr lang="en-GB" altLang="zh-CN">
              <a:latin typeface="Times New Roman" pitchFamily="18" charset="0"/>
              <a:ea typeface="MS PGothic" pitchFamily="34" charset="-128"/>
              <a:cs typeface="ＭＳ Ｐゴシック" charset="0"/>
            </a:endParaRPr>
          </a:p>
        </p:txBody>
      </p:sp>
    </p:spTree>
    <p:extLst>
      <p:ext uri="{BB962C8B-B14F-4D97-AF65-F5344CB8AC3E}">
        <p14:creationId xmlns:p14="http://schemas.microsoft.com/office/powerpoint/2010/main" val="406226140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9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4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1.xml"/><Relationship Id="rId3" Type="http://schemas.openxmlformats.org/officeDocument/2006/relationships/image" Target="../media/image3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6.xml"/><Relationship Id="rId4" Type="http://schemas.openxmlformats.org/officeDocument/2006/relationships/image" Target="../media/image42.png"/><Relationship Id="rId1" Type="http://schemas.microsoft.com/office/2007/relationships/media" Target="../media/media1.mpg"/><Relationship Id="rId2" Type="http://schemas.openxmlformats.org/officeDocument/2006/relationships/video" Target="../media/media1.m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5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 Id="rId3" Type="http://schemas.openxmlformats.org/officeDocument/2006/relationships/image" Target="../media/image6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20187" cy="5183306"/>
          </a:xfrm>
          <a:prstGeom prst="rect">
            <a:avLst/>
          </a:prstGeom>
        </p:spPr>
      </p:pic>
      <p:sp>
        <p:nvSpPr>
          <p:cNvPr id="8" name="Rectangle 2"/>
          <p:cNvSpPr txBox="1">
            <a:spLocks noChangeArrowheads="1"/>
          </p:cNvSpPr>
          <p:nvPr/>
        </p:nvSpPr>
        <p:spPr bwMode="auto">
          <a:xfrm>
            <a:off x="23813"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HT" altLang="en-US" sz="4000" b="1" i="1" dirty="0">
                <a:solidFill>
                  <a:srgbClr val="FFFFFF"/>
                </a:solidFill>
                <a:effectLst>
                  <a:glow rad="127000">
                    <a:srgbClr val="000000"/>
                  </a:glow>
                </a:effectLst>
                <a:latin typeface="Arial" charset="0"/>
                <a:ea typeface="ＭＳ Ｐゴシック" charset="0"/>
                <a:cs typeface="ＭＳ Ｐゴシック" charset="0"/>
              </a:rPr>
              <a:t>帖撒羅尼迦前書 </a:t>
            </a:r>
            <a:r>
              <a:rPr lang="en-US" sz="4000" b="1" i="1" dirty="0" smtClean="0">
                <a:solidFill>
                  <a:srgbClr val="FFFFFF"/>
                </a:solidFill>
                <a:effectLst>
                  <a:glow rad="127000">
                    <a:srgbClr val="000000"/>
                  </a:glow>
                </a:effectLst>
                <a:latin typeface="Arial" charset="0"/>
                <a:ea typeface="ＭＳ Ｐゴシック" charset="0"/>
                <a:cs typeface="ＭＳ Ｐゴシック" charset="0"/>
              </a:rPr>
              <a:t>4:13-18</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3394799"/>
            <a:ext cx="9120187" cy="1446653"/>
          </a:xfrm>
          <a:effectLst>
            <a:outerShdw blurRad="63500" dist="35921" dir="2700000" algn="ctr" rotWithShape="0">
              <a:schemeClr val="tx2">
                <a:alpha val="74998"/>
              </a:schemeClr>
            </a:outerShdw>
          </a:effectLst>
          <a:extLst/>
        </p:spPr>
        <p:txBody>
          <a:bodyPr/>
          <a:lstStyle/>
          <a:p>
            <a:pPr>
              <a:defRPr/>
            </a:pPr>
            <a:r>
              <a:rPr lang="zh-CN" altLang="en-US" sz="6000" b="1" dirty="0" smtClean="0">
                <a:effectLst>
                  <a:glow rad="127000">
                    <a:schemeClr val="tx1"/>
                  </a:glow>
                </a:effectLst>
                <a:latin typeface="Arial" charset="0"/>
                <a:ea typeface="ＭＳ Ｐゴシック" charset="0"/>
                <a:cs typeface="ＭＳ Ｐゴシック" charset="0"/>
              </a:rPr>
              <a:t>你为主再次降临而预备好了吗</a:t>
            </a:r>
            <a:r>
              <a:rPr lang="en-US"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他再临的两个阶段</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smtClean="0">
                <a:effectLst>
                  <a:glow rad="127000">
                    <a:schemeClr val="tx1"/>
                  </a:glow>
                </a:effectLst>
                <a:latin typeface="Arial" charset="0"/>
                <a:ea typeface="ＭＳ Ｐゴシック" charset="0"/>
                <a:cs typeface="ＭＳ Ｐゴシック" charset="0"/>
              </a:rPr>
              <a:t>被提</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smtClean="0">
                <a:effectLst>
                  <a:glow rad="127000">
                    <a:schemeClr val="tx1"/>
                  </a:glow>
                </a:effectLst>
                <a:latin typeface="Arial" charset="0"/>
                <a:ea typeface="ＭＳ Ｐゴシック" charset="0"/>
                <a:cs typeface="ＭＳ Ｐゴシック" charset="0"/>
              </a:rPr>
              <a:t>启示</a:t>
            </a:r>
            <a:endParaRPr lang="en-US" sz="54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smtClean="0">
                <a:effectLst>
                  <a:glow rad="127000">
                    <a:schemeClr val="tx1"/>
                  </a:glow>
                </a:effectLst>
                <a:latin typeface="Arial" charset="0"/>
                <a:ea typeface="ＭＳ Ｐゴシック" charset="0"/>
                <a:cs typeface="ＭＳ Ｐゴシック" charset="0"/>
              </a:rPr>
              <a:t>字面意思</a:t>
            </a:r>
            <a:endParaRPr lang="en-US" sz="5400" b="1" dirty="0" smtClean="0">
              <a:effectLst>
                <a:glow rad="127000">
                  <a:schemeClr val="tx1"/>
                </a:glow>
              </a:effectLst>
              <a:latin typeface="Arial" charset="0"/>
              <a:ea typeface="ＭＳ Ｐゴシック" charset="0"/>
              <a:cs typeface="ＭＳ Ｐゴシック" charset="0"/>
            </a:endParaRPr>
          </a:p>
          <a:p>
            <a:pPr>
              <a:defRPr/>
            </a:pPr>
            <a:r>
              <a:rPr lang="zh-CN" altLang="en-US" sz="5400" b="1" dirty="0" smtClean="0">
                <a:effectLst>
                  <a:glow rad="127000">
                    <a:schemeClr val="tx1"/>
                  </a:glow>
                </a:effectLst>
                <a:latin typeface="Arial" charset="0"/>
                <a:ea typeface="ＭＳ Ｐゴシック" charset="0"/>
                <a:cs typeface="ＭＳ Ｐゴシック" charset="0"/>
              </a:rPr>
              <a:t>基督</a:t>
            </a:r>
            <a:endParaRPr lang="en-US" sz="5400" b="1" dirty="0">
              <a:effectLst>
                <a:glow rad="127000">
                  <a:schemeClr val="tx1"/>
                </a:glow>
              </a:effectLst>
              <a:latin typeface="Arial" charset="0"/>
              <a:ea typeface="ＭＳ Ｐゴシック" charset="0"/>
              <a:cs typeface="ＭＳ Ｐゴシック" charset="0"/>
            </a:endParaRPr>
          </a:p>
          <a:p>
            <a:pPr>
              <a:defRPr/>
            </a:pPr>
            <a:r>
              <a:rPr lang="zh-CN" altLang="en-US" sz="5400" b="1" dirty="0" smtClean="0">
                <a:effectLst>
                  <a:glow rad="127000">
                    <a:schemeClr val="tx1"/>
                  </a:glow>
                </a:effectLst>
                <a:latin typeface="Arial" charset="0"/>
                <a:ea typeface="ＭＳ Ｐゴシック" charset="0"/>
                <a:cs typeface="ＭＳ Ｐゴシック" charset="0"/>
              </a:rPr>
              <a:t>未来</a:t>
            </a:r>
            <a:endParaRPr lang="en-US" sz="5400" b="1" dirty="0">
              <a:effectLst>
                <a:glow rad="127000">
                  <a:schemeClr val="tx1"/>
                </a:glow>
              </a:effectLst>
              <a:latin typeface="Arial" charset="0"/>
              <a:ea typeface="ＭＳ Ｐゴシック" charset="0"/>
              <a:cs typeface="ＭＳ Ｐゴシック" charset="0"/>
            </a:endParaRPr>
          </a:p>
          <a:p>
            <a:pPr>
              <a:defRPr/>
            </a:pPr>
            <a:r>
              <a:rPr lang="en-US" sz="5400" b="1" dirty="0" smtClean="0">
                <a:effectLst>
                  <a:glow rad="127000">
                    <a:schemeClr val="tx1"/>
                  </a:glow>
                </a:effectLst>
                <a:latin typeface="Arial" charset="0"/>
                <a:ea typeface="ＭＳ Ｐゴシック" charset="0"/>
                <a:cs typeface="ＭＳ Ｐゴシック" charset="0"/>
              </a:rPr>
              <a:t>”</a:t>
            </a:r>
            <a:r>
              <a:rPr lang="zh-CN" altLang="en-US" sz="5400" b="1" dirty="0" smtClean="0">
                <a:effectLst>
                  <a:glow rad="127000">
                    <a:schemeClr val="tx1"/>
                  </a:glow>
                </a:effectLst>
                <a:latin typeface="Arial" charset="0"/>
                <a:ea typeface="ＭＳ Ｐゴシック" charset="0"/>
                <a:cs typeface="ＭＳ Ｐゴシック" charset="0"/>
              </a:rPr>
              <a:t>降临</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0813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GB" sz="2400">
              <a:solidFill>
                <a:srgbClr val="000000"/>
              </a:solidFill>
              <a:latin typeface="Times New Roman" pitchFamily="18" charset="0"/>
              <a:ea typeface="MS PGothic" pitchFamily="34" charset="-128"/>
              <a:cs typeface="ＭＳ Ｐゴシック" charset="0"/>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GB" sz="2400">
              <a:solidFill>
                <a:srgbClr val="000000"/>
              </a:solidFill>
              <a:latin typeface="Times New Roman" pitchFamily="18" charset="0"/>
              <a:ea typeface="MS PGothic" pitchFamily="34" charset="-128"/>
              <a:cs typeface="ＭＳ Ｐゴシック" charset="0"/>
            </a:endParaRPr>
          </a:p>
        </p:txBody>
      </p:sp>
      <p:sp>
        <p:nvSpPr>
          <p:cNvPr id="50180" name="Text Box 1028"/>
          <p:cNvSpPr txBox="1">
            <a:spLocks noChangeArrowheads="1"/>
          </p:cNvSpPr>
          <p:nvPr/>
        </p:nvSpPr>
        <p:spPr bwMode="auto">
          <a:xfrm rot="-5400000">
            <a:off x="-678656" y="3745707"/>
            <a:ext cx="3125787"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4400" eaLnBrk="0" fontAlgn="base" hangingPunct="0">
              <a:spcBef>
                <a:spcPct val="50000"/>
              </a:spcBef>
              <a:spcAft>
                <a:spcPct val="0"/>
              </a:spcAft>
            </a:pPr>
            <a:r>
              <a:rPr lang="zh-CN" altLang="en-US" sz="3600" b="1">
                <a:solidFill>
                  <a:srgbClr val="FFFFFF"/>
                </a:solidFill>
                <a:latin typeface="Arial" pitchFamily="34" charset="0"/>
                <a:cs typeface="Arial" pitchFamily="34" charset="0"/>
              </a:rPr>
              <a:t>教会年轮</a:t>
            </a:r>
            <a:r>
              <a:rPr lang="en-US" altLang="ja-JP" sz="3600" b="1">
                <a:solidFill>
                  <a:srgbClr val="FFFFFF"/>
                </a:solidFill>
                <a:latin typeface="Arial" pitchFamily="34" charset="0"/>
                <a:cs typeface="Arial" pitchFamily="34" charset="0"/>
              </a:rPr>
              <a:t> </a:t>
            </a:r>
            <a:endParaRPr lang="en-US" altLang="en-US" sz="3600" b="1">
              <a:solidFill>
                <a:srgbClr val="FFFFFF"/>
              </a:solidFill>
              <a:latin typeface="Arial" pitchFamily="34" charset="0"/>
              <a:cs typeface="Arial" pitchFamily="34" charset="0"/>
            </a:endParaRPr>
          </a:p>
        </p:txBody>
      </p:sp>
      <p:sp>
        <p:nvSpPr>
          <p:cNvPr id="50181" name="Text Box 1029"/>
          <p:cNvSpPr txBox="1">
            <a:spLocks noChangeArrowheads="1"/>
          </p:cNvSpPr>
          <p:nvPr/>
        </p:nvSpPr>
        <p:spPr bwMode="auto">
          <a:xfrm>
            <a:off x="3429000" y="1257300"/>
            <a:ext cx="2057400" cy="1477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4400" eaLnBrk="0" fontAlgn="base" hangingPunct="0">
              <a:spcBef>
                <a:spcPct val="50000"/>
              </a:spcBef>
              <a:spcAft>
                <a:spcPct val="0"/>
              </a:spcAft>
            </a:pPr>
            <a:r>
              <a:rPr lang="zh-CN" altLang="en-US" sz="3600" b="1">
                <a:solidFill>
                  <a:srgbClr val="FFFFFF"/>
                </a:solidFill>
                <a:latin typeface="Arial" pitchFamily="34" charset="0"/>
                <a:cs typeface="Arial" pitchFamily="34" charset="0"/>
              </a:rPr>
              <a:t>第二次</a:t>
            </a:r>
            <a:endParaRPr lang="en-US" altLang="zh-CN" sz="3600" b="1">
              <a:solidFill>
                <a:srgbClr val="FFFFFF"/>
              </a:solidFill>
              <a:latin typeface="Arial" pitchFamily="34" charset="0"/>
              <a:cs typeface="Arial" pitchFamily="34" charset="0"/>
            </a:endParaRPr>
          </a:p>
          <a:p>
            <a:pPr algn="ctr" defTabSz="914400" eaLnBrk="0" fontAlgn="base" hangingPunct="0">
              <a:spcBef>
                <a:spcPct val="50000"/>
              </a:spcBef>
              <a:spcAft>
                <a:spcPct val="0"/>
              </a:spcAft>
            </a:pPr>
            <a:r>
              <a:rPr lang="zh-CN" altLang="en-US" sz="3600" b="1">
                <a:solidFill>
                  <a:srgbClr val="FFFFFF"/>
                </a:solidFill>
                <a:latin typeface="Arial" pitchFamily="34" charset="0"/>
                <a:cs typeface="Arial" pitchFamily="34" charset="0"/>
              </a:rPr>
              <a:t>再来</a:t>
            </a:r>
            <a:endParaRPr lang="en-US" altLang="en-US" sz="3600" b="1">
              <a:solidFill>
                <a:srgbClr val="FFFFFF"/>
              </a:solidFill>
              <a:latin typeface="Arial" pitchFamily="34" charset="0"/>
              <a:cs typeface="Arial" pitchFamily="34" charset="0"/>
            </a:endParaRPr>
          </a:p>
        </p:txBody>
      </p:sp>
      <p:sp>
        <p:nvSpPr>
          <p:cNvPr id="50182" name="Text Box 1030"/>
          <p:cNvSpPr txBox="1">
            <a:spLocks noChangeArrowheads="1"/>
          </p:cNvSpPr>
          <p:nvPr/>
        </p:nvSpPr>
        <p:spPr bwMode="auto">
          <a:xfrm>
            <a:off x="1600200" y="32766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4400" eaLnBrk="0" fontAlgn="base" hangingPunct="0">
              <a:spcBef>
                <a:spcPct val="50000"/>
              </a:spcBef>
              <a:spcAft>
                <a:spcPct val="0"/>
              </a:spcAft>
            </a:pPr>
            <a:r>
              <a:rPr lang="zh-CN" altLang="en-US" sz="3600" b="1">
                <a:solidFill>
                  <a:srgbClr val="FFFFFF"/>
                </a:solidFill>
                <a:latin typeface="Arial" pitchFamily="34" charset="0"/>
                <a:cs typeface="Arial" pitchFamily="34" charset="0"/>
              </a:rPr>
              <a:t>大灾难</a:t>
            </a:r>
            <a:endParaRPr lang="en-US" altLang="en-US" sz="3600" b="1">
              <a:solidFill>
                <a:srgbClr val="000000"/>
              </a:solidFill>
              <a:latin typeface="Arial" pitchFamily="34" charset="0"/>
              <a:cs typeface="Arial" pitchFamily="34" charset="0"/>
            </a:endParaRPr>
          </a:p>
        </p:txBody>
      </p:sp>
      <p:sp>
        <p:nvSpPr>
          <p:cNvPr id="50183" name="Text Box 1031"/>
          <p:cNvSpPr txBox="1">
            <a:spLocks noChangeArrowheads="1"/>
          </p:cNvSpPr>
          <p:nvPr/>
        </p:nvSpPr>
        <p:spPr bwMode="auto">
          <a:xfrm>
            <a:off x="1905000" y="4267200"/>
            <a:ext cx="2362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4400" eaLnBrk="0" fontAlgn="base" hangingPunct="0">
              <a:spcBef>
                <a:spcPct val="50000"/>
              </a:spcBef>
              <a:spcAft>
                <a:spcPct val="0"/>
              </a:spcAft>
            </a:pPr>
            <a:r>
              <a:rPr lang="en-US" altLang="en-US" sz="3600" b="1">
                <a:solidFill>
                  <a:srgbClr val="FF66FF"/>
                </a:solidFill>
                <a:latin typeface="Arial" pitchFamily="34" charset="0"/>
                <a:cs typeface="Arial" pitchFamily="34" charset="0"/>
              </a:rPr>
              <a:t>7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4" name="Text Box 1032"/>
          <p:cNvSpPr txBox="1">
            <a:spLocks noChangeArrowheads="1"/>
          </p:cNvSpPr>
          <p:nvPr/>
        </p:nvSpPr>
        <p:spPr bwMode="auto">
          <a:xfrm>
            <a:off x="4724400" y="3276600"/>
            <a:ext cx="29718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4400" eaLnBrk="0" fontAlgn="base" hangingPunct="0">
              <a:spcBef>
                <a:spcPct val="50000"/>
              </a:spcBef>
              <a:spcAft>
                <a:spcPct val="0"/>
              </a:spcAft>
            </a:pPr>
            <a:r>
              <a:rPr lang="zh-CN" altLang="en-US" sz="3600" b="1">
                <a:solidFill>
                  <a:srgbClr val="FFFFFF"/>
                </a:solidFill>
                <a:latin typeface="Arial" pitchFamily="34" charset="0"/>
                <a:cs typeface="Arial" pitchFamily="34" charset="0"/>
              </a:rPr>
              <a:t>千禧年</a:t>
            </a:r>
            <a:endParaRPr lang="en-US" altLang="en-US" sz="3600" b="1">
              <a:solidFill>
                <a:srgbClr val="FFFFFF"/>
              </a:solidFill>
              <a:latin typeface="Arial" pitchFamily="34" charset="0"/>
              <a:cs typeface="Arial" pitchFamily="34" charset="0"/>
            </a:endParaRPr>
          </a:p>
        </p:txBody>
      </p:sp>
      <p:sp>
        <p:nvSpPr>
          <p:cNvPr id="50185" name="Text Box 1033"/>
          <p:cNvSpPr txBox="1">
            <a:spLocks noChangeArrowheads="1"/>
          </p:cNvSpPr>
          <p:nvPr/>
        </p:nvSpPr>
        <p:spPr bwMode="auto">
          <a:xfrm>
            <a:off x="4953000" y="42672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4400" eaLnBrk="0" fontAlgn="base" hangingPunct="0">
              <a:spcBef>
                <a:spcPct val="50000"/>
              </a:spcBef>
              <a:spcAft>
                <a:spcPct val="0"/>
              </a:spcAft>
            </a:pPr>
            <a:r>
              <a:rPr lang="en-US" altLang="en-US" sz="3600" b="1">
                <a:solidFill>
                  <a:srgbClr val="FF66FF"/>
                </a:solidFill>
                <a:latin typeface="Arial" pitchFamily="34" charset="0"/>
                <a:cs typeface="Arial" pitchFamily="34" charset="0"/>
              </a:rPr>
              <a:t>1000</a:t>
            </a:r>
            <a:r>
              <a:rPr lang="zh-CN" altLang="en-US" sz="3600" b="1">
                <a:solidFill>
                  <a:srgbClr val="FF66FF"/>
                </a:solidFill>
                <a:latin typeface="Arial" pitchFamily="34" charset="0"/>
                <a:cs typeface="Arial" pitchFamily="34" charset="0"/>
              </a:rPr>
              <a:t>年</a:t>
            </a:r>
            <a:r>
              <a:rPr lang="en-US" altLang="ja-JP" sz="3600" b="1">
                <a:solidFill>
                  <a:srgbClr val="FF66FF"/>
                </a:solidFill>
                <a:latin typeface="Arial" pitchFamily="34" charset="0"/>
                <a:cs typeface="Arial" pitchFamily="34" charset="0"/>
              </a:rPr>
              <a:t> </a:t>
            </a:r>
            <a:endParaRPr lang="en-US" altLang="en-US" sz="3600" b="1">
              <a:solidFill>
                <a:srgbClr val="000000"/>
              </a:solidFill>
              <a:latin typeface="Arial" pitchFamily="34" charset="0"/>
              <a:cs typeface="Arial" pitchFamily="34" charset="0"/>
            </a:endParaRPr>
          </a:p>
        </p:txBody>
      </p:sp>
      <p:sp>
        <p:nvSpPr>
          <p:cNvPr id="50186" name="Text Box 1034"/>
          <p:cNvSpPr txBox="1">
            <a:spLocks noChangeArrowheads="1"/>
          </p:cNvSpPr>
          <p:nvPr/>
        </p:nvSpPr>
        <p:spPr bwMode="auto">
          <a:xfrm rot="5400000" flipH="1">
            <a:off x="5876132" y="3852069"/>
            <a:ext cx="4951412"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4400" eaLnBrk="0" fontAlgn="base" hangingPunct="0">
              <a:spcBef>
                <a:spcPct val="50000"/>
              </a:spcBef>
              <a:spcAft>
                <a:spcPct val="0"/>
              </a:spcAft>
            </a:pPr>
            <a:r>
              <a:rPr lang="zh-CN" altLang="en-US" sz="3600" b="1">
                <a:solidFill>
                  <a:srgbClr val="FFCC00"/>
                </a:solidFill>
                <a:latin typeface="Arial" pitchFamily="34" charset="0"/>
                <a:cs typeface="Arial" pitchFamily="34" charset="0"/>
              </a:rPr>
              <a:t>永恒国度</a:t>
            </a:r>
            <a:endParaRPr lang="en-US" altLang="en-US" sz="3600" b="1">
              <a:solidFill>
                <a:srgbClr val="FFCC00"/>
              </a:solidFill>
              <a:latin typeface="Arial" pitchFamily="34" charset="0"/>
              <a:cs typeface="Arial" pitchFamily="34" charset="0"/>
            </a:endParaRPr>
          </a:p>
        </p:txBody>
      </p:sp>
      <p:sp>
        <p:nvSpPr>
          <p:cNvPr id="50187" name="Text Box 1035"/>
          <p:cNvSpPr txBox="1">
            <a:spLocks noChangeArrowheads="1"/>
          </p:cNvSpPr>
          <p:nvPr/>
        </p:nvSpPr>
        <p:spPr bwMode="auto">
          <a:xfrm rot="5381629">
            <a:off x="6621463" y="5124450"/>
            <a:ext cx="2514600"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0" fontAlgn="base" hangingPunct="0">
              <a:spcBef>
                <a:spcPct val="50000"/>
              </a:spcBef>
              <a:spcAft>
                <a:spcPct val="0"/>
              </a:spcAft>
            </a:pPr>
            <a:r>
              <a:rPr lang="zh-CN" altLang="en-US" sz="3600" b="1">
                <a:solidFill>
                  <a:srgbClr val="FFFFFF"/>
                </a:solidFill>
                <a:latin typeface="Arial" pitchFamily="34" charset="0"/>
                <a:cs typeface="Arial" pitchFamily="34" charset="0"/>
              </a:rPr>
              <a:t>审判</a:t>
            </a:r>
            <a:endParaRPr lang="en-US" altLang="en-US" sz="3600" b="1">
              <a:solidFill>
                <a:srgbClr val="FFFFFF"/>
              </a:solidFill>
              <a:latin typeface="Arial" pitchFamily="34" charset="0"/>
              <a:cs typeface="Arial" pitchFamily="34" charset="0"/>
            </a:endParaRPr>
          </a:p>
        </p:txBody>
      </p:sp>
      <p:sp>
        <p:nvSpPr>
          <p:cNvPr id="50188" name="Text Box 1036"/>
          <p:cNvSpPr txBox="1">
            <a:spLocks noChangeArrowheads="1"/>
          </p:cNvSpPr>
          <p:nvPr/>
        </p:nvSpPr>
        <p:spPr bwMode="auto">
          <a:xfrm>
            <a:off x="5435600" y="1341438"/>
            <a:ext cx="2016125" cy="14763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4400" eaLnBrk="0" fontAlgn="base" hangingPunct="0">
              <a:spcBef>
                <a:spcPct val="50000"/>
              </a:spcBef>
              <a:spcAft>
                <a:spcPct val="0"/>
              </a:spcAft>
            </a:pPr>
            <a:r>
              <a:rPr lang="en-US" altLang="zh-CN" sz="3600" b="1" i="1">
                <a:solidFill>
                  <a:srgbClr val="00FFFF"/>
                </a:solidFill>
                <a:latin typeface="Arial" pitchFamily="34" charset="0"/>
                <a:cs typeface="Arial" pitchFamily="34" charset="0"/>
              </a:rPr>
              <a:t>=</a:t>
            </a:r>
            <a:r>
              <a:rPr lang="zh-CN" altLang="en-US" sz="3600" b="1" i="1">
                <a:solidFill>
                  <a:srgbClr val="00FFFF"/>
                </a:solidFill>
                <a:latin typeface="Arial" pitchFamily="34" charset="0"/>
                <a:cs typeface="Arial" pitchFamily="34" charset="0"/>
              </a:rPr>
              <a:t>二次</a:t>
            </a:r>
            <a:endParaRPr lang="en-US" altLang="zh-CN" sz="3600" b="1" i="1">
              <a:solidFill>
                <a:srgbClr val="00FFFF"/>
              </a:solidFill>
              <a:latin typeface="Arial" pitchFamily="34" charset="0"/>
              <a:cs typeface="Arial" pitchFamily="34" charset="0"/>
            </a:endParaRPr>
          </a:p>
          <a:p>
            <a:pPr algn="ctr" defTabSz="914400" eaLnBrk="0" fontAlgn="base" hangingPunct="0">
              <a:spcBef>
                <a:spcPct val="50000"/>
              </a:spcBef>
              <a:spcAft>
                <a:spcPct val="0"/>
              </a:spcAft>
            </a:pPr>
            <a:r>
              <a:rPr lang="zh-CN" altLang="en-US" sz="3600" b="1" i="1">
                <a:solidFill>
                  <a:srgbClr val="00FFFF"/>
                </a:solidFill>
                <a:latin typeface="Arial" pitchFamily="34" charset="0"/>
                <a:cs typeface="Arial" pitchFamily="34" charset="0"/>
              </a:rPr>
              <a:t>来临</a:t>
            </a:r>
            <a:endParaRPr lang="en-US" altLang="en-US" sz="3600" b="1" i="1">
              <a:solidFill>
                <a:srgbClr val="00FFFF"/>
              </a:solidFill>
              <a:latin typeface="Arial" pitchFamily="34" charset="0"/>
              <a:cs typeface="Arial" pitchFamily="34" charset="0"/>
            </a:endParaRPr>
          </a:p>
        </p:txBody>
      </p:sp>
      <p:sp>
        <p:nvSpPr>
          <p:cNvPr id="50189" name="Rectangle 1037"/>
          <p:cNvSpPr>
            <a:spLocks noGrp="1" noChangeArrowheads="1"/>
          </p:cNvSpPr>
          <p:nvPr>
            <p:ph type="title" idx="4294967295"/>
          </p:nvPr>
        </p:nvSpPr>
        <p:spPr>
          <a:xfrm>
            <a:off x="0" y="457200"/>
            <a:ext cx="7772400" cy="708025"/>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sz="4000" b="1" smtClean="0">
                <a:solidFill>
                  <a:srgbClr val="FFFFFF"/>
                </a:solidFill>
                <a:latin typeface="Arial" pitchFamily="34" charset="0"/>
              </a:rPr>
              <a:t>前千禧年主义</a:t>
            </a:r>
            <a:endParaRPr lang="en-US" altLang="en-US" sz="4000" b="1" smtClean="0">
              <a:solidFill>
                <a:srgbClr val="FFFFFF"/>
              </a:solidFill>
              <a:latin typeface="Arial" pitchFamily="34" charset="0"/>
            </a:endParaRPr>
          </a:p>
        </p:txBody>
      </p:sp>
      <p:sp>
        <p:nvSpPr>
          <p:cNvPr id="15" name="Text Box 7"/>
          <p:cNvSpPr txBox="1">
            <a:spLocks noChangeArrowheads="1"/>
          </p:cNvSpPr>
          <p:nvPr/>
        </p:nvSpPr>
        <p:spPr bwMode="auto">
          <a:xfrm rot="-848177">
            <a:off x="2603500" y="4732338"/>
            <a:ext cx="4724400" cy="107632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defTabSz="914400" eaLnBrk="0" fontAlgn="base" hangingPunct="0">
              <a:spcBef>
                <a:spcPct val="50000"/>
              </a:spcBef>
              <a:spcAft>
                <a:spcPct val="0"/>
              </a:spcAft>
            </a:pPr>
            <a:r>
              <a:rPr lang="en-US" altLang="en-US" sz="3200" b="1">
                <a:solidFill>
                  <a:srgbClr val="FFFFFF"/>
                </a:solidFill>
                <a:latin typeface="Arial" pitchFamily="34" charset="0"/>
                <a:cs typeface="Arial" pitchFamily="34" charset="0"/>
              </a:rPr>
              <a:t>5 </a:t>
            </a:r>
            <a:r>
              <a:rPr lang="zh-CN" altLang="en-US" sz="3200" b="1">
                <a:solidFill>
                  <a:srgbClr val="FFFFFF"/>
                </a:solidFill>
                <a:latin typeface="Arial" pitchFamily="34" charset="0"/>
                <a:cs typeface="Arial" pitchFamily="34" charset="0"/>
              </a:rPr>
              <a:t>个被提观念</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全是</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前千禧年论</a:t>
            </a:r>
            <a:endParaRPr lang="en-US" altLang="en-US" sz="3200" b="1">
              <a:solidFill>
                <a:srgbClr val="000000"/>
              </a:solidFill>
              <a:latin typeface="Arial" pitchFamily="34" charset="0"/>
              <a:cs typeface="Arial" pitchFamily="34" charset="0"/>
            </a:endParaRPr>
          </a:p>
        </p:txBody>
      </p:sp>
      <p:sp>
        <p:nvSpPr>
          <p:cNvPr id="434191" name="Text Box 1041"/>
          <p:cNvSpPr txBox="1">
            <a:spLocks noChangeArrowheads="1"/>
          </p:cNvSpPr>
          <p:nvPr/>
        </p:nvSpPr>
        <p:spPr bwMode="auto">
          <a:xfrm>
            <a:off x="8121650" y="77788"/>
            <a:ext cx="868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defTabSz="914400" eaLnBrk="0" fontAlgn="base" hangingPunct="0">
              <a:spcBef>
                <a:spcPct val="0"/>
              </a:spcBef>
              <a:spcAft>
                <a:spcPct val="0"/>
              </a:spcAft>
            </a:pPr>
            <a:r>
              <a:rPr lang="en-US" altLang="en-US" b="1">
                <a:solidFill>
                  <a:srgbClr val="FFFFFF"/>
                </a:solidFill>
                <a:latin typeface="Arial" pitchFamily="34" charset="0"/>
                <a:cs typeface="Arial" pitchFamily="34" charset="0"/>
              </a:rPr>
              <a:t>208</a:t>
            </a:r>
          </a:p>
          <a:p>
            <a:pPr algn="r" defTabSz="914400" eaLnBrk="0" fontAlgn="base" hangingPunct="0">
              <a:spcBef>
                <a:spcPct val="0"/>
              </a:spcBef>
              <a:spcAft>
                <a:spcPct val="0"/>
              </a:spcAft>
            </a:pPr>
            <a:r>
              <a:rPr lang="en-US" altLang="en-US" b="1">
                <a:solidFill>
                  <a:srgbClr val="FFFFFF"/>
                </a:solidFill>
                <a:latin typeface="Arial" pitchFamily="34" charset="0"/>
                <a:cs typeface="Arial" pitchFamily="34" charset="0"/>
              </a:rPr>
              <a:t>339e</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23439205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grpId="0"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79" grpId="0" animBg="1"/>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rot="16200000">
            <a:off x="-312872" y="3697852"/>
            <a:ext cx="2825922" cy="573310"/>
          </a:xfrm>
          <a:prstGeom prst="rect">
            <a:avLst/>
          </a:prstGeom>
          <a:solidFill>
            <a:schemeClr val="bg1"/>
          </a:solid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400" b="1" dirty="0" smtClean="0">
                <a:solidFill>
                  <a:schemeClr val="tx1"/>
                </a:solidFill>
                <a:latin typeface="Arial" charset="0"/>
                <a:ea typeface="ＭＳ Ｐゴシック" charset="0"/>
                <a:cs typeface="ＭＳ Ｐゴシック" charset="0"/>
              </a:rPr>
              <a:t>耶稣首次降临</a:t>
            </a:r>
            <a:endParaRPr lang="en-US" sz="4800" b="1" dirty="0">
              <a:solidFill>
                <a:schemeClr val="tx1"/>
              </a:solidFill>
              <a:latin typeface="Arial" charset="0"/>
              <a:ea typeface="ＭＳ Ｐゴシック" charset="0"/>
              <a:cs typeface="ＭＳ Ｐゴシック" charset="0"/>
            </a:endParaRPr>
          </a:p>
        </p:txBody>
      </p:sp>
      <p:sp>
        <p:nvSpPr>
          <p:cNvPr id="2" name="Rectangle 1"/>
          <p:cNvSpPr/>
          <p:nvPr/>
        </p:nvSpPr>
        <p:spPr bwMode="auto">
          <a:xfrm>
            <a:off x="3149600" y="138308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2726010"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3585377"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2432736" y="1350411"/>
            <a:ext cx="1889234"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smtClean="0">
                <a:solidFill>
                  <a:schemeClr val="tx1"/>
                </a:solidFill>
                <a:latin typeface="Arial" charset="0"/>
                <a:ea typeface="ＭＳ Ｐゴシック" charset="0"/>
                <a:cs typeface="ＭＳ Ｐゴシック" charset="0"/>
              </a:rPr>
              <a:t>教会被提</a:t>
            </a:r>
            <a:endParaRPr lang="en-US" sz="1600" b="1" dirty="0">
              <a:solidFill>
                <a:schemeClr val="tx1"/>
              </a:solidFill>
              <a:latin typeface="Arial" charset="0"/>
              <a:ea typeface="ＭＳ Ｐゴシック" charset="0"/>
              <a:cs typeface="ＭＳ Ｐゴシック" charset="0"/>
            </a:endParaRPr>
          </a:p>
        </p:txBody>
      </p:sp>
      <p:sp>
        <p:nvSpPr>
          <p:cNvPr id="11" name="Rectangle 10"/>
          <p:cNvSpPr/>
          <p:nvPr/>
        </p:nvSpPr>
        <p:spPr bwMode="auto">
          <a:xfrm>
            <a:off x="3750477" y="2043481"/>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4986609" y="1814881"/>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2"/>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smtClean="0">
                <a:solidFill>
                  <a:schemeClr val="tx1"/>
                </a:solidFill>
                <a:latin typeface="Arial" charset="0"/>
                <a:ea typeface="ＭＳ Ｐゴシック" charset="0"/>
                <a:cs typeface="ＭＳ Ｐゴシック" charset="0"/>
              </a:rPr>
              <a:t>大灾难</a:t>
            </a:r>
            <a:endParaRPr lang="en-US" sz="1600" b="1" dirty="0">
              <a:solidFill>
                <a:schemeClr val="tx1"/>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smtClean="0">
                <a:solidFill>
                  <a:schemeClr val="tx1"/>
                </a:solidFill>
                <a:latin typeface="Arial" charset="0"/>
                <a:ea typeface="ＭＳ Ｐゴシック" charset="0"/>
                <a:cs typeface="ＭＳ Ｐゴシック" charset="0"/>
              </a:rPr>
              <a:t>千禧年</a:t>
            </a:r>
            <a:endParaRPr lang="en-US" sz="1600" b="1" dirty="0">
              <a:solidFill>
                <a:schemeClr val="tx1"/>
              </a:solidFill>
              <a:latin typeface="Arial" charset="0"/>
              <a:ea typeface="ＭＳ Ｐゴシック" charset="0"/>
              <a:cs typeface="ＭＳ Ｐゴシック" charset="0"/>
            </a:endParaRPr>
          </a:p>
        </p:txBody>
      </p:sp>
      <p:sp>
        <p:nvSpPr>
          <p:cNvPr id="15" name="Rectangle 14"/>
          <p:cNvSpPr/>
          <p:nvPr/>
        </p:nvSpPr>
        <p:spPr bwMode="auto">
          <a:xfrm>
            <a:off x="4174067" y="541879"/>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33869"/>
            <a:ext cx="9143999" cy="592680"/>
          </a:xfrm>
          <a:solidFill>
            <a:srgbClr val="000090"/>
          </a:solidFill>
          <a:effectLst/>
          <a:extLst/>
        </p:spPr>
        <p:txBody>
          <a:bodyPr/>
          <a:lstStyle/>
          <a:p>
            <a:pPr>
              <a:defRPr/>
            </a:pPr>
            <a:r>
              <a:rPr lang="zh-CN" altLang="en-US" sz="4000" b="1" dirty="0" smtClean="0">
                <a:effectLst/>
                <a:latin typeface="Arial" charset="0"/>
                <a:ea typeface="ＭＳ Ｐゴシック" charset="0"/>
                <a:cs typeface="ＭＳ Ｐゴシック" charset="0"/>
              </a:rPr>
              <a:t>主要的大灾难观点</a:t>
            </a:r>
            <a:endParaRPr lang="en-US" sz="4000" b="1" dirty="0">
              <a:effectLst/>
              <a:latin typeface="Arial" charset="0"/>
              <a:ea typeface="ＭＳ Ｐゴシック" charset="0"/>
              <a:cs typeface="ＭＳ Ｐゴシック" charset="0"/>
            </a:endParaRPr>
          </a:p>
        </p:txBody>
      </p:sp>
      <p:sp>
        <p:nvSpPr>
          <p:cNvPr id="16" name="Rectangle 15"/>
          <p:cNvSpPr/>
          <p:nvPr/>
        </p:nvSpPr>
        <p:spPr bwMode="auto">
          <a:xfrm>
            <a:off x="6193367" y="156308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2"/>
          <p:cNvSpPr txBox="1">
            <a:spLocks noChangeArrowheads="1"/>
          </p:cNvSpPr>
          <p:nvPr/>
        </p:nvSpPr>
        <p:spPr bwMode="auto">
          <a:xfrm>
            <a:off x="3627101" y="558811"/>
            <a:ext cx="2398867" cy="309024"/>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smtClean="0">
                <a:solidFill>
                  <a:schemeClr val="tx1"/>
                </a:solidFill>
                <a:latin typeface="Arial" charset="0"/>
                <a:ea typeface="ＭＳ Ｐゴシック" charset="0"/>
                <a:cs typeface="ＭＳ Ｐゴシック" charset="0"/>
              </a:rPr>
              <a:t>与教会一起第二次降临</a:t>
            </a:r>
            <a:endParaRPr lang="en-US" b="1" dirty="0">
              <a:solidFill>
                <a:schemeClr val="tx1"/>
              </a:solidFill>
              <a:latin typeface="Arial" charset="0"/>
              <a:ea typeface="ＭＳ Ｐゴシック" charset="0"/>
              <a:cs typeface="ＭＳ Ｐゴシック" charset="0"/>
            </a:endParaRPr>
          </a:p>
        </p:txBody>
      </p:sp>
      <p:sp>
        <p:nvSpPr>
          <p:cNvPr id="19" name="Rectangle 18"/>
          <p:cNvSpPr/>
          <p:nvPr/>
        </p:nvSpPr>
        <p:spPr bwMode="auto">
          <a:xfrm>
            <a:off x="7107767" y="2048696"/>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Rectangle 2"/>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1600" b="1" dirty="0" smtClean="0">
                <a:solidFill>
                  <a:schemeClr val="tx1"/>
                </a:solidFill>
                <a:latin typeface="Arial" charset="0"/>
                <a:ea typeface="ＭＳ Ｐゴシック" charset="0"/>
                <a:cs typeface="ＭＳ Ｐゴシック" charset="0"/>
              </a:rPr>
              <a:t>最后的审判</a:t>
            </a:r>
            <a:endParaRPr lang="en-US" sz="1600" b="1" dirty="0">
              <a:solidFill>
                <a:schemeClr val="tx1"/>
              </a:solidFill>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2000" b="1" dirty="0" smtClean="0">
                <a:solidFill>
                  <a:schemeClr val="tx1"/>
                </a:solidFill>
                <a:latin typeface="Arial" charset="0"/>
                <a:ea typeface="ＭＳ Ｐゴシック" charset="0"/>
                <a:cs typeface="ＭＳ Ｐゴシック" charset="0"/>
              </a:rPr>
              <a:t>永生</a:t>
            </a:r>
            <a:endParaRPr lang="en-US" sz="2000" b="1" dirty="0">
              <a:solidFill>
                <a:schemeClr val="tx1"/>
              </a:solidFill>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1608664" y="2509812"/>
            <a:ext cx="2645570" cy="223171"/>
          </a:xfrm>
          <a:prstGeom prst="rect">
            <a:avLst/>
          </a:prstGeom>
          <a:solidFill>
            <a:srgbClr val="FFFFFF"/>
          </a:solid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smtClean="0">
                <a:solidFill>
                  <a:schemeClr val="tx1"/>
                </a:solidFill>
                <a:latin typeface="Arial" charset="0"/>
                <a:ea typeface="ＭＳ Ｐゴシック" charset="0"/>
                <a:cs typeface="ＭＳ Ｐゴシック" charset="0"/>
              </a:rPr>
              <a:t>1. </a:t>
            </a:r>
            <a:r>
              <a:rPr lang="zh-CN" altLang="en-US" sz="2000" b="1" i="1" dirty="0" smtClean="0">
                <a:solidFill>
                  <a:schemeClr val="tx1"/>
                </a:solidFill>
                <a:latin typeface="Arial" charset="0"/>
                <a:ea typeface="ＭＳ Ｐゴシック" charset="0"/>
                <a:cs typeface="ＭＳ Ｐゴシック" charset="0"/>
              </a:rPr>
              <a:t>大灾难之前</a:t>
            </a:r>
            <a:endParaRPr lang="en-US" sz="3600" b="1" i="1" dirty="0">
              <a:solidFill>
                <a:schemeClr val="tx1"/>
              </a:solidFill>
              <a:latin typeface="Arial" charset="0"/>
              <a:ea typeface="ＭＳ Ｐゴシック" charset="0"/>
              <a:cs typeface="ＭＳ Ｐゴシック" charset="0"/>
            </a:endParaRPr>
          </a:p>
        </p:txBody>
      </p:sp>
      <p:sp>
        <p:nvSpPr>
          <p:cNvPr id="34" name="Rectangle 33"/>
          <p:cNvSpPr/>
          <p:nvPr/>
        </p:nvSpPr>
        <p:spPr bwMode="auto">
          <a:xfrm>
            <a:off x="3670037" y="3420117"/>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p:cNvSpPr/>
          <p:nvPr/>
        </p:nvSpPr>
        <p:spPr bwMode="auto">
          <a:xfrm>
            <a:off x="3229769" y="3610619"/>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35"/>
          <p:cNvSpPr/>
          <p:nvPr/>
        </p:nvSpPr>
        <p:spPr bwMode="auto">
          <a:xfrm>
            <a:off x="4101836" y="3579637"/>
            <a:ext cx="541611"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Rectangle 2"/>
          <p:cNvSpPr txBox="1">
            <a:spLocks noChangeArrowheads="1"/>
          </p:cNvSpPr>
          <p:nvPr/>
        </p:nvSpPr>
        <p:spPr bwMode="auto">
          <a:xfrm>
            <a:off x="3009638" y="3403197"/>
            <a:ext cx="1877086"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smtClean="0">
                <a:solidFill>
                  <a:schemeClr val="tx1"/>
                </a:solidFill>
                <a:latin typeface="Arial" charset="0"/>
                <a:ea typeface="ＭＳ Ｐゴシック" charset="0"/>
                <a:cs typeface="ＭＳ Ｐゴシック" charset="0"/>
              </a:rPr>
              <a:t>教会被提</a:t>
            </a:r>
            <a:endParaRPr lang="en-US" sz="1600" b="1" dirty="0">
              <a:solidFill>
                <a:schemeClr val="tx1"/>
              </a:solidFill>
              <a:latin typeface="Arial" charset="0"/>
              <a:ea typeface="ＭＳ Ｐゴシック" charset="0"/>
              <a:cs typeface="ＭＳ Ｐゴシック" charset="0"/>
            </a:endParaRPr>
          </a:p>
        </p:txBody>
      </p:sp>
      <p:sp>
        <p:nvSpPr>
          <p:cNvPr id="38" name="Rectangle 37"/>
          <p:cNvSpPr/>
          <p:nvPr/>
        </p:nvSpPr>
        <p:spPr bwMode="auto">
          <a:xfrm>
            <a:off x="3779847" y="4170518"/>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38"/>
          <p:cNvSpPr/>
          <p:nvPr/>
        </p:nvSpPr>
        <p:spPr bwMode="auto">
          <a:xfrm>
            <a:off x="5015979" y="3941918"/>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0" name="Rectangle 2"/>
          <p:cNvSpPr txBox="1">
            <a:spLocks noChangeArrowheads="1"/>
          </p:cNvSpPr>
          <p:nvPr/>
        </p:nvSpPr>
        <p:spPr bwMode="auto">
          <a:xfrm>
            <a:off x="3350433" y="4170496"/>
            <a:ext cx="1415774"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smtClean="0">
                <a:solidFill>
                  <a:schemeClr val="tx1"/>
                </a:solidFill>
                <a:latin typeface="Arial" charset="0"/>
                <a:ea typeface="ＭＳ Ｐゴシック" charset="0"/>
                <a:cs typeface="ＭＳ Ｐゴシック" charset="0"/>
              </a:rPr>
              <a:t>大灾难</a:t>
            </a:r>
            <a:endParaRPr lang="en-US" altLang="zh-CN" sz="1600" b="1" dirty="0">
              <a:solidFill>
                <a:schemeClr val="tx1"/>
              </a:solidFill>
              <a:latin typeface="Arial" charset="0"/>
              <a:ea typeface="ＭＳ Ｐゴシック" charset="0"/>
              <a:cs typeface="ＭＳ Ｐゴシック" charset="0"/>
            </a:endParaRPr>
          </a:p>
        </p:txBody>
      </p:sp>
      <p:sp>
        <p:nvSpPr>
          <p:cNvPr id="41" name="Rectangle 2"/>
          <p:cNvSpPr txBox="1">
            <a:spLocks noChangeArrowheads="1"/>
          </p:cNvSpPr>
          <p:nvPr/>
        </p:nvSpPr>
        <p:spPr bwMode="auto">
          <a:xfrm>
            <a:off x="4618062" y="3947347"/>
            <a:ext cx="1744375"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a:solidFill>
                  <a:schemeClr val="tx1"/>
                </a:solidFill>
                <a:latin typeface="Arial" charset="0"/>
                <a:ea typeface="ＭＳ Ｐゴシック" charset="0"/>
                <a:cs typeface="ＭＳ Ｐゴシック" charset="0"/>
              </a:rPr>
              <a:t>千禧年</a:t>
            </a:r>
            <a:endParaRPr lang="en-US" altLang="zh-CN" sz="1600" b="1" dirty="0">
              <a:solidFill>
                <a:schemeClr val="tx1"/>
              </a:solidFill>
              <a:latin typeface="Arial" charset="0"/>
              <a:ea typeface="ＭＳ Ｐゴシック" charset="0"/>
              <a:cs typeface="ＭＳ Ｐゴシック" charset="0"/>
            </a:endParaRPr>
          </a:p>
        </p:txBody>
      </p:sp>
      <p:sp>
        <p:nvSpPr>
          <p:cNvPr id="42" name="Rectangle 41"/>
          <p:cNvSpPr/>
          <p:nvPr/>
        </p:nvSpPr>
        <p:spPr bwMode="auto">
          <a:xfrm>
            <a:off x="4203437" y="2639285"/>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3" name="Rectangle 42"/>
          <p:cNvSpPr/>
          <p:nvPr/>
        </p:nvSpPr>
        <p:spPr bwMode="auto">
          <a:xfrm>
            <a:off x="6222737" y="3690117"/>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4" name="Rectangle 2"/>
          <p:cNvSpPr txBox="1">
            <a:spLocks noChangeArrowheads="1"/>
          </p:cNvSpPr>
          <p:nvPr/>
        </p:nvSpPr>
        <p:spPr bwMode="auto">
          <a:xfrm>
            <a:off x="3792567" y="2626586"/>
            <a:ext cx="2311899" cy="309024"/>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a:solidFill>
                  <a:schemeClr val="tx1"/>
                </a:solidFill>
                <a:latin typeface="Arial" charset="0"/>
                <a:ea typeface="ＭＳ Ｐゴシック" charset="0"/>
                <a:cs typeface="ＭＳ Ｐゴシック" charset="0"/>
              </a:rPr>
              <a:t>与教会一起第二次降临</a:t>
            </a:r>
            <a:endParaRPr lang="en-US" sz="1600" b="1" dirty="0">
              <a:solidFill>
                <a:schemeClr val="tx1"/>
              </a:solidFill>
              <a:latin typeface="Arial" charset="0"/>
              <a:ea typeface="ＭＳ Ｐゴシック" charset="0"/>
              <a:cs typeface="ＭＳ Ｐゴシック" charset="0"/>
            </a:endParaRPr>
          </a:p>
        </p:txBody>
      </p:sp>
      <p:sp>
        <p:nvSpPr>
          <p:cNvPr id="45" name="Rectangle 44"/>
          <p:cNvSpPr/>
          <p:nvPr/>
        </p:nvSpPr>
        <p:spPr bwMode="auto">
          <a:xfrm>
            <a:off x="7137137" y="4175733"/>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6" name="Rectangle 2"/>
          <p:cNvSpPr txBox="1">
            <a:spLocks noChangeArrowheads="1"/>
          </p:cNvSpPr>
          <p:nvPr/>
        </p:nvSpPr>
        <p:spPr bwMode="auto">
          <a:xfrm>
            <a:off x="5919818" y="3830332"/>
            <a:ext cx="3253551"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1600" b="1" dirty="0" smtClean="0">
                <a:solidFill>
                  <a:schemeClr val="tx1"/>
                </a:solidFill>
                <a:latin typeface="Arial" charset="0"/>
                <a:ea typeface="ＭＳ Ｐゴシック" charset="0"/>
                <a:cs typeface="ＭＳ Ｐゴシック" charset="0"/>
              </a:rPr>
              <a:t>最后的审判</a:t>
            </a:r>
            <a:endParaRPr lang="en-US" sz="1600" b="1" dirty="0">
              <a:solidFill>
                <a:schemeClr val="tx1"/>
              </a:solidFill>
              <a:latin typeface="Arial" charset="0"/>
              <a:ea typeface="ＭＳ Ｐゴシック" charset="0"/>
              <a:cs typeface="ＭＳ Ｐゴシック" charset="0"/>
            </a:endParaRPr>
          </a:p>
        </p:txBody>
      </p:sp>
      <p:sp>
        <p:nvSpPr>
          <p:cNvPr id="47" name="Rectangle 2"/>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2000" b="1" dirty="0">
                <a:solidFill>
                  <a:schemeClr val="tx1"/>
                </a:solidFill>
                <a:latin typeface="Arial" charset="0"/>
                <a:ea typeface="ＭＳ Ｐゴシック" charset="0"/>
                <a:cs typeface="ＭＳ Ｐゴシック" charset="0"/>
              </a:rPr>
              <a:t>永生</a:t>
            </a:r>
            <a:endParaRPr lang="en-US" sz="3600" b="1" dirty="0">
              <a:solidFill>
                <a:schemeClr val="tx1"/>
              </a:solidFill>
              <a:latin typeface="Arial" charset="0"/>
              <a:ea typeface="ＭＳ Ｐゴシック" charset="0"/>
              <a:cs typeface="ＭＳ Ｐゴシック" charset="0"/>
            </a:endParaRPr>
          </a:p>
        </p:txBody>
      </p:sp>
      <p:sp>
        <p:nvSpPr>
          <p:cNvPr id="48" name="Rectangle 2"/>
          <p:cNvSpPr txBox="1">
            <a:spLocks noChangeArrowheads="1"/>
          </p:cNvSpPr>
          <p:nvPr/>
        </p:nvSpPr>
        <p:spPr bwMode="auto">
          <a:xfrm>
            <a:off x="1638034" y="4628382"/>
            <a:ext cx="2645570" cy="223171"/>
          </a:xfrm>
          <a:prstGeom prst="rect">
            <a:avLst/>
          </a:prstGeom>
          <a:solidFill>
            <a:srgbClr val="FFFFFF"/>
          </a:solid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2</a:t>
            </a:r>
            <a:r>
              <a:rPr lang="en-US" sz="2000" b="1" i="1" dirty="0" smtClean="0">
                <a:solidFill>
                  <a:schemeClr val="tx1"/>
                </a:solidFill>
                <a:latin typeface="Arial" charset="0"/>
                <a:ea typeface="ＭＳ Ｐゴシック" charset="0"/>
                <a:cs typeface="ＭＳ Ｐゴシック" charset="0"/>
              </a:rPr>
              <a:t>.</a:t>
            </a:r>
            <a:r>
              <a:rPr lang="zh-CN" altLang="en-US" sz="2000" b="1" i="1" dirty="0" smtClean="0">
                <a:solidFill>
                  <a:schemeClr val="tx1"/>
                </a:solidFill>
                <a:latin typeface="Arial" charset="0"/>
                <a:ea typeface="ＭＳ Ｐゴシック" charset="0"/>
                <a:cs typeface="ＭＳ Ｐゴシック" charset="0"/>
              </a:rPr>
              <a:t>大灾难之中</a:t>
            </a:r>
            <a:endParaRPr lang="en-US" sz="3600" b="1" i="1" dirty="0">
              <a:solidFill>
                <a:schemeClr val="tx1"/>
              </a:solidFill>
              <a:latin typeface="Arial" charset="0"/>
              <a:ea typeface="ＭＳ Ｐゴシック" charset="0"/>
              <a:cs typeface="ＭＳ Ｐゴシック" charset="0"/>
            </a:endParaRPr>
          </a:p>
        </p:txBody>
      </p:sp>
      <p:sp>
        <p:nvSpPr>
          <p:cNvPr id="49" name="Rectangle 48"/>
          <p:cNvSpPr/>
          <p:nvPr/>
        </p:nvSpPr>
        <p:spPr bwMode="auto">
          <a:xfrm>
            <a:off x="3644250" y="546786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0" name="Rectangle 49"/>
          <p:cNvSpPr/>
          <p:nvPr/>
        </p:nvSpPr>
        <p:spPr bwMode="auto">
          <a:xfrm>
            <a:off x="3009638" y="548683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1" name="Rectangle 50"/>
          <p:cNvSpPr/>
          <p:nvPr/>
        </p:nvSpPr>
        <p:spPr bwMode="auto">
          <a:xfrm>
            <a:off x="4122612" y="5500392"/>
            <a:ext cx="541611" cy="144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2" name="Rectangle 2"/>
          <p:cNvSpPr txBox="1">
            <a:spLocks noChangeArrowheads="1"/>
          </p:cNvSpPr>
          <p:nvPr/>
        </p:nvSpPr>
        <p:spPr bwMode="auto">
          <a:xfrm>
            <a:off x="3233204" y="5462211"/>
            <a:ext cx="1877086"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a:solidFill>
                  <a:schemeClr val="tx1"/>
                </a:solidFill>
                <a:latin typeface="Arial" charset="0"/>
                <a:ea typeface="ＭＳ Ｐゴシック" charset="0"/>
                <a:cs typeface="ＭＳ Ｐゴシック" charset="0"/>
              </a:rPr>
              <a:t>教会被提</a:t>
            </a:r>
            <a:endParaRPr lang="en-US" altLang="zh-CN" sz="1600" b="1" dirty="0">
              <a:solidFill>
                <a:schemeClr val="tx1"/>
              </a:solidFill>
              <a:latin typeface="Arial" charset="0"/>
              <a:ea typeface="ＭＳ Ｐゴシック" charset="0"/>
              <a:cs typeface="ＭＳ Ｐゴシック" charset="0"/>
            </a:endParaRPr>
          </a:p>
        </p:txBody>
      </p:sp>
      <p:sp>
        <p:nvSpPr>
          <p:cNvPr id="53" name="Rectangle 52"/>
          <p:cNvSpPr/>
          <p:nvPr/>
        </p:nvSpPr>
        <p:spPr bwMode="auto">
          <a:xfrm>
            <a:off x="3754060" y="6218263"/>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4" name="Rectangle 53"/>
          <p:cNvSpPr/>
          <p:nvPr/>
        </p:nvSpPr>
        <p:spPr bwMode="auto">
          <a:xfrm>
            <a:off x="4990192" y="5989663"/>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5" name="Rectangle 2"/>
          <p:cNvSpPr txBox="1">
            <a:spLocks noChangeArrowheads="1"/>
          </p:cNvSpPr>
          <p:nvPr/>
        </p:nvSpPr>
        <p:spPr bwMode="auto">
          <a:xfrm>
            <a:off x="3324646" y="6218241"/>
            <a:ext cx="1415774"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a:solidFill>
                  <a:schemeClr val="tx1"/>
                </a:solidFill>
                <a:latin typeface="Arial" charset="0"/>
                <a:ea typeface="ＭＳ Ｐゴシック" charset="0"/>
                <a:cs typeface="ＭＳ Ｐゴシック" charset="0"/>
              </a:rPr>
              <a:t>大灾难</a:t>
            </a:r>
            <a:endParaRPr lang="en-US" sz="1600" b="1" dirty="0">
              <a:solidFill>
                <a:schemeClr val="tx1"/>
              </a:solidFill>
              <a:latin typeface="Arial" charset="0"/>
              <a:ea typeface="ＭＳ Ｐゴシック" charset="0"/>
              <a:cs typeface="ＭＳ Ｐゴシック" charset="0"/>
            </a:endParaRPr>
          </a:p>
        </p:txBody>
      </p:sp>
      <p:sp>
        <p:nvSpPr>
          <p:cNvPr id="56" name="Rectangle 2"/>
          <p:cNvSpPr txBox="1">
            <a:spLocks noChangeArrowheads="1"/>
          </p:cNvSpPr>
          <p:nvPr/>
        </p:nvSpPr>
        <p:spPr bwMode="auto">
          <a:xfrm>
            <a:off x="4592275" y="5995092"/>
            <a:ext cx="1744375"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a:solidFill>
                  <a:schemeClr val="tx1"/>
                </a:solidFill>
                <a:latin typeface="Arial" charset="0"/>
                <a:ea typeface="ＭＳ Ｐゴシック" charset="0"/>
                <a:cs typeface="ＭＳ Ｐゴシック" charset="0"/>
              </a:rPr>
              <a:t>千禧</a:t>
            </a:r>
            <a:r>
              <a:rPr lang="zh-CN" altLang="en-US" sz="1600" b="1" dirty="0" smtClean="0">
                <a:solidFill>
                  <a:schemeClr val="tx1"/>
                </a:solidFill>
                <a:latin typeface="Arial" charset="0"/>
                <a:ea typeface="ＭＳ Ｐゴシック" charset="0"/>
                <a:cs typeface="ＭＳ Ｐゴシック" charset="0"/>
              </a:rPr>
              <a:t>年</a:t>
            </a:r>
            <a:endParaRPr lang="en-US" altLang="zh-CN" sz="1600" b="1" dirty="0">
              <a:solidFill>
                <a:schemeClr val="tx1"/>
              </a:solidFill>
              <a:latin typeface="Arial" charset="0"/>
              <a:ea typeface="ＭＳ Ｐゴシック" charset="0"/>
              <a:cs typeface="ＭＳ Ｐゴシック" charset="0"/>
            </a:endParaRPr>
          </a:p>
        </p:txBody>
      </p:sp>
      <p:sp>
        <p:nvSpPr>
          <p:cNvPr id="57" name="Rectangle 56"/>
          <p:cNvSpPr/>
          <p:nvPr/>
        </p:nvSpPr>
        <p:spPr bwMode="auto">
          <a:xfrm>
            <a:off x="4177650" y="468703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8" name="Rectangle 57"/>
          <p:cNvSpPr/>
          <p:nvPr/>
        </p:nvSpPr>
        <p:spPr bwMode="auto">
          <a:xfrm>
            <a:off x="6196950" y="5737862"/>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9" name="Rectangle 2"/>
          <p:cNvSpPr txBox="1">
            <a:spLocks noChangeArrowheads="1"/>
          </p:cNvSpPr>
          <p:nvPr/>
        </p:nvSpPr>
        <p:spPr bwMode="auto">
          <a:xfrm>
            <a:off x="3766780" y="4674331"/>
            <a:ext cx="2311899" cy="309024"/>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a:solidFill>
                  <a:schemeClr val="tx1"/>
                </a:solidFill>
                <a:latin typeface="Arial" charset="0"/>
                <a:ea typeface="ＭＳ Ｐゴシック" charset="0"/>
                <a:cs typeface="ＭＳ Ｐゴシック" charset="0"/>
              </a:rPr>
              <a:t>与教会一起第二次降临</a:t>
            </a:r>
            <a:endParaRPr lang="en-US" sz="1600" b="1" dirty="0">
              <a:solidFill>
                <a:schemeClr val="tx1"/>
              </a:solidFill>
              <a:latin typeface="Arial" charset="0"/>
              <a:ea typeface="ＭＳ Ｐゴシック" charset="0"/>
              <a:cs typeface="ＭＳ Ｐゴシック" charset="0"/>
            </a:endParaRPr>
          </a:p>
        </p:txBody>
      </p:sp>
      <p:sp>
        <p:nvSpPr>
          <p:cNvPr id="60" name="Rectangle 59"/>
          <p:cNvSpPr/>
          <p:nvPr/>
        </p:nvSpPr>
        <p:spPr bwMode="auto">
          <a:xfrm>
            <a:off x="7111350" y="6223478"/>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1" name="Rectangle 2"/>
          <p:cNvSpPr txBox="1">
            <a:spLocks noChangeArrowheads="1"/>
          </p:cNvSpPr>
          <p:nvPr/>
        </p:nvSpPr>
        <p:spPr bwMode="auto">
          <a:xfrm>
            <a:off x="5894031" y="5878077"/>
            <a:ext cx="3253551"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1600" b="1" dirty="0">
                <a:solidFill>
                  <a:schemeClr val="tx1"/>
                </a:solidFill>
                <a:latin typeface="Arial" charset="0"/>
                <a:ea typeface="ＭＳ Ｐゴシック" charset="0"/>
                <a:cs typeface="ＭＳ Ｐゴシック" charset="0"/>
              </a:rPr>
              <a:t>最后的审判</a:t>
            </a:r>
            <a:endParaRPr lang="en-US" sz="1600" b="1" dirty="0">
              <a:solidFill>
                <a:schemeClr val="tx1"/>
              </a:solidFill>
              <a:latin typeface="Arial" charset="0"/>
              <a:ea typeface="ＭＳ Ｐゴシック" charset="0"/>
              <a:cs typeface="ＭＳ Ｐゴシック" charset="0"/>
            </a:endParaRPr>
          </a:p>
        </p:txBody>
      </p:sp>
      <p:sp>
        <p:nvSpPr>
          <p:cNvPr id="62" name="Rectangle 2"/>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2000" b="1" dirty="0">
                <a:solidFill>
                  <a:schemeClr val="tx1"/>
                </a:solidFill>
                <a:latin typeface="Arial" charset="0"/>
                <a:ea typeface="ＭＳ Ｐゴシック" charset="0"/>
                <a:cs typeface="ＭＳ Ｐゴシック" charset="0"/>
              </a:rPr>
              <a:t>永生</a:t>
            </a:r>
            <a:endParaRPr lang="en-US" sz="3600" b="1" dirty="0">
              <a:solidFill>
                <a:schemeClr val="tx1"/>
              </a:solidFill>
              <a:latin typeface="Arial" charset="0"/>
              <a:ea typeface="ＭＳ Ｐゴシック" charset="0"/>
              <a:cs typeface="ＭＳ Ｐゴシック" charset="0"/>
            </a:endParaRPr>
          </a:p>
        </p:txBody>
      </p:sp>
      <p:sp>
        <p:nvSpPr>
          <p:cNvPr id="63" name="Rectangle 2"/>
          <p:cNvSpPr txBox="1">
            <a:spLocks noChangeArrowheads="1"/>
          </p:cNvSpPr>
          <p:nvPr/>
        </p:nvSpPr>
        <p:spPr bwMode="auto">
          <a:xfrm>
            <a:off x="1612247" y="6599933"/>
            <a:ext cx="2645570" cy="223171"/>
          </a:xfrm>
          <a:prstGeom prst="rect">
            <a:avLst/>
          </a:prstGeom>
          <a:solidFill>
            <a:srgbClr val="FFFFFF"/>
          </a:solid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smtClean="0">
                <a:solidFill>
                  <a:schemeClr val="tx1"/>
                </a:solidFill>
                <a:latin typeface="Arial" charset="0"/>
                <a:ea typeface="ＭＳ Ｐゴシック" charset="0"/>
                <a:cs typeface="ＭＳ Ｐゴシック" charset="0"/>
              </a:rPr>
              <a:t>3.</a:t>
            </a:r>
            <a:r>
              <a:rPr lang="zh-CN" altLang="en-US" sz="2000" b="1" i="1" dirty="0" smtClean="0">
                <a:solidFill>
                  <a:schemeClr val="tx1"/>
                </a:solidFill>
                <a:latin typeface="Arial" charset="0"/>
                <a:ea typeface="ＭＳ Ｐゴシック" charset="0"/>
                <a:cs typeface="ＭＳ Ｐゴシック" charset="0"/>
              </a:rPr>
              <a:t>大灾难之后</a:t>
            </a:r>
            <a:endParaRPr lang="en-US" altLang="zh-CN" sz="3600" b="1" i="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47500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smtClean="0">
              <a:solidFill>
                <a:srgbClr val="000000"/>
              </a:solidFill>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smtClean="0">
              <a:solidFill>
                <a:srgbClr val="000000"/>
              </a:solidFill>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SG" altLang="en-US" sz="3600" b="1" dirty="0">
                <a:solidFill>
                  <a:srgbClr val="00CCFF"/>
                </a:solidFill>
                <a:latin typeface="Arial"/>
                <a:cs typeface="Arial"/>
              </a:rPr>
              <a:t>主再来</a:t>
            </a:r>
            <a:endParaRPr lang="en-US" sz="3600" b="1" dirty="0" smtClean="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SG" altLang="en-US" sz="3600" b="1" dirty="0">
                <a:solidFill>
                  <a:srgbClr val="00CCFF"/>
                </a:solidFill>
                <a:latin typeface="Arial"/>
                <a:cs typeface="Arial"/>
              </a:rPr>
              <a:t>升天</a:t>
            </a:r>
            <a:endParaRPr lang="en-US" sz="3600" b="1" dirty="0" smtClean="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SG" altLang="en-US" sz="3600" b="1" dirty="0">
                <a:solidFill>
                  <a:srgbClr val="FFFFFF"/>
                </a:solidFill>
                <a:latin typeface="Arial"/>
                <a:cs typeface="Arial"/>
              </a:rPr>
              <a:t>磨难</a:t>
            </a:r>
            <a:endParaRPr lang="en-US" sz="3600" b="1" dirty="0" smtClean="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smtClean="0">
                <a:solidFill>
                  <a:srgbClr val="FF66FF"/>
                </a:solidFill>
                <a:latin typeface="Arial"/>
                <a:cs typeface="Arial"/>
              </a:rPr>
              <a:t>7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smtClean="0">
                <a:solidFill>
                  <a:srgbClr val="FF66FF"/>
                </a:solidFill>
                <a:latin typeface="Arial"/>
                <a:cs typeface="Arial"/>
              </a:rPr>
              <a:t>1000 </a:t>
            </a:r>
            <a:r>
              <a:rPr lang="zh-CN" altLang="en-US" sz="3600" b="1" dirty="0" smtClean="0">
                <a:solidFill>
                  <a:srgbClr val="FF66FF"/>
                </a:solidFill>
                <a:latin typeface="Arial"/>
                <a:cs typeface="Arial"/>
              </a:rPr>
              <a:t>年</a:t>
            </a:r>
            <a:endParaRPr lang="en-US" sz="3600" b="1" dirty="0" smtClean="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smtClean="0">
              <a:solidFill>
                <a:srgbClr val="000000"/>
              </a:solidFill>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smtClean="0">
              <a:solidFill>
                <a:srgbClr val="000000"/>
              </a:solidFill>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ja-JP" altLang="en-US" sz="4000" b="1" dirty="0" smtClean="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a:t>
            </a:r>
            <a:r>
              <a:rPr lang="zh-SG" altLang="en-US" sz="4000" b="1" dirty="0" smtClean="0">
                <a:solidFill>
                  <a:srgbClr val="FFFF99"/>
                </a:solidFill>
                <a:ea typeface="ＭＳ Ｐゴシック" charset="0"/>
              </a:rPr>
              <a:t>难</a:t>
            </a:r>
            <a:r>
              <a:rPr lang="zh-CN" altLang="en-US" sz="4000" b="1" dirty="0" smtClean="0">
                <a:solidFill>
                  <a:srgbClr val="FFFF99"/>
                </a:solidFill>
                <a:ea typeface="ＭＳ Ｐゴシック" charset="0"/>
              </a:rPr>
              <a:t>前” </a:t>
            </a:r>
            <a:r>
              <a:rPr lang="en-US" altLang="zh-CN" sz="4000" b="1" dirty="0" smtClean="0">
                <a:solidFill>
                  <a:srgbClr val="FFFF99"/>
                </a:solidFill>
                <a:ea typeface="ＭＳ Ｐゴシック" charset="0"/>
              </a:rPr>
              <a:t>-</a:t>
            </a:r>
            <a:r>
              <a:rPr lang="zh-CN" altLang="en-US" sz="4000" b="1" dirty="0" smtClean="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208</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49605184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3490" name="Rectangle 15"/>
          <p:cNvSpPr>
            <a:spLocks noGrp="1" noChangeArrowheads="1"/>
          </p:cNvSpPr>
          <p:nvPr>
            <p:ph type="title" idx="4294967295"/>
          </p:nvPr>
        </p:nvSpPr>
        <p:spPr>
          <a:xfrm>
            <a:off x="685800" y="0"/>
            <a:ext cx="7772400" cy="701675"/>
          </a:xfrm>
        </p:spPr>
        <p:txBody>
          <a:bodyPr anchor="t">
            <a:spAutoFit/>
          </a:bodyPr>
          <a:lstStyle/>
          <a:p>
            <a:pPr>
              <a:spcBef>
                <a:spcPct val="50000"/>
              </a:spcBef>
              <a:defRPr/>
            </a:pPr>
            <a:r>
              <a:rPr lang="zh-CN" altLang="en-US" sz="4000" b="1">
                <a:solidFill>
                  <a:srgbClr val="FFFF99"/>
                </a:solidFill>
                <a:effectLst>
                  <a:outerShdw blurRad="38100" dist="38100" dir="2700000" algn="tl">
                    <a:srgbClr val="000000"/>
                  </a:outerShdw>
                </a:effectLst>
                <a:latin typeface="Arial" charset="0"/>
                <a:ea typeface="SimSun" charset="0"/>
                <a:cs typeface="SimSun" charset="0"/>
              </a:rPr>
              <a:t>基督第二次降临的阶段</a:t>
            </a:r>
          </a:p>
        </p:txBody>
      </p:sp>
      <p:sp>
        <p:nvSpPr>
          <p:cNvPr id="456707"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0" fontAlgn="base" hangingPunct="0">
              <a:spcBef>
                <a:spcPct val="0"/>
              </a:spcBef>
              <a:spcAft>
                <a:spcPct val="0"/>
              </a:spcAft>
            </a:pPr>
            <a:r>
              <a:rPr lang="en-US" altLang="zh-CN" b="1">
                <a:solidFill>
                  <a:srgbClr val="FFFFFF"/>
                </a:solidFill>
                <a:cs typeface="ＭＳ Ｐゴシック" charset="0"/>
              </a:rPr>
              <a:t>210</a:t>
            </a:r>
            <a:endParaRPr lang="en-US" altLang="zh-CN" b="1">
              <a:solidFill>
                <a:srgbClr val="000000"/>
              </a:solidFill>
              <a:cs typeface="ＭＳ Ｐゴシック" charset="0"/>
            </a:endParaRPr>
          </a:p>
        </p:txBody>
      </p:sp>
      <p:graphicFrame>
        <p:nvGraphicFramePr>
          <p:cNvPr id="48206" name="Group 78"/>
          <p:cNvGraphicFramePr>
            <a:graphicFrameLocks noGrp="1"/>
          </p:cNvGraphicFramePr>
          <p:nvPr/>
        </p:nvGraphicFramePr>
        <p:xfrm>
          <a:off x="152400" y="836613"/>
          <a:ext cx="8936038" cy="5443539"/>
        </p:xfrm>
        <a:graphic>
          <a:graphicData uri="http://schemas.openxmlformats.org/drawingml/2006/table">
            <a:tbl>
              <a:tblPr/>
              <a:tblGrid>
                <a:gridCol w="376238"/>
                <a:gridCol w="4064000"/>
                <a:gridCol w="4495800"/>
              </a:tblGrid>
              <a:tr h="398463">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rgbClr val="FFFFFF"/>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FFFFFF"/>
                          </a:solidFill>
                          <a:effectLst/>
                          <a:latin typeface="SimSun" pitchFamily="2" charset="-122"/>
                          <a:ea typeface="SimSun" pitchFamily="2" charset="-122"/>
                        </a:rPr>
                        <a:t>被提</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FFFFFF"/>
                          </a:solidFill>
                          <a:effectLst/>
                          <a:latin typeface="SimSun" pitchFamily="2" charset="-122"/>
                          <a:ea typeface="SimSun" pitchFamily="2" charset="-122"/>
                        </a:rPr>
                        <a:t>启示录</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r>
              <a:tr h="7016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1</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灾前</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(启3:10)</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灾后</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(启19:11-21)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r>
              <a:tr h="938213">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2</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救世主</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将乘祥云</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(帖前4:16)</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救世主将</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降世</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他将脚踏橄榄山</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(撒14:4)</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r>
              <a:tr h="10064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3</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为了</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圣徒而来 (约14:1-2; 帖前 4:15-17)</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和</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圣徒同道而来 (太25:31; 帖前3:13; 启19:14)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r>
              <a:tr h="1392238">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4</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圣徒</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(死的和活的) 从地上</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被提</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到云里，在空中与主相遇，和主永远同在(帖前4:16-17)  </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活着的</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圣徒们</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将</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留在地上</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（而不是被提）被引入太平盛世 (徒15:16; </a:t>
                      </a: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启5:10; cf. 太6:10; 太24)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r>
              <a:tr h="10064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5</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带来</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安逸与希望</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(帖前4:18)</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带来</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恐惧与审判</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(太24:27-31; 路21:20-28; 启6:15-17)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7E7E7"/>
                    </a:solidFill>
                  </a:tcPr>
                </a:tc>
              </a:tr>
            </a:tbl>
          </a:graphicData>
        </a:graphic>
      </p:graphicFrame>
    </p:spTree>
    <p:extLst>
      <p:ext uri="{BB962C8B-B14F-4D97-AF65-F5344CB8AC3E}">
        <p14:creationId xmlns:p14="http://schemas.microsoft.com/office/powerpoint/2010/main" val="2904690023"/>
      </p:ext>
    </p:extLst>
  </p:cSld>
  <p:clrMapOvr>
    <a:masterClrMapping/>
  </p:clrMapOvr>
  <p:transition xmlns:p14="http://schemas.microsoft.com/office/powerpoint/2010/mai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Rectangle 15"/>
          <p:cNvSpPr>
            <a:spLocks noGrp="1" noChangeArrowheads="1"/>
          </p:cNvSpPr>
          <p:nvPr>
            <p:ph type="title" idx="4294967295"/>
          </p:nvPr>
        </p:nvSpPr>
        <p:spPr>
          <a:xfrm>
            <a:off x="685800" y="0"/>
            <a:ext cx="7772400" cy="701675"/>
          </a:xfrm>
        </p:spPr>
        <p:txBody>
          <a:bodyPr anchor="t">
            <a:spAutoFit/>
          </a:bodyPr>
          <a:lstStyle/>
          <a:p>
            <a:pPr>
              <a:spcBef>
                <a:spcPct val="50000"/>
              </a:spcBef>
              <a:defRPr/>
            </a:pPr>
            <a:r>
              <a:rPr lang="zh-CN" altLang="en-US" sz="4000" b="1">
                <a:solidFill>
                  <a:srgbClr val="FFFF99"/>
                </a:solidFill>
                <a:effectLst>
                  <a:outerShdw blurRad="38100" dist="38100" dir="2700000" algn="tl">
                    <a:srgbClr val="000000"/>
                  </a:outerShdw>
                </a:effectLst>
                <a:latin typeface="Arial" charset="0"/>
                <a:ea typeface="SimSun" charset="0"/>
                <a:cs typeface="SimSun" charset="0"/>
              </a:rPr>
              <a:t>基督第二次降临的阶段</a:t>
            </a:r>
          </a:p>
        </p:txBody>
      </p:sp>
      <p:graphicFrame>
        <p:nvGraphicFramePr>
          <p:cNvPr id="49218" name="Group 66"/>
          <p:cNvGraphicFramePr>
            <a:graphicFrameLocks noGrp="1"/>
          </p:cNvGraphicFramePr>
          <p:nvPr/>
        </p:nvGraphicFramePr>
        <p:xfrm>
          <a:off x="152400" y="838200"/>
          <a:ext cx="8915400" cy="5245100"/>
        </p:xfrm>
        <a:graphic>
          <a:graphicData uri="http://schemas.openxmlformats.org/drawingml/2006/table">
            <a:tbl>
              <a:tblPr/>
              <a:tblGrid>
                <a:gridCol w="381000"/>
                <a:gridCol w="4038600"/>
                <a:gridCol w="4495800"/>
              </a:tblGrid>
              <a:tr h="3968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rgbClr val="FFFFFF"/>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FFFFFF"/>
                          </a:solidFill>
                          <a:effectLst/>
                          <a:latin typeface="SimSun" pitchFamily="2" charset="-122"/>
                          <a:ea typeface="SimSun" pitchFamily="2" charset="-122"/>
                        </a:rPr>
                        <a:t>被提</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FFFFFF"/>
                          </a:solidFill>
                          <a:effectLst/>
                          <a:latin typeface="SimSun" pitchFamily="2" charset="-122"/>
                          <a:ea typeface="SimSun" pitchFamily="2" charset="-122"/>
                        </a:rPr>
                        <a:t>启示录</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r>
              <a:tr h="13112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6</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奥秘</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的真理只有在新约的时代显露 (哥前15:51) </a:t>
                      </a:r>
                      <a:endParaRPr kumimoji="0" lang="zh-CN" altLang="en-US" sz="2000" b="1" i="0" u="sng"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是旧约中预言的重点</a:t>
                      </a:r>
                      <a:r>
                        <a:rPr kumimoji="0" lang="zh-CN" altLang="en-US" sz="2000" b="0" i="0" u="none" strike="noStrike" cap="none" normalizeH="0" baseline="0" smtClean="0">
                          <a:ln>
                            <a:noFill/>
                          </a:ln>
                          <a:solidFill>
                            <a:schemeClr val="tx1"/>
                          </a:solidFill>
                          <a:effectLst/>
                          <a:latin typeface="SimSun" pitchFamily="2" charset="-122"/>
                          <a:ea typeface="SimSun" pitchFamily="2" charset="-122"/>
                        </a:rPr>
                        <a:t> </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，但在新约中被阐明(耶30:7; 撒14:1-3; 太24:30; 歌3:4) </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r>
              <a:tr h="13112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7</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教会圣徒们的身体</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被荣耀</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(哥前 15:51-58; 腓3:20-21) 以及被带上天上七年(帖前4:17)</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在灾难中的圣徒的身体会被保留</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肉身</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，在千禧年于世上继续存活 (太25:31-34) </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r>
              <a:tr h="13112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8</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随时到来</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不需要任何迹象 (帖前 4:16)</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并非随时到来，</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而是在天上和地上有非凡的前兆 (太24:29-31; 路21:25-28; 徒2:19-21; 启1:7; 启6-19)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r>
              <a:tr h="91440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9</a:t>
                      </a: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主要的目的是将圣徒从这个世界</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转移</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(帖前1:10) </a:t>
                      </a:r>
                      <a:endParaRPr kumimoji="0" lang="zh-CN" altLang="en-US" sz="2000" b="1" i="0" u="sng"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主要目的是</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审判</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非信徒 (太25:31-46)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45723"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57757"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0" fontAlgn="base" hangingPunct="0">
              <a:spcBef>
                <a:spcPct val="0"/>
              </a:spcBef>
              <a:spcAft>
                <a:spcPct val="0"/>
              </a:spcAft>
            </a:pPr>
            <a:r>
              <a:rPr lang="en-US" altLang="zh-CN" b="1">
                <a:solidFill>
                  <a:srgbClr val="FFFFFF"/>
                </a:solidFill>
                <a:cs typeface="ＭＳ Ｐゴシック" charset="0"/>
              </a:rPr>
              <a:t>210</a:t>
            </a:r>
            <a:endParaRPr lang="en-US" altLang="zh-CN" b="1">
              <a:solidFill>
                <a:srgbClr val="000000"/>
              </a:solidFill>
              <a:cs typeface="ＭＳ Ｐゴシック" charset="0"/>
            </a:endParaRPr>
          </a:p>
        </p:txBody>
      </p:sp>
    </p:spTree>
    <p:extLst>
      <p:ext uri="{BB962C8B-B14F-4D97-AF65-F5344CB8AC3E}">
        <p14:creationId xmlns:p14="http://schemas.microsoft.com/office/powerpoint/2010/main" val="4216891406"/>
      </p:ext>
    </p:extLst>
  </p:cSld>
  <p:clrMapOvr>
    <a:masterClrMapping/>
  </p:clrMapOvr>
  <p:transition xmlns:p14="http://schemas.microsoft.com/office/powerpoint/2010/mai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5538" name="Rectangle 15"/>
          <p:cNvSpPr>
            <a:spLocks noGrp="1" noChangeArrowheads="1"/>
          </p:cNvSpPr>
          <p:nvPr>
            <p:ph type="title" idx="4294967295"/>
          </p:nvPr>
        </p:nvSpPr>
        <p:spPr>
          <a:xfrm>
            <a:off x="685800" y="0"/>
            <a:ext cx="7772400" cy="701675"/>
          </a:xfrm>
        </p:spPr>
        <p:txBody>
          <a:bodyPr anchor="t">
            <a:spAutoFit/>
          </a:bodyPr>
          <a:lstStyle/>
          <a:p>
            <a:pPr>
              <a:spcBef>
                <a:spcPct val="50000"/>
              </a:spcBef>
              <a:defRPr/>
            </a:pPr>
            <a:r>
              <a:rPr lang="zh-CN" altLang="en-US" sz="4000" b="1">
                <a:solidFill>
                  <a:srgbClr val="FFFF99"/>
                </a:solidFill>
                <a:effectLst>
                  <a:outerShdw blurRad="38100" dist="38100" dir="2700000" algn="tl">
                    <a:srgbClr val="000000"/>
                  </a:outerShdw>
                </a:effectLst>
                <a:latin typeface="Arial" charset="0"/>
                <a:ea typeface="SimSun" charset="0"/>
                <a:cs typeface="SimSun" charset="0"/>
              </a:rPr>
              <a:t>基督第二次降临的阶段</a:t>
            </a:r>
          </a:p>
        </p:txBody>
      </p:sp>
      <p:graphicFrame>
        <p:nvGraphicFramePr>
          <p:cNvPr id="50245" name="Group 69"/>
          <p:cNvGraphicFramePr>
            <a:graphicFrameLocks noGrp="1"/>
          </p:cNvGraphicFramePr>
          <p:nvPr/>
        </p:nvGraphicFramePr>
        <p:xfrm>
          <a:off x="152400" y="838200"/>
          <a:ext cx="8915400" cy="4779963"/>
        </p:xfrm>
        <a:graphic>
          <a:graphicData uri="http://schemas.openxmlformats.org/drawingml/2006/table">
            <a:tbl>
              <a:tblPr/>
              <a:tblGrid>
                <a:gridCol w="381000"/>
                <a:gridCol w="4038600"/>
                <a:gridCol w="4495800"/>
              </a:tblGrid>
              <a:tr h="3968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rgbClr val="FFFFFF"/>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FFFFFF"/>
                          </a:solidFill>
                          <a:effectLst/>
                          <a:latin typeface="SimSun" pitchFamily="2" charset="-122"/>
                          <a:ea typeface="SimSun" pitchFamily="2" charset="-122"/>
                        </a:rPr>
                        <a:t>被提</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FFFFFF"/>
                          </a:solidFill>
                          <a:effectLst/>
                          <a:latin typeface="SimSun" pitchFamily="2" charset="-122"/>
                          <a:ea typeface="SimSun" pitchFamily="2" charset="-122"/>
                        </a:rPr>
                        <a:t>启示录</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r>
              <a:tr h="1265238">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10</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只有信徒能</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无形地</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秘密地见到基督，因为上帝给反基督者</a:t>
                      </a:r>
                      <a:r>
                        <a:rPr kumimoji="0" lang="zh-CN" altLang="en-US" sz="2000" b="1" i="0" u="none" strike="noStrike" cap="none" normalizeH="0" baseline="0" smtClean="0">
                          <a:ln>
                            <a:noFill/>
                          </a:ln>
                          <a:solidFill>
                            <a:schemeClr val="tx1"/>
                          </a:solidFill>
                          <a:effectLst/>
                          <a:latin typeface="Times New Roman" pitchFamily="18" charset="0"/>
                          <a:ea typeface="SimSun" pitchFamily="2" charset="-122"/>
                        </a:rPr>
                        <a:t>一个生发错误的心</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(帖后2:11) </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可见的</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而且公开的因为“每个人都能看见他”(启1:7)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r>
              <a:tr h="152400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11</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实现</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对教会</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的承诺,在此，犹太教徒与非犹太教徒的区别将不复存在 (帖前4:15; </a:t>
                      </a:r>
                      <a:r>
                        <a:rPr kumimoji="0" lang="en-US" altLang="zh-CN" sz="2000" b="1" i="0" u="none" strike="noStrike" cap="none" normalizeH="0" baseline="0" smtClean="0">
                          <a:ln>
                            <a:noFill/>
                          </a:ln>
                          <a:solidFill>
                            <a:schemeClr val="tx1"/>
                          </a:solidFill>
                          <a:effectLst/>
                          <a:latin typeface="SimSun" pitchFamily="2" charset="-122"/>
                          <a:ea typeface="SimSun" pitchFamily="2" charset="-122"/>
                        </a:rPr>
                        <a:t>cf.</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约14:1-3;</a:t>
                      </a:r>
                      <a:r>
                        <a:rPr kumimoji="0" lang="zh-CN" altLang="en-US" sz="2000" b="1" i="0" u="none" strike="noStrike" cap="none" normalizeH="0" baseline="0" smtClean="0">
                          <a:ln>
                            <a:noFill/>
                          </a:ln>
                          <a:solidFill>
                            <a:schemeClr val="tx1"/>
                          </a:solidFill>
                          <a:effectLst/>
                          <a:latin typeface="Times New Roman" pitchFamily="18" charset="0"/>
                          <a:ea typeface="SimSun" pitchFamily="2" charset="-122"/>
                        </a:rPr>
                        <a:t>弗</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2:11-16)</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实现在旧约中与</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以色列</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的契约(创12:1-3; 诗89; 赛11:11-14; </a:t>
                      </a:r>
                      <a:r>
                        <a:rPr kumimoji="0" lang="en-US" altLang="zh-CN" sz="2000" b="1" i="0" u="none" strike="noStrike" cap="none" normalizeH="0" baseline="0" smtClean="0">
                          <a:ln>
                            <a:noFill/>
                          </a:ln>
                          <a:solidFill>
                            <a:schemeClr val="tx1"/>
                          </a:solidFill>
                          <a:effectLst/>
                          <a:latin typeface="SimSun" pitchFamily="2" charset="-122"/>
                          <a:ea typeface="SimSun" pitchFamily="2" charset="-122"/>
                        </a:rPr>
                        <a:t>cf. </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罗11:26-27)</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r>
              <a:tr h="91440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12</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恶魔开始</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增加</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(帖后2:1-12)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恶魔</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被压制</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(帖后1:7; 诗37:9-10)</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r>
              <a:tr h="67945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13</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教会被移除</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(帖前4:13-18)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撒旦</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被移除 (启20:1-3)</a:t>
                      </a:r>
                    </a:p>
                  </a:txBody>
                  <a:tcPr marL="45720" marR="45720" marT="45723" marB="0"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58781"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0" fontAlgn="base" hangingPunct="0">
              <a:spcBef>
                <a:spcPct val="0"/>
              </a:spcBef>
              <a:spcAft>
                <a:spcPct val="0"/>
              </a:spcAft>
            </a:pPr>
            <a:r>
              <a:rPr lang="en-US" altLang="zh-CN" b="1">
                <a:solidFill>
                  <a:srgbClr val="FFFFFF"/>
                </a:solidFill>
                <a:cs typeface="ＭＳ Ｐゴシック" charset="0"/>
              </a:rPr>
              <a:t>210</a:t>
            </a:r>
            <a:endParaRPr lang="en-US" altLang="zh-CN" b="1">
              <a:solidFill>
                <a:srgbClr val="000000"/>
              </a:solidFill>
              <a:cs typeface="ＭＳ Ｐゴシック" charset="0"/>
            </a:endParaRPr>
          </a:p>
        </p:txBody>
      </p:sp>
    </p:spTree>
    <p:extLst>
      <p:ext uri="{BB962C8B-B14F-4D97-AF65-F5344CB8AC3E}">
        <p14:creationId xmlns:p14="http://schemas.microsoft.com/office/powerpoint/2010/main" val="1427949936"/>
      </p:ext>
    </p:extLst>
  </p:cSld>
  <p:clrMapOvr>
    <a:masterClrMapping/>
  </p:clrMapOvr>
  <p:transition xmlns:p14="http://schemas.microsoft.com/office/powerpoint/2010/mai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Rectangle 15"/>
          <p:cNvSpPr>
            <a:spLocks noGrp="1" noChangeArrowheads="1"/>
          </p:cNvSpPr>
          <p:nvPr>
            <p:ph type="title" idx="4294967295"/>
          </p:nvPr>
        </p:nvSpPr>
        <p:spPr>
          <a:xfrm>
            <a:off x="685800" y="0"/>
            <a:ext cx="7772400" cy="701675"/>
          </a:xfrm>
        </p:spPr>
        <p:txBody>
          <a:bodyPr anchor="t">
            <a:spAutoFit/>
          </a:bodyPr>
          <a:lstStyle/>
          <a:p>
            <a:pPr>
              <a:spcBef>
                <a:spcPct val="50000"/>
              </a:spcBef>
              <a:defRPr/>
            </a:pPr>
            <a:r>
              <a:rPr lang="zh-CN" altLang="en-US" sz="4000" b="1">
                <a:solidFill>
                  <a:srgbClr val="FFFF99"/>
                </a:solidFill>
                <a:effectLst>
                  <a:outerShdw blurRad="38100" dist="38100" dir="2700000" algn="tl">
                    <a:srgbClr val="000000"/>
                  </a:outerShdw>
                </a:effectLst>
                <a:latin typeface="Arial" charset="0"/>
                <a:ea typeface="SimSun" charset="0"/>
                <a:cs typeface="SimSun" charset="0"/>
              </a:rPr>
              <a:t>基督第二次降临的阶段</a:t>
            </a:r>
          </a:p>
        </p:txBody>
      </p:sp>
      <p:graphicFrame>
        <p:nvGraphicFramePr>
          <p:cNvPr id="51264" name="Group 64"/>
          <p:cNvGraphicFramePr>
            <a:graphicFrameLocks noGrp="1"/>
          </p:cNvGraphicFramePr>
          <p:nvPr/>
        </p:nvGraphicFramePr>
        <p:xfrm>
          <a:off x="152400" y="838200"/>
          <a:ext cx="8915400" cy="4725988"/>
        </p:xfrm>
        <a:graphic>
          <a:graphicData uri="http://schemas.openxmlformats.org/drawingml/2006/table">
            <a:tbl>
              <a:tblPr/>
              <a:tblGrid>
                <a:gridCol w="381000"/>
                <a:gridCol w="4038600"/>
                <a:gridCol w="4495800"/>
              </a:tblGrid>
              <a:tr h="3968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rgbClr val="FFFFFF"/>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FFFFFF"/>
                          </a:solidFill>
                          <a:effectLst/>
                          <a:latin typeface="SimSun" pitchFamily="2" charset="-122"/>
                          <a:ea typeface="SimSun" pitchFamily="2" charset="-122"/>
                        </a:rPr>
                        <a:t>被提</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rgbClr val="FFFFFF"/>
                          </a:solidFill>
                          <a:effectLst/>
                          <a:latin typeface="SimSun" pitchFamily="2" charset="-122"/>
                          <a:ea typeface="SimSun" pitchFamily="2" charset="-122"/>
                        </a:rPr>
                        <a:t>启示录</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2"/>
                    </a:solidFill>
                  </a:tcPr>
                </a:tc>
              </a:tr>
              <a:tr h="1219200">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14</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基督呈现为教会以及一切的</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领袖</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a:t>
                      </a:r>
                      <a:r>
                        <a:rPr kumimoji="0" lang="zh-CN" altLang="en-US" sz="2000" b="1" i="0" u="none" strike="noStrike" cap="none" normalizeH="0" baseline="0" smtClean="0">
                          <a:ln>
                            <a:noFill/>
                          </a:ln>
                          <a:solidFill>
                            <a:schemeClr val="tx1"/>
                          </a:solidFill>
                          <a:effectLst/>
                          <a:latin typeface="Times New Roman" pitchFamily="18" charset="0"/>
                          <a:ea typeface="SimSun" pitchFamily="2" charset="-122"/>
                        </a:rPr>
                        <a:t>弗</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1:10, 22; 4:15; 西</a:t>
                      </a:r>
                      <a:r>
                        <a:rPr kumimoji="0" lang="en-US" altLang="zh-CN" sz="2000" b="1" i="0" u="none" strike="noStrike" cap="none" normalizeH="0" baseline="0" smtClean="0">
                          <a:ln>
                            <a:noFill/>
                          </a:ln>
                          <a:solidFill>
                            <a:schemeClr val="tx1"/>
                          </a:solidFill>
                          <a:effectLst/>
                          <a:latin typeface="SimSun" pitchFamily="2" charset="-122"/>
                          <a:ea typeface="SimSun" pitchFamily="2" charset="-122"/>
                        </a:rPr>
                        <a:t>1:18; 2:10) </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基督被证明是以色列的弥赛亚 (撒14:3-4; </a:t>
                      </a:r>
                      <a:r>
                        <a:rPr kumimoji="0" lang="en-US" altLang="zh-CN" sz="2000" b="1" i="0" u="none" strike="noStrike" cap="none" normalizeH="0" baseline="0" smtClean="0">
                          <a:ln>
                            <a:noFill/>
                          </a:ln>
                          <a:solidFill>
                            <a:schemeClr val="tx1"/>
                          </a:solidFill>
                          <a:effectLst/>
                          <a:latin typeface="SimSun" pitchFamily="2" charset="-122"/>
                          <a:ea typeface="SimSun" pitchFamily="2" charset="-122"/>
                        </a:rPr>
                        <a:t>cf. </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徒1:6 和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r>
              <a:tr h="13112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15</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耶稣对</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信徒</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的审判台 (哥后5:10; 哥前3:13)  </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以色列和非犹太教徒</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的审判 (结20:34-38; 太25; 撒14:4; </a:t>
                      </a:r>
                      <a:r>
                        <a:rPr kumimoji="0" lang="en-US" altLang="zh-CN" sz="2000" b="1" i="0" u="none" strike="noStrike" cap="none" normalizeH="0" baseline="0" smtClean="0">
                          <a:ln>
                            <a:noFill/>
                          </a:ln>
                          <a:solidFill>
                            <a:schemeClr val="tx1"/>
                          </a:solidFill>
                          <a:effectLst/>
                          <a:latin typeface="SimSun" pitchFamily="2" charset="-122"/>
                          <a:ea typeface="SimSun" pitchFamily="2" charset="-122"/>
                        </a:rPr>
                        <a:t>cf. </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第160页) </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tr>
              <a:tr h="792163">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16</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主</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即将到来 (腓4:5)</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smtClean="0">
                          <a:ln>
                            <a:noFill/>
                          </a:ln>
                          <a:solidFill>
                            <a:schemeClr val="tx1"/>
                          </a:solidFill>
                          <a:effectLst/>
                          <a:latin typeface="SimSun" pitchFamily="2" charset="-122"/>
                          <a:ea typeface="SimSun" pitchFamily="2" charset="-122"/>
                        </a:rPr>
                        <a:t>王国</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即将到来 (太24:14)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E7E7E7"/>
                    </a:solidFill>
                  </a:tcPr>
                </a:tc>
              </a:tr>
              <a:tr h="1006475">
                <a:tc>
                  <a:txBody>
                    <a:bodyPr/>
                    <a:lstStyle>
                      <a:lvl1pPr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GB" altLang="zh-CN" sz="2000" b="1" i="0" u="none" strike="noStrike" cap="none" normalizeH="0" baseline="0" smtClean="0">
                          <a:ln>
                            <a:noFill/>
                          </a:ln>
                          <a:solidFill>
                            <a:schemeClr val="tx1"/>
                          </a:solidFill>
                          <a:effectLst/>
                          <a:latin typeface="SimSun" pitchFamily="2" charset="-122"/>
                          <a:ea typeface="MS PGothic" pitchFamily="34" charset="-128"/>
                          <a:cs typeface="Times New Roman" pitchFamily="18" charset="0"/>
                        </a:rPr>
                        <a:t>17</a:t>
                      </a: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大自然随后</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被毁</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(启6–16) </a:t>
                      </a:r>
                      <a:endParaRPr kumimoji="0" lang="zh-CN" altLang="en-US" sz="2000" b="1" i="0" u="sng" strike="noStrike" cap="none" normalizeH="0" baseline="0" smtClean="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12700" defTabSz="457200">
                        <a:spcBef>
                          <a:spcPct val="20000"/>
                        </a:spcBef>
                        <a:defRPr sz="2800">
                          <a:solidFill>
                            <a:schemeClr val="tx1"/>
                          </a:solidFill>
                          <a:latin typeface="Times New Roman" pitchFamily="18" charset="0"/>
                          <a:ea typeface="MS PGothic" pitchFamily="34" charset="-128"/>
                        </a:defRPr>
                      </a:lvl1pPr>
                      <a:lvl2pPr marL="742950" indent="-285750" defTabSz="457200">
                        <a:spcBef>
                          <a:spcPct val="20000"/>
                        </a:spcBef>
                        <a:defRPr sz="2400">
                          <a:solidFill>
                            <a:schemeClr val="tx1"/>
                          </a:solidFill>
                          <a:latin typeface="Times New Roman" pitchFamily="18" charset="0"/>
                          <a:ea typeface="MS PGothic" pitchFamily="34" charset="-128"/>
                        </a:defRPr>
                      </a:lvl2pPr>
                      <a:lvl3pPr marL="1143000" indent="-228600" defTabSz="457200">
                        <a:spcBef>
                          <a:spcPct val="20000"/>
                        </a:spcBef>
                        <a:defRPr sz="2000">
                          <a:solidFill>
                            <a:schemeClr val="tx1"/>
                          </a:solidFill>
                          <a:latin typeface="Times New Roman" pitchFamily="18" charset="0"/>
                          <a:ea typeface="MS PGothic" pitchFamily="34" charset="-128"/>
                        </a:defRPr>
                      </a:lvl3pPr>
                      <a:lvl4pPr marL="1600200" indent="-228600" defTabSz="457200">
                        <a:spcBef>
                          <a:spcPct val="20000"/>
                        </a:spcBef>
                        <a:defRPr>
                          <a:solidFill>
                            <a:schemeClr val="tx1"/>
                          </a:solidFill>
                          <a:latin typeface="Times New Roman" pitchFamily="18" charset="0"/>
                          <a:ea typeface="MS PGothic" pitchFamily="34" charset="-128"/>
                        </a:defRPr>
                      </a:lvl4pPr>
                      <a:lvl5pPr marL="2057400" indent="-228600" defTabSz="45720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SimSun" pitchFamily="2" charset="-122"/>
                          <a:ea typeface="SimSun" pitchFamily="2" charset="-122"/>
                        </a:rPr>
                        <a:t>大自然随后</a:t>
                      </a:r>
                      <a:r>
                        <a:rPr kumimoji="0" lang="zh-CN" altLang="en-US" sz="2000" b="1" i="0" u="sng" strike="noStrike" cap="none" normalizeH="0" baseline="0" smtClean="0">
                          <a:ln>
                            <a:noFill/>
                          </a:ln>
                          <a:solidFill>
                            <a:schemeClr val="tx1"/>
                          </a:solidFill>
                          <a:effectLst/>
                          <a:latin typeface="SimSun" pitchFamily="2" charset="-122"/>
                          <a:ea typeface="SimSun" pitchFamily="2" charset="-122"/>
                        </a:rPr>
                        <a:t>被重建</a:t>
                      </a:r>
                      <a:r>
                        <a:rPr kumimoji="0" lang="zh-CN" altLang="en-US" sz="2000" b="1" i="0" u="none" strike="noStrike" cap="none" normalizeH="0" baseline="0" smtClean="0">
                          <a:ln>
                            <a:noFill/>
                          </a:ln>
                          <a:solidFill>
                            <a:schemeClr val="tx1"/>
                          </a:solidFill>
                          <a:effectLst/>
                          <a:latin typeface="SimSun" pitchFamily="2" charset="-122"/>
                          <a:ea typeface="SimSun" pitchFamily="2" charset="-122"/>
                        </a:rPr>
                        <a:t> (罗8:19-22; 赛11:6-9;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smtClean="0">
                        <a:ln>
                          <a:noFill/>
                        </a:ln>
                        <a:solidFill>
                          <a:schemeClr val="tx1"/>
                        </a:solidFill>
                        <a:effectLst/>
                        <a:latin typeface="SimSun" pitchFamily="2" charset="-122"/>
                        <a:ea typeface="SimSun" pitchFamily="2" charset="-122"/>
                      </a:endParaRPr>
                    </a:p>
                  </a:txBody>
                  <a:tcPr marL="45720" marR="45720" marT="45717" marB="45717"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459805"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0" fontAlgn="base" hangingPunct="0">
              <a:spcBef>
                <a:spcPct val="0"/>
              </a:spcBef>
              <a:spcAft>
                <a:spcPct val="0"/>
              </a:spcAft>
            </a:pPr>
            <a:r>
              <a:rPr lang="en-US" altLang="zh-CN" b="1">
                <a:solidFill>
                  <a:srgbClr val="FFFFFF"/>
                </a:solidFill>
                <a:cs typeface="ＭＳ Ｐゴシック" charset="0"/>
              </a:rPr>
              <a:t>210</a:t>
            </a:r>
            <a:endParaRPr lang="en-US" altLang="zh-CN" b="1">
              <a:solidFill>
                <a:srgbClr val="000000"/>
              </a:solidFill>
              <a:cs typeface="ＭＳ Ｐゴシック" charset="0"/>
            </a:endParaRPr>
          </a:p>
        </p:txBody>
      </p:sp>
    </p:spTree>
    <p:extLst>
      <p:ext uri="{BB962C8B-B14F-4D97-AF65-F5344CB8AC3E}">
        <p14:creationId xmlns:p14="http://schemas.microsoft.com/office/powerpoint/2010/main" val="4035807906"/>
      </p:ext>
    </p:extLst>
  </p:cSld>
  <p:clrMapOvr>
    <a:masterClrMapping/>
  </p:clrMapOvr>
  <p:transition xmlns:p14="http://schemas.microsoft.com/office/powerpoint/2010/mai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5904674"/>
            <a:ext cx="9144000" cy="769349"/>
          </a:xfrm>
          <a:effectLst>
            <a:outerShdw blurRad="63500" dist="35921" dir="2700000" algn="ctr" rotWithShape="0">
              <a:schemeClr val="tx2">
                <a:alpha val="74998"/>
              </a:schemeClr>
            </a:outerShdw>
          </a:effectLst>
          <a:extLst/>
        </p:spPr>
        <p:txBody>
          <a:bodyPr/>
          <a:lstStyle/>
          <a:p>
            <a:pPr>
              <a:defRPr/>
            </a:pPr>
            <a:r>
              <a:rPr lang="zh-CHT" altLang="en-US" sz="5400" b="1" i="1" dirty="0">
                <a:solidFill>
                  <a:srgbClr val="FFFFFF"/>
                </a:solidFill>
                <a:effectLst>
                  <a:glow rad="228600">
                    <a:srgbClr val="000000"/>
                  </a:glow>
                </a:effectLst>
                <a:latin typeface="Times New Roman" charset="0"/>
                <a:ea typeface="ＭＳ Ｐゴシック" charset="0"/>
                <a:cs typeface="Arial" charset="0"/>
              </a:rPr>
              <a:t>被提升天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2226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a:extLst/>
        </p:spPr>
        <p:txBody>
          <a:bodyPr/>
          <a:lstStyle/>
          <a:p>
            <a:pPr>
              <a:defRPr/>
            </a:pPr>
            <a:r>
              <a:rPr lang="zh-CN" altLang="en-US" b="1" dirty="0" smtClean="0">
                <a:solidFill>
                  <a:schemeClr val="accent3"/>
                </a:solidFill>
                <a:effectLst>
                  <a:glow rad="127000">
                    <a:schemeClr val="tx1"/>
                  </a:glow>
                </a:effectLst>
                <a:latin typeface="Arial" charset="0"/>
                <a:ea typeface="ＭＳ Ｐゴシック" charset="0"/>
                <a:cs typeface="ＭＳ Ｐゴシック" charset="0"/>
              </a:rPr>
              <a:t>为什么我们要对被提</a:t>
            </a:r>
            <a:r>
              <a:rPr lang="zh-CN" altLang="en-US" b="1" dirty="0" smtClean="0">
                <a:solidFill>
                  <a:srgbClr val="FFFF00"/>
                </a:solidFill>
                <a:effectLst>
                  <a:glow rad="127000">
                    <a:schemeClr val="tx1"/>
                  </a:glow>
                </a:effectLst>
                <a:latin typeface="Arial" charset="0"/>
                <a:ea typeface="ＭＳ Ｐゴシック" charset="0"/>
                <a:cs typeface="ＭＳ Ｐゴシック" charset="0"/>
              </a:rPr>
              <a:t>充满期盼</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84484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zh-CN" altLang="en-US" sz="4800" b="1" dirty="0" smtClean="0">
                <a:effectLst>
                  <a:glow rad="127000">
                    <a:schemeClr val="tx1"/>
                  </a:glow>
                </a:effectLst>
                <a:latin typeface="Arial" charset="0"/>
                <a:ea typeface="ＭＳ Ｐゴシック" charset="0"/>
                <a:cs typeface="ＭＳ Ｐゴシック" charset="0"/>
              </a:rPr>
              <a:t>基督首次降临</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2334" y="1016000"/>
            <a:ext cx="9118861" cy="5468408"/>
          </a:xfrm>
          <a:prstGeom prst="rect">
            <a:avLst/>
          </a:prstGeom>
        </p:spPr>
      </p:pic>
    </p:spTree>
    <p:extLst>
      <p:ext uri="{BB962C8B-B14F-4D97-AF65-F5344CB8AC3E}">
        <p14:creationId xmlns:p14="http://schemas.microsoft.com/office/powerpoint/2010/main" val="33142164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他再临的两个阶段</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smtClean="0">
                <a:effectLst>
                  <a:glow rad="127000">
                    <a:schemeClr val="tx1"/>
                  </a:glow>
                </a:effectLst>
                <a:latin typeface="Arial" charset="0"/>
                <a:ea typeface="ＭＳ Ｐゴシック" charset="0"/>
                <a:cs typeface="ＭＳ Ｐゴシック" charset="0"/>
              </a:rPr>
              <a:t>被提</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smtClean="0">
                <a:effectLst>
                  <a:glow rad="127000">
                    <a:schemeClr val="tx1"/>
                  </a:glow>
                </a:effectLst>
                <a:latin typeface="Arial" charset="0"/>
                <a:ea typeface="ＭＳ Ｐゴシック" charset="0"/>
                <a:cs typeface="ＭＳ Ｐゴシック" charset="0"/>
              </a:rPr>
              <a:t>启示</a:t>
            </a:r>
            <a:endParaRPr lang="en-US" sz="54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0410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a:extLst/>
        </p:spPr>
        <p:txBody>
          <a:bodyPr/>
          <a:lstStyle/>
          <a:p>
            <a:pPr>
              <a:defRPr/>
            </a:pPr>
            <a:r>
              <a:rPr lang="zh-CN" altLang="en-US" b="1" dirty="0">
                <a:solidFill>
                  <a:schemeClr val="accent3"/>
                </a:solidFill>
                <a:effectLst>
                  <a:glow rad="127000">
                    <a:schemeClr val="tx1"/>
                  </a:glow>
                </a:effectLst>
                <a:latin typeface="Arial" charset="0"/>
                <a:ea typeface="ＭＳ Ｐゴシック" charset="0"/>
                <a:cs typeface="ＭＳ Ｐゴシック" charset="0"/>
              </a:rPr>
              <a:t>为什么我们应该对被提</a:t>
            </a:r>
            <a:r>
              <a:rPr lang="zh-CN" altLang="en-US" b="1" dirty="0">
                <a:solidFill>
                  <a:srgbClr val="FFFF00"/>
                </a:solidFill>
                <a:effectLst>
                  <a:glow rad="127000">
                    <a:schemeClr val="tx1"/>
                  </a:glow>
                </a:effectLst>
                <a:latin typeface="Arial" charset="0"/>
                <a:ea typeface="ＭＳ Ｐゴシック" charset="0"/>
                <a:cs typeface="ＭＳ Ｐゴシック" charset="0"/>
              </a:rPr>
              <a:t>充满期盼</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648883">
            <a:off x="2548448" y="4733865"/>
            <a:ext cx="6908800"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effectLst>
                  <a:glow rad="127000">
                    <a:schemeClr val="tx1"/>
                  </a:glow>
                </a:effectLst>
                <a:latin typeface="Arial" charset="0"/>
                <a:ea typeface="ＭＳ Ｐゴシック" charset="0"/>
                <a:cs typeface="ＭＳ Ｐゴシック" charset="0"/>
              </a:rPr>
              <a:t>3</a:t>
            </a:r>
            <a:r>
              <a:rPr lang="zh-CN" altLang="en-US" sz="8000" b="1" dirty="0" smtClean="0">
                <a:effectLst>
                  <a:glow rad="127000">
                    <a:schemeClr val="tx1"/>
                  </a:glow>
                </a:effectLst>
                <a:latin typeface="Arial" charset="0"/>
                <a:ea typeface="ＭＳ Ｐゴシック" charset="0"/>
                <a:cs typeface="ＭＳ Ｐゴシック" charset="0"/>
              </a:rPr>
              <a:t>个原因</a:t>
            </a:r>
            <a:endParaRPr lang="en-US" sz="8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648883">
            <a:off x="169043" y="2518768"/>
            <a:ext cx="8195061"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smtClean="0">
                <a:effectLst>
                  <a:glow rad="127000">
                    <a:schemeClr val="tx1"/>
                  </a:glow>
                </a:effectLst>
                <a:latin typeface="Arial" charset="0"/>
                <a:ea typeface="ＭＳ Ｐゴシック" charset="0"/>
                <a:cs typeface="ＭＳ Ｐゴシック" charset="0"/>
              </a:rPr>
              <a:t>帖撒罗尼迦前书</a:t>
            </a:r>
            <a:r>
              <a:rPr lang="en-US" sz="4800" b="1" dirty="0" smtClean="0">
                <a:effectLst>
                  <a:glow rad="127000">
                    <a:schemeClr val="tx1"/>
                  </a:glow>
                </a:effectLst>
                <a:latin typeface="Arial" charset="0"/>
                <a:ea typeface="ＭＳ Ｐゴシック" charset="0"/>
                <a:cs typeface="ＭＳ Ｐゴシック" charset="0"/>
              </a:rPr>
              <a:t> 4:13-18</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14124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a:ex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a:t>
            </a:r>
            <a:r>
              <a:rPr lang="zh-CN" altLang="en-US" sz="4800" b="1" dirty="0" smtClean="0">
                <a:solidFill>
                  <a:schemeClr val="tx2"/>
                </a:solidFill>
                <a:effectLst>
                  <a:glow rad="127000">
                    <a:schemeClr val="bg1"/>
                  </a:glow>
                </a:effectLst>
                <a:latin typeface="Arial" charset="0"/>
                <a:ea typeface="ＭＳ Ｐゴシック" charset="0"/>
                <a:cs typeface="ＭＳ Ｐゴシック" charset="0"/>
              </a:rPr>
              <a:t>被提使我们在悲痛中</a:t>
            </a:r>
            <a:r>
              <a:rPr lang="en-US" sz="4800" b="1" dirty="0" smtClean="0">
                <a:solidFill>
                  <a:schemeClr val="tx2"/>
                </a:solidFill>
                <a:effectLst>
                  <a:glow rad="127000">
                    <a:schemeClr val="bg1"/>
                  </a:glow>
                </a:effectLst>
                <a:latin typeface="Arial" charset="0"/>
                <a:ea typeface="ＭＳ Ｐゴシック" charset="0"/>
                <a:cs typeface="ＭＳ Ｐゴシック" charset="0"/>
              </a:rPr>
              <a:t> </a:t>
            </a:r>
            <a:r>
              <a:rPr lang="zh-CN" altLang="en-US" sz="11500" b="1" dirty="0" smtClean="0">
                <a:solidFill>
                  <a:srgbClr val="0000FF"/>
                </a:solidFill>
                <a:effectLst>
                  <a:glow rad="127000">
                    <a:schemeClr val="bg1"/>
                  </a:glow>
                </a:effectLst>
                <a:latin typeface="Arial" charset="0"/>
                <a:ea typeface="ＭＳ Ｐゴシック" charset="0"/>
                <a:cs typeface="ＭＳ Ｐゴシック" charset="0"/>
              </a:rPr>
              <a:t>充满希望</a:t>
            </a:r>
            <a:r>
              <a:rPr lang="en-US" sz="11500" b="1" dirty="0" smtClean="0">
                <a:solidFill>
                  <a:schemeClr val="tx2"/>
                </a:solidFill>
                <a:effectLst>
                  <a:glow rad="127000">
                    <a:schemeClr val="bg1"/>
                  </a:glow>
                </a:effectLst>
                <a:latin typeface="Arial" charset="0"/>
                <a:ea typeface="ＭＳ Ｐゴシック" charset="0"/>
                <a:cs typeface="ＭＳ Ｐゴシック" charset="0"/>
              </a:rPr>
              <a:t> </a:t>
            </a:r>
            <a:r>
              <a:rPr lang="en-US" sz="6600" b="1" dirty="0">
                <a:solidFill>
                  <a:schemeClr val="tx2"/>
                </a:solidFill>
                <a:effectLst>
                  <a:glow rad="127000">
                    <a:schemeClr val="bg1"/>
                  </a:glow>
                </a:effectLst>
                <a:latin typeface="Arial" charset="0"/>
                <a:ea typeface="ＭＳ Ｐゴシック" charset="0"/>
                <a:cs typeface="ＭＳ Ｐゴシック" charset="0"/>
              </a:rPr>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smtClean="0">
                <a:solidFill>
                  <a:schemeClr val="tx2"/>
                </a:solidFill>
                <a:effectLst>
                  <a:glow rad="127000">
                    <a:schemeClr val="bg1"/>
                  </a:glow>
                </a:effectLst>
                <a:latin typeface="Arial" charset="0"/>
                <a:ea typeface="ＭＳ Ｐゴシック" charset="0"/>
                <a:cs typeface="ＭＳ Ｐゴシック" charset="0"/>
              </a:rPr>
              <a:t>(</a:t>
            </a:r>
            <a:r>
              <a:rPr lang="zh-CN" altLang="en-US" sz="4800" b="1" dirty="0" smtClean="0">
                <a:solidFill>
                  <a:schemeClr val="tx2"/>
                </a:solidFill>
                <a:effectLst>
                  <a:glow rad="127000">
                    <a:schemeClr val="bg1"/>
                  </a:glow>
                </a:effectLst>
                <a:latin typeface="Arial" charset="0"/>
                <a:ea typeface="ＭＳ Ｐゴシック" charset="0"/>
                <a:cs typeface="ＭＳ Ｐゴシック" charset="0"/>
              </a:rPr>
              <a:t>帖前</a:t>
            </a:r>
            <a:r>
              <a:rPr lang="en-US" sz="4800" b="1" dirty="0" smtClean="0">
                <a:solidFill>
                  <a:schemeClr val="tx2"/>
                </a:solidFill>
                <a:effectLst>
                  <a:glow rad="127000">
                    <a:schemeClr val="bg1"/>
                  </a:glow>
                </a:effectLst>
                <a:latin typeface="Arial" charset="0"/>
                <a:ea typeface="ＭＳ Ｐゴシック" charset="0"/>
                <a:cs typeface="ＭＳ Ｐゴシック" charset="0"/>
              </a:rPr>
              <a:t> </a:t>
            </a:r>
            <a:r>
              <a:rPr lang="en-US" sz="4800" b="1" dirty="0">
                <a:solidFill>
                  <a:schemeClr val="tx2"/>
                </a:solidFill>
                <a:effectLst>
                  <a:glow rad="127000">
                    <a:schemeClr val="bg1"/>
                  </a:glow>
                </a:effectLst>
                <a:latin typeface="Arial" charset="0"/>
                <a:ea typeface="ＭＳ Ｐゴシック" charset="0"/>
                <a:cs typeface="ＭＳ Ｐゴシック" charset="0"/>
              </a:rPr>
              <a:t>4:13-14).</a:t>
            </a:r>
          </a:p>
        </p:txBody>
      </p:sp>
    </p:spTree>
    <p:extLst>
      <p:ext uri="{BB962C8B-B14F-4D97-AF65-F5344CB8AC3E}">
        <p14:creationId xmlns:p14="http://schemas.microsoft.com/office/powerpoint/2010/main" val="1432537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3539065" cy="5981866"/>
          </a:xfrm>
          <a:effectLst/>
          <a:extLst/>
        </p:spPr>
        <p:txBody>
          <a:bodyPr anchor="t"/>
          <a:lstStyle/>
          <a:p>
            <a:pPr>
              <a:defRPr/>
            </a:pPr>
            <a:r>
              <a:rPr lang="ru-RU" sz="3600" b="1" dirty="0" smtClean="0">
                <a:effectLst>
                  <a:glow rad="254000">
                    <a:schemeClr val="tx1"/>
                  </a:glow>
                </a:effectLst>
                <a:latin typeface="Arial" charset="0"/>
                <a:ea typeface="ＭＳ Ｐゴシック" charset="0"/>
                <a:cs typeface="ＭＳ Ｐゴシック" charset="0"/>
              </a:rPr>
              <a:t>“</a:t>
            </a:r>
            <a:r>
              <a:rPr lang="zh-CN" altLang="en-US" sz="3600" b="1" dirty="0" smtClean="0">
                <a:effectLst>
                  <a:glow rad="254000">
                    <a:schemeClr val="tx1"/>
                  </a:glow>
                </a:effectLst>
                <a:latin typeface="Arial" charset="0"/>
                <a:ea typeface="ＭＳ Ｐゴシック" charset="0"/>
                <a:cs typeface="ＭＳ Ｐゴシック" charset="0"/>
              </a:rPr>
              <a:t>现在，亲爱的弟兄姐妹</a:t>
            </a:r>
            <a:r>
              <a:rPr lang="en-US" sz="3600" b="1" dirty="0" smtClean="0">
                <a:effectLst>
                  <a:glow rad="254000">
                    <a:schemeClr val="tx1"/>
                  </a:glow>
                </a:effectLst>
                <a:latin typeface="Arial" charset="0"/>
                <a:ea typeface="ＭＳ Ｐゴシック" charset="0"/>
                <a:cs typeface="ＭＳ Ｐゴシック" charset="0"/>
              </a:rPr>
              <a:t>, </a:t>
            </a:r>
            <a:r>
              <a:rPr lang="zh-CN" altLang="en-US" sz="3600" b="1" dirty="0" smtClean="0">
                <a:effectLst>
                  <a:glow rad="254000">
                    <a:schemeClr val="tx1"/>
                  </a:glow>
                </a:effectLst>
                <a:latin typeface="Arial" charset="0"/>
                <a:ea typeface="ＭＳ Ｐゴシック" charset="0"/>
                <a:cs typeface="ＭＳ Ｐゴシック" charset="0"/>
              </a:rPr>
              <a:t>我想要你们知道那些去世的信徒的命运</a:t>
            </a:r>
            <a:r>
              <a:rPr lang="en-US" sz="3600" b="1" dirty="0" smtClean="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t>
            </a:r>
            <a:r>
              <a:rPr lang="en-US" sz="3600" b="1" dirty="0" smtClean="0">
                <a:effectLst>
                  <a:glow rad="254000">
                    <a:schemeClr val="tx1"/>
                  </a:glow>
                </a:effectLst>
                <a:latin typeface="Arial" charset="0"/>
                <a:ea typeface="ＭＳ Ｐゴシック" charset="0"/>
                <a:cs typeface="ＭＳ Ｐゴシック" charset="0"/>
              </a:rPr>
              <a:t>.</a:t>
            </a:r>
            <a:r>
              <a:rPr lang="ru-RU" sz="3600" b="1" dirty="0" smtClean="0">
                <a:effectLst>
                  <a:glow rad="254000">
                    <a:schemeClr val="tx1"/>
                  </a:glow>
                </a:effectLst>
                <a:latin typeface="Arial" charset="0"/>
                <a:ea typeface="ＭＳ Ｐゴシック" charset="0"/>
                <a:cs typeface="ＭＳ Ｐゴシック" charset="0"/>
              </a:rPr>
              <a:t>”</a:t>
            </a:r>
            <a:r>
              <a:rPr lang="en-US" sz="3600" b="1" dirty="0" smtClean="0">
                <a:effectLst>
                  <a:glow rad="254000">
                    <a:schemeClr val="tx1"/>
                  </a:glow>
                </a:effectLst>
                <a:latin typeface="Arial" charset="0"/>
                <a:ea typeface="ＭＳ Ｐゴシック" charset="0"/>
                <a:cs typeface="ＭＳ Ｐゴシック" charset="0"/>
              </a:rPr>
              <a:t> </a:t>
            </a:r>
            <a:br>
              <a:rPr lang="en-US" sz="3600" b="1" dirty="0" smtClean="0">
                <a:effectLst>
                  <a:glow rad="254000">
                    <a:schemeClr val="tx1"/>
                  </a:glow>
                </a:effectLst>
                <a:latin typeface="Arial" charset="0"/>
                <a:ea typeface="ＭＳ Ｐゴシック" charset="0"/>
                <a:cs typeface="ＭＳ Ｐゴシック" charset="0"/>
              </a:rPr>
            </a:br>
            <a:r>
              <a:rPr lang="en-US" sz="3600" b="1" dirty="0" smtClean="0">
                <a:effectLst>
                  <a:glow rad="254000">
                    <a:schemeClr val="tx1"/>
                  </a:glow>
                </a:effectLst>
                <a:latin typeface="Arial" charset="0"/>
                <a:ea typeface="ＭＳ Ｐゴシック" charset="0"/>
                <a:cs typeface="ＭＳ Ｐゴシック" charset="0"/>
              </a:rPr>
              <a:t>(</a:t>
            </a:r>
            <a:r>
              <a:rPr lang="zh-CN" altLang="en-US" sz="3600" b="1" dirty="0" smtClean="0">
                <a:effectLst>
                  <a:glow rad="254000">
                    <a:schemeClr val="tx1"/>
                  </a:glow>
                </a:effectLst>
                <a:latin typeface="Arial" charset="0"/>
                <a:ea typeface="ＭＳ Ｐゴシック" charset="0"/>
                <a:cs typeface="ＭＳ Ｐゴシック" charset="0"/>
              </a:rPr>
              <a:t>帖前</a:t>
            </a:r>
            <a:r>
              <a:rPr lang="ru-RU" sz="3600" b="1" dirty="0" smtClean="0">
                <a:effectLst>
                  <a:glow rad="254000">
                    <a:schemeClr val="tx1"/>
                  </a:glow>
                </a:effectLst>
                <a:latin typeface="Arial" charset="0"/>
                <a:ea typeface="ＭＳ Ｐゴシック" charset="0"/>
                <a:cs typeface="ＭＳ Ｐゴシック" charset="0"/>
              </a:rPr>
              <a:t>4:</a:t>
            </a:r>
            <a:r>
              <a:rPr lang="en-US" sz="3600" b="1" dirty="0" smtClean="0">
                <a:effectLst>
                  <a:glow rad="254000">
                    <a:schemeClr val="tx1"/>
                  </a:glow>
                </a:effectLst>
                <a:latin typeface="Arial" charset="0"/>
                <a:ea typeface="ＭＳ Ｐゴシック" charset="0"/>
                <a:cs typeface="ＭＳ Ｐゴシック" charset="0"/>
              </a:rPr>
              <a:t>13a </a:t>
            </a:r>
            <a:r>
              <a:rPr lang="en-US" sz="3200" b="1" dirty="0" smtClean="0">
                <a:effectLst>
                  <a:glow rad="254000">
                    <a:schemeClr val="tx1"/>
                  </a:glow>
                </a:effectLst>
                <a:latin typeface="Arial" charset="0"/>
                <a:ea typeface="ＭＳ Ｐゴシック" charset="0"/>
                <a:cs typeface="ＭＳ Ｐゴシック" charset="0"/>
              </a:rPr>
              <a:t>NLT</a:t>
            </a:r>
            <a:r>
              <a:rPr lang="en-US" sz="3600" b="1" dirty="0" smtClean="0">
                <a:effectLst>
                  <a:glow rad="254000">
                    <a:schemeClr val="tx1"/>
                  </a:glow>
                </a:effectLst>
                <a:latin typeface="Arial" charset="0"/>
                <a:ea typeface="ＭＳ Ｐゴシック" charset="0"/>
                <a:cs typeface="ＭＳ Ｐゴシック" charset="0"/>
              </a:rPr>
              <a:t>).</a:t>
            </a:r>
            <a:endParaRPr lang="en-US" sz="36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4655" cy="5723467"/>
          </a:xfrm>
          <a:prstGeom prst="rect">
            <a:avLst/>
          </a:prstGeom>
        </p:spPr>
      </p:pic>
      <p:sp>
        <p:nvSpPr>
          <p:cNvPr id="900098" name="Rectangle 2"/>
          <p:cNvSpPr>
            <a:spLocks noGrp="1" noChangeArrowheads="1"/>
          </p:cNvSpPr>
          <p:nvPr>
            <p:ph type="ctrTitle"/>
          </p:nvPr>
        </p:nvSpPr>
        <p:spPr>
          <a:xfrm>
            <a:off x="-29346" y="5181601"/>
            <a:ext cx="9144000" cy="1608668"/>
          </a:xfrm>
          <a:solidFill>
            <a:srgbClr val="000000"/>
          </a:solidFill>
          <a:effectLst>
            <a:outerShdw blurRad="63500" dist="35921" dir="2700000" algn="ctr" rotWithShape="0">
              <a:schemeClr val="tx2">
                <a:alpha val="74998"/>
              </a:schemeClr>
            </a:outerShdw>
          </a:effectLst>
          <a:extLst/>
        </p:spPr>
        <p:txBody>
          <a:bodyPr/>
          <a:lstStyle/>
          <a:p>
            <a:pPr>
              <a:defRPr/>
            </a:pPr>
            <a:r>
              <a:rPr lang="zh-CN" altLang="en-US" b="1" dirty="0" smtClean="0">
                <a:effectLst>
                  <a:glow rad="127000">
                    <a:schemeClr val="tx1"/>
                  </a:glow>
                </a:effectLst>
                <a:latin typeface="Arial" charset="0"/>
                <a:ea typeface="ＭＳ Ｐゴシック" charset="0"/>
                <a:cs typeface="ＭＳ Ｐゴシック" charset="0"/>
              </a:rPr>
              <a:t>知道已经去世的信徒的未来命运</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(4:13a). </a:t>
            </a:r>
          </a:p>
        </p:txBody>
      </p:sp>
    </p:spTree>
    <p:extLst>
      <p:ext uri="{BB962C8B-B14F-4D97-AF65-F5344CB8AC3E}">
        <p14:creationId xmlns:p14="http://schemas.microsoft.com/office/powerpoint/2010/main" val="2111691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6020919"/>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悲痛是艰难的</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072188"/>
          </a:xfrm>
          <a:prstGeom prst="rect">
            <a:avLst/>
          </a:prstGeom>
        </p:spPr>
      </p:pic>
    </p:spTree>
    <p:extLst>
      <p:ext uri="{BB962C8B-B14F-4D97-AF65-F5344CB8AC3E}">
        <p14:creationId xmlns:p14="http://schemas.microsoft.com/office/powerpoint/2010/main" val="3096537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0"/>
            <a:ext cx="8011886" cy="6858000"/>
          </a:xfrm>
          <a:prstGeom prst="rect">
            <a:avLst/>
          </a:prstGeom>
        </p:spPr>
      </p:pic>
      <p:sp>
        <p:nvSpPr>
          <p:cNvPr id="900098" name="Rectangle 2"/>
          <p:cNvSpPr>
            <a:spLocks noGrp="1" noChangeArrowheads="1"/>
          </p:cNvSpPr>
          <p:nvPr>
            <p:ph type="ctrTitle"/>
          </p:nvPr>
        </p:nvSpPr>
        <p:spPr>
          <a:xfrm>
            <a:off x="0" y="0"/>
            <a:ext cx="9144000" cy="1496211"/>
          </a:xfrm>
          <a:solidFill>
            <a:schemeClr val="tx1"/>
          </a:solidFill>
          <a:effectLst/>
          <a:extLst/>
        </p:spPr>
        <p:txBody>
          <a:bodyPr/>
          <a:lstStyle/>
          <a:p>
            <a:pPr>
              <a:defRPr/>
            </a:pPr>
            <a:r>
              <a:rPr lang="zh-CN" altLang="en-US" sz="3200" b="1" dirty="0">
                <a:effectLst>
                  <a:glow rad="127000">
                    <a:schemeClr val="tx1"/>
                  </a:glow>
                </a:effectLst>
                <a:latin typeface="Apple Chancery"/>
                <a:ea typeface="ＭＳ Ｐゴシック" charset="0"/>
                <a:cs typeface="Apple Chancery"/>
              </a:rPr>
              <a:t>“</a:t>
            </a:r>
            <a:r>
              <a:rPr lang="zh-CN" altLang="en-US" b="1" dirty="0" smtClean="0">
                <a:effectLst>
                  <a:glow rad="127000">
                    <a:schemeClr val="tx1"/>
                  </a:glow>
                </a:effectLst>
                <a:latin typeface="Apple Chancery"/>
                <a:ea typeface="ＭＳ Ｐゴシック" charset="0"/>
                <a:cs typeface="Apple Chancery"/>
              </a:rPr>
              <a:t>悲痛是我们为爱所付的代价”</a:t>
            </a:r>
            <a:r>
              <a:rPr lang="en-US" altLang="zh-CN" b="1" dirty="0" smtClean="0">
                <a:effectLst>
                  <a:glow rad="127000">
                    <a:schemeClr val="tx1"/>
                  </a:glow>
                </a:effectLst>
                <a:latin typeface="Apple Chancery"/>
                <a:ea typeface="ＭＳ Ｐゴシック" charset="0"/>
                <a:cs typeface="Apple Chancery"/>
              </a:rPr>
              <a:t/>
            </a:r>
            <a:br>
              <a:rPr lang="en-US" altLang="zh-CN" b="1" dirty="0" smtClean="0">
                <a:effectLst>
                  <a:glow rad="127000">
                    <a:schemeClr val="tx1"/>
                  </a:glow>
                </a:effectLst>
                <a:latin typeface="Apple Chancery"/>
                <a:ea typeface="ＭＳ Ｐゴシック" charset="0"/>
                <a:cs typeface="Apple Chancery"/>
              </a:rPr>
            </a:br>
            <a:r>
              <a:rPr lang="zh-CN" altLang="en-US" b="1" dirty="0" smtClean="0">
                <a:effectLst>
                  <a:glow rad="127000">
                    <a:schemeClr val="tx1"/>
                  </a:glow>
                </a:effectLst>
                <a:latin typeface="Apple Chancery"/>
                <a:ea typeface="ＭＳ Ｐゴシック" charset="0"/>
                <a:cs typeface="Apple Chancery"/>
              </a:rPr>
              <a:t>伊丽莎白女王</a:t>
            </a:r>
            <a:r>
              <a:rPr lang="en-US" sz="3200" b="1" i="1" dirty="0" smtClean="0">
                <a:effectLst>
                  <a:glow rad="127000">
                    <a:schemeClr val="tx1"/>
                  </a:glow>
                </a:effectLst>
                <a:latin typeface="Apple Chancery"/>
                <a:ea typeface="ＭＳ Ｐゴシック" charset="0"/>
                <a:cs typeface="Apple Chancery"/>
              </a:rPr>
              <a:t>II</a:t>
            </a:r>
            <a:endParaRPr lang="en-US" sz="3200" b="1" i="1" dirty="0">
              <a:effectLst>
                <a:glow rad="127000">
                  <a:schemeClr val="tx1"/>
                </a:glow>
              </a:effectLst>
              <a:latin typeface="Apple Chancery"/>
              <a:ea typeface="ＭＳ Ｐゴシック" charset="0"/>
              <a:cs typeface="Apple Chancery"/>
            </a:endParaRPr>
          </a:p>
        </p:txBody>
      </p:sp>
    </p:spTree>
    <p:extLst>
      <p:ext uri="{BB962C8B-B14F-4D97-AF65-F5344CB8AC3E}">
        <p14:creationId xmlns:p14="http://schemas.microsoft.com/office/powerpoint/2010/main" val="4277341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a:extLst/>
        </p:spPr>
        <p:txBody>
          <a:bodyPr/>
          <a:lstStyle/>
          <a:p>
            <a:pPr>
              <a:defRPr/>
            </a:pPr>
            <a:r>
              <a:rPr lang="zh-CN" altLang="en-US" b="1" dirty="0" smtClean="0">
                <a:effectLst>
                  <a:glow rad="127000">
                    <a:schemeClr val="tx1"/>
                  </a:glow>
                </a:effectLst>
                <a:latin typeface="Arial" charset="0"/>
                <a:ea typeface="ＭＳ Ｐゴシック" charset="0"/>
                <a:cs typeface="ＭＳ Ｐゴシック" charset="0"/>
              </a:rPr>
              <a:t>被告知已去世信徒的命运将防止我们无望的悲痛</a:t>
            </a:r>
            <a:r>
              <a:rPr lang="en-US" b="1" dirty="0" smtClean="0">
                <a:effectLst>
                  <a:glow rad="127000">
                    <a:schemeClr val="tx1"/>
                  </a:glow>
                </a:effectLst>
                <a:latin typeface="Arial" charset="0"/>
                <a:ea typeface="ＭＳ Ｐゴシック" charset="0"/>
                <a:cs typeface="ＭＳ Ｐゴシック" charset="0"/>
              </a:rPr>
              <a:t> (</a:t>
            </a:r>
            <a:r>
              <a:rPr lang="zh-CN" altLang="en-US" b="1" dirty="0" smtClean="0">
                <a:effectLst>
                  <a:glow rad="127000">
                    <a:schemeClr val="tx1"/>
                  </a:glow>
                </a:effectLst>
                <a:latin typeface="Arial" charset="0"/>
                <a:ea typeface="ＭＳ Ｐゴシック" charset="0"/>
                <a:cs typeface="ＭＳ Ｐゴシック" charset="0"/>
              </a:rPr>
              <a:t>帖前</a:t>
            </a:r>
            <a:r>
              <a:rPr lang="en-US" b="1" dirty="0" smtClean="0">
                <a:effectLst>
                  <a:glow rad="127000">
                    <a:schemeClr val="tx1"/>
                  </a:glow>
                </a:effectLst>
                <a:latin typeface="Arial" charset="0"/>
                <a:ea typeface="ＭＳ Ｐゴシック" charset="0"/>
                <a:cs typeface="ＭＳ Ｐゴシック" charset="0"/>
              </a:rPr>
              <a:t>4</a:t>
            </a:r>
            <a:r>
              <a:rPr lang="en-US" b="1" dirty="0">
                <a:effectLst>
                  <a:glow rad="127000">
                    <a:schemeClr val="tx1"/>
                  </a:glow>
                </a:effectLst>
                <a:latin typeface="Arial" charset="0"/>
                <a:ea typeface="ＭＳ Ｐゴシック" charset="0"/>
                <a:cs typeface="ＭＳ Ｐゴシック" charset="0"/>
              </a:rPr>
              <a:t>:13b). </a:t>
            </a:r>
          </a:p>
        </p:txBody>
      </p:sp>
      <p:pic>
        <p:nvPicPr>
          <p:cNvPr id="3" name="Picture 2"/>
          <p:cNvPicPr>
            <a:picLocks noChangeAspect="1"/>
          </p:cNvPicPr>
          <p:nvPr/>
        </p:nvPicPr>
        <p:blipFill>
          <a:blip r:embed="rId3"/>
          <a:stretch>
            <a:fillRect/>
          </a:stretch>
        </p:blipFill>
        <p:spPr>
          <a:xfrm>
            <a:off x="0" y="-29620"/>
            <a:ext cx="9236316" cy="3856567"/>
          </a:xfrm>
          <a:prstGeom prst="rect">
            <a:avLst/>
          </a:prstGeom>
        </p:spPr>
      </p:pic>
    </p:spTree>
    <p:extLst>
      <p:ext uri="{BB962C8B-B14F-4D97-AF65-F5344CB8AC3E}">
        <p14:creationId xmlns:p14="http://schemas.microsoft.com/office/powerpoint/2010/main" val="1317701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3374797" cy="5981866"/>
          </a:xfrm>
          <a:effectLst/>
          <a:extLst/>
        </p:spPr>
        <p:txBody>
          <a:bodyPr anchor="t"/>
          <a:lstStyle/>
          <a:p>
            <a:pPr>
              <a:defRPr/>
            </a:pPr>
            <a:r>
              <a:rPr lang="en-US" altLang="zh-CN" sz="3600" b="1" dirty="0">
                <a:effectLst>
                  <a:glow rad="254000">
                    <a:schemeClr val="tx1"/>
                  </a:glow>
                </a:effectLst>
                <a:latin typeface="Arial" charset="0"/>
                <a:ea typeface="ＭＳ Ｐゴシック" charset="0"/>
                <a:cs typeface="ＭＳ Ｐゴシック" charset="0"/>
              </a:rPr>
              <a:t>"</a:t>
            </a:r>
            <a:r>
              <a:rPr lang="zh-CN" altLang="en-US" sz="3600" b="1" dirty="0">
                <a:effectLst>
                  <a:glow rad="254000">
                    <a:schemeClr val="tx1"/>
                  </a:glow>
                </a:effectLst>
                <a:latin typeface="Arial" charset="0"/>
                <a:ea typeface="ＭＳ Ｐゴシック" charset="0"/>
                <a:cs typeface="ＭＳ Ｐゴシック" charset="0"/>
              </a:rPr>
              <a:t>现在，亲爱的弟兄姐妹</a:t>
            </a:r>
            <a:r>
              <a:rPr lang="en-US" altLang="zh-CN" sz="3600" b="1" dirty="0">
                <a:effectLst>
                  <a:glow rad="254000">
                    <a:schemeClr val="tx1"/>
                  </a:glow>
                </a:effectLst>
                <a:latin typeface="Arial" charset="0"/>
                <a:ea typeface="ＭＳ Ｐゴシック" charset="0"/>
                <a:cs typeface="ＭＳ Ｐゴシック" charset="0"/>
              </a:rPr>
              <a:t>, </a:t>
            </a:r>
            <a:r>
              <a:rPr lang="zh-CN" altLang="en-US" sz="3600" b="1" dirty="0">
                <a:effectLst>
                  <a:glow rad="254000">
                    <a:schemeClr val="tx1"/>
                  </a:glow>
                </a:effectLst>
                <a:latin typeface="Arial" charset="0"/>
                <a:ea typeface="ＭＳ Ｐゴシック" charset="0"/>
                <a:cs typeface="ＭＳ Ｐゴシック" charset="0"/>
              </a:rPr>
              <a:t>我想要你们知道那些去</a:t>
            </a:r>
            <a:r>
              <a:rPr lang="zh-CN" altLang="en-US" sz="3600" b="1" dirty="0" smtClean="0">
                <a:effectLst>
                  <a:glow rad="254000">
                    <a:schemeClr val="tx1"/>
                  </a:glow>
                </a:effectLst>
                <a:latin typeface="Arial" charset="0"/>
                <a:ea typeface="ＭＳ Ｐゴシック" charset="0"/>
                <a:cs typeface="ＭＳ Ｐゴシック" charset="0"/>
              </a:rPr>
              <a:t>世的信徒的命运</a:t>
            </a:r>
            <a:r>
              <a:rPr lang="zh-CN" altLang="zh-CN" sz="3600" b="1" dirty="0" smtClean="0">
                <a:effectLst>
                  <a:glow rad="254000">
                    <a:schemeClr val="tx1"/>
                  </a:glow>
                </a:effectLst>
                <a:latin typeface="Arial" charset="0"/>
                <a:ea typeface="ＭＳ Ｐゴシック" charset="0"/>
                <a:cs typeface="ＭＳ Ｐゴシック" charset="0"/>
              </a:rPr>
              <a:t>，</a:t>
            </a:r>
            <a:r>
              <a:rPr lang="en-US" sz="3600" b="1" dirty="0" smtClean="0">
                <a:effectLst>
                  <a:glow rad="254000">
                    <a:schemeClr val="tx1"/>
                  </a:glow>
                </a:effectLst>
                <a:latin typeface="Arial" charset="0"/>
                <a:ea typeface="ＭＳ Ｐゴシック" charset="0"/>
                <a:cs typeface="ＭＳ Ｐゴシック" charset="0"/>
              </a:rPr>
              <a:t> </a:t>
            </a:r>
            <a:r>
              <a:rPr lang="zh-CN" altLang="en-US" sz="3600" b="1" dirty="0" smtClean="0">
                <a:solidFill>
                  <a:srgbClr val="FFFF00"/>
                </a:solidFill>
                <a:effectLst>
                  <a:glow rad="254000">
                    <a:schemeClr val="tx1"/>
                  </a:glow>
                </a:effectLst>
                <a:latin typeface="Arial" charset="0"/>
                <a:ea typeface="ＭＳ Ｐゴシック" charset="0"/>
                <a:cs typeface="ＭＳ Ｐゴシック" charset="0"/>
              </a:rPr>
              <a:t>因此你们不会象那些没</a:t>
            </a:r>
            <a:r>
              <a:rPr lang="zh-CN" altLang="en-US" sz="3600" b="1" dirty="0">
                <a:solidFill>
                  <a:srgbClr val="FFFF00"/>
                </a:solidFill>
                <a:effectLst>
                  <a:glow rad="254000">
                    <a:schemeClr val="tx1"/>
                  </a:glow>
                </a:effectLst>
                <a:latin typeface="Arial" charset="0"/>
                <a:ea typeface="ＭＳ Ｐゴシック" charset="0"/>
                <a:cs typeface="ＭＳ Ｐゴシック" charset="0"/>
              </a:rPr>
              <a:t>有指望的人那样</a:t>
            </a:r>
            <a:r>
              <a:rPr lang="zh-CN" altLang="en-US" sz="3600" b="1" dirty="0" smtClean="0">
                <a:solidFill>
                  <a:srgbClr val="FFFF00"/>
                </a:solidFill>
                <a:effectLst>
                  <a:glow rad="254000">
                    <a:schemeClr val="tx1"/>
                  </a:glow>
                </a:effectLst>
                <a:latin typeface="Arial" charset="0"/>
                <a:ea typeface="ＭＳ Ｐゴシック" charset="0"/>
                <a:cs typeface="ＭＳ Ｐゴシック" charset="0"/>
              </a:rPr>
              <a:t>悲痛</a:t>
            </a:r>
            <a:r>
              <a:rPr lang="zh-CN" altLang="en-US" sz="3600" b="1" dirty="0">
                <a:solidFill>
                  <a:srgbClr val="FFFF00"/>
                </a:solidFill>
                <a:effectLst>
                  <a:glow rad="254000">
                    <a:schemeClr val="tx1"/>
                  </a:glow>
                </a:effectLst>
                <a:latin typeface="Arial" charset="0"/>
                <a:ea typeface="ＭＳ Ｐゴシック" charset="0"/>
                <a:cs typeface="ＭＳ Ｐゴシック" charset="0"/>
              </a:rPr>
              <a:t>。</a:t>
            </a:r>
            <a:r>
              <a:rPr lang="ru-RU" sz="3600" b="1" dirty="0" smtClean="0">
                <a:effectLst>
                  <a:glow rad="254000">
                    <a:schemeClr val="tx1"/>
                  </a:glow>
                </a:effectLst>
                <a:latin typeface="Arial" charset="0"/>
                <a:ea typeface="ＭＳ Ｐゴシック" charset="0"/>
                <a:cs typeface="ＭＳ Ｐゴシック" charset="0"/>
              </a:rPr>
              <a:t>"</a:t>
            </a:r>
            <a:r>
              <a:rPr lang="en-US" sz="3600" b="1" dirty="0" smtClean="0">
                <a:effectLst>
                  <a:glow rad="254000">
                    <a:schemeClr val="tx1"/>
                  </a:glow>
                </a:effectLst>
                <a:latin typeface="Arial" charset="0"/>
                <a:ea typeface="ＭＳ Ｐゴシック" charset="0"/>
                <a:cs typeface="ＭＳ Ｐゴシック" charset="0"/>
              </a:rPr>
              <a:t> </a:t>
            </a:r>
            <a:br>
              <a:rPr lang="en-US" sz="3600" b="1" dirty="0" smtClean="0">
                <a:effectLst>
                  <a:glow rad="254000">
                    <a:schemeClr val="tx1"/>
                  </a:glow>
                </a:effectLst>
                <a:latin typeface="Arial" charset="0"/>
                <a:ea typeface="ＭＳ Ｐゴシック" charset="0"/>
                <a:cs typeface="ＭＳ Ｐゴシック" charset="0"/>
              </a:rPr>
            </a:br>
            <a:r>
              <a:rPr lang="en-US" sz="3600" b="1" dirty="0" smtClean="0">
                <a:effectLst>
                  <a:glow rad="254000">
                    <a:schemeClr val="tx1"/>
                  </a:glow>
                </a:effectLst>
                <a:latin typeface="Arial" charset="0"/>
                <a:ea typeface="ＭＳ Ｐゴシック" charset="0"/>
                <a:cs typeface="ＭＳ Ｐゴシック" charset="0"/>
              </a:rPr>
              <a:t>(</a:t>
            </a:r>
            <a:r>
              <a:rPr lang="ru-RU" sz="3600" b="1" dirty="0" smtClean="0">
                <a:effectLst>
                  <a:glow rad="254000">
                    <a:schemeClr val="tx1"/>
                  </a:glow>
                </a:effectLst>
                <a:latin typeface="Arial" charset="0"/>
                <a:ea typeface="ＭＳ Ｐゴシック" charset="0"/>
                <a:cs typeface="ＭＳ Ｐゴシック" charset="0"/>
              </a:rPr>
              <a:t>4:</a:t>
            </a:r>
            <a:r>
              <a:rPr lang="en-US" sz="3600" b="1" dirty="0" smtClean="0">
                <a:effectLst>
                  <a:glow rad="254000">
                    <a:schemeClr val="tx1"/>
                  </a:glow>
                </a:effectLst>
                <a:latin typeface="Arial" charset="0"/>
                <a:ea typeface="ＭＳ Ｐゴシック" charset="0"/>
                <a:cs typeface="ＭＳ Ｐゴシック" charset="0"/>
              </a:rPr>
              <a:t>13 </a:t>
            </a:r>
            <a:r>
              <a:rPr lang="en-US" sz="3200" b="1" dirty="0" smtClean="0">
                <a:effectLst>
                  <a:glow rad="254000">
                    <a:schemeClr val="tx1"/>
                  </a:glow>
                </a:effectLst>
                <a:latin typeface="Arial" charset="0"/>
                <a:ea typeface="ＭＳ Ｐゴシック" charset="0"/>
                <a:cs typeface="ＭＳ Ｐゴシック" charset="0"/>
              </a:rPr>
              <a:t>NLT</a:t>
            </a:r>
            <a:r>
              <a:rPr lang="en-US" sz="3600" b="1" dirty="0" smtClean="0">
                <a:effectLst>
                  <a:glow rad="254000">
                    <a:schemeClr val="tx1"/>
                  </a:glow>
                </a:effectLst>
                <a:latin typeface="Arial" charset="0"/>
                <a:ea typeface="ＭＳ Ｐゴシック" charset="0"/>
                <a:cs typeface="ＭＳ Ｐゴシック" charset="0"/>
              </a:rPr>
              <a:t>).</a:t>
            </a:r>
            <a:endParaRPr lang="en-US" sz="36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06653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8568267" cy="6861441"/>
          </a:xfrm>
          <a:prstGeom prst="rect">
            <a:avLst/>
          </a:prstGeom>
        </p:spPr>
      </p:pic>
      <p:sp>
        <p:nvSpPr>
          <p:cNvPr id="900098" name="Rectangle 2"/>
          <p:cNvSpPr>
            <a:spLocks noGrp="1" noChangeArrowheads="1"/>
          </p:cNvSpPr>
          <p:nvPr>
            <p:ph type="ctrTitle"/>
          </p:nvPr>
        </p:nvSpPr>
        <p:spPr>
          <a:xfrm>
            <a:off x="3996266" y="-1"/>
            <a:ext cx="5118388" cy="6790269"/>
          </a:xfrm>
          <a:effectLst>
            <a:outerShdw blurRad="63500" dist="35921" dir="2700000" algn="ctr" rotWithShape="0">
              <a:schemeClr val="tx2">
                <a:alpha val="74998"/>
              </a:schemeClr>
            </a:outerShdw>
          </a:effectLst>
          <a:ex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基督徒应该为一个信徒的死亡而悲痛吗</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5611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a:extLst/>
        </p:spPr>
        <p:txBody>
          <a:bodyPr/>
          <a:lstStyle/>
          <a:p>
            <a:pPr>
              <a:defRPr/>
            </a:pPr>
            <a:r>
              <a:rPr lang="zh-CN" altLang="en-US" b="1" dirty="0" smtClean="0">
                <a:effectLst>
                  <a:glow rad="127000">
                    <a:schemeClr val="tx1"/>
                  </a:glow>
                </a:effectLst>
                <a:latin typeface="Arial" charset="0"/>
                <a:ea typeface="ＭＳ Ｐゴシック" charset="0"/>
                <a:cs typeface="ＭＳ Ｐゴシック" charset="0"/>
              </a:rPr>
              <a:t>你为他再次降临而预备好了吗</a:t>
            </a:r>
            <a:r>
              <a:rPr lang="en-US" altLang="zh-CN"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437599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a:extLst/>
        </p:spPr>
        <p:txBody>
          <a:bodyPr/>
          <a:lstStyle/>
          <a:p>
            <a:pPr>
              <a:defRPr/>
            </a:pPr>
            <a:r>
              <a:rPr lang="zh-CN" altLang="en-US" b="1" dirty="0" smtClean="0">
                <a:solidFill>
                  <a:srgbClr val="000000"/>
                </a:solidFill>
                <a:effectLst/>
                <a:latin typeface="Arial" charset="0"/>
                <a:ea typeface="ＭＳ Ｐゴシック" charset="0"/>
                <a:cs typeface="ＭＳ Ｐゴシック" charset="0"/>
              </a:rPr>
              <a:t>悲痛的五个阶段</a:t>
            </a:r>
            <a:endParaRPr lang="en-US" b="1" dirty="0">
              <a:solidFill>
                <a:srgbClr val="000000"/>
              </a:solidFill>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5790" y="1063541"/>
            <a:ext cx="8977333" cy="5794460"/>
          </a:xfrm>
          <a:prstGeom prst="rect">
            <a:avLst/>
          </a:prstGeom>
        </p:spPr>
      </p:pic>
      <p:sp>
        <p:nvSpPr>
          <p:cNvPr id="5" name="Rectangle 2"/>
          <p:cNvSpPr txBox="1">
            <a:spLocks noChangeArrowheads="1"/>
          </p:cNvSpPr>
          <p:nvPr/>
        </p:nvSpPr>
        <p:spPr bwMode="auto">
          <a:xfrm>
            <a:off x="2444199" y="5063581"/>
            <a:ext cx="1574377" cy="547213"/>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800" b="1" dirty="0" smtClean="0">
                <a:solidFill>
                  <a:srgbClr val="000090"/>
                </a:solidFill>
                <a:latin typeface="Arial" charset="0"/>
                <a:ea typeface="ＭＳ Ｐゴシック" charset="0"/>
                <a:cs typeface="ＭＳ Ｐゴシック" charset="0"/>
              </a:rPr>
              <a:t>否认</a:t>
            </a:r>
            <a:endParaRPr lang="en-US" b="1" dirty="0">
              <a:solidFill>
                <a:srgbClr val="000090"/>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801711" y="5436816"/>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b="1">
                <a:solidFill>
                  <a:srgbClr val="00009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smtClean="0"/>
              <a:t>抑郁</a:t>
            </a:r>
            <a:endParaRPr lang="en-US" dirty="0"/>
          </a:p>
        </p:txBody>
      </p:sp>
      <p:sp>
        <p:nvSpPr>
          <p:cNvPr id="7" name="Rectangle 2"/>
          <p:cNvSpPr txBox="1">
            <a:spLocks noChangeArrowheads="1"/>
          </p:cNvSpPr>
          <p:nvPr/>
        </p:nvSpPr>
        <p:spPr bwMode="auto">
          <a:xfrm>
            <a:off x="7438746" y="201896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800" b="1" dirty="0" smtClean="0">
                <a:solidFill>
                  <a:srgbClr val="000090"/>
                </a:solidFill>
                <a:latin typeface="Arial" charset="0"/>
                <a:ea typeface="ＭＳ Ｐゴシック" charset="0"/>
                <a:cs typeface="ＭＳ Ｐゴシック" charset="0"/>
              </a:rPr>
              <a:t>接受</a:t>
            </a:r>
            <a:endParaRPr lang="en-US" sz="2000" b="1" dirty="0">
              <a:solidFill>
                <a:srgbClr val="000090"/>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638215" y="2636586"/>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00" b="1" dirty="0" smtClean="0">
                <a:solidFill>
                  <a:srgbClr val="000090"/>
                </a:solidFill>
                <a:latin typeface="Arial" charset="0"/>
                <a:ea typeface="ＭＳ Ｐゴシック" charset="0"/>
                <a:cs typeface="ＭＳ Ｐゴシック" charset="0"/>
              </a:rPr>
              <a:t>讨价还价</a:t>
            </a:r>
            <a:endParaRPr lang="en-US" sz="1600" b="1" dirty="0">
              <a:solidFill>
                <a:srgbClr val="00009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828987" y="200238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800" b="1" dirty="0" smtClean="0">
                <a:solidFill>
                  <a:srgbClr val="000090"/>
                </a:solidFill>
                <a:latin typeface="Arial" charset="0"/>
                <a:ea typeface="ＭＳ Ｐゴシック" charset="0"/>
                <a:cs typeface="ＭＳ Ｐゴシック" charset="0"/>
              </a:rPr>
              <a:t>生气</a:t>
            </a:r>
            <a:endParaRPr lang="en-US" b="1" dirty="0">
              <a:solidFill>
                <a:srgbClr val="000090"/>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5791" y="1897997"/>
            <a:ext cx="1312434" cy="573310"/>
          </a:xfrm>
          <a:prstGeom prst="rect">
            <a:avLst/>
          </a:prstGeom>
          <a:solidFill>
            <a:schemeClr val="bg1"/>
          </a:solid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800" b="1" dirty="0" smtClean="0">
                <a:solidFill>
                  <a:srgbClr val="000090"/>
                </a:solidFill>
                <a:latin typeface="Arial" charset="0"/>
                <a:ea typeface="ＭＳ Ｐゴシック" charset="0"/>
                <a:cs typeface="ＭＳ Ｐゴシック" charset="0"/>
              </a:rPr>
              <a:t>主动的</a:t>
            </a:r>
            <a:endParaRPr lang="en-US" sz="4000" b="1" dirty="0">
              <a:solidFill>
                <a:srgbClr val="000090"/>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5791" y="5646407"/>
            <a:ext cx="1312434" cy="573310"/>
          </a:xfrm>
          <a:prstGeom prst="rect">
            <a:avLst/>
          </a:prstGeom>
          <a:solidFill>
            <a:schemeClr val="bg1"/>
          </a:solid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800" b="1" dirty="0" smtClean="0">
                <a:solidFill>
                  <a:srgbClr val="000090"/>
                </a:solidFill>
                <a:latin typeface="Arial" charset="0"/>
                <a:ea typeface="ＭＳ Ｐゴシック" charset="0"/>
                <a:cs typeface="ＭＳ Ｐゴシック" charset="0"/>
              </a:rPr>
              <a:t>被动的</a:t>
            </a:r>
            <a:endParaRPr lang="en-US" sz="4000" b="1" dirty="0">
              <a:solidFill>
                <a:srgbClr val="000090"/>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35790" y="3568184"/>
            <a:ext cx="1312434" cy="573310"/>
          </a:xfrm>
          <a:prstGeom prst="rect">
            <a:avLst/>
          </a:prstGeom>
          <a:solidFill>
            <a:schemeClr val="bg1"/>
          </a:solid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800" b="1" dirty="0" smtClean="0">
                <a:solidFill>
                  <a:srgbClr val="000090"/>
                </a:solidFill>
                <a:latin typeface="Arial" charset="0"/>
                <a:ea typeface="ＭＳ Ｐゴシック" charset="0"/>
                <a:cs typeface="ＭＳ Ｐゴシック" charset="0"/>
              </a:rPr>
              <a:t>情绪反应</a:t>
            </a:r>
            <a:endParaRPr lang="en-US" sz="4000" b="1" dirty="0">
              <a:solidFill>
                <a:srgbClr val="00009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4090930" y="6285508"/>
            <a:ext cx="1312434" cy="573310"/>
          </a:xfrm>
          <a:prstGeom prst="rect">
            <a:avLst/>
          </a:prstGeom>
          <a:solidFill>
            <a:schemeClr val="bg1"/>
          </a:solid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smtClean="0">
                <a:solidFill>
                  <a:srgbClr val="000090"/>
                </a:solidFill>
                <a:latin typeface="Arial" charset="0"/>
                <a:ea typeface="ＭＳ Ｐゴシック" charset="0"/>
                <a:cs typeface="ＭＳ Ｐゴシック" charset="0"/>
              </a:rPr>
              <a:t>Time</a:t>
            </a:r>
            <a:endParaRPr lang="en-US" sz="4000" b="1" dirty="0">
              <a:solidFill>
                <a:srgbClr val="000090"/>
              </a:solidFill>
              <a:latin typeface="Arial" charset="0"/>
              <a:ea typeface="ＭＳ Ｐゴシック" charset="0"/>
              <a:cs typeface="ＭＳ Ｐゴシック" charset="0"/>
            </a:endParaRPr>
          </a:p>
        </p:txBody>
      </p:sp>
      <p:sp>
        <p:nvSpPr>
          <p:cNvPr id="3" name="Cloud 2"/>
          <p:cNvSpPr/>
          <p:nvPr/>
        </p:nvSpPr>
        <p:spPr bwMode="auto">
          <a:xfrm>
            <a:off x="1757042" y="2480004"/>
            <a:ext cx="1871886" cy="1187133"/>
          </a:xfrm>
          <a:prstGeom prst="cloud">
            <a:avLst/>
          </a:prstGeom>
          <a:solidFill>
            <a:srgbClr val="CCFFCD"/>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2"/>
          <p:cNvSpPr txBox="1">
            <a:spLocks noChangeArrowheads="1"/>
          </p:cNvSpPr>
          <p:nvPr/>
        </p:nvSpPr>
        <p:spPr bwMode="auto">
          <a:xfrm>
            <a:off x="2003358" y="2649364"/>
            <a:ext cx="1312434" cy="831829"/>
          </a:xfrm>
          <a:prstGeom prst="rect">
            <a:avLst/>
          </a:prstGeom>
          <a:noFill/>
          <a:ln w="38100" cmpd="sng">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800" b="1" dirty="0" smtClean="0">
                <a:solidFill>
                  <a:srgbClr val="000090"/>
                </a:solidFill>
                <a:latin typeface="Arial" charset="0"/>
                <a:ea typeface="ＭＳ Ｐゴシック" charset="0"/>
                <a:cs typeface="ＭＳ Ｐゴシック" charset="0"/>
              </a:rPr>
              <a:t>收到</a:t>
            </a:r>
            <a:r>
              <a:rPr lang="en-US" sz="1800" b="1" dirty="0" smtClean="0">
                <a:solidFill>
                  <a:srgbClr val="000090"/>
                </a:solidFill>
                <a:latin typeface="Arial" charset="0"/>
                <a:ea typeface="ＭＳ Ｐゴシック" charset="0"/>
                <a:cs typeface="ＭＳ Ｐゴシック" charset="0"/>
              </a:rPr>
              <a:t>“</a:t>
            </a:r>
            <a:r>
              <a:rPr lang="zh-CN" altLang="en-US" sz="1800" b="1" dirty="0" smtClean="0">
                <a:solidFill>
                  <a:srgbClr val="000090"/>
                </a:solidFill>
                <a:latin typeface="Arial" charset="0"/>
                <a:ea typeface="ＭＳ Ｐゴシック" charset="0"/>
                <a:cs typeface="ＭＳ Ｐゴシック" charset="0"/>
              </a:rPr>
              <a:t>坏</a:t>
            </a:r>
            <a:r>
              <a:rPr lang="en-US" sz="1800" b="1" dirty="0" smtClean="0">
                <a:solidFill>
                  <a:srgbClr val="000090"/>
                </a:solidFill>
                <a:latin typeface="Arial" charset="0"/>
                <a:ea typeface="ＭＳ Ｐゴシック" charset="0"/>
                <a:cs typeface="ＭＳ Ｐゴシック" charset="0"/>
              </a:rPr>
              <a:t>” </a:t>
            </a:r>
            <a:r>
              <a:rPr lang="zh-CN" altLang="en-US" sz="1800" b="1" dirty="0" smtClean="0">
                <a:solidFill>
                  <a:srgbClr val="000090"/>
                </a:solidFill>
                <a:latin typeface="Arial" charset="0"/>
                <a:ea typeface="ＭＳ Ｐゴシック" charset="0"/>
                <a:cs typeface="ＭＳ Ｐゴシック" charset="0"/>
              </a:rPr>
              <a:t>消息</a:t>
            </a:r>
            <a:endParaRPr lang="en-US" sz="4000" b="1" dirty="0">
              <a:solidFill>
                <a:srgbClr val="00009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0629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3268967" cy="5981866"/>
          </a:xfrm>
          <a:effectLst/>
          <a:extLst/>
        </p:spPr>
        <p:txBody>
          <a:bodyPr anchor="t"/>
          <a:lstStyle/>
          <a:p>
            <a:pPr>
              <a:defRPr/>
            </a:pPr>
            <a:r>
              <a:rPr lang="en-US" altLang="zh-CN" sz="3600" b="1" dirty="0">
                <a:effectLst>
                  <a:glow rad="254000">
                    <a:schemeClr val="tx1"/>
                  </a:glow>
                </a:effectLst>
                <a:latin typeface="Arial" charset="0"/>
                <a:ea typeface="ＭＳ Ｐゴシック" charset="0"/>
                <a:cs typeface="ＭＳ Ｐゴシック" charset="0"/>
              </a:rPr>
              <a:t>"</a:t>
            </a:r>
            <a:r>
              <a:rPr lang="zh-CN" altLang="en-US" sz="3600" b="1" dirty="0">
                <a:effectLst>
                  <a:glow rad="254000">
                    <a:schemeClr val="tx1"/>
                  </a:glow>
                </a:effectLst>
                <a:latin typeface="Arial" charset="0"/>
                <a:ea typeface="ＭＳ Ｐゴシック" charset="0"/>
                <a:cs typeface="ＭＳ Ｐゴシック" charset="0"/>
              </a:rPr>
              <a:t>现在，亲爱的弟兄姐妹</a:t>
            </a:r>
            <a:r>
              <a:rPr lang="en-US" altLang="zh-CN" sz="3600" b="1" dirty="0">
                <a:effectLst>
                  <a:glow rad="254000">
                    <a:schemeClr val="tx1"/>
                  </a:glow>
                </a:effectLst>
                <a:latin typeface="Arial" charset="0"/>
                <a:ea typeface="ＭＳ Ｐゴシック" charset="0"/>
                <a:cs typeface="ＭＳ Ｐゴシック" charset="0"/>
              </a:rPr>
              <a:t>, </a:t>
            </a:r>
            <a:r>
              <a:rPr lang="zh-CN" altLang="en-US" sz="3600" b="1" dirty="0">
                <a:effectLst>
                  <a:glow rad="254000">
                    <a:schemeClr val="tx1"/>
                  </a:glow>
                </a:effectLst>
                <a:latin typeface="Arial" charset="0"/>
                <a:ea typeface="ＭＳ Ｐゴシック" charset="0"/>
                <a:cs typeface="ＭＳ Ｐゴシック" charset="0"/>
              </a:rPr>
              <a:t>我想要你们知道那些去</a:t>
            </a:r>
            <a:r>
              <a:rPr lang="zh-CN" altLang="en-US" sz="3600" b="1" dirty="0" smtClean="0">
                <a:effectLst>
                  <a:glow rad="254000">
                    <a:schemeClr val="tx1"/>
                  </a:glow>
                </a:effectLst>
                <a:latin typeface="Arial" charset="0"/>
                <a:ea typeface="ＭＳ Ｐゴシック" charset="0"/>
                <a:cs typeface="ＭＳ Ｐゴシック" charset="0"/>
              </a:rPr>
              <a:t>世的信徒的命运</a:t>
            </a:r>
            <a:r>
              <a:rPr lang="zh-CN" altLang="zh-CN" sz="3600" b="1" dirty="0" smtClean="0">
                <a:effectLst>
                  <a:glow rad="254000">
                    <a:schemeClr val="tx1"/>
                  </a:glow>
                </a:effectLst>
                <a:latin typeface="Arial" charset="0"/>
                <a:ea typeface="ＭＳ Ｐゴシック" charset="0"/>
                <a:cs typeface="ＭＳ Ｐゴシック" charset="0"/>
              </a:rPr>
              <a:t>，</a:t>
            </a:r>
            <a:r>
              <a:rPr lang="en-US" sz="3600" b="1" dirty="0" smtClean="0">
                <a:effectLst>
                  <a:glow rad="254000">
                    <a:schemeClr val="tx1"/>
                  </a:glow>
                </a:effectLst>
                <a:latin typeface="Arial" charset="0"/>
                <a:ea typeface="ＭＳ Ｐゴシック" charset="0"/>
                <a:cs typeface="ＭＳ Ｐゴシック" charset="0"/>
              </a:rPr>
              <a:t> </a:t>
            </a:r>
            <a:r>
              <a:rPr lang="zh-CN" altLang="en-US" sz="3600" b="1" dirty="0" smtClean="0">
                <a:solidFill>
                  <a:srgbClr val="FFFF00"/>
                </a:solidFill>
                <a:effectLst>
                  <a:glow rad="254000">
                    <a:schemeClr val="tx1"/>
                  </a:glow>
                </a:effectLst>
                <a:latin typeface="Arial" charset="0"/>
                <a:ea typeface="ＭＳ Ｐゴシック" charset="0"/>
                <a:cs typeface="ＭＳ Ｐゴシック" charset="0"/>
              </a:rPr>
              <a:t>因此你们不会象那些没</a:t>
            </a:r>
            <a:r>
              <a:rPr lang="zh-CN" altLang="en-US" sz="3600" b="1" dirty="0">
                <a:solidFill>
                  <a:srgbClr val="FFFF00"/>
                </a:solidFill>
                <a:effectLst>
                  <a:glow rad="254000">
                    <a:schemeClr val="tx1"/>
                  </a:glow>
                </a:effectLst>
                <a:latin typeface="Arial" charset="0"/>
                <a:ea typeface="ＭＳ Ｐゴシック" charset="0"/>
                <a:cs typeface="ＭＳ Ｐゴシック" charset="0"/>
              </a:rPr>
              <a:t>有指望的人那样</a:t>
            </a:r>
            <a:r>
              <a:rPr lang="zh-CN" altLang="en-US" sz="3600" b="1" dirty="0" smtClean="0">
                <a:solidFill>
                  <a:srgbClr val="FFFF00"/>
                </a:solidFill>
                <a:effectLst>
                  <a:glow rad="254000">
                    <a:schemeClr val="tx1"/>
                  </a:glow>
                </a:effectLst>
                <a:latin typeface="Arial" charset="0"/>
                <a:ea typeface="ＭＳ Ｐゴシック" charset="0"/>
                <a:cs typeface="ＭＳ Ｐゴシック" charset="0"/>
              </a:rPr>
              <a:t>悲痛</a:t>
            </a:r>
            <a:r>
              <a:rPr lang="zh-CN" altLang="en-US" sz="3600" b="1" dirty="0">
                <a:solidFill>
                  <a:srgbClr val="FFFF00"/>
                </a:solidFill>
                <a:effectLst>
                  <a:glow rad="254000">
                    <a:schemeClr val="tx1"/>
                  </a:glow>
                </a:effectLst>
                <a:latin typeface="Arial" charset="0"/>
                <a:ea typeface="ＭＳ Ｐゴシック" charset="0"/>
                <a:cs typeface="ＭＳ Ｐゴシック" charset="0"/>
              </a:rPr>
              <a:t>。</a:t>
            </a:r>
            <a:r>
              <a:rPr lang="ru-RU" sz="3600" b="1" dirty="0" smtClean="0">
                <a:effectLst>
                  <a:glow rad="254000">
                    <a:schemeClr val="tx1"/>
                  </a:glow>
                </a:effectLst>
                <a:latin typeface="Arial" charset="0"/>
                <a:ea typeface="ＭＳ Ｐゴシック" charset="0"/>
                <a:cs typeface="ＭＳ Ｐゴシック" charset="0"/>
              </a:rPr>
              <a:t>"</a:t>
            </a:r>
            <a:r>
              <a:rPr lang="en-US" sz="3600" b="1" dirty="0" smtClean="0">
                <a:effectLst>
                  <a:glow rad="254000">
                    <a:schemeClr val="tx1"/>
                  </a:glow>
                </a:effectLst>
                <a:latin typeface="Arial" charset="0"/>
                <a:ea typeface="ＭＳ Ｐゴシック" charset="0"/>
                <a:cs typeface="ＭＳ Ｐゴシック" charset="0"/>
              </a:rPr>
              <a:t> </a:t>
            </a:r>
            <a:br>
              <a:rPr lang="en-US" sz="3600" b="1" dirty="0" smtClean="0">
                <a:effectLst>
                  <a:glow rad="254000">
                    <a:schemeClr val="tx1"/>
                  </a:glow>
                </a:effectLst>
                <a:latin typeface="Arial" charset="0"/>
                <a:ea typeface="ＭＳ Ｐゴシック" charset="0"/>
                <a:cs typeface="ＭＳ Ｐゴシック" charset="0"/>
              </a:rPr>
            </a:br>
            <a:r>
              <a:rPr lang="en-US" sz="3600" b="1" dirty="0" smtClean="0">
                <a:effectLst>
                  <a:glow rad="254000">
                    <a:schemeClr val="tx1"/>
                  </a:glow>
                </a:effectLst>
                <a:latin typeface="Arial" charset="0"/>
                <a:ea typeface="ＭＳ Ｐゴシック" charset="0"/>
                <a:cs typeface="ＭＳ Ｐゴシック" charset="0"/>
              </a:rPr>
              <a:t>(</a:t>
            </a:r>
            <a:r>
              <a:rPr lang="ru-RU" sz="3600" b="1" dirty="0" smtClean="0">
                <a:effectLst>
                  <a:glow rad="254000">
                    <a:schemeClr val="tx1"/>
                  </a:glow>
                </a:effectLst>
                <a:latin typeface="Arial" charset="0"/>
                <a:ea typeface="ＭＳ Ｐゴシック" charset="0"/>
                <a:cs typeface="ＭＳ Ｐゴシック" charset="0"/>
              </a:rPr>
              <a:t>4:</a:t>
            </a:r>
            <a:r>
              <a:rPr lang="en-US" sz="3600" b="1" dirty="0" smtClean="0">
                <a:effectLst>
                  <a:glow rad="254000">
                    <a:schemeClr val="tx1"/>
                  </a:glow>
                </a:effectLst>
                <a:latin typeface="Arial" charset="0"/>
                <a:ea typeface="ＭＳ Ｐゴシック" charset="0"/>
                <a:cs typeface="ＭＳ Ｐゴシック" charset="0"/>
              </a:rPr>
              <a:t>13 </a:t>
            </a:r>
            <a:r>
              <a:rPr lang="en-US" sz="3200" b="1" dirty="0" smtClean="0">
                <a:effectLst>
                  <a:glow rad="254000">
                    <a:schemeClr val="tx1"/>
                  </a:glow>
                </a:effectLst>
                <a:latin typeface="Arial" charset="0"/>
                <a:ea typeface="ＭＳ Ｐゴシック" charset="0"/>
                <a:cs typeface="ＭＳ Ｐゴシック" charset="0"/>
              </a:rPr>
              <a:t>NLT</a:t>
            </a:r>
            <a:r>
              <a:rPr lang="en-US" sz="3600" b="1" dirty="0" smtClean="0">
                <a:effectLst>
                  <a:glow rad="254000">
                    <a:schemeClr val="tx1"/>
                  </a:glow>
                </a:effectLst>
                <a:latin typeface="Arial" charset="0"/>
                <a:ea typeface="ＭＳ Ｐゴシック" charset="0"/>
                <a:cs typeface="ＭＳ Ｐゴシック" charset="0"/>
              </a:rPr>
              <a:t>).</a:t>
            </a:r>
            <a:endParaRPr lang="en-US" sz="36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10351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HT" altLang="en-US" sz="5400" b="1" i="1" dirty="0">
                <a:solidFill>
                  <a:srgbClr val="FFFFFF"/>
                </a:solidFill>
                <a:effectLst>
                  <a:glow rad="228600">
                    <a:srgbClr val="000000"/>
                  </a:glow>
                </a:effectLst>
                <a:latin typeface="Times New Roman" charset="0"/>
                <a:ea typeface="ＭＳ Ｐゴシック" charset="0"/>
                <a:cs typeface="Arial" charset="0"/>
              </a:rPr>
              <a:t>被提升天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26410"/>
            <a:ext cx="9144000" cy="5163671"/>
          </a:xfrm>
          <a:prstGeom prst="rect">
            <a:avLst/>
          </a:prstGeom>
        </p:spPr>
      </p:pic>
    </p:spTree>
    <p:extLst>
      <p:ext uri="{BB962C8B-B14F-4D97-AF65-F5344CB8AC3E}">
        <p14:creationId xmlns:p14="http://schemas.microsoft.com/office/powerpoint/2010/main" val="2745511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a:extLst/>
        </p:spPr>
        <p:txBody>
          <a:bodyPr/>
          <a:lstStyle/>
          <a:p>
            <a:pPr>
              <a:defRPr/>
            </a:pPr>
            <a:r>
              <a:rPr lang="zh-CN" altLang="en-US" b="1" dirty="0" smtClean="0">
                <a:effectLst>
                  <a:glow rad="127000">
                    <a:schemeClr val="tx1"/>
                  </a:glow>
                </a:effectLst>
                <a:latin typeface="Arial" charset="0"/>
                <a:ea typeface="ＭＳ Ｐゴシック" charset="0"/>
                <a:cs typeface="ＭＳ Ｐゴシック" charset="0"/>
              </a:rPr>
              <a:t>基督的复活保证了信徒的复活</a:t>
            </a:r>
            <a:r>
              <a:rPr lang="en-US" altLang="zh-CN" b="1" dirty="0" smtClean="0">
                <a:effectLst>
                  <a:glow rad="127000">
                    <a:schemeClr val="tx1"/>
                  </a:glow>
                </a:effectLst>
                <a:latin typeface="Arial" charset="0"/>
                <a:ea typeface="ＭＳ Ｐゴシック" charset="0"/>
                <a:cs typeface="ＭＳ Ｐゴシック" charset="0"/>
              </a:rPr>
              <a:t/>
            </a:r>
            <a:br>
              <a:rPr lang="en-US" altLang="zh-CN"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 (</a:t>
            </a:r>
            <a:r>
              <a:rPr lang="zh-CN" altLang="en-US" b="1" dirty="0" smtClean="0">
                <a:effectLst>
                  <a:glow rad="127000">
                    <a:schemeClr val="tx1"/>
                  </a:glow>
                </a:effectLst>
                <a:latin typeface="Arial" charset="0"/>
                <a:ea typeface="ＭＳ Ｐゴシック" charset="0"/>
                <a:cs typeface="ＭＳ Ｐゴシック" charset="0"/>
              </a:rPr>
              <a:t>帖前</a:t>
            </a:r>
            <a:r>
              <a:rPr lang="en-US" b="1" dirty="0" smtClean="0">
                <a:effectLst>
                  <a:glow rad="127000">
                    <a:schemeClr val="tx1"/>
                  </a:glow>
                </a:effectLst>
                <a:latin typeface="Arial" charset="0"/>
                <a:ea typeface="ＭＳ Ｐゴシック" charset="0"/>
                <a:cs typeface="ＭＳ Ｐゴシック" charset="0"/>
              </a:rPr>
              <a:t>4</a:t>
            </a:r>
            <a:r>
              <a:rPr lang="en-US" b="1" dirty="0">
                <a:effectLst>
                  <a:glow rad="127000">
                    <a:schemeClr val="tx1"/>
                  </a:glow>
                </a:effectLst>
                <a:latin typeface="Arial" charset="0"/>
                <a:ea typeface="ＭＳ Ｐゴシック" charset="0"/>
                <a:cs typeface="ＭＳ Ｐゴシック" charset="0"/>
              </a:rPr>
              <a:t>:14).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667" y="177800"/>
            <a:ext cx="3031066" cy="4572000"/>
          </a:xfrm>
          <a:prstGeom prst="rect">
            <a:avLst/>
          </a:prstGeom>
        </p:spPr>
      </p:pic>
      <p:pic>
        <p:nvPicPr>
          <p:cNvPr id="4" name="Picture 3"/>
          <p:cNvPicPr>
            <a:picLocks noChangeAspect="1"/>
          </p:cNvPicPr>
          <p:nvPr/>
        </p:nvPicPr>
        <p:blipFill>
          <a:blip r:embed="rId4"/>
          <a:stretch>
            <a:fillRect/>
          </a:stretch>
        </p:blipFill>
        <p:spPr>
          <a:xfrm>
            <a:off x="4565650" y="897466"/>
            <a:ext cx="4051300" cy="2794000"/>
          </a:xfrm>
          <a:prstGeom prst="rect">
            <a:avLst/>
          </a:prstGeom>
        </p:spPr>
      </p:pic>
      <p:sp>
        <p:nvSpPr>
          <p:cNvPr id="6" name="Notched Right Arrow 5"/>
          <p:cNvSpPr/>
          <p:nvPr/>
        </p:nvSpPr>
        <p:spPr bwMode="auto">
          <a:xfrm>
            <a:off x="2760133" y="1168400"/>
            <a:ext cx="2675467" cy="2523066"/>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1726213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976533"/>
          </a:xfrm>
          <a:prstGeom prst="rect">
            <a:avLst/>
          </a:prstGeom>
        </p:spPr>
      </p:pic>
      <p:sp>
        <p:nvSpPr>
          <p:cNvPr id="900098" name="Rectangle 2"/>
          <p:cNvSpPr>
            <a:spLocks noGrp="1" noChangeArrowheads="1"/>
          </p:cNvSpPr>
          <p:nvPr>
            <p:ph type="ctrTitle"/>
          </p:nvPr>
        </p:nvSpPr>
        <p:spPr>
          <a:xfrm>
            <a:off x="4247444" y="-5054"/>
            <a:ext cx="4896556" cy="6625992"/>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a:t>
            </a:r>
            <a:r>
              <a:rPr lang="zh-CN" altLang="en-US" b="1" dirty="0" smtClean="0">
                <a:effectLst>
                  <a:glow rad="127000">
                    <a:schemeClr val="tx1"/>
                  </a:glow>
                </a:effectLst>
                <a:latin typeface="Arial" charset="0"/>
                <a:ea typeface="ＭＳ Ｐゴシック" charset="0"/>
                <a:cs typeface="ＭＳ Ｐゴシック" charset="0"/>
              </a:rPr>
              <a:t>我们若信耶稣死而复活了，我们也相信当耶稣再来当时候，上帝也会把死去当信徒和耶稣一同带来</a:t>
            </a:r>
            <a:r>
              <a:rPr lang="en-US" b="1" dirty="0" smtClean="0">
                <a:effectLst>
                  <a:glow rad="127000">
                    <a:schemeClr val="tx1"/>
                  </a:glow>
                </a:effectLst>
                <a:latin typeface="Arial" charset="0"/>
                <a:ea typeface="ＭＳ Ｐゴシック" charset="0"/>
                <a:cs typeface="ＭＳ Ｐゴシック" charset="0"/>
              </a:rPr>
              <a:t>“ (</a:t>
            </a:r>
            <a:r>
              <a:rPr lang="zh-CN" altLang="en-US" b="1" dirty="0" smtClean="0">
                <a:effectLst>
                  <a:glow rad="127000">
                    <a:schemeClr val="tx1"/>
                  </a:glow>
                </a:effectLst>
                <a:latin typeface="Arial" charset="0"/>
                <a:ea typeface="ＭＳ Ｐゴシック" charset="0"/>
                <a:cs typeface="ＭＳ Ｐゴシック" charset="0"/>
              </a:rPr>
              <a:t>帖前</a:t>
            </a:r>
            <a:r>
              <a:rPr lang="en-US" b="1" dirty="0" smtClean="0">
                <a:effectLst>
                  <a:glow rad="127000">
                    <a:schemeClr val="tx1"/>
                  </a:glow>
                </a:effectLst>
                <a:latin typeface="Arial" charset="0"/>
                <a:ea typeface="ＭＳ Ｐゴシック" charset="0"/>
                <a:cs typeface="ＭＳ Ｐゴシック" charset="0"/>
              </a:rPr>
              <a:t>4</a:t>
            </a:r>
            <a:r>
              <a:rPr lang="en-US" b="1" dirty="0">
                <a:effectLst>
                  <a:glow rad="127000">
                    <a:schemeClr val="tx1"/>
                  </a:glow>
                </a:effectLst>
                <a:latin typeface="Arial" charset="0"/>
                <a:ea typeface="ＭＳ Ｐゴシック" charset="0"/>
                <a:cs typeface="ＭＳ Ｐゴシック" charset="0"/>
              </a:rPr>
              <a:t>:14 </a:t>
            </a:r>
            <a:r>
              <a:rPr lang="en-US" sz="3600" b="1" dirty="0">
                <a:effectLst>
                  <a:glow rad="127000">
                    <a:schemeClr val="tx1"/>
                  </a:glow>
                </a:effectLst>
                <a:latin typeface="Arial" charset="0"/>
                <a:ea typeface="ＭＳ Ｐゴシック" charset="0"/>
                <a:cs typeface="ＭＳ Ｐゴシック" charset="0"/>
              </a:rPr>
              <a:t>NLT</a:t>
            </a:r>
            <a:r>
              <a:rPr lang="en-US" b="1" dirty="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a:t>
            </a:r>
            <a:r>
              <a:rPr lang="en-US" altLang="zh-CN" b="1" dirty="0" smtClean="0">
                <a:effectLst>
                  <a:glow rad="127000">
                    <a:schemeClr val="tx1"/>
                  </a:glow>
                </a:effectLst>
                <a:latin typeface="Arial" charset="0"/>
                <a:ea typeface="ＭＳ Ｐゴシック" charset="0"/>
                <a:cs typeface="ＭＳ Ｐゴシック" charset="0"/>
              </a:rPr>
              <a:t>s</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47002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zh-CN" altLang="en-US" sz="3600" b="1" dirty="0" smtClean="0">
                <a:effectLst>
                  <a:glow rad="127000">
                    <a:schemeClr val="tx1"/>
                  </a:glow>
                </a:effectLst>
                <a:latin typeface="Arial" charset="0"/>
                <a:ea typeface="ＭＳ Ｐゴシック" charset="0"/>
                <a:cs typeface="ＭＳ Ｐゴシック" charset="0"/>
              </a:rPr>
              <a:t>暗示</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4582773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a:ex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a:t>
            </a:r>
            <a:r>
              <a:rPr lang="zh-CN" altLang="en-US" sz="4800" b="1" dirty="0" smtClean="0">
                <a:solidFill>
                  <a:schemeClr val="tx2"/>
                </a:solidFill>
                <a:effectLst>
                  <a:glow rad="127000">
                    <a:schemeClr val="bg1"/>
                  </a:glow>
                </a:effectLst>
                <a:latin typeface="Arial" charset="0"/>
                <a:ea typeface="ＭＳ Ｐゴシック" charset="0"/>
                <a:cs typeface="ＭＳ Ｐゴシック" charset="0"/>
              </a:rPr>
              <a:t>被提使我们在悲伤中</a:t>
            </a:r>
            <a:r>
              <a:rPr lang="en-US" sz="4800" b="1" dirty="0" smtClean="0">
                <a:solidFill>
                  <a:schemeClr val="tx2"/>
                </a:solidFill>
                <a:effectLst>
                  <a:glow rad="127000">
                    <a:schemeClr val="bg1"/>
                  </a:glow>
                </a:effectLst>
                <a:latin typeface="Arial" charset="0"/>
                <a:ea typeface="ＭＳ Ｐゴシック" charset="0"/>
                <a:cs typeface="ＭＳ Ｐゴシック" charset="0"/>
              </a:rPr>
              <a:t> </a:t>
            </a:r>
            <a:r>
              <a:rPr lang="zh-CN" altLang="en-US" sz="11500" b="1" dirty="0" smtClean="0">
                <a:solidFill>
                  <a:srgbClr val="0000FF"/>
                </a:solidFill>
                <a:effectLst>
                  <a:glow rad="127000">
                    <a:schemeClr val="bg1"/>
                  </a:glow>
                </a:effectLst>
                <a:latin typeface="Arial" charset="0"/>
                <a:ea typeface="ＭＳ Ｐゴシック" charset="0"/>
                <a:cs typeface="ＭＳ Ｐゴシック" charset="0"/>
              </a:rPr>
              <a:t>充满希望</a:t>
            </a:r>
            <a:r>
              <a:rPr lang="en-US" sz="11500" b="1" dirty="0" smtClean="0">
                <a:solidFill>
                  <a:schemeClr val="tx2"/>
                </a:solidFill>
                <a:effectLst>
                  <a:glow rad="127000">
                    <a:schemeClr val="bg1"/>
                  </a:glow>
                </a:effectLst>
                <a:latin typeface="Arial" charset="0"/>
                <a:ea typeface="ＭＳ Ｐゴシック" charset="0"/>
                <a:cs typeface="ＭＳ Ｐゴシック" charset="0"/>
              </a:rPr>
              <a:t> </a:t>
            </a:r>
            <a:r>
              <a:rPr lang="en-US" sz="6600" b="1" dirty="0">
                <a:solidFill>
                  <a:schemeClr val="tx2"/>
                </a:solidFill>
                <a:effectLst>
                  <a:glow rad="127000">
                    <a:schemeClr val="bg1"/>
                  </a:glow>
                </a:effectLst>
                <a:latin typeface="Arial" charset="0"/>
                <a:ea typeface="ＭＳ Ｐゴシック" charset="0"/>
                <a:cs typeface="ＭＳ Ｐゴシック" charset="0"/>
              </a:rPr>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smtClean="0">
                <a:solidFill>
                  <a:schemeClr val="tx2"/>
                </a:solidFill>
                <a:effectLst>
                  <a:glow rad="127000">
                    <a:schemeClr val="bg1"/>
                  </a:glow>
                </a:effectLst>
                <a:latin typeface="Arial" charset="0"/>
                <a:ea typeface="ＭＳ Ｐゴシック" charset="0"/>
                <a:cs typeface="ＭＳ Ｐゴシック" charset="0"/>
              </a:rPr>
              <a:t>(</a:t>
            </a:r>
            <a:r>
              <a:rPr lang="zh-CN" altLang="en-US" sz="4800" b="1" dirty="0" smtClean="0">
                <a:solidFill>
                  <a:schemeClr val="tx2"/>
                </a:solidFill>
                <a:effectLst>
                  <a:glow rad="127000">
                    <a:schemeClr val="bg1"/>
                  </a:glow>
                </a:effectLst>
                <a:latin typeface="Arial" charset="0"/>
                <a:ea typeface="ＭＳ Ｐゴシック" charset="0"/>
                <a:cs typeface="ＭＳ Ｐゴシック" charset="0"/>
              </a:rPr>
              <a:t>帖前</a:t>
            </a:r>
            <a:r>
              <a:rPr lang="en-US" sz="4800" b="1" dirty="0" smtClean="0">
                <a:solidFill>
                  <a:schemeClr val="tx2"/>
                </a:solidFill>
                <a:effectLst>
                  <a:glow rad="127000">
                    <a:schemeClr val="bg1"/>
                  </a:glow>
                </a:effectLst>
                <a:latin typeface="Arial" charset="0"/>
                <a:ea typeface="ＭＳ Ｐゴシック" charset="0"/>
                <a:cs typeface="ＭＳ Ｐゴシック" charset="0"/>
              </a:rPr>
              <a:t> </a:t>
            </a:r>
            <a:r>
              <a:rPr lang="en-US" sz="4800" b="1" dirty="0">
                <a:solidFill>
                  <a:schemeClr val="tx2"/>
                </a:solidFill>
                <a:effectLst>
                  <a:glow rad="127000">
                    <a:schemeClr val="bg1"/>
                  </a:glow>
                </a:effectLst>
                <a:latin typeface="Arial" charset="0"/>
                <a:ea typeface="ＭＳ Ｐゴシック" charset="0"/>
                <a:cs typeface="ＭＳ Ｐゴシック" charset="0"/>
              </a:rPr>
              <a:t>4:13-14).</a:t>
            </a:r>
          </a:p>
        </p:txBody>
      </p:sp>
    </p:spTree>
    <p:extLst>
      <p:ext uri="{BB962C8B-B14F-4D97-AF65-F5344CB8AC3E}">
        <p14:creationId xmlns:p14="http://schemas.microsoft.com/office/powerpoint/2010/main" val="14585828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0621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smtClean="0">
                <a:effectLst>
                  <a:glow rad="127000">
                    <a:schemeClr val="tx1"/>
                  </a:glow>
                </a:effectLst>
                <a:latin typeface="Arial" charset="0"/>
                <a:ea typeface="ＭＳ Ｐゴシック" charset="0"/>
                <a:cs typeface="ＭＳ Ｐゴシック" charset="0"/>
              </a:rPr>
              <a:t>已经死去的基督徒将</a:t>
            </a:r>
            <a:r>
              <a:rPr lang="zh-CN" altLang="en-US" sz="4800" b="1" dirty="0" smtClean="0">
                <a:solidFill>
                  <a:srgbClr val="FFFF00"/>
                </a:solidFill>
                <a:effectLst>
                  <a:glow rad="127000">
                    <a:schemeClr val="tx1"/>
                  </a:glow>
                </a:effectLst>
                <a:latin typeface="Arial" charset="0"/>
                <a:ea typeface="ＭＳ Ｐゴシック" charset="0"/>
                <a:cs typeface="ＭＳ Ｐゴシック" charset="0"/>
              </a:rPr>
              <a:t>在那些活着的基督徒之前</a:t>
            </a:r>
            <a:r>
              <a:rPr lang="zh-CN" altLang="en-US" sz="4800" b="1" dirty="0" smtClean="0">
                <a:effectLst>
                  <a:glow rad="127000">
                    <a:schemeClr val="tx1"/>
                  </a:glow>
                </a:effectLst>
                <a:latin typeface="Arial" charset="0"/>
                <a:ea typeface="ＭＳ Ｐゴシック" charset="0"/>
                <a:cs typeface="ＭＳ Ｐゴシック" charset="0"/>
              </a:rPr>
              <a:t>和耶稣在空中相遇。</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(4:15-17).</a:t>
            </a:r>
          </a:p>
        </p:txBody>
      </p:sp>
    </p:spTree>
    <p:extLst>
      <p:ext uri="{BB962C8B-B14F-4D97-AF65-F5344CB8AC3E}">
        <p14:creationId xmlns:p14="http://schemas.microsoft.com/office/powerpoint/2010/main" val="3042354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1259"/>
            <a:ext cx="9168368" cy="47667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29064"/>
          </a:xfrm>
          <a:effectLst>
            <a:outerShdw blurRad="63500" dist="35921" dir="2700000" algn="ctr" rotWithShape="0">
              <a:schemeClr val="tx2">
                <a:alpha val="74998"/>
              </a:schemeClr>
            </a:outerShdw>
          </a:effectLst>
          <a:extLst/>
        </p:spPr>
        <p:txBody>
          <a:bodyPr anchor="t"/>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zh-CN" altLang="en-US" sz="3200" b="1" dirty="0" smtClean="0">
                <a:effectLst>
                  <a:glow rad="127000">
                    <a:schemeClr val="tx1"/>
                  </a:glow>
                </a:effectLst>
                <a:latin typeface="Arial" charset="0"/>
                <a:ea typeface="ＭＳ Ｐゴシック" charset="0"/>
                <a:cs typeface="ＭＳ Ｐゴシック" charset="0"/>
              </a:rPr>
              <a:t>我们照着主的话直接和你们说</a:t>
            </a:r>
            <a:r>
              <a:rPr lang="en-US" sz="3200" b="1" dirty="0" smtClean="0">
                <a:effectLst>
                  <a:glow rad="127000">
                    <a:schemeClr val="tx1"/>
                  </a:glow>
                </a:effectLst>
                <a:latin typeface="Arial" charset="0"/>
                <a:ea typeface="ＭＳ Ｐゴシック" charset="0"/>
                <a:cs typeface="ＭＳ Ｐゴシック" charset="0"/>
              </a:rPr>
              <a:t>:</a:t>
            </a:r>
            <a:r>
              <a:rPr lang="zh-CN" altLang="en-US" sz="3200" b="1" dirty="0" smtClean="0">
                <a:effectLst>
                  <a:glow rad="127000">
                    <a:schemeClr val="tx1"/>
                  </a:glow>
                </a:effectLst>
                <a:latin typeface="Arial" charset="0"/>
                <a:ea typeface="ＭＳ Ｐゴシック" charset="0"/>
                <a:cs typeface="ＭＳ Ｐゴシック" charset="0"/>
              </a:rPr>
              <a:t>我们这些还活着的人不能在那些已经死去的人之前先遇见主耶稣</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a:t>
            </a:r>
            <a:r>
              <a:rPr lang="zh-CN" altLang="en-US" sz="3200" b="1" dirty="0" smtClean="0">
                <a:effectLst>
                  <a:glow rad="127000">
                    <a:schemeClr val="tx1"/>
                  </a:glow>
                </a:effectLst>
                <a:latin typeface="Arial" charset="0"/>
                <a:ea typeface="ＭＳ Ｐゴシック" charset="0"/>
                <a:cs typeface="ＭＳ Ｐゴシック" charset="0"/>
              </a:rPr>
              <a:t>帖前</a:t>
            </a:r>
            <a:r>
              <a:rPr lang="ru-RU" sz="3200" b="1" dirty="0" smtClean="0">
                <a:effectLst>
                  <a:glow rad="127000">
                    <a:schemeClr val="tx1"/>
                  </a:glow>
                </a:effectLst>
                <a:latin typeface="Arial" charset="0"/>
                <a:ea typeface="ＭＳ Ｐゴシック" charset="0"/>
                <a:cs typeface="ＭＳ Ｐゴシック" charset="0"/>
              </a:rPr>
              <a:t>4:</a:t>
            </a:r>
            <a:r>
              <a:rPr lang="en-US" sz="3200" b="1" dirty="0" smtClean="0">
                <a:effectLst>
                  <a:glow rad="127000">
                    <a:schemeClr val="tx1"/>
                  </a:glow>
                </a:effectLst>
                <a:latin typeface="Arial" charset="0"/>
                <a:ea typeface="ＭＳ Ｐゴシック" charset="0"/>
                <a:cs typeface="ＭＳ Ｐゴシック" charset="0"/>
              </a:rPr>
              <a:t>15 </a:t>
            </a:r>
            <a:r>
              <a:rPr lang="en-US" sz="2800" b="1" dirty="0" smtClean="0">
                <a:effectLst>
                  <a:glow rad="127000">
                    <a:schemeClr val="tx1"/>
                  </a:glow>
                </a:effectLst>
                <a:latin typeface="Arial" charset="0"/>
                <a:ea typeface="ＭＳ Ｐゴシック" charset="0"/>
                <a:cs typeface="ＭＳ Ｐゴシック" charset="0"/>
              </a:rPr>
              <a:t>NLT</a:t>
            </a:r>
            <a:r>
              <a:rPr lang="en-US" sz="3200" b="1" dirty="0" smtClean="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799" y="0"/>
            <a:ext cx="5024673" cy="6858000"/>
          </a:xfrm>
          <a:prstGeom prst="rect">
            <a:avLst/>
          </a:prstGeom>
        </p:spPr>
      </p:pic>
      <p:sp>
        <p:nvSpPr>
          <p:cNvPr id="900098" name="Rectangle 2"/>
          <p:cNvSpPr>
            <a:spLocks noGrp="1" noChangeArrowheads="1"/>
          </p:cNvSpPr>
          <p:nvPr>
            <p:ph type="ctrTitle"/>
          </p:nvPr>
        </p:nvSpPr>
        <p:spPr>
          <a:xfrm>
            <a:off x="3098800" y="0"/>
            <a:ext cx="6045199" cy="6858000"/>
          </a:xfrm>
          <a:effectLst>
            <a:outerShdw blurRad="63500" dist="35921" dir="2700000" algn="ctr" rotWithShape="0">
              <a:schemeClr val="tx2">
                <a:alpha val="74998"/>
              </a:schemeClr>
            </a:outerShdw>
          </a:effectLst>
          <a:extLst/>
        </p:spPr>
        <p:txBody>
          <a:bodyPr/>
          <a:lstStyle/>
          <a:p>
            <a:pPr>
              <a:defRPr/>
            </a:pPr>
            <a:r>
              <a:rPr lang="zh-CN" altLang="en-US" sz="4800" b="1" dirty="0" smtClean="0">
                <a:effectLst>
                  <a:glow rad="127000">
                    <a:schemeClr val="tx1"/>
                  </a:glow>
                </a:effectLst>
                <a:latin typeface="Arial" charset="0"/>
                <a:ea typeface="ＭＳ Ｐゴシック" charset="0"/>
                <a:cs typeface="ＭＳ Ｐゴシック" charset="0"/>
              </a:rPr>
              <a:t>未来的某天有</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
            </a:r>
            <a:br>
              <a:rPr lang="en-US" sz="4800" b="1" dirty="0">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 </a:t>
            </a:r>
            <a:r>
              <a:rPr lang="zh-CN" altLang="en-US" sz="4800" b="1" dirty="0" smtClean="0">
                <a:solidFill>
                  <a:srgbClr val="FFFF00"/>
                </a:solidFill>
                <a:effectLst>
                  <a:glow rad="127000">
                    <a:schemeClr val="tx1"/>
                  </a:glow>
                </a:effectLst>
                <a:latin typeface="Arial" charset="0"/>
                <a:ea typeface="ＭＳ Ｐゴシック" charset="0"/>
                <a:cs typeface="ＭＳ Ｐゴシック" charset="0"/>
              </a:rPr>
              <a:t>个奇异的事件</a:t>
            </a:r>
            <a:r>
              <a:rPr lang="en-US" altLang="zh-CN" sz="4800" b="1" dirty="0" smtClean="0">
                <a:solidFill>
                  <a:srgbClr val="FFFF00"/>
                </a:solidFill>
                <a:effectLst>
                  <a:glow rad="127000">
                    <a:schemeClr val="tx1"/>
                  </a:glow>
                </a:effectLst>
                <a:latin typeface="Arial" charset="0"/>
                <a:ea typeface="ＭＳ Ｐゴシック" charset="0"/>
                <a:cs typeface="ＭＳ Ｐゴシック" charset="0"/>
              </a:rPr>
              <a:t/>
            </a:r>
            <a:br>
              <a:rPr lang="en-US" altLang="zh-CN" sz="4800" b="1" dirty="0" smtClean="0">
                <a:solidFill>
                  <a:srgbClr val="FFFF00"/>
                </a:solidFill>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 </a:t>
            </a:r>
            <a:r>
              <a:rPr lang="zh-CN" altLang="en-US" sz="4800" b="1" dirty="0" smtClean="0">
                <a:effectLst>
                  <a:glow rad="127000">
                    <a:schemeClr val="tx1"/>
                  </a:glow>
                </a:effectLst>
                <a:latin typeface="Arial" charset="0"/>
                <a:ea typeface="ＭＳ Ｐゴシック" charset="0"/>
                <a:cs typeface="ＭＳ Ｐゴシック" charset="0"/>
              </a:rPr>
              <a:t>将在没有预兆</a:t>
            </a:r>
            <a:r>
              <a:rPr lang="en-US" altLang="zh-CN" sz="4800" b="1" dirty="0" smtClean="0">
                <a:effectLst>
                  <a:glow rad="127000">
                    <a:schemeClr val="tx1"/>
                  </a:glow>
                </a:effectLst>
                <a:latin typeface="Arial" charset="0"/>
                <a:ea typeface="ＭＳ Ｐゴシック" charset="0"/>
                <a:cs typeface="ＭＳ Ｐゴシック" charset="0"/>
              </a:rPr>
              <a:t/>
            </a:r>
            <a:br>
              <a:rPr lang="en-US" altLang="zh-CN" sz="4800" b="1" dirty="0" smtClean="0">
                <a:effectLst>
                  <a:glow rad="127000">
                    <a:schemeClr val="tx1"/>
                  </a:glow>
                </a:effectLst>
                <a:latin typeface="Arial" charset="0"/>
                <a:ea typeface="ＭＳ Ｐゴシック" charset="0"/>
                <a:cs typeface="ＭＳ Ｐゴシック" charset="0"/>
              </a:rPr>
            </a:br>
            <a:r>
              <a:rPr lang="zh-CN" altLang="en-US" sz="4800" b="1" dirty="0" smtClean="0">
                <a:effectLst>
                  <a:glow rad="127000">
                    <a:schemeClr val="tx1"/>
                  </a:glow>
                </a:effectLst>
                <a:latin typeface="Arial" charset="0"/>
                <a:ea typeface="ＭＳ Ｐゴシック" charset="0"/>
                <a:cs typeface="ＭＳ Ｐゴシック" charset="0"/>
              </a:rPr>
              <a:t>的情况下发生</a:t>
            </a:r>
            <a:r>
              <a:rPr lang="en-US" altLang="zh-CN" sz="4800" b="1" dirty="0" smtClean="0">
                <a:effectLst>
                  <a:glow rad="127000">
                    <a:schemeClr val="tx1"/>
                  </a:glow>
                </a:effectLst>
                <a:latin typeface="Arial" charset="0"/>
                <a:ea typeface="ＭＳ Ｐゴシック" charset="0"/>
                <a:cs typeface="ＭＳ Ｐゴシック" charset="0"/>
              </a:rPr>
              <a:t/>
            </a:r>
            <a:br>
              <a:rPr lang="en-US" altLang="zh-CN"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 (</a:t>
            </a:r>
            <a:r>
              <a:rPr lang="zh-CN" altLang="en-US" sz="4800" b="1" dirty="0" smtClean="0">
                <a:effectLst>
                  <a:glow rad="127000">
                    <a:schemeClr val="tx1"/>
                  </a:glow>
                </a:effectLst>
                <a:latin typeface="Arial" charset="0"/>
                <a:ea typeface="ＭＳ Ｐゴシック" charset="0"/>
                <a:cs typeface="ＭＳ Ｐゴシック" charset="0"/>
              </a:rPr>
              <a:t>帖前</a:t>
            </a:r>
            <a:r>
              <a:rPr lang="en-US" sz="4800" b="1" dirty="0" smtClean="0">
                <a:effectLst>
                  <a:glow rad="127000">
                    <a:schemeClr val="tx1"/>
                  </a:glow>
                </a:effectLst>
                <a:latin typeface="Arial" charset="0"/>
                <a:ea typeface="ＭＳ Ｐゴシック" charset="0"/>
                <a:cs typeface="ＭＳ Ｐゴシック" charset="0"/>
              </a:rPr>
              <a:t>4</a:t>
            </a:r>
            <a:r>
              <a:rPr lang="en-US" sz="4800" b="1" dirty="0">
                <a:effectLst>
                  <a:glow rad="127000">
                    <a:schemeClr val="tx1"/>
                  </a:glow>
                </a:effectLst>
                <a:latin typeface="Arial" charset="0"/>
                <a:ea typeface="ＭＳ Ｐゴシック" charset="0"/>
                <a:cs typeface="ＭＳ Ｐゴシック" charset="0"/>
              </a:rPr>
              <a:t>:16-17) </a:t>
            </a:r>
          </a:p>
        </p:txBody>
      </p:sp>
    </p:spTree>
    <p:extLst>
      <p:ext uri="{BB962C8B-B14F-4D97-AF65-F5344CB8AC3E}">
        <p14:creationId xmlns:p14="http://schemas.microsoft.com/office/powerpoint/2010/main" val="38778088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6" descr="rev 22 edwards_crown.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99200" y="74613"/>
            <a:ext cx="17065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1" name="Picture 5" descr="rev 22 Manger.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713" y="0"/>
            <a:ext cx="4492625"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2" name="Title 1"/>
          <p:cNvSpPr>
            <a:spLocks noGrp="1"/>
          </p:cNvSpPr>
          <p:nvPr>
            <p:ph type="title"/>
          </p:nvPr>
        </p:nvSpPr>
        <p:spPr>
          <a:xfrm>
            <a:off x="623888" y="0"/>
            <a:ext cx="7772400" cy="647700"/>
          </a:xfrm>
        </p:spPr>
        <p:txBody>
          <a:bodyPr/>
          <a:lstStyle/>
          <a:p>
            <a:pPr>
              <a:defRPr/>
            </a:pPr>
            <a:r>
              <a:rPr lang="zh-CN" b="1" dirty="0" smtClean="0">
                <a:effectLst>
                  <a:outerShdw blurRad="38100" dist="38100" dir="2700000" algn="tl">
                    <a:srgbClr val="000000">
                      <a:alpha val="43137"/>
                    </a:srgbClr>
                  </a:outerShdw>
                </a:effectLst>
              </a:rPr>
              <a:t>基督的两个缺憾</a:t>
            </a:r>
            <a:endParaRPr lang="en-US" b="1" dirty="0" smtClean="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78632888"/>
              </p:ext>
            </p:extLst>
          </p:nvPr>
        </p:nvGraphicFramePr>
        <p:xfrm>
          <a:off x="0" y="1974163"/>
          <a:ext cx="9144000" cy="4408056"/>
        </p:xfrm>
        <a:graphic>
          <a:graphicData uri="http://schemas.openxmlformats.org/drawingml/2006/table">
            <a:tbl>
              <a:tblPr firstRow="1" bandRow="1">
                <a:tableStyleId>{37CE84F3-28C3-443E-9E96-99CF82512B78}</a:tableStyleId>
              </a:tblPr>
              <a:tblGrid>
                <a:gridCol w="4320637"/>
                <a:gridCol w="610119"/>
                <a:gridCol w="4213244"/>
              </a:tblGrid>
              <a:tr h="551739">
                <a:tc>
                  <a:txBody>
                    <a:bodyPr/>
                    <a:lstStyle/>
                    <a:p>
                      <a:pPr algn="ctr"/>
                      <a:r>
                        <a:rPr lang="zh-CN" altLang="en-US" sz="3600" dirty="0" smtClean="0">
                          <a:effectLst>
                            <a:outerShdw blurRad="38100" dist="38100" dir="2700000" algn="tl">
                              <a:srgbClr val="000000">
                                <a:alpha val="43137"/>
                              </a:srgbClr>
                            </a:outerShdw>
                          </a:effectLst>
                        </a:rPr>
                        <a:t>第一次来</a:t>
                      </a:r>
                      <a:endParaRPr lang="en-US" sz="3600" b="1" dirty="0">
                        <a:effectLst>
                          <a:outerShdw blurRad="38100" dist="38100" dir="2700000" algn="tl">
                            <a:srgbClr val="000000">
                              <a:alpha val="43137"/>
                            </a:srgbClr>
                          </a:outerShdw>
                        </a:effectLst>
                        <a:latin typeface="Arial"/>
                        <a:cs typeface="Arial"/>
                      </a:endParaRPr>
                    </a:p>
                  </a:txBody>
                  <a:tcPr>
                    <a:noFill/>
                  </a:tcPr>
                </a:tc>
                <a:tc rowSpan="8">
                  <a:txBody>
                    <a:bodyPr/>
                    <a:lstStyle/>
                    <a:p>
                      <a:pPr algn="ctr"/>
                      <a:r>
                        <a:rPr lang="zh-CN" altLang="en-US" sz="3200" dirty="0" smtClean="0">
                          <a:effectLst>
                            <a:outerShdw blurRad="38100" dist="38100" dir="2700000" algn="tl">
                              <a:srgbClr val="000000">
                                <a:alpha val="43137"/>
                              </a:srgbClr>
                            </a:outerShdw>
                          </a:effectLst>
                        </a:rPr>
                        <a:t>（教会时代）</a:t>
                      </a:r>
                      <a:endParaRPr lang="en-US" sz="3200" b="1" dirty="0">
                        <a:effectLst>
                          <a:outerShdw blurRad="38100" dist="38100" dir="2700000" algn="tl">
                            <a:srgbClr val="000000">
                              <a:alpha val="43137"/>
                            </a:srgbClr>
                          </a:outerShdw>
                        </a:effectLst>
                        <a:latin typeface="Arial"/>
                        <a:cs typeface="Arial"/>
                      </a:endParaRPr>
                    </a:p>
                  </a:txBody>
                  <a:tcPr vert="vert270">
                    <a:noFill/>
                  </a:tcPr>
                </a:tc>
                <a:tc>
                  <a:txBody>
                    <a:bodyPr/>
                    <a:lstStyle/>
                    <a:p>
                      <a:pPr algn="ctr"/>
                      <a:r>
                        <a:rPr lang="zh-CN" altLang="en-US" sz="3600" dirty="0" smtClean="0">
                          <a:effectLst>
                            <a:outerShdw blurRad="38100" dist="38100" dir="2700000" algn="tl">
                              <a:srgbClr val="000000">
                                <a:alpha val="43137"/>
                              </a:srgbClr>
                            </a:outerShdw>
                          </a:effectLst>
                        </a:rPr>
                        <a:t>第二次来临</a:t>
                      </a:r>
                      <a:endParaRPr lang="en-US" sz="3600" b="1" dirty="0">
                        <a:effectLst>
                          <a:outerShdw blurRad="38100" dist="38100" dir="2700000" algn="tl">
                            <a:srgbClr val="000000">
                              <a:alpha val="43137"/>
                            </a:srgbClr>
                          </a:outerShdw>
                        </a:effectLst>
                        <a:latin typeface="Arial"/>
                        <a:cs typeface="Arial"/>
                      </a:endParaRPr>
                    </a:p>
                  </a:txBody>
                  <a:tcPr>
                    <a:noFill/>
                  </a:tcPr>
                </a:tc>
              </a:tr>
              <a:tr h="551739">
                <a:tc>
                  <a:txBody>
                    <a:bodyPr/>
                    <a:lstStyle/>
                    <a:p>
                      <a:pPr marL="174625" indent="0"/>
                      <a:r>
                        <a:rPr lang="zh-CN" altLang="en-US" sz="2400" b="1" dirty="0" smtClean="0"/>
                        <a:t>放在马槽</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smtClean="0">
                          <a:effectLst>
                            <a:outerShdw blurRad="38100" dist="38100" dir="2700000" algn="tl">
                              <a:srgbClr val="000000">
                                <a:alpha val="43137"/>
                              </a:srgbClr>
                            </a:outerShdw>
                          </a:effectLst>
                        </a:rPr>
                        <a:t>地政山</a:t>
                      </a:r>
                      <a:endParaRPr lang="en-US" sz="2400" b="1" spc="-100" dirty="0">
                        <a:effectLst>
                          <a:outerShdw blurRad="38100" dist="38100" dir="2700000" algn="tl">
                            <a:srgbClr val="000000">
                              <a:alpha val="43137"/>
                            </a:srgbClr>
                          </a:outerShdw>
                        </a:effectLst>
                        <a:latin typeface="Arial"/>
                        <a:cs typeface="Arial"/>
                      </a:endParaRPr>
                    </a:p>
                  </a:txBody>
                  <a:tcPr/>
                </a:tc>
              </a:tr>
              <a:tr h="551739">
                <a:tc>
                  <a:txBody>
                    <a:bodyPr/>
                    <a:lstStyle/>
                    <a:p>
                      <a:pPr marL="174625" indent="0"/>
                      <a:r>
                        <a:rPr lang="zh-CN" altLang="en-US" sz="2400" b="1" dirty="0" smtClean="0"/>
                        <a:t>来作为羔羊</a:t>
                      </a:r>
                      <a:endParaRPr lang="en-US" sz="24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smtClean="0">
                          <a:effectLst>
                            <a:outerShdw blurRad="38100" dist="38100" dir="2700000" algn="tl">
                              <a:srgbClr val="000000">
                                <a:alpha val="43137"/>
                              </a:srgbClr>
                            </a:outerShdw>
                          </a:effectLst>
                        </a:rPr>
                        <a:t>正值主</a:t>
                      </a:r>
                      <a:endParaRPr lang="en-US" sz="2400" b="1" spc="-100" dirty="0">
                        <a:effectLst>
                          <a:outerShdw blurRad="38100" dist="38100" dir="2700000" algn="tl">
                            <a:srgbClr val="000000">
                              <a:alpha val="43137"/>
                            </a:srgbClr>
                          </a:outerShdw>
                        </a:effectLst>
                        <a:latin typeface="Arial"/>
                        <a:cs typeface="Arial"/>
                      </a:endParaRPr>
                    </a:p>
                  </a:txBody>
                  <a:tcPr>
                    <a:solidFill>
                      <a:srgbClr val="16165D"/>
                    </a:solidFill>
                  </a:tcPr>
                </a:tc>
              </a:tr>
              <a:tr h="551739">
                <a:tc>
                  <a:txBody>
                    <a:bodyPr/>
                    <a:lstStyle/>
                    <a:p>
                      <a:pPr marL="174625" indent="0"/>
                      <a:r>
                        <a:rPr lang="zh-CN" altLang="en-US" sz="2400" b="1" dirty="0" smtClean="0">
                          <a:effectLst>
                            <a:outerShdw blurRad="38100" dist="38100" dir="2700000" algn="tl">
                              <a:srgbClr val="000000">
                                <a:alpha val="43137"/>
                              </a:srgbClr>
                            </a:outerShdw>
                          </a:effectLst>
                        </a:rPr>
                        <a:t>卑微和贫穷</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smtClean="0">
                          <a:effectLst>
                            <a:outerShdw blurRad="38100" dist="38100" dir="2700000" algn="tl">
                              <a:srgbClr val="000000">
                                <a:alpha val="43137"/>
                              </a:srgbClr>
                            </a:outerShdw>
                          </a:effectLst>
                        </a:rPr>
                        <a:t>豪华和强大</a:t>
                      </a:r>
                      <a:endParaRPr lang="en-US" sz="2400" b="1" spc="-100" dirty="0">
                        <a:effectLst>
                          <a:outerShdw blurRad="38100" dist="38100" dir="2700000" algn="tl">
                            <a:srgbClr val="000000">
                              <a:alpha val="43137"/>
                            </a:srgbClr>
                          </a:outerShdw>
                        </a:effectLst>
                        <a:latin typeface="Arial"/>
                        <a:cs typeface="Arial"/>
                      </a:endParaRPr>
                    </a:p>
                  </a:txBody>
                  <a:tcPr/>
                </a:tc>
              </a:tr>
              <a:tr h="551739">
                <a:tc>
                  <a:txBody>
                    <a:bodyPr/>
                    <a:lstStyle/>
                    <a:p>
                      <a:pPr marL="174625" indent="0"/>
                      <a:r>
                        <a:rPr lang="zh-CN" altLang="en-US" sz="2400" b="1" dirty="0" smtClean="0">
                          <a:effectLst>
                            <a:outerShdw blurRad="38100" dist="38100" dir="2700000" algn="tl">
                              <a:srgbClr val="000000">
                                <a:alpha val="43137"/>
                              </a:srgbClr>
                            </a:outerShdw>
                          </a:effectLst>
                        </a:rPr>
                        <a:t>死，为他的敌人</a:t>
                      </a:r>
                      <a:endParaRPr lang="en-US" sz="24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smtClean="0">
                          <a:effectLst>
                            <a:outerShdw blurRad="38100" dist="38100" dir="2700000" algn="tl">
                              <a:srgbClr val="000000">
                                <a:alpha val="43137"/>
                              </a:srgbClr>
                            </a:outerShdw>
                          </a:effectLst>
                        </a:rPr>
                        <a:t>他的敌人死亡</a:t>
                      </a:r>
                      <a:endParaRPr lang="en-US" sz="2400" b="1" spc="-100" dirty="0">
                        <a:effectLst>
                          <a:outerShdw blurRad="38100" dist="38100" dir="2700000" algn="tl">
                            <a:srgbClr val="000000">
                              <a:alpha val="43137"/>
                            </a:srgbClr>
                          </a:outerShdw>
                        </a:effectLst>
                        <a:latin typeface="Arial"/>
                        <a:cs typeface="Arial"/>
                      </a:endParaRPr>
                    </a:p>
                  </a:txBody>
                  <a:tcPr>
                    <a:solidFill>
                      <a:srgbClr val="16165D"/>
                    </a:solidFill>
                  </a:tcPr>
                </a:tc>
              </a:tr>
              <a:tr h="526297">
                <a:tc>
                  <a:txBody>
                    <a:bodyPr/>
                    <a:lstStyle/>
                    <a:p>
                      <a:pPr marL="174625" indent="0"/>
                      <a:r>
                        <a:rPr lang="zh-CN" altLang="en-US" sz="2400" b="1" dirty="0" smtClean="0">
                          <a:effectLst>
                            <a:outerShdw blurRad="38100" dist="38100" dir="2700000" algn="tl">
                              <a:srgbClr val="000000">
                                <a:alpha val="43137"/>
                              </a:srgbClr>
                            </a:outerShdw>
                          </a:effectLst>
                        </a:rPr>
                        <a:t>受魔鬼的试探</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smtClean="0">
                          <a:effectLst>
                            <a:outerShdw blurRad="38100" dist="38100" dir="2700000" algn="tl">
                              <a:srgbClr val="000000">
                                <a:alpha val="43137"/>
                              </a:srgbClr>
                            </a:outerShdw>
                          </a:effectLst>
                        </a:rPr>
                        <a:t>撒旦的陷阱中无底洞</a:t>
                      </a:r>
                      <a:endParaRPr lang="en-US" sz="2400" b="1" spc="-100" dirty="0">
                        <a:effectLst>
                          <a:outerShdw blurRad="38100" dist="38100" dir="2700000" algn="tl">
                            <a:srgbClr val="000000">
                              <a:alpha val="43137"/>
                            </a:srgbClr>
                          </a:outerShdw>
                        </a:effectLst>
                        <a:latin typeface="Arial"/>
                        <a:cs typeface="Arial"/>
                      </a:endParaRPr>
                    </a:p>
                  </a:txBody>
                  <a:tcPr/>
                </a:tc>
              </a:tr>
              <a:tr h="482984">
                <a:tc>
                  <a:txBody>
                    <a:bodyPr/>
                    <a:lstStyle/>
                    <a:p>
                      <a:pPr marL="174625" indent="0"/>
                      <a:r>
                        <a:rPr lang="zh-CN" altLang="en-US" sz="2400" b="1" dirty="0" smtClean="0"/>
                        <a:t>住在一个不义的世界</a:t>
                      </a:r>
                      <a:endParaRPr lang="en-US" sz="24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smtClean="0">
                          <a:effectLst>
                            <a:outerShdw blurRad="38100" dist="38100" dir="2700000" algn="tl">
                              <a:srgbClr val="000000">
                                <a:alpha val="43137"/>
                              </a:srgbClr>
                            </a:outerShdw>
                          </a:effectLst>
                        </a:rPr>
                        <a:t>信息世界，在义</a:t>
                      </a:r>
                      <a:endParaRPr lang="en-US" sz="2400" b="1" spc="-100" dirty="0">
                        <a:effectLst>
                          <a:outerShdw blurRad="38100" dist="38100" dir="2700000" algn="tl">
                            <a:srgbClr val="000000">
                              <a:alpha val="43137"/>
                            </a:srgbClr>
                          </a:outerShdw>
                        </a:effectLst>
                        <a:latin typeface="Arial"/>
                        <a:cs typeface="Arial"/>
                      </a:endParaRPr>
                    </a:p>
                  </a:txBody>
                  <a:tcPr>
                    <a:solidFill>
                      <a:srgbClr val="16165D"/>
                    </a:solidFill>
                  </a:tcPr>
                </a:tc>
              </a:tr>
              <a:tr h="551739">
                <a:tc>
                  <a:txBody>
                    <a:bodyPr/>
                    <a:lstStyle/>
                    <a:p>
                      <a:pPr marL="174625" indent="0"/>
                      <a:r>
                        <a:rPr lang="zh-CN" altLang="en-US" sz="2400" b="1" dirty="0" smtClean="0">
                          <a:effectLst>
                            <a:outerShdw blurRad="38100" dist="38100" dir="2700000" algn="tl">
                              <a:srgbClr val="000000">
                                <a:alpha val="43137"/>
                              </a:srgbClr>
                            </a:outerShdw>
                          </a:effectLst>
                        </a:rPr>
                        <a:t>死亡罪和再次上涨</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smtClean="0">
                          <a:effectLst>
                            <a:outerShdw blurRad="38100" dist="38100" dir="2700000" algn="tl">
                              <a:srgbClr val="000000">
                                <a:alpha val="43137"/>
                              </a:srgbClr>
                            </a:outerShdw>
                          </a:effectLst>
                        </a:rPr>
                        <a:t>指导和统治</a:t>
                      </a:r>
                      <a:endParaRPr lang="en-US" sz="2400" b="1" spc="-100" dirty="0">
                        <a:effectLst>
                          <a:outerShdw blurRad="38100" dist="38100" dir="2700000" algn="tl">
                            <a:srgbClr val="000000">
                              <a:alpha val="43137"/>
                            </a:srgbClr>
                          </a:outerShdw>
                        </a:effectLst>
                        <a:latin typeface="Arial"/>
                        <a:cs typeface="Arial"/>
                      </a:endParaRPr>
                    </a:p>
                  </a:txBody>
                  <a:tcPr/>
                </a:tc>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a:extLst/>
        </p:spPr>
        <p:txBody>
          <a:bodyPr>
            <a:spAutoFit/>
          </a:bodyPr>
          <a:lstStyle/>
          <a:p>
            <a:pPr algn="r" eaLnBrk="1" hangingPunct="1">
              <a:spcBef>
                <a:spcPct val="50000"/>
              </a:spcBef>
              <a:defRPr/>
            </a:pPr>
            <a:r>
              <a:rPr lang="zh-CN" altLang="en-US" sz="1400" dirty="0">
                <a:solidFill>
                  <a:srgbClr val="FFFFFF">
                    <a:lumMod val="95000"/>
                  </a:srgbClr>
                </a:solidFill>
                <a:latin typeface="Comic Sans MS" pitchFamily="66" charset="0"/>
                <a:ea typeface="ＭＳ Ｐゴシック" pitchFamily="34" charset="-128"/>
              </a:rPr>
              <a:t>露丝和拉里</a:t>
            </a:r>
            <a:r>
              <a:rPr lang="en-US" altLang="zh-CN" sz="1400" dirty="0">
                <a:solidFill>
                  <a:srgbClr val="FFFFFF">
                    <a:lumMod val="95000"/>
                  </a:srgbClr>
                </a:solidFill>
                <a:latin typeface="Comic Sans MS" pitchFamily="66" charset="0"/>
                <a:ea typeface="ＭＳ Ｐゴシック" pitchFamily="34" charset="-128"/>
              </a:rPr>
              <a:t>·</a:t>
            </a:r>
            <a:r>
              <a:rPr lang="zh-CN" altLang="en-US" sz="1400" dirty="0">
                <a:solidFill>
                  <a:srgbClr val="FFFFFF">
                    <a:lumMod val="95000"/>
                  </a:srgbClr>
                </a:solidFill>
                <a:latin typeface="Comic Sans MS" pitchFamily="66" charset="0"/>
                <a:ea typeface="ＭＳ Ｐゴシック" pitchFamily="34" charset="-128"/>
              </a:rPr>
              <a:t>穆迪，引圣经全景由特里</a:t>
            </a:r>
            <a:r>
              <a:rPr lang="en-US" altLang="zh-CN" sz="1400" dirty="0">
                <a:solidFill>
                  <a:srgbClr val="FFFFFF">
                    <a:lumMod val="95000"/>
                  </a:srgbClr>
                </a:solidFill>
                <a:latin typeface="Comic Sans MS" pitchFamily="66" charset="0"/>
                <a:ea typeface="ＭＳ Ｐゴシック" pitchFamily="34" charset="-128"/>
              </a:rPr>
              <a:t>·</a:t>
            </a:r>
            <a:r>
              <a:rPr lang="zh-CN" altLang="en-US" sz="1400" dirty="0">
                <a:solidFill>
                  <a:srgbClr val="FFFFFF">
                    <a:lumMod val="95000"/>
                  </a:srgbClr>
                </a:solidFill>
                <a:latin typeface="Comic Sans MS" pitchFamily="66" charset="0"/>
                <a:ea typeface="ＭＳ Ｐゴシック" pitchFamily="34" charset="-128"/>
              </a:rPr>
              <a:t>霍尔，</a:t>
            </a:r>
            <a:r>
              <a:rPr lang="en-US" sz="1400" b="1" i="1" dirty="0">
                <a:solidFill>
                  <a:srgbClr val="FFFFFF">
                    <a:lumMod val="95000"/>
                  </a:srgbClr>
                </a:solidFill>
                <a:effectLst>
                  <a:glow rad="241300">
                    <a:srgbClr val="000000">
                      <a:alpha val="75000"/>
                    </a:srgbClr>
                  </a:glow>
                </a:effectLst>
                <a:latin typeface="Arial"/>
                <a:cs typeface="Arial"/>
              </a:rPr>
              <a:t>, </a:t>
            </a:r>
            <a:r>
              <a:rPr lang="en-US" sz="1400" b="1" dirty="0">
                <a:solidFill>
                  <a:srgbClr val="FFFFFF">
                    <a:lumMod val="95000"/>
                  </a:srgbClr>
                </a:solidFill>
                <a:effectLst>
                  <a:glow rad="241300">
                    <a:srgbClr val="000000">
                      <a:alpha val="75000"/>
                    </a:srgbClr>
                  </a:glow>
                </a:effectLst>
                <a:latin typeface="Arial"/>
                <a:cs typeface="Arial"/>
              </a:rPr>
              <a:t>117</a:t>
            </a:r>
          </a:p>
        </p:txBody>
      </p:sp>
      <p:sp>
        <p:nvSpPr>
          <p:cNvPr id="575495" name="Text Box 37"/>
          <p:cNvSpPr txBox="1">
            <a:spLocks noChangeArrowheads="1"/>
          </p:cNvSpPr>
          <p:nvPr/>
        </p:nvSpPr>
        <p:spPr bwMode="auto">
          <a:xfrm>
            <a:off x="8413750" y="65088"/>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smtClean="0">
                <a:solidFill>
                  <a:srgbClr val="FFFFFF"/>
                </a:solidFill>
                <a:latin typeface="Arial" charset="0"/>
                <a:cs typeface="Arial" charset="0"/>
              </a:rPr>
              <a:t>420</a:t>
            </a:r>
          </a:p>
        </p:txBody>
      </p:sp>
    </p:spTree>
    <p:extLst>
      <p:ext uri="{BB962C8B-B14F-4D97-AF65-F5344CB8AC3E}">
        <p14:creationId xmlns:p14="http://schemas.microsoft.com/office/powerpoint/2010/main" val="4116225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500"/>
            <a:ext cx="9144000" cy="6728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zh-CN" altLang="en-US" sz="5400" b="1" dirty="0" smtClean="0">
                <a:effectLst>
                  <a:glow rad="127000">
                    <a:schemeClr val="tx1"/>
                  </a:glow>
                </a:effectLst>
                <a:latin typeface="Arial" charset="0"/>
                <a:ea typeface="ＭＳ Ｐゴシック" charset="0"/>
                <a:cs typeface="ＭＳ Ｐゴシック" charset="0"/>
              </a:rPr>
              <a:t>再来</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219200"/>
            <a:ext cx="4792133" cy="524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主必亲自从天降临，有</a:t>
            </a:r>
            <a:r>
              <a:rPr lang="zh-CN" altLang="en-US" sz="3600" b="1" dirty="0" smtClean="0">
                <a:solidFill>
                  <a:srgbClr val="FFFF00"/>
                </a:solidFill>
                <a:effectLst>
                  <a:glow rad="127000">
                    <a:schemeClr val="tx1"/>
                  </a:glow>
                </a:effectLst>
                <a:latin typeface="Arial" charset="0"/>
                <a:ea typeface="ＭＳ Ｐゴシック" charset="0"/>
                <a:cs typeface="ＭＳ Ｐゴシック" charset="0"/>
              </a:rPr>
              <a:t>命令的呼喊</a:t>
            </a:r>
            <a:r>
              <a:rPr lang="en-US" sz="3600" b="1" dirty="0" smtClean="0">
                <a:effectLst>
                  <a:glow rad="127000">
                    <a:schemeClr val="tx1"/>
                  </a:glow>
                </a:effectLst>
                <a:latin typeface="Arial" charset="0"/>
                <a:ea typeface="ＭＳ Ｐゴシック" charset="0"/>
                <a:cs typeface="ＭＳ Ｐゴシック" charset="0"/>
              </a:rPr>
              <a:t>, </a:t>
            </a:r>
            <a:r>
              <a:rPr lang="zh-CN" altLang="en-US" sz="3600" b="1" dirty="0" smtClean="0">
                <a:effectLst>
                  <a:glow rad="127000">
                    <a:schemeClr val="tx1"/>
                  </a:glow>
                </a:effectLst>
                <a:latin typeface="Arial" charset="0"/>
                <a:ea typeface="ＭＳ Ｐゴシック" charset="0"/>
                <a:cs typeface="ＭＳ Ｐゴシック" charset="0"/>
              </a:rPr>
              <a:t>有天使长的</a:t>
            </a:r>
            <a:r>
              <a:rPr lang="zh-CN" altLang="en-US" sz="3600" b="1" dirty="0" smtClean="0">
                <a:solidFill>
                  <a:srgbClr val="FFFF00"/>
                </a:solidFill>
                <a:effectLst>
                  <a:glow rad="127000">
                    <a:schemeClr val="tx1"/>
                  </a:glow>
                </a:effectLst>
                <a:latin typeface="Arial" charset="0"/>
                <a:ea typeface="ＭＳ Ｐゴシック" charset="0"/>
                <a:cs typeface="ＭＳ Ｐゴシック" charset="0"/>
              </a:rPr>
              <a:t>声音</a:t>
            </a:r>
            <a:r>
              <a:rPr lang="en-US" sz="3600" b="1" dirty="0" smtClean="0">
                <a:effectLst>
                  <a:glow rad="127000">
                    <a:schemeClr val="tx1"/>
                  </a:glow>
                </a:effectLst>
                <a:latin typeface="Arial" charset="0"/>
                <a:ea typeface="ＭＳ Ｐゴシック" charset="0"/>
                <a:cs typeface="ＭＳ Ｐゴシック" charset="0"/>
              </a:rPr>
              <a:t>, </a:t>
            </a:r>
            <a:r>
              <a:rPr lang="zh-CN" altLang="en-US" sz="3600" b="1" dirty="0" smtClean="0">
                <a:effectLst>
                  <a:glow rad="127000">
                    <a:schemeClr val="tx1"/>
                  </a:glow>
                </a:effectLst>
                <a:latin typeface="Arial" charset="0"/>
                <a:ea typeface="ＭＳ Ｐゴシック" charset="0"/>
                <a:cs typeface="ＭＳ Ｐゴシック" charset="0"/>
              </a:rPr>
              <a:t>又有神的</a:t>
            </a:r>
            <a:r>
              <a:rPr lang="zh-CN" altLang="en-US" sz="3600" b="1" dirty="0" smtClean="0">
                <a:solidFill>
                  <a:srgbClr val="FFFF00"/>
                </a:solidFill>
                <a:effectLst>
                  <a:glow rad="127000">
                    <a:schemeClr val="tx1"/>
                  </a:glow>
                </a:effectLst>
                <a:latin typeface="Arial" charset="0"/>
                <a:ea typeface="ＭＳ Ｐゴシック" charset="0"/>
                <a:cs typeface="ＭＳ Ｐゴシック" charset="0"/>
              </a:rPr>
              <a:t>号</a:t>
            </a:r>
            <a:r>
              <a:rPr lang="zh-CN" altLang="en-US" sz="3600" b="1" dirty="0" smtClean="0">
                <a:effectLst>
                  <a:glow rad="127000">
                    <a:schemeClr val="tx1"/>
                  </a:glow>
                </a:effectLst>
                <a:latin typeface="Arial" charset="0"/>
                <a:ea typeface="ＭＳ Ｐゴシック" charset="0"/>
                <a:cs typeface="ＭＳ Ｐゴシック" charset="0"/>
              </a:rPr>
              <a:t>吹响</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帖前</a:t>
            </a:r>
            <a:r>
              <a:rPr lang="ru-RU" sz="3600" b="1" dirty="0" smtClean="0">
                <a:effectLst>
                  <a:glow rad="127000">
                    <a:schemeClr val="tx1"/>
                  </a:glow>
                </a:effectLst>
                <a:latin typeface="Arial" charset="0"/>
                <a:ea typeface="ＭＳ Ｐゴシック" charset="0"/>
                <a:cs typeface="ＭＳ Ｐゴシック" charset="0"/>
              </a:rPr>
              <a:t>4:</a:t>
            </a:r>
            <a:r>
              <a:rPr lang="en-US" sz="3600" b="1" dirty="0" smtClean="0">
                <a:effectLst>
                  <a:glow rad="127000">
                    <a:schemeClr val="tx1"/>
                  </a:glow>
                </a:effectLst>
                <a:latin typeface="Arial" charset="0"/>
                <a:ea typeface="ＭＳ Ｐゴシック" charset="0"/>
                <a:cs typeface="ＭＳ Ｐゴシック" charset="0"/>
              </a:rPr>
              <a:t>16a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18845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a:extLst/>
        </p:spPr>
        <p:txBody>
          <a:bodyPr/>
          <a:lstStyle/>
          <a:p>
            <a:pPr>
              <a:defRPr/>
            </a:pPr>
            <a:r>
              <a:rPr lang="zh-CN" altLang="en-US" sz="4800" b="1" dirty="0" smtClean="0">
                <a:effectLst>
                  <a:glow rad="127000">
                    <a:schemeClr val="tx1"/>
                  </a:glow>
                </a:effectLst>
                <a:latin typeface="Arial" charset="0"/>
                <a:ea typeface="ＭＳ Ｐゴシック" charset="0"/>
                <a:cs typeface="ＭＳ Ｐゴシック" charset="0"/>
              </a:rPr>
              <a:t>基督命令的呼喊</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279405"/>
            <a:ext cx="9144000" cy="5766816"/>
          </a:xfrm>
          <a:prstGeom prst="rect">
            <a:avLst/>
          </a:prstGeom>
        </p:spPr>
      </p:pic>
    </p:spTree>
    <p:extLst>
      <p:ext uri="{BB962C8B-B14F-4D97-AF65-F5344CB8AC3E}">
        <p14:creationId xmlns:p14="http://schemas.microsoft.com/office/powerpoint/2010/main" val="4063631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a:extLst/>
        </p:spPr>
        <p:txBody>
          <a:bodyPr/>
          <a:lstStyle/>
          <a:p>
            <a:pPr>
              <a:defRPr/>
            </a:pPr>
            <a:r>
              <a:rPr lang="zh-CN" altLang="en-US" sz="4800" b="1" dirty="0" smtClean="0">
                <a:effectLst>
                  <a:glow rad="127000">
                    <a:schemeClr val="tx1"/>
                  </a:glow>
                </a:effectLst>
                <a:latin typeface="Arial" charset="0"/>
                <a:ea typeface="ＭＳ Ｐゴシック" charset="0"/>
                <a:cs typeface="ＭＳ Ｐゴシック" charset="0"/>
              </a:rPr>
              <a:t>天使长的声音</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558670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0919"/>
            <a:ext cx="9144000" cy="769349"/>
          </a:xfrm>
          <a:effectLst>
            <a:outerShdw blurRad="63500" dist="35921" dir="2700000" algn="ctr" rotWithShape="0">
              <a:schemeClr val="tx2">
                <a:alpha val="74998"/>
              </a:schemeClr>
            </a:outerShdw>
          </a:effectLst>
          <a:extLst/>
        </p:spPr>
        <p:txBody>
          <a:bodyPr/>
          <a:lstStyle/>
          <a:p>
            <a:pPr>
              <a:defRPr/>
            </a:pPr>
            <a:r>
              <a:rPr lang="zh-CN" altLang="en-US" sz="4800" b="1" dirty="0" smtClean="0">
                <a:effectLst>
                  <a:glow rad="127000">
                    <a:schemeClr val="tx1"/>
                  </a:glow>
                </a:effectLst>
                <a:latin typeface="Arial" charset="0"/>
                <a:ea typeface="ＭＳ Ｐゴシック" charset="0"/>
                <a:cs typeface="ＭＳ Ｐゴシック" charset="0"/>
              </a:rPr>
              <a:t>上帝的号吹响</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63600"/>
            <a:ext cx="9144000" cy="5122960"/>
          </a:xfrm>
          <a:prstGeom prst="rect">
            <a:avLst/>
          </a:prstGeom>
        </p:spPr>
      </p:pic>
    </p:spTree>
    <p:extLst>
      <p:ext uri="{BB962C8B-B14F-4D97-AF65-F5344CB8AC3E}">
        <p14:creationId xmlns:p14="http://schemas.microsoft.com/office/powerpoint/2010/main" val="1357824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zh-CN" altLang="en-US" sz="5400" b="1" dirty="0" smtClean="0">
                <a:effectLst>
                  <a:glow rad="127000">
                    <a:schemeClr val="tx1"/>
                  </a:glow>
                </a:effectLst>
                <a:latin typeface="Arial" charset="0"/>
                <a:ea typeface="ＭＳ Ｐゴシック" charset="0"/>
                <a:cs typeface="ＭＳ Ｐゴシック" charset="0"/>
              </a:rPr>
              <a:t>复活</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622800" y="3640667"/>
            <a:ext cx="4521200" cy="3229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首先，死去的基督徒会从坟墓中复活</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帖前</a:t>
            </a:r>
            <a:r>
              <a:rPr lang="ru-RU" sz="3600" b="1" dirty="0" smtClean="0">
                <a:effectLst>
                  <a:glow rad="127000">
                    <a:schemeClr val="tx1"/>
                  </a:glow>
                </a:effectLst>
                <a:latin typeface="Arial" charset="0"/>
                <a:ea typeface="ＭＳ Ｐゴシック" charset="0"/>
                <a:cs typeface="ＭＳ Ｐゴシック" charset="0"/>
              </a:rPr>
              <a:t>4:</a:t>
            </a:r>
            <a:r>
              <a:rPr lang="en-US" sz="3600" b="1" dirty="0" smtClean="0">
                <a:effectLst>
                  <a:glow rad="127000">
                    <a:schemeClr val="tx1"/>
                  </a:glow>
                </a:effectLst>
                <a:latin typeface="Arial" charset="0"/>
                <a:ea typeface="ＭＳ Ｐゴシック" charset="0"/>
                <a:cs typeface="ＭＳ Ｐゴシック" charset="0"/>
              </a:rPr>
              <a:t>16b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5396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ja-JP" altLang="en-US" sz="3600" b="1" dirty="0" smtClean="0">
                <a:latin typeface="Arial" charset="0"/>
                <a:ea typeface="ＭＳ Ｐゴシック" charset="0"/>
                <a:cs typeface="ＭＳ Ｐゴシック" charset="0"/>
              </a:rPr>
              <a:t>“</a:t>
            </a:r>
            <a:r>
              <a:rPr lang="zh-CN" altLang="en-US" sz="3600" b="1" dirty="0" smtClean="0">
                <a:latin typeface="Arial" charset="0"/>
                <a:ea typeface="ＭＳ Ｐゴシック" charset="0"/>
                <a:cs typeface="ＭＳ Ｐゴシック" charset="0"/>
              </a:rPr>
              <a:t>在基督里死去的人要先复活</a:t>
            </a:r>
            <a:r>
              <a:rPr lang="ja-JP" altLang="en-US" sz="3600" b="1" dirty="0" smtClean="0">
                <a:latin typeface="Arial" charset="0"/>
                <a:ea typeface="ＭＳ Ｐゴシック" charset="0"/>
                <a:cs typeface="ＭＳ Ｐゴシック" charset="0"/>
              </a:rPr>
              <a:t>”</a:t>
            </a:r>
            <a:r>
              <a:rPr lang="en-US" sz="3600" b="1" dirty="0" smtClean="0">
                <a:latin typeface="Arial" charset="0"/>
                <a:ea typeface="ＭＳ Ｐゴシック" charset="0"/>
                <a:cs typeface="ＭＳ Ｐゴシック" charset="0"/>
              </a:rPr>
              <a:t> </a:t>
            </a:r>
            <a:r>
              <a:rPr lang="en-US" sz="3600" b="1" dirty="0">
                <a:latin typeface="Arial" charset="0"/>
                <a:ea typeface="ＭＳ Ｐゴシック" charset="0"/>
                <a:cs typeface="ＭＳ Ｐゴシック" charset="0"/>
              </a:rPr>
              <a:t/>
            </a:r>
            <a:br>
              <a:rPr lang="en-US" sz="3600" b="1" dirty="0">
                <a:latin typeface="Arial" charset="0"/>
                <a:ea typeface="ＭＳ Ｐゴシック" charset="0"/>
                <a:cs typeface="ＭＳ Ｐゴシック" charset="0"/>
              </a:rPr>
            </a:br>
            <a:r>
              <a:rPr lang="en-US" sz="3600" b="1" dirty="0" smtClean="0">
                <a:latin typeface="Arial" charset="0"/>
                <a:ea typeface="ＭＳ Ｐゴシック" charset="0"/>
                <a:cs typeface="ＭＳ Ｐゴシック" charset="0"/>
              </a:rPr>
              <a:t>(</a:t>
            </a:r>
            <a:r>
              <a:rPr lang="zh-CN" altLang="en-US" sz="3600" b="1" dirty="0" smtClean="0">
                <a:latin typeface="Arial" charset="0"/>
                <a:ea typeface="ＭＳ Ｐゴシック" charset="0"/>
                <a:cs typeface="ＭＳ Ｐゴシック" charset="0"/>
              </a:rPr>
              <a:t>帖前</a:t>
            </a:r>
            <a:r>
              <a:rPr lang="en-US" sz="3600" b="1" dirty="0" smtClean="0">
                <a:latin typeface="Arial" charset="0"/>
                <a:ea typeface="ＭＳ Ｐゴシック" charset="0"/>
                <a:cs typeface="ＭＳ Ｐゴシック" charset="0"/>
              </a:rPr>
              <a:t> </a:t>
            </a:r>
            <a:r>
              <a:rPr lang="en-US" sz="3600" b="1" dirty="0">
                <a:latin typeface="Arial" charset="0"/>
                <a:ea typeface="ＭＳ Ｐゴシック" charset="0"/>
                <a:cs typeface="ＭＳ Ｐゴシック" charset="0"/>
              </a:rPr>
              <a:t>4:16b)</a:t>
            </a:r>
          </a:p>
        </p:txBody>
      </p:sp>
    </p:spTree>
    <p:extLst>
      <p:ext uri="{BB962C8B-B14F-4D97-AF65-F5344CB8AC3E}">
        <p14:creationId xmlns:p14="http://schemas.microsoft.com/office/powerpoint/2010/main" val="1709693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2"/>
          <p:cNvSpPr txBox="1">
            <a:spLocks noChangeArrowheads="1"/>
          </p:cNvSpPr>
          <p:nvPr/>
        </p:nvSpPr>
        <p:spPr bwMode="auto">
          <a:xfrm>
            <a:off x="0" y="3572927"/>
            <a:ext cx="4605867" cy="24553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a:t>
            </a:r>
            <a:r>
              <a:rPr lang="zh-CN" altLang="en-US" b="1" dirty="0" smtClean="0">
                <a:solidFill>
                  <a:schemeClr val="tx2"/>
                </a:solidFill>
                <a:effectLst>
                  <a:glow rad="127000">
                    <a:schemeClr val="bg1"/>
                  </a:glow>
                </a:effectLst>
                <a:latin typeface="Arial" charset="0"/>
                <a:ea typeface="ＭＳ Ｐゴシック" charset="0"/>
                <a:cs typeface="ＭＳ Ｐゴシック" charset="0"/>
              </a:rPr>
              <a:t>被提</a:t>
            </a:r>
            <a:r>
              <a:rPr lang="en-US" b="1" dirty="0" smtClean="0">
                <a:solidFill>
                  <a:schemeClr val="tx2"/>
                </a:solidFill>
                <a:effectLst>
                  <a:glow rad="127000">
                    <a:schemeClr val="bg1"/>
                  </a:glow>
                </a:effectLst>
                <a:latin typeface="Arial" charset="0"/>
                <a:ea typeface="ＭＳ Ｐゴシック" charset="0"/>
                <a:cs typeface="ＭＳ Ｐゴシック" charset="0"/>
              </a:rPr>
              <a:t>”—</a:t>
            </a:r>
            <a:r>
              <a:rPr lang="zh-CN" altLang="en-US" b="1" dirty="0" smtClean="0">
                <a:solidFill>
                  <a:schemeClr val="tx2"/>
                </a:solidFill>
                <a:effectLst>
                  <a:glow rad="127000">
                    <a:schemeClr val="bg1"/>
                  </a:glow>
                </a:effectLst>
                <a:latin typeface="Arial" charset="0"/>
                <a:ea typeface="ＭＳ Ｐゴシック" charset="0"/>
                <a:cs typeface="ＭＳ Ｐゴシック" charset="0"/>
              </a:rPr>
              <a:t>不是</a:t>
            </a:r>
            <a:r>
              <a:rPr lang="en-US" b="1" dirty="0" smtClean="0">
                <a:solidFill>
                  <a:schemeClr val="tx2"/>
                </a:solidFill>
                <a:effectLst>
                  <a:glow rad="127000">
                    <a:schemeClr val="bg1"/>
                  </a:glow>
                </a:effectLst>
                <a:latin typeface="Arial" charset="0"/>
                <a:ea typeface="ＭＳ Ｐゴシック" charset="0"/>
                <a:cs typeface="ＭＳ Ｐゴシック" charset="0"/>
              </a:rPr>
              <a:t> “</a:t>
            </a:r>
            <a:r>
              <a:rPr lang="zh-CN" altLang="en-US" b="1" dirty="0" smtClean="0">
                <a:solidFill>
                  <a:schemeClr val="tx2"/>
                </a:solidFill>
                <a:effectLst>
                  <a:glow rad="127000">
                    <a:schemeClr val="bg1"/>
                  </a:glow>
                </a:effectLst>
                <a:latin typeface="Arial" charset="0"/>
                <a:ea typeface="ＭＳ Ｐゴシック" charset="0"/>
                <a:cs typeface="ＭＳ Ｐゴシック" charset="0"/>
              </a:rPr>
              <a:t>消失</a:t>
            </a:r>
            <a:r>
              <a:rPr lang="en-US"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1" y="29469"/>
            <a:ext cx="5232400" cy="829727"/>
          </a:xfrm>
          <a:effectLst>
            <a:outerShdw blurRad="63500" dist="35921" dir="2700000" algn="ctr" rotWithShape="0">
              <a:schemeClr val="tx2">
                <a:alpha val="74998"/>
              </a:schemeClr>
            </a:outerShdw>
          </a:effectLst>
          <a:extLst/>
        </p:spPr>
        <p:txBody>
          <a:bodyPr anchor="t"/>
          <a:lstStyle/>
          <a:p>
            <a:pPr algn="l">
              <a:defRPr/>
            </a:pPr>
            <a:r>
              <a:rPr lang="zh-CN" altLang="en-US" sz="5400" b="1" dirty="0" smtClean="0">
                <a:effectLst>
                  <a:glow rad="127000">
                    <a:schemeClr val="tx1"/>
                  </a:glow>
                </a:effectLst>
                <a:latin typeface="Arial" charset="0"/>
                <a:ea typeface="ＭＳ Ｐゴシック" charset="0"/>
                <a:cs typeface="ＭＳ Ｐゴシック" charset="0"/>
              </a:rPr>
              <a:t>被提</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180667" y="-1"/>
            <a:ext cx="2963333" cy="6858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然后，我们这些活着的人必和他们一同</a:t>
            </a:r>
            <a:r>
              <a:rPr lang="zh-CN" altLang="en-US" sz="3600" b="1" dirty="0" smtClean="0">
                <a:solidFill>
                  <a:srgbClr val="FFFF00"/>
                </a:solidFill>
                <a:effectLst>
                  <a:glow rad="127000">
                    <a:schemeClr val="tx1"/>
                  </a:glow>
                </a:effectLst>
                <a:latin typeface="Arial" charset="0"/>
                <a:ea typeface="ＭＳ Ｐゴシック" charset="0"/>
                <a:cs typeface="ＭＳ Ｐゴシック" charset="0"/>
              </a:rPr>
              <a:t>被提</a:t>
            </a:r>
            <a:r>
              <a:rPr lang="zh-CN" altLang="en-US" sz="3600" b="1" dirty="0" smtClean="0">
                <a:effectLst>
                  <a:glow rad="127000">
                    <a:schemeClr val="tx1"/>
                  </a:glow>
                </a:effectLst>
                <a:latin typeface="Arial" charset="0"/>
                <a:ea typeface="ＭＳ Ｐゴシック" charset="0"/>
                <a:cs typeface="ＭＳ Ｐゴシック" charset="0"/>
              </a:rPr>
              <a:t>到云里，在空中与主相遇。</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帖前</a:t>
            </a:r>
            <a:r>
              <a:rPr lang="ru-RU" sz="3600" b="1" dirty="0" smtClean="0">
                <a:effectLst>
                  <a:glow rad="127000">
                    <a:schemeClr val="tx1"/>
                  </a:glow>
                </a:effectLst>
                <a:latin typeface="Arial" charset="0"/>
                <a:ea typeface="ＭＳ Ｐゴシック" charset="0"/>
                <a:cs typeface="ＭＳ Ｐゴシック" charset="0"/>
              </a:rPr>
              <a:t>4:</a:t>
            </a:r>
            <a:r>
              <a:rPr lang="en-US" sz="3600" b="1" dirty="0" smtClean="0">
                <a:effectLst>
                  <a:glow rad="127000">
                    <a:schemeClr val="tx1"/>
                  </a:glow>
                </a:effectLst>
                <a:latin typeface="Arial" charset="0"/>
                <a:ea typeface="ＭＳ Ｐゴシック" charset="0"/>
                <a:cs typeface="ＭＳ Ｐゴシック" charset="0"/>
              </a:rPr>
              <a:t>17a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5396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1"/>
            <a:ext cx="9144000" cy="2857500"/>
          </a:xfrm>
          <a:prstGeom prst="rect">
            <a:avLst/>
          </a:prstGeom>
        </p:spPr>
      </p:pic>
      <p:pic>
        <p:nvPicPr>
          <p:cNvPr id="3" name="Picture 2"/>
          <p:cNvPicPr>
            <a:picLocks noChangeAspect="1"/>
          </p:cNvPicPr>
          <p:nvPr/>
        </p:nvPicPr>
        <p:blipFill>
          <a:blip r:embed="rId4"/>
          <a:stretch>
            <a:fillRect/>
          </a:stretch>
        </p:blipFill>
        <p:spPr>
          <a:xfrm>
            <a:off x="1483896" y="855128"/>
            <a:ext cx="7660104" cy="5745078"/>
          </a:xfrm>
          <a:prstGeom prst="rect">
            <a:avLst/>
          </a:prstGeom>
        </p:spPr>
      </p:pic>
      <p:sp>
        <p:nvSpPr>
          <p:cNvPr id="900098" name="Rectangle 2"/>
          <p:cNvSpPr>
            <a:spLocks noGrp="1" noChangeArrowheads="1"/>
          </p:cNvSpPr>
          <p:nvPr>
            <p:ph type="ctrTitle"/>
          </p:nvPr>
        </p:nvSpPr>
        <p:spPr>
          <a:xfrm>
            <a:off x="1320801" y="1702917"/>
            <a:ext cx="4605866" cy="769349"/>
          </a:xfrm>
          <a:effectLst>
            <a:outerShdw blurRad="63500" dist="35921" dir="2700000" algn="ctr" rotWithShape="0">
              <a:schemeClr val="tx2">
                <a:alpha val="74998"/>
              </a:schemeClr>
            </a:outerShdw>
          </a:effectLst>
          <a:extLst/>
        </p:spPr>
        <p:txBody>
          <a:bodyPr/>
          <a:lstStyle/>
          <a:p>
            <a:pPr>
              <a:defRPr/>
            </a:pPr>
            <a:r>
              <a:rPr lang="zh-CN" altLang="en-US" b="1" spc="-200" dirty="0" smtClean="0">
                <a:effectLst>
                  <a:glow rad="228600">
                    <a:schemeClr val="tx1"/>
                  </a:glow>
                </a:effectLst>
                <a:latin typeface="Arial" charset="0"/>
                <a:ea typeface="ＭＳ Ｐゴシック" charset="0"/>
                <a:cs typeface="ＭＳ Ｐゴシック" charset="0"/>
              </a:rPr>
              <a:t>被提</a:t>
            </a:r>
            <a:endParaRPr lang="en-US" b="1" spc="-200" dirty="0">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1964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spc="-200" dirty="0" smtClean="0">
                <a:effectLst>
                  <a:glow rad="228600">
                    <a:schemeClr val="tx1"/>
                  </a:glow>
                </a:effectLst>
                <a:latin typeface="Arial" charset="0"/>
                <a:ea typeface="ＭＳ Ｐゴシック" charset="0"/>
                <a:cs typeface="ＭＳ Ｐゴシック" charset="0"/>
              </a:rPr>
              <a:t>源自</a:t>
            </a:r>
            <a:r>
              <a:rPr lang="en-US" b="1" spc="-200" dirty="0" smtClean="0">
                <a:effectLst>
                  <a:glow rad="228600">
                    <a:schemeClr val="tx1"/>
                  </a:glow>
                </a:effectLst>
                <a:latin typeface="Arial" charset="0"/>
                <a:ea typeface="ＭＳ Ｐゴシック" charset="0"/>
                <a:cs typeface="ＭＳ Ｐゴシック" charset="0"/>
              </a:rPr>
              <a:t> </a:t>
            </a:r>
            <a:r>
              <a:rPr lang="en-US" b="1" i="1" spc="-200" dirty="0" smtClean="0">
                <a:effectLst>
                  <a:glow rad="228600">
                    <a:schemeClr val="tx1"/>
                  </a:glow>
                </a:effectLst>
                <a:latin typeface="Arial" charset="0"/>
                <a:ea typeface="ＭＳ Ｐゴシック" charset="0"/>
                <a:cs typeface="ＭＳ Ｐゴシック" charset="0"/>
              </a:rPr>
              <a:t>rapturo,</a:t>
            </a:r>
            <a:r>
              <a:rPr lang="en-US" b="1" spc="-200" dirty="0" smtClean="0">
                <a:effectLst>
                  <a:glow rad="228600">
                    <a:schemeClr val="tx1"/>
                  </a:glow>
                </a:effectLst>
                <a:latin typeface="Arial" charset="0"/>
                <a:ea typeface="ＭＳ Ｐゴシック" charset="0"/>
                <a:cs typeface="ＭＳ Ｐゴシック" charset="0"/>
              </a:rPr>
              <a:t> </a:t>
            </a:r>
            <a:r>
              <a:rPr lang="zh-CN" altLang="en-US" b="1" spc="-200" dirty="0" smtClean="0">
                <a:effectLst>
                  <a:glow rad="228600">
                    <a:schemeClr val="tx1"/>
                  </a:glow>
                </a:effectLst>
                <a:latin typeface="Arial" charset="0"/>
                <a:ea typeface="ＭＳ Ｐゴシック" charset="0"/>
                <a:cs typeface="ＭＳ Ｐゴシック" charset="0"/>
              </a:rPr>
              <a:t>“提起”</a:t>
            </a:r>
            <a:r>
              <a:rPr lang="en-US" b="1" spc="-200" dirty="0" smtClean="0">
                <a:effectLst>
                  <a:glow rad="228600">
                    <a:schemeClr val="tx1"/>
                  </a:glow>
                </a:effectLst>
                <a:latin typeface="Arial" charset="0"/>
                <a:ea typeface="ＭＳ Ｐゴシック" charset="0"/>
                <a:cs typeface="ＭＳ Ｐゴシック" charset="0"/>
              </a:rPr>
              <a:t>(</a:t>
            </a:r>
            <a:r>
              <a:rPr lang="zh-CN" altLang="en-US" b="1" spc="-200" dirty="0" smtClean="0">
                <a:effectLst>
                  <a:glow rad="228600">
                    <a:schemeClr val="tx1"/>
                  </a:glow>
                </a:effectLst>
                <a:latin typeface="Arial" charset="0"/>
                <a:ea typeface="ＭＳ Ｐゴシック" charset="0"/>
                <a:cs typeface="ＭＳ Ｐゴシック" charset="0"/>
              </a:rPr>
              <a:t>拉丁语</a:t>
            </a:r>
            <a:r>
              <a:rPr lang="en-US" b="1" spc="-200" dirty="0" smtClean="0">
                <a:effectLst>
                  <a:glow rad="228600">
                    <a:schemeClr val="tx1"/>
                  </a:glow>
                </a:effectLst>
                <a:latin typeface="Arial" charset="0"/>
                <a:ea typeface="ＭＳ Ｐゴシック" charset="0"/>
                <a:cs typeface="ＭＳ Ｐゴシック" charset="0"/>
              </a:rPr>
              <a:t>)</a:t>
            </a:r>
            <a:endParaRPr lang="en-US" b="1" spc="-200" dirty="0">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7884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
        <p:nvSpPr>
          <p:cNvPr id="5" name="文本框 4"/>
          <p:cNvSpPr txBox="1"/>
          <p:nvPr/>
        </p:nvSpPr>
        <p:spPr>
          <a:xfrm>
            <a:off x="-2935112" y="3237889"/>
            <a:ext cx="3245555" cy="461665"/>
          </a:xfrm>
          <a:prstGeom prst="rect">
            <a:avLst/>
          </a:prstGeom>
          <a:noFill/>
        </p:spPr>
        <p:txBody>
          <a:bodyPr wrap="square" rtlCol="0">
            <a:spAutoFit/>
          </a:bodyPr>
          <a:lstStyle/>
          <a:p>
            <a:pPr algn="ctr"/>
            <a:endParaRPr kumimoji="1" lang="zh-CN" altLang="en-US" sz="2400" dirty="0"/>
          </a:p>
        </p:txBody>
      </p:sp>
    </p:spTree>
    <p:extLst>
      <p:ext uri="{BB962C8B-B14F-4D97-AF65-F5344CB8AC3E}">
        <p14:creationId xmlns:p14="http://schemas.microsoft.com/office/powerpoint/2010/main" val="997847469"/>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5v24 Enoch Tak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28496"/>
          </a:xfrm>
          <a:prstGeom prst="rect">
            <a:avLst/>
          </a:prstGeom>
        </p:spPr>
      </p:pic>
      <p:sp>
        <p:nvSpPr>
          <p:cNvPr id="900098" name="Rectangle 2"/>
          <p:cNvSpPr>
            <a:spLocks noGrp="1" noChangeArrowheads="1"/>
          </p:cNvSpPr>
          <p:nvPr>
            <p:ph type="ctrTitle"/>
          </p:nvPr>
        </p:nvSpPr>
        <p:spPr>
          <a:xfrm>
            <a:off x="0" y="4822895"/>
            <a:ext cx="9144000" cy="1954842"/>
          </a:xfrm>
          <a:solidFill>
            <a:srgbClr val="000000"/>
          </a:solidFill>
          <a:effectLst>
            <a:outerShdw blurRad="63500" dist="35921" dir="2700000" algn="ctr" rotWithShape="0">
              <a:schemeClr val="tx2">
                <a:alpha val="74998"/>
              </a:schemeClr>
            </a:outerShdw>
          </a:effectLst>
          <a:extLst/>
        </p:spPr>
        <p:txBody>
          <a:bodyPr/>
          <a:lstStyle/>
          <a:p>
            <a:pPr>
              <a:defRPr/>
            </a:pPr>
            <a:r>
              <a:rPr lang="zh-CN" altLang="en-US" b="1" dirty="0" smtClean="0">
                <a:effectLst>
                  <a:glow rad="127000">
                    <a:schemeClr val="tx1"/>
                  </a:glow>
                </a:effectLst>
                <a:latin typeface="Arial" charset="0"/>
                <a:ea typeface="ＭＳ Ｐゴシック" charset="0"/>
                <a:cs typeface="ＭＳ Ｐゴシック" charset="0"/>
              </a:rPr>
              <a:t>以诺与神同行</a:t>
            </a:r>
            <a:r>
              <a:rPr lang="en-US" b="1" dirty="0" smtClean="0">
                <a:effectLst>
                  <a:glow rad="127000">
                    <a:schemeClr val="tx1"/>
                  </a:glow>
                </a:effectLst>
                <a:latin typeface="Arial" charset="0"/>
                <a:ea typeface="ＭＳ Ｐゴシック" charset="0"/>
                <a:cs typeface="ＭＳ Ｐゴシック" charset="0"/>
              </a:rPr>
              <a:t>, </a:t>
            </a:r>
            <a:r>
              <a:rPr lang="zh-CN" altLang="en-US" b="1" dirty="0" smtClean="0">
                <a:effectLst>
                  <a:glow rad="127000">
                    <a:schemeClr val="tx1"/>
                  </a:glow>
                </a:effectLst>
                <a:latin typeface="Arial" charset="0"/>
                <a:ea typeface="ＭＳ Ｐゴシック" charset="0"/>
                <a:cs typeface="ＭＳ Ｐゴシック" charset="0"/>
              </a:rPr>
              <a:t>神将他取去</a:t>
            </a:r>
            <a:r>
              <a:rPr lang="en-US" b="1" dirty="0" smtClean="0">
                <a:effectLst>
                  <a:glow rad="127000">
                    <a:schemeClr val="tx1"/>
                  </a:glow>
                </a:effectLst>
                <a:latin typeface="Arial" charset="0"/>
                <a:ea typeface="ＭＳ Ｐゴシック" charset="0"/>
                <a:cs typeface="ＭＳ Ｐゴシック" charset="0"/>
              </a:rPr>
              <a:t>, </a:t>
            </a:r>
            <a:r>
              <a:rPr lang="zh-CN" altLang="en-US" b="1" dirty="0" smtClean="0">
                <a:effectLst>
                  <a:glow rad="127000">
                    <a:schemeClr val="tx1"/>
                  </a:glow>
                </a:effectLst>
                <a:latin typeface="Arial" charset="0"/>
                <a:ea typeface="ＭＳ Ｐゴシック" charset="0"/>
                <a:cs typeface="ＭＳ Ｐゴシック" charset="0"/>
              </a:rPr>
              <a:t>他就不在世了。</a:t>
            </a:r>
            <a:r>
              <a:rPr lang="en-US" b="1" dirty="0" smtClean="0">
                <a:effectLst>
                  <a:glow rad="127000">
                    <a:schemeClr val="tx1"/>
                  </a:glow>
                </a:effectLst>
                <a:latin typeface="Arial" charset="0"/>
                <a:ea typeface="ＭＳ Ｐゴシック" charset="0"/>
                <a:cs typeface="ＭＳ Ｐゴシック" charset="0"/>
              </a:rPr>
              <a:t> (</a:t>
            </a:r>
            <a:r>
              <a:rPr lang="zh-CN" altLang="en-US" b="1" dirty="0" smtClean="0">
                <a:effectLst>
                  <a:glow rad="127000">
                    <a:schemeClr val="tx1"/>
                  </a:glow>
                </a:effectLst>
                <a:latin typeface="Arial" charset="0"/>
                <a:ea typeface="ＭＳ Ｐゴシック" charset="0"/>
                <a:cs typeface="ＭＳ Ｐゴシック" charset="0"/>
              </a:rPr>
              <a:t>创世纪</a:t>
            </a:r>
            <a:r>
              <a:rPr lang="en-US" b="1" dirty="0" smtClean="0">
                <a:effectLst>
                  <a:glow rad="127000">
                    <a:schemeClr val="tx1"/>
                  </a:glow>
                </a:effectLst>
                <a:latin typeface="Arial" charset="0"/>
                <a:ea typeface="ＭＳ Ｐゴシック" charset="0"/>
                <a:cs typeface="ＭＳ Ｐゴシック" charset="0"/>
              </a:rPr>
              <a:t> 5:24)</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42859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9144000" cy="6858000"/>
          </a:xfrm>
          <a:prstGeom prst="rect">
            <a:avLst/>
          </a:prstGeom>
          <a:gradFill rotWithShape="0">
            <a:gsLst>
              <a:gs pos="0">
                <a:srgbClr val="660066"/>
              </a:gs>
              <a:gs pos="100000">
                <a:srgbClr val="2F002F"/>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defTabSz="914400" eaLnBrk="0" fontAlgn="base" hangingPunct="0">
              <a:spcBef>
                <a:spcPct val="0"/>
              </a:spcBef>
              <a:spcAft>
                <a:spcPct val="0"/>
              </a:spcAft>
            </a:pPr>
            <a:endParaRPr lang="en-US" sz="2400">
              <a:solidFill>
                <a:srgbClr val="000000"/>
              </a:solidFill>
              <a:latin typeface="Comic Sans MS" pitchFamily="66" charset="0"/>
              <a:ea typeface="MS PGothic" pitchFamily="34" charset="-128"/>
              <a:cs typeface="ＭＳ Ｐゴシック" charset="0"/>
            </a:endParaRPr>
          </a:p>
        </p:txBody>
      </p:sp>
      <p:sp>
        <p:nvSpPr>
          <p:cNvPr id="262147" name="Line 3"/>
          <p:cNvSpPr>
            <a:spLocks noChangeShapeType="1"/>
          </p:cNvSpPr>
          <p:nvPr/>
        </p:nvSpPr>
        <p:spPr bwMode="auto">
          <a:xfrm>
            <a:off x="1447800" y="38100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7"/>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Comic Sans MS" charset="0"/>
              <a:ea typeface="ＭＳ Ｐゴシック" charset="-128"/>
              <a:cs typeface="ＭＳ Ｐゴシック" charset="-128"/>
            </a:endParaRPr>
          </a:p>
        </p:txBody>
      </p:sp>
      <p:sp>
        <p:nvSpPr>
          <p:cNvPr id="262148" name="Line 4"/>
          <p:cNvSpPr>
            <a:spLocks noChangeShapeType="1"/>
          </p:cNvSpPr>
          <p:nvPr/>
        </p:nvSpPr>
        <p:spPr bwMode="auto">
          <a:xfrm>
            <a:off x="7126288" y="23336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7"/>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Comic Sans MS" charset="0"/>
              <a:ea typeface="ＭＳ Ｐゴシック" charset="-128"/>
              <a:cs typeface="ＭＳ Ｐゴシック" charset="-128"/>
            </a:endParaRPr>
          </a:p>
        </p:txBody>
      </p:sp>
      <p:sp>
        <p:nvSpPr>
          <p:cNvPr id="262149" name="Text Box 5"/>
          <p:cNvSpPr txBox="1">
            <a:spLocks noChangeArrowheads="1"/>
          </p:cNvSpPr>
          <p:nvPr/>
        </p:nvSpPr>
        <p:spPr bwMode="auto">
          <a:xfrm rot="-5400000">
            <a:off x="-681037" y="3379787"/>
            <a:ext cx="313055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CN" altLang="en-US" sz="4000" b="1">
                <a:solidFill>
                  <a:srgbClr val="FFFFFF"/>
                </a:solidFill>
                <a:latin typeface="Times New Roman" pitchFamily="18" charset="0"/>
                <a:ea typeface="SimSun" pitchFamily="2" charset="-122"/>
                <a:cs typeface="ＭＳ Ｐゴシック" charset="0"/>
              </a:rPr>
              <a:t>教会时代</a:t>
            </a:r>
            <a:endParaRPr lang="zh-CN" altLang="en-US" sz="4000">
              <a:solidFill>
                <a:srgbClr val="FFFFFF"/>
              </a:solidFill>
              <a:latin typeface="Times New Roman" pitchFamily="18" charset="0"/>
              <a:ea typeface="SimSun" pitchFamily="2" charset="-122"/>
              <a:cs typeface="ＭＳ Ｐゴシック" charset="0"/>
            </a:endParaRPr>
          </a:p>
        </p:txBody>
      </p:sp>
      <p:sp>
        <p:nvSpPr>
          <p:cNvPr id="262150" name="Text Box 6"/>
          <p:cNvSpPr txBox="1">
            <a:spLocks noChangeArrowheads="1"/>
          </p:cNvSpPr>
          <p:nvPr/>
        </p:nvSpPr>
        <p:spPr bwMode="auto">
          <a:xfrm rot="5400000" flipH="1">
            <a:off x="5855494" y="3569494"/>
            <a:ext cx="4951413"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CN" altLang="en-US" sz="4000" b="1">
                <a:solidFill>
                  <a:srgbClr val="FFCC00"/>
                </a:solidFill>
                <a:latin typeface="Times New Roman" pitchFamily="18" charset="0"/>
                <a:ea typeface="SimSun" pitchFamily="2" charset="-122"/>
                <a:cs typeface="ＭＳ Ｐゴシック" charset="0"/>
              </a:rPr>
              <a:t>永恒的国度</a:t>
            </a:r>
            <a:endParaRPr lang="zh-CN" altLang="en-US" sz="4000">
              <a:solidFill>
                <a:srgbClr val="FFCC00"/>
              </a:solidFill>
              <a:latin typeface="Times New Roman" pitchFamily="18" charset="0"/>
              <a:ea typeface="SimSun" pitchFamily="2" charset="-122"/>
              <a:cs typeface="ＭＳ Ｐゴシック" charset="0"/>
            </a:endParaRPr>
          </a:p>
        </p:txBody>
      </p:sp>
      <p:sp>
        <p:nvSpPr>
          <p:cNvPr id="262151" name="Text Box 7"/>
          <p:cNvSpPr txBox="1">
            <a:spLocks noChangeArrowheads="1"/>
          </p:cNvSpPr>
          <p:nvPr/>
        </p:nvSpPr>
        <p:spPr bwMode="auto">
          <a:xfrm>
            <a:off x="6019800" y="990600"/>
            <a:ext cx="2057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CN" altLang="en-US" sz="4000" b="1">
                <a:solidFill>
                  <a:srgbClr val="00CCFF"/>
                </a:solidFill>
                <a:latin typeface="Times New Roman" pitchFamily="18" charset="0"/>
                <a:ea typeface="SimSun" pitchFamily="2" charset="-122"/>
                <a:cs typeface="ＭＳ Ｐゴシック" charset="0"/>
              </a:rPr>
              <a:t>主再来</a:t>
            </a:r>
            <a:endParaRPr lang="zh-CN" altLang="en-US" sz="4000">
              <a:solidFill>
                <a:srgbClr val="000000"/>
              </a:solidFill>
              <a:latin typeface="Times New Roman" pitchFamily="18" charset="0"/>
              <a:ea typeface="SimSun" pitchFamily="2" charset="-122"/>
              <a:cs typeface="ＭＳ Ｐゴシック" charset="0"/>
            </a:endParaRPr>
          </a:p>
        </p:txBody>
      </p:sp>
      <p:sp>
        <p:nvSpPr>
          <p:cNvPr id="262152" name="Text Box 8"/>
          <p:cNvSpPr txBox="1">
            <a:spLocks noChangeArrowheads="1"/>
          </p:cNvSpPr>
          <p:nvPr/>
        </p:nvSpPr>
        <p:spPr bwMode="auto">
          <a:xfrm>
            <a:off x="1774752" y="2329250"/>
            <a:ext cx="3733800" cy="26511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lnSpc>
                <a:spcPct val="80000"/>
              </a:lnSpc>
              <a:spcBef>
                <a:spcPct val="50000"/>
              </a:spcBef>
              <a:spcAft>
                <a:spcPct val="0"/>
              </a:spcAft>
            </a:pPr>
            <a:r>
              <a:rPr lang="zh-CN" altLang="en-US" sz="4000" b="1">
                <a:solidFill>
                  <a:srgbClr val="FFFFFF"/>
                </a:solidFill>
                <a:latin typeface="Times New Roman" pitchFamily="18" charset="0"/>
                <a:ea typeface="SimSun" pitchFamily="2" charset="-122"/>
                <a:cs typeface="ＭＳ Ｐゴシック" charset="0"/>
              </a:rPr>
              <a:t>基督属灵的管制</a:t>
            </a:r>
          </a:p>
          <a:p>
            <a:pPr algn="ctr" defTabSz="914400" eaLnBrk="0" fontAlgn="base" hangingPunct="0">
              <a:lnSpc>
                <a:spcPct val="80000"/>
              </a:lnSpc>
              <a:spcBef>
                <a:spcPct val="50000"/>
              </a:spcBef>
              <a:spcAft>
                <a:spcPct val="0"/>
              </a:spcAft>
            </a:pPr>
            <a:r>
              <a:rPr lang="zh-CN" altLang="en-US" sz="4000" b="1">
                <a:solidFill>
                  <a:srgbClr val="FFFFFF"/>
                </a:solidFill>
                <a:latin typeface="Times New Roman" pitchFamily="18" charset="0"/>
                <a:ea typeface="SimSun" pitchFamily="2" charset="-122"/>
                <a:cs typeface="ＭＳ Ｐゴシック" charset="0"/>
              </a:rPr>
              <a:t>大灾难</a:t>
            </a:r>
          </a:p>
          <a:p>
            <a:pPr algn="ctr" defTabSz="914400" eaLnBrk="0" fontAlgn="base" hangingPunct="0">
              <a:lnSpc>
                <a:spcPct val="80000"/>
              </a:lnSpc>
              <a:spcBef>
                <a:spcPct val="50000"/>
              </a:spcBef>
              <a:spcAft>
                <a:spcPct val="0"/>
              </a:spcAft>
            </a:pPr>
            <a:r>
              <a:rPr lang="zh-CN" altLang="en-US" sz="4000" b="1">
                <a:solidFill>
                  <a:srgbClr val="FFFFFF"/>
                </a:solidFill>
                <a:latin typeface="Times New Roman" pitchFamily="18" charset="0"/>
                <a:ea typeface="SimSun" pitchFamily="2" charset="-122"/>
                <a:cs typeface="ＭＳ Ｐゴシック" charset="0"/>
              </a:rPr>
              <a:t>撒旦被捆绑</a:t>
            </a:r>
          </a:p>
        </p:txBody>
      </p:sp>
      <p:sp>
        <p:nvSpPr>
          <p:cNvPr id="262153" name="Rectangle 9"/>
          <p:cNvSpPr>
            <a:spLocks noChangeArrowheads="1"/>
          </p:cNvSpPr>
          <p:nvPr/>
        </p:nvSpPr>
        <p:spPr bwMode="auto">
          <a:xfrm>
            <a:off x="533400" y="1981200"/>
            <a:ext cx="5410200" cy="3657600"/>
          </a:xfrm>
          <a:prstGeom prst="rect">
            <a:avLst/>
          </a:prstGeom>
          <a:noFill/>
          <a:ln w="38100">
            <a:solidFill>
              <a:schemeClr val="accent1"/>
            </a:solidFill>
            <a:miter lim="800000"/>
            <a:headEnd/>
            <a:tailEnd/>
          </a:ln>
          <a:effectLst>
            <a:outerShdw blurRad="63500" dist="38099" dir="2700000" algn="ctr" rotWithShape="0">
              <a:srgbClr val="000000">
                <a:alpha val="74997"/>
              </a:srgbClr>
            </a:outerShdw>
          </a:effectLst>
        </p:spPr>
        <p:txBody>
          <a:bodyPr wrap="none" anchor="ctr"/>
          <a:lstStyle/>
          <a:p>
            <a:pPr defTabSz="914400" eaLnBrk="0" fontAlgn="base" hangingPunct="0">
              <a:spcBef>
                <a:spcPct val="0"/>
              </a:spcBef>
              <a:spcAft>
                <a:spcPct val="0"/>
              </a:spcAft>
            </a:pPr>
            <a:endParaRPr lang="en-US" sz="2400">
              <a:solidFill>
                <a:srgbClr val="000000"/>
              </a:solidFill>
              <a:latin typeface="Comic Sans MS" pitchFamily="66" charset="0"/>
              <a:ea typeface="MS PGothic" pitchFamily="34" charset="-128"/>
              <a:cs typeface="ＭＳ Ｐゴシック" charset="0"/>
            </a:endParaRPr>
          </a:p>
        </p:txBody>
      </p:sp>
      <p:sp>
        <p:nvSpPr>
          <p:cNvPr id="262154" name="Text Box 10"/>
          <p:cNvSpPr txBox="1">
            <a:spLocks noChangeArrowheads="1"/>
          </p:cNvSpPr>
          <p:nvPr/>
        </p:nvSpPr>
        <p:spPr bwMode="auto">
          <a:xfrm rot="5381629">
            <a:off x="5875338" y="4792662"/>
            <a:ext cx="25146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defTabSz="914400" eaLnBrk="0" fontAlgn="base" hangingPunct="0">
              <a:spcBef>
                <a:spcPct val="50000"/>
              </a:spcBef>
              <a:spcAft>
                <a:spcPct val="0"/>
              </a:spcAft>
            </a:pPr>
            <a:r>
              <a:rPr lang="zh-CN" altLang="en-US" sz="4000" b="1">
                <a:solidFill>
                  <a:srgbClr val="FFFFFF"/>
                </a:solidFill>
                <a:latin typeface="Times New Roman" pitchFamily="18" charset="0"/>
                <a:ea typeface="SimSun" pitchFamily="2" charset="-122"/>
                <a:cs typeface="ＭＳ Ｐゴシック" charset="0"/>
              </a:rPr>
              <a:t>审判</a:t>
            </a:r>
          </a:p>
        </p:txBody>
      </p:sp>
      <p:sp>
        <p:nvSpPr>
          <p:cNvPr id="262155" name="Rectangle 11"/>
          <p:cNvSpPr>
            <a:spLocks noGrp="1" noChangeArrowheads="1"/>
          </p:cNvSpPr>
          <p:nvPr>
            <p:ph type="title" idx="4294967295"/>
          </p:nvPr>
        </p:nvSpPr>
        <p:spPr>
          <a:xfrm>
            <a:off x="685800" y="457200"/>
            <a:ext cx="7772400" cy="762000"/>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b="1" smtClean="0">
                <a:solidFill>
                  <a:srgbClr val="FFFFFF"/>
                </a:solidFill>
                <a:ea typeface="SimSun" pitchFamily="2" charset="-122"/>
              </a:rPr>
              <a:t>无千禧年观</a:t>
            </a:r>
          </a:p>
        </p:txBody>
      </p:sp>
      <p:sp>
        <p:nvSpPr>
          <p:cNvPr id="827403" name="Text Box 15"/>
          <p:cNvSpPr txBox="1">
            <a:spLocks noChangeArrowheads="1"/>
          </p:cNvSpPr>
          <p:nvPr/>
        </p:nvSpPr>
        <p:spPr bwMode="auto">
          <a:xfrm>
            <a:off x="8234363" y="95250"/>
            <a:ext cx="909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0"/>
              </a:spcBef>
              <a:spcAft>
                <a:spcPct val="0"/>
              </a:spcAft>
            </a:pPr>
            <a:r>
              <a:rPr lang="en-US" b="1">
                <a:solidFill>
                  <a:srgbClr val="FFFFFF"/>
                </a:solidFill>
                <a:cs typeface="ＭＳ Ｐゴシック" charset="0"/>
              </a:rPr>
              <a:t>339e</a:t>
            </a:r>
            <a:endParaRPr lang="en-US" b="1">
              <a:solidFill>
                <a:srgbClr val="000000"/>
              </a:solidFill>
              <a:cs typeface="ＭＳ Ｐゴシック" charset="0"/>
            </a:endParaRPr>
          </a:p>
        </p:txBody>
      </p:sp>
    </p:spTree>
    <p:extLst>
      <p:ext uri="{BB962C8B-B14F-4D97-AF65-F5344CB8AC3E}">
        <p14:creationId xmlns:p14="http://schemas.microsoft.com/office/powerpoint/2010/main" val="251173856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62149"/>
                                        </p:tgtEl>
                                        <p:attrNameLst>
                                          <p:attrName>style.visibility</p:attrName>
                                        </p:attrNameLst>
                                      </p:cBhvr>
                                      <p:to>
                                        <p:strVal val="visible"/>
                                      </p:to>
                                    </p:set>
                                    <p:anim calcmode="lin" valueType="num">
                                      <p:cBhvr additive="base">
                                        <p:cTn id="7" dur="500" fill="hold"/>
                                        <p:tgtEl>
                                          <p:spTgt spid="262149"/>
                                        </p:tgtEl>
                                        <p:attrNameLst>
                                          <p:attrName>ppt_x</p:attrName>
                                        </p:attrNameLst>
                                      </p:cBhvr>
                                      <p:tavLst>
                                        <p:tav tm="0">
                                          <p:val>
                                            <p:strVal val="0-#ppt_w/2"/>
                                          </p:val>
                                        </p:tav>
                                        <p:tav tm="100000">
                                          <p:val>
                                            <p:strVal val="#ppt_x"/>
                                          </p:val>
                                        </p:tav>
                                      </p:tavLst>
                                    </p:anim>
                                    <p:anim calcmode="lin" valueType="num">
                                      <p:cBhvr additive="base">
                                        <p:cTn id="8" dur="500" fill="hold"/>
                                        <p:tgtEl>
                                          <p:spTgt spid="262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262153"/>
                                        </p:tgtEl>
                                        <p:attrNameLst>
                                          <p:attrName>style.visibility</p:attrName>
                                        </p:attrNameLst>
                                      </p:cBhvr>
                                      <p:to>
                                        <p:strVal val="visible"/>
                                      </p:to>
                                    </p:set>
                                    <p:anim calcmode="lin" valueType="num">
                                      <p:cBhvr additive="base">
                                        <p:cTn id="12" dur="500" fill="hold"/>
                                        <p:tgtEl>
                                          <p:spTgt spid="262153"/>
                                        </p:tgtEl>
                                        <p:attrNameLst>
                                          <p:attrName>ppt_x</p:attrName>
                                        </p:attrNameLst>
                                      </p:cBhvr>
                                      <p:tavLst>
                                        <p:tav tm="0">
                                          <p:val>
                                            <p:strVal val="0-#ppt_w/2"/>
                                          </p:val>
                                        </p:tav>
                                        <p:tav tm="100000">
                                          <p:val>
                                            <p:strVal val="#ppt_x"/>
                                          </p:val>
                                        </p:tav>
                                      </p:tavLst>
                                    </p:anim>
                                    <p:anim calcmode="lin" valueType="num">
                                      <p:cBhvr additive="base">
                                        <p:cTn id="13" dur="500" fill="hold"/>
                                        <p:tgtEl>
                                          <p:spTgt spid="2621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262147"/>
                                        </p:tgtEl>
                                        <p:attrNameLst>
                                          <p:attrName>style.visibility</p:attrName>
                                        </p:attrNameLst>
                                      </p:cBhvr>
                                      <p:to>
                                        <p:strVal val="visible"/>
                                      </p:to>
                                    </p:set>
                                    <p:animEffect transition="in" filter="wipe(left)">
                                      <p:cBhvr>
                                        <p:cTn id="17" dur="500"/>
                                        <p:tgtEl>
                                          <p:spTgt spid="262147"/>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262152"/>
                                        </p:tgtEl>
                                        <p:attrNameLst>
                                          <p:attrName>style.visibility</p:attrName>
                                        </p:attrNameLst>
                                      </p:cBhvr>
                                      <p:to>
                                        <p:strVal val="visible"/>
                                      </p:to>
                                    </p:set>
                                    <p:anim calcmode="lin" valueType="num">
                                      <p:cBhvr>
                                        <p:cTn id="21" dur="500" fill="hold"/>
                                        <p:tgtEl>
                                          <p:spTgt spid="262152"/>
                                        </p:tgtEl>
                                        <p:attrNameLst>
                                          <p:attrName>ppt_x</p:attrName>
                                        </p:attrNameLst>
                                      </p:cBhvr>
                                      <p:tavLst>
                                        <p:tav tm="0">
                                          <p:val>
                                            <p:strVal val="#ppt_x-#ppt_w/2"/>
                                          </p:val>
                                        </p:tav>
                                        <p:tav tm="100000">
                                          <p:val>
                                            <p:strVal val="#ppt_x"/>
                                          </p:val>
                                        </p:tav>
                                      </p:tavLst>
                                    </p:anim>
                                    <p:anim calcmode="lin" valueType="num">
                                      <p:cBhvr>
                                        <p:cTn id="22" dur="500" fill="hold"/>
                                        <p:tgtEl>
                                          <p:spTgt spid="262152"/>
                                        </p:tgtEl>
                                        <p:attrNameLst>
                                          <p:attrName>ppt_y</p:attrName>
                                        </p:attrNameLst>
                                      </p:cBhvr>
                                      <p:tavLst>
                                        <p:tav tm="0">
                                          <p:val>
                                            <p:strVal val="#ppt_y"/>
                                          </p:val>
                                        </p:tav>
                                        <p:tav tm="100000">
                                          <p:val>
                                            <p:strVal val="#ppt_y"/>
                                          </p:val>
                                        </p:tav>
                                      </p:tavLst>
                                    </p:anim>
                                    <p:anim calcmode="lin" valueType="num">
                                      <p:cBhvr>
                                        <p:cTn id="23" dur="500" fill="hold"/>
                                        <p:tgtEl>
                                          <p:spTgt spid="262152"/>
                                        </p:tgtEl>
                                        <p:attrNameLst>
                                          <p:attrName>ppt_w</p:attrName>
                                        </p:attrNameLst>
                                      </p:cBhvr>
                                      <p:tavLst>
                                        <p:tav tm="0">
                                          <p:val>
                                            <p:fltVal val="0"/>
                                          </p:val>
                                        </p:tav>
                                        <p:tav tm="100000">
                                          <p:val>
                                            <p:strVal val="#ppt_w"/>
                                          </p:val>
                                        </p:tav>
                                      </p:tavLst>
                                    </p:anim>
                                    <p:anim calcmode="lin" valueType="num">
                                      <p:cBhvr>
                                        <p:cTn id="24" dur="500" fill="hold"/>
                                        <p:tgtEl>
                                          <p:spTgt spid="26215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262151"/>
                                        </p:tgtEl>
                                        <p:attrNameLst>
                                          <p:attrName>style.visibility</p:attrName>
                                        </p:attrNameLst>
                                      </p:cBhvr>
                                      <p:to>
                                        <p:strVal val="visible"/>
                                      </p:to>
                                    </p:set>
                                    <p:anim calcmode="lin" valueType="num">
                                      <p:cBhvr additive="base">
                                        <p:cTn id="28" dur="500" fill="hold"/>
                                        <p:tgtEl>
                                          <p:spTgt spid="262151"/>
                                        </p:tgtEl>
                                        <p:attrNameLst>
                                          <p:attrName>ppt_x</p:attrName>
                                        </p:attrNameLst>
                                      </p:cBhvr>
                                      <p:tavLst>
                                        <p:tav tm="0">
                                          <p:val>
                                            <p:strVal val="#ppt_x"/>
                                          </p:val>
                                        </p:tav>
                                        <p:tav tm="100000">
                                          <p:val>
                                            <p:strVal val="#ppt_x"/>
                                          </p:val>
                                        </p:tav>
                                      </p:tavLst>
                                    </p:anim>
                                    <p:anim calcmode="lin" valueType="num">
                                      <p:cBhvr additive="base">
                                        <p:cTn id="29" dur="500" fill="hold"/>
                                        <p:tgtEl>
                                          <p:spTgt spid="26215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262148"/>
                                        </p:tgtEl>
                                        <p:attrNameLst>
                                          <p:attrName>style.visibility</p:attrName>
                                        </p:attrNameLst>
                                      </p:cBhvr>
                                      <p:to>
                                        <p:strVal val="visible"/>
                                      </p:to>
                                    </p:set>
                                    <p:anim calcmode="lin" valueType="num">
                                      <p:cBhvr additive="base">
                                        <p:cTn id="33" dur="500" fill="hold"/>
                                        <p:tgtEl>
                                          <p:spTgt spid="262148"/>
                                        </p:tgtEl>
                                        <p:attrNameLst>
                                          <p:attrName>ppt_x</p:attrName>
                                        </p:attrNameLst>
                                      </p:cBhvr>
                                      <p:tavLst>
                                        <p:tav tm="0">
                                          <p:val>
                                            <p:strVal val="#ppt_x"/>
                                          </p:val>
                                        </p:tav>
                                        <p:tav tm="100000">
                                          <p:val>
                                            <p:strVal val="#ppt_x"/>
                                          </p:val>
                                        </p:tav>
                                      </p:tavLst>
                                    </p:anim>
                                    <p:anim calcmode="lin" valueType="num">
                                      <p:cBhvr additive="base">
                                        <p:cTn id="34" dur="500" fill="hold"/>
                                        <p:tgtEl>
                                          <p:spTgt spid="262148"/>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262154"/>
                                        </p:tgtEl>
                                        <p:attrNameLst>
                                          <p:attrName>style.visibility</p:attrName>
                                        </p:attrNameLst>
                                      </p:cBhvr>
                                      <p:to>
                                        <p:strVal val="visible"/>
                                      </p:to>
                                    </p:set>
                                    <p:anim calcmode="lin" valueType="num">
                                      <p:cBhvr additive="base">
                                        <p:cTn id="38" dur="500" fill="hold"/>
                                        <p:tgtEl>
                                          <p:spTgt spid="262154"/>
                                        </p:tgtEl>
                                        <p:attrNameLst>
                                          <p:attrName>ppt_x</p:attrName>
                                        </p:attrNameLst>
                                      </p:cBhvr>
                                      <p:tavLst>
                                        <p:tav tm="0">
                                          <p:val>
                                            <p:strVal val="#ppt_x"/>
                                          </p:val>
                                        </p:tav>
                                        <p:tav tm="100000">
                                          <p:val>
                                            <p:strVal val="#ppt_x"/>
                                          </p:val>
                                        </p:tav>
                                      </p:tavLst>
                                    </p:anim>
                                    <p:anim calcmode="lin" valueType="num">
                                      <p:cBhvr additive="base">
                                        <p:cTn id="39" dur="500" fill="hold"/>
                                        <p:tgtEl>
                                          <p:spTgt spid="262154"/>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262150"/>
                                        </p:tgtEl>
                                        <p:attrNameLst>
                                          <p:attrName>style.visibility</p:attrName>
                                        </p:attrNameLst>
                                      </p:cBhvr>
                                      <p:to>
                                        <p:strVal val="visible"/>
                                      </p:to>
                                    </p:set>
                                    <p:anim calcmode="lin" valueType="num">
                                      <p:cBhvr additive="base">
                                        <p:cTn id="43" dur="500" fill="hold"/>
                                        <p:tgtEl>
                                          <p:spTgt spid="262150"/>
                                        </p:tgtEl>
                                        <p:attrNameLst>
                                          <p:attrName>ppt_x</p:attrName>
                                        </p:attrNameLst>
                                      </p:cBhvr>
                                      <p:tavLst>
                                        <p:tav tm="0">
                                          <p:val>
                                            <p:strVal val="1+#ppt_w/2"/>
                                          </p:val>
                                        </p:tav>
                                        <p:tav tm="100000">
                                          <p:val>
                                            <p:strVal val="#ppt_x"/>
                                          </p:val>
                                        </p:tav>
                                      </p:tavLst>
                                    </p:anim>
                                    <p:anim calcmode="lin" valueType="num">
                                      <p:cBhvr additive="base">
                                        <p:cTn id="44" dur="500" fill="hold"/>
                                        <p:tgtEl>
                                          <p:spTgt spid="262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utoUpdateAnimBg="0"/>
      <p:bldP spid="262150" grpId="0" autoUpdateAnimBg="0"/>
      <p:bldP spid="262151" grpId="0" autoUpdateAnimBg="0"/>
      <p:bldP spid="262152" grpId="0" autoUpdateAnimBg="0"/>
      <p:bldP spid="262153" grpId="0" animBg="1"/>
      <p:bldP spid="26215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57008" y="232008"/>
            <a:ext cx="3686991" cy="3391725"/>
          </a:xfrm>
          <a:effectLst>
            <a:outerShdw blurRad="63500" dist="35921" dir="2700000" algn="ctr" rotWithShape="0">
              <a:schemeClr val="tx2">
                <a:alpha val="74998"/>
              </a:schemeClr>
            </a:outerShdw>
          </a:effectLst>
          <a:ex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基督</a:t>
            </a:r>
            <a:r>
              <a:rPr lang="en-US" altLang="zh-CN" sz="5400" b="1" dirty="0" smtClean="0">
                <a:effectLst>
                  <a:glow rad="127000">
                    <a:schemeClr val="tx1"/>
                  </a:glow>
                </a:effectLst>
                <a:latin typeface="Arial" charset="0"/>
                <a:ea typeface="ＭＳ Ｐゴシック" charset="0"/>
                <a:cs typeface="ＭＳ Ｐゴシック" charset="0"/>
              </a:rPr>
              <a:t/>
            </a:r>
            <a:br>
              <a:rPr lang="en-US" altLang="zh-CN" sz="5400" b="1" dirty="0" smtClean="0">
                <a:effectLst>
                  <a:glow rad="127000">
                    <a:schemeClr val="tx1"/>
                  </a:glow>
                </a:effectLst>
                <a:latin typeface="Arial" charset="0"/>
                <a:ea typeface="ＭＳ Ｐゴシック" charset="0"/>
                <a:cs typeface="ＭＳ Ｐゴシック" charset="0"/>
              </a:rPr>
            </a:br>
            <a:r>
              <a:rPr lang="zh-CN" altLang="en-US" sz="5400" b="1" dirty="0" smtClean="0">
                <a:effectLst>
                  <a:glow rad="127000">
                    <a:schemeClr val="tx1"/>
                  </a:glow>
                </a:effectLst>
                <a:latin typeface="Arial" charset="0"/>
                <a:ea typeface="ＭＳ Ｐゴシック" charset="0"/>
                <a:cs typeface="ＭＳ Ｐゴシック" charset="0"/>
              </a:rPr>
              <a:t>升天</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5457009" cy="6858000"/>
          </a:xfrm>
          <a:prstGeom prst="rect">
            <a:avLst/>
          </a:prstGeom>
        </p:spPr>
      </p:pic>
    </p:spTree>
    <p:extLst>
      <p:ext uri="{BB962C8B-B14F-4D97-AF65-F5344CB8AC3E}">
        <p14:creationId xmlns:p14="http://schemas.microsoft.com/office/powerpoint/2010/main" val="13911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866"/>
            <a:ext cx="9144000" cy="5959522"/>
          </a:xfrm>
          <a:prstGeom prst="rect">
            <a:avLst/>
          </a:prstGeom>
        </p:spPr>
      </p:pic>
      <p:sp>
        <p:nvSpPr>
          <p:cNvPr id="900098" name="Rectangle 2"/>
          <p:cNvSpPr>
            <a:spLocks noGrp="1" noChangeArrowheads="1"/>
          </p:cNvSpPr>
          <p:nvPr>
            <p:ph type="ctrTitle"/>
          </p:nvPr>
        </p:nvSpPr>
        <p:spPr>
          <a:xfrm>
            <a:off x="0" y="5723467"/>
            <a:ext cx="9144000" cy="1090069"/>
          </a:xfrm>
          <a:solidFill>
            <a:schemeClr val="tx1"/>
          </a:solidFill>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我被提到第三层天</a:t>
            </a:r>
            <a:r>
              <a:rPr lang="en-SG" sz="3600" b="1" dirty="0" smtClean="0"/>
              <a:t>” </a:t>
            </a:r>
            <a:r>
              <a:rPr lang="en-SG" sz="3600" b="1" dirty="0"/>
              <a:t/>
            </a:r>
            <a:br>
              <a:rPr lang="en-SG" sz="3600" b="1" dirty="0"/>
            </a:br>
            <a:r>
              <a:rPr lang="en-SG" sz="3600" b="1" dirty="0" smtClean="0"/>
              <a:t>(</a:t>
            </a:r>
            <a:r>
              <a:rPr lang="zh-CN" altLang="en-US" sz="3600" b="1" dirty="0" smtClean="0"/>
              <a:t>林后</a:t>
            </a:r>
            <a:r>
              <a:rPr lang="en-SG" sz="3600" b="1" dirty="0" smtClean="0"/>
              <a:t>12</a:t>
            </a:r>
            <a:r>
              <a:rPr lang="en-SG" sz="3600" b="1" dirty="0"/>
              <a:t>:2 </a:t>
            </a:r>
            <a:r>
              <a:rPr lang="en-SG" sz="3200" b="1" dirty="0"/>
              <a:t>NLT</a:t>
            </a:r>
            <a:r>
              <a:rPr lang="en-SG" sz="3600" b="1" dirty="0"/>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44313" y="2609260"/>
            <a:ext cx="3418399" cy="879002"/>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zh-CN" altLang="en-US" sz="2000" b="1" dirty="0" smtClean="0">
                <a:effectLst>
                  <a:glow rad="127000">
                    <a:schemeClr val="tx1"/>
                  </a:glow>
                </a:effectLst>
                <a:ea typeface="ＭＳ Ｐゴシック" charset="0"/>
                <a:cs typeface="ＭＳ Ｐゴシック" charset="0"/>
              </a:rPr>
              <a:t>第二层天</a:t>
            </a:r>
            <a:endParaRPr lang="en-US" sz="2000" b="1" dirty="0" smtClean="0">
              <a:effectLst>
                <a:glow rad="127000">
                  <a:schemeClr val="tx1"/>
                </a:glow>
              </a:effectLst>
              <a:ea typeface="ＭＳ Ｐゴシック" charset="0"/>
              <a:cs typeface="ＭＳ Ｐゴシック" charset="0"/>
            </a:endParaRPr>
          </a:p>
          <a:p>
            <a:pPr marL="0" lvl="1">
              <a:defRPr/>
            </a:pPr>
            <a:r>
              <a:rPr lang="zh-CN" altLang="en-US" sz="2000" b="1" dirty="0" smtClean="0">
                <a:effectLst>
                  <a:glow rad="127000">
                    <a:schemeClr val="tx1"/>
                  </a:glow>
                </a:effectLst>
                <a:ea typeface="ＭＳ Ｐゴシック" charset="0"/>
                <a:cs typeface="ＭＳ Ｐゴシック" charset="0"/>
              </a:rPr>
              <a:t>繁星闪耀的宇宙空间</a:t>
            </a:r>
            <a:endParaRPr lang="en-US" sz="2000" b="1"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173961" y="3714021"/>
            <a:ext cx="3418399" cy="879002"/>
          </a:xfrm>
          <a:prstGeom prst="rect">
            <a:avLst/>
          </a:prstGeom>
          <a:solidFill>
            <a:schemeClr val="bg1">
              <a:lumMod val="75000"/>
            </a:schemeClr>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zh-CN" altLang="en-US" sz="2000" b="1" dirty="0" smtClean="0">
                <a:solidFill>
                  <a:schemeClr val="tx1"/>
                </a:solidFill>
                <a:ea typeface="ＭＳ Ｐゴシック" charset="0"/>
                <a:cs typeface="ＭＳ Ｐゴシック" charset="0"/>
              </a:rPr>
              <a:t>第一层天</a:t>
            </a:r>
            <a:endParaRPr lang="en-US" sz="2000" b="1" dirty="0" smtClean="0">
              <a:solidFill>
                <a:schemeClr val="tx1"/>
              </a:solidFill>
              <a:effectLst/>
              <a:ea typeface="ＭＳ Ｐゴシック" charset="0"/>
              <a:cs typeface="ＭＳ Ｐゴシック" charset="0"/>
            </a:endParaRPr>
          </a:p>
          <a:p>
            <a:pPr marL="0" lvl="1">
              <a:defRPr/>
            </a:pPr>
            <a:r>
              <a:rPr lang="zh-CN" altLang="en-US" sz="2000" b="1" dirty="0" smtClean="0">
                <a:solidFill>
                  <a:schemeClr val="tx1"/>
                </a:solidFill>
                <a:effectLst/>
                <a:ea typeface="ＭＳ Ｐゴシック" charset="0"/>
                <a:cs typeface="ＭＳ Ｐゴシック" charset="0"/>
              </a:rPr>
              <a:t>大气层</a:t>
            </a:r>
            <a:endParaRPr lang="en-US" sz="2000" b="1" dirty="0">
              <a:solidFill>
                <a:schemeClr val="tx1"/>
              </a:solidFill>
              <a:effectLst/>
              <a:ea typeface="ＭＳ Ｐゴシック" charset="0"/>
              <a:cs typeface="ＭＳ Ｐゴシック" charset="0"/>
            </a:endParaRPr>
          </a:p>
        </p:txBody>
      </p:sp>
      <p:sp>
        <p:nvSpPr>
          <p:cNvPr id="6" name="Rectangle 2"/>
          <p:cNvSpPr txBox="1">
            <a:spLocks noChangeArrowheads="1"/>
          </p:cNvSpPr>
          <p:nvPr/>
        </p:nvSpPr>
        <p:spPr bwMode="auto">
          <a:xfrm>
            <a:off x="5725601" y="3852791"/>
            <a:ext cx="3418399" cy="879002"/>
          </a:xfrm>
          <a:prstGeom prst="rect">
            <a:avLst/>
          </a:prstGeom>
          <a:solidFill>
            <a:schemeClr val="bg1">
              <a:lumMod val="75000"/>
            </a:schemeClr>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zh-CN" altLang="en-US" sz="2000" b="1" dirty="0" smtClean="0">
                <a:solidFill>
                  <a:schemeClr val="tx1"/>
                </a:solidFill>
                <a:effectLst/>
                <a:ea typeface="ＭＳ Ｐゴシック" charset="0"/>
                <a:cs typeface="ＭＳ Ｐゴシック" charset="0"/>
              </a:rPr>
              <a:t>第三层天</a:t>
            </a:r>
            <a:endParaRPr lang="en-US" sz="2000" b="1" dirty="0" smtClean="0">
              <a:solidFill>
                <a:schemeClr val="tx1"/>
              </a:solidFill>
              <a:effectLst/>
              <a:ea typeface="ＭＳ Ｐゴシック" charset="0"/>
              <a:cs typeface="ＭＳ Ｐゴシック" charset="0"/>
            </a:endParaRPr>
          </a:p>
          <a:p>
            <a:pPr marL="0" lvl="1">
              <a:defRPr/>
            </a:pPr>
            <a:r>
              <a:rPr lang="zh-CN" altLang="en-US" sz="2000" b="1" dirty="0" smtClean="0">
                <a:solidFill>
                  <a:schemeClr val="tx1"/>
                </a:solidFill>
                <a:effectLst/>
                <a:ea typeface="ＭＳ Ｐゴシック" charset="0"/>
                <a:cs typeface="ＭＳ Ｐゴシック" charset="0"/>
              </a:rPr>
              <a:t>上帝第处所</a:t>
            </a:r>
            <a:endParaRPr lang="en-US" sz="2000" b="1" dirty="0">
              <a:solidFill>
                <a:schemeClr val="tx1"/>
              </a:solidFill>
              <a:effectLst/>
              <a:ea typeface="ＭＳ Ｐゴシック" charset="0"/>
              <a:cs typeface="ＭＳ Ｐゴシック" charset="0"/>
            </a:endParaRPr>
          </a:p>
        </p:txBody>
      </p:sp>
      <p:sp>
        <p:nvSpPr>
          <p:cNvPr id="7" name="Rectangle 2"/>
          <p:cNvSpPr txBox="1">
            <a:spLocks noChangeArrowheads="1"/>
          </p:cNvSpPr>
          <p:nvPr/>
        </p:nvSpPr>
        <p:spPr bwMode="auto">
          <a:xfrm>
            <a:off x="2679051" y="4993171"/>
            <a:ext cx="5358101" cy="643307"/>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zh-CN" altLang="en-US" sz="2000" b="1" dirty="0" smtClean="0">
                <a:solidFill>
                  <a:schemeClr val="tx1"/>
                </a:solidFill>
                <a:effectLst/>
                <a:ea typeface="ＭＳ Ｐゴシック" charset="0"/>
                <a:cs typeface="ＭＳ Ｐゴシック" charset="0"/>
              </a:rPr>
              <a:t>圣经里的三层天</a:t>
            </a:r>
            <a:endParaRPr lang="en-US" sz="2000" b="1"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4070662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a:extLst/>
        </p:spPr>
        <p:txBody>
          <a:bodyPr/>
          <a:lstStyle/>
          <a:p>
            <a:pPr algn="l">
              <a:defRPr/>
            </a:pPr>
            <a:r>
              <a:rPr lang="zh-CN" altLang="en-US" b="1" dirty="0" smtClean="0">
                <a:effectLst>
                  <a:glow rad="127000">
                    <a:schemeClr val="tx1"/>
                  </a:glow>
                </a:effectLst>
                <a:latin typeface="Arial" charset="0"/>
                <a:ea typeface="ＭＳ Ｐゴシック" charset="0"/>
                <a:cs typeface="ＭＳ Ｐゴシック" charset="0"/>
              </a:rPr>
              <a:t>被提的嘈杂声</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4242372" cy="5588000"/>
          </a:xfrm>
          <a:prstGeom prst="rect">
            <a:avLst/>
          </a:prstGeom>
        </p:spPr>
      </p:pic>
      <p:pic>
        <p:nvPicPr>
          <p:cNvPr id="4" name="Picture 3"/>
          <p:cNvPicPr>
            <a:picLocks noChangeAspect="1"/>
          </p:cNvPicPr>
          <p:nvPr/>
        </p:nvPicPr>
        <p:blipFill>
          <a:blip r:embed="rId4"/>
          <a:stretch>
            <a:fillRect/>
          </a:stretch>
        </p:blipFill>
        <p:spPr>
          <a:xfrm>
            <a:off x="4462501" y="232008"/>
            <a:ext cx="5303367" cy="3517900"/>
          </a:xfrm>
          <a:prstGeom prst="rect">
            <a:avLst/>
          </a:prstGeom>
        </p:spPr>
      </p:pic>
      <p:pic>
        <p:nvPicPr>
          <p:cNvPr id="3" name="Picture 2"/>
          <p:cNvPicPr>
            <a:picLocks noChangeAspect="1"/>
          </p:cNvPicPr>
          <p:nvPr/>
        </p:nvPicPr>
        <p:blipFill>
          <a:blip r:embed="rId5"/>
          <a:stretch>
            <a:fillRect/>
          </a:stretch>
        </p:blipFill>
        <p:spPr>
          <a:xfrm>
            <a:off x="4411697" y="3970862"/>
            <a:ext cx="4685831" cy="3141133"/>
          </a:xfrm>
          <a:prstGeom prst="rect">
            <a:avLst/>
          </a:prstGeom>
        </p:spPr>
      </p:pic>
    </p:spTree>
    <p:extLst>
      <p:ext uri="{BB962C8B-B14F-4D97-AF65-F5344CB8AC3E}">
        <p14:creationId xmlns:p14="http://schemas.microsoft.com/office/powerpoint/2010/main" val="3695822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54000"/>
            <a:ext cx="9144000" cy="6338698"/>
          </a:xfrm>
          <a:prstGeom prst="rect">
            <a:avLst/>
          </a:prstGeom>
        </p:spPr>
      </p:pic>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a:extLst/>
        </p:spPr>
        <p:txBody>
          <a:bodyPr/>
          <a:lstStyle/>
          <a:p>
            <a:pPr algn="l">
              <a:defRPr/>
            </a:pPr>
            <a:r>
              <a:rPr lang="zh-CN" altLang="en-US" b="1" dirty="0" smtClean="0">
                <a:effectLst>
                  <a:glow rad="127000">
                    <a:schemeClr val="tx1"/>
                  </a:glow>
                </a:effectLst>
                <a:latin typeface="Arial" charset="0"/>
                <a:ea typeface="ＭＳ Ｐゴシック" charset="0"/>
                <a:cs typeface="ＭＳ Ｐゴシック" charset="0"/>
              </a:rPr>
              <a:t>被提的嘈杂声</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7778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a:extLst/>
        </p:spPr>
        <p:txBody>
          <a:bodyPr anchor="t"/>
          <a:lstStyle/>
          <a:p>
            <a:pPr>
              <a:defRPr/>
            </a:pPr>
            <a:r>
              <a:rPr lang="zh-CN" altLang="en-US" b="1" dirty="0" smtClean="0">
                <a:effectLst>
                  <a:glow rad="127000">
                    <a:schemeClr val="tx1"/>
                  </a:glow>
                </a:effectLst>
                <a:latin typeface="Arial" charset="0"/>
                <a:ea typeface="ＭＳ Ｐゴシック" charset="0"/>
                <a:cs typeface="ＭＳ Ｐゴシック" charset="0"/>
              </a:rPr>
              <a:t>翻译</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zh-CN" altLang="en-US" sz="5400" b="1" dirty="0" smtClean="0">
                <a:effectLst>
                  <a:glow rad="127000">
                    <a:schemeClr val="tx1"/>
                  </a:glow>
                </a:effectLst>
                <a:latin typeface="Arial" charset="0"/>
                <a:ea typeface="ＭＳ Ｐゴシック" charset="0"/>
                <a:cs typeface="ＭＳ Ｐゴシック" charset="0"/>
              </a:rPr>
              <a:t>重聚</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401074"/>
            <a:ext cx="9144000" cy="1359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我们会和主永远在一起</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帖前</a:t>
            </a:r>
            <a:r>
              <a:rPr lang="ru-RU" sz="3600" b="1" dirty="0" smtClean="0">
                <a:effectLst>
                  <a:glow rad="127000">
                    <a:schemeClr val="tx1"/>
                  </a:glow>
                </a:effectLst>
                <a:latin typeface="Arial" charset="0"/>
                <a:ea typeface="ＭＳ Ｐゴシック" charset="0"/>
                <a:cs typeface="ＭＳ Ｐゴシック" charset="0"/>
              </a:rPr>
              <a:t>4:</a:t>
            </a:r>
            <a:r>
              <a:rPr lang="en-US" sz="3600" b="1" dirty="0" smtClean="0">
                <a:effectLst>
                  <a:glow rad="127000">
                    <a:schemeClr val="tx1"/>
                  </a:glow>
                </a:effectLst>
                <a:latin typeface="Arial" charset="0"/>
                <a:ea typeface="ＭＳ Ｐゴシック" charset="0"/>
                <a:cs typeface="ＭＳ Ｐゴシック" charset="0"/>
              </a:rPr>
              <a:t>17b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5396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descr="angel_trump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idx="4294967295"/>
          </p:nvPr>
        </p:nvSpPr>
        <p:spPr/>
        <p:txBody>
          <a:bodyPr/>
          <a:lstStyle/>
          <a:p>
            <a:r>
              <a:rPr lang="zh-CN" altLang="en-US" sz="5400" b="1" smtClean="0">
                <a:effectLst>
                  <a:outerShdw blurRad="38100" dist="38100" dir="2700000" algn="tl">
                    <a:srgbClr val="C0C0C0"/>
                  </a:outerShdw>
                </a:effectLst>
                <a:ea typeface="SimSun" pitchFamily="2" charset="-122"/>
              </a:rPr>
              <a:t>我们会与他在云中相见</a:t>
            </a:r>
            <a:endParaRPr lang="zh-CN" altLang="en-US" sz="5400" b="1" smtClean="0">
              <a:effectLst>
                <a:outerShdw blurRad="38100" dist="38100" dir="2700000" algn="tl">
                  <a:srgbClr val="C0C0C0"/>
                </a:outerShdw>
              </a:effectLst>
            </a:endParaRPr>
          </a:p>
        </p:txBody>
      </p:sp>
    </p:spTree>
    <p:extLst>
      <p:ext uri="{BB962C8B-B14F-4D97-AF65-F5344CB8AC3E}">
        <p14:creationId xmlns:p14="http://schemas.microsoft.com/office/powerpoint/2010/main" val="353304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 y="0"/>
            <a:ext cx="90088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18667"/>
            <a:ext cx="9144000" cy="1439333"/>
          </a:xfrm>
          <a:solidFill>
            <a:srgbClr val="000000"/>
          </a:solidFill>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a:t>
            </a:r>
            <a:r>
              <a:rPr lang="zh-CN" altLang="en-US" b="1" dirty="0" smtClean="0">
                <a:effectLst>
                  <a:glow rad="127000">
                    <a:schemeClr val="tx1"/>
                  </a:glow>
                </a:effectLst>
                <a:latin typeface="Arial" charset="0"/>
                <a:ea typeface="ＭＳ Ｐゴシック" charset="0"/>
                <a:cs typeface="ＭＳ Ｐゴシック" charset="0"/>
              </a:rPr>
              <a:t>基督的再来帮助我们</a:t>
            </a:r>
            <a:r>
              <a:rPr lang="zh-CN" altLang="en-US" b="1" dirty="0" smtClean="0">
                <a:solidFill>
                  <a:srgbClr val="FFFF00"/>
                </a:solidFill>
                <a:effectLst>
                  <a:glow rad="127000">
                    <a:schemeClr val="tx1"/>
                  </a:glow>
                </a:effectLst>
                <a:latin typeface="Arial" charset="0"/>
                <a:ea typeface="ＭＳ Ｐゴシック" charset="0"/>
                <a:cs typeface="ＭＳ Ｐゴシック" charset="0"/>
              </a:rPr>
              <a:t>鼓励</a:t>
            </a:r>
            <a:r>
              <a:rPr lang="zh-CN" altLang="en-US" b="1" dirty="0" smtClean="0">
                <a:effectLst>
                  <a:glow rad="127000">
                    <a:schemeClr val="tx1"/>
                  </a:glow>
                </a:effectLst>
                <a:latin typeface="Arial" charset="0"/>
                <a:ea typeface="ＭＳ Ｐゴシック" charset="0"/>
                <a:cs typeface="ＭＳ Ｐゴシック" charset="0"/>
              </a:rPr>
              <a:t>彼此</a:t>
            </a:r>
            <a:r>
              <a:rPr lang="en-US" altLang="zh-CN" b="1" dirty="0" smtClean="0">
                <a:effectLst>
                  <a:glow rad="127000">
                    <a:schemeClr val="tx1"/>
                  </a:glow>
                </a:effectLst>
                <a:latin typeface="Arial" charset="0"/>
                <a:ea typeface="ＭＳ Ｐゴシック" charset="0"/>
                <a:cs typeface="ＭＳ Ｐゴシック" charset="0"/>
              </a:rPr>
              <a:t/>
            </a:r>
            <a:br>
              <a:rPr lang="en-US" altLang="zh-CN"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 (</a:t>
            </a:r>
            <a:r>
              <a:rPr lang="zh-CN" altLang="en-US" b="1" dirty="0" smtClean="0">
                <a:effectLst>
                  <a:glow rad="127000">
                    <a:schemeClr val="tx1"/>
                  </a:glow>
                </a:effectLst>
                <a:latin typeface="Arial" charset="0"/>
                <a:ea typeface="ＭＳ Ｐゴシック" charset="0"/>
                <a:cs typeface="ＭＳ Ｐゴシック" charset="0"/>
              </a:rPr>
              <a:t>帖前</a:t>
            </a:r>
            <a:r>
              <a:rPr lang="en-US" b="1" dirty="0" smtClean="0">
                <a:effectLst>
                  <a:glow rad="127000">
                    <a:schemeClr val="tx1"/>
                  </a:glow>
                </a:effectLst>
                <a:latin typeface="Arial" charset="0"/>
                <a:ea typeface="ＭＳ Ｐゴシック" charset="0"/>
                <a:cs typeface="ＭＳ Ｐゴシック" charset="0"/>
              </a:rPr>
              <a:t>4</a:t>
            </a:r>
            <a:r>
              <a:rPr lang="en-US" b="1" dirty="0">
                <a:effectLst>
                  <a:glow rad="127000">
                    <a:schemeClr val="tx1"/>
                  </a:glow>
                </a:effectLst>
                <a:latin typeface="Arial" charset="0"/>
                <a:ea typeface="ＭＳ Ｐゴシック" charset="0"/>
                <a:cs typeface="ＭＳ Ｐゴシック" charset="0"/>
              </a:rPr>
              <a:t>:18</a:t>
            </a:r>
            <a:r>
              <a:rPr lang="en-US" b="1" dirty="0" smtClean="0">
                <a:effectLst>
                  <a:glow rad="127000">
                    <a:schemeClr val="tx1"/>
                  </a:glow>
                </a:effectLst>
                <a:latin typeface="Arial" charset="0"/>
                <a:ea typeface="ＭＳ Ｐゴシック" charset="0"/>
                <a:cs typeface="ＭＳ Ｐゴシック" charset="0"/>
              </a:rPr>
              <a:t>)</a:t>
            </a:r>
            <a:r>
              <a:rPr lang="zh-CN" alt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0358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a:extLst/>
        </p:spPr>
        <p:txBody>
          <a:bodyPr/>
          <a:lstStyle/>
          <a:p>
            <a:pPr>
              <a:defRPr/>
            </a:pPr>
            <a:r>
              <a:rPr lang="zh-CN" altLang="en-US" b="1" dirty="0" smtClean="0">
                <a:solidFill>
                  <a:schemeClr val="accent3"/>
                </a:solidFill>
                <a:effectLst>
                  <a:glow rad="127000">
                    <a:schemeClr val="tx1"/>
                  </a:glow>
                </a:effectLst>
                <a:latin typeface="Arial" charset="0"/>
                <a:ea typeface="ＭＳ Ｐゴシック" charset="0"/>
                <a:cs typeface="ＭＳ Ｐゴシック" charset="0"/>
              </a:rPr>
              <a:t>为什么我们要对被提</a:t>
            </a:r>
            <a:r>
              <a:rPr lang="zh-CN" altLang="en-US" b="1" dirty="0" smtClean="0">
                <a:solidFill>
                  <a:srgbClr val="FFFF00"/>
                </a:solidFill>
                <a:effectLst>
                  <a:glow rad="127000">
                    <a:schemeClr val="tx1"/>
                  </a:glow>
                </a:effectLst>
                <a:latin typeface="Arial" charset="0"/>
                <a:ea typeface="ＭＳ Ｐゴシック" charset="0"/>
                <a:cs typeface="ＭＳ Ｐゴシック" charset="0"/>
              </a:rPr>
              <a:t>充满期盼</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1344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571067"/>
            <a:ext cx="9144000" cy="1151469"/>
          </a:xfrm>
          <a:effectLst>
            <a:outerShdw blurRad="63500" dist="35921" dir="2700000" algn="ctr" rotWithShape="0">
              <a:schemeClr val="tx2">
                <a:alpha val="74998"/>
              </a:schemeClr>
            </a:outerShdw>
          </a:effectLst>
          <a:extLst/>
        </p:spPr>
        <p:txBody>
          <a:bodyPr/>
          <a:lstStyle/>
          <a:p>
            <a:pPr>
              <a:defRPr/>
            </a:pPr>
            <a:r>
              <a:rPr lang="zh-CN" altLang="en-US" sz="6600" b="1" dirty="0" smtClean="0">
                <a:effectLst>
                  <a:glow rad="127000">
                    <a:schemeClr val="tx1"/>
                  </a:glow>
                </a:effectLst>
                <a:latin typeface="Arial" charset="0"/>
                <a:ea typeface="ＭＳ Ｐゴシック" charset="0"/>
                <a:cs typeface="ＭＳ Ｐゴシック" charset="0"/>
              </a:rPr>
              <a:t>中心思想</a:t>
            </a: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dirty="0" smtClean="0">
                <a:effectLst>
                  <a:glow rad="127000">
                    <a:schemeClr val="tx1"/>
                  </a:glow>
                </a:effectLst>
                <a:latin typeface="Arial" charset="0"/>
                <a:ea typeface="ＭＳ Ｐゴシック" charset="0"/>
                <a:cs typeface="ＭＳ Ｐゴシック" charset="0"/>
              </a:rPr>
              <a:t>被提给我们希望</a:t>
            </a:r>
            <a:r>
              <a:rPr lang="en-US" b="1" dirty="0" smtClean="0">
                <a:effectLst>
                  <a:glow rad="127000">
                    <a:schemeClr val="tx1"/>
                  </a:glow>
                </a:effectLst>
                <a:latin typeface="Arial" charset="0"/>
                <a:ea typeface="ＭＳ Ｐゴシック" charset="0"/>
                <a:cs typeface="ＭＳ Ｐゴシック" charset="0"/>
              </a:rPr>
              <a:t> </a:t>
            </a:r>
          </a:p>
          <a:p>
            <a:pPr>
              <a:defRPr/>
            </a:pPr>
            <a:r>
              <a:rPr lang="zh-CN" altLang="en-US" b="1" dirty="0" smtClean="0">
                <a:effectLst>
                  <a:glow rad="127000">
                    <a:schemeClr val="tx1"/>
                  </a:glow>
                </a:effectLst>
                <a:latin typeface="Arial" charset="0"/>
                <a:ea typeface="ＭＳ Ｐゴシック" charset="0"/>
                <a:cs typeface="ＭＳ Ｐゴシック" charset="0"/>
              </a:rPr>
              <a:t>和鼓舞</a:t>
            </a:r>
            <a:endParaRPr lang="en-US" altLang="zh-CN" b="1" dirty="0" smtClean="0">
              <a:effectLst>
                <a:glow rad="127000">
                  <a:schemeClr val="tx1"/>
                </a:glow>
              </a:effectLst>
              <a:latin typeface="Arial" charset="0"/>
              <a:ea typeface="ＭＳ Ｐゴシック" charset="0"/>
              <a:cs typeface="ＭＳ Ｐゴシック" charset="0"/>
            </a:endParaRPr>
          </a:p>
          <a:p>
            <a:pPr>
              <a:defRPr/>
            </a:pPr>
            <a:endParaRPr lang="en-US" b="1" dirty="0" smtClean="0">
              <a:effectLst>
                <a:glow rad="127000">
                  <a:schemeClr val="tx1"/>
                </a:glow>
              </a:effectLst>
              <a:latin typeface="Arial" charset="0"/>
              <a:ea typeface="ＭＳ Ｐゴシック" charset="0"/>
              <a:cs typeface="ＭＳ Ｐゴシック" charset="0"/>
            </a:endParaRPr>
          </a:p>
          <a:p>
            <a:pPr>
              <a:defRPr/>
            </a:pPr>
            <a:r>
              <a:rPr lang="zh-CN" altLang="en-US" b="1" dirty="0" smtClean="0">
                <a:effectLst>
                  <a:glow rad="127000">
                    <a:schemeClr val="tx1"/>
                  </a:glow>
                </a:effectLst>
                <a:latin typeface="Arial" charset="0"/>
                <a:ea typeface="ＭＳ Ｐゴシック" charset="0"/>
                <a:cs typeface="ＭＳ Ｐゴシック" charset="0"/>
              </a:rPr>
              <a:t>知道他将</a:t>
            </a:r>
            <a:endParaRPr lang="en-US" altLang="zh-CN" b="1" dirty="0" smtClean="0">
              <a:effectLst>
                <a:glow rad="127000">
                  <a:schemeClr val="tx1"/>
                </a:glow>
              </a:effectLst>
              <a:latin typeface="Arial" charset="0"/>
              <a:ea typeface="ＭＳ Ｐゴシック" charset="0"/>
              <a:cs typeface="ＭＳ Ｐゴシック" charset="0"/>
            </a:endParaRPr>
          </a:p>
          <a:p>
            <a:pPr>
              <a:defRPr/>
            </a:pPr>
            <a:r>
              <a:rPr lang="zh-CN" altLang="en-US" b="1" dirty="0" smtClean="0">
                <a:effectLst>
                  <a:glow rad="127000">
                    <a:schemeClr val="tx1"/>
                  </a:glow>
                </a:effectLst>
                <a:latin typeface="Arial" charset="0"/>
                <a:ea typeface="ＭＳ Ｐゴシック" charset="0"/>
                <a:cs typeface="ＭＳ Ｐゴシック" charset="0"/>
              </a:rPr>
              <a:t>为</a:t>
            </a:r>
            <a:r>
              <a:rPr lang="zh-CN" altLang="en-US" b="1" dirty="0" smtClean="0">
                <a:solidFill>
                  <a:srgbClr val="FFFF00"/>
                </a:solidFill>
                <a:effectLst>
                  <a:glow rad="127000">
                    <a:schemeClr val="tx1"/>
                  </a:glow>
                </a:effectLst>
                <a:latin typeface="Arial" charset="0"/>
                <a:ea typeface="ＭＳ Ｐゴシック" charset="0"/>
                <a:cs typeface="ＭＳ Ｐゴシック" charset="0"/>
              </a:rPr>
              <a:t>你</a:t>
            </a:r>
            <a:r>
              <a:rPr lang="zh-CN" altLang="en-US" b="1" dirty="0" smtClean="0">
                <a:effectLst>
                  <a:glow rad="127000">
                    <a:schemeClr val="tx1"/>
                  </a:glow>
                </a:effectLst>
                <a:latin typeface="Arial" charset="0"/>
                <a:ea typeface="ＭＳ Ｐゴシック" charset="0"/>
                <a:cs typeface="ＭＳ Ｐゴシック" charset="0"/>
              </a:rPr>
              <a:t>而来。</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1552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defTabSz="914400" eaLnBrk="0" fontAlgn="base" hangingPunct="0">
              <a:spcBef>
                <a:spcPct val="0"/>
              </a:spcBef>
              <a:spcAft>
                <a:spcPct val="0"/>
              </a:spcAft>
            </a:pPr>
            <a:endParaRPr lang="en-US" sz="2400">
              <a:solidFill>
                <a:srgbClr val="000000"/>
              </a:solidFill>
              <a:latin typeface="Comic Sans MS" pitchFamily="66" charset="0"/>
              <a:ea typeface="MS PGothic" pitchFamily="34" charset="-128"/>
              <a:cs typeface="ＭＳ Ｐゴシック" charset="0"/>
            </a:endParaRPr>
          </a:p>
        </p:txBody>
      </p:sp>
      <p:sp>
        <p:nvSpPr>
          <p:cNvPr id="264195" name="Line 3"/>
          <p:cNvSpPr>
            <a:spLocks noChangeShapeType="1"/>
          </p:cNvSpPr>
          <p:nvPr/>
        </p:nvSpPr>
        <p:spPr bwMode="auto">
          <a:xfrm>
            <a:off x="1447800" y="38862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7"/>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Comic Sans MS" charset="0"/>
              <a:ea typeface="ＭＳ Ｐゴシック" charset="-128"/>
              <a:cs typeface="ＭＳ Ｐゴシック" charset="-128"/>
            </a:endParaRPr>
          </a:p>
        </p:txBody>
      </p:sp>
      <p:sp>
        <p:nvSpPr>
          <p:cNvPr id="264196" name="Line 4"/>
          <p:cNvSpPr>
            <a:spLocks noChangeShapeType="1"/>
          </p:cNvSpPr>
          <p:nvPr/>
        </p:nvSpPr>
        <p:spPr bwMode="auto">
          <a:xfrm>
            <a:off x="7126288" y="24098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7"/>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Comic Sans MS" charset="0"/>
              <a:ea typeface="ＭＳ Ｐゴシック" charset="-128"/>
              <a:cs typeface="ＭＳ Ｐゴシック" charset="-128"/>
            </a:endParaRPr>
          </a:p>
        </p:txBody>
      </p:sp>
      <p:sp>
        <p:nvSpPr>
          <p:cNvPr id="264197" name="Text Box 5"/>
          <p:cNvSpPr txBox="1">
            <a:spLocks noChangeArrowheads="1"/>
          </p:cNvSpPr>
          <p:nvPr/>
        </p:nvSpPr>
        <p:spPr bwMode="auto">
          <a:xfrm rot="-5400000">
            <a:off x="-677862" y="3459162"/>
            <a:ext cx="31242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CN" altLang="en-US" sz="4000">
                <a:solidFill>
                  <a:srgbClr val="FFFFFF"/>
                </a:solidFill>
                <a:latin typeface="Times New Roman" pitchFamily="18" charset="0"/>
                <a:ea typeface="SimSun" pitchFamily="2" charset="-122"/>
                <a:cs typeface="ＭＳ Ｐゴシック" charset="0"/>
              </a:rPr>
              <a:t>教会时代</a:t>
            </a:r>
          </a:p>
        </p:txBody>
      </p:sp>
      <p:sp>
        <p:nvSpPr>
          <p:cNvPr id="264198" name="Text Box 6"/>
          <p:cNvSpPr txBox="1">
            <a:spLocks noChangeArrowheads="1"/>
          </p:cNvSpPr>
          <p:nvPr/>
        </p:nvSpPr>
        <p:spPr bwMode="auto">
          <a:xfrm>
            <a:off x="6019800" y="1066800"/>
            <a:ext cx="2057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CN" altLang="en-US" sz="4000" b="1">
                <a:solidFill>
                  <a:srgbClr val="00CCFF"/>
                </a:solidFill>
                <a:latin typeface="Times New Roman" pitchFamily="18" charset="0"/>
                <a:ea typeface="SimSun" pitchFamily="2" charset="-122"/>
                <a:cs typeface="ＭＳ Ｐゴシック" charset="0"/>
              </a:rPr>
              <a:t>主再来</a:t>
            </a:r>
            <a:endParaRPr lang="zh-CN" altLang="en-US" sz="4000">
              <a:solidFill>
                <a:srgbClr val="000000"/>
              </a:solidFill>
              <a:latin typeface="Times New Roman" pitchFamily="18" charset="0"/>
              <a:ea typeface="SimSun" pitchFamily="2" charset="-122"/>
              <a:cs typeface="ＭＳ Ｐゴシック" charset="0"/>
            </a:endParaRPr>
          </a:p>
        </p:txBody>
      </p:sp>
      <p:sp>
        <p:nvSpPr>
          <p:cNvPr id="264199" name="Text Box 7"/>
          <p:cNvSpPr txBox="1">
            <a:spLocks noChangeArrowheads="1"/>
          </p:cNvSpPr>
          <p:nvPr/>
        </p:nvSpPr>
        <p:spPr bwMode="auto">
          <a:xfrm>
            <a:off x="1828800" y="2743200"/>
            <a:ext cx="3733800" cy="29559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lnSpc>
                <a:spcPct val="80000"/>
              </a:lnSpc>
              <a:spcBef>
                <a:spcPct val="50000"/>
              </a:spcBef>
              <a:spcAft>
                <a:spcPct val="0"/>
              </a:spcAft>
            </a:pPr>
            <a:r>
              <a:rPr lang="zh-CN" altLang="en-US" sz="4000" b="1">
                <a:solidFill>
                  <a:srgbClr val="FFFFFF"/>
                </a:solidFill>
                <a:latin typeface="Times New Roman" pitchFamily="18" charset="0"/>
                <a:ea typeface="SimSun" pitchFamily="2" charset="-122"/>
                <a:cs typeface="ＭＳ Ｐゴシック" charset="0"/>
              </a:rPr>
              <a:t>福音的黄金</a:t>
            </a:r>
          </a:p>
          <a:p>
            <a:pPr algn="ctr" defTabSz="914400" eaLnBrk="0" fontAlgn="base" hangingPunct="0">
              <a:lnSpc>
                <a:spcPct val="80000"/>
              </a:lnSpc>
              <a:spcBef>
                <a:spcPct val="50000"/>
              </a:spcBef>
              <a:spcAft>
                <a:spcPct val="0"/>
              </a:spcAft>
            </a:pPr>
            <a:r>
              <a:rPr lang="zh-CN" altLang="en-US" sz="4000" b="1">
                <a:solidFill>
                  <a:srgbClr val="FFFFFF"/>
                </a:solidFill>
                <a:latin typeface="Times New Roman" pitchFamily="18" charset="0"/>
                <a:ea typeface="SimSun" pitchFamily="2" charset="-122"/>
                <a:cs typeface="ＭＳ Ｐゴシック" charset="0"/>
              </a:rPr>
              <a:t>时代</a:t>
            </a:r>
          </a:p>
          <a:p>
            <a:pPr algn="ctr" defTabSz="914400" eaLnBrk="0" fontAlgn="base" hangingPunct="0">
              <a:lnSpc>
                <a:spcPct val="80000"/>
              </a:lnSpc>
              <a:spcBef>
                <a:spcPct val="50000"/>
              </a:spcBef>
              <a:spcAft>
                <a:spcPct val="0"/>
              </a:spcAft>
            </a:pPr>
            <a:r>
              <a:rPr lang="zh-CN" altLang="en-US" sz="4000" b="1">
                <a:solidFill>
                  <a:srgbClr val="FFFFFF"/>
                </a:solidFill>
                <a:latin typeface="Times New Roman" pitchFamily="18" charset="0"/>
                <a:ea typeface="SimSun" pitchFamily="2" charset="-122"/>
                <a:cs typeface="ＭＳ Ｐゴシック" charset="0"/>
              </a:rPr>
              <a:t>大灾难</a:t>
            </a:r>
          </a:p>
          <a:p>
            <a:pPr algn="ctr" defTabSz="914400" eaLnBrk="0" fontAlgn="base" hangingPunct="0">
              <a:lnSpc>
                <a:spcPct val="80000"/>
              </a:lnSpc>
              <a:spcBef>
                <a:spcPct val="50000"/>
              </a:spcBef>
              <a:spcAft>
                <a:spcPct val="0"/>
              </a:spcAft>
            </a:pPr>
            <a:r>
              <a:rPr lang="zh-CN" altLang="en-US" sz="4000" b="1">
                <a:solidFill>
                  <a:srgbClr val="FFFFFF"/>
                </a:solidFill>
                <a:latin typeface="Times New Roman" pitchFamily="18" charset="0"/>
                <a:ea typeface="SimSun" pitchFamily="2" charset="-122"/>
                <a:cs typeface="ＭＳ Ｐゴシック" charset="0"/>
              </a:rPr>
              <a:t>撒旦被捆绑</a:t>
            </a:r>
          </a:p>
        </p:txBody>
      </p:sp>
      <p:sp>
        <p:nvSpPr>
          <p:cNvPr id="264200" name="Text Box 8"/>
          <p:cNvSpPr txBox="1">
            <a:spLocks noChangeArrowheads="1"/>
          </p:cNvSpPr>
          <p:nvPr/>
        </p:nvSpPr>
        <p:spPr bwMode="auto">
          <a:xfrm rot="5400000" flipH="1">
            <a:off x="6119812" y="3786188"/>
            <a:ext cx="4951413"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CN" altLang="en-US" sz="3200" b="1">
                <a:solidFill>
                  <a:srgbClr val="FFCC00"/>
                </a:solidFill>
                <a:ea typeface="SimSun" pitchFamily="2" charset="-122"/>
                <a:cs typeface="ＭＳ Ｐゴシック" charset="0"/>
              </a:rPr>
              <a:t>永恒的国度</a:t>
            </a:r>
            <a:endParaRPr lang="en-US" sz="3200" b="1">
              <a:solidFill>
                <a:srgbClr val="FFCC00"/>
              </a:solidFill>
              <a:ea typeface="SimSun" pitchFamily="2" charset="-122"/>
              <a:cs typeface="ＭＳ Ｐゴシック" charset="0"/>
            </a:endParaRPr>
          </a:p>
        </p:txBody>
      </p:sp>
      <p:sp>
        <p:nvSpPr>
          <p:cNvPr id="264201" name="Text Box 9"/>
          <p:cNvSpPr txBox="1">
            <a:spLocks noChangeArrowheads="1"/>
          </p:cNvSpPr>
          <p:nvPr/>
        </p:nvSpPr>
        <p:spPr bwMode="auto">
          <a:xfrm rot="5381629">
            <a:off x="5875338" y="4868862"/>
            <a:ext cx="25146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defTabSz="914400" eaLnBrk="0" fontAlgn="base" hangingPunct="0">
              <a:spcBef>
                <a:spcPct val="50000"/>
              </a:spcBef>
              <a:spcAft>
                <a:spcPct val="0"/>
              </a:spcAft>
            </a:pPr>
            <a:r>
              <a:rPr lang="zh-CN" altLang="en-US" sz="4000" b="1">
                <a:solidFill>
                  <a:srgbClr val="FF0066"/>
                </a:solidFill>
                <a:latin typeface="Times New Roman" pitchFamily="18" charset="0"/>
                <a:ea typeface="SimSun" pitchFamily="2" charset="-122"/>
                <a:cs typeface="ＭＳ Ｐゴシック" charset="0"/>
              </a:rPr>
              <a:t>审判</a:t>
            </a:r>
            <a:endParaRPr lang="zh-CN" altLang="en-US" sz="4000" b="1">
              <a:solidFill>
                <a:srgbClr val="000000"/>
              </a:solidFill>
              <a:latin typeface="Times New Roman" pitchFamily="18" charset="0"/>
              <a:ea typeface="SimSun" pitchFamily="2" charset="-122"/>
              <a:cs typeface="ＭＳ Ｐゴシック" charset="0"/>
            </a:endParaRPr>
          </a:p>
        </p:txBody>
      </p:sp>
      <p:sp>
        <p:nvSpPr>
          <p:cNvPr id="264202" name="AutoShape 10"/>
          <p:cNvSpPr>
            <a:spLocks noChangeArrowheads="1"/>
          </p:cNvSpPr>
          <p:nvPr/>
        </p:nvSpPr>
        <p:spPr bwMode="auto">
          <a:xfrm rot="5400000">
            <a:off x="1104900" y="1104900"/>
            <a:ext cx="4495800" cy="548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00">
            <a:solidFill>
              <a:schemeClr val="accent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rot="10800000" vert="eaVert" wrap="none" anchor="ctr"/>
          <a:lstStyle/>
          <a:p>
            <a:pPr defTabSz="914400" eaLnBrk="0" fontAlgn="base" hangingPunct="0">
              <a:spcBef>
                <a:spcPct val="0"/>
              </a:spcBef>
              <a:spcAft>
                <a:spcPct val="0"/>
              </a:spcAft>
            </a:pPr>
            <a:endParaRPr lang="en-SG" sz="2400">
              <a:solidFill>
                <a:srgbClr val="000000"/>
              </a:solidFill>
              <a:latin typeface="Comic Sans MS" pitchFamily="66" charset="0"/>
              <a:ea typeface="MS PGothic" pitchFamily="34" charset="-128"/>
              <a:cs typeface="ＭＳ Ｐゴシック" charset="0"/>
            </a:endParaRPr>
          </a:p>
        </p:txBody>
      </p:sp>
      <p:sp>
        <p:nvSpPr>
          <p:cNvPr id="264203" name="Rectangle 11"/>
          <p:cNvSpPr>
            <a:spLocks noGrp="1" noChangeArrowheads="1"/>
          </p:cNvSpPr>
          <p:nvPr>
            <p:ph type="title" idx="4294967295"/>
          </p:nvPr>
        </p:nvSpPr>
        <p:spPr>
          <a:xfrm>
            <a:off x="685800" y="228600"/>
            <a:ext cx="7772400" cy="762000"/>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b="1" smtClean="0">
                <a:solidFill>
                  <a:srgbClr val="FFFFFF"/>
                </a:solidFill>
                <a:ea typeface="SimSun" pitchFamily="2" charset="-122"/>
              </a:rPr>
              <a:t>后千禧年观</a:t>
            </a:r>
          </a:p>
        </p:txBody>
      </p:sp>
      <p:sp>
        <p:nvSpPr>
          <p:cNvPr id="829451" name="Text Box 15"/>
          <p:cNvSpPr txBox="1">
            <a:spLocks noChangeArrowheads="1"/>
          </p:cNvSpPr>
          <p:nvPr/>
        </p:nvSpPr>
        <p:spPr bwMode="auto">
          <a:xfrm>
            <a:off x="8234363" y="95250"/>
            <a:ext cx="909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0"/>
              </a:spcBef>
              <a:spcAft>
                <a:spcPct val="0"/>
              </a:spcAft>
            </a:pPr>
            <a:r>
              <a:rPr lang="en-US" b="1">
                <a:solidFill>
                  <a:srgbClr val="FFFFFF"/>
                </a:solidFill>
                <a:cs typeface="ＭＳ Ｐゴシック" charset="0"/>
              </a:rPr>
              <a:t>339e</a:t>
            </a:r>
            <a:endParaRPr lang="en-US" b="1">
              <a:solidFill>
                <a:srgbClr val="000000"/>
              </a:solidFill>
              <a:cs typeface="ＭＳ Ｐゴシック" charset="0"/>
            </a:endParaRPr>
          </a:p>
        </p:txBody>
      </p:sp>
    </p:spTree>
    <p:extLst>
      <p:ext uri="{BB962C8B-B14F-4D97-AF65-F5344CB8AC3E}">
        <p14:creationId xmlns:p14="http://schemas.microsoft.com/office/powerpoint/2010/main" val="262384425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264197"/>
                                        </p:tgtEl>
                                        <p:attrNameLst>
                                          <p:attrName>style.visibility</p:attrName>
                                        </p:attrNameLst>
                                      </p:cBhvr>
                                      <p:to>
                                        <p:strVal val="visible"/>
                                      </p:to>
                                    </p:set>
                                    <p:anim calcmode="lin" valueType="num">
                                      <p:cBhvr additive="base">
                                        <p:cTn id="7" dur="500" fill="hold"/>
                                        <p:tgtEl>
                                          <p:spTgt spid="264197"/>
                                        </p:tgtEl>
                                        <p:attrNameLst>
                                          <p:attrName>ppt_x</p:attrName>
                                        </p:attrNameLst>
                                      </p:cBhvr>
                                      <p:tavLst>
                                        <p:tav tm="0">
                                          <p:val>
                                            <p:strVal val="0-#ppt_w/2"/>
                                          </p:val>
                                        </p:tav>
                                        <p:tav tm="100000">
                                          <p:val>
                                            <p:strVal val="#ppt_x"/>
                                          </p:val>
                                        </p:tav>
                                      </p:tavLst>
                                    </p:anim>
                                    <p:anim calcmode="lin" valueType="num">
                                      <p:cBhvr additive="base">
                                        <p:cTn id="8" dur="500" fill="hold"/>
                                        <p:tgtEl>
                                          <p:spTgt spid="2641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wipe(left)">
                                      <p:cBhvr>
                                        <p:cTn id="12" dur="500"/>
                                        <p:tgtEl>
                                          <p:spTgt spid="264195"/>
                                        </p:tgtEl>
                                      </p:cBhvr>
                                    </p:animEffect>
                                  </p:childTnLst>
                                </p:cTn>
                              </p:par>
                            </p:childTnLst>
                          </p:cTn>
                        </p:par>
                        <p:par>
                          <p:cTn id="13" fill="hold" nodeType="afterGroup">
                            <p:stCondLst>
                              <p:cond delay="4000"/>
                            </p:stCondLst>
                            <p:childTnLst>
                              <p:par>
                                <p:cTn id="14" presetID="7" presetClass="entr" presetSubtype="8" fill="hold" grpId="0" nodeType="afterEffect">
                                  <p:stCondLst>
                                    <p:cond delay="1000"/>
                                  </p:stCondLst>
                                  <p:childTnLst>
                                    <p:set>
                                      <p:cBhvr>
                                        <p:cTn id="15" dur="1" fill="hold">
                                          <p:stCondLst>
                                            <p:cond delay="0"/>
                                          </p:stCondLst>
                                        </p:cTn>
                                        <p:tgtEl>
                                          <p:spTgt spid="264202"/>
                                        </p:tgtEl>
                                        <p:attrNameLst>
                                          <p:attrName>style.visibility</p:attrName>
                                        </p:attrNameLst>
                                      </p:cBhvr>
                                      <p:to>
                                        <p:strVal val="visible"/>
                                      </p:to>
                                    </p:set>
                                    <p:anim calcmode="lin" valueType="num">
                                      <p:cBhvr additive="base">
                                        <p:cTn id="16" dur="5000" fill="hold"/>
                                        <p:tgtEl>
                                          <p:spTgt spid="264202"/>
                                        </p:tgtEl>
                                        <p:attrNameLst>
                                          <p:attrName>ppt_x</p:attrName>
                                        </p:attrNameLst>
                                      </p:cBhvr>
                                      <p:tavLst>
                                        <p:tav tm="0">
                                          <p:val>
                                            <p:strVal val="0-#ppt_w/2"/>
                                          </p:val>
                                        </p:tav>
                                        <p:tav tm="100000">
                                          <p:val>
                                            <p:strVal val="#ppt_x"/>
                                          </p:val>
                                        </p:tav>
                                      </p:tavLst>
                                    </p:anim>
                                    <p:anim calcmode="lin" valueType="num">
                                      <p:cBhvr additive="base">
                                        <p:cTn id="17" dur="5000" fill="hold"/>
                                        <p:tgtEl>
                                          <p:spTgt spid="26420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264199"/>
                                        </p:tgtEl>
                                        <p:attrNameLst>
                                          <p:attrName>style.visibility</p:attrName>
                                        </p:attrNameLst>
                                      </p:cBhvr>
                                      <p:to>
                                        <p:strVal val="visible"/>
                                      </p:to>
                                    </p:set>
                                    <p:anim calcmode="lin" valueType="num">
                                      <p:cBhvr>
                                        <p:cTn id="21" dur="500" fill="hold"/>
                                        <p:tgtEl>
                                          <p:spTgt spid="264199"/>
                                        </p:tgtEl>
                                        <p:attrNameLst>
                                          <p:attrName>ppt_x</p:attrName>
                                        </p:attrNameLst>
                                      </p:cBhvr>
                                      <p:tavLst>
                                        <p:tav tm="0">
                                          <p:val>
                                            <p:strVal val="#ppt_x-#ppt_w/2"/>
                                          </p:val>
                                        </p:tav>
                                        <p:tav tm="100000">
                                          <p:val>
                                            <p:strVal val="#ppt_x"/>
                                          </p:val>
                                        </p:tav>
                                      </p:tavLst>
                                    </p:anim>
                                    <p:anim calcmode="lin" valueType="num">
                                      <p:cBhvr>
                                        <p:cTn id="22" dur="500" fill="hold"/>
                                        <p:tgtEl>
                                          <p:spTgt spid="264199"/>
                                        </p:tgtEl>
                                        <p:attrNameLst>
                                          <p:attrName>ppt_y</p:attrName>
                                        </p:attrNameLst>
                                      </p:cBhvr>
                                      <p:tavLst>
                                        <p:tav tm="0">
                                          <p:val>
                                            <p:strVal val="#ppt_y"/>
                                          </p:val>
                                        </p:tav>
                                        <p:tav tm="100000">
                                          <p:val>
                                            <p:strVal val="#ppt_y"/>
                                          </p:val>
                                        </p:tav>
                                      </p:tavLst>
                                    </p:anim>
                                    <p:anim calcmode="lin" valueType="num">
                                      <p:cBhvr>
                                        <p:cTn id="23" dur="500" fill="hold"/>
                                        <p:tgtEl>
                                          <p:spTgt spid="264199"/>
                                        </p:tgtEl>
                                        <p:attrNameLst>
                                          <p:attrName>ppt_w</p:attrName>
                                        </p:attrNameLst>
                                      </p:cBhvr>
                                      <p:tavLst>
                                        <p:tav tm="0">
                                          <p:val>
                                            <p:fltVal val="0"/>
                                          </p:val>
                                        </p:tav>
                                        <p:tav tm="100000">
                                          <p:val>
                                            <p:strVal val="#ppt_w"/>
                                          </p:val>
                                        </p:tav>
                                      </p:tavLst>
                                    </p:anim>
                                    <p:anim calcmode="lin" valueType="num">
                                      <p:cBhvr>
                                        <p:cTn id="24" dur="500" fill="hold"/>
                                        <p:tgtEl>
                                          <p:spTgt spid="264199"/>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264198"/>
                                        </p:tgtEl>
                                        <p:attrNameLst>
                                          <p:attrName>style.visibility</p:attrName>
                                        </p:attrNameLst>
                                      </p:cBhvr>
                                      <p:to>
                                        <p:strVal val="visible"/>
                                      </p:to>
                                    </p:set>
                                    <p:anim calcmode="lin" valueType="num">
                                      <p:cBhvr additive="base">
                                        <p:cTn id="28" dur="500" fill="hold"/>
                                        <p:tgtEl>
                                          <p:spTgt spid="264198"/>
                                        </p:tgtEl>
                                        <p:attrNameLst>
                                          <p:attrName>ppt_x</p:attrName>
                                        </p:attrNameLst>
                                      </p:cBhvr>
                                      <p:tavLst>
                                        <p:tav tm="0">
                                          <p:val>
                                            <p:strVal val="#ppt_x"/>
                                          </p:val>
                                        </p:tav>
                                        <p:tav tm="100000">
                                          <p:val>
                                            <p:strVal val="#ppt_x"/>
                                          </p:val>
                                        </p:tav>
                                      </p:tavLst>
                                    </p:anim>
                                    <p:anim calcmode="lin" valueType="num">
                                      <p:cBhvr additive="base">
                                        <p:cTn id="29" dur="500" fill="hold"/>
                                        <p:tgtEl>
                                          <p:spTgt spid="26419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264196"/>
                                        </p:tgtEl>
                                        <p:attrNameLst>
                                          <p:attrName>style.visibility</p:attrName>
                                        </p:attrNameLst>
                                      </p:cBhvr>
                                      <p:to>
                                        <p:strVal val="visible"/>
                                      </p:to>
                                    </p:set>
                                    <p:anim calcmode="lin" valueType="num">
                                      <p:cBhvr additive="base">
                                        <p:cTn id="33" dur="500" fill="hold"/>
                                        <p:tgtEl>
                                          <p:spTgt spid="264196"/>
                                        </p:tgtEl>
                                        <p:attrNameLst>
                                          <p:attrName>ppt_x</p:attrName>
                                        </p:attrNameLst>
                                      </p:cBhvr>
                                      <p:tavLst>
                                        <p:tav tm="0">
                                          <p:val>
                                            <p:strVal val="#ppt_x"/>
                                          </p:val>
                                        </p:tav>
                                        <p:tav tm="100000">
                                          <p:val>
                                            <p:strVal val="#ppt_x"/>
                                          </p:val>
                                        </p:tav>
                                      </p:tavLst>
                                    </p:anim>
                                    <p:anim calcmode="lin" valueType="num">
                                      <p:cBhvr additive="base">
                                        <p:cTn id="34" dur="500" fill="hold"/>
                                        <p:tgtEl>
                                          <p:spTgt spid="264196"/>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264201"/>
                                        </p:tgtEl>
                                        <p:attrNameLst>
                                          <p:attrName>style.visibility</p:attrName>
                                        </p:attrNameLst>
                                      </p:cBhvr>
                                      <p:to>
                                        <p:strVal val="visible"/>
                                      </p:to>
                                    </p:set>
                                    <p:anim calcmode="lin" valueType="num">
                                      <p:cBhvr additive="base">
                                        <p:cTn id="38" dur="500" fill="hold"/>
                                        <p:tgtEl>
                                          <p:spTgt spid="264201"/>
                                        </p:tgtEl>
                                        <p:attrNameLst>
                                          <p:attrName>ppt_x</p:attrName>
                                        </p:attrNameLst>
                                      </p:cBhvr>
                                      <p:tavLst>
                                        <p:tav tm="0">
                                          <p:val>
                                            <p:strVal val="#ppt_x"/>
                                          </p:val>
                                        </p:tav>
                                        <p:tav tm="100000">
                                          <p:val>
                                            <p:strVal val="#ppt_x"/>
                                          </p:val>
                                        </p:tav>
                                      </p:tavLst>
                                    </p:anim>
                                    <p:anim calcmode="lin" valueType="num">
                                      <p:cBhvr additive="base">
                                        <p:cTn id="39" dur="500" fill="hold"/>
                                        <p:tgtEl>
                                          <p:spTgt spid="26420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264200"/>
                                        </p:tgtEl>
                                        <p:attrNameLst>
                                          <p:attrName>style.visibility</p:attrName>
                                        </p:attrNameLst>
                                      </p:cBhvr>
                                      <p:to>
                                        <p:strVal val="visible"/>
                                      </p:to>
                                    </p:set>
                                    <p:anim calcmode="lin" valueType="num">
                                      <p:cBhvr additive="base">
                                        <p:cTn id="43" dur="500" fill="hold"/>
                                        <p:tgtEl>
                                          <p:spTgt spid="264200"/>
                                        </p:tgtEl>
                                        <p:attrNameLst>
                                          <p:attrName>ppt_x</p:attrName>
                                        </p:attrNameLst>
                                      </p:cBhvr>
                                      <p:tavLst>
                                        <p:tav tm="0">
                                          <p:val>
                                            <p:strVal val="1+#ppt_w/2"/>
                                          </p:val>
                                        </p:tav>
                                        <p:tav tm="100000">
                                          <p:val>
                                            <p:strVal val="#ppt_x"/>
                                          </p:val>
                                        </p:tav>
                                      </p:tavLst>
                                    </p:anim>
                                    <p:anim calcmode="lin" valueType="num">
                                      <p:cBhvr additive="base">
                                        <p:cTn id="44" dur="500" fill="hold"/>
                                        <p:tgtEl>
                                          <p:spTgt spid="2642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utoUpdateAnimBg="0"/>
      <p:bldP spid="264198" grpId="0" autoUpdateAnimBg="0"/>
      <p:bldP spid="264199" grpId="0" autoUpdateAnimBg="0"/>
      <p:bldP spid="264200" grpId="0" autoUpdateAnimBg="0"/>
      <p:bldP spid="264201" grpId="0" autoUpdateAnimBg="0"/>
      <p:bldP spid="26420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88361"/>
            <a:ext cx="9144000" cy="6069639"/>
          </a:xfrm>
          <a:prstGeom prst="rect">
            <a:avLst/>
          </a:prstGeom>
        </p:spPr>
      </p:pic>
      <p:sp>
        <p:nvSpPr>
          <p:cNvPr id="900098" name="Rectangle 2"/>
          <p:cNvSpPr>
            <a:spLocks noGrp="1" noChangeArrowheads="1"/>
          </p:cNvSpPr>
          <p:nvPr>
            <p:ph type="ctrTitle"/>
          </p:nvPr>
        </p:nvSpPr>
        <p:spPr>
          <a:xfrm>
            <a:off x="0" y="49784"/>
            <a:ext cx="9144000" cy="949283"/>
          </a:xfrm>
          <a:solidFill>
            <a:schemeClr val="tx2"/>
          </a:solidFill>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a:t>
            </a:r>
            <a:r>
              <a:rPr lang="zh-CN" altLang="en-US" sz="4800" b="1" dirty="0" smtClean="0">
                <a:effectLst>
                  <a:glow rad="127000">
                    <a:schemeClr val="tx1"/>
                  </a:glow>
                </a:effectLst>
                <a:latin typeface="Arial" charset="0"/>
                <a:ea typeface="ＭＳ Ｐゴシック" charset="0"/>
                <a:cs typeface="ＭＳ Ｐゴシック" charset="0"/>
              </a:rPr>
              <a:t>我还有时间</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728554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495"/>
            <a:ext cx="9144000" cy="6865495"/>
          </a:xfrm>
          <a:prstGeom prst="rect">
            <a:avLst/>
          </a:prstGeom>
        </p:spPr>
      </p:pic>
      <p:sp>
        <p:nvSpPr>
          <p:cNvPr id="900098" name="Rectangle 2"/>
          <p:cNvSpPr>
            <a:spLocks noGrp="1" noChangeArrowheads="1"/>
          </p:cNvSpPr>
          <p:nvPr>
            <p:ph type="ctrTitle"/>
          </p:nvPr>
        </p:nvSpPr>
        <p:spPr>
          <a:xfrm>
            <a:off x="-8695" y="380112"/>
            <a:ext cx="4027274" cy="3100657"/>
          </a:xfrm>
          <a:noFill/>
          <a:effectLst>
            <a:outerShdw blurRad="63500" dist="35921" dir="2700000" algn="ctr" rotWithShape="0">
              <a:schemeClr val="tx2">
                <a:alpha val="74998"/>
              </a:schemeClr>
            </a:outerShdw>
          </a:effectLst>
          <a:extLst/>
        </p:spPr>
        <p:txBody>
          <a:bodyPr/>
          <a:lstStyle/>
          <a:p>
            <a:pPr>
              <a:defRPr/>
            </a:pPr>
            <a:r>
              <a:rPr lang="en-US" altLang="zh-CN" sz="7200" b="1" dirty="0" smtClean="0">
                <a:effectLst>
                  <a:glow rad="635000">
                    <a:schemeClr val="tx1"/>
                  </a:glow>
                </a:effectLst>
                <a:latin typeface="Arial" charset="0"/>
                <a:ea typeface="ＭＳ Ｐゴシック" charset="0"/>
                <a:cs typeface="ＭＳ Ｐゴシック" charset="0"/>
              </a:rPr>
              <a:t/>
            </a:r>
            <a:br>
              <a:rPr lang="en-US" altLang="zh-CN" sz="7200" b="1" dirty="0" smtClean="0">
                <a:effectLst>
                  <a:glow rad="635000">
                    <a:schemeClr val="tx1"/>
                  </a:glow>
                </a:effectLst>
                <a:latin typeface="Arial" charset="0"/>
                <a:ea typeface="ＭＳ Ｐゴシック" charset="0"/>
                <a:cs typeface="ＭＳ Ｐゴシック" charset="0"/>
              </a:rPr>
            </a:br>
            <a:r>
              <a:rPr lang="zh-CN" altLang="en-US" sz="7200" b="1" dirty="0" smtClean="0">
                <a:effectLst>
                  <a:glow rad="635000">
                    <a:schemeClr val="tx1"/>
                  </a:glow>
                </a:effectLst>
                <a:latin typeface="Arial" charset="0"/>
                <a:ea typeface="ＭＳ Ｐゴシック" charset="0"/>
                <a:cs typeface="ＭＳ Ｐゴシック" charset="0"/>
              </a:rPr>
              <a:t>看哪</a:t>
            </a:r>
            <a:r>
              <a:rPr lang="en-US" sz="7200" b="1" dirty="0" smtClean="0">
                <a:effectLst>
                  <a:glow rad="635000">
                    <a:schemeClr val="tx1"/>
                  </a:glow>
                </a:effectLst>
                <a:latin typeface="Arial" charset="0"/>
                <a:ea typeface="ＭＳ Ｐゴシック" charset="0"/>
                <a:cs typeface="ＭＳ Ｐゴシック" charset="0"/>
              </a:rPr>
              <a:t>, </a:t>
            </a:r>
            <a:br>
              <a:rPr lang="en-US" sz="7200" b="1" dirty="0" smtClean="0">
                <a:effectLst>
                  <a:glow rad="635000">
                    <a:schemeClr val="tx1"/>
                  </a:glow>
                </a:effectLst>
                <a:latin typeface="Arial" charset="0"/>
                <a:ea typeface="ＭＳ Ｐゴシック" charset="0"/>
                <a:cs typeface="ＭＳ Ｐゴシック" charset="0"/>
              </a:rPr>
            </a:br>
            <a:r>
              <a:rPr lang="zh-CN" altLang="en-US" sz="7200" b="1" dirty="0" smtClean="0">
                <a:effectLst>
                  <a:glow rad="635000">
                    <a:schemeClr val="tx1"/>
                  </a:glow>
                </a:effectLst>
                <a:latin typeface="Arial" charset="0"/>
                <a:ea typeface="ＭＳ Ｐゴシック" charset="0"/>
                <a:cs typeface="ＭＳ Ｐゴシック" charset="0"/>
              </a:rPr>
              <a:t>我必</a:t>
            </a:r>
            <a:r>
              <a:rPr lang="en-US" altLang="zh-CN" sz="7200" b="1" dirty="0" smtClean="0">
                <a:effectLst>
                  <a:glow rad="635000">
                    <a:schemeClr val="tx1"/>
                  </a:glow>
                </a:effectLst>
                <a:latin typeface="Arial" charset="0"/>
                <a:ea typeface="ＭＳ Ｐゴシック" charset="0"/>
                <a:cs typeface="ＭＳ Ｐゴシック" charset="0"/>
              </a:rPr>
              <a:t/>
            </a:r>
            <a:br>
              <a:rPr lang="en-US" altLang="zh-CN" sz="7200" b="1" dirty="0" smtClean="0">
                <a:effectLst>
                  <a:glow rad="635000">
                    <a:schemeClr val="tx1"/>
                  </a:glow>
                </a:effectLst>
                <a:latin typeface="Arial" charset="0"/>
                <a:ea typeface="ＭＳ Ｐゴシック" charset="0"/>
                <a:cs typeface="ＭＳ Ｐゴシック" charset="0"/>
              </a:rPr>
            </a:br>
            <a:r>
              <a:rPr lang="zh-CN" altLang="en-US" sz="7200" b="1" dirty="0" smtClean="0">
                <a:effectLst>
                  <a:glow rad="635000">
                    <a:schemeClr val="tx1"/>
                  </a:glow>
                </a:effectLst>
                <a:latin typeface="Arial" charset="0"/>
                <a:ea typeface="ＭＳ Ｐゴシック" charset="0"/>
                <a:cs typeface="ＭＳ Ｐゴシック" charset="0"/>
              </a:rPr>
              <a:t>快来！</a:t>
            </a:r>
            <a:r>
              <a:rPr lang="en-US" sz="9600" b="1" dirty="0" smtClean="0">
                <a:effectLst>
                  <a:glow rad="635000">
                    <a:schemeClr val="tx1"/>
                  </a:glow>
                </a:effectLst>
                <a:latin typeface="Arial" charset="0"/>
                <a:ea typeface="ＭＳ Ｐゴシック" charset="0"/>
                <a:cs typeface="ＭＳ Ｐゴシック" charset="0"/>
              </a:rPr>
              <a:t> </a:t>
            </a:r>
            <a:endParaRPr lang="en-US" sz="7200" b="1" dirty="0">
              <a:effectLst>
                <a:glow rad="635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7108617" y="98617"/>
            <a:ext cx="2035383" cy="66496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i="1" dirty="0" smtClean="0">
                <a:effectLst>
                  <a:glow rad="127000">
                    <a:schemeClr val="tx1"/>
                  </a:glow>
                </a:effectLst>
                <a:latin typeface="Arial" charset="0"/>
                <a:ea typeface="ＭＳ Ｐゴシック" charset="0"/>
                <a:cs typeface="ＭＳ Ｐゴシック" charset="0"/>
              </a:rPr>
              <a:t>启</a:t>
            </a:r>
            <a:r>
              <a:rPr lang="en-US" sz="2800" b="1" i="1" dirty="0" smtClean="0">
                <a:effectLst>
                  <a:glow rad="127000">
                    <a:schemeClr val="tx1"/>
                  </a:glow>
                </a:effectLst>
                <a:latin typeface="Arial" charset="0"/>
                <a:ea typeface="ＭＳ Ｐゴシック" charset="0"/>
                <a:cs typeface="ＭＳ Ｐゴシック" charset="0"/>
              </a:rPr>
              <a:t> 3:11</a:t>
            </a:r>
            <a:endParaRPr lang="en-US" sz="2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a:extLst/>
        </p:spPr>
        <p:txBody>
          <a:bodyPr/>
          <a:lstStyle/>
          <a:p>
            <a:pPr>
              <a:defRPr/>
            </a:pPr>
            <a:r>
              <a:rPr lang="zh-CN" altLang="en-US" b="1" dirty="0" smtClean="0">
                <a:effectLst>
                  <a:glow rad="127000">
                    <a:schemeClr val="tx1"/>
                  </a:glow>
                </a:effectLst>
                <a:latin typeface="Arial" charset="0"/>
                <a:ea typeface="ＭＳ Ｐゴシック" charset="0"/>
                <a:cs typeface="ＭＳ Ｐゴシック" charset="0"/>
              </a:rPr>
              <a:t>帖撒罗尼迦前书</a:t>
            </a:r>
            <a:r>
              <a:rPr lang="en-US" b="1" dirty="0" smtClean="0">
                <a:effectLst>
                  <a:glow rad="127000">
                    <a:schemeClr val="tx1"/>
                  </a:glow>
                </a:effectLst>
                <a:latin typeface="Arial" charset="0"/>
                <a:ea typeface="ＭＳ Ｐゴシック" charset="0"/>
                <a:cs typeface="ＭＳ Ｐゴシック" charset="0"/>
              </a:rPr>
              <a:t>5:2</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smtClean="0">
                <a:effectLst>
                  <a:glow rad="127000">
                    <a:schemeClr val="tx1"/>
                  </a:glow>
                </a:effectLst>
                <a:latin typeface="Arial" charset="0"/>
                <a:ea typeface="ＭＳ Ｐゴシック" charset="0"/>
                <a:cs typeface="ＭＳ Ｐゴシック" charset="0"/>
              </a:rPr>
              <a:t>“</a:t>
            </a:r>
            <a:r>
              <a:rPr lang="zh-CN" altLang="en-US" b="1" i="1" dirty="0" smtClean="0">
                <a:effectLst>
                  <a:glow rad="127000">
                    <a:schemeClr val="tx1"/>
                  </a:glow>
                </a:effectLst>
                <a:latin typeface="Arial" charset="0"/>
                <a:ea typeface="ＭＳ Ｐゴシック" charset="0"/>
                <a:cs typeface="ＭＳ Ｐゴシック" charset="0"/>
              </a:rPr>
              <a:t>像夜间的贼一样来到</a:t>
            </a:r>
            <a:r>
              <a:rPr lang="en-US" b="1" i="1" dirty="0" smtClean="0">
                <a:effectLst>
                  <a:glow rad="127000">
                    <a:schemeClr val="tx1"/>
                  </a:glow>
                </a:effectLst>
                <a:latin typeface="Arial" charset="0"/>
                <a:ea typeface="ＭＳ Ｐゴシック" charset="0"/>
                <a:cs typeface="ＭＳ Ｐゴシック" charset="0"/>
              </a:rPr>
              <a:t>"</a:t>
            </a:r>
            <a:endParaRPr lang="en-US"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497932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如何生活</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72433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a:extLst/>
        </p:spPr>
        <p:txBody>
          <a:bodyPr anchor="t"/>
          <a:lstStyle/>
          <a:p>
            <a:pPr>
              <a:defRPr/>
            </a:pPr>
            <a:r>
              <a:rPr lang="zh-CN" altLang="en-US" sz="4000" b="1" dirty="0" smtClean="0">
                <a:effectLst>
                  <a:glow rad="127000">
                    <a:schemeClr val="tx1"/>
                  </a:glow>
                </a:effectLst>
                <a:latin typeface="Arial" charset="0"/>
                <a:ea typeface="ＭＳ Ｐゴシック" charset="0"/>
                <a:cs typeface="ＭＳ Ｐゴシック" charset="0"/>
              </a:rPr>
              <a:t>确认你已经得着神白白赐给你的救恩。</a:t>
            </a:r>
            <a:r>
              <a:rPr lang="en-US" sz="4000" b="1" dirty="0" smtClean="0">
                <a:effectLst>
                  <a:glow rad="127000">
                    <a:schemeClr val="tx1"/>
                  </a:glow>
                </a:effectLst>
                <a:latin typeface="Arial" charset="0"/>
                <a:ea typeface="ＭＳ Ｐゴシック" charset="0"/>
                <a:cs typeface="ＭＳ Ｐゴシック" charset="0"/>
              </a:rPr>
              <a:t> (</a:t>
            </a:r>
            <a:r>
              <a:rPr lang="zh-CN" altLang="en-US" sz="4000" b="1" dirty="0" smtClean="0">
                <a:effectLst>
                  <a:glow rad="127000">
                    <a:schemeClr val="tx1"/>
                  </a:glow>
                </a:effectLst>
                <a:latin typeface="Arial" charset="0"/>
                <a:ea typeface="ＭＳ Ｐゴシック" charset="0"/>
                <a:cs typeface="ＭＳ Ｐゴシック" charset="0"/>
              </a:rPr>
              <a:t>提多书</a:t>
            </a:r>
            <a:r>
              <a:rPr lang="en-US" sz="4000" b="1" dirty="0" smtClean="0">
                <a:effectLst>
                  <a:glow rad="127000">
                    <a:schemeClr val="tx1"/>
                  </a:glow>
                </a:effectLst>
                <a:latin typeface="Arial" charset="0"/>
                <a:ea typeface="ＭＳ Ｐゴシック" charset="0"/>
                <a:cs typeface="ＭＳ Ｐゴシック" charset="0"/>
              </a:rPr>
              <a:t>2</a:t>
            </a:r>
            <a:r>
              <a:rPr lang="en-US" sz="4000" b="1" dirty="0">
                <a:effectLst>
                  <a:glow rad="127000">
                    <a:schemeClr val="tx1"/>
                  </a:glow>
                </a:effectLst>
                <a:latin typeface="Arial" charset="0"/>
                <a:ea typeface="ＭＳ Ｐゴシック" charset="0"/>
                <a:cs typeface="ＭＳ Ｐゴシック" charset="0"/>
              </a:rPr>
              <a:t>:11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因为神救众人</a:t>
            </a:r>
            <a:endParaRPr lang="en-US" altLang="zh-CN" sz="3600" b="1" dirty="0" smtClean="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的恩典</a:t>
            </a:r>
            <a:endParaRPr lang="en-US" altLang="zh-CN" sz="3600" b="1" dirty="0" smtClean="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已经向世人</a:t>
            </a:r>
            <a:endParaRPr lang="en-US" altLang="zh-CN" sz="3600" b="1" dirty="0" smtClean="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显明。</a:t>
            </a:r>
            <a:r>
              <a:rPr lang="en-SG"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7836825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a:extLst/>
        </p:spPr>
        <p:txBody>
          <a:bodyPr anchor="t"/>
          <a:lstStyle/>
          <a:p>
            <a:pPr>
              <a:defRPr/>
            </a:pPr>
            <a:r>
              <a:rPr lang="zh-CN" altLang="en-US" sz="4000" b="1" dirty="0" smtClean="0">
                <a:effectLst>
                  <a:glow rad="127000">
                    <a:schemeClr val="tx1"/>
                  </a:glow>
                </a:effectLst>
                <a:latin typeface="Arial" charset="0"/>
                <a:ea typeface="ＭＳ Ｐゴシック" charset="0"/>
                <a:cs typeface="ＭＳ Ｐゴシック" charset="0"/>
              </a:rPr>
              <a:t>继续抵制腐败生活的诱惑</a:t>
            </a:r>
            <a:r>
              <a:rPr lang="en-US" altLang="zh-CN" sz="4000" b="1" dirty="0" smtClean="0">
                <a:effectLst>
                  <a:glow rad="127000">
                    <a:schemeClr val="tx1"/>
                  </a:glow>
                </a:effectLst>
                <a:latin typeface="Arial" charset="0"/>
                <a:ea typeface="ＭＳ Ｐゴシック" charset="0"/>
                <a:cs typeface="ＭＳ Ｐゴシック" charset="0"/>
              </a:rPr>
              <a:t/>
            </a:r>
            <a:br>
              <a:rPr lang="en-US" altLang="zh-CN"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 (</a:t>
            </a:r>
            <a:r>
              <a:rPr lang="zh-CN" altLang="en-US" sz="4000" b="1" dirty="0" smtClean="0">
                <a:effectLst>
                  <a:glow rad="127000">
                    <a:schemeClr val="tx1"/>
                  </a:glow>
                </a:effectLst>
                <a:latin typeface="Arial" charset="0"/>
                <a:ea typeface="ＭＳ Ｐゴシック" charset="0"/>
                <a:cs typeface="ＭＳ Ｐゴシック" charset="0"/>
              </a:rPr>
              <a:t>提多书</a:t>
            </a:r>
            <a:r>
              <a:rPr lang="en-US" sz="4000" b="1" dirty="0" smtClean="0">
                <a:effectLst>
                  <a:glow rad="127000">
                    <a:schemeClr val="tx1"/>
                  </a:glow>
                </a:effectLst>
                <a:latin typeface="Arial" charset="0"/>
                <a:ea typeface="ＭＳ Ｐゴシック" charset="0"/>
                <a:cs typeface="ＭＳ Ｐゴシック" charset="0"/>
              </a:rPr>
              <a:t>2</a:t>
            </a:r>
            <a:r>
              <a:rPr lang="en-US" sz="4000" b="1" dirty="0">
                <a:effectLst>
                  <a:glow rad="127000">
                    <a:schemeClr val="tx1"/>
                  </a:glow>
                </a:effectLst>
                <a:latin typeface="Arial" charset="0"/>
                <a:ea typeface="ＭＳ Ｐゴシック" charset="0"/>
                <a:cs typeface="ＭＳ Ｐゴシック" charset="0"/>
              </a:rPr>
              <a:t>:12a </a:t>
            </a:r>
            <a:r>
              <a:rPr lang="en-US" sz="3600" b="1" dirty="0">
                <a:effectLst>
                  <a:glow rad="127000">
                    <a:schemeClr val="tx1"/>
                  </a:glow>
                </a:effectLst>
                <a:latin typeface="Arial" charset="0"/>
                <a:ea typeface="ＭＳ Ｐゴシック" charset="0"/>
                <a:cs typeface="ＭＳ Ｐゴシック" charset="0"/>
              </a:rPr>
              <a:t>NLT</a:t>
            </a:r>
            <a:r>
              <a:rPr lang="en-US" sz="4000" b="1" dirty="0" smtClean="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5404555" y="2200274"/>
            <a:ext cx="3536245"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我们被教导从不敬虔和罪中之乐中转回。</a:t>
            </a:r>
            <a:r>
              <a:rPr lang="en-SG"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226448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a:extLst/>
        </p:spPr>
        <p:txBody>
          <a:bodyPr anchor="t"/>
          <a:lstStyle/>
          <a:p>
            <a:pPr>
              <a:defRPr/>
            </a:pPr>
            <a:r>
              <a:rPr lang="zh-CN" altLang="en-US" sz="4000" b="1" dirty="0" smtClean="0">
                <a:effectLst>
                  <a:glow rad="127000">
                    <a:schemeClr val="tx1"/>
                  </a:glow>
                </a:effectLst>
                <a:latin typeface="Arial" charset="0"/>
                <a:ea typeface="ＭＳ Ｐゴシック" charset="0"/>
                <a:cs typeface="ＭＳ Ｐゴシック" charset="0"/>
              </a:rPr>
              <a:t>过明智和敬虔的生活</a:t>
            </a:r>
            <a:r>
              <a:rPr lang="en-US" altLang="zh-CN" sz="4000" b="1" dirty="0" smtClean="0">
                <a:effectLst>
                  <a:glow rad="127000">
                    <a:schemeClr val="tx1"/>
                  </a:glow>
                </a:effectLst>
                <a:latin typeface="Arial" charset="0"/>
                <a:ea typeface="ＭＳ Ｐゴシック" charset="0"/>
                <a:cs typeface="ＭＳ Ｐゴシック" charset="0"/>
              </a:rPr>
              <a:t/>
            </a:r>
            <a:br>
              <a:rPr lang="en-US" altLang="zh-CN"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   (</a:t>
            </a:r>
            <a:r>
              <a:rPr lang="zh-CN" altLang="en-US" sz="4000" b="1" dirty="0" smtClean="0">
                <a:effectLst>
                  <a:glow rad="127000">
                    <a:schemeClr val="tx1"/>
                  </a:glow>
                </a:effectLst>
                <a:latin typeface="Arial" charset="0"/>
                <a:ea typeface="ＭＳ Ｐゴシック" charset="0"/>
                <a:cs typeface="ＭＳ Ｐゴシック" charset="0"/>
              </a:rPr>
              <a:t>提多书</a:t>
            </a:r>
            <a:r>
              <a:rPr lang="en-US" sz="4000" b="1" dirty="0" smtClean="0">
                <a:effectLst>
                  <a:glow rad="127000">
                    <a:schemeClr val="tx1"/>
                  </a:glow>
                </a:effectLst>
                <a:latin typeface="Arial" charset="0"/>
                <a:ea typeface="ＭＳ Ｐゴシック" charset="0"/>
                <a:cs typeface="ＭＳ Ｐゴシック" charset="0"/>
              </a:rPr>
              <a:t>2</a:t>
            </a:r>
            <a:r>
              <a:rPr lang="en-US" sz="4000" b="1" dirty="0">
                <a:effectLst>
                  <a:glow rad="127000">
                    <a:schemeClr val="tx1"/>
                  </a:glow>
                </a:effectLst>
                <a:latin typeface="Arial" charset="0"/>
                <a:ea typeface="ＭＳ Ｐゴシック" charset="0"/>
                <a:cs typeface="ＭＳ Ｐゴシック" charset="0"/>
              </a:rPr>
              <a:t>:12b-13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我们应该在这邪恶的世界过自律、公义、敬畏上帝的生活，怀着美好的盼望等候耶稣基督</a:t>
            </a:r>
            <a:r>
              <a:rPr lang="en-US" altLang="zh-CN" sz="3600" b="1" dirty="0" smtClean="0">
                <a:effectLst>
                  <a:glow rad="127000">
                    <a:schemeClr val="tx1"/>
                  </a:glow>
                </a:effectLst>
                <a:latin typeface="Arial" charset="0"/>
                <a:ea typeface="ＭＳ Ｐゴシック" charset="0"/>
                <a:cs typeface="ＭＳ Ｐゴシック" charset="0"/>
              </a:rPr>
              <a:t>—</a:t>
            </a:r>
            <a:r>
              <a:rPr lang="zh-CN" altLang="en-US" sz="3600" b="1" dirty="0" smtClean="0">
                <a:effectLst>
                  <a:glow rad="127000">
                    <a:schemeClr val="tx1"/>
                  </a:glow>
                </a:effectLst>
                <a:latin typeface="Arial" charset="0"/>
                <a:ea typeface="ＭＳ Ｐゴシック" charset="0"/>
                <a:cs typeface="ＭＳ Ｐゴシック" charset="0"/>
              </a:rPr>
              <a:t>我们伟大的上帝和救主的</a:t>
            </a:r>
            <a:endParaRPr lang="en-US" altLang="zh-CN" sz="3600" b="1" dirty="0" smtClean="0">
              <a:effectLst>
                <a:glow rad="127000">
                  <a:schemeClr val="tx1"/>
                </a:glow>
              </a:effectLst>
              <a:latin typeface="Arial" charset="0"/>
              <a:ea typeface="ＭＳ Ｐゴシック" charset="0"/>
              <a:cs typeface="ＭＳ Ｐゴシック" charset="0"/>
            </a:endParaRPr>
          </a:p>
          <a:p>
            <a:pPr>
              <a:defRPr/>
            </a:pPr>
            <a:r>
              <a:rPr lang="zh-CN" altLang="en-US" sz="3600" b="1" dirty="0" smtClean="0">
                <a:effectLst>
                  <a:glow rad="127000">
                    <a:schemeClr val="tx1"/>
                  </a:glow>
                </a:effectLst>
                <a:latin typeface="Arial" charset="0"/>
                <a:ea typeface="ＭＳ Ｐゴシック" charset="0"/>
                <a:cs typeface="ＭＳ Ｐゴシック" charset="0"/>
              </a:rPr>
              <a:t>荣耀显现。</a:t>
            </a:r>
            <a:r>
              <a:rPr lang="en-SG"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7005011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5943600"/>
            <a:ext cx="9144000" cy="994008"/>
          </a:xfrm>
          <a:solidFill>
            <a:schemeClr val="tx1"/>
          </a:solidFill>
          <a:effectLst/>
          <a:extLst/>
        </p:spPr>
        <p:txBody>
          <a:bodyPr/>
          <a:lstStyle/>
          <a:p>
            <a:pPr>
              <a:defRPr/>
            </a:pPr>
            <a:r>
              <a:rPr lang="zh-CN" altLang="en-US" b="1" dirty="0" smtClean="0">
                <a:effectLst>
                  <a:glow rad="127000">
                    <a:schemeClr val="tx1"/>
                  </a:glow>
                </a:effectLst>
                <a:latin typeface="Arial" charset="0"/>
                <a:ea typeface="ＭＳ Ｐゴシック" charset="0"/>
                <a:cs typeface="ＭＳ Ｐゴシック" charset="0"/>
              </a:rPr>
              <a:t>忠心敬虔的人要和耶稣一同作王</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0304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2023026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6783095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pitchFamily="-111" charset="-128"/>
              <a:cs typeface="Arial"/>
            </a:endParaRPr>
          </a:p>
        </p:txBody>
      </p:sp>
      <p:sp>
        <p:nvSpPr>
          <p:cNvPr id="824323" name="Line 3"/>
          <p:cNvSpPr>
            <a:spLocks noChangeShapeType="1"/>
          </p:cNvSpPr>
          <p:nvPr/>
        </p:nvSpPr>
        <p:spPr bwMode="auto">
          <a:xfrm>
            <a:off x="1447800" y="3625850"/>
            <a:ext cx="6705600" cy="0"/>
          </a:xfrm>
          <a:prstGeom prst="line">
            <a:avLst/>
          </a:prstGeom>
          <a:noFill/>
          <a:ln w="762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4" name="Line 4"/>
          <p:cNvSpPr>
            <a:spLocks noChangeShapeType="1"/>
          </p:cNvSpPr>
          <p:nvPr/>
        </p:nvSpPr>
        <p:spPr bwMode="auto">
          <a:xfrm>
            <a:off x="4438650" y="21780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5" name="Text Box 5"/>
          <p:cNvSpPr txBox="1">
            <a:spLocks noChangeArrowheads="1"/>
          </p:cNvSpPr>
          <p:nvPr/>
        </p:nvSpPr>
        <p:spPr bwMode="auto">
          <a:xfrm rot="16200000">
            <a:off x="-2216150" y="2994095"/>
            <a:ext cx="5635625" cy="707886"/>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zh-SG" altLang="en-US" sz="4000" b="1" dirty="0">
                <a:solidFill>
                  <a:srgbClr val="FFFFFF"/>
                </a:solidFill>
                <a:latin typeface="Arial"/>
                <a:cs typeface="Arial"/>
              </a:rPr>
              <a:t>教会时代</a:t>
            </a:r>
            <a:r>
              <a:rPr lang="en-US" altLang="zh-SG" sz="4000" b="1" dirty="0">
                <a:solidFill>
                  <a:srgbClr val="FFFFFF"/>
                </a:solidFill>
                <a:latin typeface="Arial"/>
                <a:cs typeface="Arial"/>
              </a:rPr>
              <a:t> </a:t>
            </a:r>
            <a:r>
              <a:rPr lang="en-US" sz="4000" b="1" dirty="0">
                <a:solidFill>
                  <a:srgbClr val="FFFFFF"/>
                </a:solidFill>
                <a:latin typeface="Arial"/>
                <a:ea typeface="ＭＳ Ｐゴシック" pitchFamily="-111" charset="-128"/>
                <a:cs typeface="Arial"/>
              </a:rPr>
              <a:t>(no signs)</a:t>
            </a:r>
          </a:p>
        </p:txBody>
      </p:sp>
      <p:sp>
        <p:nvSpPr>
          <p:cNvPr id="824326" name="Text Box 6"/>
          <p:cNvSpPr txBox="1">
            <a:spLocks noChangeArrowheads="1"/>
          </p:cNvSpPr>
          <p:nvPr/>
        </p:nvSpPr>
        <p:spPr bwMode="auto">
          <a:xfrm>
            <a:off x="3355728" y="754081"/>
            <a:ext cx="22225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zh-TW" altLang="en-US" sz="4000" b="1" dirty="0">
                <a:solidFill>
                  <a:srgbClr val="00CC99">
                    <a:lumMod val="20000"/>
                    <a:lumOff val="80000"/>
                  </a:srgbClr>
                </a:solidFill>
                <a:latin typeface="Arial"/>
                <a:cs typeface="Arial"/>
              </a:rPr>
              <a:t>主再来</a:t>
            </a:r>
          </a:p>
        </p:txBody>
      </p:sp>
      <p:sp>
        <p:nvSpPr>
          <p:cNvPr id="824327" name="Text Box 7"/>
          <p:cNvSpPr txBox="1">
            <a:spLocks noChangeArrowheads="1"/>
          </p:cNvSpPr>
          <p:nvPr/>
        </p:nvSpPr>
        <p:spPr bwMode="auto">
          <a:xfrm>
            <a:off x="1258888" y="2787650"/>
            <a:ext cx="3025775"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zh-TW" altLang="en-US" sz="4000" b="1" dirty="0">
                <a:solidFill>
                  <a:srgbClr val="FFFF00"/>
                </a:solidFill>
                <a:latin typeface="Arial"/>
                <a:cs typeface="Arial"/>
              </a:rPr>
              <a:t>磨难</a:t>
            </a:r>
          </a:p>
        </p:txBody>
      </p:sp>
      <p:sp>
        <p:nvSpPr>
          <p:cNvPr id="824328" name="Text Box 8"/>
          <p:cNvSpPr txBox="1">
            <a:spLocks noChangeArrowheads="1"/>
          </p:cNvSpPr>
          <p:nvPr/>
        </p:nvSpPr>
        <p:spPr bwMode="auto">
          <a:xfrm>
            <a:off x="1760538" y="3778250"/>
            <a:ext cx="23622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ru-RU" sz="4000" b="1" dirty="0">
                <a:solidFill>
                  <a:srgbClr val="FFFF00"/>
                </a:solidFill>
                <a:latin typeface="Arial"/>
                <a:cs typeface="Arial"/>
              </a:rPr>
              <a:t>7 年</a:t>
            </a:r>
          </a:p>
        </p:txBody>
      </p:sp>
      <p:sp>
        <p:nvSpPr>
          <p:cNvPr id="824329" name="Text Box 9"/>
          <p:cNvSpPr txBox="1">
            <a:spLocks noChangeArrowheads="1"/>
          </p:cNvSpPr>
          <p:nvPr/>
        </p:nvSpPr>
        <p:spPr bwMode="auto">
          <a:xfrm>
            <a:off x="4724400" y="2787650"/>
            <a:ext cx="29718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FFFF00"/>
                </a:solidFill>
                <a:latin typeface="Arial"/>
                <a:cs typeface="Arial"/>
              </a:rPr>
              <a:t>千禧年</a:t>
            </a:r>
          </a:p>
        </p:txBody>
      </p:sp>
      <p:sp>
        <p:nvSpPr>
          <p:cNvPr id="824330" name="Text Box 10"/>
          <p:cNvSpPr txBox="1">
            <a:spLocks noChangeArrowheads="1"/>
          </p:cNvSpPr>
          <p:nvPr/>
        </p:nvSpPr>
        <p:spPr bwMode="auto">
          <a:xfrm>
            <a:off x="4643438" y="3778250"/>
            <a:ext cx="3168650" cy="181588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1000</a:t>
            </a:r>
            <a:r>
              <a:rPr lang="ru-RU" sz="4000" b="1" dirty="0">
                <a:solidFill>
                  <a:srgbClr val="FFFF00"/>
                </a:solidFill>
                <a:latin typeface="Arial"/>
                <a:cs typeface="Arial"/>
              </a:rPr>
              <a:t> 年</a:t>
            </a:r>
            <a:r>
              <a:rPr lang="en-US" sz="4000" b="1" dirty="0" smtClean="0">
                <a:solidFill>
                  <a:srgbClr val="FFFF00"/>
                </a:solidFill>
                <a:latin typeface="Arial"/>
                <a:cs typeface="Arial"/>
              </a:rPr>
              <a:t/>
            </a:r>
            <a:br>
              <a:rPr lang="en-US" sz="4000" b="1" dirty="0" smtClean="0">
                <a:solidFill>
                  <a:srgbClr val="FFFF00"/>
                </a:solidFill>
                <a:latin typeface="Arial"/>
                <a:cs typeface="Arial"/>
              </a:rPr>
            </a:br>
            <a:r>
              <a:rPr lang="zh-CN" altLang="en-US" sz="3600" b="1" dirty="0" smtClean="0">
                <a:solidFill>
                  <a:srgbClr val="FFFFFF"/>
                </a:solidFill>
                <a:latin typeface="Arial"/>
                <a:cs typeface="Arial"/>
              </a:rPr>
              <a:t>撒旦受捆绑</a:t>
            </a:r>
            <a:r>
              <a:rPr lang="en-US" sz="3600" b="1" dirty="0" smtClean="0">
                <a:solidFill>
                  <a:srgbClr val="FFFFFF"/>
                </a:solidFill>
                <a:latin typeface="Arial"/>
                <a:cs typeface="Arial"/>
              </a:rPr>
              <a:t/>
            </a:r>
            <a:br>
              <a:rPr lang="en-US" sz="3600" b="1" dirty="0" smtClean="0">
                <a:solidFill>
                  <a:srgbClr val="FFFFFF"/>
                </a:solidFill>
                <a:latin typeface="Arial"/>
                <a:cs typeface="Arial"/>
              </a:rPr>
            </a:br>
            <a:r>
              <a:rPr lang="zh-CN" altLang="en-US" sz="3600" b="1" dirty="0" smtClean="0">
                <a:solidFill>
                  <a:srgbClr val="FFFFFF"/>
                </a:solidFill>
                <a:latin typeface="Arial"/>
                <a:cs typeface="Arial"/>
              </a:rPr>
              <a:t>圣徒统治</a:t>
            </a:r>
            <a:endParaRPr lang="en-US" sz="4000" b="1" dirty="0" smtClean="0">
              <a:solidFill>
                <a:srgbClr val="FFFFFF"/>
              </a:solidFill>
              <a:latin typeface="Arial"/>
              <a:cs typeface="Arial"/>
            </a:endParaRPr>
          </a:p>
        </p:txBody>
      </p:sp>
      <p:sp>
        <p:nvSpPr>
          <p:cNvPr id="824331" name="Text Box 11"/>
          <p:cNvSpPr txBox="1">
            <a:spLocks noChangeArrowheads="1"/>
          </p:cNvSpPr>
          <p:nvPr/>
        </p:nvSpPr>
        <p:spPr bwMode="auto">
          <a:xfrm rot="5400000" flipH="1">
            <a:off x="6209507" y="3288576"/>
            <a:ext cx="4951412"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pPr>
            <a:r>
              <a:rPr lang="zh-SG" altLang="en-US" sz="4000" b="1" dirty="0">
                <a:solidFill>
                  <a:srgbClr val="FFCC00"/>
                </a:solidFill>
                <a:latin typeface="Arial"/>
                <a:cs typeface="Arial"/>
              </a:rPr>
              <a:t>永远的国度</a:t>
            </a:r>
          </a:p>
        </p:txBody>
      </p:sp>
      <p:sp>
        <p:nvSpPr>
          <p:cNvPr id="824332" name="Text Box 12"/>
          <p:cNvSpPr txBox="1">
            <a:spLocks noChangeArrowheads="1"/>
          </p:cNvSpPr>
          <p:nvPr/>
        </p:nvSpPr>
        <p:spPr bwMode="auto">
          <a:xfrm rot="5381629">
            <a:off x="6640513" y="4649857"/>
            <a:ext cx="27559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CCFFCC"/>
                </a:solidFill>
                <a:latin typeface="Arial"/>
                <a:cs typeface="Arial"/>
              </a:rPr>
              <a:t>千禧年</a:t>
            </a:r>
          </a:p>
        </p:txBody>
      </p:sp>
      <p:sp>
        <p:nvSpPr>
          <p:cNvPr id="824334" name="Rectangle 14"/>
          <p:cNvSpPr>
            <a:spLocks noGrp="1" noChangeArrowheads="1"/>
          </p:cNvSpPr>
          <p:nvPr>
            <p:ph type="title" idx="4294967295"/>
          </p:nvPr>
        </p:nvSpPr>
        <p:spPr>
          <a:xfrm>
            <a:off x="685800" y="-31750"/>
            <a:ext cx="7772400" cy="769441"/>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tLang="zh-TW" b="1">
                <a:solidFill>
                  <a:srgbClr val="FFFFFF"/>
                </a:solidFill>
                <a:ea typeface="ＭＳ Ｐゴシック" pitchFamily="-111" charset="-128"/>
              </a:rPr>
              <a:t>"</a:t>
            </a:r>
            <a:r>
              <a:rPr lang="zh-TW" altLang="en-US" b="1">
                <a:solidFill>
                  <a:srgbClr val="FFFFFF"/>
                </a:solidFill>
                <a:ea typeface="ＭＳ Ｐゴシック" pitchFamily="-111" charset="-128"/>
              </a:rPr>
              <a:t>大灾难之前</a:t>
            </a:r>
            <a:r>
              <a:rPr lang="en-US" altLang="zh-TW" b="1">
                <a:solidFill>
                  <a:srgbClr val="FFFFFF"/>
                </a:solidFill>
                <a:ea typeface="ＭＳ Ｐゴシック" pitchFamily="-111" charset="-128"/>
              </a:rPr>
              <a:t>"</a:t>
            </a:r>
            <a:r>
              <a:rPr lang="zh-TW" altLang="en-US" b="1">
                <a:solidFill>
                  <a:srgbClr val="FFFFFF"/>
                </a:solidFill>
                <a:ea typeface="ＭＳ Ｐゴシック" pitchFamily="-111" charset="-128"/>
              </a:rPr>
              <a:t>被提</a:t>
            </a:r>
            <a:endParaRPr lang="en-US" b="1">
              <a:solidFill>
                <a:srgbClr val="FFFFFF"/>
              </a:solidFill>
              <a:ea typeface="ＭＳ Ｐゴシック" pitchFamily="-111" charset="-128"/>
            </a:endParaRPr>
          </a:p>
        </p:txBody>
      </p:sp>
      <p:sp>
        <p:nvSpPr>
          <p:cNvPr id="824336" name="Text Box 16"/>
          <p:cNvSpPr txBox="1">
            <a:spLocks noChangeArrowheads="1"/>
          </p:cNvSpPr>
          <p:nvPr/>
        </p:nvSpPr>
        <p:spPr bwMode="auto">
          <a:xfrm rot="5381629">
            <a:off x="3122613" y="4649857"/>
            <a:ext cx="27559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SG" altLang="en-US" sz="4000" b="1" dirty="0">
                <a:solidFill>
                  <a:srgbClr val="CCFFCC"/>
                </a:solidFill>
                <a:latin typeface="Arial"/>
                <a:cs typeface="Arial"/>
              </a:rPr>
              <a:t>千禧年</a:t>
            </a:r>
          </a:p>
        </p:txBody>
      </p:sp>
      <p:grpSp>
        <p:nvGrpSpPr>
          <p:cNvPr id="2" name="Group 17"/>
          <p:cNvGrpSpPr>
            <a:grpSpLocks/>
          </p:cNvGrpSpPr>
          <p:nvPr/>
        </p:nvGrpSpPr>
        <p:grpSpPr bwMode="auto">
          <a:xfrm>
            <a:off x="1460500" y="1949450"/>
            <a:ext cx="2895600" cy="990600"/>
            <a:chOff x="1008" y="1536"/>
            <a:chExt cx="1824" cy="624"/>
          </a:xfrm>
        </p:grpSpPr>
        <p:sp>
          <p:nvSpPr>
            <p:cNvPr id="1172504" name="AutoShape 18"/>
            <p:cNvSpPr>
              <a:spLocks noChangeArrowheads="1"/>
            </p:cNvSpPr>
            <p:nvPr/>
          </p:nvSpPr>
          <p:spPr bwMode="auto">
            <a:xfrm rot="-5400000">
              <a:off x="1608" y="936"/>
              <a:ext cx="624" cy="1824"/>
            </a:xfrm>
            <a:prstGeom prst="triangle">
              <a:avLst>
                <a:gd name="adj" fmla="val 50000"/>
              </a:avLst>
            </a:prstGeom>
            <a:solidFill>
              <a:schemeClr val="accent1">
                <a:lumMod val="40000"/>
                <a:lumOff val="60000"/>
              </a:schemeClr>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172505" name="Text Box 19"/>
            <p:cNvSpPr txBox="1">
              <a:spLocks noChangeArrowheads="1"/>
            </p:cNvSpPr>
            <p:nvPr/>
          </p:nvSpPr>
          <p:spPr bwMode="auto">
            <a:xfrm>
              <a:off x="2064" y="1686"/>
              <a:ext cx="6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signs</a:t>
              </a:r>
            </a:p>
          </p:txBody>
        </p:sp>
      </p:grpSp>
      <p:sp>
        <p:nvSpPr>
          <p:cNvPr id="824340" name="Text Box 20"/>
          <p:cNvSpPr txBox="1">
            <a:spLocks noChangeArrowheads="1"/>
          </p:cNvSpPr>
          <p:nvPr/>
        </p:nvSpPr>
        <p:spPr bwMode="auto">
          <a:xfrm>
            <a:off x="838200" y="730250"/>
            <a:ext cx="2220913"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zh-TW" altLang="en-US" sz="4000" b="1">
                <a:solidFill>
                  <a:srgbClr val="00CC99">
                    <a:lumMod val="20000"/>
                    <a:lumOff val="80000"/>
                  </a:srgbClr>
                </a:solidFill>
                <a:latin typeface="Arial"/>
                <a:cs typeface="Arial"/>
              </a:rPr>
              <a:t>升天</a:t>
            </a:r>
          </a:p>
        </p:txBody>
      </p:sp>
      <p:sp>
        <p:nvSpPr>
          <p:cNvPr id="824341" name="Line 21"/>
          <p:cNvSpPr>
            <a:spLocks noChangeShapeType="1"/>
          </p:cNvSpPr>
          <p:nvPr/>
        </p:nvSpPr>
        <p:spPr bwMode="auto">
          <a:xfrm>
            <a:off x="12192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2" name="Line 22"/>
          <p:cNvSpPr>
            <a:spLocks noChangeShapeType="1"/>
          </p:cNvSpPr>
          <p:nvPr/>
        </p:nvSpPr>
        <p:spPr bwMode="auto">
          <a:xfrm rot="10800000">
            <a:off x="13716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3" name="Text Box 23"/>
          <p:cNvSpPr txBox="1">
            <a:spLocks noChangeArrowheads="1"/>
          </p:cNvSpPr>
          <p:nvPr/>
        </p:nvSpPr>
        <p:spPr bwMode="auto">
          <a:xfrm>
            <a:off x="0" y="6232525"/>
            <a:ext cx="42116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zh-SG" altLang="en-US" sz="3600" b="1" dirty="0">
                <a:solidFill>
                  <a:srgbClr val="FFFFFF"/>
                </a:solidFill>
                <a:latin typeface="Arial"/>
                <a:cs typeface="Arial"/>
              </a:rPr>
              <a:t>启 示 录</a:t>
            </a:r>
            <a:r>
              <a:rPr lang="en-US" altLang="zh-SG" sz="3600" b="1" dirty="0">
                <a:solidFill>
                  <a:srgbClr val="FFFFFF"/>
                </a:solidFill>
                <a:latin typeface="Arial"/>
                <a:cs typeface="Arial"/>
              </a:rPr>
              <a:t> </a:t>
            </a:r>
            <a:r>
              <a:rPr lang="en-US" sz="3600" b="1" dirty="0">
                <a:solidFill>
                  <a:srgbClr val="FFFFFF"/>
                </a:solidFill>
                <a:latin typeface="Arial"/>
                <a:ea typeface="ＭＳ Ｐゴシック" pitchFamily="-111" charset="-128"/>
                <a:cs typeface="Arial"/>
              </a:rPr>
              <a:t>6–18</a:t>
            </a:r>
          </a:p>
        </p:txBody>
      </p:sp>
      <p:sp>
        <p:nvSpPr>
          <p:cNvPr id="824344" name="Text Box 24"/>
          <p:cNvSpPr txBox="1">
            <a:spLocks noChangeArrowheads="1"/>
          </p:cNvSpPr>
          <p:nvPr/>
        </p:nvSpPr>
        <p:spPr bwMode="auto">
          <a:xfrm>
            <a:off x="35814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19</a:t>
            </a:r>
          </a:p>
        </p:txBody>
      </p:sp>
      <p:sp>
        <p:nvSpPr>
          <p:cNvPr id="824345" name="Text Box 25"/>
          <p:cNvSpPr txBox="1">
            <a:spLocks noChangeArrowheads="1"/>
          </p:cNvSpPr>
          <p:nvPr/>
        </p:nvSpPr>
        <p:spPr bwMode="auto">
          <a:xfrm>
            <a:off x="52578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20</a:t>
            </a:r>
          </a:p>
        </p:txBody>
      </p:sp>
      <p:sp>
        <p:nvSpPr>
          <p:cNvPr id="824346" name="Text Box 26"/>
          <p:cNvSpPr txBox="1">
            <a:spLocks noChangeArrowheads="1"/>
          </p:cNvSpPr>
          <p:nvPr/>
        </p:nvSpPr>
        <p:spPr bwMode="auto">
          <a:xfrm>
            <a:off x="7451725" y="6232525"/>
            <a:ext cx="169227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28" name="Text Box 37"/>
          <p:cNvSpPr txBox="1">
            <a:spLocks noChangeArrowheads="1"/>
          </p:cNvSpPr>
          <p:nvPr/>
        </p:nvSpPr>
        <p:spPr bwMode="auto">
          <a:xfrm>
            <a:off x="8448730" y="0"/>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433</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66950774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824340"/>
                                        </p:tgtEl>
                                        <p:attrNameLst>
                                          <p:attrName>style.visibility</p:attrName>
                                        </p:attrNameLst>
                                      </p:cBhvr>
                                      <p:to>
                                        <p:strVal val="visible"/>
                                      </p:to>
                                    </p:set>
                                    <p:anim calcmode="lin" valueType="num">
                                      <p:cBhvr additive="base">
                                        <p:cTn id="12" dur="500" fill="hold"/>
                                        <p:tgtEl>
                                          <p:spTgt spid="824340"/>
                                        </p:tgtEl>
                                        <p:attrNameLst>
                                          <p:attrName>ppt_x</p:attrName>
                                        </p:attrNameLst>
                                      </p:cBhvr>
                                      <p:tavLst>
                                        <p:tav tm="0">
                                          <p:val>
                                            <p:strVal val="#ppt_x"/>
                                          </p:val>
                                        </p:tav>
                                        <p:tav tm="100000">
                                          <p:val>
                                            <p:strVal val="#ppt_x"/>
                                          </p:val>
                                        </p:tav>
                                      </p:tavLst>
                                    </p:anim>
                                    <p:anim calcmode="lin" valueType="num">
                                      <p:cBhvr additive="base">
                                        <p:cTn id="13" dur="500" fill="hold"/>
                                        <p:tgtEl>
                                          <p:spTgt spid="824340"/>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824341"/>
                                        </p:tgtEl>
                                        <p:attrNameLst>
                                          <p:attrName>style.visibility</p:attrName>
                                        </p:attrNameLst>
                                      </p:cBhvr>
                                      <p:to>
                                        <p:strVal val="visible"/>
                                      </p:to>
                                    </p:set>
                                    <p:animEffect transition="in" filter="wipe(up)">
                                      <p:cBhvr>
                                        <p:cTn id="16" dur="500"/>
                                        <p:tgtEl>
                                          <p:spTgt spid="824341"/>
                                        </p:tgtEl>
                                      </p:cBhvr>
                                    </p:animEffect>
                                  </p:childTnLst>
                                </p:cTn>
                              </p:par>
                            </p:childTnLst>
                          </p:cTn>
                        </p:par>
                        <p:par>
                          <p:cTn id="17" fill="hold" nodeType="afterGroup">
                            <p:stCondLst>
                              <p:cond delay="4000"/>
                            </p:stCondLst>
                            <p:childTnLst>
                              <p:par>
                                <p:cTn id="18" presetID="22" presetClass="entr" presetSubtype="4" fill="hold" nodeType="afterEffect">
                                  <p:stCondLst>
                                    <p:cond delay="0"/>
                                  </p:stCondLst>
                                  <p:childTnLst>
                                    <p:set>
                                      <p:cBhvr>
                                        <p:cTn id="19" dur="1" fill="hold">
                                          <p:stCondLst>
                                            <p:cond delay="0"/>
                                          </p:stCondLst>
                                        </p:cTn>
                                        <p:tgtEl>
                                          <p:spTgt spid="824342"/>
                                        </p:tgtEl>
                                        <p:attrNameLst>
                                          <p:attrName>style.visibility</p:attrName>
                                        </p:attrNameLst>
                                      </p:cBhvr>
                                      <p:to>
                                        <p:strVal val="visible"/>
                                      </p:to>
                                    </p:set>
                                    <p:animEffect transition="in" filter="wipe(down)">
                                      <p:cBhvr>
                                        <p:cTn id="20" dur="500"/>
                                        <p:tgtEl>
                                          <p:spTgt spid="824342"/>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p:cTn id="23" dur="1" fill="hold">
                                          <p:stCondLst>
                                            <p:cond delay="0"/>
                                          </p:stCondLst>
                                        </p:cTn>
                                        <p:tgtEl>
                                          <p:spTgt spid="824323"/>
                                        </p:tgtEl>
                                        <p:attrNameLst>
                                          <p:attrName>style.visibility</p:attrName>
                                        </p:attrNameLst>
                                      </p:cBhvr>
                                      <p:to>
                                        <p:strVal val="visible"/>
                                      </p:to>
                                    </p:set>
                                    <p:animEffect transition="in" filter="wipe(left)">
                                      <p:cBhvr>
                                        <p:cTn id="24" dur="500"/>
                                        <p:tgtEl>
                                          <p:spTgt spid="824323"/>
                                        </p:tgtEl>
                                      </p:cBhvr>
                                    </p:animEffect>
                                  </p:childTnLst>
                                </p:cTn>
                              </p:par>
                            </p:childTnLst>
                          </p:cTn>
                        </p:par>
                        <p:par>
                          <p:cTn id="25" fill="hold" nodeType="afterGroup">
                            <p:stCondLst>
                              <p:cond delay="5000"/>
                            </p:stCondLst>
                            <p:childTnLst>
                              <p:par>
                                <p:cTn id="26" presetID="17" presetClass="entr" presetSubtype="8" fill="hold" grpId="0" nodeType="afterEffect">
                                  <p:stCondLst>
                                    <p:cond delay="1000"/>
                                  </p:stCondLst>
                                  <p:childTnLst>
                                    <p:set>
                                      <p:cBhvr>
                                        <p:cTn id="27" dur="1" fill="hold">
                                          <p:stCondLst>
                                            <p:cond delay="0"/>
                                          </p:stCondLst>
                                        </p:cTn>
                                        <p:tgtEl>
                                          <p:spTgt spid="824328"/>
                                        </p:tgtEl>
                                        <p:attrNameLst>
                                          <p:attrName>style.visibility</p:attrName>
                                        </p:attrNameLst>
                                      </p:cBhvr>
                                      <p:to>
                                        <p:strVal val="visible"/>
                                      </p:to>
                                    </p:set>
                                    <p:anim calcmode="lin" valueType="num">
                                      <p:cBhvr>
                                        <p:cTn id="28" dur="500" fill="hold"/>
                                        <p:tgtEl>
                                          <p:spTgt spid="824328"/>
                                        </p:tgtEl>
                                        <p:attrNameLst>
                                          <p:attrName>ppt_x</p:attrName>
                                        </p:attrNameLst>
                                      </p:cBhvr>
                                      <p:tavLst>
                                        <p:tav tm="0">
                                          <p:val>
                                            <p:strVal val="#ppt_x-#ppt_w/2"/>
                                          </p:val>
                                        </p:tav>
                                        <p:tav tm="100000">
                                          <p:val>
                                            <p:strVal val="#ppt_x"/>
                                          </p:val>
                                        </p:tav>
                                      </p:tavLst>
                                    </p:anim>
                                    <p:anim calcmode="lin" valueType="num">
                                      <p:cBhvr>
                                        <p:cTn id="29" dur="500" fill="hold"/>
                                        <p:tgtEl>
                                          <p:spTgt spid="824328"/>
                                        </p:tgtEl>
                                        <p:attrNameLst>
                                          <p:attrName>ppt_y</p:attrName>
                                        </p:attrNameLst>
                                      </p:cBhvr>
                                      <p:tavLst>
                                        <p:tav tm="0">
                                          <p:val>
                                            <p:strVal val="#ppt_y"/>
                                          </p:val>
                                        </p:tav>
                                        <p:tav tm="100000">
                                          <p:val>
                                            <p:strVal val="#ppt_y"/>
                                          </p:val>
                                        </p:tav>
                                      </p:tavLst>
                                    </p:anim>
                                    <p:anim calcmode="lin" valueType="num">
                                      <p:cBhvr>
                                        <p:cTn id="30" dur="500" fill="hold"/>
                                        <p:tgtEl>
                                          <p:spTgt spid="824328"/>
                                        </p:tgtEl>
                                        <p:attrNameLst>
                                          <p:attrName>ppt_w</p:attrName>
                                        </p:attrNameLst>
                                      </p:cBhvr>
                                      <p:tavLst>
                                        <p:tav tm="0">
                                          <p:val>
                                            <p:fltVal val="0"/>
                                          </p:val>
                                        </p:tav>
                                        <p:tav tm="100000">
                                          <p:val>
                                            <p:strVal val="#ppt_w"/>
                                          </p:val>
                                        </p:tav>
                                      </p:tavLst>
                                    </p:anim>
                                    <p:anim calcmode="lin" valueType="num">
                                      <p:cBhvr>
                                        <p:cTn id="31" dur="500" fill="hold"/>
                                        <p:tgtEl>
                                          <p:spTgt spid="82432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6500"/>
                            </p:stCondLst>
                            <p:childTnLst>
                              <p:par>
                                <p:cTn id="33" presetID="17" presetClass="entr" presetSubtype="10" fill="hold" grpId="0" nodeType="afterEffect">
                                  <p:stCondLst>
                                    <p:cond delay="1000"/>
                                  </p:stCondLst>
                                  <p:childTnLst>
                                    <p:set>
                                      <p:cBhvr>
                                        <p:cTn id="34" dur="1" fill="hold">
                                          <p:stCondLst>
                                            <p:cond delay="0"/>
                                          </p:stCondLst>
                                        </p:cTn>
                                        <p:tgtEl>
                                          <p:spTgt spid="824327"/>
                                        </p:tgtEl>
                                        <p:attrNameLst>
                                          <p:attrName>style.visibility</p:attrName>
                                        </p:attrNameLst>
                                      </p:cBhvr>
                                      <p:to>
                                        <p:strVal val="visible"/>
                                      </p:to>
                                    </p:set>
                                    <p:anim calcmode="lin" valueType="num">
                                      <p:cBhvr>
                                        <p:cTn id="35" dur="500" fill="hold"/>
                                        <p:tgtEl>
                                          <p:spTgt spid="824327"/>
                                        </p:tgtEl>
                                        <p:attrNameLst>
                                          <p:attrName>ppt_w</p:attrName>
                                        </p:attrNameLst>
                                      </p:cBhvr>
                                      <p:tavLst>
                                        <p:tav tm="0">
                                          <p:val>
                                            <p:fltVal val="0"/>
                                          </p:val>
                                        </p:tav>
                                        <p:tav tm="100000">
                                          <p:val>
                                            <p:strVal val="#ppt_w"/>
                                          </p:val>
                                        </p:tav>
                                      </p:tavLst>
                                    </p:anim>
                                    <p:anim calcmode="lin" valueType="num">
                                      <p:cBhvr>
                                        <p:cTn id="36" dur="500" fill="hold"/>
                                        <p:tgtEl>
                                          <p:spTgt spid="824327"/>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8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nodeType="afterGroup">
                            <p:stCondLst>
                              <p:cond delay="8500"/>
                            </p:stCondLst>
                            <p:childTnLst>
                              <p:par>
                                <p:cTn id="42" presetID="2" presetClass="entr" presetSubtype="1" fill="hold" nodeType="afterEffect">
                                  <p:stCondLst>
                                    <p:cond delay="0"/>
                                  </p:stCondLst>
                                  <p:childTnLst>
                                    <p:set>
                                      <p:cBhvr>
                                        <p:cTn id="43" dur="1" fill="hold">
                                          <p:stCondLst>
                                            <p:cond delay="0"/>
                                          </p:stCondLst>
                                        </p:cTn>
                                        <p:tgtEl>
                                          <p:spTgt spid="824324"/>
                                        </p:tgtEl>
                                        <p:attrNameLst>
                                          <p:attrName>style.visibility</p:attrName>
                                        </p:attrNameLst>
                                      </p:cBhvr>
                                      <p:to>
                                        <p:strVal val="visible"/>
                                      </p:to>
                                    </p:set>
                                    <p:anim calcmode="lin" valueType="num">
                                      <p:cBhvr additive="base">
                                        <p:cTn id="44" dur="500" fill="hold"/>
                                        <p:tgtEl>
                                          <p:spTgt spid="824324"/>
                                        </p:tgtEl>
                                        <p:attrNameLst>
                                          <p:attrName>ppt_x</p:attrName>
                                        </p:attrNameLst>
                                      </p:cBhvr>
                                      <p:tavLst>
                                        <p:tav tm="0">
                                          <p:val>
                                            <p:strVal val="#ppt_x"/>
                                          </p:val>
                                        </p:tav>
                                        <p:tav tm="100000">
                                          <p:val>
                                            <p:strVal val="#ppt_x"/>
                                          </p:val>
                                        </p:tav>
                                      </p:tavLst>
                                    </p:anim>
                                    <p:anim calcmode="lin" valueType="num">
                                      <p:cBhvr additive="base">
                                        <p:cTn id="45" dur="500" fill="hold"/>
                                        <p:tgtEl>
                                          <p:spTgt spid="824324"/>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9000"/>
                            </p:stCondLst>
                            <p:childTnLst>
                              <p:par>
                                <p:cTn id="47" presetID="2" presetClass="entr" presetSubtype="1" fill="hold" grpId="0" nodeType="afterEffect">
                                  <p:stCondLst>
                                    <p:cond delay="0"/>
                                  </p:stCondLst>
                                  <p:childTnLst>
                                    <p:set>
                                      <p:cBhvr>
                                        <p:cTn id="48" dur="1" fill="hold">
                                          <p:stCondLst>
                                            <p:cond delay="0"/>
                                          </p:stCondLst>
                                        </p:cTn>
                                        <p:tgtEl>
                                          <p:spTgt spid="824326"/>
                                        </p:tgtEl>
                                        <p:attrNameLst>
                                          <p:attrName>style.visibility</p:attrName>
                                        </p:attrNameLst>
                                      </p:cBhvr>
                                      <p:to>
                                        <p:strVal val="visible"/>
                                      </p:to>
                                    </p:set>
                                    <p:anim calcmode="lin" valueType="num">
                                      <p:cBhvr additive="base">
                                        <p:cTn id="49" dur="500" fill="hold"/>
                                        <p:tgtEl>
                                          <p:spTgt spid="824326"/>
                                        </p:tgtEl>
                                        <p:attrNameLst>
                                          <p:attrName>ppt_x</p:attrName>
                                        </p:attrNameLst>
                                      </p:cBhvr>
                                      <p:tavLst>
                                        <p:tav tm="0">
                                          <p:val>
                                            <p:strVal val="#ppt_x"/>
                                          </p:val>
                                        </p:tav>
                                        <p:tav tm="100000">
                                          <p:val>
                                            <p:strVal val="#ppt_x"/>
                                          </p:val>
                                        </p:tav>
                                      </p:tavLst>
                                    </p:anim>
                                    <p:anim calcmode="lin" valueType="num">
                                      <p:cBhvr additive="base">
                                        <p:cTn id="50" dur="500" fill="hold"/>
                                        <p:tgtEl>
                                          <p:spTgt spid="824326"/>
                                        </p:tgtEl>
                                        <p:attrNameLst>
                                          <p:attrName>ppt_y</p:attrName>
                                        </p:attrNameLst>
                                      </p:cBhvr>
                                      <p:tavLst>
                                        <p:tav tm="0">
                                          <p:val>
                                            <p:strVal val="0-#ppt_h/2"/>
                                          </p:val>
                                        </p:tav>
                                        <p:tav tm="100000">
                                          <p:val>
                                            <p:strVal val="#ppt_y"/>
                                          </p:val>
                                        </p:tav>
                                      </p:tavLst>
                                    </p:anim>
                                  </p:childTnLst>
                                </p:cTn>
                              </p:par>
                            </p:childTnLst>
                          </p:cTn>
                        </p:par>
                        <p:par>
                          <p:cTn id="51" fill="hold" nodeType="afterGroup">
                            <p:stCondLst>
                              <p:cond delay="9500"/>
                            </p:stCondLst>
                            <p:childTnLst>
                              <p:par>
                                <p:cTn id="52" presetID="2" presetClass="entr" presetSubtype="4" fill="hold" grpId="0" nodeType="afterEffect">
                                  <p:stCondLst>
                                    <p:cond delay="2000"/>
                                  </p:stCondLst>
                                  <p:childTnLst>
                                    <p:set>
                                      <p:cBhvr>
                                        <p:cTn id="53" dur="1" fill="hold">
                                          <p:stCondLst>
                                            <p:cond delay="0"/>
                                          </p:stCondLst>
                                        </p:cTn>
                                        <p:tgtEl>
                                          <p:spTgt spid="824336"/>
                                        </p:tgtEl>
                                        <p:attrNameLst>
                                          <p:attrName>style.visibility</p:attrName>
                                        </p:attrNameLst>
                                      </p:cBhvr>
                                      <p:to>
                                        <p:strVal val="visible"/>
                                      </p:to>
                                    </p:set>
                                    <p:anim calcmode="lin" valueType="num">
                                      <p:cBhvr additive="base">
                                        <p:cTn id="54" dur="500" fill="hold"/>
                                        <p:tgtEl>
                                          <p:spTgt spid="824336"/>
                                        </p:tgtEl>
                                        <p:attrNameLst>
                                          <p:attrName>ppt_x</p:attrName>
                                        </p:attrNameLst>
                                      </p:cBhvr>
                                      <p:tavLst>
                                        <p:tav tm="0">
                                          <p:val>
                                            <p:strVal val="#ppt_x"/>
                                          </p:val>
                                        </p:tav>
                                        <p:tav tm="100000">
                                          <p:val>
                                            <p:strVal val="#ppt_x"/>
                                          </p:val>
                                        </p:tav>
                                      </p:tavLst>
                                    </p:anim>
                                    <p:anim calcmode="lin" valueType="num">
                                      <p:cBhvr additive="base">
                                        <p:cTn id="55" dur="500" fill="hold"/>
                                        <p:tgtEl>
                                          <p:spTgt spid="824336"/>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12000"/>
                            </p:stCondLst>
                            <p:childTnLst>
                              <p:par>
                                <p:cTn id="57" presetID="17" presetClass="entr" presetSubtype="10" fill="hold" grpId="0" nodeType="afterEffect">
                                  <p:stCondLst>
                                    <p:cond delay="1000"/>
                                  </p:stCondLst>
                                  <p:childTnLst>
                                    <p:set>
                                      <p:cBhvr>
                                        <p:cTn id="58" dur="1" fill="hold">
                                          <p:stCondLst>
                                            <p:cond delay="0"/>
                                          </p:stCondLst>
                                        </p:cTn>
                                        <p:tgtEl>
                                          <p:spTgt spid="824330"/>
                                        </p:tgtEl>
                                        <p:attrNameLst>
                                          <p:attrName>style.visibility</p:attrName>
                                        </p:attrNameLst>
                                      </p:cBhvr>
                                      <p:to>
                                        <p:strVal val="visible"/>
                                      </p:to>
                                    </p:set>
                                    <p:anim calcmode="lin" valueType="num">
                                      <p:cBhvr>
                                        <p:cTn id="59" dur="500" fill="hold"/>
                                        <p:tgtEl>
                                          <p:spTgt spid="824330"/>
                                        </p:tgtEl>
                                        <p:attrNameLst>
                                          <p:attrName>ppt_w</p:attrName>
                                        </p:attrNameLst>
                                      </p:cBhvr>
                                      <p:tavLst>
                                        <p:tav tm="0">
                                          <p:val>
                                            <p:fltVal val="0"/>
                                          </p:val>
                                        </p:tav>
                                        <p:tav tm="100000">
                                          <p:val>
                                            <p:strVal val="#ppt_w"/>
                                          </p:val>
                                        </p:tav>
                                      </p:tavLst>
                                    </p:anim>
                                    <p:anim calcmode="lin" valueType="num">
                                      <p:cBhvr>
                                        <p:cTn id="60" dur="500" fill="hold"/>
                                        <p:tgtEl>
                                          <p:spTgt spid="824330"/>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13500"/>
                            </p:stCondLst>
                            <p:childTnLst>
                              <p:par>
                                <p:cTn id="62" presetID="17" presetClass="entr" presetSubtype="10" fill="hold" grpId="0" nodeType="afterEffect">
                                  <p:stCondLst>
                                    <p:cond delay="1000"/>
                                  </p:stCondLst>
                                  <p:childTnLst>
                                    <p:set>
                                      <p:cBhvr>
                                        <p:cTn id="63" dur="1" fill="hold">
                                          <p:stCondLst>
                                            <p:cond delay="0"/>
                                          </p:stCondLst>
                                        </p:cTn>
                                        <p:tgtEl>
                                          <p:spTgt spid="824329"/>
                                        </p:tgtEl>
                                        <p:attrNameLst>
                                          <p:attrName>style.visibility</p:attrName>
                                        </p:attrNameLst>
                                      </p:cBhvr>
                                      <p:to>
                                        <p:strVal val="visible"/>
                                      </p:to>
                                    </p:set>
                                    <p:anim calcmode="lin" valueType="num">
                                      <p:cBhvr>
                                        <p:cTn id="64" dur="500" fill="hold"/>
                                        <p:tgtEl>
                                          <p:spTgt spid="824329"/>
                                        </p:tgtEl>
                                        <p:attrNameLst>
                                          <p:attrName>ppt_w</p:attrName>
                                        </p:attrNameLst>
                                      </p:cBhvr>
                                      <p:tavLst>
                                        <p:tav tm="0">
                                          <p:val>
                                            <p:fltVal val="0"/>
                                          </p:val>
                                        </p:tav>
                                        <p:tav tm="100000">
                                          <p:val>
                                            <p:strVal val="#ppt_w"/>
                                          </p:val>
                                        </p:tav>
                                      </p:tavLst>
                                    </p:anim>
                                    <p:anim calcmode="lin" valueType="num">
                                      <p:cBhvr>
                                        <p:cTn id="65" dur="500" fill="hold"/>
                                        <p:tgtEl>
                                          <p:spTgt spid="824329"/>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15000"/>
                            </p:stCondLst>
                            <p:childTnLst>
                              <p:par>
                                <p:cTn id="67" presetID="2" presetClass="entr" presetSubtype="4" fill="hold" grpId="0" nodeType="afterEffect">
                                  <p:stCondLst>
                                    <p:cond delay="1000"/>
                                  </p:stCondLst>
                                  <p:childTnLst>
                                    <p:set>
                                      <p:cBhvr>
                                        <p:cTn id="68" dur="1" fill="hold">
                                          <p:stCondLst>
                                            <p:cond delay="0"/>
                                          </p:stCondLst>
                                        </p:cTn>
                                        <p:tgtEl>
                                          <p:spTgt spid="824332"/>
                                        </p:tgtEl>
                                        <p:attrNameLst>
                                          <p:attrName>style.visibility</p:attrName>
                                        </p:attrNameLst>
                                      </p:cBhvr>
                                      <p:to>
                                        <p:strVal val="visible"/>
                                      </p:to>
                                    </p:set>
                                    <p:anim calcmode="lin" valueType="num">
                                      <p:cBhvr additive="base">
                                        <p:cTn id="69" dur="500" fill="hold"/>
                                        <p:tgtEl>
                                          <p:spTgt spid="824332"/>
                                        </p:tgtEl>
                                        <p:attrNameLst>
                                          <p:attrName>ppt_x</p:attrName>
                                        </p:attrNameLst>
                                      </p:cBhvr>
                                      <p:tavLst>
                                        <p:tav tm="0">
                                          <p:val>
                                            <p:strVal val="#ppt_x"/>
                                          </p:val>
                                        </p:tav>
                                        <p:tav tm="100000">
                                          <p:val>
                                            <p:strVal val="#ppt_x"/>
                                          </p:val>
                                        </p:tav>
                                      </p:tavLst>
                                    </p:anim>
                                    <p:anim calcmode="lin" valueType="num">
                                      <p:cBhvr additive="base">
                                        <p:cTn id="70" dur="500" fill="hold"/>
                                        <p:tgtEl>
                                          <p:spTgt spid="824332"/>
                                        </p:tgtEl>
                                        <p:attrNameLst>
                                          <p:attrName>ppt_y</p:attrName>
                                        </p:attrNameLst>
                                      </p:cBhvr>
                                      <p:tavLst>
                                        <p:tav tm="0">
                                          <p:val>
                                            <p:strVal val="1+#ppt_h/2"/>
                                          </p:val>
                                        </p:tav>
                                        <p:tav tm="100000">
                                          <p:val>
                                            <p:strVal val="#ppt_y"/>
                                          </p:val>
                                        </p:tav>
                                      </p:tavLst>
                                    </p:anim>
                                  </p:childTnLst>
                                </p:cTn>
                              </p:par>
                            </p:childTnLst>
                          </p:cTn>
                        </p:par>
                        <p:par>
                          <p:cTn id="71" fill="hold" nodeType="afterGroup">
                            <p:stCondLst>
                              <p:cond delay="16500"/>
                            </p:stCondLst>
                            <p:childTnLst>
                              <p:par>
                                <p:cTn id="72" presetID="2" presetClass="entr" presetSubtype="2" fill="hold" grpId="0" nodeType="afterEffect">
                                  <p:stCondLst>
                                    <p:cond delay="1000"/>
                                  </p:stCondLst>
                                  <p:childTnLst>
                                    <p:set>
                                      <p:cBhvr>
                                        <p:cTn id="73" dur="1" fill="hold">
                                          <p:stCondLst>
                                            <p:cond delay="0"/>
                                          </p:stCondLst>
                                        </p:cTn>
                                        <p:tgtEl>
                                          <p:spTgt spid="824331"/>
                                        </p:tgtEl>
                                        <p:attrNameLst>
                                          <p:attrName>style.visibility</p:attrName>
                                        </p:attrNameLst>
                                      </p:cBhvr>
                                      <p:to>
                                        <p:strVal val="visible"/>
                                      </p:to>
                                    </p:set>
                                    <p:anim calcmode="lin" valueType="num">
                                      <p:cBhvr additive="base">
                                        <p:cTn id="74" dur="500" fill="hold"/>
                                        <p:tgtEl>
                                          <p:spTgt spid="824331"/>
                                        </p:tgtEl>
                                        <p:attrNameLst>
                                          <p:attrName>ppt_x</p:attrName>
                                        </p:attrNameLst>
                                      </p:cBhvr>
                                      <p:tavLst>
                                        <p:tav tm="0">
                                          <p:val>
                                            <p:strVal val="1+#ppt_w/2"/>
                                          </p:val>
                                        </p:tav>
                                        <p:tav tm="100000">
                                          <p:val>
                                            <p:strVal val="#ppt_x"/>
                                          </p:val>
                                        </p:tav>
                                      </p:tavLst>
                                    </p:anim>
                                    <p:anim calcmode="lin" valueType="num">
                                      <p:cBhvr additive="base">
                                        <p:cTn id="75" dur="500" fill="hold"/>
                                        <p:tgtEl>
                                          <p:spTgt spid="824331"/>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18000"/>
                            </p:stCondLst>
                            <p:childTnLst>
                              <p:par>
                                <p:cTn id="77" presetID="17" presetClass="entr" presetSubtype="8" fill="hold" grpId="0" nodeType="afterEffect">
                                  <p:stCondLst>
                                    <p:cond delay="0"/>
                                  </p:stCondLst>
                                  <p:childTnLst>
                                    <p:set>
                                      <p:cBhvr>
                                        <p:cTn id="78" dur="1" fill="hold">
                                          <p:stCondLst>
                                            <p:cond delay="0"/>
                                          </p:stCondLst>
                                        </p:cTn>
                                        <p:tgtEl>
                                          <p:spTgt spid="824343"/>
                                        </p:tgtEl>
                                        <p:attrNameLst>
                                          <p:attrName>style.visibility</p:attrName>
                                        </p:attrNameLst>
                                      </p:cBhvr>
                                      <p:to>
                                        <p:strVal val="visible"/>
                                      </p:to>
                                    </p:set>
                                    <p:anim calcmode="lin" valueType="num">
                                      <p:cBhvr>
                                        <p:cTn id="79" dur="500" fill="hold"/>
                                        <p:tgtEl>
                                          <p:spTgt spid="824343"/>
                                        </p:tgtEl>
                                        <p:attrNameLst>
                                          <p:attrName>ppt_x</p:attrName>
                                        </p:attrNameLst>
                                      </p:cBhvr>
                                      <p:tavLst>
                                        <p:tav tm="0">
                                          <p:val>
                                            <p:strVal val="#ppt_x-#ppt_w/2"/>
                                          </p:val>
                                        </p:tav>
                                        <p:tav tm="100000">
                                          <p:val>
                                            <p:strVal val="#ppt_x"/>
                                          </p:val>
                                        </p:tav>
                                      </p:tavLst>
                                    </p:anim>
                                    <p:anim calcmode="lin" valueType="num">
                                      <p:cBhvr>
                                        <p:cTn id="80" dur="500" fill="hold"/>
                                        <p:tgtEl>
                                          <p:spTgt spid="824343"/>
                                        </p:tgtEl>
                                        <p:attrNameLst>
                                          <p:attrName>ppt_y</p:attrName>
                                        </p:attrNameLst>
                                      </p:cBhvr>
                                      <p:tavLst>
                                        <p:tav tm="0">
                                          <p:val>
                                            <p:strVal val="#ppt_y"/>
                                          </p:val>
                                        </p:tav>
                                        <p:tav tm="100000">
                                          <p:val>
                                            <p:strVal val="#ppt_y"/>
                                          </p:val>
                                        </p:tav>
                                      </p:tavLst>
                                    </p:anim>
                                    <p:anim calcmode="lin" valueType="num">
                                      <p:cBhvr>
                                        <p:cTn id="81" dur="500" fill="hold"/>
                                        <p:tgtEl>
                                          <p:spTgt spid="824343"/>
                                        </p:tgtEl>
                                        <p:attrNameLst>
                                          <p:attrName>ppt_w</p:attrName>
                                        </p:attrNameLst>
                                      </p:cBhvr>
                                      <p:tavLst>
                                        <p:tav tm="0">
                                          <p:val>
                                            <p:fltVal val="0"/>
                                          </p:val>
                                        </p:tav>
                                        <p:tav tm="100000">
                                          <p:val>
                                            <p:strVal val="#ppt_w"/>
                                          </p:val>
                                        </p:tav>
                                      </p:tavLst>
                                    </p:anim>
                                    <p:anim calcmode="lin" valueType="num">
                                      <p:cBhvr>
                                        <p:cTn id="82" dur="500" fill="hold"/>
                                        <p:tgtEl>
                                          <p:spTgt spid="824343"/>
                                        </p:tgtEl>
                                        <p:attrNameLst>
                                          <p:attrName>ppt_h</p:attrName>
                                        </p:attrNameLst>
                                      </p:cBhvr>
                                      <p:tavLst>
                                        <p:tav tm="0">
                                          <p:val>
                                            <p:strVal val="#ppt_h"/>
                                          </p:val>
                                        </p:tav>
                                        <p:tav tm="100000">
                                          <p:val>
                                            <p:strVal val="#ppt_h"/>
                                          </p:val>
                                        </p:tav>
                                      </p:tavLst>
                                    </p:anim>
                                  </p:childTnLst>
                                </p:cTn>
                              </p:par>
                            </p:childTnLst>
                          </p:cTn>
                        </p:par>
                        <p:par>
                          <p:cTn id="83" fill="hold" nodeType="afterGroup">
                            <p:stCondLst>
                              <p:cond delay="18500"/>
                            </p:stCondLst>
                            <p:childTnLst>
                              <p:par>
                                <p:cTn id="84" presetID="17" presetClass="entr" presetSubtype="8" fill="hold" grpId="0" nodeType="afterEffect">
                                  <p:stCondLst>
                                    <p:cond delay="1000"/>
                                  </p:stCondLst>
                                  <p:childTnLst>
                                    <p:set>
                                      <p:cBhvr>
                                        <p:cTn id="85" dur="1" fill="hold">
                                          <p:stCondLst>
                                            <p:cond delay="0"/>
                                          </p:stCondLst>
                                        </p:cTn>
                                        <p:tgtEl>
                                          <p:spTgt spid="824344"/>
                                        </p:tgtEl>
                                        <p:attrNameLst>
                                          <p:attrName>style.visibility</p:attrName>
                                        </p:attrNameLst>
                                      </p:cBhvr>
                                      <p:to>
                                        <p:strVal val="visible"/>
                                      </p:to>
                                    </p:set>
                                    <p:anim calcmode="lin" valueType="num">
                                      <p:cBhvr>
                                        <p:cTn id="86" dur="500" fill="hold"/>
                                        <p:tgtEl>
                                          <p:spTgt spid="824344"/>
                                        </p:tgtEl>
                                        <p:attrNameLst>
                                          <p:attrName>ppt_x</p:attrName>
                                        </p:attrNameLst>
                                      </p:cBhvr>
                                      <p:tavLst>
                                        <p:tav tm="0">
                                          <p:val>
                                            <p:strVal val="#ppt_x-#ppt_w/2"/>
                                          </p:val>
                                        </p:tav>
                                        <p:tav tm="100000">
                                          <p:val>
                                            <p:strVal val="#ppt_x"/>
                                          </p:val>
                                        </p:tav>
                                      </p:tavLst>
                                    </p:anim>
                                    <p:anim calcmode="lin" valueType="num">
                                      <p:cBhvr>
                                        <p:cTn id="87" dur="500" fill="hold"/>
                                        <p:tgtEl>
                                          <p:spTgt spid="824344"/>
                                        </p:tgtEl>
                                        <p:attrNameLst>
                                          <p:attrName>ppt_y</p:attrName>
                                        </p:attrNameLst>
                                      </p:cBhvr>
                                      <p:tavLst>
                                        <p:tav tm="0">
                                          <p:val>
                                            <p:strVal val="#ppt_y"/>
                                          </p:val>
                                        </p:tav>
                                        <p:tav tm="100000">
                                          <p:val>
                                            <p:strVal val="#ppt_y"/>
                                          </p:val>
                                        </p:tav>
                                      </p:tavLst>
                                    </p:anim>
                                    <p:anim calcmode="lin" valueType="num">
                                      <p:cBhvr>
                                        <p:cTn id="88" dur="500" fill="hold"/>
                                        <p:tgtEl>
                                          <p:spTgt spid="824344"/>
                                        </p:tgtEl>
                                        <p:attrNameLst>
                                          <p:attrName>ppt_w</p:attrName>
                                        </p:attrNameLst>
                                      </p:cBhvr>
                                      <p:tavLst>
                                        <p:tav tm="0">
                                          <p:val>
                                            <p:fltVal val="0"/>
                                          </p:val>
                                        </p:tav>
                                        <p:tav tm="100000">
                                          <p:val>
                                            <p:strVal val="#ppt_w"/>
                                          </p:val>
                                        </p:tav>
                                      </p:tavLst>
                                    </p:anim>
                                    <p:anim calcmode="lin" valueType="num">
                                      <p:cBhvr>
                                        <p:cTn id="89" dur="500" fill="hold"/>
                                        <p:tgtEl>
                                          <p:spTgt spid="824344"/>
                                        </p:tgtEl>
                                        <p:attrNameLst>
                                          <p:attrName>ppt_h</p:attrName>
                                        </p:attrNameLst>
                                      </p:cBhvr>
                                      <p:tavLst>
                                        <p:tav tm="0">
                                          <p:val>
                                            <p:strVal val="#ppt_h"/>
                                          </p:val>
                                        </p:tav>
                                        <p:tav tm="100000">
                                          <p:val>
                                            <p:strVal val="#ppt_h"/>
                                          </p:val>
                                        </p:tav>
                                      </p:tavLst>
                                    </p:anim>
                                  </p:childTnLst>
                                </p:cTn>
                              </p:par>
                            </p:childTnLst>
                          </p:cTn>
                        </p:par>
                        <p:par>
                          <p:cTn id="90" fill="hold" nodeType="afterGroup">
                            <p:stCondLst>
                              <p:cond delay="20000"/>
                            </p:stCondLst>
                            <p:childTnLst>
                              <p:par>
                                <p:cTn id="91" presetID="17" presetClass="entr" presetSubtype="8" fill="hold" grpId="0" nodeType="afterEffect">
                                  <p:stCondLst>
                                    <p:cond delay="1000"/>
                                  </p:stCondLst>
                                  <p:childTnLst>
                                    <p:set>
                                      <p:cBhvr>
                                        <p:cTn id="92" dur="1" fill="hold">
                                          <p:stCondLst>
                                            <p:cond delay="0"/>
                                          </p:stCondLst>
                                        </p:cTn>
                                        <p:tgtEl>
                                          <p:spTgt spid="824345"/>
                                        </p:tgtEl>
                                        <p:attrNameLst>
                                          <p:attrName>style.visibility</p:attrName>
                                        </p:attrNameLst>
                                      </p:cBhvr>
                                      <p:to>
                                        <p:strVal val="visible"/>
                                      </p:to>
                                    </p:set>
                                    <p:anim calcmode="lin" valueType="num">
                                      <p:cBhvr>
                                        <p:cTn id="93" dur="500" fill="hold"/>
                                        <p:tgtEl>
                                          <p:spTgt spid="824345"/>
                                        </p:tgtEl>
                                        <p:attrNameLst>
                                          <p:attrName>ppt_x</p:attrName>
                                        </p:attrNameLst>
                                      </p:cBhvr>
                                      <p:tavLst>
                                        <p:tav tm="0">
                                          <p:val>
                                            <p:strVal val="#ppt_x-#ppt_w/2"/>
                                          </p:val>
                                        </p:tav>
                                        <p:tav tm="100000">
                                          <p:val>
                                            <p:strVal val="#ppt_x"/>
                                          </p:val>
                                        </p:tav>
                                      </p:tavLst>
                                    </p:anim>
                                    <p:anim calcmode="lin" valueType="num">
                                      <p:cBhvr>
                                        <p:cTn id="94" dur="500" fill="hold"/>
                                        <p:tgtEl>
                                          <p:spTgt spid="824345"/>
                                        </p:tgtEl>
                                        <p:attrNameLst>
                                          <p:attrName>ppt_y</p:attrName>
                                        </p:attrNameLst>
                                      </p:cBhvr>
                                      <p:tavLst>
                                        <p:tav tm="0">
                                          <p:val>
                                            <p:strVal val="#ppt_y"/>
                                          </p:val>
                                        </p:tav>
                                        <p:tav tm="100000">
                                          <p:val>
                                            <p:strVal val="#ppt_y"/>
                                          </p:val>
                                        </p:tav>
                                      </p:tavLst>
                                    </p:anim>
                                    <p:anim calcmode="lin" valueType="num">
                                      <p:cBhvr>
                                        <p:cTn id="95" dur="500" fill="hold"/>
                                        <p:tgtEl>
                                          <p:spTgt spid="824345"/>
                                        </p:tgtEl>
                                        <p:attrNameLst>
                                          <p:attrName>ppt_w</p:attrName>
                                        </p:attrNameLst>
                                      </p:cBhvr>
                                      <p:tavLst>
                                        <p:tav tm="0">
                                          <p:val>
                                            <p:fltVal val="0"/>
                                          </p:val>
                                        </p:tav>
                                        <p:tav tm="100000">
                                          <p:val>
                                            <p:strVal val="#ppt_w"/>
                                          </p:val>
                                        </p:tav>
                                      </p:tavLst>
                                    </p:anim>
                                    <p:anim calcmode="lin" valueType="num">
                                      <p:cBhvr>
                                        <p:cTn id="96" dur="500" fill="hold"/>
                                        <p:tgtEl>
                                          <p:spTgt spid="824345"/>
                                        </p:tgtEl>
                                        <p:attrNameLst>
                                          <p:attrName>ppt_h</p:attrName>
                                        </p:attrNameLst>
                                      </p:cBhvr>
                                      <p:tavLst>
                                        <p:tav tm="0">
                                          <p:val>
                                            <p:strVal val="#ppt_h"/>
                                          </p:val>
                                        </p:tav>
                                        <p:tav tm="100000">
                                          <p:val>
                                            <p:strVal val="#ppt_h"/>
                                          </p:val>
                                        </p:tav>
                                      </p:tavLst>
                                    </p:anim>
                                  </p:childTnLst>
                                </p:cTn>
                              </p:par>
                            </p:childTnLst>
                          </p:cTn>
                        </p:par>
                        <p:par>
                          <p:cTn id="97" fill="hold" nodeType="afterGroup">
                            <p:stCondLst>
                              <p:cond delay="21500"/>
                            </p:stCondLst>
                            <p:childTnLst>
                              <p:par>
                                <p:cTn id="98" presetID="17" presetClass="entr" presetSubtype="8" fill="hold" grpId="0" nodeType="afterEffect">
                                  <p:stCondLst>
                                    <p:cond delay="1000"/>
                                  </p:stCondLst>
                                  <p:childTnLst>
                                    <p:set>
                                      <p:cBhvr>
                                        <p:cTn id="99" dur="1" fill="hold">
                                          <p:stCondLst>
                                            <p:cond delay="0"/>
                                          </p:stCondLst>
                                        </p:cTn>
                                        <p:tgtEl>
                                          <p:spTgt spid="824346"/>
                                        </p:tgtEl>
                                        <p:attrNameLst>
                                          <p:attrName>style.visibility</p:attrName>
                                        </p:attrNameLst>
                                      </p:cBhvr>
                                      <p:to>
                                        <p:strVal val="visible"/>
                                      </p:to>
                                    </p:set>
                                    <p:anim calcmode="lin" valueType="num">
                                      <p:cBhvr>
                                        <p:cTn id="100" dur="500" fill="hold"/>
                                        <p:tgtEl>
                                          <p:spTgt spid="824346"/>
                                        </p:tgtEl>
                                        <p:attrNameLst>
                                          <p:attrName>ppt_x</p:attrName>
                                        </p:attrNameLst>
                                      </p:cBhvr>
                                      <p:tavLst>
                                        <p:tav tm="0">
                                          <p:val>
                                            <p:strVal val="#ppt_x-#ppt_w/2"/>
                                          </p:val>
                                        </p:tav>
                                        <p:tav tm="100000">
                                          <p:val>
                                            <p:strVal val="#ppt_x"/>
                                          </p:val>
                                        </p:tav>
                                      </p:tavLst>
                                    </p:anim>
                                    <p:anim calcmode="lin" valueType="num">
                                      <p:cBhvr>
                                        <p:cTn id="101" dur="500" fill="hold"/>
                                        <p:tgtEl>
                                          <p:spTgt spid="824346"/>
                                        </p:tgtEl>
                                        <p:attrNameLst>
                                          <p:attrName>ppt_y</p:attrName>
                                        </p:attrNameLst>
                                      </p:cBhvr>
                                      <p:tavLst>
                                        <p:tav tm="0">
                                          <p:val>
                                            <p:strVal val="#ppt_y"/>
                                          </p:val>
                                        </p:tav>
                                        <p:tav tm="100000">
                                          <p:val>
                                            <p:strVal val="#ppt_y"/>
                                          </p:val>
                                        </p:tav>
                                      </p:tavLst>
                                    </p:anim>
                                    <p:anim calcmode="lin" valueType="num">
                                      <p:cBhvr>
                                        <p:cTn id="102" dur="500" fill="hold"/>
                                        <p:tgtEl>
                                          <p:spTgt spid="824346"/>
                                        </p:tgtEl>
                                        <p:attrNameLst>
                                          <p:attrName>ppt_w</p:attrName>
                                        </p:attrNameLst>
                                      </p:cBhvr>
                                      <p:tavLst>
                                        <p:tav tm="0">
                                          <p:val>
                                            <p:fltVal val="0"/>
                                          </p:val>
                                        </p:tav>
                                        <p:tav tm="100000">
                                          <p:val>
                                            <p:strVal val="#ppt_w"/>
                                          </p:val>
                                        </p:tav>
                                      </p:tavLst>
                                    </p:anim>
                                    <p:anim calcmode="lin" valueType="num">
                                      <p:cBhvr>
                                        <p:cTn id="103"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5" grpId="0" autoUpdateAnimBg="0"/>
      <p:bldP spid="824326" grpId="0" autoUpdateAnimBg="0"/>
      <p:bldP spid="824327" grpId="0"/>
      <p:bldP spid="824328" grpId="0" autoUpdateAnimBg="0"/>
      <p:bldP spid="824329" grpId="0"/>
      <p:bldP spid="824330" grpId="0" autoUpdateAnimBg="0"/>
      <p:bldP spid="824331" grpId="0" autoUpdateAnimBg="0"/>
      <p:bldP spid="824332" grpId="0" autoUpdateAnimBg="0"/>
      <p:bldP spid="824336" grpId="0" autoUpdateAnimBg="0"/>
      <p:bldP spid="824340" grpId="0" autoUpdateAnimBg="0"/>
      <p:bldP spid="824343" grpId="0" autoUpdateAnimBg="0"/>
      <p:bldP spid="824344" grpId="0" autoUpdateAnimBg="0"/>
      <p:bldP spid="824345" grpId="0" autoUpdateAnimBg="0"/>
      <p:bldP spid="8243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3856391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4276"/>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末世论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10369" y="1155700"/>
            <a:ext cx="5842000" cy="5702300"/>
          </a:xfrm>
          <a:prstGeom prst="rect">
            <a:avLst/>
          </a:prstGeom>
        </p:spPr>
      </p:pic>
      <p:sp>
        <p:nvSpPr>
          <p:cNvPr id="4" name="Rectangle 2"/>
          <p:cNvSpPr txBox="1">
            <a:spLocks noChangeArrowheads="1"/>
          </p:cNvSpPr>
          <p:nvPr/>
        </p:nvSpPr>
        <p:spPr bwMode="auto">
          <a:xfrm>
            <a:off x="0"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smtClean="0">
                <a:effectLst>
                  <a:glow rad="127000">
                    <a:schemeClr val="tx1"/>
                  </a:glow>
                </a:effectLst>
                <a:latin typeface="Arial" charset="0"/>
                <a:ea typeface="ＭＳ Ｐゴシック" charset="0"/>
                <a:cs typeface="ＭＳ Ｐゴシック" charset="0"/>
              </a:rPr>
              <a:t>eschatos</a:t>
            </a:r>
            <a:endParaRPr lang="en-US" sz="54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smtClean="0">
                <a:effectLst>
                  <a:glow rad="127000">
                    <a:schemeClr val="tx1"/>
                  </a:glow>
                </a:effectLst>
                <a:latin typeface="Arial" charset="0"/>
                <a:ea typeface="ＭＳ Ｐゴシック" charset="0"/>
                <a:cs typeface="ＭＳ Ｐゴシック" charset="0"/>
              </a:rPr>
              <a:t>最后的</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296569"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smtClean="0">
                <a:effectLst>
                  <a:glow rad="127000">
                    <a:schemeClr val="tx1"/>
                  </a:glow>
                </a:effectLst>
                <a:latin typeface="Arial" charset="0"/>
                <a:ea typeface="ＭＳ Ｐゴシック" charset="0"/>
                <a:cs typeface="ＭＳ Ｐゴシック" charset="0"/>
              </a:rPr>
              <a:t>ology</a:t>
            </a:r>
            <a:endParaRPr lang="en-US" sz="5400" b="1" i="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296569"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smtClean="0">
                <a:effectLst>
                  <a:glow rad="127000">
                    <a:schemeClr val="tx1"/>
                  </a:glow>
                </a:effectLst>
                <a:latin typeface="Arial" charset="0"/>
                <a:ea typeface="ＭＳ Ｐゴシック" charset="0"/>
                <a:cs typeface="ＭＳ Ｐゴシック" charset="0"/>
              </a:rPr>
              <a:t>研究</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352800" y="1201446"/>
            <a:ext cx="2658533"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smtClean="0">
                <a:effectLst>
                  <a:glow rad="127000">
                    <a:schemeClr val="tx1"/>
                  </a:glow>
                </a:effectLst>
                <a:latin typeface="Arial" charset="0"/>
                <a:ea typeface="ＭＳ Ｐゴシック" charset="0"/>
                <a:cs typeface="ＭＳ Ｐゴシック" charset="0"/>
              </a:rPr>
              <a:t>+</a:t>
            </a:r>
            <a:endParaRPr lang="en-US" sz="115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859863"/>
            <a:ext cx="9144000" cy="18457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 </a:t>
            </a:r>
            <a:r>
              <a:rPr lang="zh-CN" altLang="en-US" sz="5400" b="1" dirty="0" smtClean="0">
                <a:effectLst>
                  <a:glow rad="127000">
                    <a:schemeClr val="tx1"/>
                  </a:glow>
                </a:effectLst>
                <a:latin typeface="Arial" charset="0"/>
                <a:ea typeface="ＭＳ Ｐゴシック" charset="0"/>
                <a:cs typeface="ＭＳ Ｐゴシック" charset="0"/>
              </a:rPr>
              <a:t>对最后事情对研究</a:t>
            </a:r>
            <a:r>
              <a:rPr lang="en-US" sz="5400" b="1" dirty="0" smtClean="0">
                <a:effectLst>
                  <a:glow rad="127000">
                    <a:schemeClr val="tx1"/>
                  </a:glow>
                </a:effectLst>
                <a:latin typeface="Arial" charset="0"/>
                <a:ea typeface="ＭＳ Ｐゴシック" charset="0"/>
                <a:cs typeface="ＭＳ Ｐゴシック" charset="0"/>
              </a:rPr>
              <a:t> (</a:t>
            </a:r>
            <a:r>
              <a:rPr lang="zh-CN" altLang="en-US" sz="5400" b="1" dirty="0" smtClean="0">
                <a:effectLst>
                  <a:glow rad="127000">
                    <a:schemeClr val="tx1"/>
                  </a:glow>
                </a:effectLst>
                <a:latin typeface="Arial" charset="0"/>
                <a:ea typeface="ＭＳ Ｐゴシック" charset="0"/>
                <a:cs typeface="ＭＳ Ｐゴシック" charset="0"/>
              </a:rPr>
              <a:t>未来</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1179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他再临的两个阶段</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07226"/>
            <a:ext cx="9144000" cy="5189838"/>
          </a:xfrm>
          <a:prstGeom prst="rect">
            <a:avLst/>
          </a:prstGeom>
        </p:spPr>
      </p:pic>
    </p:spTree>
    <p:extLst>
      <p:ext uri="{BB962C8B-B14F-4D97-AF65-F5344CB8AC3E}">
        <p14:creationId xmlns:p14="http://schemas.microsoft.com/office/powerpoint/2010/main" val="1156511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3092</TotalTime>
  <Words>2624</Words>
  <Application>Microsoft Macintosh PowerPoint</Application>
  <PresentationFormat>On-screen Show (4:3)</PresentationFormat>
  <Paragraphs>493</Paragraphs>
  <Slides>70</Slides>
  <Notes>63</Notes>
  <HiddenSlides>0</HiddenSlides>
  <MMClips>1</MMClips>
  <ScaleCrop>false</ScaleCrop>
  <HeadingPairs>
    <vt:vector size="4" baseType="variant">
      <vt:variant>
        <vt:lpstr>Theme</vt:lpstr>
      </vt:variant>
      <vt:variant>
        <vt:i4>11</vt:i4>
      </vt:variant>
      <vt:variant>
        <vt:lpstr>Slide Titles</vt:lpstr>
      </vt:variant>
      <vt:variant>
        <vt:i4>70</vt:i4>
      </vt:variant>
    </vt:vector>
  </HeadingPairs>
  <TitlesOfParts>
    <vt:vector size="81" baseType="lpstr">
      <vt:lpstr>49_Blank Presentation</vt:lpstr>
      <vt:lpstr>46_Blank Presentation</vt:lpstr>
      <vt:lpstr>預設簡報設計</vt:lpstr>
      <vt:lpstr>10_Blank Presentation</vt:lpstr>
      <vt:lpstr>Orbit</vt:lpstr>
      <vt:lpstr>Beam</vt:lpstr>
      <vt:lpstr>1_Blank Presentation</vt:lpstr>
      <vt:lpstr>2_Blank Presentation</vt:lpstr>
      <vt:lpstr>22_Blank Presentation</vt:lpstr>
      <vt:lpstr>23_Blank Presentation</vt:lpstr>
      <vt:lpstr>88_Blank Presentation</vt:lpstr>
      <vt:lpstr>你为主再次降临而预备好了吗?</vt:lpstr>
      <vt:lpstr>基督首次降临</vt:lpstr>
      <vt:lpstr>你为他再次降临而预备好了吗?</vt:lpstr>
      <vt:lpstr>基督的两个缺憾</vt:lpstr>
      <vt:lpstr>无千禧年观</vt:lpstr>
      <vt:lpstr>后千禧年观</vt:lpstr>
      <vt:lpstr>"大灾难之前"被提</vt:lpstr>
      <vt:lpstr>末世论</vt:lpstr>
      <vt:lpstr>他再临的两个阶段</vt:lpstr>
      <vt:lpstr>他再临的两个阶段</vt:lpstr>
      <vt:lpstr>前千禧年主义</vt:lpstr>
      <vt:lpstr>主要的大灾难观点</vt:lpstr>
      <vt:lpstr>“磨难前” - 升天</vt:lpstr>
      <vt:lpstr>基督第二次降临的阶段</vt:lpstr>
      <vt:lpstr>基督第二次降临的阶段</vt:lpstr>
      <vt:lpstr>基督第二次降临的阶段</vt:lpstr>
      <vt:lpstr>基督第二次降临的阶段</vt:lpstr>
      <vt:lpstr>被提升天</vt:lpstr>
      <vt:lpstr>为什么我们要对被提充满期盼?</vt:lpstr>
      <vt:lpstr>他再临的两个阶段</vt:lpstr>
      <vt:lpstr>为什么我们应该对被提充满期盼?</vt:lpstr>
      <vt:lpstr>I. 被提使我们在悲痛中 充满希望  (帖前 4:13-14).</vt:lpstr>
      <vt:lpstr>“现在，亲爱的弟兄姐妹, 我想要你们知道那些去世的信徒的命运...”  (帖前4:13a NLT).</vt:lpstr>
      <vt:lpstr>知道已经去世的信徒的未来命运 (4:13a). </vt:lpstr>
      <vt:lpstr>悲痛是艰难的</vt:lpstr>
      <vt:lpstr>“悲痛是我们为爱所付的代价” 伊丽莎白女王II</vt:lpstr>
      <vt:lpstr>被告知已去世信徒的命运将防止我们无望的悲痛 (帖前4:13b). </vt:lpstr>
      <vt:lpstr>"现在，亲爱的弟兄姐妹, 我想要你们知道那些去世的信徒的命运， 因此你们不会象那些没有指望的人那样悲痛。"  (4:13 NLT).</vt:lpstr>
      <vt:lpstr>基督徒应该为一个信徒的死亡而悲痛吗?</vt:lpstr>
      <vt:lpstr>悲痛的五个阶段</vt:lpstr>
      <vt:lpstr>"现在，亲爱的弟兄姐妹, 我想要你们知道那些去世的信徒的命运， 因此你们不会象那些没有指望的人那样悲痛。"  (4:13 NLT).</vt:lpstr>
      <vt:lpstr>被提升天</vt:lpstr>
      <vt:lpstr>基督的复活保证了信徒的复活  (帖前4:14). </vt:lpstr>
      <vt:lpstr>”我们若信耶稣死而复活了，我们也相信当耶稣再来当时候，上帝也会把死去当信徒和耶稣一同带来“ (帖前4:14 NLT).s</vt:lpstr>
      <vt:lpstr>暗示</vt:lpstr>
      <vt:lpstr>I. 被提使我们在悲伤中 充满希望  (帖前 4:13-14).</vt:lpstr>
      <vt:lpstr>II. 已经死去的基督徒将在那些活着的基督徒之前和耶稣在空中相遇。 (4:15-17).</vt:lpstr>
      <vt:lpstr>“我们照着主的话直接和你们说:我们这些还活着的人不能在那些已经死去的人之前先遇见主耶稣”  (帖前4:15 NLT).</vt:lpstr>
      <vt:lpstr>未来的某天有  4 个奇异的事件  将在没有预兆 的情况下发生  (帖前4:16-17) </vt:lpstr>
      <vt:lpstr>再来</vt:lpstr>
      <vt:lpstr>基督命令的呼喊</vt:lpstr>
      <vt:lpstr>天使长的声音</vt:lpstr>
      <vt:lpstr>上帝的号吹响</vt:lpstr>
      <vt:lpstr>复活</vt:lpstr>
      <vt:lpstr>“在基督里死去的人要先复活”  (帖前 4:16b)</vt:lpstr>
      <vt:lpstr>被提</vt:lpstr>
      <vt:lpstr>被提</vt:lpstr>
      <vt:lpstr>PowerPoint Presentation</vt:lpstr>
      <vt:lpstr>以诺与神同行, 神将他取去, 他就不在世了。 (创世纪 5:24)</vt:lpstr>
      <vt:lpstr>基督 升天</vt:lpstr>
      <vt:lpstr>“我被提到第三层天”  (林后12:2 NLT)</vt:lpstr>
      <vt:lpstr>被提的嘈杂声</vt:lpstr>
      <vt:lpstr>被提的嘈杂声</vt:lpstr>
      <vt:lpstr>翻译</vt:lpstr>
      <vt:lpstr>重聚</vt:lpstr>
      <vt:lpstr>我们会与他在云中相见</vt:lpstr>
      <vt:lpstr>III. 基督的再来帮助我们鼓励彼此  (帖前4:18)。</vt:lpstr>
      <vt:lpstr>为什么我们要对被提充满期盼?</vt:lpstr>
      <vt:lpstr>中心思想</vt:lpstr>
      <vt:lpstr>”我还有时间..."</vt:lpstr>
      <vt:lpstr> 看哪,  我必 快来！ </vt:lpstr>
      <vt:lpstr>帖撒罗尼迦前书5:2</vt:lpstr>
      <vt:lpstr>如何生活?</vt:lpstr>
      <vt:lpstr>确认你已经得着神白白赐给你的救恩。 (提多书2:11 NLT). </vt:lpstr>
      <vt:lpstr>继续抵制腐败生活的诱惑  (提多书2:12a NLT)。</vt:lpstr>
      <vt:lpstr>过明智和敬虔的生活    (提多书2:12b-13 NLT). </vt:lpstr>
      <vt:lpstr>忠心敬虔的人要和耶稣一同作王</vt:lpstr>
      <vt:lpstr>Black</vt:lpstr>
      <vt:lpstr>Black</vt:lpstr>
      <vt:lpstr>末世论 •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314</cp:revision>
  <dcterms:created xsi:type="dcterms:W3CDTF">2014-08-02T06:39:19Z</dcterms:created>
  <dcterms:modified xsi:type="dcterms:W3CDTF">2018-04-16T09:49:39Z</dcterms:modified>
</cp:coreProperties>
</file>