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8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9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0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2.xml" ContentType="application/vnd.openxmlformats-officedocument.theme+xml"/>
  <Override PartName="/ppt/slideLayouts/slideLayout23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10" r:id="rId2"/>
    <p:sldMasterId id="2147483692" r:id="rId3"/>
    <p:sldMasterId id="2147483688" r:id="rId4"/>
    <p:sldMasterId id="2147483664" r:id="rId5"/>
    <p:sldMasterId id="2147483659" r:id="rId6"/>
    <p:sldMasterId id="2147483655" r:id="rId7"/>
    <p:sldMasterId id="2147483708" r:id="rId8"/>
    <p:sldMasterId id="2147483958" r:id="rId9"/>
    <p:sldMasterId id="2147484521" r:id="rId10"/>
    <p:sldMasterId id="2147484533" r:id="rId11"/>
    <p:sldMasterId id="2147484535" r:id="rId12"/>
    <p:sldMasterId id="2147484548" r:id="rId13"/>
    <p:sldMasterId id="2147484560" r:id="rId14"/>
    <p:sldMasterId id="2147484572" r:id="rId15"/>
    <p:sldMasterId id="2147484584" r:id="rId16"/>
    <p:sldMasterId id="2147484598" r:id="rId17"/>
    <p:sldMasterId id="2147484612" r:id="rId18"/>
    <p:sldMasterId id="2147484625" r:id="rId19"/>
    <p:sldMasterId id="2147484637" r:id="rId20"/>
    <p:sldMasterId id="2147484650" r:id="rId21"/>
    <p:sldMasterId id="2147484662" r:id="rId22"/>
    <p:sldMasterId id="2147484666" r:id="rId23"/>
  </p:sldMasterIdLst>
  <p:notesMasterIdLst>
    <p:notesMasterId r:id="rId72"/>
  </p:notesMasterIdLst>
  <p:handoutMasterIdLst>
    <p:handoutMasterId r:id="rId73"/>
  </p:handoutMasterIdLst>
  <p:sldIdLst>
    <p:sldId id="390" r:id="rId24"/>
    <p:sldId id="327" r:id="rId25"/>
    <p:sldId id="311" r:id="rId26"/>
    <p:sldId id="324" r:id="rId27"/>
    <p:sldId id="332" r:id="rId28"/>
    <p:sldId id="351" r:id="rId29"/>
    <p:sldId id="333" r:id="rId30"/>
    <p:sldId id="387" r:id="rId31"/>
    <p:sldId id="337" r:id="rId32"/>
    <p:sldId id="336" r:id="rId33"/>
    <p:sldId id="338" r:id="rId34"/>
    <p:sldId id="339" r:id="rId35"/>
    <p:sldId id="325" r:id="rId36"/>
    <p:sldId id="326" r:id="rId37"/>
    <p:sldId id="384" r:id="rId38"/>
    <p:sldId id="299" r:id="rId39"/>
    <p:sldId id="389" r:id="rId40"/>
    <p:sldId id="382" r:id="rId41"/>
    <p:sldId id="383" r:id="rId42"/>
    <p:sldId id="315" r:id="rId43"/>
    <p:sldId id="348" r:id="rId44"/>
    <p:sldId id="352" r:id="rId45"/>
    <p:sldId id="353" r:id="rId46"/>
    <p:sldId id="354" r:id="rId47"/>
    <p:sldId id="386" r:id="rId48"/>
    <p:sldId id="385" r:id="rId49"/>
    <p:sldId id="366" r:id="rId50"/>
    <p:sldId id="367" r:id="rId51"/>
    <p:sldId id="368" r:id="rId52"/>
    <p:sldId id="369" r:id="rId53"/>
    <p:sldId id="372" r:id="rId54"/>
    <p:sldId id="373" r:id="rId55"/>
    <p:sldId id="374" r:id="rId56"/>
    <p:sldId id="375" r:id="rId57"/>
    <p:sldId id="381" r:id="rId58"/>
    <p:sldId id="378" r:id="rId59"/>
    <p:sldId id="350" r:id="rId60"/>
    <p:sldId id="347" r:id="rId61"/>
    <p:sldId id="379" r:id="rId62"/>
    <p:sldId id="380" r:id="rId63"/>
    <p:sldId id="376" r:id="rId64"/>
    <p:sldId id="377" r:id="rId65"/>
    <p:sldId id="343" r:id="rId66"/>
    <p:sldId id="328" r:id="rId67"/>
    <p:sldId id="296" r:id="rId68"/>
    <p:sldId id="330" r:id="rId69"/>
    <p:sldId id="388" r:id="rId70"/>
    <p:sldId id="364" r:id="rId71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Osaka" charset="0"/>
        <a:cs typeface="Osaka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Osaka" charset="0"/>
        <a:cs typeface="Osaka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Osaka" charset="0"/>
        <a:cs typeface="Osaka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Osaka" charset="0"/>
        <a:cs typeface="Osak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Osaka" charset="0"/>
        <a:cs typeface="Osak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Osaka" charset="0"/>
        <a:cs typeface="Osak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Osaka" charset="0"/>
        <a:cs typeface="Osak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Osaka" charset="0"/>
        <a:cs typeface="Osak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Osaka" charset="0"/>
        <a:cs typeface="Osak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252"/>
    <a:srgbClr val="5A130B"/>
    <a:srgbClr val="B82F18"/>
    <a:srgbClr val="BB3018"/>
    <a:srgbClr val="2E0C53"/>
    <a:srgbClr val="0066CC"/>
    <a:srgbClr val="0000FF"/>
    <a:srgbClr val="0000CC"/>
    <a:srgbClr val="0066FF"/>
    <a:srgbClr val="0033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6618" autoAdjust="0"/>
  </p:normalViewPr>
  <p:slideViewPr>
    <p:cSldViewPr>
      <p:cViewPr>
        <p:scale>
          <a:sx n="150" d="100"/>
          <a:sy n="150" d="100"/>
        </p:scale>
        <p:origin x="1064" y="-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83977-0ACD-486C-8198-F131739E498A}" type="datetimeFigureOut">
              <a:rPr lang="en-SG" smtClean="0"/>
              <a:t>24/5/19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0B91-E9DB-4196-B77F-812A5B59EE9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4350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095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552" y="3228896"/>
            <a:ext cx="7279535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791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095" y="6457791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00E24C-0C6F-3044-8FED-727215EA8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33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3D0CB4E4-9CF8-D746-8205-E38CD1958BF7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06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F75A2AE9-FA1B-4948-AB73-FE5A398DA78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54375" y="501650"/>
            <a:ext cx="3417888" cy="2563813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31256"/>
            <a:ext cx="7279535" cy="306485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fontAlgn="ctr"/>
            <a:br>
              <a:rPr lang="zh-CN" altLang="en-US" sz="1200" b="0" i="0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</a:br>
            <a:endParaRPr lang="zh-CN" altLang="en-US" sz="1200" b="1" i="0" u="none" strike="noStrike" kern="1200" dirty="0">
              <a:solidFill>
                <a:schemeClr val="tx1"/>
              </a:solidFill>
              <a:effectLst/>
              <a:latin typeface="Times New Roman" pitchFamily="-112" charset="0"/>
              <a:ea typeface="ＭＳ Ｐゴシック" charset="0"/>
              <a:cs typeface="ＭＳ Ｐゴシック" charset="0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17/5000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撒玛利亚失陷 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0E24C-0C6F-3044-8FED-727215EA8EA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8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C66E0F3C-5999-BB4D-8294-78044EBF69D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28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0E24C-0C6F-3044-8FED-727215EA8EA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1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7" name="Rectangle 7"/>
          <p:cNvSpPr txBox="1">
            <a:spLocks noGrp="1" noChangeArrowheads="1"/>
          </p:cNvSpPr>
          <p:nvPr/>
        </p:nvSpPr>
        <p:spPr bwMode="auto">
          <a:xfrm>
            <a:off x="5625095" y="6520952"/>
            <a:ext cx="4301543" cy="2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AA67641-89B7-3043-B967-2A9231F0F5AA}" type="slidenum">
              <a:rPr lang="en-GB" sz="1200" smtClean="0">
                <a:solidFill>
                  <a:srgbClr val="FFFFFF"/>
                </a:solidFill>
              </a:rPr>
              <a:pPr algn="r"/>
              <a:t>15</a:t>
            </a:fld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BA60D6E9-B740-164F-93A4-0D3C4DC6C65E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FFFF"/>
                </a:solidFill>
                <a:latin typeface="Calibri" charset="0"/>
              </a:rPr>
              <a:t>10/06/10</a:t>
            </a:r>
          </a:p>
        </p:txBody>
      </p:sp>
      <p:sp>
        <p:nvSpPr>
          <p:cNvPr id="7383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2737D7-847C-2E42-9B0E-4B4C191AC380}" type="slidenum">
              <a:rPr lang="en-GB" sz="1200">
                <a:solidFill>
                  <a:srgbClr val="FFFFFF"/>
                </a:solidFill>
                <a:latin typeface="Calibri" charset="0"/>
              </a:rPr>
              <a:pPr eaLnBrk="1" hangingPunct="1"/>
              <a:t>17</a:t>
            </a:fld>
            <a:endParaRPr lang="en-GB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38308" name="Text Box 1"/>
          <p:cNvSpPr txBox="1">
            <a:spLocks noChangeArrowheads="1"/>
          </p:cNvSpPr>
          <p:nvPr/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Calibri" charset="0"/>
              <a:buNone/>
            </a:pPr>
            <a:fld id="{3EAFC012-E3AC-B14B-99BB-1FFEEAEF3BC5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>
                  <a:srgbClr val="000000"/>
                </a:buClr>
                <a:buSzPct val="100000"/>
                <a:buFont typeface="Calibri" charset="0"/>
                <a:buNone/>
              </a:pPr>
              <a:t>17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38309" name="Text Box 2"/>
          <p:cNvSpPr txBox="1">
            <a:spLocks noChangeArrowheads="1"/>
          </p:cNvSpPr>
          <p:nvPr/>
        </p:nvSpPr>
        <p:spPr bwMode="auto">
          <a:xfrm>
            <a:off x="1654440" y="509826"/>
            <a:ext cx="6617759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8310" name="Rectangle 3"/>
          <p:cNvSpPr>
            <a:spLocks noGrp="1" noChangeArrowheads="1"/>
          </p:cNvSpPr>
          <p:nvPr>
            <p:ph type="body"/>
          </p:nvPr>
        </p:nvSpPr>
        <p:spPr>
          <a:xfrm>
            <a:off x="992664" y="3228896"/>
            <a:ext cx="7941310" cy="306603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B6DB73F-E696-F249-AC35-72A2A7E8702F}" type="slidenum">
              <a:rPr lang="en-US" sz="12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pPr/>
              <a:t>18</a:t>
            </a:fld>
            <a:endParaRPr lang="en-US" sz="1200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078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827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0E24C-0C6F-3044-8FED-727215EA8EA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4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D6E7B4E5-FE99-DC4A-869D-9DAB98A1515E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40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11650729-C5E7-3D44-B8F0-6623FEE15F5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28896"/>
            <a:ext cx="7279535" cy="2041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73802D75-E9D6-C94F-8372-DF6476089CF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5625095" y="6457791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r"/>
            <a:fld id="{405785C7-55DB-994A-B268-E68A447E8792}" type="slidenum">
              <a:rPr lang="en-US" sz="1200">
                <a:ea typeface="ＭＳ Ｐゴシック" charset="0"/>
                <a:cs typeface="ＭＳ Ｐゴシック" charset="0"/>
              </a:rPr>
              <a:pPr algn="r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17863" y="503238"/>
            <a:ext cx="3422650" cy="2566987"/>
          </a:xfrm>
          <a:solidFill>
            <a:srgbClr val="FFFFFF"/>
          </a:solidFill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574" y="3237157"/>
            <a:ext cx="181721" cy="27549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950" tIns="44975" rIns="89950" bIns="44975">
            <a:spAutoFit/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600" baseline="30000" dirty="0">
                <a:latin typeface="Times New Roman" charset="0"/>
              </a:rPr>
              <a:t>32 </a:t>
            </a:r>
            <a:r>
              <a:rPr lang="en-US" altLang="ja-JP" sz="1600" dirty="0">
                <a:latin typeface="Times New Roman" charset="0"/>
              </a:rPr>
              <a:t>"You say, </a:t>
            </a:r>
            <a:r>
              <a:rPr lang="fr-FR" altLang="ja-JP" sz="1600" dirty="0">
                <a:latin typeface="Times New Roman" charset="0"/>
              </a:rPr>
              <a:t>'</a:t>
            </a:r>
            <a:r>
              <a:rPr lang="en-US" altLang="ja-JP" sz="1600" dirty="0">
                <a:latin typeface="Times New Roman" charset="0"/>
              </a:rPr>
              <a:t>We want to be like the nations all around us, who serve idols of wood and stone.</a:t>
            </a:r>
            <a:r>
              <a:rPr lang="fr-FR" altLang="ja-JP" sz="1600" dirty="0">
                <a:latin typeface="Times New Roman" charset="0"/>
              </a:rPr>
              <a:t>'</a:t>
            </a:r>
            <a:r>
              <a:rPr lang="en-US" altLang="ja-JP" sz="1600" dirty="0">
                <a:latin typeface="Times New Roman" charset="0"/>
              </a:rPr>
              <a:t> But what you have in mind will never happen. </a:t>
            </a:r>
            <a:r>
              <a:rPr lang="en-US" altLang="ja-JP" sz="1600" baseline="30000" dirty="0">
                <a:latin typeface="Times New Roman" charset="0"/>
              </a:rPr>
              <a:t>33 </a:t>
            </a:r>
            <a:r>
              <a:rPr lang="en-US" altLang="ja-JP" sz="1600" dirty="0">
                <a:latin typeface="Times New Roman" charset="0"/>
              </a:rPr>
              <a:t>As surely as I live, says the Sovereign Lord, I will rule over you with an iron fist in great anger and with awesome power. </a:t>
            </a:r>
            <a:r>
              <a:rPr lang="en-US" altLang="ja-JP" sz="1600" baseline="30000" dirty="0">
                <a:latin typeface="Times New Roman" charset="0"/>
              </a:rPr>
              <a:t>34 </a:t>
            </a:r>
            <a:r>
              <a:rPr lang="en-US" altLang="ja-JP" sz="1600" dirty="0">
                <a:latin typeface="Times New Roman" charset="0"/>
              </a:rPr>
              <a:t>And in anger I will reach out with my strong hand and powerful arm, and I will bring you back</a:t>
            </a:r>
            <a:r>
              <a:rPr lang="en-US" altLang="ja-JP" sz="1600" baseline="30000" dirty="0">
                <a:latin typeface="Times New Roman" charset="0"/>
              </a:rPr>
              <a:t>*</a:t>
            </a:r>
            <a:r>
              <a:rPr lang="en-US" altLang="ja-JP" sz="1600" dirty="0">
                <a:latin typeface="Times New Roman" charset="0"/>
              </a:rPr>
              <a:t> from the lands where you are scattered. </a:t>
            </a:r>
            <a:r>
              <a:rPr lang="en-US" altLang="ja-JP" sz="1600" baseline="30000" dirty="0">
                <a:latin typeface="Times New Roman" charset="0"/>
              </a:rPr>
              <a:t>35 </a:t>
            </a:r>
            <a:r>
              <a:rPr lang="en-US" altLang="ja-JP" sz="1600" dirty="0">
                <a:latin typeface="Times New Roman" charset="0"/>
              </a:rPr>
              <a:t>I will bring you into the wilderness of the nations, and there I will judge you face to face. </a:t>
            </a:r>
            <a:r>
              <a:rPr lang="en-US" altLang="ja-JP" sz="1600" baseline="30000" dirty="0">
                <a:latin typeface="Times New Roman" charset="0"/>
              </a:rPr>
              <a:t>36 </a:t>
            </a:r>
            <a:r>
              <a:rPr lang="en-US" altLang="ja-JP" sz="1600" dirty="0">
                <a:latin typeface="Times New Roman" charset="0"/>
              </a:rPr>
              <a:t>I will judge you there just as I did your ancestors in the wilderness after bringing them out of Egypt, says the Sovereign Lord. </a:t>
            </a:r>
            <a:r>
              <a:rPr lang="en-US" altLang="ja-JP" sz="1600" baseline="30000" dirty="0">
                <a:latin typeface="Times New Roman" charset="0"/>
              </a:rPr>
              <a:t>37 </a:t>
            </a:r>
            <a:r>
              <a:rPr lang="en-US" altLang="ja-JP" sz="1600" dirty="0">
                <a:latin typeface="Times New Roman" charset="0"/>
              </a:rPr>
              <a:t>I will examine you carefully and hold you to the terms of the covenant. </a:t>
            </a:r>
            <a:r>
              <a:rPr lang="en-US" altLang="ja-JP" sz="1600" baseline="30000" dirty="0">
                <a:latin typeface="Times New Roman" charset="0"/>
              </a:rPr>
              <a:t>38 </a:t>
            </a:r>
            <a:r>
              <a:rPr lang="en-US" altLang="ja-JP" sz="1600" dirty="0">
                <a:latin typeface="Times New Roman" charset="0"/>
              </a:rPr>
              <a:t>I will purge you of all those who rebel and revolt against me. I will bring them out of the countries where they are in exile, but they will never enter the land of Israel. Then you will know that I am the Lord" (</a:t>
            </a:r>
            <a:r>
              <a:rPr lang="en-US" altLang="ja-JP" sz="1600" dirty="0" err="1">
                <a:latin typeface="Times New Roman" charset="0"/>
              </a:rPr>
              <a:t>Eze</a:t>
            </a:r>
            <a:r>
              <a:rPr lang="en-US" altLang="ja-JP" sz="1600" dirty="0">
                <a:latin typeface="Times New Roman" charset="0"/>
              </a:rPr>
              <a:t> 20:32-38 NLT).</a:t>
            </a:r>
          </a:p>
          <a:p>
            <a:endParaRPr lang="en-US" sz="1600" dirty="0">
              <a:latin typeface="Times New Roman" charset="0"/>
            </a:endParaRPr>
          </a:p>
        </p:txBody>
      </p:sp>
      <p:sp>
        <p:nvSpPr>
          <p:cNvPr id="246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F249024E-C33A-854D-8473-1457EB4943ED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2D9FE97F-A589-6441-B13E-7AB4CB8CA074}" type="slidenum">
              <a:rPr lang="en-US" sz="1200">
                <a:solidFill>
                  <a:prstClr val="black"/>
                </a:solidFill>
              </a:rPr>
              <a:pPr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E1A98-9049-8242-A817-A14A6F023CB6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Leonardo Costa,</a:t>
            </a:r>
            <a:r>
              <a:rPr lang="en-US" baseline="0" dirty="0"/>
              <a:t> “The Fulfillment of Matthew 24:4-31 in Dispensational Tradition,” Integrative Dispensationalism website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i-disp.com</a:t>
            </a:r>
            <a:r>
              <a:rPr lang="en-US" dirty="0"/>
              <a:t>/the-fulfillment-of-matthew-244-31-in-dispensational-tradition/ accessed 24 July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1F489-9317-2742-8EE6-9975ED4BAE9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58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Leonardo Costa,</a:t>
            </a:r>
            <a:r>
              <a:rPr lang="en-US" baseline="0" dirty="0"/>
              <a:t> “The Fulfillment of Matthew 24:4-31 in Dispensational Tradition,” Integrative Dispensationalism website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i-disp.com</a:t>
            </a:r>
            <a:r>
              <a:rPr lang="en-US" dirty="0"/>
              <a:t>/the-fulfillment-of-matthew-244-31-in-dispensational-tradition/ accessed 24 July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1F489-9317-2742-8EE6-9975ED4BAE9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Leonardo Costa,</a:t>
            </a:r>
            <a:r>
              <a:rPr lang="en-US" baseline="0" dirty="0"/>
              <a:t> “The Fulfillment of Matthew 24:4-31 in Dispensational Tradition,” Integrative Dispensationalism website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i-disp.com</a:t>
            </a:r>
            <a:r>
              <a:rPr lang="en-US" dirty="0"/>
              <a:t>/the-fulfillment-of-matthew-244-31-in-dispensational-tradition/ accessed 24 July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1F489-9317-2742-8EE6-9975ED4BAE9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Leonardo Costa,</a:t>
            </a:r>
            <a:r>
              <a:rPr lang="en-US" baseline="0" dirty="0"/>
              <a:t> “The Fulfillment of Matthew 24:4-31 in Dispensational Tradition,” Integrative Dispensationalism website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i-disp.com</a:t>
            </a:r>
            <a:r>
              <a:rPr lang="en-US" dirty="0"/>
              <a:t>/the-fulfillment-of-matthew-244-31-in-dispensational-tradition/ accessed 24 July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1F489-9317-2742-8EE6-9975ED4BAE9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280A1CF-13B5-B944-B384-B9114E24D413}" type="slidenum">
              <a:rPr lang="en-GB" sz="1200">
                <a:solidFill>
                  <a:prstClr val="white"/>
                </a:solidFill>
              </a:rPr>
              <a:pPr/>
              <a:t>35</a:t>
            </a:fld>
            <a:endParaRPr lang="en-GB" sz="1200">
              <a:solidFill>
                <a:prstClr val="white"/>
              </a:solidFill>
            </a:endParaRPr>
          </a:p>
        </p:txBody>
      </p:sp>
      <p:sp>
        <p:nvSpPr>
          <p:cNvPr id="99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1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233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323552" y="3228896"/>
            <a:ext cx="7279535" cy="30589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F9A9DC7C-02AC-7448-92C4-97E4676563C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8FD2D945-4FF4-A14F-AB56-D964BA1F1A06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r"/>
            <a:fld id="{F2B67119-F909-EB49-8696-A767982A1F50}" type="slidenum">
              <a:rPr lang="en-GB" sz="1200">
                <a:latin typeface="Comic Sans MS" charset="0"/>
              </a:rPr>
              <a:pPr algn="r"/>
              <a:t>37</a:t>
            </a:fld>
            <a:endParaRPr lang="en-GB" sz="1200">
              <a:latin typeface="Comic Sans MS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664" y="3228896"/>
            <a:ext cx="181822" cy="27918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614B5085-2D08-E44F-831D-2B5B37C4B5C9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63170" name="Rectangle 7"/>
          <p:cNvSpPr txBox="1">
            <a:spLocks noGrp="1" noChangeArrowheads="1"/>
          </p:cNvSpPr>
          <p:nvPr/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r"/>
            <a:fld id="{633FA796-DF98-2B43-9977-9C44B6ED0BA3}" type="slidenum">
              <a:rPr lang="en-GB" sz="1200">
                <a:latin typeface="Comic Sans MS" charset="0"/>
              </a:rPr>
              <a:pPr algn="r"/>
              <a:t>38</a:t>
            </a:fld>
            <a:endParaRPr lang="en-GB" sz="1200">
              <a:latin typeface="Comic Sans MS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664" y="3228896"/>
            <a:ext cx="181822" cy="27918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43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323552" y="3228896"/>
            <a:ext cx="7279535" cy="30589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43674DFE-94E3-5442-B56B-C067E6ABF568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17863" y="503238"/>
            <a:ext cx="3422650" cy="2566987"/>
          </a:xfrm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575" y="3237158"/>
            <a:ext cx="7254259" cy="306839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950" tIns="44975" rIns="89950" bIns="44975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C9D634EB-C14C-A749-A850-8FCB2A960A02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72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28896"/>
            <a:ext cx="7279535" cy="2041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79CB56CF-6A18-B449-8AD8-350D58D6CCC0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383177EE-A604-CA4E-ADC4-5B657EB72466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76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28896"/>
            <a:ext cx="7279535" cy="2041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47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Future (Eschatology) link address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9" indent="-2857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22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9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8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27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9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64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3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7F0E7-DB59-A948-AE05-6FE45E0D4A37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8" tIns="45713" rIns="91428" bIns="45713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DAFD9C39-7FA6-0648-8011-987E0FC54AE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2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zh-CN" altLang="en-US" dirty="0">
                <a:latin typeface="Times New Roman" charset="0"/>
              </a:rPr>
              <a:t>有一般判断吗？正如米开朗基罗所描绘的那样？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3A10667D-9B63-E64F-AE85-EF6F8023390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28896"/>
            <a:ext cx="7279535" cy="2041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SG" sz="1200" b="0" i="0" kern="1200" dirty="0" err="1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Tīng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qǐlái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hěn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 </a:t>
            </a:r>
            <a:r>
              <a:rPr lang="en-SG" sz="1200" b="0" i="0" kern="1200" dirty="0" err="1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qíguài</a:t>
            </a:r>
            <a:r>
              <a:rPr lang="en-SG" sz="1200" b="0" i="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0E24C-0C6F-3044-8FED-727215EA8EA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7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B4A6FA36-507B-F74B-BB4E-C50202A84C0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54375" y="501650"/>
            <a:ext cx="3417888" cy="2563813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31256"/>
            <a:ext cx="7279535" cy="306485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fontAlgn="ctr"/>
            <a:endParaRPr lang="en-SG" sz="1200" b="0" i="0" kern="1200" dirty="0">
              <a:solidFill>
                <a:schemeClr val="tx1"/>
              </a:solidFill>
              <a:effectLst/>
              <a:latin typeface="Times New Roman" pitchFamily="-112" charset="0"/>
              <a:ea typeface="ＭＳ Ｐゴシック" charset="0"/>
              <a:cs typeface="ＭＳ Ｐゴシック" charset="0"/>
            </a:endParaRPr>
          </a:p>
          <a:p>
            <a:r>
              <a:rPr lang="en-SG" sz="1200" b="0" i="0" kern="1200" dirty="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charset="0"/>
                <a:cs typeface="ＭＳ Ｐゴシック" charset="0"/>
              </a:rPr>
              <a:t>5/5000</a:t>
            </a:r>
          </a:p>
          <a:p>
            <a:pPr eaLnBrk="1" hangingPunct="1">
              <a:spcBef>
                <a:spcPct val="0"/>
              </a:spcBef>
            </a:pPr>
            <a:endParaRPr lang="en-US" sz="240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AFCEC2-BD1D-AB44-85BB-C0AAEFA38227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fld id="{DEB64E8F-0F95-B646-9AE9-AB1DD03AF06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54375" y="501650"/>
            <a:ext cx="3417888" cy="2563813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2" y="3231256"/>
            <a:ext cx="7279535" cy="306485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9B826-8CA3-AA4A-A682-7876B828E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D8123-DE5D-C344-B163-2114448F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02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47377-F2BC-0E4C-B1BE-7FDEA819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7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29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6613D-ECE4-4349-A092-6181AC6A9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0898"/>
      </p:ext>
    </p:extLst>
  </p:cSld>
  <p:clrMapOvr>
    <a:masterClrMapping/>
  </p:clrMapOvr>
  <p:transition advClick="0" advTm="5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EE3D-CFC5-BD4E-A73A-1FDC4576E6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8618"/>
      </p:ext>
    </p:extLst>
  </p:cSld>
  <p:clrMapOvr>
    <a:masterClrMapping/>
  </p:clrMapOvr>
  <p:transition advClick="0" advTm="5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E3CC-2AE2-CB4C-91F6-648226E8CF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210"/>
      </p:ext>
    </p:extLst>
  </p:cSld>
  <p:clrMapOvr>
    <a:masterClrMapping/>
  </p:clrMapOvr>
  <p:transition advClick="0" advTm="5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995E-CCB6-1747-934C-1305F492B8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4144"/>
      </p:ext>
    </p:extLst>
  </p:cSld>
  <p:clrMapOvr>
    <a:masterClrMapping/>
  </p:clrMapOvr>
  <p:transition advClick="0" advTm="5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A4D1D-95E3-6B4F-840D-1DE94C35D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9669"/>
      </p:ext>
    </p:extLst>
  </p:cSld>
  <p:clrMapOvr>
    <a:masterClrMapping/>
  </p:clrMapOvr>
  <p:transition advClick="0" advTm="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5C52-03B2-1748-BA9E-277747D50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22907"/>
      </p:ext>
    </p:extLst>
  </p:cSld>
  <p:clrMapOvr>
    <a:masterClrMapping/>
  </p:clrMapOvr>
  <p:transition advClick="0" advTm="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2E45-4C6F-054F-B4A8-5D367C087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5863"/>
      </p:ext>
    </p:extLst>
  </p:cSld>
  <p:clrMapOvr>
    <a:masterClrMapping/>
  </p:clrMapOvr>
  <p:transition advClick="0" advTm="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510B-FEE5-8443-BAF3-3B7C84D396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504"/>
      </p:ext>
    </p:extLst>
  </p:cSld>
  <p:clrMapOvr>
    <a:masterClrMapping/>
  </p:clrMapOvr>
  <p:transition advClick="0" advTm="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ED03-BB95-9D48-AF29-2FAC3F6C2D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9307"/>
      </p:ext>
    </p:extLst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FB0A-FEB0-8D41-A94C-8A92F6A5E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83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FE429-E812-0943-93E7-DED73160F9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0374"/>
      </p:ext>
    </p:extLst>
  </p:cSld>
  <p:clrMapOvr>
    <a:masterClrMapping/>
  </p:clrMapOvr>
  <p:transition advClick="0" advTm="5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43E1-5903-2347-9F81-39FB8BBF4C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79252"/>
      </p:ext>
    </p:extLst>
  </p:cSld>
  <p:clrMapOvr>
    <a:masterClrMapping/>
  </p:clrMapOvr>
  <p:transition advClick="0" advTm="5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5" indent="0" algn="ctr">
              <a:buNone/>
              <a:defRPr/>
            </a:lvl3pPr>
            <a:lvl4pPr marL="1371250" indent="0" algn="ctr">
              <a:buNone/>
              <a:defRPr/>
            </a:lvl4pPr>
            <a:lvl5pPr marL="1828332" indent="0" algn="ctr">
              <a:buNone/>
              <a:defRPr/>
            </a:lvl5pPr>
            <a:lvl6pPr marL="2285415" indent="0" algn="ctr">
              <a:buNone/>
              <a:defRPr/>
            </a:lvl6pPr>
            <a:lvl7pPr marL="2742500" indent="0" algn="ctr">
              <a:buNone/>
              <a:defRPr/>
            </a:lvl7pPr>
            <a:lvl8pPr marL="3199580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912AB7AE-D34C-B849-99EC-1C5B44E5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11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4D25-D6C7-B945-AA05-E23D261BD92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416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25CA-2D33-C449-879A-713CBF93251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651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07C86-5207-BF44-9CC6-55FF3CA3581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29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9F03C-CBE8-5849-8DDC-2CA2E5E5403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47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04AE5-D6B0-F346-9DF4-856286C6701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457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6FF45-82E4-4241-AA9E-AD99F3BE0CF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809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05AF9-23A3-C44A-BEDC-412D13AD07A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0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8F208-E68A-4647-8B68-06DCF7CAE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13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EC324-7A2E-8B43-8A55-DDB0562B99E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709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2C759-3356-304D-AE24-9BE161DBDCB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822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CEF31-8D87-C24E-A95E-EDC2C748986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058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F91B0-EABC-8640-8F9C-24AA4E644A4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482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EBCD0-5E51-2448-BC32-DCD38CF64B9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282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4E751E4A-7C3F-C04B-865D-E80FC2CB09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625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F5B4705E-0ADA-8943-B1A1-7DA1D5E0A9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896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2185E5B8-D569-C446-B95D-1D64097AF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617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7EF7E31C-FF56-D641-AAB2-381A0F31B2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537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405A5815-D83D-A44C-8C76-F4676967E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0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02BE7-42E8-8942-97C7-898C983D4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02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854D04CE-26CE-9344-B66B-39FE48E0C8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884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30772410-B5A3-BB4B-83AB-7856F13544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732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857CB536-3B80-4240-A94E-871131EDBF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194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D78A0AA0-90EA-5744-ACAD-BBE5AA95D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904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188E6C6F-904D-7A49-ACF5-B3CAC9BE54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51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129860C2-E9E6-EC42-915E-62D3A182CB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58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C7AD7-50C3-4F42-956B-B2A865BB8C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09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8DDD2-38DF-A942-9E55-0E2A9D8554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433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B7CEC-A50D-3F42-AC58-F4AA751B0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69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CF3B69-5EA2-8849-85FB-F4B5CDDF3C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0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C4BCD-5629-4145-ACF7-29FD875B0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39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240CF-9FE2-E449-90DC-2303180F41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9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3A989-7987-5340-A2C1-272C7E844D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399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4FD64-B5E0-4B4E-8529-DE98A9AE7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364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797A2-5039-1246-AF10-C2F8C92B8D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372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867F4-52FB-504C-BC9A-F879D6944F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13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03DB4-98BB-354D-8F34-C9A73DB3DF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639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83164-CD6B-5442-B0E7-32EFD48C0E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024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62200"/>
            <a:ext cx="7772400" cy="1219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1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581400"/>
            <a:ext cx="7772400" cy="11430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r">
              <a:buFont typeface="Wingdings" pitchFamily="-11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effectLst/>
        </p:spPr>
        <p:txBody>
          <a:bodyPr/>
          <a:lstStyle>
            <a:lvl1pPr>
              <a:defRPr/>
            </a:lvl1pPr>
          </a:lstStyle>
          <a:p>
            <a:fld id="{4CF76C27-5A9B-4DE1-A6EC-0E2E45557D83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noFill/>
          <a:ln w="12700" cap="sq"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2EBBB-2741-4801-AE89-3BC356636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181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7F77B-085B-4F52-B15D-A8AF7BD58866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A3FF9-EE80-4DDE-ABC2-B2228B695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192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C24F3-0AE2-4B83-84EF-7366282F9B6C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38B1A-FE39-4FBC-8248-FA8EA46173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7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D2B31-A137-C046-8B41-4412F96E5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302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E6C02-9506-48E2-9826-1C9E9874A01B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C8605-BD2E-46BF-8C01-44371A04F6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046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564CC-93E6-4FF4-80DF-FE309A7DB08A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80B33-9B1E-4FC6-8AFD-D0B1F1C2F5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76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725DF-2E50-488F-AA19-FFD62D71D63B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060DA-6977-47B0-BEE6-3FA2BCDA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37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F76E5-4B19-48E6-834D-0423FD4BBC92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F5DA3-32AC-4E08-B825-F6FB18D8B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831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9F45C-7753-4E00-8ED0-B7FBE04C17AD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E99C0-B80E-4C22-A952-562ED8409F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216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CCCF6-AA81-4CEB-BE98-4D02A5E13B7C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6E2E5-CF14-4B9B-B51C-7365C368CC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80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38A47-ACD6-4244-962D-4E6AB4AF3F85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4E94E-E876-4826-A2FB-928F66EF27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307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C73A0-DA0F-4E1E-A8C6-55A7A1203B48}" type="datetime1">
              <a:rPr lang="en-US"/>
              <a:pPr/>
              <a:t>5/24/19</a:t>
            </a:fld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E95C9-6289-480A-A635-1F6AC349AA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305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020AF-4868-8C4E-B80A-2A49BDCF7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731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48B18-E124-6344-95E6-8A4DD84EC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01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923B1-3FFB-5E4B-8599-E0C42BA20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730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853C3-722B-4E49-82CF-49A9D7D26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95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A3567-F825-FC4D-A72A-93406CC1CC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20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8F11B-7605-784D-ACDF-74F913960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766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77D62-2543-024A-BDAC-733F3F4CBA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021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4030F-4731-8F4A-8CBA-8BE1779F6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03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2D00F-FEE7-8149-BCD1-2FB81C5685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769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A3D29-BCFA-B84C-A16C-D727DA32E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588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E9233-8ACE-9C40-B8BC-BA9EAB95B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864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21BBC-F9DF-4E46-9C1F-28A1061A2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490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AAAD3-3A88-F341-BABA-D8D2E209C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D1F8-022B-274B-8194-C18A5752D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057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D9A24-0ED7-9144-85F8-D69403E10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52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6A1-B38D-3147-845C-ABBC4C465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012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B9C82-07FD-CE4F-BA86-417A5D1D6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436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7843-20D1-594F-83E6-D86DC29B27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530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43C9-A40B-A54A-ABFF-4839B316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158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CD6B-61CF-1F4B-A031-A03CC79BE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077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4FD1-BEF4-6F47-9C02-2838B57B1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720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57525-7970-B44F-8C24-B21F82FC0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947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B8A-3F9F-AD47-8B30-675F767625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223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FEDB-5848-DA47-BB6A-83F80EA7A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64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58CDF-B6AD-504A-9419-AC33AF6A4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511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A1FA-E421-9349-8557-55724CE7E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195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C500-2FF2-7C42-9F0B-DFEC83D11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94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8F21-F95A-2040-8AD3-6B55E4DAD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1471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822C-117F-EC4C-A226-3ED541EDA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888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ABD13119-AD04-A442-9AC9-AEA8C005A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55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45518B99-F469-0143-B379-59D244E2B1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638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CD8B600C-D8E1-6B4A-AFC7-A081D30C8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852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835EB333-E109-9D40-91FF-43D468840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54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63CCCDB8-8FEF-594D-BAEB-ADEAED0FD1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704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08155484-3EFD-EC44-9E0B-6183693030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8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94F57-797F-C548-9B09-D703AE26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02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768D3248-51D9-B841-AC2A-877A2CD3BA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251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467539D4-47E6-A045-9EC5-8E0703776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065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35B06CDD-DD4E-844C-90C5-DF6C2F891D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541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4C8F2709-058B-E141-A08E-D8CC25FCCE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62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7CAAC461-91B1-5440-9F10-171DB7E2C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360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fld id="{1B612A96-CBFB-914A-81D0-C7CBF112AB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6974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8F208-E68A-4647-8B68-06DCF7CAE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191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02BE7-42E8-8942-97C7-898C983D4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19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C4BCD-5629-4145-ACF7-29FD875B0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316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D2B31-A137-C046-8B41-4412F96E56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0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421D-1F07-EE4B-AF97-EF145EE4A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92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FEA67-5C30-C448-8674-7D0FEE932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03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923B1-3FFB-5E4B-8599-E0C42BA207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3394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D1F8-022B-274B-8194-C18A5752D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098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58CDF-B6AD-504A-9419-AC33AF6A4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567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94F57-797F-C548-9B09-D703AE26FB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392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FEA67-5C30-C448-8674-7D0FEE932E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993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7141B-ABD1-FE4A-8A8A-B8728248F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231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02547-EC00-FB42-A934-D16F7D5CC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275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03E2-E679-3E48-95D3-0C7C150FB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0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99B05-6954-7847-BA0B-B421E7EBD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189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B946-2571-3B47-B644-8EDD62213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8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7141B-ABD1-FE4A-8A8A-B8728248F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323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87AF-2BA0-1540-A47E-2BBB8BA8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276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AEAF8-8191-CC42-A135-0A6A117EB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348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362B-CB24-9B44-88D7-C55318004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0977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C1993-CCCC-B143-909E-95EE03518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941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9F4E6-06D7-4F41-A0AF-2A81B3329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2233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CE1BF-6059-0C40-979D-F622DA890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9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566D6-3A5E-684E-AD0E-F3FFDA164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7000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1D42-F824-9641-A14B-E53E40217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3178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F4C18-6C50-434E-A555-80AE11724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7078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990600"/>
          </a:xfrm>
          <a:effectLst>
            <a:outerShdw blurRad="63500" dist="35915" dir="81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048000"/>
            <a:ext cx="7772400" cy="1219200"/>
          </a:xfrm>
          <a:effectLst>
            <a:outerShdw blurRad="68580" dist="25399" dir="8100000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EA86-DBAB-DB48-8F64-561F6649B8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02547-EC00-FB42-A934-D16F7D5CC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253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C0179-027A-184B-97D6-9BF77EE3FA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761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44E1-7641-244E-A061-BBCF89E32B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625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E3BE-3438-9A49-8591-7D694553D2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7974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14EFA-F107-E740-B2AD-CF3481BF5A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722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F3B2B-0882-544C-8978-4FAD9599B2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4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08675-0006-BD42-8B47-421CA2E8CD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313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5030-5582-C847-AADC-3A9B2036CD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355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C05E3-C252-5E4D-AD2C-9923372C93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78CC0-EF18-8C47-AE6C-EEEA8111EF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229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DEED6-09F6-7546-BC7E-92D91CBB06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68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  <a:effectLst>
            <a:outerShdw blurRad="88900" dist="38097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  <a:effectLst>
            <a:outerShdw blurRad="63500" dist="25399" dir="2700000" algn="ctr" rotWithShape="0">
              <a:srgbClr val="FFFFFF">
                <a:alpha val="99977"/>
              </a:srgbClr>
            </a:outerShdw>
          </a:effectLst>
        </p:spPr>
        <p:txBody>
          <a:bodyPr/>
          <a:lstStyle>
            <a:lvl1pPr marL="0" indent="0" algn="ctr">
              <a:buFont typeface="Monotype Sort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effectLst>
            <a:outerShdw blurRad="38100" dist="38097" dir="2700000" algn="ctr" rotWithShape="0">
              <a:srgbClr val="FFFFFF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C3C290C-F3F7-0649-813A-EDBC4AC4D4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9108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A237C-2E9A-B248-847E-6801657A906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041662"/>
      </p:ext>
    </p:extLst>
  </p:cSld>
  <p:clrMapOvr>
    <a:masterClrMapping/>
  </p:clrMapOvr>
  <p:transition spd="med">
    <p:randomBar dir="vert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82E6-4D6A-6B47-9F79-1F823DE711E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2068587"/>
      </p:ext>
    </p:extLst>
  </p:cSld>
  <p:clrMapOvr>
    <a:masterClrMapping/>
  </p:clrMapOvr>
  <p:transition spd="med">
    <p:randomBar dir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105B-975D-6F41-AF7C-E33253CF8F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0344103"/>
      </p:ext>
    </p:extLst>
  </p:cSld>
  <p:clrMapOvr>
    <a:masterClrMapping/>
  </p:clrMapOvr>
  <p:transition spd="med">
    <p:randomBar dir="vert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DA9E2F5-6680-4E4E-ADA2-B6D9FE457E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27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0709D-A549-034C-B781-3E66FF8BFE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5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846F6-B20D-204E-B256-A5FA583C2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08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1981200"/>
            <a:ext cx="3086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3100" y="1981200"/>
            <a:ext cx="3086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FD5E5-6D29-054D-BD17-EDA70506F8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63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3217A-84DC-7348-BF8A-9C72DBB9F1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3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71B89-5365-7C43-9253-CFDACD9CC1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00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06D9A-DD12-1840-A598-5D4EC5CE99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9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0EE8E-6BA6-2949-AF2C-41D4FC8F8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75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66364-F379-B441-82CF-22BEE76802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76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6AF9F-28E6-B742-A917-7333112BC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96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605E9-26D4-8C4C-B862-90E4722F11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41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609600"/>
            <a:ext cx="16954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609600"/>
            <a:ext cx="49339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A149E-3B5B-B84D-B215-F26E73B76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74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effectLst>
            <a:outerShdw blurRad="762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F2D04-2306-794D-88F0-FEBCA6F56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8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B112-F8F8-E74D-882B-4CA8048EB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12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FE47-A6DE-DF45-8441-5B107433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05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7C0D6-6B7E-B548-B00E-81B62A208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9A51-B4F4-0548-8CD0-8F5405F65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24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4F27-3E1E-8047-9FD3-0A3358A2B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1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12574-43DA-C440-97E1-7FAB8DC95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85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2DAA-C90A-A24D-8AF3-4DEE19849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4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70C72-0D74-0E4A-B0CD-DA15BBA49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7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D05CC-2084-064A-946A-16DA66B0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81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A696C-2BAE-A747-9C0F-3DB67A3BE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0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457200"/>
            <a:ext cx="17716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457200"/>
            <a:ext cx="51625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1A87-7CEE-0D4D-8988-FC373E04D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07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1D341-5EE4-0147-A233-516502C3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23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AE4BB-3745-A146-8F00-F945E25ED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2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764FA-3A31-D944-8CCE-328E382A1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93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BD91D-16FD-0C4F-B342-9AE1AD7AA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8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738DD-A7AD-7E4B-952B-D9F280260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57545-ABF3-7A49-915F-A15850481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74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BFFB2-B47B-AE40-BFC9-D635C4AB8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63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5888A-FB9F-394E-8031-9C661ACAE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52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77E47-1C8F-7444-B543-7E0F6B877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78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5699E-DDBB-2C43-8CC7-11046F22F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0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BA801-39D7-EF4C-A399-21E62276A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99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61E8-6779-5749-9B44-8F8B4D784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8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4CEA2-033A-B24D-9A67-CBF42D4F7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63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AE9F-68D6-474F-BC11-12DEA5768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9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CA56-1CA4-554D-BBD2-2738BAE4A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04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C30D4-E39A-3B45-95B7-E2E03DFFC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3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C7355-A229-704C-B54E-02A903D7D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73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FA0E6-FBCF-F14C-A7B1-4115F2D3F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1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96F-32E3-814D-9C8D-4AF1CCEA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93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78DE-FAE3-7846-8A94-9EF1FB67E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127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F8AB-7B8E-C949-96CB-A405AC5EE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00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E045-DEC6-4346-BE6A-AF1E6B418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320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F0630-6AC6-9743-BFA1-63A3023EB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40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9832-1646-8A4C-AB29-DBE105BFB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7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C91C-9079-4A48-A426-1DB1F6C82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30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 w 21912"/>
                <a:gd name="T1" fmla="*/ 0 h 43200"/>
                <a:gd name="T2" fmla="*/ 0 w 21912"/>
                <a:gd name="T3" fmla="*/ 24 h 43200"/>
                <a:gd name="T4" fmla="*/ 2 w 21912"/>
                <a:gd name="T5" fmla="*/ 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 w 21924"/>
                <a:gd name="T1" fmla="*/ 0 h 43200"/>
                <a:gd name="T2" fmla="*/ 0 w 21924"/>
                <a:gd name="T3" fmla="*/ 15 h 43200"/>
                <a:gd name="T4" fmla="*/ 2 w 21924"/>
                <a:gd name="T5" fmla="*/ 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 w 21925"/>
                <a:gd name="T1" fmla="*/ 0 h 43200"/>
                <a:gd name="T2" fmla="*/ 0 w 21925"/>
                <a:gd name="T3" fmla="*/ 6 h 43200"/>
                <a:gd name="T4" fmla="*/ 2 w 21925"/>
                <a:gd name="T5" fmla="*/ 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4915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4916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D7B00-1C09-6545-931B-5FC5C18F43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1067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A249A-3C3B-C743-ABCF-F5644919C2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881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665A8-6A7A-BF45-AA2D-D43033385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65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224C4-9114-C44A-978F-B2C1F8EDF5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1755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77EDD-C65D-484C-85DE-75744B232DF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33782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B91D7-3229-6849-88FB-16A0386615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08618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25AB2-8EED-F844-8FD9-BD805509F0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59544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11169-3F54-234A-8017-D80816C03F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0051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FEB9D-0D94-6242-9B0A-74E2AEEE16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0641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D675-23D2-3348-8C50-E07742B4B9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15744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D6F00-A89F-1C4D-8A18-F15FB5B22D0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080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F2B69-2A5A-C046-8EE3-4B2B0E00190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14470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3175" y="3733800"/>
            <a:ext cx="4056063" cy="2286000"/>
          </a:xfrm>
        </p:spPr>
        <p:txBody>
          <a:bodyPr/>
          <a:lstStyle>
            <a:lvl1pPr marL="0" indent="0" algn="ctr">
              <a:buFont typeface="Monotype Sorts" pitchFamily="-11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53C4E-4A3A-5146-AB06-ED527F06C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E2293-197A-2348-965C-28326A598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837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EE787-6245-F34C-B101-D9F776EA1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163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45965-49A2-FF43-9942-B92B39398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150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9EFF1-8FAC-C74A-892E-173422598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69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A2FE0-C94C-DF4F-9EDD-652672661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37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5C207-A833-3845-897C-693EE681D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344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3859F-A070-0B42-9886-0FF2D6497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44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8EE-18C8-5E44-9317-BD6C13D4B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275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88ADA-07A7-644F-9904-077EA4770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69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858AB-3240-F04F-9906-825B9B864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622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457200"/>
            <a:ext cx="15430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0" y="457200"/>
            <a:ext cx="44767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8FC7-5C79-C24B-B3F8-2C94A2365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1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F7374-5204-F349-9EE9-E0F7746F3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89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DA6D6-2B88-8F47-A5AF-3DECDAC15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788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39F7-FDA0-3247-ADDB-C369D90ED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18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B2559-D475-7F47-B505-8A4C675AA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47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0253E-8F7F-194D-92F0-29FFC0A0E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8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29B50-209E-904C-8F9F-DBFB9E3DB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33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8F030-3241-E640-9422-E5D43C8B2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7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AC367-73D6-0F4A-A945-F0AB96781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56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5DA32-1792-D54B-9664-381B5FDC9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102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38B5C-2295-9F43-82D2-CE93C20E3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9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0DD15-BDAE-1F45-9682-060FC7A19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1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7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image" Target="../media/image11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AAD59B-F1AA-0E4E-A0AC-AC7BDD094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489838D-E49B-624E-9CD8-2C01B4898E95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44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8F9CF485-B5B5-1C4A-B2FB-D745284B4FB6}" type="slidenum">
              <a:rPr lang="en-US">
                <a:ea typeface="ＭＳ Ｐゴシック" charset="0"/>
                <a:cs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0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1" charset="-128"/>
          <a:cs typeface="ＭＳ Ｐゴシック" pitchFamily="-111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2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3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SimSun" pitchFamily="2" charset="-122"/>
                <a:cs typeface="SimSun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SimSun" pitchFamily="2" charset="-122"/>
                <a:cs typeface="SimSun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fld id="{17101465-3324-1744-86C6-F951416098D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0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>
              <a:ea typeface="ＭＳ Ｐゴシック" charset="0"/>
            </a:endParaRPr>
          </a:p>
        </p:txBody>
      </p:sp>
      <p:sp>
        <p:nvSpPr>
          <p:cNvPr id="29389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>
              <a:ea typeface="ＭＳ Ｐゴシック" charset="0"/>
            </a:endParaRPr>
          </a:p>
        </p:txBody>
      </p:sp>
      <p:sp>
        <p:nvSpPr>
          <p:cNvPr id="29389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  <a:ea typeface="Osaka" charset="0"/>
                <a:cs typeface="Osaka" charset="0"/>
              </a:defRPr>
            </a:lvl1pPr>
          </a:lstStyle>
          <a:p>
            <a:fld id="{88EB5C32-8B09-6B4E-848B-8AAD68CB7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3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endParaRPr lang="en-US">
              <a:ea typeface="ＭＳ Ｐゴシック" charset="0"/>
            </a:endParaRP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endParaRPr lang="en-US">
              <a:ea typeface="ＭＳ Ｐゴシック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fld id="{E4F8FAB2-2891-0D4F-B3AF-4407F6B95CF6}" type="slidenum">
              <a:rPr lang="en-US" smtClean="0">
                <a:ea typeface="ＭＳ Ｐゴシック" charset="0"/>
              </a:rPr>
              <a:pPr/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8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3091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2C5C20A8-0D41-43FB-8A62-4332C89EF097}" type="datetime1">
              <a:rPr lang="en-US">
                <a:ea typeface="MS PGothic" pitchFamily="34" charset="-128"/>
                <a:cs typeface="+mn-cs"/>
              </a:rPr>
              <a:pPr/>
              <a:t>5/24/19</a:t>
            </a:fld>
            <a:endParaRPr lang="en-US">
              <a:ea typeface="MS PGothic" pitchFamily="34" charset="-128"/>
              <a:cs typeface="+mn-cs"/>
            </a:endParaRPr>
          </a:p>
        </p:txBody>
      </p:sp>
      <p:sp>
        <p:nvSpPr>
          <p:cNvPr id="473092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324600"/>
            <a:ext cx="3429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endParaRPr lang="en-US">
              <a:ea typeface="MS PGothic" pitchFamily="34" charset="-128"/>
              <a:cs typeface="+mn-cs"/>
            </a:endParaRPr>
          </a:p>
        </p:txBody>
      </p:sp>
      <p:sp>
        <p:nvSpPr>
          <p:cNvPr id="473093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F5C51488-C8C6-4926-A9F1-245B237D26E7}" type="slidenum">
              <a:rPr lang="en-US">
                <a:ea typeface="MS PGothic" pitchFamily="34" charset="-128"/>
                <a:cs typeface="+mn-cs"/>
              </a:rPr>
              <a:pPr/>
              <a:t>‹#›</a:t>
            </a:fld>
            <a:endParaRPr lang="en-US">
              <a:ea typeface="MS PGothic" pitchFamily="34" charset="-128"/>
              <a:cs typeface="+mn-cs"/>
            </a:endParaRPr>
          </a:p>
        </p:txBody>
      </p:sp>
      <p:sp>
        <p:nvSpPr>
          <p:cNvPr id="136198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15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1" charset="-128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1" charset="-128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1" charset="-128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1" charset="-128"/>
        </a:defRPr>
      </a:lvl5pPr>
      <a:lvl6pPr marL="4572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6pPr>
      <a:lvl7pPr marL="9144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7pPr>
      <a:lvl8pPr marL="13716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8pPr>
      <a:lvl9pPr marL="18288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FB86E4DB-D816-404F-AFDB-436656DEF4B3}" type="slidenum">
              <a:rPr lang="en-US" smtClean="0">
                <a:ea typeface="ＭＳ Ｐゴシック" charset="0"/>
              </a:rPr>
              <a:pPr/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6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  <p:sldLayoutId id="214748459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28" y="44624"/>
            <a:ext cx="9070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1086487F-A443-774C-B771-167E7F98E6D9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4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  <p:sldLayoutId id="214748461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/>
            <a:endParaRPr lang="en-US">
              <a:ea typeface="ＭＳ Ｐゴシック" charset="0"/>
              <a:cs typeface="+mn-cs"/>
            </a:endParaRP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/>
            <a:endParaRPr lang="en-US">
              <a:ea typeface="ＭＳ Ｐゴシック" charset="0"/>
              <a:cs typeface="+mn-cs"/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 eaLnBrk="1" hangingPunct="1"/>
            <a:fld id="{945A9131-EB10-E545-9FEA-77EAB0DCFC3A}" type="slidenum">
              <a:rPr lang="en-US" smtClean="0"/>
              <a:pPr eaLnBrk="1" hangingPunct="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389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389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51877046-DC14-3744-AB1C-F596A9F918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6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51877046-DC14-3744-AB1C-F596A9F91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022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66"/>
                </a:solidFill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022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66"/>
                </a:solidFill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023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66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F997619D-D591-EB47-9B53-38907A6A4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945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  <p:sldLayoutId id="214748464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16" dir="8100068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81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433C137-82EA-7742-8FFE-970F413996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280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D81EC2A1-3AC1-D04A-B5D6-CCE89B1100AC}" type="slidenum">
              <a:rPr lang="zh-CN" alt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1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7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 eaLnBrk="1" hangingPunct="1">
              <a:defRPr/>
            </a:pPr>
            <a:fld id="{96D4467B-B8A6-E544-A8C2-4291A743EC9F}" type="slidenum">
              <a:rPr lang="en-GB">
                <a:ea typeface="ＭＳ Ｐゴシック" charset="0"/>
                <a:cs typeface="ＭＳ Ｐゴシック" charset="0"/>
              </a:rPr>
              <a:pPr defTabSz="449263" eaLnBrk="1" hangingPunct="1"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/>
          <a:ea typeface="+mj-ea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Arial"/>
          <a:ea typeface="+mn-ea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09600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4600" y="1981200"/>
            <a:ext cx="6324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FFFFFF">
                <a:alpha val="99962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FFFFFF">
                <a:alpha val="99962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entury Gothic" charset="0"/>
                <a:cs typeface="MS Pゴシック" charset="0"/>
              </a:defRPr>
            </a:lvl1pPr>
          </a:lstStyle>
          <a:p>
            <a:fld id="{81EABDE8-8614-3949-9DB9-02114ACE102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ＭＳ Ｐゴシック" charset="0"/>
          <a:cs typeface="MS Pゴシック" pitchFamily="-9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ＭＳ Ｐゴシック" charset="0"/>
          <a:cs typeface="MS Pゴシック" pitchFamily="-9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ＭＳ Ｐゴシック" charset="0"/>
          <a:cs typeface="MS Pゴシック" pitchFamily="-9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ＭＳ Ｐゴシック" charset="0"/>
          <a:cs typeface="MS Pゴシック" pitchFamily="-9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MS Pゴシック" pitchFamily="-92" charset="-128"/>
          <a:cs typeface="MS Pゴシック" pitchFamily="-9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MS Pゴシック" pitchFamily="-92" charset="-128"/>
          <a:cs typeface="MS Pゴシック" pitchFamily="-9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MS Pゴシック" pitchFamily="-92" charset="-128"/>
          <a:cs typeface="MS Pゴシック" pitchFamily="-9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112" charset="0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e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d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e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d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e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e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e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e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e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3496" name="Picture 3" descr="299_B_JuiceDrop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7" name="Rectangle 4"/>
            <p:cNvSpPr>
              <a:spLocks noChangeArrowheads="1"/>
            </p:cNvSpPr>
            <p:nvPr/>
          </p:nvSpPr>
          <p:spPr bwMode="auto">
            <a:xfrm>
              <a:off x="1008" y="0"/>
              <a:ext cx="4752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349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457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828800"/>
            <a:ext cx="7086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68475" y="6248400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1ABE8B-9C24-F54B-AA66-BEB82D440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7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B001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0019F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253D2C5-A085-084A-82D1-54F272864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9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 b="1" i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 b="1" i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 b="1" i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 b="1" i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4CC2E3E-92EA-BA43-A3BA-AF41E51D0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113672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2 w 21912"/>
                <a:gd name="T1" fmla="*/ 0 h 43200"/>
                <a:gd name="T2" fmla="*/ 0 w 21912"/>
                <a:gd name="T3" fmla="*/ 24 h 43200"/>
                <a:gd name="T4" fmla="*/ 2 w 21912"/>
                <a:gd name="T5" fmla="*/ 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3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2 w 21924"/>
                <a:gd name="T1" fmla="*/ 0 h 43200"/>
                <a:gd name="T2" fmla="*/ 0 w 21924"/>
                <a:gd name="T3" fmla="*/ 15 h 43200"/>
                <a:gd name="T4" fmla="*/ 2 w 21924"/>
                <a:gd name="T5" fmla="*/ 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4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2 w 21925"/>
                <a:gd name="T1" fmla="*/ 0 h 43200"/>
                <a:gd name="T2" fmla="*/ 0 w 21925"/>
                <a:gd name="T3" fmla="*/ 6 h 43200"/>
                <a:gd name="T4" fmla="*/ 2 w 21925"/>
                <a:gd name="T5" fmla="*/ 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75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11366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366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81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1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400">
                <a:ea typeface="新細明體" charset="0"/>
                <a:cs typeface="新細明體" charset="0"/>
              </a:defRPr>
            </a:lvl1pPr>
          </a:lstStyle>
          <a:p>
            <a:fld id="{EC5155F9-2A8C-5840-B852-4B926EAA4F6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0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charset="0"/>
          <a:cs typeface="新細明體" pitchFamily="-112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charset="0"/>
          <a:cs typeface="新細明體" pitchFamily="-112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charset="0"/>
          <a:cs typeface="新細明體" pitchFamily="-112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ＭＳ Ｐゴシック" charset="0"/>
          <a:cs typeface="新細明體" pitchFamily="-112" charset="-12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新細明體" pitchFamily="-112" charset="-120"/>
          <a:cs typeface="新細明體" pitchFamily="-112" charset="-12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新細明體" pitchFamily="-112" charset="-120"/>
          <a:cs typeface="新細明體" pitchFamily="-112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新細明體" pitchFamily="-112" charset="-120"/>
          <a:cs typeface="新細明體" pitchFamily="-112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12" charset="0"/>
          <a:ea typeface="新細明體" pitchFamily="-112" charset="-120"/>
          <a:cs typeface="新細明體" pitchFamily="-112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457200"/>
            <a:ext cx="617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877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877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877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720FE4-57BF-9F40-9664-F13659612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3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ea typeface="Osaka"/>
                <a:cs typeface="Osaka"/>
              </a:defRPr>
            </a:lvl1pPr>
          </a:lstStyle>
          <a:p>
            <a:pPr>
              <a:defRPr/>
            </a:pPr>
            <a:fld id="{A2934E04-2F8D-4E4D-8579-F66B568B7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" y="-1"/>
            <a:ext cx="9134757" cy="5129517"/>
          </a:xfrm>
          <a:prstGeom prst="rect">
            <a:avLst/>
          </a:prstGeom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3136"/>
            <a:ext cx="9144000" cy="11430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1">
                <a:solidFill>
                  <a:srgbClr val="F8F8EF"/>
                </a:solidFill>
                <a:effectLst>
                  <a:glow rad="228600">
                    <a:schemeClr val="bg1"/>
                  </a:glow>
                </a:effectLst>
                <a:latin typeface="Arial"/>
                <a:ea typeface="新細明體" charset="0"/>
                <a:cs typeface="Arial"/>
              </a:rPr>
              <a:t>复活和审判审判</a:t>
            </a:r>
            <a:endParaRPr lang="en-US" sz="6600" b="1">
              <a:solidFill>
                <a:srgbClr val="F8F8EF"/>
              </a:solidFill>
              <a:effectLst>
                <a:glow rad="228600">
                  <a:schemeClr val="bg1"/>
                </a:glow>
              </a:effectLst>
              <a:latin typeface="Arial"/>
              <a:ea typeface="新細明體" charset="0"/>
              <a:cs typeface="Arial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5009728"/>
            <a:ext cx="9144000" cy="13716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3600" b="1">
                <a:solidFill>
                  <a:srgbClr val="F8F8EF"/>
                </a:solidFill>
                <a:latin typeface="Arial"/>
                <a:ea typeface="+mn-ea"/>
                <a:cs typeface="Arial"/>
              </a:rPr>
              <a:t>获得新肉体</a:t>
            </a:r>
          </a:p>
          <a:p>
            <a:pPr algn="ctr" eaLnBrk="1" hangingPunct="1">
              <a:defRPr/>
            </a:pPr>
            <a:r>
              <a:rPr lang="zh-TW" altLang="en-US" sz="3600" b="1">
                <a:solidFill>
                  <a:srgbClr val="F8F8EF"/>
                </a:solidFill>
                <a:latin typeface="Arial"/>
                <a:ea typeface="+mn-ea"/>
                <a:cs typeface="Arial"/>
              </a:rPr>
              <a:t>被问责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a typeface="新細明體" charset="0"/>
                <a:cs typeface="新細明體" charset="0"/>
              </a:rPr>
              <a:t>160</a:t>
            </a:r>
            <a:endParaRPr lang="en-US" sz="1800">
              <a:ea typeface="新細明體" charset="0"/>
              <a:cs typeface="新細明體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博士 </a:t>
            </a:r>
            <a:r>
              <a:rPr lang="en-US" altLang="zh-TW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030104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3234" name="Picture 3" descr="OGENS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338" y="0"/>
            <a:ext cx="5275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4800600" y="61722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创世记 </a:t>
            </a:r>
            <a:r>
              <a:rPr lang="en-US" sz="3200" b="1" dirty="0">
                <a:solidFill>
                  <a:schemeClr val="bg1"/>
                </a:solidFill>
                <a:latin typeface="Times New Roman" pitchFamily="-112" charset="0"/>
                <a:ea typeface="+mn-ea"/>
                <a:cs typeface="+mn-cs"/>
              </a:rPr>
              <a:t>11</a:t>
            </a: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2696"/>
            <a:ext cx="88392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在巴贝尔上帝再次判断</a:t>
            </a:r>
            <a:br>
              <a:rPr lang="en-US" altLang="zh-CN" sz="4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人类的基础心脏</a:t>
            </a:r>
            <a:endParaRPr lang="en-US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CC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Downfall of Samaria</a:t>
            </a:r>
          </a:p>
        </p:txBody>
      </p:sp>
      <p:pic>
        <p:nvPicPr>
          <p:cNvPr id="2252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14800" cy="6858000"/>
          </a:xfrm>
        </p:spPr>
      </p:pic>
      <p:pic>
        <p:nvPicPr>
          <p:cNvPr id="225284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4800" y="4537075"/>
            <a:ext cx="5029200" cy="2320925"/>
          </a:xfrm>
        </p:spPr>
      </p:pic>
      <p:pic>
        <p:nvPicPr>
          <p:cNvPr id="225285" name="Picture 7" descr="BKA20000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8077200" cy="6213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2565" name="WordArt 5"/>
          <p:cNvSpPr>
            <a:spLocks noChangeArrowheads="1" noChangeShapeType="1" noTextEdit="1"/>
          </p:cNvSpPr>
          <p:nvPr/>
        </p:nvSpPr>
        <p:spPr bwMode="auto">
          <a:xfrm rot="-1792353">
            <a:off x="1458935" y="1431192"/>
            <a:ext cx="5562600" cy="432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撒玛利亚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 </a:t>
            </a: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的</a:t>
            </a:r>
            <a:endParaRPr lang="en-US" altLang="zh-C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是失陷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Downfall of Jerusalem</a:t>
            </a:r>
          </a:p>
        </p:txBody>
      </p:sp>
      <p:pic>
        <p:nvPicPr>
          <p:cNvPr id="226307" name="Picture 1026" descr="Solomon's temple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47244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6308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0" y="0"/>
          <a:ext cx="47244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2" name="Bitmap Image" r:id="rId5" imgW="5054600" imgH="3784600" progId="Paint.Picture">
                  <p:embed/>
                </p:oleObj>
              </mc:Choice>
              <mc:Fallback>
                <p:oleObj name="Bitmap Image" r:id="rId5" imgW="5054600" imgH="37846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0232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244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0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724400" y="0"/>
          <a:ext cx="44196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3" name="Bitmap Image" r:id="rId7" imgW="8407400" imgH="9118600" progId="Paint.Picture">
                  <p:embed/>
                </p:oleObj>
              </mc:Choice>
              <mc:Fallback>
                <p:oleObj name="Bitmap Image" r:id="rId7" imgW="8407400" imgH="911860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0"/>
                        <a:ext cx="44196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89" name="WordArt 1029"/>
          <p:cNvSpPr>
            <a:spLocks noChangeArrowheads="1" noChangeShapeType="1" noTextEdit="1"/>
          </p:cNvSpPr>
          <p:nvPr/>
        </p:nvSpPr>
        <p:spPr bwMode="auto">
          <a:xfrm rot="-1792353">
            <a:off x="1447800" y="1295400"/>
            <a:ext cx="5562600" cy="432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耶路撒冷</a:t>
            </a:r>
            <a:endParaRPr lang="en-SG" altLang="zh-C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的</a:t>
            </a:r>
            <a:endParaRPr lang="en-SG" altLang="zh-C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垮台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 </a:t>
            </a:r>
          </a:p>
        </p:txBody>
      </p:sp>
      <p:sp>
        <p:nvSpPr>
          <p:cNvPr id="323591" name="Text Box 1031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239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Terminator 2 Judgment Day</a:t>
            </a:r>
          </a:p>
        </p:txBody>
      </p:sp>
      <p:pic>
        <p:nvPicPr>
          <p:cNvPr id="160773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64"/>
          <a:stretch>
            <a:fillRect/>
          </a:stretch>
        </p:blipFill>
        <p:spPr>
          <a:xfrm>
            <a:off x="0" y="0"/>
            <a:ext cx="8229600" cy="6858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7333" name="Text Box 6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160</a:t>
            </a:r>
            <a:endParaRPr lang="en-US" sz="1800" b="1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353" y="5445224"/>
            <a:ext cx="784887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DengXian" panose="02010600030101010101" pitchFamily="2" charset="-122"/>
                <a:ea typeface="DengXian" panose="02010600030101010101" pitchFamily="2" charset="-122"/>
              </a:rPr>
              <a:t>终结者</a:t>
            </a:r>
            <a:r>
              <a:rPr lang="en-US" altLang="zh-CN" sz="8000" b="1" dirty="0"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CN" altLang="en-US" sz="8000" b="1" dirty="0">
                <a:latin typeface="DengXian" panose="02010600030101010101" pitchFamily="2" charset="-122"/>
                <a:ea typeface="DengXian" panose="02010600030101010101" pitchFamily="2" charset="-122"/>
              </a:rPr>
              <a:t>审判日</a:t>
            </a:r>
            <a:endParaRPr lang="en-SG" sz="8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128" y="3861048"/>
            <a:ext cx="3267472" cy="292075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上帝现在已经判断了罪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6282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46688" cy="6858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Rectangle 5"/>
          <p:cNvSpPr>
            <a:spLocks noChangeArrowheads="1"/>
          </p:cNvSpPr>
          <p:nvPr/>
        </p:nvSpPr>
        <p:spPr bwMode="auto">
          <a:xfrm>
            <a:off x="5257800" y="152400"/>
            <a:ext cx="3886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chemeClr val="tx2"/>
                </a:solidFill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rPr>
              <a:t>"</a:t>
            </a:r>
            <a:r>
              <a:rPr lang="zh-CN" altLang="en-US" sz="2800" dirty="0"/>
              <a:t>神的震怒，从天上向所有不虔不义的人显露出来，就是向那些以不义压制真理的人显露出来</a:t>
            </a:r>
            <a:r>
              <a:rPr lang="en-US" sz="2800" i="1" dirty="0">
                <a:solidFill>
                  <a:schemeClr val="tx2"/>
                </a:solidFill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rPr>
              <a:t>"</a:t>
            </a:r>
            <a:br>
              <a:rPr lang="en-US" sz="2800" i="1" dirty="0">
                <a:solidFill>
                  <a:schemeClr val="tx2"/>
                </a:solidFill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2800" i="1" dirty="0">
                <a:solidFill>
                  <a:schemeClr val="tx2"/>
                </a:solidFill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zh-CN" altLang="en-US" sz="2800" dirty="0"/>
              <a:t>罗马书 </a:t>
            </a:r>
            <a:r>
              <a:rPr lang="en-US" altLang="zh-CN" sz="2800" dirty="0"/>
              <a:t>1:18</a:t>
            </a:r>
            <a:r>
              <a:rPr lang="en-US" altLang="zh-CN" sz="2800"/>
              <a:t> </a:t>
            </a:r>
            <a:r>
              <a:rPr lang="en-SG" sz="2800"/>
              <a:t> </a:t>
            </a:r>
            <a:r>
              <a:rPr lang="en-SG" sz="2800" dirty="0"/>
              <a:t>(</a:t>
            </a:r>
            <a:r>
              <a:rPr lang="en-SG" sz="2800" dirty="0" err="1"/>
              <a:t>CNVS</a:t>
            </a:r>
            <a:r>
              <a:rPr lang="en-SG" sz="2800" dirty="0"/>
              <a:t>)</a:t>
            </a:r>
            <a:r>
              <a:rPr lang="en-US" sz="2800" i="1" dirty="0">
                <a:solidFill>
                  <a:schemeClr val="tx2"/>
                </a:solidFill>
                <a:latin typeface="Tahoma" pitchFamily="-112" charset="-52"/>
                <a:ea typeface="ＭＳ Ｐゴシック" pitchFamily="-112" charset="-128"/>
                <a:cs typeface="ＭＳ Ｐゴシック" pitchFamily="-112" charset="-128"/>
              </a:rPr>
              <a:t>) 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160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18681" y="1700805"/>
            <a:ext cx="3184275" cy="136815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审判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开始了</a:t>
            </a:r>
            <a:endParaRPr lang="en-SG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67544" y="0"/>
            <a:ext cx="4104456" cy="10527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堕胎废奴主义者</a:t>
            </a:r>
            <a:endParaRPr kumimoji="0" lang="en-SG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195736" y="3068959"/>
            <a:ext cx="1008112" cy="288033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彼得前书 </a:t>
            </a:r>
            <a:r>
              <a:rPr lang="en-US" altLang="zh-CN" sz="1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4:17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810818" y="908720"/>
            <a:ext cx="159213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400" dirty="0">
                <a:latin typeface="Arial" pitchFamily="-112" charset="0"/>
              </a:rPr>
              <a:t>为上帝的荣耀</a:t>
            </a:r>
            <a:endParaRPr kumimoji="0" lang="en-SG" sz="1400" b="0" i="0" u="none" strike="noStrike" cap="none" normalizeH="0" baseline="0" dirty="0"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11960" y="908720"/>
            <a:ext cx="9738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1400" dirty="0">
                <a:latin typeface="Arial" pitchFamily="-112" charset="0"/>
              </a:rPr>
              <a:t>就职出版物</a:t>
            </a:r>
            <a:endParaRPr kumimoji="0" lang="en-SG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7505" y="908720"/>
            <a:ext cx="79208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第</a:t>
            </a:r>
            <a:r>
              <a:rPr lang="en-US" altLang="zh-CN" sz="14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卷第</a:t>
            </a:r>
            <a:r>
              <a:rPr lang="en-US" altLang="zh-CN" sz="14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期</a:t>
            </a:r>
            <a:endParaRPr kumimoji="0" lang="en-SG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  <a:effectLst>
            <a:outerShdw blurRad="63500" dist="35921" dir="2700000" algn="ctr" rotWithShape="0">
              <a:srgbClr val="000013">
                <a:alpha val="99962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TW" altLang="en-US" sz="5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审</a:t>
            </a:r>
            <a:r>
              <a:rPr lang="zh-TW" altLang="en-US" sz="5400">
                <a:latin typeface="宋体" charset="0"/>
                <a:ea typeface="宋体" charset="0"/>
                <a:cs typeface="宋体" charset="0"/>
              </a:rPr>
              <a:t>判的内容</a:t>
            </a:r>
            <a:endParaRPr lang="en-US" sz="5400">
              <a:latin typeface="宋体" charset="0"/>
              <a:ea typeface="宋体" charset="0"/>
              <a:cs typeface="宋体" charset="0"/>
            </a:endParaRPr>
          </a:p>
        </p:txBody>
      </p:sp>
      <p:graphicFrame>
        <p:nvGraphicFramePr>
          <p:cNvPr id="564227" name="Group 3"/>
          <p:cNvGraphicFramePr>
            <a:graphicFrameLocks noGrp="1"/>
          </p:cNvGraphicFramePr>
          <p:nvPr>
            <p:ph type="tbl" idx="4294967295"/>
          </p:nvPr>
        </p:nvGraphicFramePr>
        <p:xfrm>
          <a:off x="0" y="838200"/>
          <a:ext cx="9144000" cy="5711288"/>
        </p:xfrm>
        <a:graphic>
          <a:graphicData uri="http://schemas.openxmlformats.org/drawingml/2006/table">
            <a:tbl>
              <a:tblPr/>
              <a:tblGrid>
                <a:gridCol w="39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8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印记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号角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碗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1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charset="0"/>
                          <a:ea typeface="宋体" charset="0"/>
                        </a:rPr>
                        <a:t>   白色 ：征服者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rebuchet MS" charset="0"/>
                          <a:ea typeface="PMingLiU" charset="0"/>
                        </a:rPr>
                        <a:t>雹与火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rebuchet MS" charset="0"/>
                          <a:ea typeface="Osaka" charset="0"/>
                          <a:cs typeface="Osaka" charset="0"/>
                        </a:rPr>
                        <a:t>: 1/3 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rebuchet MS" charset="0"/>
                          <a:ea typeface="PMingLiU" charset="0"/>
                        </a:rPr>
                        <a:t>的树和青草 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疮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6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2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红色：战争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火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: 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 / 3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的海洋生物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066"/>
                        </a:gs>
                        <a:gs pos="25999">
                          <a:srgbClr val="000066"/>
                        </a:gs>
                        <a:gs pos="67000">
                          <a:srgbClr val="FF0000"/>
                        </a:gs>
                        <a:gs pos="100000">
                          <a:srgbClr val="0000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海变成血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NSimSun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Times New Roma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066"/>
                        </a:gs>
                        <a:gs pos="25999">
                          <a:srgbClr val="000066"/>
                        </a:gs>
                        <a:gs pos="67000">
                          <a:srgbClr val="FF0000"/>
                        </a:gs>
                        <a:gs pos="100000">
                          <a:srgbClr val="00002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1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3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黑色：饥荒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星：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1/3 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的泉源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13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宋体" charset="0"/>
                          <a:ea typeface="宋体" charset="0"/>
                        </a:rPr>
                        <a:t>泉源變血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1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4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苍白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NSimSun" charset="0"/>
                        </a:rPr>
                        <a:t> </a:t>
                      </a: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: 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死亡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DFFEE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黑暗：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DFFEE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1 / 3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DFFEE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太阳，月亮，星星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DFFEE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28000">
                          <a:srgbClr val="FF0000"/>
                        </a:gs>
                        <a:gs pos="62000">
                          <a:srgbClr val="020000"/>
                        </a:gs>
                        <a:gs pos="100000">
                          <a:srgbClr val="760000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DFFEE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太阳灼伤人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DFFEE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28000">
                          <a:srgbClr val="FF0000"/>
                        </a:gs>
                        <a:gs pos="62000">
                          <a:srgbClr val="020000"/>
                        </a:gs>
                        <a:gs pos="100000">
                          <a:srgbClr val="760000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3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（号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角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5-7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  <a:cs typeface="NSimSun" charset="0"/>
                        </a:rPr>
                        <a:t>的困境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)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  <a:cs typeface="NSimSun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  <a:cs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6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5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对殉道者再保证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灾难 ＃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1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：蝗虫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兽的王国黑暗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2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6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愤怒：地震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</a:rPr>
                        <a:t>, </a:t>
                      </a: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奇迹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祸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＃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2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NSimSun" charset="0"/>
                          <a:cs typeface="NSimSun" charset="0"/>
                        </a:rPr>
                        <a:t>：幼发拉底河准备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13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00767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幼发拉底河枯竭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13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00767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(144,000 </a:t>
                      </a: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受印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Osaka" charset="0"/>
                          <a:cs typeface="Osaka" charset="0"/>
                        </a:rPr>
                        <a:t> 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号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角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#7 = 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Osaka" charset="0"/>
                          <a:cs typeface="Osaka" charset="0"/>
                        </a:rPr>
                        <a:t>神秘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Osaka" charset="0"/>
                        <a:cs typeface="Osaka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6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7</a:t>
                      </a:r>
                    </a:p>
                  </a:txBody>
                  <a:tcPr marL="90000" marR="90000" marT="46797" marB="467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Osaka" charset="0"/>
                          <a:cs typeface="Osaka" charset="0"/>
                        </a:rPr>
                        <a:t>1/2</a:t>
                      </a: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0"/>
                          <a:ea typeface="宋体" charset="0"/>
                        </a:rPr>
                        <a:t>小时的沉默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0"/>
                        <a:ea typeface="宋体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灾难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＃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Osaka" charset="0"/>
                          <a:cs typeface="Osaka" charset="0"/>
                        </a:rPr>
                        <a:t>3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：胜利在即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SimSun" charset="0"/>
                          <a:ea typeface="NSimSun" charset="0"/>
                        </a:rPr>
                        <a:t>地震和冰雹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SimSun" charset="0"/>
                        <a:ea typeface="NSimSun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6797" name="Text Box 63"/>
          <p:cNvSpPr txBox="1">
            <a:spLocks noChangeArrowheads="1"/>
          </p:cNvSpPr>
          <p:nvPr/>
        </p:nvSpPr>
        <p:spPr bwMode="auto">
          <a:xfrm rot="-5400000">
            <a:off x="68263" y="1849438"/>
            <a:ext cx="1082675" cy="10191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rgbClr val="000013">
                <a:alpha val="74997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TW" altLang="en-US" sz="6000" b="1">
                <a:solidFill>
                  <a:srgbClr val="FFCCFF"/>
                </a:solidFill>
                <a:ea typeface="Osaka" charset="0"/>
                <a:cs typeface="Osaka" charset="0"/>
              </a:rPr>
              <a:t>马</a:t>
            </a:r>
            <a:r>
              <a:rPr lang="zh-TW" altLang="en-US" b="1">
                <a:solidFill>
                  <a:srgbClr val="FFCCFF"/>
                </a:solidFill>
                <a:ea typeface="Osaka" charset="0"/>
                <a:cs typeface="Osaka" charset="0"/>
              </a:rPr>
              <a:t> </a:t>
            </a:r>
            <a:endParaRPr lang="en-US">
              <a:solidFill>
                <a:srgbClr val="FFFF66"/>
              </a:solidFill>
              <a:ea typeface="Osaka" charset="0"/>
              <a:cs typeface="Osaka" charset="0"/>
            </a:endParaRPr>
          </a:p>
        </p:txBody>
      </p:sp>
      <p:sp>
        <p:nvSpPr>
          <p:cNvPr id="648253" name="Text Box 64"/>
          <p:cNvSpPr txBox="1">
            <a:spLocks noChangeArrowheads="1"/>
          </p:cNvSpPr>
          <p:nvPr/>
        </p:nvSpPr>
        <p:spPr bwMode="auto">
          <a:xfrm>
            <a:off x="0" y="65071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FFFF66"/>
                </a:solidFill>
                <a:ea typeface="Osaka" charset="0"/>
                <a:cs typeface="Osaka" charset="0"/>
              </a:rPr>
              <a:t>Adapted from Robert Gromacki, </a:t>
            </a:r>
            <a:r>
              <a:rPr lang="en-US" sz="1200" i="1">
                <a:solidFill>
                  <a:srgbClr val="FFFF66"/>
                </a:solidFill>
                <a:ea typeface="Osaka" charset="0"/>
                <a:cs typeface="Osaka" charset="0"/>
              </a:rPr>
              <a:t>NT Survey</a:t>
            </a:r>
            <a:r>
              <a:rPr lang="en-US" sz="1200">
                <a:solidFill>
                  <a:srgbClr val="FFFF66"/>
                </a:solidFill>
                <a:ea typeface="Osaka" charset="0"/>
                <a:cs typeface="Osaka" charset="0"/>
              </a:rPr>
              <a:t> and H. Wayne House, </a:t>
            </a:r>
            <a:r>
              <a:rPr lang="en-US" sz="1200" i="1">
                <a:solidFill>
                  <a:srgbClr val="FFFF66"/>
                </a:solidFill>
                <a:ea typeface="Osaka" charset="0"/>
                <a:cs typeface="Osaka" charset="0"/>
              </a:rPr>
              <a:t>Chronological &amp; Background Charts of the NT</a:t>
            </a:r>
            <a:r>
              <a:rPr lang="en-US" sz="1200">
                <a:solidFill>
                  <a:srgbClr val="FFFF66"/>
                </a:solidFill>
                <a:ea typeface="Osaka" charset="0"/>
                <a:cs typeface="Osaka" charset="0"/>
              </a:rPr>
              <a:t>, 19</a:t>
            </a:r>
          </a:p>
        </p:txBody>
      </p:sp>
      <p:sp>
        <p:nvSpPr>
          <p:cNvPr id="116799" name="Text Box 67"/>
          <p:cNvSpPr txBox="1">
            <a:spLocks noChangeArrowheads="1"/>
          </p:cNvSpPr>
          <p:nvPr/>
        </p:nvSpPr>
        <p:spPr bwMode="auto">
          <a:xfrm rot="-5400000">
            <a:off x="2249488" y="4837112"/>
            <a:ext cx="2057400" cy="6127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rgbClr val="000013">
                <a:alpha val="74997"/>
              </a:srgbClr>
            </a:outerShdw>
          </a:effectLst>
        </p:spPr>
        <p:txBody>
          <a:bodyPr lIns="90000" tIns="46800" rIns="90000" bIns="46800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TW" altLang="en-US" sz="4000" b="1">
                <a:solidFill>
                  <a:srgbClr val="FFCCFF"/>
                </a:solidFill>
                <a:latin typeface="NSimSun" charset="0"/>
                <a:ea typeface="NSimSun" charset="0"/>
              </a:rPr>
              <a:t>灾难</a:t>
            </a:r>
            <a:endParaRPr lang="en-US" sz="4000">
              <a:solidFill>
                <a:srgbClr val="FFFF66"/>
              </a:solidFill>
              <a:latin typeface="NSimSun" charset="0"/>
              <a:ea typeface="NSimSun" charset="0"/>
            </a:endParaRPr>
          </a:p>
        </p:txBody>
      </p:sp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8429654" y="76200"/>
            <a:ext cx="695270" cy="4638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rgbClr val="000013">
                <a:alpha val="74998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FF66"/>
                </a:solidFill>
                <a:latin typeface="Arial"/>
                <a:ea typeface="Osaka" charset="0"/>
                <a:cs typeface="Arial"/>
              </a:rPr>
              <a:t>337</a:t>
            </a:r>
            <a:endParaRPr lang="en-US" sz="2000" b="1" dirty="0">
              <a:solidFill>
                <a:srgbClr val="FFFF66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2417440" y="838200"/>
            <a:ext cx="4890864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马太福音 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24:5-9</a:t>
            </a:r>
            <a:r>
              <a:rPr lang="zh-CN" alt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类似印的审判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:</a:t>
            </a:r>
          </a:p>
        </p:txBody>
      </p:sp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2895600" y="1447800"/>
            <a:ext cx="3657600" cy="457200"/>
            <a:chOff x="1824" y="912"/>
            <a:chExt cx="2304" cy="288"/>
          </a:xfrm>
        </p:grpSpPr>
        <p:sp>
          <p:nvSpPr>
            <p:cNvPr id="11" name="Text Box 65"/>
            <p:cNvSpPr txBox="1">
              <a:spLocks noChangeArrowheads="1"/>
            </p:cNvSpPr>
            <p:nvPr/>
          </p:nvSpPr>
          <p:spPr bwMode="auto">
            <a:xfrm>
              <a:off x="2064" y="912"/>
              <a:ext cx="206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骗子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(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第 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5 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节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)</a:t>
              </a:r>
            </a:p>
          </p:txBody>
        </p:sp>
        <p:sp>
          <p:nvSpPr>
            <p:cNvPr id="12" name="AutoShape 69"/>
            <p:cNvSpPr>
              <a:spLocks noChangeArrowheads="1"/>
            </p:cNvSpPr>
            <p:nvPr/>
          </p:nvSpPr>
          <p:spPr bwMode="auto">
            <a:xfrm>
              <a:off x="1824" y="1008"/>
              <a:ext cx="432" cy="144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FF66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2895600" y="2032002"/>
            <a:ext cx="3657600" cy="461963"/>
            <a:chOff x="1824" y="1280"/>
            <a:chExt cx="2304" cy="291"/>
          </a:xfrm>
        </p:grpSpPr>
        <p:sp>
          <p:nvSpPr>
            <p:cNvPr id="14" name="Text Box 66"/>
            <p:cNvSpPr txBox="1">
              <a:spLocks noChangeArrowheads="1"/>
            </p:cNvSpPr>
            <p:nvPr/>
          </p:nvSpPr>
          <p:spPr bwMode="auto">
            <a:xfrm>
              <a:off x="2064" y="1280"/>
              <a:ext cx="2064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打仗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(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第 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6-7a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节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)</a:t>
              </a:r>
            </a:p>
          </p:txBody>
        </p:sp>
        <p:sp>
          <p:nvSpPr>
            <p:cNvPr id="15" name="AutoShape 70"/>
            <p:cNvSpPr>
              <a:spLocks noChangeArrowheads="1"/>
            </p:cNvSpPr>
            <p:nvPr/>
          </p:nvSpPr>
          <p:spPr bwMode="auto">
            <a:xfrm>
              <a:off x="1824" y="1344"/>
              <a:ext cx="432" cy="144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FF66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16" name="Group 75"/>
          <p:cNvGrpSpPr>
            <a:grpSpLocks/>
          </p:cNvGrpSpPr>
          <p:nvPr/>
        </p:nvGrpSpPr>
        <p:grpSpPr bwMode="auto">
          <a:xfrm>
            <a:off x="2895600" y="2616203"/>
            <a:ext cx="3657600" cy="461963"/>
            <a:chOff x="1824" y="1648"/>
            <a:chExt cx="2304" cy="291"/>
          </a:xfrm>
        </p:grpSpPr>
        <p:sp>
          <p:nvSpPr>
            <p:cNvPr id="17" name="Text Box 67"/>
            <p:cNvSpPr txBox="1">
              <a:spLocks noChangeArrowheads="1"/>
            </p:cNvSpPr>
            <p:nvPr/>
          </p:nvSpPr>
          <p:spPr bwMode="auto">
            <a:xfrm>
              <a:off x="2064" y="1648"/>
              <a:ext cx="2064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饥荒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(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第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7b 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节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)</a:t>
              </a:r>
            </a:p>
          </p:txBody>
        </p:sp>
        <p:sp>
          <p:nvSpPr>
            <p:cNvPr id="18" name="AutoShape 71"/>
            <p:cNvSpPr>
              <a:spLocks noChangeArrowheads="1"/>
            </p:cNvSpPr>
            <p:nvPr/>
          </p:nvSpPr>
          <p:spPr bwMode="auto">
            <a:xfrm>
              <a:off x="1824" y="1728"/>
              <a:ext cx="432" cy="144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FF66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19" name="Group 76"/>
          <p:cNvGrpSpPr>
            <a:grpSpLocks/>
          </p:cNvGrpSpPr>
          <p:nvPr/>
        </p:nvGrpSpPr>
        <p:grpSpPr bwMode="auto">
          <a:xfrm>
            <a:off x="2895600" y="3200404"/>
            <a:ext cx="3657600" cy="461963"/>
            <a:chOff x="1824" y="2016"/>
            <a:chExt cx="2304" cy="291"/>
          </a:xfrm>
        </p:grpSpPr>
        <p:sp>
          <p:nvSpPr>
            <p:cNvPr id="20" name="Text Box 68"/>
            <p:cNvSpPr txBox="1">
              <a:spLocks noChangeArrowheads="1"/>
            </p:cNvSpPr>
            <p:nvPr/>
          </p:nvSpPr>
          <p:spPr bwMode="auto">
            <a:xfrm>
              <a:off x="2064" y="2016"/>
              <a:ext cx="2064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死亡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(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第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9 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节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)</a:t>
              </a:r>
            </a:p>
          </p:txBody>
        </p:sp>
        <p:sp>
          <p:nvSpPr>
            <p:cNvPr id="21" name="AutoShape 72"/>
            <p:cNvSpPr>
              <a:spLocks noChangeArrowheads="1"/>
            </p:cNvSpPr>
            <p:nvPr/>
          </p:nvSpPr>
          <p:spPr bwMode="auto">
            <a:xfrm>
              <a:off x="1824" y="2064"/>
              <a:ext cx="432" cy="144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FF66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22" name="Group 77"/>
          <p:cNvGrpSpPr>
            <a:grpSpLocks/>
          </p:cNvGrpSpPr>
          <p:nvPr/>
        </p:nvGrpSpPr>
        <p:grpSpPr bwMode="auto">
          <a:xfrm>
            <a:off x="2971800" y="4648200"/>
            <a:ext cx="3657600" cy="457200"/>
            <a:chOff x="1824" y="1648"/>
            <a:chExt cx="2304" cy="288"/>
          </a:xfrm>
        </p:grpSpPr>
        <p:sp>
          <p:nvSpPr>
            <p:cNvPr id="23" name="Text Box 78"/>
            <p:cNvSpPr txBox="1">
              <a:spLocks noChangeArrowheads="1"/>
            </p:cNvSpPr>
            <p:nvPr/>
          </p:nvSpPr>
          <p:spPr bwMode="auto">
            <a:xfrm>
              <a:off x="2064" y="1648"/>
              <a:ext cx="206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地震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(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第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7c </a:t>
              </a:r>
              <a:r>
                <a:rPr lang="zh-CN" alt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节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)</a:t>
              </a:r>
            </a:p>
          </p:txBody>
        </p:sp>
        <p:sp>
          <p:nvSpPr>
            <p:cNvPr id="24" name="AutoShape 79"/>
            <p:cNvSpPr>
              <a:spLocks noChangeArrowheads="1"/>
            </p:cNvSpPr>
            <p:nvPr/>
          </p:nvSpPr>
          <p:spPr bwMode="auto">
            <a:xfrm>
              <a:off x="1824" y="1728"/>
              <a:ext cx="432" cy="144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FF66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5" descr="judgment_day_terro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038600"/>
            <a:ext cx="8839200" cy="2667000"/>
          </a:xfrm>
        </p:spPr>
        <p:txBody>
          <a:bodyPr/>
          <a:lstStyle/>
          <a:p>
            <a:pPr algn="ctr">
              <a:defRPr/>
            </a:pPr>
            <a:r>
              <a:rPr lang="zh-CN" altLang="en-US" sz="66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现在关于七个</a:t>
            </a:r>
            <a:r>
              <a:rPr lang="zh-CN" altLang="en-US" sz="6600" b="1" u="sng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未来</a:t>
            </a:r>
            <a:r>
              <a:rPr lang="zh-CN" altLang="en-US" sz="66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br>
              <a:rPr lang="en-SG" altLang="zh-CN" sz="66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66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审判</a:t>
            </a:r>
            <a:r>
              <a:rPr lang="en-US" sz="6600" b="1" dirty="0">
                <a:solidFill>
                  <a:schemeClr val="tx1"/>
                </a:solidFill>
                <a:latin typeface="Arial" charset="0"/>
              </a:rPr>
              <a:t>…</a:t>
            </a:r>
            <a:endParaRPr lang="en-US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80010" y="3524250"/>
            <a:ext cx="1624461" cy="525401"/>
          </a:xfrm>
          <a:prstGeom prst="rect">
            <a:avLst/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教会时期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9562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大灾难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14:1-2)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00169" y="3524250"/>
            <a:ext cx="2172687" cy="9562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千禧年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亚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14:6-21)</a:t>
            </a: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圣徒被提</a:t>
            </a:r>
            <a:br>
              <a:rPr lang="zh-CN" altLang="en-US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</a:br>
            <a:r>
              <a:rPr lang="en-US" altLang="zh-CN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提前 </a:t>
            </a:r>
            <a:r>
              <a:rPr lang="en-US" altLang="zh-CN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4:13-18)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551068" y="1809750"/>
            <a:ext cx="3254715" cy="525401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主再来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14:3-5)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110956" y="4895850"/>
            <a:ext cx="2347415" cy="1387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歌革和玛各</a:t>
            </a:r>
            <a:b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哈米吉多顿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)</a:t>
            </a:r>
            <a:b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结 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38–39)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349463" y="4914900"/>
            <a:ext cx="2345812" cy="1387176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歌哥革和玛各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的重现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20:7-10)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737295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末世事件时序</a:t>
            </a:r>
            <a:endParaRPr lang="en-US" sz="5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529523" y="981075"/>
            <a:ext cx="2534967" cy="13871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白色</a:t>
            </a:r>
            <a:endParaRPr lang="en-US" altLang="zh-CN" sz="2800" b="1" dirty="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大宝座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20:11-14)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737299" name="Text Box 4"/>
          <p:cNvSpPr txBox="1">
            <a:spLocks noChangeArrowheads="1"/>
          </p:cNvSpPr>
          <p:nvPr/>
        </p:nvSpPr>
        <p:spPr bwMode="auto">
          <a:xfrm>
            <a:off x="8101013" y="0"/>
            <a:ext cx="1042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GB" b="1">
                <a:solidFill>
                  <a:srgbClr val="FFFFFF"/>
                </a:solidFill>
              </a:rPr>
              <a:t>473</a:t>
            </a:r>
          </a:p>
        </p:txBody>
      </p:sp>
    </p:spTree>
    <p:extLst>
      <p:ext uri="{BB962C8B-B14F-4D97-AF65-F5344CB8AC3E}">
        <p14:creationId xmlns:p14="http://schemas.microsoft.com/office/powerpoint/2010/main" val="171206464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6" dur="2000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7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0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1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6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8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1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0"/>
                            </p:stCondLst>
                            <p:childTnLst>
                              <p:par>
                                <p:cTn id="9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4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6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400"/>
                            </p:stCondLst>
                            <p:childTnLst>
                              <p:par>
                                <p:cTn id="9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1" dur="1000" autoRev="1" fill="hold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200"/>
                            </p:stCondLst>
                            <p:childTnLst>
                              <p:par>
                                <p:cTn id="10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04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6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0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1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0" y="247650"/>
            <a:ext cx="9144000" cy="590550"/>
          </a:xfrm>
          <a:prstGeom prst="rect">
            <a:avLst/>
          </a:prstGeom>
          <a:solidFill>
            <a:srgbClr val="FFFFFF">
              <a:alpha val="5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81987" name="Group 3"/>
          <p:cNvGrpSpPr>
            <a:grpSpLocks/>
          </p:cNvGrpSpPr>
          <p:nvPr/>
        </p:nvGrpSpPr>
        <p:grpSpPr bwMode="auto">
          <a:xfrm>
            <a:off x="254000" y="2019300"/>
            <a:ext cx="693738" cy="1466850"/>
            <a:chOff x="648" y="1860"/>
            <a:chExt cx="492" cy="924"/>
          </a:xfrm>
        </p:grpSpPr>
        <p:sp>
          <p:nvSpPr>
            <p:cNvPr id="682011" name="Line 4"/>
            <p:cNvSpPr>
              <a:spLocks noChangeShapeType="1"/>
            </p:cNvSpPr>
            <p:nvPr/>
          </p:nvSpPr>
          <p:spPr bwMode="auto">
            <a:xfrm>
              <a:off x="900" y="1860"/>
              <a:ext cx="0" cy="924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682012" name="Line 5"/>
            <p:cNvSpPr>
              <a:spLocks noChangeShapeType="1"/>
            </p:cNvSpPr>
            <p:nvPr/>
          </p:nvSpPr>
          <p:spPr bwMode="auto">
            <a:xfrm>
              <a:off x="648" y="2100"/>
              <a:ext cx="49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eaLnBrk="1" hangingPunct="1"/>
              <a:endParaRPr lang="en-US" sz="2400">
                <a:solidFill>
                  <a:srgbClr val="000000"/>
                </a:solidFill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681988" name="Text Box 6"/>
          <p:cNvSpPr txBox="1">
            <a:spLocks noChangeArrowheads="1"/>
          </p:cNvSpPr>
          <p:nvPr/>
        </p:nvSpPr>
        <p:spPr bwMode="auto">
          <a:xfrm>
            <a:off x="884941" y="3567113"/>
            <a:ext cx="1627370" cy="52322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教会时期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89" name="Line 7"/>
          <p:cNvSpPr>
            <a:spLocks noChangeShapeType="1"/>
          </p:cNvSpPr>
          <p:nvPr/>
        </p:nvSpPr>
        <p:spPr bwMode="auto">
          <a:xfrm flipV="1">
            <a:off x="0" y="3486150"/>
            <a:ext cx="71961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2400">
              <a:solidFill>
                <a:srgbClr val="000000"/>
              </a:solidFill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681990" name="Text Box 8"/>
          <p:cNvSpPr txBox="1">
            <a:spLocks noChangeArrowheads="1"/>
          </p:cNvSpPr>
          <p:nvPr/>
        </p:nvSpPr>
        <p:spPr bwMode="auto">
          <a:xfrm>
            <a:off x="3363913" y="3567113"/>
            <a:ext cx="901700" cy="523875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苦难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91" name="Text Box 9"/>
          <p:cNvSpPr txBox="1">
            <a:spLocks noChangeArrowheads="1"/>
          </p:cNvSpPr>
          <p:nvPr/>
        </p:nvSpPr>
        <p:spPr bwMode="auto">
          <a:xfrm>
            <a:off x="5448300" y="3567113"/>
            <a:ext cx="903288" cy="52387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千年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cxnSp>
        <p:nvCxnSpPr>
          <p:cNvPr id="681992" name="AutoShape 10"/>
          <p:cNvCxnSpPr>
            <a:cxnSpLocks noChangeShapeType="1"/>
          </p:cNvCxnSpPr>
          <p:nvPr/>
        </p:nvCxnSpPr>
        <p:spPr bwMode="auto">
          <a:xfrm rot="-5400000">
            <a:off x="2562225" y="1533525"/>
            <a:ext cx="1046163" cy="531813"/>
          </a:xfrm>
          <a:prstGeom prst="curvedConnector3">
            <a:avLst>
              <a:gd name="adj1" fmla="val -8862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81993" name="Text Box 11"/>
          <p:cNvSpPr txBox="1">
            <a:spLocks noChangeArrowheads="1"/>
          </p:cNvSpPr>
          <p:nvPr/>
        </p:nvSpPr>
        <p:spPr bwMode="auto">
          <a:xfrm>
            <a:off x="1971675" y="1833563"/>
            <a:ext cx="1622425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欢天喜地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94" name="Line 12"/>
          <p:cNvSpPr>
            <a:spLocks noChangeShapeType="1"/>
          </p:cNvSpPr>
          <p:nvPr/>
        </p:nvSpPr>
        <p:spPr bwMode="auto">
          <a:xfrm>
            <a:off x="4843463" y="2266950"/>
            <a:ext cx="0" cy="1162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2400">
              <a:solidFill>
                <a:srgbClr val="000000"/>
              </a:solidFill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681995" name="Text Box 13"/>
          <p:cNvSpPr txBox="1">
            <a:spLocks noChangeArrowheads="1"/>
          </p:cNvSpPr>
          <p:nvPr/>
        </p:nvSpPr>
        <p:spPr bwMode="auto">
          <a:xfrm>
            <a:off x="3859213" y="1852613"/>
            <a:ext cx="1981200" cy="523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第二次降临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96" name="Text Box 14"/>
          <p:cNvSpPr txBox="1">
            <a:spLocks noChangeArrowheads="1"/>
          </p:cNvSpPr>
          <p:nvPr/>
        </p:nvSpPr>
        <p:spPr bwMode="auto">
          <a:xfrm>
            <a:off x="3441700" y="4938713"/>
            <a:ext cx="1260475" cy="954087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战役</a:t>
            </a:r>
            <a:b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大决战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97" name="Text Box 15"/>
          <p:cNvSpPr txBox="1">
            <a:spLocks noChangeArrowheads="1"/>
          </p:cNvSpPr>
          <p:nvPr/>
        </p:nvSpPr>
        <p:spPr bwMode="auto">
          <a:xfrm>
            <a:off x="6107113" y="4957763"/>
            <a:ext cx="1622425" cy="95408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战役</a:t>
            </a:r>
            <a:b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歌革和玛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98" name="Text Box 16"/>
          <p:cNvSpPr txBox="1">
            <a:spLocks noChangeArrowheads="1"/>
          </p:cNvSpPr>
          <p:nvPr/>
        </p:nvSpPr>
        <p:spPr bwMode="auto">
          <a:xfrm>
            <a:off x="7581900" y="2751138"/>
            <a:ext cx="1238250" cy="954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大白</a:t>
            </a:r>
            <a:b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lang="zh-C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宝座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1999" name="Line 17"/>
          <p:cNvSpPr>
            <a:spLocks noChangeShapeType="1"/>
          </p:cNvSpPr>
          <p:nvPr/>
        </p:nvSpPr>
        <p:spPr bwMode="auto">
          <a:xfrm flipV="1">
            <a:off x="4859338" y="4038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2400">
              <a:solidFill>
                <a:srgbClr val="000000"/>
              </a:solidFill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682000" name="Line 18"/>
          <p:cNvSpPr>
            <a:spLocks noChangeShapeType="1"/>
          </p:cNvSpPr>
          <p:nvPr/>
        </p:nvSpPr>
        <p:spPr bwMode="auto">
          <a:xfrm flipV="1">
            <a:off x="6926263" y="40576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2400">
              <a:solidFill>
                <a:srgbClr val="000000"/>
              </a:solidFill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682001" name="Rectangle 19"/>
          <p:cNvSpPr>
            <a:spLocks noGrp="1" noChangeArrowheads="1"/>
          </p:cNvSpPr>
          <p:nvPr>
            <p:ph type="title"/>
          </p:nvPr>
        </p:nvSpPr>
        <p:spPr>
          <a:xfrm>
            <a:off x="2887920" y="72002"/>
            <a:ext cx="3278187" cy="830263"/>
          </a:xfrm>
        </p:spPr>
        <p:txBody>
          <a:bodyPr wrap="none" anchor="t">
            <a:spAutoFit/>
          </a:bodyPr>
          <a:lstStyle/>
          <a:p>
            <a:pPr eaLnBrk="1" hangingPunct="1">
              <a:defRPr/>
            </a:pPr>
            <a:r>
              <a:rPr 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复活和判断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82002" name="Text Box 21"/>
          <p:cNvSpPr txBox="1">
            <a:spLocks noChangeArrowheads="1"/>
          </p:cNvSpPr>
          <p:nvPr/>
        </p:nvSpPr>
        <p:spPr bwMode="auto">
          <a:xfrm>
            <a:off x="845185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439</a:t>
            </a:r>
            <a:endParaRPr lang="en-US" sz="1800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682003" name="Text Box 24"/>
          <p:cNvSpPr txBox="1">
            <a:spLocks noChangeArrowheads="1"/>
          </p:cNvSpPr>
          <p:nvPr/>
        </p:nvSpPr>
        <p:spPr bwMode="auto">
          <a:xfrm>
            <a:off x="4572000" y="914400"/>
            <a:ext cx="4427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333399"/>
                </a:solidFill>
                <a:latin typeface="SimSun" panose="02010600030101010101" pitchFamily="2" charset="-122"/>
                <a:ea typeface="SimSun" panose="02010600030101010101" pitchFamily="2" charset="-122"/>
                <a:cs typeface="Osaka"/>
              </a:rPr>
              <a:t>R = 4</a:t>
            </a:r>
            <a:r>
              <a:rPr lang="zh-CN" altLang="en-US" sz="2400" b="1" dirty="0">
                <a:solidFill>
                  <a:srgbClr val="333399"/>
                </a:solidFill>
                <a:latin typeface="SimSun" panose="02010600030101010101" pitchFamily="2" charset="-122"/>
                <a:ea typeface="SimSun" panose="02010600030101010101" pitchFamily="2" charset="-122"/>
                <a:cs typeface="Osaka"/>
              </a:rPr>
              <a:t> </a:t>
            </a:r>
            <a:r>
              <a:rPr lang="zh-CN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组复活</a:t>
            </a:r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2004" name="Text Box 25"/>
          <p:cNvSpPr txBox="1">
            <a:spLocks noChangeArrowheads="1"/>
          </p:cNvSpPr>
          <p:nvPr/>
        </p:nvSpPr>
        <p:spPr bwMode="auto">
          <a:xfrm>
            <a:off x="4572000" y="1295400"/>
            <a:ext cx="380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Osaka"/>
              </a:rPr>
              <a:t>J</a:t>
            </a:r>
            <a:r>
              <a:rPr lang="en-US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Osaka"/>
              </a:rPr>
              <a:t>  </a:t>
            </a:r>
            <a:r>
              <a:rPr lang="en-US" sz="24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Osaka"/>
              </a:rPr>
              <a:t>= 7</a:t>
            </a:r>
            <a:r>
              <a:rPr lang="zh-CN" alt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判断组</a:t>
            </a:r>
            <a:endParaRPr lang="en-US" sz="2800" b="1" dirty="0">
              <a:solidFill>
                <a:srgbClr val="000000">
                  <a:lumMod val="85000"/>
                  <a:lumOff val="15000"/>
                </a:srgbClr>
              </a:solidFill>
              <a:latin typeface="SimSun" panose="02010600030101010101" pitchFamily="2" charset="-122"/>
              <a:ea typeface="SimSun" panose="02010600030101010101" pitchFamily="2" charset="-122"/>
              <a:cs typeface="Osaka"/>
            </a:endParaRPr>
          </a:p>
        </p:txBody>
      </p:sp>
      <p:sp>
        <p:nvSpPr>
          <p:cNvPr id="682005" name="Text Box 26"/>
          <p:cNvSpPr txBox="1">
            <a:spLocks noChangeArrowheads="1"/>
          </p:cNvSpPr>
          <p:nvPr/>
        </p:nvSpPr>
        <p:spPr bwMode="auto">
          <a:xfrm>
            <a:off x="3124200" y="2971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J</a:t>
            </a:r>
          </a:p>
        </p:txBody>
      </p:sp>
      <p:sp>
        <p:nvSpPr>
          <p:cNvPr id="682006" name="Text Box 27"/>
          <p:cNvSpPr txBox="1">
            <a:spLocks noChangeArrowheads="1"/>
          </p:cNvSpPr>
          <p:nvPr/>
        </p:nvSpPr>
        <p:spPr bwMode="auto">
          <a:xfrm>
            <a:off x="4572000" y="2971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4J</a:t>
            </a:r>
          </a:p>
        </p:txBody>
      </p:sp>
      <p:sp>
        <p:nvSpPr>
          <p:cNvPr id="682007" name="Text Box 29"/>
          <p:cNvSpPr txBox="1">
            <a:spLocks noChangeArrowheads="1"/>
          </p:cNvSpPr>
          <p:nvPr/>
        </p:nvSpPr>
        <p:spPr bwMode="auto">
          <a:xfrm>
            <a:off x="6934200" y="2971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2J</a:t>
            </a:r>
          </a:p>
        </p:txBody>
      </p:sp>
      <p:sp>
        <p:nvSpPr>
          <p:cNvPr id="682008" name="Text Box 30"/>
          <p:cNvSpPr txBox="1">
            <a:spLocks noChangeArrowheads="1"/>
          </p:cNvSpPr>
          <p:nvPr/>
        </p:nvSpPr>
        <p:spPr bwMode="auto">
          <a:xfrm>
            <a:off x="2895600" y="2667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333399"/>
                </a:solidFill>
                <a:latin typeface="Arial" charset="0"/>
                <a:ea typeface="Osaka" charset="0"/>
                <a:cs typeface="Osaka" charset="0"/>
              </a:rPr>
              <a:t>R</a:t>
            </a:r>
          </a:p>
        </p:txBody>
      </p:sp>
      <p:sp>
        <p:nvSpPr>
          <p:cNvPr id="682009" name="Text Box 31"/>
          <p:cNvSpPr txBox="1">
            <a:spLocks noChangeArrowheads="1"/>
          </p:cNvSpPr>
          <p:nvPr/>
        </p:nvSpPr>
        <p:spPr bwMode="auto">
          <a:xfrm>
            <a:off x="4572000" y="2667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333399"/>
                </a:solidFill>
                <a:latin typeface="Arial" charset="0"/>
                <a:ea typeface="Osaka" charset="0"/>
                <a:cs typeface="Osaka" charset="0"/>
              </a:rPr>
              <a:t>2R</a:t>
            </a:r>
          </a:p>
        </p:txBody>
      </p:sp>
      <p:sp>
        <p:nvSpPr>
          <p:cNvPr id="682010" name="Text Box 32"/>
          <p:cNvSpPr txBox="1">
            <a:spLocks noChangeArrowheads="1"/>
          </p:cNvSpPr>
          <p:nvPr/>
        </p:nvSpPr>
        <p:spPr bwMode="auto">
          <a:xfrm>
            <a:off x="7062788" y="26670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333399"/>
                </a:solidFill>
                <a:latin typeface="Arial" charset="0"/>
                <a:ea typeface="Osaka" charset="0"/>
                <a:cs typeface="Osaka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375603233"/>
      </p:ext>
    </p:extLst>
  </p:cSld>
  <p:clrMapOvr>
    <a:masterClrMapping/>
  </p:clrMapOvr>
  <p:transition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7"/>
          <p:cNvSpPr>
            <a:spLocks noChangeArrowheads="1"/>
          </p:cNvSpPr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rgbClr val="FFFFF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83011" name="Picture 2" descr="Jesus second com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1243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301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基督的审判台前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83013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439</a:t>
            </a:r>
            <a:endParaRPr lang="en-US" sz="1800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683014" name="Rectangle 3"/>
          <p:cNvSpPr txBox="1">
            <a:spLocks noChangeArrowheads="1"/>
          </p:cNvSpPr>
          <p:nvPr/>
        </p:nvSpPr>
        <p:spPr bwMode="auto">
          <a:xfrm>
            <a:off x="3752850" y="2152650"/>
            <a:ext cx="4953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奖赏由基督的信徒</a:t>
            </a:r>
            <a:endParaRPr lang="en-US" altLang="zh-CN" sz="36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Arial" charset="0"/>
              </a:rPr>
              <a:t>  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Arial" charset="0"/>
              </a:rPr>
              <a:t>(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Arial" charset="0"/>
              </a:rPr>
              <a:t>林后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Arial" charset="0"/>
              </a:rPr>
              <a:t>. 5:10)</a:t>
            </a:r>
          </a:p>
          <a:p>
            <a:pPr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Arial" charset="0"/>
              <a:ea typeface="Osaka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在着迷</a:t>
            </a:r>
            <a:br>
              <a:rPr lang="en-US" sz="36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Osaka" charset="0"/>
              </a:rPr>
              <a:t>(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Osaka" charset="0"/>
              </a:rPr>
              <a:t>贴前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Osaka" charset="0"/>
                <a:cs typeface="Osaka" charset="0"/>
              </a:rPr>
              <a:t>. 4:17)</a:t>
            </a:r>
          </a:p>
          <a:p>
            <a:pPr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奖励的奖励或损失</a:t>
            </a:r>
            <a:endParaRPr lang="en-US" altLang="zh-CN" sz="36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buFont typeface="Arial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（未得救）</a:t>
            </a: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9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7" descr="jdw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6101556" y="1916832"/>
            <a:ext cx="2994819" cy="1283568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zh-CN" altLang="en-US" sz="40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那只有一</a:t>
            </a:r>
            <a:br>
              <a:rPr lang="en-SG" altLang="zh-CN" sz="40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个吗？</a:t>
            </a:r>
            <a:endParaRPr lang="en-US" sz="2400" b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7876" name="Rectangle 1029"/>
          <p:cNvSpPr>
            <a:spLocks noChangeArrowheads="1"/>
          </p:cNvSpPr>
          <p:nvPr/>
        </p:nvSpPr>
        <p:spPr bwMode="auto">
          <a:xfrm>
            <a:off x="152400" y="3505200"/>
            <a:ext cx="6019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6000" b="1" i="1" dirty="0">
                <a:latin typeface="Times New Roman" charset="0"/>
              </a:rPr>
              <a:t>"</a:t>
            </a:r>
            <a:r>
              <a:rPr lang="zh-CN" altLang="en-US" sz="6000" b="1" i="1" dirty="0">
                <a:latin typeface="Times New Roman" charset="0"/>
              </a:rPr>
              <a:t>在那个大</a:t>
            </a:r>
            <a:endParaRPr lang="en-SG" altLang="zh-CN" sz="6000" b="1" i="1" dirty="0">
              <a:latin typeface="Times New Roman" charset="0"/>
            </a:endParaRPr>
          </a:p>
          <a:p>
            <a:r>
              <a:rPr lang="zh-CN" altLang="en-US" sz="6000" b="1" i="1" dirty="0">
                <a:latin typeface="Times New Roman" charset="0"/>
              </a:rPr>
              <a:t>审判日</a:t>
            </a:r>
            <a:r>
              <a:rPr lang="en-US" altLang="ja-JP" sz="6000" b="1" i="1" dirty="0">
                <a:latin typeface="Times New Roman" charset="0"/>
              </a:rPr>
              <a:t>"</a:t>
            </a:r>
            <a:endParaRPr lang="en-US" sz="4000" b="1" i="1" dirty="0">
              <a:latin typeface="Times New Roman" charset="0"/>
            </a:endParaRPr>
          </a:p>
        </p:txBody>
      </p:sp>
      <p:sp>
        <p:nvSpPr>
          <p:cNvPr id="294919" name="Text Box 1031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  <p:sp>
        <p:nvSpPr>
          <p:cNvPr id="207878" name="Rectangle 10"/>
          <p:cNvSpPr>
            <a:spLocks noChangeArrowheads="1"/>
          </p:cNvSpPr>
          <p:nvPr/>
        </p:nvSpPr>
        <p:spPr bwMode="auto">
          <a:xfrm rot="1367051">
            <a:off x="5230813" y="2889250"/>
            <a:ext cx="1741487" cy="5508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9619" name="Picture 6" descr="Jesus second co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0"/>
            <a:ext cx="7772400" cy="11430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effectLst>
                  <a:glow rad="228600">
                    <a:schemeClr val="tx1"/>
                  </a:glow>
                </a:effectLst>
                <a:latin typeface="Century Gothic" charset="0"/>
                <a:ea typeface="MS Pゴシック" charset="0"/>
                <a:cs typeface="MS Pゴシック" charset="0"/>
              </a:rPr>
              <a:t>基督的第二次再来</a:t>
            </a:r>
            <a:endParaRPr lang="en-US" b="1" dirty="0">
              <a:solidFill>
                <a:schemeClr val="accent1"/>
              </a:solidFill>
              <a:effectLst>
                <a:glow rad="228600">
                  <a:schemeClr val="tx1"/>
                </a:glow>
              </a:effectLst>
              <a:latin typeface="Century Gothic" charset="0"/>
              <a:ea typeface="MS Pゴシック" charset="0"/>
              <a:cs typeface="MS Pゴシック" charset="0"/>
            </a:endParaRP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a typeface="MS Pゴシック" charset="0"/>
                <a:cs typeface="MS Pゴシック" charset="0"/>
              </a:rPr>
              <a:t>160</a:t>
            </a:r>
            <a:endParaRPr lang="en-US" sz="1800">
              <a:ea typeface="MS Pゴシック" charset="0"/>
              <a:cs typeface="MS P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 descr="Kings of kings on hor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981200"/>
            <a:ext cx="3886200" cy="4267200"/>
          </a:xfrm>
        </p:spPr>
        <p:txBody>
          <a:bodyPr/>
          <a:lstStyle/>
          <a:p>
            <a:r>
              <a:rPr lang="en-US" altLang="ja-JP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有一把利剑从他口中吐出来，他要用这剑击打列国</a:t>
            </a:r>
            <a:r>
              <a:rPr lang="en-US" altLang="ja-JP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” </a:t>
            </a:r>
            <a:br>
              <a:rPr lang="en-US" altLang="ja-JP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</a:br>
            <a:r>
              <a:rPr lang="en-US" altLang="ja-JP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启示录</a:t>
            </a:r>
            <a:r>
              <a:rPr lang="en-US" altLang="ja-JP" sz="3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charset="0"/>
                <a:cs typeface="Arial" charset="0"/>
              </a:rPr>
              <a:t>19:15a)</a:t>
            </a:r>
            <a:endParaRPr lang="en-US" sz="36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4" descr="tribmarty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762000"/>
            <a:ext cx="7772400" cy="838200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旧约圣徒的审判</a:t>
            </a:r>
            <a:endParaRPr lang="en-US" sz="4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FD467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</a:rPr>
              <a:t>160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2743200"/>
            <a:ext cx="8382000" cy="267765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"</a:t>
            </a:r>
            <a:r>
              <a:rPr lang="zh-CN" altLang="en-US" dirty="0">
                <a:solidFill>
                  <a:schemeClr val="bg1"/>
                </a:solidFill>
              </a:rPr>
              <a:t>那时保护你同胞的伟大护卫天使米迦勒必站起来；并且必有患难的时期，是立国以来直到那时未曾有过的。那时你的同胞中名字记录在册上的，都必得拯救。 </a:t>
            </a:r>
            <a:r>
              <a:rPr lang="en-US" altLang="zh-CN" baseline="30000" dirty="0">
                <a:solidFill>
                  <a:schemeClr val="bg1"/>
                </a:solidFill>
              </a:rPr>
              <a:t>2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zh-CN" altLang="en-US" dirty="0">
                <a:solidFill>
                  <a:schemeClr val="bg1"/>
                </a:solidFill>
              </a:rPr>
              <a:t>必有许多睡在尘土中的人醒过来，有的要得永生，有的要受羞辱，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永远被憎恶。 </a:t>
            </a:r>
            <a:r>
              <a:rPr lang="en-US" altLang="zh-CN" baseline="30000" dirty="0">
                <a:solidFill>
                  <a:schemeClr val="bg1"/>
                </a:solidFill>
              </a:rPr>
              <a:t>3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zh-CN" altLang="en-US" dirty="0">
                <a:solidFill>
                  <a:schemeClr val="bg1"/>
                </a:solidFill>
              </a:rPr>
              <a:t>那些有智慧的必发光，好象穹苍的光体；那些使许多人归义的必发光，如同星星，直到永永远远。</a:t>
            </a:r>
            <a:r>
              <a:rPr lang="en-US" altLang="ja-JP" dirty="0">
                <a:solidFill>
                  <a:schemeClr val="bg1"/>
                </a:solidFill>
              </a:rPr>
              <a:t>"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zh-CN" altLang="en-US" dirty="0">
                <a:solidFill>
                  <a:schemeClr val="bg1"/>
                </a:solidFill>
              </a:rPr>
              <a:t>但以理</a:t>
            </a:r>
            <a:r>
              <a:rPr lang="en-US" altLang="ja-JP" dirty="0">
                <a:solidFill>
                  <a:schemeClr val="bg1"/>
                </a:solidFill>
              </a:rPr>
              <a:t> 12:1-3 </a:t>
            </a:r>
            <a:r>
              <a:rPr lang="en-US" altLang="zh-CN" dirty="0">
                <a:solidFill>
                  <a:schemeClr val="bg1"/>
                </a:solidFill>
              </a:rPr>
              <a:t>CNV</a:t>
            </a:r>
            <a:r>
              <a:rPr lang="en-US" altLang="ja-JP" dirty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4" descr="07_behead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灾难圣徒的审判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FD467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</a:rPr>
              <a:t>160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828800"/>
            <a:ext cx="91440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</a:pPr>
            <a:r>
              <a:rPr lang="en-US" b="1" baseline="30000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4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我又看见一些宝座，有人坐在上面，他们得了审判的权柄。我也看见那些因为替耶稣作见证，并且因为　神的道而被斩首的人的灵魂。</a:t>
            </a:r>
            <a:r>
              <a:rPr lang="zh-CN" altLang="en-US" b="1" dirty="0">
                <a:solidFill>
                  <a:srgbClr val="FFFF00"/>
                </a:solidFill>
                <a:effectLst>
                  <a:glow rad="228600">
                    <a:schemeClr val="tx1"/>
                  </a:glow>
                </a:effectLst>
              </a:rPr>
              <a:t>他们没有拜过兽或兽像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，也没有在额上或手上受过兽的记号。他们都</a:t>
            </a:r>
            <a:r>
              <a:rPr lang="zh-CN" altLang="en-US" b="1" dirty="0">
                <a:solidFill>
                  <a:srgbClr val="FFFF00"/>
                </a:solidFill>
                <a:effectLst>
                  <a:glow rad="228600">
                    <a:schemeClr val="tx1"/>
                  </a:glow>
                </a:effectLst>
              </a:rPr>
              <a:t>复活了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，与基督一同作王一千年。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… 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他们还要作　神和基督的祭司，与他一同作王一千年。</a:t>
            </a:r>
            <a:r>
              <a:rPr lang="en-US" altLang="ja-JP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“ </a:t>
            </a:r>
            <a:br>
              <a:rPr lang="en-US" altLang="ja-JP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</a:br>
            <a:r>
              <a:rPr lang="en-US" altLang="ja-JP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(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启示录 </a:t>
            </a:r>
            <a:r>
              <a:rPr lang="en-US" altLang="ja-JP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20:4, 6b).</a:t>
            </a:r>
            <a:endParaRPr lang="en-US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4" descr="jesus_rap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2" name="Title 1"/>
          <p:cNvSpPr>
            <a:spLocks noGrp="1"/>
          </p:cNvSpPr>
          <p:nvPr>
            <p:ph type="title" idx="4294967295"/>
          </p:nvPr>
        </p:nvSpPr>
        <p:spPr>
          <a:xfrm>
            <a:off x="0" y="881018"/>
            <a:ext cx="9144000" cy="600164"/>
          </a:xfr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</a:pPr>
            <a:r>
              <a:rPr lang="zh-CN" altLang="en-US" sz="3600" b="1" kern="1200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Osaka" charset="0"/>
              </a:rPr>
              <a:t>对以色列国的审判</a:t>
            </a:r>
            <a:endParaRPr lang="en-US" sz="3600" b="1" kern="1200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  <a:latin typeface="SimSun" panose="02010600030101010101" pitchFamily="2" charset="-122"/>
              <a:ea typeface="SimSun" panose="02010600030101010101" pitchFamily="2" charset="-122"/>
              <a:cs typeface="Osaka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272833" y="160838"/>
            <a:ext cx="954934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 sz="36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2400" dirty="0"/>
              <a:t>160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139950"/>
            <a:ext cx="9144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 sz="2400" b="1" baseline="3000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altLang="ja-JP" sz="2800" baseline="0" dirty="0"/>
              <a:t>"</a:t>
            </a:r>
            <a:r>
              <a:rPr lang="zh-CN" altLang="en-US" sz="2800" baseline="0" dirty="0"/>
              <a:t>你们说：我们要像列国的人，像列邦的各族一样去事奉木头和石头。你们心里所起的这意念，必不能成就</a:t>
            </a:r>
            <a:r>
              <a:rPr lang="en-US" altLang="ja-JP" sz="2800" baseline="0" dirty="0"/>
              <a:t>… </a:t>
            </a:r>
            <a:r>
              <a:rPr lang="en-US" altLang="ja-JP" sz="2800" dirty="0"/>
              <a:t>34</a:t>
            </a:r>
            <a:r>
              <a:rPr lang="zh-CN" altLang="en-US" sz="2800" baseline="0" dirty="0"/>
              <a:t>我必用大能的手，伸出来的膀臂，以及倒出来的烈怒，把你们从万族中领出来，从你们所分散到的列邦招聚你们。</a:t>
            </a:r>
            <a:endParaRPr lang="en-US" altLang="zh-CN" sz="2800" baseline="0" dirty="0"/>
          </a:p>
          <a:p>
            <a:r>
              <a:rPr lang="zh-CN" altLang="en-US" sz="2800" baseline="0" dirty="0"/>
              <a:t> </a:t>
            </a:r>
            <a:r>
              <a:rPr lang="en-US" altLang="zh-CN" sz="2800" dirty="0"/>
              <a:t>35</a:t>
            </a:r>
            <a:r>
              <a:rPr lang="en-US" altLang="zh-CN" sz="2800" baseline="0" dirty="0"/>
              <a:t> </a:t>
            </a:r>
            <a:r>
              <a:rPr lang="zh-CN" altLang="en-US" sz="2800" baseline="0" dirty="0">
                <a:solidFill>
                  <a:srgbClr val="FFFF00"/>
                </a:solidFill>
              </a:rPr>
              <a:t>我要把你们带到万族的旷野，在那里当面审判你们。</a:t>
            </a:r>
            <a:r>
              <a:rPr lang="zh-CN" altLang="en-US" sz="2800" baseline="0" dirty="0"/>
              <a:t> </a:t>
            </a:r>
            <a:r>
              <a:rPr lang="en-US" altLang="zh-CN" sz="2800" dirty="0"/>
              <a:t>36</a:t>
            </a:r>
            <a:r>
              <a:rPr lang="en-US" altLang="zh-CN" sz="2800" baseline="0" dirty="0"/>
              <a:t> </a:t>
            </a:r>
            <a:r>
              <a:rPr lang="zh-CN" altLang="en-US" sz="2800" baseline="0" dirty="0"/>
              <a:t>我怎样在埃及地的旷野审判你们的祖先，也</a:t>
            </a:r>
            <a:r>
              <a:rPr lang="zh-CN" altLang="en-US" sz="2800" baseline="0" dirty="0">
                <a:solidFill>
                  <a:srgbClr val="FFFF00"/>
                </a:solidFill>
              </a:rPr>
              <a:t>必怎样审判你们</a:t>
            </a:r>
            <a:r>
              <a:rPr lang="zh-CN" altLang="en-US" sz="2800" baseline="0" dirty="0"/>
              <a:t>。这是主耶和华的宣告。 </a:t>
            </a:r>
            <a:r>
              <a:rPr lang="en-US" altLang="zh-CN" sz="2800" baseline="0" dirty="0"/>
              <a:t>37 </a:t>
            </a:r>
            <a:r>
              <a:rPr lang="zh-CN" altLang="en-US" sz="2800" baseline="0" dirty="0"/>
              <a:t>我必使你们从牧人的杖下经过，使你们进入盟约的约束。</a:t>
            </a:r>
            <a:r>
              <a:rPr lang="en-US" altLang="ja-JP" sz="2800" baseline="0" dirty="0"/>
              <a:t>“</a:t>
            </a:r>
          </a:p>
          <a:p>
            <a:r>
              <a:rPr lang="en-US" altLang="ja-JP" sz="2800" baseline="0" dirty="0"/>
              <a:t> (</a:t>
            </a:r>
            <a:r>
              <a:rPr lang="zh-CN" altLang="en-US" sz="2800" baseline="0" dirty="0"/>
              <a:t>以西结</a:t>
            </a:r>
            <a:r>
              <a:rPr lang="en-US" altLang="ja-JP" sz="2800" baseline="0" dirty="0"/>
              <a:t>20:32, 34-37).</a:t>
            </a:r>
            <a:endParaRPr lang="en-US" sz="2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152400"/>
            <a:ext cx="5334000" cy="17526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Arial" charset="0"/>
              </a:rPr>
              <a:t>审判列国</a:t>
            </a:r>
            <a:br>
              <a:rPr lang="en-US" altLang="zh-CN" dirty="0">
                <a:latin typeface="Arial" charset="0"/>
              </a:rPr>
            </a:br>
            <a:r>
              <a:rPr lang="en-US" dirty="0">
                <a:latin typeface="Arial" charset="0"/>
              </a:rPr>
              <a:t>(</a:t>
            </a:r>
            <a:r>
              <a:rPr lang="zh-CN" altLang="en-US" dirty="0">
                <a:latin typeface="Arial" charset="0"/>
              </a:rPr>
              <a:t>绵羊与山羊</a:t>
            </a:r>
            <a:r>
              <a:rPr lang="en-US" dirty="0">
                <a:latin typeface="Arial" charset="0"/>
              </a:rPr>
              <a:t>)</a:t>
            </a:r>
            <a:endParaRPr lang="en-US" dirty="0">
              <a:latin typeface="Times New Roman" charset="0"/>
            </a:endParaRP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</a:rPr>
              <a:t>160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0" y="2414736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8580" dist="25399" dir="8100000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CNV 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马太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25:31 </a:t>
            </a:r>
            <a:r>
              <a:rPr lang="mr-IN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当人子在他的荣耀里，带着所有的使者降临的时候，他要坐在荣耀的宝座上。 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 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万族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要聚集在他面前，他要把他们彼此分开，好象牧羊人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把绵羊和山羊分开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一样： 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 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把绵羊放在右边，山羊放在左边。 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 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那时，王要对右边的说：‘蒙我父赐福的，来承受创世以来为你们预备好的国吧。</a:t>
            </a:r>
            <a:r>
              <a:rPr lang="mr-IN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7812" name="Picture 7" descr="sheph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34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5" descr="rev 3 laodicea drou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8"/>
            <a:ext cx="91440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0"/>
            <a:ext cx="9109075" cy="609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橄</a:t>
            </a:r>
            <a:r>
              <a:rPr lang="zh-TW" altLang="en-US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欖</a:t>
            </a:r>
            <a:r>
              <a:rPr lang="zh-CN" altLang="en-US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山的教</a:t>
            </a:r>
            <a:r>
              <a:rPr lang="zh-TW" altLang="en-US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導</a:t>
            </a:r>
            <a:r>
              <a:rPr lang="en-US" altLang="zh-TW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太</a:t>
            </a:r>
            <a:r>
              <a:rPr lang="en-US" altLang="zh-TW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24–25)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8532813" y="44450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78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925130" y="476672"/>
            <a:ext cx="532859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Adapted from Mark L. Bailey, DTS class notes, 1986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95288" y="3933825"/>
            <a:ext cx="6624637" cy="1428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419475" y="3716338"/>
            <a:ext cx="576263" cy="5762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79388" y="3789363"/>
            <a:ext cx="431800" cy="431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7544" y="4149080"/>
            <a:ext cx="2952328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末世的</a:t>
            </a:r>
            <a:r>
              <a:rPr lang="zh-TW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徵兆</a:t>
            </a:r>
            <a:b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</a:b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(4-8)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23928" y="4149080"/>
            <a:ext cx="2736304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大</a:t>
            </a:r>
            <a:r>
              <a:rPr lang="zh-TW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災難</a:t>
            </a:r>
            <a:b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</a:b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(9-14, 21-22)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627784" y="2636912"/>
            <a:ext cx="2016224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rPr>
              <a:t>憎惡的蒼凉</a:t>
            </a:r>
            <a:b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</a:b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(15-20)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572000" y="2636912"/>
            <a:ext cx="2016224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假基</a:t>
            </a:r>
            <a:r>
              <a:rPr lang="zh-TW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督與假</a:t>
            </a: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先知</a:t>
            </a:r>
            <a:b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</a:b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(23-26)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76056" y="799437"/>
            <a:ext cx="414096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第二次的再来</a:t>
            </a: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(27-31):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076056" y="1096788"/>
            <a:ext cx="414096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182563" indent="-182563" algn="l" eaLnBrk="1" hangingPunct="1">
              <a:spcBef>
                <a:spcPct val="50000"/>
              </a:spcBef>
              <a:buFont typeface="Arial"/>
              <a:buChar char="•"/>
              <a:defRPr sz="1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zh-CN" altLang="en-US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天上的</a:t>
            </a:r>
            <a:r>
              <a:rPr lang="zh-TW" altLang="en-US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徵</a:t>
            </a:r>
            <a:r>
              <a:rPr lang="zh-CN" altLang="en-US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兆</a:t>
            </a:r>
            <a:r>
              <a:rPr lang="en-US" altLang="zh-TW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 (29-30)</a:t>
            </a:r>
          </a:p>
          <a:p>
            <a:pPr>
              <a:defRPr/>
            </a:pPr>
            <a:endParaRPr lang="en-US" sz="1800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ea typeface="ＭＳ Ｐゴシック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076056" y="1394139"/>
            <a:ext cx="414096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182563" indent="-182563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人子的再来</a:t>
            </a: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 (27, 30)</a:t>
            </a:r>
          </a:p>
          <a:p>
            <a:pPr marL="182563" indent="-182563" eaLnBrk="1" hangingPunct="1">
              <a:spcBef>
                <a:spcPct val="50000"/>
              </a:spcBef>
              <a:buFont typeface="Arial"/>
              <a:buChar char="•"/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076056" y="1691490"/>
            <a:ext cx="414096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182563" indent="-182563" algn="l" eaLnBrk="1" hangingPunct="1">
              <a:spcBef>
                <a:spcPct val="50000"/>
              </a:spcBef>
              <a:buFont typeface="Arial"/>
              <a:buChar char="•"/>
              <a:defRPr sz="1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zh-TW" altLang="en-US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飛鳥</a:t>
            </a:r>
            <a:r>
              <a:rPr lang="zh-CN" altLang="en-US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的食物</a:t>
            </a:r>
            <a:r>
              <a:rPr lang="en-US" altLang="zh-TW" sz="18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</a:rPr>
              <a:t>(28)</a:t>
            </a:r>
          </a:p>
          <a:p>
            <a:pPr>
              <a:defRPr/>
            </a:pPr>
            <a:endParaRPr lang="en-US" sz="1800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ea typeface="ＭＳ Ｐゴシック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076056" y="1988840"/>
            <a:ext cx="414096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182563" indent="-182563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zh-TW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選</a:t>
            </a: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民的拯救</a:t>
            </a: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楷体" pitchFamily="49" charset="-122"/>
                <a:ea typeface="楷体" pitchFamily="49" charset="-122"/>
                <a:cs typeface="Arial"/>
              </a:rPr>
              <a:t> (31)</a:t>
            </a:r>
          </a:p>
          <a:p>
            <a:pPr marL="182563" indent="-182563" eaLnBrk="1" hangingPunct="1">
              <a:spcBef>
                <a:spcPct val="50000"/>
              </a:spcBef>
              <a:buFont typeface="Arial"/>
              <a:buChar char="•"/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012160" y="6114782"/>
            <a:ext cx="2016224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  <a:cs typeface="Arial"/>
              </a:rPr>
              <a:t>(</a:t>
            </a: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  <a:cs typeface="Arial"/>
              </a:rPr>
              <a:t>太</a:t>
            </a:r>
            <a:r>
              <a:rPr lang="en-US" altLang="zh-TW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  <a:cs typeface="Arial"/>
              </a:rPr>
              <a:t>. 25:31-46)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336196" y="5035242"/>
            <a:ext cx="1368152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iTi" pitchFamily="49" charset="-122"/>
                <a:ea typeface="KaiTi" pitchFamily="49" charset="-122"/>
                <a:cs typeface="Arial"/>
              </a:rPr>
              <a:t>列国的</a:t>
            </a:r>
            <a:r>
              <a: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iTi" pitchFamily="49" charset="-122"/>
                <a:ea typeface="KaiTi" pitchFamily="49" charset="-122"/>
              </a:rPr>
              <a:t>裁判</a:t>
            </a:r>
            <a:endParaRPr lang="en-US" altLang="zh-TW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aiTi" pitchFamily="49" charset="-122"/>
              <a:ea typeface="KaiTi" pitchFamily="49" charset="-122"/>
              <a:cs typeface="Arial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220072" y="5589240"/>
            <a:ext cx="115212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  <a:cs typeface="Arial"/>
              </a:rPr>
              <a:t>绵羊</a:t>
            </a:r>
            <a:endParaRPr lang="en-US" altLang="zh-TW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KaiTi" pitchFamily="49" charset="-122"/>
              <a:ea typeface="KaiTi" pitchFamily="49" charset="-122"/>
              <a:cs typeface="Arial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740352" y="5589240"/>
            <a:ext cx="1152128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  <a:cs typeface="Arial"/>
              </a:rPr>
              <a:t>山羊</a:t>
            </a:r>
            <a:endParaRPr lang="en-US" altLang="zh-TW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KaiTi" pitchFamily="49" charset="-122"/>
              <a:ea typeface="KaiTi" pitchFamily="49" charset="-122"/>
              <a:cs typeface="Arial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8217562">
            <a:off x="5516563" y="4735513"/>
            <a:ext cx="1917700" cy="1397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3382438" flipH="1">
            <a:off x="6507163" y="4700588"/>
            <a:ext cx="1916112" cy="1381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6767513" y="3789363"/>
            <a:ext cx="433387" cy="431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" name="Striped Right Arrow 3"/>
          <p:cNvSpPr/>
          <p:nvPr/>
        </p:nvSpPr>
        <p:spPr bwMode="auto">
          <a:xfrm rot="5400000">
            <a:off x="6407944" y="2817019"/>
            <a:ext cx="1152525" cy="503237"/>
          </a:xfrm>
          <a:prstGeom prst="stripedRightArrow">
            <a:avLst>
              <a:gd name="adj1" fmla="val 47480"/>
              <a:gd name="adj2" fmla="val 1054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148263" y="1125538"/>
            <a:ext cx="266382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331640" y="6444044"/>
            <a:ext cx="129614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6:1–8:5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131840" y="6167045"/>
            <a:ext cx="100811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12:7-12</a:t>
            </a:r>
            <a:b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13:14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0" y="5890046"/>
            <a:ext cx="1403648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b="1" dirty="0">
                <a:solidFill>
                  <a:srgbClr val="FFFF00"/>
                </a:solidFill>
                <a:latin typeface="KaiTi" pitchFamily="49" charset="-122"/>
                <a:ea typeface="KaiTi" pitchFamily="49" charset="-122"/>
              </a:rPr>
              <a:t>與啟示錄相關性的經</a:t>
            </a:r>
            <a:r>
              <a:rPr lang="zh-CN" altLang="en-US" b="1" dirty="0">
                <a:solidFill>
                  <a:srgbClr val="FFFF00"/>
                </a:solidFill>
                <a:latin typeface="KaiTi" pitchFamily="49" charset="-122"/>
                <a:ea typeface="KaiTi" pitchFamily="49" charset="-122"/>
              </a:rPr>
              <a:t>文</a:t>
            </a:r>
            <a:endParaRPr lang="en-US" altLang="zh-TW" b="1" dirty="0">
              <a:solidFill>
                <a:srgbClr val="FFFF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KaiTi" pitchFamily="49" charset="-122"/>
              <a:ea typeface="KaiTi" pitchFamily="49" charset="-122"/>
              <a:cs typeface="Arial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4499992" y="6167045"/>
            <a:ext cx="122413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12:8-17</a:t>
            </a:r>
            <a:b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8:1–19:10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408204" y="6444044"/>
            <a:ext cx="122413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19:11-21</a:t>
            </a:r>
          </a:p>
        </p:txBody>
      </p:sp>
    </p:spTree>
    <p:extLst>
      <p:ext uri="{BB962C8B-B14F-4D97-AF65-F5344CB8AC3E}">
        <p14:creationId xmlns:p14="http://schemas.microsoft.com/office/powerpoint/2010/main" val="14705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24" grpId="0" animBg="1"/>
      <p:bldP spid="2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sz="3200" b="1" dirty="0"/>
              <a:t>Dispensational Views on Matthew 24</a:t>
            </a:r>
          </a:p>
        </p:txBody>
      </p:sp>
      <p:pic>
        <p:nvPicPr>
          <p:cNvPr id="3" name="Picture 2" descr="Screen Shot 2015-07-24 at 9.32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5016" cy="7077284"/>
          </a:xfrm>
          <a:prstGeom prst="rect">
            <a:avLst/>
          </a:prstGeom>
          <a:solidFill>
            <a:srgbClr val="9900FF"/>
          </a:solidFill>
        </p:spPr>
      </p:pic>
      <p:sp>
        <p:nvSpPr>
          <p:cNvPr id="4" name="Rectangle 3"/>
          <p:cNvSpPr/>
          <p:nvPr/>
        </p:nvSpPr>
        <p:spPr bwMode="auto">
          <a:xfrm>
            <a:off x="4022868" y="2816932"/>
            <a:ext cx="1485235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教会时期</a:t>
            </a:r>
            <a:endParaRPr kumimoji="0" lang="en-SG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588224" y="2816932"/>
            <a:ext cx="144016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灾难</a:t>
            </a:r>
            <a:endParaRPr kumimoji="0" lang="en-SG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78677" y="100712"/>
            <a:ext cx="2695929" cy="723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综合时代论</a:t>
            </a:r>
            <a:endParaRPr kumimoji="0" lang="en-SG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108368" y="1053401"/>
            <a:ext cx="6424072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当前和未来的迹象   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马太福音 </a:t>
            </a:r>
            <a:r>
              <a:rPr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24:4-31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kumimoji="0" lang="en-SG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49225" y="4509120"/>
            <a:ext cx="792088" cy="1296144"/>
          </a:xfrm>
          <a:prstGeom prst="rect">
            <a:avLst/>
          </a:prstGeom>
          <a:solidFill>
            <a:srgbClr val="2E0C5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前和未来的迹象</a:t>
            </a:r>
            <a:endParaRPr kumimoji="0" lang="en-SG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051720" y="4077072"/>
            <a:ext cx="1512168" cy="432048"/>
          </a:xfrm>
          <a:prstGeom prst="rect">
            <a:avLst/>
          </a:prstGeom>
          <a:solidFill>
            <a:srgbClr val="9900FF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G" sz="11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L</a:t>
            </a:r>
            <a:r>
              <a:rPr lang="en-SG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.S</a:t>
            </a:r>
            <a:r>
              <a:rPr lang="en-SG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. Chafer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L.S</a:t>
            </a:r>
            <a:r>
              <a:rPr lang="en-US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. </a:t>
            </a:r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查福</a:t>
            </a:r>
            <a:endParaRPr lang="en-SG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1720" y="4525730"/>
            <a:ext cx="1512168" cy="415438"/>
          </a:xfrm>
          <a:prstGeom prst="rect">
            <a:avLst/>
          </a:prstGeom>
          <a:solidFill>
            <a:srgbClr val="9900FF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H.A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. </a:t>
            </a:r>
            <a:r>
              <a:rPr lang="en-SG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Ironside</a:t>
            </a:r>
            <a:endParaRPr lang="en-SG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SG" altLang="zh-CN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H.A</a:t>
            </a:r>
            <a:r>
              <a:rPr lang="en-SG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. </a:t>
            </a:r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艾恩赛德</a:t>
            </a:r>
            <a:endParaRPr lang="en-SG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051720" y="4941168"/>
            <a:ext cx="1512168" cy="396044"/>
          </a:xfrm>
          <a:prstGeom prst="rect">
            <a:avLst/>
          </a:prstGeom>
          <a:solidFill>
            <a:srgbClr val="9900FF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G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James F, Rand</a:t>
            </a: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詹姆斯 </a:t>
            </a:r>
            <a:r>
              <a:rPr lang="en-SG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F. </a:t>
            </a:r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兰德</a:t>
            </a: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051720" y="5337212"/>
            <a:ext cx="1512168" cy="396044"/>
          </a:xfrm>
          <a:prstGeom prst="rect">
            <a:avLst/>
          </a:prstGeom>
          <a:solidFill>
            <a:srgbClr val="9900FF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John </a:t>
            </a:r>
            <a:r>
              <a:rPr lang="en-SG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Walvoord</a:t>
            </a:r>
            <a:endParaRPr lang="en-SG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约翰沃尔沃德</a:t>
            </a: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051720" y="5733256"/>
            <a:ext cx="1512168" cy="360040"/>
          </a:xfrm>
          <a:prstGeom prst="rect">
            <a:avLst/>
          </a:prstGeom>
          <a:solidFill>
            <a:srgbClr val="9900FF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Larry </a:t>
            </a:r>
            <a:r>
              <a:rPr lang="en-SG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Pettegrew</a:t>
            </a:r>
            <a:endParaRPr lang="en-SG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拉里佩特格鲁</a:t>
            </a: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079570" y="6127858"/>
            <a:ext cx="1484318" cy="360040"/>
          </a:xfrm>
          <a:prstGeom prst="rect">
            <a:avLst/>
          </a:prstGeom>
          <a:solidFill>
            <a:srgbClr val="99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Arnold </a:t>
            </a:r>
            <a:r>
              <a:rPr lang="en-SG" sz="1100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Fruchtenb</a:t>
            </a:r>
            <a:endParaRPr lang="en-SG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阿诺德</a:t>
            </a:r>
            <a:r>
              <a:rPr lang="en-US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·</a:t>
            </a:r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弗鲁赫特博姆</a:t>
            </a: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827584" y="3328251"/>
            <a:ext cx="1143664" cy="316773"/>
          </a:xfrm>
          <a:prstGeom prst="rect">
            <a:avLst/>
          </a:prstGeom>
          <a:solidFill>
            <a:srgbClr val="5A1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过去派</a:t>
            </a:r>
            <a:endParaRPr kumimoji="0" lang="en-SG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27584" y="3759293"/>
            <a:ext cx="1224136" cy="317779"/>
          </a:xfrm>
          <a:prstGeom prst="rect">
            <a:avLst/>
          </a:prstGeom>
          <a:solidFill>
            <a:srgbClr val="5A1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局部过去派</a:t>
            </a:r>
            <a:endParaRPr kumimoji="0" lang="en-SG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57147" y="3759293"/>
            <a:ext cx="1300051" cy="288032"/>
          </a:xfrm>
          <a:prstGeom prst="rect">
            <a:avLst/>
          </a:prstGeom>
          <a:solidFill>
            <a:srgbClr val="B82F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SG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D. A. Carson</a:t>
            </a:r>
          </a:p>
          <a:p>
            <a:pPr algn="ctr"/>
            <a:r>
              <a:rPr kumimoji="0" lang="en-SG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D. A. 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</a:rPr>
              <a:t>卡森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115263" y="3284984"/>
            <a:ext cx="1342387" cy="360040"/>
          </a:xfrm>
          <a:prstGeom prst="rect">
            <a:avLst/>
          </a:prstGeom>
          <a:solidFill>
            <a:srgbClr val="BB3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各种其他人</a:t>
            </a:r>
            <a:endParaRPr kumimoji="0" lang="en-SG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4667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sz="3200" b="1" dirty="0"/>
              <a:t>Dispensational Views on Matthew 24</a:t>
            </a:r>
          </a:p>
        </p:txBody>
      </p:sp>
      <p:pic>
        <p:nvPicPr>
          <p:cNvPr id="3" name="Picture 2" descr="Screen Shot 2015-07-24 at 9.42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09" y="0"/>
            <a:ext cx="8603673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4274" y="133092"/>
            <a:ext cx="7340479" cy="6705054"/>
            <a:chOff x="975936" y="53829"/>
            <a:chExt cx="7340479" cy="6705054"/>
          </a:xfrm>
        </p:grpSpPr>
        <p:sp>
          <p:nvSpPr>
            <p:cNvPr id="4" name="Rectangle 3"/>
            <p:cNvSpPr/>
            <p:nvPr/>
          </p:nvSpPr>
          <p:spPr bwMode="auto">
            <a:xfrm>
              <a:off x="1115616" y="53829"/>
              <a:ext cx="2695929" cy="723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zh-CN" altLang="en-US" sz="2400" b="1" dirty="0">
                  <a:solidFill>
                    <a:srgbClr val="0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综合时代论</a:t>
              </a:r>
              <a:endParaRPr kumimoji="0" lang="en-SG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108368" y="980728"/>
              <a:ext cx="6208047" cy="50405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kumimoji="0" lang="zh-CN" alt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未来的迹象</a:t>
              </a:r>
              <a:r>
                <a:rPr kumimoji="0" lang="en-SG" altLang="zh-CN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(</a:t>
              </a:r>
              <a:r>
                <a:rPr lang="zh-CN" altLang="en-US" sz="20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马太福音 </a:t>
              </a:r>
              <a:r>
                <a:rPr lang="en-US" altLang="zh-CN" sz="20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24:4-31): </a:t>
              </a:r>
              <a:r>
                <a:rPr lang="zh-CN" altLang="en-US" sz="2000" b="1" i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按时间顺序排列</a:t>
              </a:r>
              <a:r>
                <a:rPr kumimoji="0" lang="zh-CN" altLang="en-US" sz="2000" b="1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endParaRPr kumimoji="0" lang="en-SG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003504" y="2341625"/>
              <a:ext cx="1368152" cy="396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2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教会时期</a:t>
              </a:r>
              <a:endParaRPr kumimoji="0" lang="en-S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349834" y="2341625"/>
              <a:ext cx="1440160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2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灾难</a:t>
              </a:r>
              <a:endParaRPr kumimoji="0" lang="en-S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021726" y="2888948"/>
              <a:ext cx="1143664" cy="316773"/>
            </a:xfrm>
            <a:prstGeom prst="rect">
              <a:avLst/>
            </a:prstGeom>
            <a:solidFill>
              <a:srgbClr val="5A130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过去派</a:t>
              </a:r>
              <a:endParaRPr kumimoji="0" lang="en-SG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975936" y="3277729"/>
              <a:ext cx="1139328" cy="317779"/>
            </a:xfrm>
            <a:prstGeom prst="rect">
              <a:avLst/>
            </a:prstGeom>
            <a:solidFill>
              <a:srgbClr val="5A130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局部过去派</a:t>
              </a:r>
              <a:endParaRPr kumimoji="0" lang="en-SG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978496" y="3617915"/>
              <a:ext cx="1136768" cy="3140968"/>
            </a:xfrm>
            <a:prstGeom prst="rect">
              <a:avLst/>
            </a:prstGeom>
            <a:solidFill>
              <a:srgbClr val="0C225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未来的迹象</a:t>
              </a:r>
              <a:endParaRPr lang="en-SG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algn="ctr"/>
              <a:endParaRPr kumimoji="0" lang="en-SG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algn="ctr"/>
              <a:r>
                <a:rPr lang="en-SG" altLang="zh-CN" b="1" i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(</a:t>
              </a:r>
              <a:r>
                <a:rPr lang="zh-CN" altLang="en-US" b="1" i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按时间顺序</a:t>
              </a:r>
              <a:endParaRPr kumimoji="0" lang="en-SG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233491" y="3277729"/>
              <a:ext cx="1300051" cy="288032"/>
            </a:xfrm>
            <a:prstGeom prst="rect">
              <a:avLst/>
            </a:prstGeom>
            <a:solidFill>
              <a:srgbClr val="B82F1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SG" sz="10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D. A. Carson</a:t>
              </a:r>
            </a:p>
            <a:p>
              <a:pPr algn="ctr"/>
              <a:r>
                <a:rPr kumimoji="0" lang="en-SG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</a:rPr>
                <a:t>D. A. </a:t>
              </a:r>
              <a:r>
                <a:rPr lang="zh-CN" altLang="en-US" sz="1000" b="1" dirty="0">
                  <a:solidFill>
                    <a:schemeClr val="bg1"/>
                  </a:solidFill>
                  <a:latin typeface="+mn-lt"/>
                </a:rPr>
                <a:t>卡森</a:t>
              </a:r>
              <a:endParaRPr kumimoji="0" lang="en-SG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237397" y="2845681"/>
              <a:ext cx="1342387" cy="360040"/>
            </a:xfrm>
            <a:prstGeom prst="rect">
              <a:avLst/>
            </a:prstGeom>
            <a:solidFill>
              <a:srgbClr val="BB301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各种其他人</a:t>
              </a:r>
              <a:endParaRPr kumimoji="0" lang="en-SG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84369" y="3697670"/>
              <a:ext cx="1395416" cy="379402"/>
            </a:xfrm>
            <a:prstGeom prst="rect">
              <a:avLst/>
            </a:prstGeom>
            <a:solidFill>
              <a:srgbClr val="0066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SG" altLang="zh-CN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Dwight Pentecost        </a:t>
              </a:r>
              <a:r>
                <a:rPr lang="zh-CN" altLang="en-US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德怀特  潘德科斯</a:t>
              </a:r>
              <a:endParaRPr kumimoji="0" lang="en-SG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184369" y="4077072"/>
              <a:ext cx="1395416" cy="379402"/>
            </a:xfrm>
            <a:prstGeom prst="rect">
              <a:avLst/>
            </a:prstGeom>
            <a:solidFill>
              <a:srgbClr val="0066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SG" altLang="zh-CN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Merrill Unger      </a:t>
              </a:r>
              <a:r>
                <a:rPr lang="zh-CN" altLang="en-US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美林  昂格尔</a:t>
              </a:r>
              <a:endParaRPr kumimoji="0" lang="en-SG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195736" y="4469494"/>
              <a:ext cx="1384049" cy="379402"/>
            </a:xfrm>
            <a:prstGeom prst="rect">
              <a:avLst/>
            </a:prstGeom>
            <a:solidFill>
              <a:srgbClr val="0066C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SG" altLang="zh-CN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Paul </a:t>
              </a:r>
              <a:r>
                <a:rPr lang="en-SG" altLang="zh-CN" sz="1100" b="1" dirty="0" err="1">
                  <a:solidFill>
                    <a:schemeClr val="bg1"/>
                  </a:solidFill>
                  <a:latin typeface="+mn-lt"/>
                  <a:ea typeface="ＭＳ Ｐゴシック" charset="0"/>
                </a:rPr>
                <a:t>Benware</a:t>
              </a:r>
              <a:endParaRPr lang="en-SG" altLang="zh-CN" sz="1100" b="1" dirty="0">
                <a:solidFill>
                  <a:schemeClr val="bg1"/>
                </a:solidFill>
                <a:latin typeface="+mn-lt"/>
                <a:ea typeface="ＭＳ Ｐゴシック" charset="0"/>
              </a:endParaRPr>
            </a:p>
            <a:p>
              <a:pPr algn="ctr"/>
              <a:r>
                <a:rPr kumimoji="0" lang="zh-CN" altLang="en-US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</a:rPr>
                <a:t>保罗   本威</a:t>
              </a:r>
              <a:endParaRPr kumimoji="0" lang="en-SG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210632" y="4888752"/>
              <a:ext cx="1383643" cy="379402"/>
            </a:xfrm>
            <a:prstGeom prst="rect">
              <a:avLst/>
            </a:prstGeom>
            <a:solidFill>
              <a:srgbClr val="0066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kumimoji="0" lang="en-US" altLang="zh-CN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</a:rPr>
                <a:t>Louis</a:t>
              </a:r>
              <a:r>
                <a:rPr kumimoji="0" lang="en-SG" altLang="zh-CN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</a:rPr>
                <a:t> A. Barbieri</a:t>
              </a:r>
            </a:p>
            <a:p>
              <a:pPr algn="ctr"/>
              <a:r>
                <a:rPr kumimoji="0" lang="zh-CN" altLang="en-US" sz="1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</a:rPr>
                <a:t>路易 </a:t>
              </a:r>
              <a:r>
                <a:rPr lang="en-US" altLang="zh-CN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 </a:t>
              </a:r>
              <a:r>
                <a:rPr lang="zh-CN" altLang="en-US" sz="1100" b="1" dirty="0">
                  <a:solidFill>
                    <a:schemeClr val="bg1"/>
                  </a:solidFill>
                  <a:latin typeface="+mn-lt"/>
                  <a:ea typeface="ＭＳ Ｐゴシック" charset="0"/>
                </a:rPr>
                <a:t>巴比里</a:t>
              </a:r>
              <a:endParaRPr kumimoji="0" lang="en-SG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endParaRPr>
            </a:p>
          </p:txBody>
        </p:sp>
      </p:grpSp>
      <p:sp>
        <p:nvSpPr>
          <p:cNvPr id="18" name="Rectangle 17"/>
          <p:cNvSpPr/>
          <p:nvPr/>
        </p:nvSpPr>
        <p:spPr bwMode="auto">
          <a:xfrm>
            <a:off x="2162022" y="5368514"/>
            <a:ext cx="1368152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1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Roy Gingrich</a:t>
            </a: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罗伊 金里奇</a:t>
            </a:r>
            <a:endParaRPr lang="en-SG" altLang="zh-CN" sz="11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184461" y="6152306"/>
            <a:ext cx="1368152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Mark Hitchcock</a:t>
            </a:r>
          </a:p>
          <a:p>
            <a:pPr algn="ctr"/>
            <a:r>
              <a:rPr kumimoji="0" lang="zh-CN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马</a:t>
            </a:r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可  希区柯克</a:t>
            </a:r>
            <a:r>
              <a:rPr kumimoji="0" lang="zh-CN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</a:t>
            </a: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168970" y="6531708"/>
            <a:ext cx="1368152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Thomas Ice</a:t>
            </a: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多马  埃斯</a:t>
            </a:r>
            <a:endParaRPr lang="en-SG" altLang="zh-CN" sz="1100" b="1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176715" y="5772904"/>
            <a:ext cx="1368152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Charles Ryrie</a:t>
            </a:r>
          </a:p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查尔斯  雷立</a:t>
            </a:r>
            <a:endParaRPr kumimoji="0" lang="en-SG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165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sz="3200" b="1" dirty="0"/>
              <a:t>Dispensational Views on Matthew 24</a:t>
            </a:r>
          </a:p>
        </p:txBody>
      </p:sp>
      <p:pic>
        <p:nvPicPr>
          <p:cNvPr id="3" name="Picture 2" descr="Screen Shot 2015-07-24 at 9.4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30492"/>
            <a:ext cx="871779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115616" y="26034"/>
            <a:ext cx="2839945" cy="723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综合时代论</a:t>
            </a:r>
            <a:endParaRPr kumimoji="0" lang="en-SG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64466" y="2492896"/>
            <a:ext cx="1368152" cy="396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教会时期</a:t>
            </a:r>
            <a:endParaRPr kumimoji="0" lang="en-SG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72200" y="2456892"/>
            <a:ext cx="144016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灾难</a:t>
            </a:r>
            <a:endParaRPr kumimoji="0" lang="en-SG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979712" y="992967"/>
            <a:ext cx="6408712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未来的迹象</a:t>
            </a:r>
            <a:r>
              <a:rPr kumimoji="0" lang="en-SG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马太福音 </a:t>
            </a:r>
            <a:r>
              <a:rPr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24:4-31):</a:t>
            </a:r>
            <a:r>
              <a:rPr lang="zh-CN" altLang="en-US" sz="2400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回顾性</a:t>
            </a:r>
            <a:endParaRPr kumimoji="0" lang="en-SG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54110" y="3796648"/>
            <a:ext cx="1162689" cy="3030860"/>
          </a:xfrm>
          <a:prstGeom prst="rect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未来的迹象</a:t>
            </a:r>
            <a:endParaRPr lang="en-SG" altLang="zh-CN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endParaRPr kumimoji="0" lang="en-SG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SG" altLang="zh-CN" sz="2400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回顾性</a:t>
            </a:r>
            <a:r>
              <a:rPr lang="en-SG" altLang="zh-CN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en-SG" b="1" i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endParaRPr kumimoji="0" lang="en-SG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168472" y="3819282"/>
            <a:ext cx="1395416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Larry V. Crutchfield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拉瑞 </a:t>
            </a:r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V. 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克拉奇菲尔德</a:t>
            </a:r>
            <a:endParaRPr lang="en-SG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200857" y="4365104"/>
            <a:ext cx="1353387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Tom Constable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汤姆  空洒布尔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00857" y="4828612"/>
            <a:ext cx="1363031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John F. Hart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约翰 </a:t>
            </a:r>
            <a:r>
              <a:rPr lang="en-US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F. 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哈特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158828" y="6386254"/>
            <a:ext cx="1395416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J. B. Hixson</a:t>
            </a:r>
          </a:p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J.B. 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希克森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158828" y="5848305"/>
            <a:ext cx="1395416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Rick Griffith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立克  可理飞氏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158828" y="5432337"/>
            <a:ext cx="1395416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Stanley </a:t>
            </a:r>
            <a:r>
              <a:rPr lang="en-SG" altLang="zh-CN" sz="1000" b="1" dirty="0" err="1">
                <a:solidFill>
                  <a:schemeClr val="bg1"/>
                </a:solidFill>
                <a:latin typeface="+mn-lt"/>
                <a:ea typeface="ＭＳ Ｐゴシック" charset="0"/>
              </a:rPr>
              <a:t>D.Toussaint</a:t>
            </a:r>
            <a:endParaRPr lang="en-SG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斯坦利  </a:t>
            </a:r>
            <a:r>
              <a:rPr lang="en-US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D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。 图森特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80064" y="3040219"/>
            <a:ext cx="1143664" cy="316773"/>
          </a:xfrm>
          <a:prstGeom prst="rect">
            <a:avLst/>
          </a:prstGeom>
          <a:solidFill>
            <a:srgbClr val="5A1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过去派</a:t>
            </a:r>
            <a:endParaRPr kumimoji="0" lang="en-SG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934274" y="3429000"/>
            <a:ext cx="1139328" cy="317779"/>
          </a:xfrm>
          <a:prstGeom prst="rect">
            <a:avLst/>
          </a:prstGeom>
          <a:solidFill>
            <a:srgbClr val="5A1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局部过去派</a:t>
            </a:r>
            <a:endParaRPr kumimoji="0" lang="en-SG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191829" y="3429000"/>
            <a:ext cx="1300051" cy="288032"/>
          </a:xfrm>
          <a:prstGeom prst="rect">
            <a:avLst/>
          </a:prstGeom>
          <a:solidFill>
            <a:srgbClr val="B82F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SG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D. A. Carson</a:t>
            </a:r>
          </a:p>
          <a:p>
            <a:pPr algn="ctr"/>
            <a:r>
              <a:rPr kumimoji="0" lang="en-SG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D. A. 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</a:rPr>
              <a:t>卡森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195735" y="2996952"/>
            <a:ext cx="1342387" cy="360040"/>
          </a:xfrm>
          <a:prstGeom prst="rect">
            <a:avLst/>
          </a:prstGeom>
          <a:solidFill>
            <a:srgbClr val="BB3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各种其他人</a:t>
            </a:r>
            <a:endParaRPr kumimoji="0" lang="en-SG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57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086600" cy="1143000"/>
          </a:xfrm>
        </p:spPr>
        <p:txBody>
          <a:bodyPr/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约翰福音 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28-29</a:t>
            </a:r>
            <a:r>
              <a:rPr lang="en-SG" dirty="0">
                <a:latin typeface="SimSun" panose="02010600030101010101" pitchFamily="2" charset="-122"/>
                <a:ea typeface="SimSun" panose="02010600030101010101" pitchFamily="2" charset="-122"/>
              </a:rPr>
              <a:t> (</a:t>
            </a:r>
            <a:r>
              <a:rPr lang="en-SG" dirty="0" err="1">
                <a:latin typeface="SimSun" panose="02010600030101010101" pitchFamily="2" charset="-122"/>
                <a:ea typeface="SimSun" panose="02010600030101010101" pitchFamily="2" charset="-122"/>
              </a:rPr>
              <a:t>CNVS</a:t>
            </a:r>
            <a:r>
              <a:rPr lang="en-SG" dirty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524000"/>
            <a:ext cx="7086600" cy="35814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"</a:t>
            </a:r>
            <a:r>
              <a:rPr lang="en-US" altLang="zh-CN" sz="3600" b="1" baseline="30000" dirty="0">
                <a:latin typeface="SimSun" panose="02010600030101010101" pitchFamily="2" charset="-122"/>
                <a:ea typeface="SimSun" panose="02010600030101010101" pitchFamily="2" charset="-122"/>
              </a:rPr>
              <a:t>28 </a:t>
            </a:r>
            <a:r>
              <a:rPr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你们不要把这事看作希奇，因为时候将到，那时所有在坟墓里的都要听见他的声音， </a:t>
            </a:r>
            <a:r>
              <a:rPr lang="en-US" altLang="zh-CN" sz="3600" b="1" baseline="30000" dirty="0">
                <a:latin typeface="SimSun" panose="02010600030101010101" pitchFamily="2" charset="-122"/>
                <a:ea typeface="SimSun" panose="02010600030101010101" pitchFamily="2" charset="-122"/>
              </a:rPr>
              <a:t>29 </a:t>
            </a:r>
            <a:r>
              <a:rPr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并且都要出来；行善的复活得生命，作恶的复活被定罪</a:t>
            </a: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.</a:t>
            </a:r>
            <a:r>
              <a:rPr lang="en-US" altLang="ja-JP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"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09923" name="Text Box 4"/>
          <p:cNvSpPr txBox="1">
            <a:spLocks noChangeArrowheads="1"/>
          </p:cNvSpPr>
          <p:nvPr/>
        </p:nvSpPr>
        <p:spPr bwMode="auto">
          <a:xfrm>
            <a:off x="1981200" y="5446713"/>
            <a:ext cx="693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zh-CN" altLang="en-US" dirty="0"/>
              <a:t>但这些经文是否教导说义人和恶人的复活会同时发生？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160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sz="3200" b="1" dirty="0"/>
              <a:t>Dispensational Views on Matthew 24</a:t>
            </a:r>
          </a:p>
        </p:txBody>
      </p:sp>
      <p:pic>
        <p:nvPicPr>
          <p:cNvPr id="3" name="Picture 2" descr="Screen Shot 2015-07-24 at 9.4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13"/>
            <a:ext cx="9144000" cy="6734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978677" y="100712"/>
            <a:ext cx="2695929" cy="723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综合时代论</a:t>
            </a:r>
            <a:endParaRPr kumimoji="0" lang="en-SG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87924" y="2852936"/>
            <a:ext cx="1368152" cy="396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教会时期</a:t>
            </a:r>
            <a:endParaRPr kumimoji="0" lang="en-SG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44208" y="2852936"/>
            <a:ext cx="144016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灾难</a:t>
            </a:r>
            <a:endParaRPr lang="en-SG" sz="2000" b="1" dirty="0">
              <a:solidFill>
                <a:srgbClr val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923394" y="1052736"/>
            <a:ext cx="6681054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未来的迹象</a:t>
            </a:r>
            <a:r>
              <a:rPr kumimoji="0" lang="en-SG" altLang="zh-CN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马太福音 </a:t>
            </a:r>
            <a:r>
              <a:rPr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24:4-31): </a:t>
            </a:r>
            <a:r>
              <a:rPr lang="zh-CN" altLang="en-US" sz="2400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目前的意义</a:t>
            </a:r>
            <a:endParaRPr kumimoji="0" lang="en-SG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08053" y="4186682"/>
            <a:ext cx="1191188" cy="2040393"/>
          </a:xfrm>
          <a:prstGeom prst="rect">
            <a:avLst/>
          </a:prstGeom>
          <a:solidFill>
            <a:srgbClr val="0C22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未来的迹象</a:t>
            </a:r>
            <a:endParaRPr lang="en-SG" altLang="zh-CN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endParaRPr kumimoji="0" lang="en-SG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en-SG" altLang="zh-CN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目前的意义</a:t>
            </a:r>
            <a:r>
              <a:rPr lang="en-SG" altLang="zh-CN" b="1" i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kumimoji="0" lang="en-SG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94287" y="4201726"/>
            <a:ext cx="1363031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David </a:t>
            </a:r>
            <a:r>
              <a:rPr lang="en-US" altLang="zh-CN" sz="1000" b="1" dirty="0" err="1">
                <a:solidFill>
                  <a:schemeClr val="bg1"/>
                </a:solidFill>
                <a:latin typeface="+mn-lt"/>
                <a:ea typeface="ＭＳ Ｐゴシック" charset="0"/>
              </a:rPr>
              <a:t>Reagn</a:t>
            </a:r>
            <a:endParaRPr lang="en-US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大卫   里根</a:t>
            </a:r>
            <a:endParaRPr lang="en-SG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068073" y="4581128"/>
            <a:ext cx="1363031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Nathan  Jones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内森  琼斯</a:t>
            </a:r>
            <a:endParaRPr lang="en-SG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017217" y="5017177"/>
            <a:ext cx="1363031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John MacArthur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约翰   麦克阿瑟</a:t>
            </a:r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068072" y="5425862"/>
            <a:ext cx="1363031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Ron Rhodes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罗恩   罗德斯</a:t>
            </a:r>
            <a:endParaRPr lang="en-SG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94286" y="5847673"/>
            <a:ext cx="1363031" cy="379402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SG" altLang="zh-CN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David Jeremiah</a:t>
            </a: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大卫  耶利米</a:t>
            </a:r>
            <a:endParaRPr lang="en-SG" altLang="zh-CN" sz="1000" b="1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01366" y="3400259"/>
            <a:ext cx="1143664" cy="316773"/>
          </a:xfrm>
          <a:prstGeom prst="rect">
            <a:avLst/>
          </a:prstGeom>
          <a:solidFill>
            <a:srgbClr val="5A1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过去派</a:t>
            </a:r>
            <a:endParaRPr kumimoji="0" lang="en-SG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55576" y="3831301"/>
            <a:ext cx="1139328" cy="317779"/>
          </a:xfrm>
          <a:prstGeom prst="rect">
            <a:avLst/>
          </a:prstGeom>
          <a:solidFill>
            <a:srgbClr val="5A1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局部过去派</a:t>
            </a:r>
            <a:endParaRPr kumimoji="0" lang="en-SG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013131" y="3831301"/>
            <a:ext cx="1300051" cy="288032"/>
          </a:xfrm>
          <a:prstGeom prst="rect">
            <a:avLst/>
          </a:prstGeom>
          <a:solidFill>
            <a:srgbClr val="B82F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SG" sz="1000" b="1" dirty="0">
                <a:solidFill>
                  <a:schemeClr val="bg1"/>
                </a:solidFill>
                <a:latin typeface="+mn-lt"/>
                <a:ea typeface="ＭＳ Ｐゴシック" charset="0"/>
              </a:rPr>
              <a:t>D. A. Carson</a:t>
            </a:r>
          </a:p>
          <a:p>
            <a:pPr algn="ctr"/>
            <a:r>
              <a:rPr kumimoji="0" lang="en-SG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D. A. </a:t>
            </a:r>
            <a:r>
              <a:rPr lang="zh-CN" altLang="en-US" sz="1000" b="1" dirty="0">
                <a:solidFill>
                  <a:schemeClr val="bg1"/>
                </a:solidFill>
                <a:latin typeface="+mn-lt"/>
              </a:rPr>
              <a:t>卡森</a:t>
            </a:r>
            <a:endParaRPr kumimoji="0" lang="en-SG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017037" y="3356992"/>
            <a:ext cx="1342387" cy="360040"/>
          </a:xfrm>
          <a:prstGeom prst="rect">
            <a:avLst/>
          </a:prstGeom>
          <a:solidFill>
            <a:srgbClr val="BB3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各种其他人</a:t>
            </a:r>
            <a:endParaRPr kumimoji="0" lang="en-SG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589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Title 1"/>
          <p:cNvSpPr>
            <a:spLocks noGrp="1"/>
          </p:cNvSpPr>
          <p:nvPr>
            <p:ph type="title"/>
          </p:nvPr>
        </p:nvSpPr>
        <p:spPr>
          <a:xfrm>
            <a:off x="-14288" y="0"/>
            <a:ext cx="9144001" cy="908050"/>
          </a:xfrm>
          <a:solidFill>
            <a:srgbClr val="000000"/>
          </a:solidFill>
        </p:spPr>
        <p:txBody>
          <a:bodyPr/>
          <a:lstStyle/>
          <a:p>
            <a:r>
              <a:rPr lang="zh-CN" dirty="0">
                <a:solidFill>
                  <a:srgbClr val="FFFFFF"/>
                </a:solidFill>
              </a:rPr>
              <a:t>绵羊和山羊</a:t>
            </a:r>
            <a:r>
              <a:rPr lang="zh-CN" altLang="en-US" dirty="0">
                <a:solidFill>
                  <a:srgbClr val="FFFFFF"/>
                </a:solidFill>
              </a:rPr>
              <a:t>相同吗</a:t>
            </a:r>
            <a:r>
              <a:rPr lang="zh-CN" dirty="0">
                <a:solidFill>
                  <a:srgbClr val="FFFFFF"/>
                </a:solidFill>
              </a:rPr>
              <a:t>？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8770" name="Picture 5" descr="rev 19 goat and shee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v 19 sheep-go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4895850" cy="48958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6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3" descr="rev 19 sheep-and-go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4" name="Title 1"/>
          <p:cNvSpPr>
            <a:spLocks noGrp="1"/>
          </p:cNvSpPr>
          <p:nvPr>
            <p:ph type="title"/>
          </p:nvPr>
        </p:nvSpPr>
        <p:spPr>
          <a:xfrm>
            <a:off x="-36513" y="-26988"/>
            <a:ext cx="9180513" cy="647701"/>
          </a:xfrm>
          <a:solidFill>
            <a:srgbClr val="000000"/>
          </a:solidFill>
        </p:spPr>
        <p:txBody>
          <a:bodyPr/>
          <a:lstStyle/>
          <a:p>
            <a:r>
              <a:rPr lang="zh-CN" altLang="en-US" sz="3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列国的</a:t>
            </a:r>
            <a:r>
              <a:rPr lang="zh-CN" altLang="en-US" sz="3600" dirty="0">
                <a:solidFill>
                  <a:srgbClr val="FFFFFF"/>
                </a:solidFill>
              </a:rPr>
              <a:t>裁判</a:t>
            </a:r>
            <a:endParaRPr lang="en-US" sz="36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9795" name="Title 1"/>
          <p:cNvSpPr txBox="1">
            <a:spLocks/>
          </p:cNvSpPr>
          <p:nvPr/>
        </p:nvSpPr>
        <p:spPr bwMode="auto">
          <a:xfrm>
            <a:off x="1588" y="620713"/>
            <a:ext cx="91424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“</a:t>
            </a:r>
            <a:r>
              <a:rPr lang="en-US" altLang="zh-TW" sz="2800" baseline="30000" dirty="0">
                <a:solidFill>
                  <a:srgbClr val="000000"/>
                </a:solidFill>
              </a:rPr>
              <a:t>31</a:t>
            </a:r>
            <a:r>
              <a:rPr lang="zh-TW" altLang="en-US" sz="2800" dirty="0">
                <a:solidFill>
                  <a:srgbClr val="000000"/>
                </a:solidFill>
              </a:rPr>
              <a:t> 当 人 子 在 他 荣 耀 里 、 同 着 众 天 使 降 临 的 时 候 ， 要 坐 在 他 荣 耀 的 宝 座 上 。</a:t>
            </a:r>
          </a:p>
          <a:p>
            <a:r>
              <a:rPr lang="zh-TW" altLang="en-US" sz="2800" dirty="0">
                <a:solidFill>
                  <a:srgbClr val="000000"/>
                </a:solidFill>
              </a:rPr>
              <a:t> </a:t>
            </a:r>
            <a:r>
              <a:rPr lang="en-US" altLang="zh-TW" sz="2800" baseline="30000" dirty="0">
                <a:solidFill>
                  <a:srgbClr val="000000"/>
                </a:solidFill>
              </a:rPr>
              <a:t>32</a:t>
            </a:r>
            <a:r>
              <a:rPr lang="zh-TW" altLang="en-US" sz="2800" dirty="0">
                <a:solidFill>
                  <a:srgbClr val="000000"/>
                </a:solidFill>
              </a:rPr>
              <a:t> 万 民 都 要 聚 集 在 他 面 前 。 他 要 把 他 们 分 别 出 来 ， 好 像 牧 羊 的 分 别 绵 羊 山 羊 一 般 </a:t>
            </a: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” </a:t>
            </a:r>
            <a:br>
              <a:rPr lang="en-US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马太</a:t>
            </a: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. 25:31-32).</a:t>
            </a:r>
          </a:p>
        </p:txBody>
      </p:sp>
    </p:spTree>
    <p:extLst>
      <p:ext uri="{BB962C8B-B14F-4D97-AF65-F5344CB8AC3E}">
        <p14:creationId xmlns:p14="http://schemas.microsoft.com/office/powerpoint/2010/main" val="4141983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FD467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439</a:t>
            </a:r>
            <a:endParaRPr lang="en-US" sz="1800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689155" name="Picture 4" descr="14JesusThe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23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203200">
                    <a:schemeClr val="bg1">
                      <a:alpha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判断生活外邦人</a:t>
            </a:r>
            <a:endParaRPr lang="en-US" sz="4800" b="1" dirty="0">
              <a:solidFill>
                <a:srgbClr val="16165D"/>
              </a:solidFill>
              <a:effectLst>
                <a:glow rad="203200">
                  <a:schemeClr val="bg1">
                    <a:alpha val="7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j-ea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4611688"/>
            <a:ext cx="9144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32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所有国家将聚集在他面前，他将作为一个牧人分开绵羊和山羊分开的人。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33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他将右手放在绵羊和山羊在他的左边。</a:t>
            </a:r>
            <a:b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第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34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号“国王说他的权利，”来吧，你是我父赐福的，继承从创造的世界为你准备的王国“（太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25:31-34 NLT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）。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72150" y="1951038"/>
            <a:ext cx="31432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31“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但是，当人子在他的荣耀，和所有与他的天使，那么他将坐在他荣耀的宝座。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FD467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439</a:t>
            </a:r>
            <a:endParaRPr lang="en-US" sz="1800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690179" name="Picture 5" descr="WOB_drinks_blood_clg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350" y="0"/>
            <a:ext cx="5143500" cy="762000"/>
          </a:xfrm>
        </p:spPr>
        <p:txBody>
          <a:bodyPr/>
          <a:lstStyle/>
          <a:p>
            <a:pPr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判断生活外邦人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011613"/>
            <a:ext cx="9144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000000"/>
                </a:solidFill>
              </a:rPr>
              <a:t>43</a:t>
            </a:r>
            <a:r>
              <a:rPr lang="zh-CN" altLang="en-US" b="1">
                <a:solidFill>
                  <a:srgbClr val="000000"/>
                </a:solidFill>
              </a:rPr>
              <a:t>，我是一个陌生人，你不邀请我到你家。我赤身露体，你不给我衣服。我病了，在监狱里，你没有访问我。“</a:t>
            </a:r>
            <a:br>
              <a:rPr lang="zh-CN" altLang="en-US" b="1">
                <a:solidFill>
                  <a:srgbClr val="000000"/>
                </a:solidFill>
              </a:rPr>
            </a:br>
            <a:r>
              <a:rPr lang="en-US" altLang="zh-CN" b="1">
                <a:solidFill>
                  <a:srgbClr val="000000"/>
                </a:solidFill>
              </a:rPr>
              <a:t>44“</a:t>
            </a:r>
            <a:r>
              <a:rPr lang="zh-CN" altLang="en-US" b="1">
                <a:solidFill>
                  <a:srgbClr val="000000"/>
                </a:solidFill>
              </a:rPr>
              <a:t>然后，他们会回答：”主啊，我们什么时候见过你饿了或渴了，或一个陌生人或赤身露体或生病或在监狱里，而不是帮助你吗？“</a:t>
            </a:r>
            <a:br>
              <a:rPr lang="zh-CN" altLang="en-US" b="1">
                <a:solidFill>
                  <a:srgbClr val="000000"/>
                </a:solidFill>
              </a:rPr>
            </a:br>
            <a:r>
              <a:rPr lang="en-US" altLang="zh-CN" b="1">
                <a:solidFill>
                  <a:srgbClr val="000000"/>
                </a:solidFill>
              </a:rPr>
              <a:t>45“</a:t>
            </a:r>
            <a:r>
              <a:rPr lang="zh-CN" altLang="en-US" b="1">
                <a:solidFill>
                  <a:srgbClr val="000000"/>
                </a:solidFill>
              </a:rPr>
              <a:t>他会回答：”我实话告诉你，当你拒绝帮助这些我的兄弟姐妹中最小的，你拒绝帮助我。“</a:t>
            </a:r>
            <a:r>
              <a:rPr lang="en-US" altLang="zh-CN" b="1">
                <a:solidFill>
                  <a:srgbClr val="000000"/>
                </a:solidFill>
              </a:rPr>
              <a:t>46“</a:t>
            </a:r>
            <a:r>
              <a:rPr lang="zh-CN" altLang="en-US" b="1">
                <a:solidFill>
                  <a:srgbClr val="000000"/>
                </a:solidFill>
              </a:rPr>
              <a:t>他们会走成永恒的惩罚，但正义将进入永恒的生命”（太</a:t>
            </a:r>
            <a:r>
              <a:rPr lang="en-US" altLang="zh-CN" b="1">
                <a:solidFill>
                  <a:srgbClr val="000000"/>
                </a:solidFill>
              </a:rPr>
              <a:t>25:41-46 NLT</a:t>
            </a:r>
            <a:r>
              <a:rPr lang="zh-CN" altLang="en-US" b="1">
                <a:solidFill>
                  <a:srgbClr val="000000"/>
                </a:solidFill>
              </a:rPr>
              <a:t>）。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0" y="1630363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zh-CN" b="1">
                <a:solidFill>
                  <a:srgbClr val="000000"/>
                </a:solidFill>
              </a:rPr>
              <a:t>41“</a:t>
            </a:r>
            <a:r>
              <a:rPr lang="zh-CN" altLang="en-US" b="1">
                <a:solidFill>
                  <a:srgbClr val="000000"/>
                </a:solidFill>
              </a:rPr>
              <a:t>国王将转向左侧，并说，</a:t>
            </a:r>
            <a:r>
              <a:rPr lang="en-US" altLang="zh-CN" b="1">
                <a:solidFill>
                  <a:srgbClr val="000000"/>
                </a:solidFill>
              </a:rPr>
              <a:t>'</a:t>
            </a:r>
            <a:r>
              <a:rPr lang="zh-CN" altLang="en-US" b="1">
                <a:solidFill>
                  <a:srgbClr val="000000"/>
                </a:solidFill>
              </a:rPr>
              <a:t>你走，你诅咒的人，进入那为魔鬼和他的恶魔所预备的永火。</a:t>
            </a:r>
            <a:r>
              <a:rPr lang="en-US" altLang="zh-CN" b="1">
                <a:solidFill>
                  <a:srgbClr val="000000"/>
                </a:solidFill>
              </a:rPr>
              <a:t>42</a:t>
            </a:r>
            <a:r>
              <a:rPr lang="zh-CN" altLang="en-US" b="1">
                <a:solidFill>
                  <a:srgbClr val="000000"/>
                </a:solidFill>
              </a:rPr>
              <a:t>因为我饿了，你不喂我。我渴了，你不给我喝。</a:t>
            </a:r>
            <a:endParaRPr lang="en-US" b="1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pic>
        <p:nvPicPr>
          <p:cNvPr id="570371" name="Picture 2" descr="Rev 19 antichrist thrown in La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19700" y="3716338"/>
            <a:ext cx="3822700" cy="31178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zh-CN" altLang="en-US" sz="4000" b="1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到硫磺的火湖里兽和假先知投</a:t>
            </a:r>
            <a:r>
              <a:rPr lang="en-US" sz="3600" b="1">
                <a:latin typeface="Arial" charset="0"/>
                <a:ea typeface="ＭＳ Ｐゴシック" charset="0"/>
                <a:cs typeface="ＭＳ Ｐゴシック" charset="0"/>
              </a:rPr>
              <a:t>(19:20)</a:t>
            </a:r>
            <a:endParaRPr lang="en-US" sz="40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0373" name="Picture 1" descr="Rev 19.19 Beast 7 head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-26988"/>
            <a:ext cx="4873625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0374" name="Text Box 37"/>
          <p:cNvSpPr txBox="1">
            <a:spLocks noChangeArrowheads="1"/>
          </p:cNvSpPr>
          <p:nvPr/>
        </p:nvSpPr>
        <p:spPr bwMode="auto">
          <a:xfrm>
            <a:off x="8413750" y="65088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417</a:t>
            </a:r>
          </a:p>
        </p:txBody>
      </p:sp>
    </p:spTree>
    <p:extLst>
      <p:ext uri="{BB962C8B-B14F-4D97-AF65-F5344CB8AC3E}">
        <p14:creationId xmlns:p14="http://schemas.microsoft.com/office/powerpoint/2010/main" val="2027544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772400" cy="1219200"/>
          </a:xfrm>
          <a:noFill/>
          <a:ln>
            <a:noFill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6000" dirty="0">
                <a:solidFill>
                  <a:sysClr val="windowText" lastClr="000000"/>
                </a:solidFill>
                <a:latin typeface="NSimSun" pitchFamily="49" charset="-122"/>
                <a:ea typeface="NSimSun" pitchFamily="49" charset="-122"/>
              </a:rPr>
              <a:t>启 示 录 </a:t>
            </a:r>
            <a:r>
              <a:rPr lang="en-US" altLang="zh-TW" sz="6000" dirty="0">
                <a:solidFill>
                  <a:sysClr val="windowText" lastClr="000000"/>
                </a:solidFill>
                <a:latin typeface="NSimSun" pitchFamily="49" charset="-122"/>
                <a:ea typeface="NSimSun" pitchFamily="49" charset="-122"/>
              </a:rPr>
              <a:t>20:4</a:t>
            </a:r>
            <a:endParaRPr lang="en-US" sz="6000" dirty="0">
              <a:solidFill>
                <a:sysClr val="windowText" lastClr="000000"/>
              </a:solidFill>
              <a:latin typeface="NSimSun" pitchFamily="49" charset="-122"/>
              <a:ea typeface="NSimSun" pitchFamily="49" charset="-122"/>
            </a:endParaRPr>
          </a:p>
        </p:txBody>
      </p:sp>
      <p:sp>
        <p:nvSpPr>
          <p:cNvPr id="781314" name="Rectangle 1027"/>
          <p:cNvSpPr>
            <a:spLocks noChangeArrowheads="1"/>
          </p:cNvSpPr>
          <p:nvPr/>
        </p:nvSpPr>
        <p:spPr bwMode="auto">
          <a:xfrm>
            <a:off x="685800" y="18288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</a:pPr>
            <a:r>
              <a:rPr lang="en-US" altLang="zh-CN" sz="2400" b="1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 </a:t>
            </a:r>
            <a:r>
              <a:rPr lang="zh-CN" altLang="en-US" sz="4000" b="1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我又看见几个宝座、也有坐在上面的、并有审判的权柄赐给他们．我又看见那些因为给耶稣作见证、并为　神之道被斩者的灵魂、和那没有拜过兽与兽像、也没有在额上和手上受过他印记之人的灵魂．他们都复活了、与基督一同作王一千年。  </a:t>
            </a:r>
            <a:endParaRPr lang="en-US" sz="4000" b="1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2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5"/>
          <p:cNvSpPr>
            <a:spLocks noChangeArrowheads="1"/>
          </p:cNvSpPr>
          <p:nvPr/>
        </p:nvSpPr>
        <p:spPr bwMode="auto">
          <a:xfrm>
            <a:off x="96425" y="3000375"/>
            <a:ext cx="9144000" cy="3810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0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为什么我不赞同后期灾难推理</a:t>
            </a:r>
            <a:r>
              <a:rPr lang="zh-CN" alt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？</a:t>
            </a:r>
            <a:endParaRPr lang="en-US" sz="4000" i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indent="-742950">
              <a:spcBef>
                <a:spcPct val="20000"/>
              </a:spcBef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1.	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如果是后期灾难，则绵羊已经与山羊分开了（马太福音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. 25:31-46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).</a:t>
            </a:r>
          </a:p>
        </p:txBody>
      </p:sp>
      <p:grpSp>
        <p:nvGrpSpPr>
          <p:cNvPr id="260101" name="Group 5"/>
          <p:cNvGrpSpPr>
            <a:grpSpLocks/>
          </p:cNvGrpSpPr>
          <p:nvPr/>
        </p:nvGrpSpPr>
        <p:grpSpPr bwMode="auto">
          <a:xfrm>
            <a:off x="398463" y="4076700"/>
            <a:ext cx="693737" cy="1466850"/>
            <a:chOff x="648" y="1860"/>
            <a:chExt cx="492" cy="924"/>
          </a:xfrm>
        </p:grpSpPr>
        <p:sp>
          <p:nvSpPr>
            <p:cNvPr id="260119" name="Line 6"/>
            <p:cNvSpPr>
              <a:spLocks noChangeShapeType="1"/>
            </p:cNvSpPr>
            <p:nvPr/>
          </p:nvSpPr>
          <p:spPr bwMode="auto">
            <a:xfrm>
              <a:off x="900" y="1860"/>
              <a:ext cx="0" cy="924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0120" name="Line 7"/>
            <p:cNvSpPr>
              <a:spLocks noChangeShapeType="1"/>
            </p:cNvSpPr>
            <p:nvPr/>
          </p:nvSpPr>
          <p:spPr bwMode="auto">
            <a:xfrm>
              <a:off x="648" y="2100"/>
              <a:ext cx="49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0102" name="Text Box 8"/>
          <p:cNvSpPr txBox="1">
            <a:spLocks noChangeArrowheads="1"/>
          </p:cNvSpPr>
          <p:nvPr/>
        </p:nvSpPr>
        <p:spPr bwMode="auto">
          <a:xfrm>
            <a:off x="1032607" y="5624513"/>
            <a:ext cx="1620958" cy="52322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教会时期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0103" name="Line 9"/>
          <p:cNvSpPr>
            <a:spLocks noChangeShapeType="1"/>
          </p:cNvSpPr>
          <p:nvPr/>
        </p:nvSpPr>
        <p:spPr bwMode="auto">
          <a:xfrm flipV="1">
            <a:off x="144463" y="5543550"/>
            <a:ext cx="71961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0104" name="Text Box 10"/>
          <p:cNvSpPr txBox="1">
            <a:spLocks noChangeArrowheads="1"/>
          </p:cNvSpPr>
          <p:nvPr/>
        </p:nvSpPr>
        <p:spPr bwMode="auto">
          <a:xfrm>
            <a:off x="3328282" y="5624513"/>
            <a:ext cx="1261885" cy="52322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大灾难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0105" name="Text Box 11"/>
          <p:cNvSpPr txBox="1">
            <a:spLocks noChangeArrowheads="1"/>
          </p:cNvSpPr>
          <p:nvPr/>
        </p:nvSpPr>
        <p:spPr bwMode="auto">
          <a:xfrm>
            <a:off x="5413461" y="5624513"/>
            <a:ext cx="1261884" cy="52322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千禧年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cxnSp>
        <p:nvCxnSpPr>
          <p:cNvPr id="260106" name="AutoShape 12"/>
          <p:cNvCxnSpPr>
            <a:cxnSpLocks noChangeShapeType="1"/>
          </p:cNvCxnSpPr>
          <p:nvPr/>
        </p:nvCxnSpPr>
        <p:spPr bwMode="auto">
          <a:xfrm rot="-5400000">
            <a:off x="2706687" y="3590926"/>
            <a:ext cx="1046163" cy="531812"/>
          </a:xfrm>
          <a:prstGeom prst="curvedConnector3">
            <a:avLst>
              <a:gd name="adj1" fmla="val -8862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0107" name="Text Box 13"/>
          <p:cNvSpPr txBox="1">
            <a:spLocks noChangeArrowheads="1"/>
          </p:cNvSpPr>
          <p:nvPr/>
        </p:nvSpPr>
        <p:spPr bwMode="auto">
          <a:xfrm>
            <a:off x="2113666" y="3890963"/>
            <a:ext cx="1627369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圣徒被提</a:t>
            </a:r>
            <a:endParaRPr lang="en-US" sz="2800" dirty="0"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0108" name="Line 14"/>
          <p:cNvSpPr>
            <a:spLocks noChangeShapeType="1"/>
          </p:cNvSpPr>
          <p:nvPr/>
        </p:nvSpPr>
        <p:spPr bwMode="auto">
          <a:xfrm>
            <a:off x="4987925" y="4324350"/>
            <a:ext cx="0" cy="1162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0109" name="Text Box 15"/>
          <p:cNvSpPr txBox="1">
            <a:spLocks noChangeArrowheads="1"/>
          </p:cNvSpPr>
          <p:nvPr/>
        </p:nvSpPr>
        <p:spPr bwMode="auto">
          <a:xfrm>
            <a:off x="4360930" y="3910013"/>
            <a:ext cx="1266692" cy="52322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主再来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0110" name="Text Box 16"/>
          <p:cNvSpPr txBox="1">
            <a:spLocks noChangeArrowheads="1"/>
          </p:cNvSpPr>
          <p:nvPr/>
        </p:nvSpPr>
        <p:spPr bwMode="auto">
          <a:xfrm>
            <a:off x="7616031" y="4808538"/>
            <a:ext cx="1414674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白色大宝座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0111" name="Text Box 17"/>
          <p:cNvSpPr txBox="1">
            <a:spLocks noChangeArrowheads="1"/>
          </p:cNvSpPr>
          <p:nvPr/>
        </p:nvSpPr>
        <p:spPr bwMode="auto">
          <a:xfrm>
            <a:off x="7044278" y="3276600"/>
            <a:ext cx="1736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R = 4 </a:t>
            </a:r>
            <a:r>
              <a:rPr lang="zh-CN" altLang="en-US" b="1" dirty="0">
                <a:solidFill>
                  <a:schemeClr val="accent2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复活</a:t>
            </a:r>
            <a:endParaRPr lang="en-US" b="1" dirty="0">
              <a:solidFill>
                <a:schemeClr val="accent2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0112" name="Text Box 18"/>
          <p:cNvSpPr txBox="1">
            <a:spLocks noChangeArrowheads="1"/>
          </p:cNvSpPr>
          <p:nvPr/>
        </p:nvSpPr>
        <p:spPr bwMode="auto">
          <a:xfrm>
            <a:off x="7044278" y="3657600"/>
            <a:ext cx="1814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J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  </a:t>
            </a:r>
            <a:r>
              <a:rPr 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= 7 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审判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0113" name="Text Box 19"/>
          <p:cNvSpPr txBox="1">
            <a:spLocks noChangeArrowheads="1"/>
          </p:cNvSpPr>
          <p:nvPr/>
        </p:nvSpPr>
        <p:spPr bwMode="auto">
          <a:xfrm>
            <a:off x="3268663" y="50292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60114" name="Text Box 20"/>
          <p:cNvSpPr txBox="1">
            <a:spLocks noChangeArrowheads="1"/>
          </p:cNvSpPr>
          <p:nvPr/>
        </p:nvSpPr>
        <p:spPr bwMode="auto">
          <a:xfrm>
            <a:off x="4716463" y="502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ea typeface="ＭＳ Ｐゴシック" charset="0"/>
                <a:cs typeface="ＭＳ Ｐゴシック" charset="0"/>
              </a:rPr>
              <a:t>4J</a:t>
            </a:r>
          </a:p>
        </p:txBody>
      </p:sp>
      <p:sp>
        <p:nvSpPr>
          <p:cNvPr id="260115" name="Text Box 21"/>
          <p:cNvSpPr txBox="1">
            <a:spLocks noChangeArrowheads="1"/>
          </p:cNvSpPr>
          <p:nvPr/>
        </p:nvSpPr>
        <p:spPr bwMode="auto">
          <a:xfrm>
            <a:off x="7078663" y="502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ea typeface="ＭＳ Ｐゴシック" charset="0"/>
                <a:cs typeface="ＭＳ Ｐゴシック" charset="0"/>
              </a:rPr>
              <a:t>2J</a:t>
            </a:r>
          </a:p>
        </p:txBody>
      </p:sp>
      <p:sp>
        <p:nvSpPr>
          <p:cNvPr id="260116" name="Text Box 22"/>
          <p:cNvSpPr txBox="1">
            <a:spLocks noChangeArrowheads="1"/>
          </p:cNvSpPr>
          <p:nvPr/>
        </p:nvSpPr>
        <p:spPr bwMode="auto">
          <a:xfrm>
            <a:off x="3040063" y="47244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R</a:t>
            </a:r>
          </a:p>
        </p:txBody>
      </p:sp>
      <p:sp>
        <p:nvSpPr>
          <p:cNvPr id="260117" name="Text Box 23"/>
          <p:cNvSpPr txBox="1">
            <a:spLocks noChangeArrowheads="1"/>
          </p:cNvSpPr>
          <p:nvPr/>
        </p:nvSpPr>
        <p:spPr bwMode="auto">
          <a:xfrm>
            <a:off x="4716463" y="4724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2R</a:t>
            </a:r>
          </a:p>
        </p:txBody>
      </p:sp>
      <p:sp>
        <p:nvSpPr>
          <p:cNvPr id="260118" name="Text Box 24"/>
          <p:cNvSpPr txBox="1">
            <a:spLocks noChangeArrowheads="1"/>
          </p:cNvSpPr>
          <p:nvPr/>
        </p:nvSpPr>
        <p:spPr bwMode="auto">
          <a:xfrm>
            <a:off x="7207250" y="4724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799" y="333375"/>
            <a:ext cx="7967549" cy="874713"/>
          </a:xfrm>
          <a:solidFill>
            <a:schemeClr val="accent2"/>
          </a:solidFill>
        </p:spPr>
        <p:txBody>
          <a:bodyPr/>
          <a:lstStyle/>
          <a:p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为什么我不赞同后期灾难推理</a:t>
            </a:r>
            <a:r>
              <a:rPr lang="zh-CN" alt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？</a:t>
            </a:r>
            <a:endParaRPr lang="en-US" sz="4000" i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219200"/>
            <a:ext cx="899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indent="-74295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2.	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千禧年的一些人会死（以赛亚书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65:20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），但是一个后期的被提是给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所有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信徒一个荣耀的身体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; 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因此，有些人必须在大灾难中信靠基督，并在他们凡人的身体中进入千禧年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</a:p>
        </p:txBody>
      </p:sp>
      <p:sp>
        <p:nvSpPr>
          <p:cNvPr id="262148" name="Rectangle 27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2149" name="Group 28"/>
          <p:cNvGrpSpPr>
            <a:grpSpLocks/>
          </p:cNvGrpSpPr>
          <p:nvPr/>
        </p:nvGrpSpPr>
        <p:grpSpPr bwMode="auto">
          <a:xfrm>
            <a:off x="398463" y="4533900"/>
            <a:ext cx="693737" cy="1466850"/>
            <a:chOff x="648" y="1860"/>
            <a:chExt cx="492" cy="924"/>
          </a:xfrm>
        </p:grpSpPr>
        <p:sp>
          <p:nvSpPr>
            <p:cNvPr id="262167" name="Line 29"/>
            <p:cNvSpPr>
              <a:spLocks noChangeShapeType="1"/>
            </p:cNvSpPr>
            <p:nvPr/>
          </p:nvSpPr>
          <p:spPr bwMode="auto">
            <a:xfrm>
              <a:off x="900" y="1860"/>
              <a:ext cx="0" cy="924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2168" name="Line 30"/>
            <p:cNvSpPr>
              <a:spLocks noChangeShapeType="1"/>
            </p:cNvSpPr>
            <p:nvPr/>
          </p:nvSpPr>
          <p:spPr bwMode="auto">
            <a:xfrm>
              <a:off x="648" y="2100"/>
              <a:ext cx="49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2150" name="Text Box 31"/>
          <p:cNvSpPr txBox="1">
            <a:spLocks noChangeArrowheads="1"/>
          </p:cNvSpPr>
          <p:nvPr/>
        </p:nvSpPr>
        <p:spPr bwMode="auto">
          <a:xfrm>
            <a:off x="1032608" y="6081713"/>
            <a:ext cx="1620958" cy="52322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教会时期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1" name="Line 32"/>
          <p:cNvSpPr>
            <a:spLocks noChangeShapeType="1"/>
          </p:cNvSpPr>
          <p:nvPr/>
        </p:nvSpPr>
        <p:spPr bwMode="auto">
          <a:xfrm flipV="1">
            <a:off x="144463" y="6000750"/>
            <a:ext cx="71961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2152" name="Text Box 33"/>
          <p:cNvSpPr txBox="1">
            <a:spLocks noChangeArrowheads="1"/>
          </p:cNvSpPr>
          <p:nvPr/>
        </p:nvSpPr>
        <p:spPr bwMode="auto">
          <a:xfrm>
            <a:off x="3328282" y="6081713"/>
            <a:ext cx="1261885" cy="52322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大灾难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	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3" name="Text Box 34"/>
          <p:cNvSpPr txBox="1">
            <a:spLocks noChangeArrowheads="1"/>
          </p:cNvSpPr>
          <p:nvPr/>
        </p:nvSpPr>
        <p:spPr bwMode="auto">
          <a:xfrm>
            <a:off x="5413461" y="6081713"/>
            <a:ext cx="1261885" cy="52322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千禧年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4" name="Line 37"/>
          <p:cNvSpPr>
            <a:spLocks noChangeShapeType="1"/>
          </p:cNvSpPr>
          <p:nvPr/>
        </p:nvSpPr>
        <p:spPr bwMode="auto">
          <a:xfrm>
            <a:off x="4987925" y="4781550"/>
            <a:ext cx="0" cy="1162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2155" name="Text Box 38"/>
          <p:cNvSpPr txBox="1">
            <a:spLocks noChangeArrowheads="1"/>
          </p:cNvSpPr>
          <p:nvPr/>
        </p:nvSpPr>
        <p:spPr bwMode="auto">
          <a:xfrm>
            <a:off x="4360931" y="4367213"/>
            <a:ext cx="1266693" cy="52322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主再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来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6" name="Text Box 39"/>
          <p:cNvSpPr txBox="1">
            <a:spLocks noChangeArrowheads="1"/>
          </p:cNvSpPr>
          <p:nvPr/>
        </p:nvSpPr>
        <p:spPr bwMode="auto">
          <a:xfrm>
            <a:off x="7824436" y="5265738"/>
            <a:ext cx="1206264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白色大宝座</a:t>
            </a:r>
            <a:endParaRPr lang="en-US" sz="2800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7" name="Text Box 40"/>
          <p:cNvSpPr txBox="1">
            <a:spLocks noChangeArrowheads="1"/>
          </p:cNvSpPr>
          <p:nvPr/>
        </p:nvSpPr>
        <p:spPr bwMode="auto">
          <a:xfrm>
            <a:off x="6916976" y="3802198"/>
            <a:ext cx="1736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R = 4 </a:t>
            </a:r>
            <a:r>
              <a:rPr lang="zh-CN" altLang="en-US" b="1" dirty="0">
                <a:solidFill>
                  <a:schemeClr val="accent2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复活</a:t>
            </a:r>
            <a:endParaRPr lang="en-US" b="1" dirty="0">
              <a:solidFill>
                <a:schemeClr val="accent2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8" name="Text Box 41"/>
          <p:cNvSpPr txBox="1">
            <a:spLocks noChangeArrowheads="1"/>
          </p:cNvSpPr>
          <p:nvPr/>
        </p:nvSpPr>
        <p:spPr bwMode="auto">
          <a:xfrm>
            <a:off x="6916976" y="4183198"/>
            <a:ext cx="1814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J</a:t>
            </a:r>
            <a:r>
              <a:rPr 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  </a:t>
            </a:r>
            <a:r>
              <a:rPr 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= 7 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审判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59" name="Text Box 42"/>
          <p:cNvSpPr txBox="1">
            <a:spLocks noChangeArrowheads="1"/>
          </p:cNvSpPr>
          <p:nvPr/>
        </p:nvSpPr>
        <p:spPr bwMode="auto">
          <a:xfrm>
            <a:off x="3268663" y="5486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62160" name="Text Box 43"/>
          <p:cNvSpPr txBox="1">
            <a:spLocks noChangeArrowheads="1"/>
          </p:cNvSpPr>
          <p:nvPr/>
        </p:nvSpPr>
        <p:spPr bwMode="auto">
          <a:xfrm>
            <a:off x="4716463" y="5486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ea typeface="ＭＳ Ｐゴシック" charset="0"/>
                <a:cs typeface="ＭＳ Ｐゴシック" charset="0"/>
              </a:rPr>
              <a:t>4J</a:t>
            </a:r>
          </a:p>
        </p:txBody>
      </p:sp>
      <p:sp>
        <p:nvSpPr>
          <p:cNvPr id="262161" name="Text Box 44"/>
          <p:cNvSpPr txBox="1">
            <a:spLocks noChangeArrowheads="1"/>
          </p:cNvSpPr>
          <p:nvPr/>
        </p:nvSpPr>
        <p:spPr bwMode="auto">
          <a:xfrm>
            <a:off x="7078663" y="5486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ea typeface="ＭＳ Ｐゴシック" charset="0"/>
                <a:cs typeface="ＭＳ Ｐゴシック" charset="0"/>
              </a:rPr>
              <a:t>2J</a:t>
            </a:r>
          </a:p>
        </p:txBody>
      </p:sp>
      <p:sp>
        <p:nvSpPr>
          <p:cNvPr id="262162" name="Text Box 45"/>
          <p:cNvSpPr txBox="1">
            <a:spLocks noChangeArrowheads="1"/>
          </p:cNvSpPr>
          <p:nvPr/>
        </p:nvSpPr>
        <p:spPr bwMode="auto">
          <a:xfrm>
            <a:off x="3040063" y="51816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R</a:t>
            </a:r>
          </a:p>
        </p:txBody>
      </p:sp>
      <p:sp>
        <p:nvSpPr>
          <p:cNvPr id="262163" name="Text Box 46"/>
          <p:cNvSpPr txBox="1">
            <a:spLocks noChangeArrowheads="1"/>
          </p:cNvSpPr>
          <p:nvPr/>
        </p:nvSpPr>
        <p:spPr bwMode="auto">
          <a:xfrm>
            <a:off x="4716463" y="51816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2R</a:t>
            </a:r>
          </a:p>
        </p:txBody>
      </p:sp>
      <p:sp>
        <p:nvSpPr>
          <p:cNvPr id="262164" name="Text Box 47"/>
          <p:cNvSpPr txBox="1">
            <a:spLocks noChangeArrowheads="1"/>
          </p:cNvSpPr>
          <p:nvPr/>
        </p:nvSpPr>
        <p:spPr bwMode="auto">
          <a:xfrm>
            <a:off x="7207250" y="51816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R</a:t>
            </a:r>
          </a:p>
        </p:txBody>
      </p:sp>
      <p:cxnSp>
        <p:nvCxnSpPr>
          <p:cNvPr id="262165" name="AutoShape 49"/>
          <p:cNvCxnSpPr>
            <a:cxnSpLocks noChangeShapeType="1"/>
          </p:cNvCxnSpPr>
          <p:nvPr/>
        </p:nvCxnSpPr>
        <p:spPr bwMode="auto">
          <a:xfrm rot="-5400000">
            <a:off x="2333626" y="4240212"/>
            <a:ext cx="1046162" cy="531813"/>
          </a:xfrm>
          <a:prstGeom prst="curvedConnector3">
            <a:avLst>
              <a:gd name="adj1" fmla="val -8862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2166" name="Text Box 36"/>
          <p:cNvSpPr txBox="1">
            <a:spLocks noChangeArrowheads="1"/>
          </p:cNvSpPr>
          <p:nvPr/>
        </p:nvSpPr>
        <p:spPr bwMode="auto">
          <a:xfrm>
            <a:off x="2113666" y="4348163"/>
            <a:ext cx="1627369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rgbClr val="00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charset="0"/>
              </a:rPr>
              <a:t>圣徒被提</a:t>
            </a:r>
            <a:endParaRPr lang="en-US" sz="2800" dirty="0"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1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7772400" cy="1371600"/>
          </a:xfrm>
          <a:noFill/>
          <a:ln>
            <a:noFill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6000" dirty="0">
                <a:solidFill>
                  <a:sysClr val="windowText" lastClr="000000"/>
                </a:solidFill>
                <a:latin typeface="NSimSun" pitchFamily="49" charset="-122"/>
                <a:ea typeface="NSimSun" pitchFamily="49" charset="-122"/>
              </a:rPr>
              <a:t>启 示 录 </a:t>
            </a:r>
            <a:r>
              <a:rPr lang="en-US" altLang="zh-TW" sz="6000" dirty="0">
                <a:solidFill>
                  <a:sysClr val="windowText" lastClr="000000"/>
                </a:solidFill>
                <a:latin typeface="NSimSun" pitchFamily="49" charset="-122"/>
                <a:ea typeface="NSimSun" pitchFamily="49" charset="-122"/>
              </a:rPr>
              <a:t>20:5-6</a:t>
            </a:r>
            <a:endParaRPr lang="en-US" sz="6000" dirty="0">
              <a:solidFill>
                <a:sysClr val="windowText" lastClr="000000"/>
              </a:solidFill>
              <a:latin typeface="NSimSun" pitchFamily="49" charset="-122"/>
              <a:ea typeface="NSimSun" pitchFamily="49" charset="-122"/>
            </a:endParaRPr>
          </a:p>
        </p:txBody>
      </p:sp>
      <p:sp>
        <p:nvSpPr>
          <p:cNvPr id="783362" name="Rectangle 1027"/>
          <p:cNvSpPr>
            <a:spLocks noChangeArrowheads="1"/>
          </p:cNvSpPr>
          <p:nvPr/>
        </p:nvSpPr>
        <p:spPr bwMode="auto">
          <a:xfrm>
            <a:off x="609600" y="1752600"/>
            <a:ext cx="807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</a:pPr>
            <a:endParaRPr lang="en-US" altLang="zh-CN" sz="2800" dirty="0">
              <a:solidFill>
                <a:srgbClr val="000000"/>
              </a:solidFill>
              <a:latin typeface="Comic Sans MS" pitchFamily="66" charset="0"/>
              <a:ea typeface="SimSun" pitchFamily="2" charset="-122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</a:pPr>
            <a:endParaRPr lang="en-US" altLang="zh-CN" sz="2800" dirty="0">
              <a:solidFill>
                <a:srgbClr val="000000"/>
              </a:solidFill>
              <a:latin typeface="Comic Sans MS" pitchFamily="66" charset="0"/>
              <a:ea typeface="SimSun" pitchFamily="2" charset="-122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</a:pPr>
            <a:r>
              <a:rPr lang="en-US" altLang="zh-CN" sz="28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5 </a:t>
            </a:r>
            <a:r>
              <a:rPr lang="zh-CN" altLang="en-US" sz="40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这是头一次的复活。其余的死人还没有复活、直等那一千年完了。 </a:t>
            </a:r>
            <a:br>
              <a:rPr lang="zh-CN" altLang="en-US" sz="40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</a:br>
            <a:r>
              <a:rPr lang="en-US" altLang="zh-CN" sz="28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6</a:t>
            </a:r>
            <a:r>
              <a:rPr lang="en-US" altLang="zh-CN" sz="40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  <a:t>在头一次复活有分的、有福了、圣洁了．第二次的死在他们身上没有权柄．他们必作　神和基督的祭司、并要与基督一同作王一千年。 </a:t>
            </a:r>
            <a:br>
              <a:rPr lang="zh-CN" altLang="en-US" sz="40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</a:br>
            <a:b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  <a:cs typeface="+mn-cs"/>
              </a:rPr>
            </a:br>
            <a:endParaRPr lang="en-US" sz="2400" dirty="0">
              <a:solidFill>
                <a:srgbClr val="000000"/>
              </a:solidFill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37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4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72200" y="2924944"/>
            <a:ext cx="2584450" cy="2286000"/>
          </a:xfrm>
          <a:effectLst>
            <a:outerShdw blurRad="25400" dist="25399" dir="2700000" algn="ctr" rotWithShape="0">
              <a:schemeClr val="bg1">
                <a:alpha val="99962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 i="1" dirty="0">
                <a:latin typeface="SimSun" panose="02010600030101010101" pitchFamily="2" charset="-122"/>
                <a:ea typeface="SimSun" panose="02010600030101010101" pitchFamily="2" charset="-122"/>
              </a:rPr>
              <a:t>是否有米开朗基罗描述的一般判断</a:t>
            </a:r>
            <a:r>
              <a:rPr lang="zh-CN" altLang="en-US" sz="3600" i="1" dirty="0"/>
              <a:t>？</a:t>
            </a:r>
            <a:endParaRPr lang="en-US" sz="3600" i="1" dirty="0"/>
          </a:p>
        </p:txBody>
      </p:sp>
      <p:sp>
        <p:nvSpPr>
          <p:cNvPr id="28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43600" y="914400"/>
            <a:ext cx="3200400" cy="1143000"/>
          </a:xfrm>
          <a:effectLst>
            <a:outerShdw blurRad="25400" dist="25399" dir="2700000" algn="ctr" rotWithShape="0">
              <a:schemeClr val="bg1">
                <a:alpha val="99962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最后的</a:t>
            </a:r>
            <a:br>
              <a:rPr lang="en-SG" altLang="zh-CN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审判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11974" name="Text Box 5"/>
          <p:cNvSpPr txBox="1">
            <a:spLocks noChangeArrowheads="1"/>
          </p:cNvSpPr>
          <p:nvPr/>
        </p:nvSpPr>
        <p:spPr bwMode="auto">
          <a:xfrm>
            <a:off x="6934747" y="6415088"/>
            <a:ext cx="1988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西斯廷教堂</a:t>
            </a:r>
            <a:r>
              <a:rPr lang="en-US" sz="1800" dirty="0">
                <a:ea typeface="ＭＳ Ｐゴシック" charset="0"/>
                <a:cs typeface="ＭＳ Ｐゴシック" charset="0"/>
              </a:rPr>
              <a:t>, 1541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160</a:t>
            </a:r>
            <a:endParaRPr lang="en-US" sz="18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Picture 3" descr="Rev 19 horse-white-jes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26988"/>
            <a:ext cx="92598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950" y="0"/>
            <a:ext cx="2592388" cy="2636838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基督将赢得这场最后的战役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6868" name="Text Box 1041"/>
          <p:cNvSpPr txBox="1">
            <a:spLocks noChangeArrowheads="1"/>
          </p:cNvSpPr>
          <p:nvPr/>
        </p:nvSpPr>
        <p:spPr bwMode="auto">
          <a:xfrm>
            <a:off x="8431213" y="285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437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55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2" name="Picture 2" descr="rev 20v15 thrown into lake of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9096375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6700"/>
            <a:ext cx="9007475" cy="1520825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sz="4000" b="1">
                <a:latin typeface="Arial" charset="0"/>
                <a:ea typeface="ＭＳ Ｐゴシック" charset="0"/>
                <a:cs typeface="Arial" charset="0"/>
              </a:rPr>
              <a:t>“任何人的名字没有被发现记录在生命之书被扔进火湖”（</a:t>
            </a:r>
            <a:r>
              <a:rPr lang="en-US" altLang="zh-CN" sz="4000" b="1">
                <a:latin typeface="Arial" charset="0"/>
                <a:ea typeface="ＭＳ Ｐゴシック" charset="0"/>
                <a:cs typeface="Arial" charset="0"/>
              </a:rPr>
              <a:t>20:15</a:t>
            </a:r>
            <a:r>
              <a:rPr lang="zh-CN" altLang="en-US" sz="4000" b="1">
                <a:latin typeface="Arial" charset="0"/>
                <a:ea typeface="ＭＳ Ｐゴシック" charset="0"/>
                <a:cs typeface="Arial" charset="0"/>
              </a:rPr>
              <a:t>）</a:t>
            </a:r>
            <a:r>
              <a:rPr lang="en-US" sz="4000" b="1"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691204" name="Text Box 1041"/>
          <p:cNvSpPr txBox="1">
            <a:spLocks noChangeArrowheads="1"/>
          </p:cNvSpPr>
          <p:nvPr/>
        </p:nvSpPr>
        <p:spPr bwMode="auto">
          <a:xfrm>
            <a:off x="8431213" y="285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441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16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6" name="Picture 1" descr="Rev 20v15 Lake Of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1066800"/>
            <a:ext cx="3962400" cy="20574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/>
              <a:t>火湖</a:t>
            </a:r>
            <a:br>
              <a:rPr lang="en-US" altLang="zh-CN" sz="4000" dirty="0"/>
            </a:br>
            <a:r>
              <a:rPr lang="zh-CN" altLang="en-US" sz="4000" dirty="0"/>
              <a:t>（</a:t>
            </a:r>
            <a:r>
              <a:rPr lang="en-US" altLang="zh-CN" sz="4000" dirty="0"/>
              <a:t>20:14-15</a:t>
            </a:r>
            <a:r>
              <a:rPr lang="zh-CN" altLang="en-US" sz="4000" dirty="0"/>
              <a:t>）</a:t>
            </a:r>
            <a:endParaRPr lang="en-US" dirty="0">
              <a:latin typeface="Arial" charset="0"/>
            </a:endParaRPr>
          </a:p>
        </p:txBody>
      </p:sp>
      <p:sp>
        <p:nvSpPr>
          <p:cNvPr id="692228" name="Text Box 1041"/>
          <p:cNvSpPr txBox="1">
            <a:spLocks noChangeArrowheads="1"/>
          </p:cNvSpPr>
          <p:nvPr/>
        </p:nvSpPr>
        <p:spPr bwMode="auto">
          <a:xfrm>
            <a:off x="8431213" y="285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441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1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2" descr="img3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8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86200"/>
            <a:ext cx="91440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4000" dirty="0">
                <a:solidFill>
                  <a:schemeClr val="bg1"/>
                </a:solidFill>
                <a:latin typeface="Techno" charset="0"/>
              </a:rPr>
              <a:t>“</a:t>
            </a:r>
            <a:r>
              <a:rPr lang="zh-CN" altLang="en-US" sz="4000" dirty="0">
                <a:solidFill>
                  <a:schemeClr val="bg1"/>
                </a:solidFill>
                <a:latin typeface="Techno" charset="0"/>
              </a:rPr>
              <a:t>于是海把其中的死人交出来，死亡和阴间也把其中的死人交出来</a:t>
            </a:r>
            <a:r>
              <a:rPr lang="en-US" altLang="ja-JP" sz="4000" dirty="0">
                <a:solidFill>
                  <a:schemeClr val="bg1"/>
                </a:solidFill>
                <a:latin typeface="Techno" charset="0"/>
              </a:rPr>
              <a:t>”</a:t>
            </a:r>
            <a:r>
              <a:rPr lang="en-US" sz="4000" dirty="0">
                <a:solidFill>
                  <a:schemeClr val="bg1"/>
                </a:solidFill>
                <a:latin typeface="Techno" charset="0"/>
              </a:rPr>
              <a:t> </a:t>
            </a:r>
            <a:br>
              <a:rPr lang="en-US" sz="4000" dirty="0">
                <a:solidFill>
                  <a:schemeClr val="bg1"/>
                </a:solidFill>
                <a:latin typeface="Techno" charset="0"/>
              </a:rPr>
            </a:br>
            <a:r>
              <a:rPr lang="en-US" sz="4000" dirty="0">
                <a:solidFill>
                  <a:schemeClr val="bg1"/>
                </a:solidFill>
                <a:latin typeface="Techno" charset="0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latin typeface="Techno" charset="0"/>
              </a:rPr>
              <a:t>启示录</a:t>
            </a:r>
            <a:r>
              <a:rPr lang="en-US" sz="4000" dirty="0">
                <a:solidFill>
                  <a:schemeClr val="bg1"/>
                </a:solidFill>
                <a:latin typeface="Techno" charset="0"/>
              </a:rPr>
              <a:t> 20:13)</a:t>
            </a:r>
            <a:endParaRPr lang="en-US" sz="6600" dirty="0">
              <a:solidFill>
                <a:schemeClr val="bg1"/>
              </a:solidFill>
              <a:latin typeface="Techno" charset="0"/>
            </a:endParaRPr>
          </a:p>
        </p:txBody>
      </p:sp>
      <p:sp>
        <p:nvSpPr>
          <p:cNvPr id="464900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2" descr="Thron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3538" cy="6858000"/>
          </a:xfrm>
        </p:spPr>
      </p:pic>
      <p:sp>
        <p:nvSpPr>
          <p:cNvPr id="2969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64088" y="4869160"/>
            <a:ext cx="3733800" cy="1844675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白色大宝座</a:t>
            </a:r>
            <a:b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</a:b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(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启示录 </a:t>
            </a: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20:14-15)</a:t>
            </a: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8404225" y="15875"/>
            <a:ext cx="739775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omic Sans MS" charset="0"/>
              </a:rPr>
              <a:t>160</a:t>
            </a:r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0668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多少光？</a:t>
            </a:r>
            <a:endParaRPr lang="en-US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8362" y="1556792"/>
            <a:ext cx="9144000" cy="172819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marL="539750" algn="l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审判将不会与我们所犯的罪成正比</a:t>
            </a:r>
            <a:r>
              <a:rPr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而是与我们所拒绝的光成正比</a:t>
            </a:r>
            <a:r>
              <a:rPr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.-</a:t>
            </a:r>
          </a:p>
          <a:p>
            <a:pPr marL="539750" algn="l" eaLnBrk="1" hangingPunct="1">
              <a:defRPr/>
            </a:pPr>
            <a:r>
              <a:rPr lang="en-SG" altLang="zh-CN" sz="3600" dirty="0">
                <a:solidFill>
                  <a:schemeClr val="bg1"/>
                </a:solidFill>
              </a:rPr>
              <a:t>					</a:t>
            </a:r>
            <a:r>
              <a:rPr lang="zh-CN" altLang="en-US" sz="28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万斯 黑文纳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Vance </a:t>
            </a:r>
            <a:r>
              <a:rPr lang="en-US" sz="2800" b="1" dirty="0" err="1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Havner</a:t>
            </a:r>
            <a:endParaRPr lang="en-US" sz="28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r>
              <a:rPr lang="en-US" altLang="zh-CN" sz="40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对其中已经给出的，</a:t>
            </a:r>
            <a:br>
              <a:rPr lang="en-SG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br>
              <a:rPr lang="en-SG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就向谁多取要</a:t>
            </a:r>
            <a:r>
              <a:rPr lang="en-SG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en-SG" altLang="zh-CN" sz="4000" b="1" dirty="0">
                <a:solidFill>
                  <a:schemeClr val="bg1"/>
                </a:solidFill>
              </a:rPr>
              <a:t>”</a:t>
            </a:r>
            <a:endParaRPr lang="en-US" sz="6000" b="1" dirty="0">
              <a:solidFill>
                <a:srgbClr val="CC0000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末世论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20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3982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Black</a:t>
            </a:r>
            <a:endParaRPr lang="en-US">
              <a:latin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0168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7F7F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14019" name="Picture 6" descr="TIJudgmen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3276600"/>
          </a:xfrm>
        </p:spPr>
        <p:txBody>
          <a:bodyPr/>
          <a:lstStyle/>
          <a:p>
            <a:r>
              <a:rPr lang="zh-CN" altLang="en-US" sz="4800" b="1" dirty="0">
                <a:solidFill>
                  <a:srgbClr val="CC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然而，圣经预言还有七个</a:t>
            </a:r>
            <a:br>
              <a:rPr lang="en-US" altLang="zh-CN" sz="4800" b="1" dirty="0">
                <a:solidFill>
                  <a:srgbClr val="CC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4800" b="1" dirty="0">
                <a:solidFill>
                  <a:srgbClr val="CC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未来的审判</a:t>
            </a:r>
            <a:r>
              <a:rPr lang="en-US" sz="4800" b="1" dirty="0">
                <a:solidFill>
                  <a:srgbClr val="CC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</a:t>
            </a:r>
          </a:p>
        </p:txBody>
      </p:sp>
      <p:sp>
        <p:nvSpPr>
          <p:cNvPr id="308228" name="WordArt 4"/>
          <p:cNvSpPr>
            <a:spLocks noChangeArrowheads="1" noChangeShapeType="1" noTextEdit="1"/>
          </p:cNvSpPr>
          <p:nvPr/>
        </p:nvSpPr>
        <p:spPr bwMode="auto">
          <a:xfrm>
            <a:off x="5181600" y="5562600"/>
            <a:ext cx="3429000" cy="9477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spc="1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听起来很奇怪？</a:t>
            </a:r>
            <a:endParaRPr lang="en-US" sz="3600" kern="10" spc="10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451850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</a:rPr>
              <a:t>160</a:t>
            </a:r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4" descr="Satan fall Rev 12 angels cha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Title 1"/>
          <p:cNvSpPr>
            <a:spLocks noGrp="1"/>
          </p:cNvSpPr>
          <p:nvPr>
            <p:ph type="title" idx="4294967295"/>
          </p:nvPr>
        </p:nvSpPr>
        <p:spPr>
          <a:xfrm>
            <a:off x="3048000" y="2362200"/>
            <a:ext cx="6096000" cy="1752600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路西法和恶魔</a:t>
            </a:r>
            <a:r>
              <a:rPr lang="zh-CN" alt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新細明體" charset="0"/>
              </a:rPr>
              <a:t>审判</a:t>
            </a:r>
            <a:br>
              <a:rPr 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dirty="0">
                <a:solidFill>
                  <a:schemeClr val="bg1"/>
                </a:solidFill>
                <a:latin typeface="Times New Roman" charset="0"/>
              </a:rPr>
              <a:t>(</a:t>
            </a:r>
            <a:r>
              <a:rPr lang="zh-CN" alt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彼得后书</a:t>
            </a:r>
            <a:r>
              <a:rPr lang="en-US" dirty="0">
                <a:solidFill>
                  <a:schemeClr val="bg1"/>
                </a:solidFill>
                <a:latin typeface="Times New Roman" charset="0"/>
              </a:rPr>
              <a:t>2:4; </a:t>
            </a:r>
            <a:r>
              <a:rPr lang="zh-CN" alt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犹大书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  <a:latin typeface="Times New Roman" charset="0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5967413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-381000" y="11430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Times New Roman" pitchFamily="-112" charset="0"/>
                <a:ea typeface="+mn-ea"/>
                <a:cs typeface="+mn-cs"/>
              </a:rPr>
              <a:t>创世纪</a:t>
            </a:r>
            <a:r>
              <a:rPr lang="en-US" sz="3200" b="1" dirty="0">
                <a:solidFill>
                  <a:schemeClr val="bg1"/>
                </a:solidFill>
                <a:latin typeface="Times New Roman" pitchFamily="-112" charset="0"/>
                <a:ea typeface="+mn-ea"/>
                <a:cs typeface="+mn-cs"/>
              </a:rPr>
              <a:t> 3</a:t>
            </a:r>
          </a:p>
        </p:txBody>
      </p:sp>
      <p:sp>
        <p:nvSpPr>
          <p:cNvPr id="217091" name="Text Box 11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charset="0"/>
              </a:rPr>
              <a:t>160</a:t>
            </a:r>
          </a:p>
        </p:txBody>
      </p:sp>
      <p:sp>
        <p:nvSpPr>
          <p:cNvPr id="310285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7772400" cy="9144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zh-CN" altLang="en-US" sz="5400" b="1" dirty="0">
                <a:solidFill>
                  <a:srgbClr val="00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罪在伊甸园</a:t>
            </a:r>
            <a:endParaRPr lang="en-US" sz="5400" b="1" dirty="0">
              <a:solidFill>
                <a:srgbClr val="00FFFF"/>
              </a:solidFill>
              <a:latin typeface="SimSun" panose="02010600030101010101" pitchFamily="2" charset="-122"/>
              <a:ea typeface="SimSun" panose="02010600030101010101" pitchFamily="2" charset="-122"/>
              <a:cs typeface="+mj-cs"/>
            </a:endParaRPr>
          </a:p>
        </p:txBody>
      </p:sp>
      <p:pic>
        <p:nvPicPr>
          <p:cNvPr id="217093" name="Picture 14" descr="adam-e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279775"/>
            <a:ext cx="41148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6096000"/>
            <a:ext cx="7772400" cy="762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CN" altLang="en-US" dirty="0">
                <a:latin typeface="Times New Roman" charset="0"/>
              </a:rPr>
              <a:t>亚当与夏娃被逐出伊甸园</a:t>
            </a:r>
          </a:p>
        </p:txBody>
      </p:sp>
    </p:spTree>
    <p:extLst>
      <p:ext uri="{BB962C8B-B14F-4D97-AF65-F5344CB8AC3E}">
        <p14:creationId xmlns:p14="http://schemas.microsoft.com/office/powerpoint/2010/main" val="4224853401"/>
      </p:ext>
    </p:extLst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</a:rPr>
              <a:t>洪水的判断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118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8404225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160</a:t>
            </a:r>
            <a:endParaRPr lang="en-US" sz="1800"/>
          </a:p>
        </p:txBody>
      </p:sp>
      <p:sp>
        <p:nvSpPr>
          <p:cNvPr id="221188" name="Rectangle 7"/>
          <p:cNvSpPr>
            <a:spLocks noChangeArrowheads="1"/>
          </p:cNvSpPr>
          <p:nvPr/>
        </p:nvSpPr>
        <p:spPr bwMode="auto">
          <a:xfrm>
            <a:off x="304800" y="914400"/>
            <a:ext cx="8610600" cy="18288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神观看大地，看见世界已经败坏了；全人类在地上所行的都是败坏的</a:t>
            </a:r>
            <a:r>
              <a:rPr lang="en-SG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神对挪亚说：“在我面前全人类的尽头已经来到，因为地上由于他们的缘故满了强暴。看哪，我要把他们和世界一起毁灭</a:t>
            </a:r>
            <a:r>
              <a:rPr lang="zh-CN" altLang="en-US" sz="2400" b="1" dirty="0">
                <a:solidFill>
                  <a:schemeClr val="bg1"/>
                </a:solidFill>
              </a:rPr>
              <a:t>。 </a:t>
            </a:r>
            <a:r>
              <a:rPr lang="en-US" altLang="ja-JP" sz="2400" b="1" dirty="0">
                <a:solidFill>
                  <a:schemeClr val="bg1"/>
                </a:solidFill>
              </a:rPr>
              <a:t>" (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创世记</a:t>
            </a:r>
            <a:r>
              <a:rPr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</a:rPr>
              <a:t>6:12-13 </a:t>
            </a:r>
            <a:r>
              <a:rPr lang="en-US" altLang="ja-JP" sz="2400" b="1" dirty="0" err="1">
                <a:solidFill>
                  <a:schemeClr val="bg1"/>
                </a:solidFill>
              </a:rPr>
              <a:t>CNVS</a:t>
            </a:r>
            <a:r>
              <a:rPr lang="en-US" altLang="ja-JP" sz="2400" b="1" dirty="0">
                <a:solidFill>
                  <a:schemeClr val="bg1"/>
                </a:solidFill>
              </a:rPr>
              <a:t>).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Glare">
  <a:themeElements>
    <a:clrScheme name="Glare 1">
      <a:dk1>
        <a:srgbClr val="000000"/>
      </a:dk1>
      <a:lt1>
        <a:srgbClr val="FEB446"/>
      </a:lt1>
      <a:dk2>
        <a:srgbClr val="000000"/>
      </a:dk2>
      <a:lt2>
        <a:srgbClr val="786950"/>
      </a:lt2>
      <a:accent1>
        <a:srgbClr val="727DE0"/>
      </a:accent1>
      <a:accent2>
        <a:srgbClr val="D54F41"/>
      </a:accent2>
      <a:accent3>
        <a:srgbClr val="FED6B0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Glar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lare 1">
        <a:dk1>
          <a:srgbClr val="000000"/>
        </a:dk1>
        <a:lt1>
          <a:srgbClr val="FEB446"/>
        </a:lt1>
        <a:dk2>
          <a:srgbClr val="0000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ED6B0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Northern Lights">
  <a:themeElements>
    <a:clrScheme name="Northern Lights 1">
      <a:dk1>
        <a:srgbClr val="000000"/>
      </a:dk1>
      <a:lt1>
        <a:srgbClr val="FFFFFF"/>
      </a:lt1>
      <a:dk2>
        <a:srgbClr val="171FC4"/>
      </a:dk2>
      <a:lt2>
        <a:srgbClr val="FFD467"/>
      </a:lt2>
      <a:accent1>
        <a:srgbClr val="C88F00"/>
      </a:accent1>
      <a:accent2>
        <a:srgbClr val="FAB300"/>
      </a:accent2>
      <a:accent3>
        <a:srgbClr val="ABABDE"/>
      </a:accent3>
      <a:accent4>
        <a:srgbClr val="DADADA"/>
      </a:accent4>
      <a:accent5>
        <a:srgbClr val="E0C6AA"/>
      </a:accent5>
      <a:accent6>
        <a:srgbClr val="E3A200"/>
      </a:accent6>
      <a:hlink>
        <a:srgbClr val="644700"/>
      </a:hlink>
      <a:folHlink>
        <a:srgbClr val="FFDA91"/>
      </a:folHlink>
    </a:clrScheme>
    <a:fontScheme name="Northern Ligh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Northern Lights 1">
        <a:dk1>
          <a:srgbClr val="000000"/>
        </a:dk1>
        <a:lt1>
          <a:srgbClr val="FFFFFF"/>
        </a:lt1>
        <a:dk2>
          <a:srgbClr val="171FC4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ABABDE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644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owflakes">
  <a:themeElements>
    <a:clrScheme name="Snowflakes 1">
      <a:dk1>
        <a:srgbClr val="000000"/>
      </a:dk1>
      <a:lt1>
        <a:srgbClr val="A7AAC6"/>
      </a:lt1>
      <a:dk2>
        <a:srgbClr val="FFFFFF"/>
      </a:dk2>
      <a:lt2>
        <a:srgbClr val="333333"/>
      </a:lt2>
      <a:accent1>
        <a:srgbClr val="1513CE"/>
      </a:accent1>
      <a:accent2>
        <a:srgbClr val="7195EF"/>
      </a:accent2>
      <a:accent3>
        <a:srgbClr val="D0D2DF"/>
      </a:accent3>
      <a:accent4>
        <a:srgbClr val="000000"/>
      </a:accent4>
      <a:accent5>
        <a:srgbClr val="AAAAE3"/>
      </a:accent5>
      <a:accent6>
        <a:srgbClr val="6687D9"/>
      </a:accent6>
      <a:hlink>
        <a:srgbClr val="6874C0"/>
      </a:hlink>
      <a:folHlink>
        <a:srgbClr val="DD98FF"/>
      </a:folHlink>
    </a:clrScheme>
    <a:fontScheme name="Snowflakes">
      <a:majorFont>
        <a:latin typeface="Century Gothic"/>
        <a:ea typeface="MS Pゴシック"/>
        <a:cs typeface="MS Pゴシック"/>
      </a:majorFont>
      <a:minorFont>
        <a:latin typeface="Century Gothic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Snowflakes 1">
        <a:dk1>
          <a:srgbClr val="000000"/>
        </a:dk1>
        <a:lt1>
          <a:srgbClr val="A7AAC6"/>
        </a:lt1>
        <a:dk2>
          <a:srgbClr val="FFFFFF"/>
        </a:dk2>
        <a:lt2>
          <a:srgbClr val="333333"/>
        </a:lt2>
        <a:accent1>
          <a:srgbClr val="1513CE"/>
        </a:accent1>
        <a:accent2>
          <a:srgbClr val="7195EF"/>
        </a:accent2>
        <a:accent3>
          <a:srgbClr val="D0D2DF"/>
        </a:accent3>
        <a:accent4>
          <a:srgbClr val="000000"/>
        </a:accent4>
        <a:accent5>
          <a:srgbClr val="AAAAE3"/>
        </a:accent5>
        <a:accent6>
          <a:srgbClr val="6687D9"/>
        </a:accent6>
        <a:hlink>
          <a:srgbClr val="6874C0"/>
        </a:hlink>
        <a:folHlink>
          <a:srgbClr val="DD9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de">
  <a:themeElements>
    <a:clrScheme name="Slide 1">
      <a:dk1>
        <a:srgbClr val="336699"/>
      </a:dk1>
      <a:lt1>
        <a:srgbClr val="FFFF66"/>
      </a:lt1>
      <a:dk2>
        <a:srgbClr val="000000"/>
      </a:dk2>
      <a:lt2>
        <a:srgbClr val="FFFF66"/>
      </a:lt2>
      <a:accent1>
        <a:srgbClr val="003399"/>
      </a:accent1>
      <a:accent2>
        <a:srgbClr val="468A4B"/>
      </a:accent2>
      <a:accent3>
        <a:srgbClr val="AAAAAA"/>
      </a:accent3>
      <a:accent4>
        <a:srgbClr val="DADA56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lid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Slide 1">
        <a:dk1>
          <a:srgbClr val="336699"/>
        </a:dk1>
        <a:lt1>
          <a:srgbClr val="FFFF66"/>
        </a:lt1>
        <a:dk2>
          <a:srgbClr val="000000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新細明體"/>
        <a:cs typeface="新細明體"/>
      </a:majorFont>
      <a:minorFont>
        <a:latin typeface="Times New Roman"/>
        <a:ea typeface="新細明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ull Moon">
  <a:themeElements>
    <a:clrScheme name="Full Moon 2">
      <a:dk1>
        <a:srgbClr val="336699"/>
      </a:dk1>
      <a:lt1>
        <a:srgbClr val="FFFFFF"/>
      </a:lt1>
      <a:dk2>
        <a:srgbClr val="000000"/>
      </a:dk2>
      <a:lt2>
        <a:srgbClr val="FFFFFF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Full Moon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Full Moon 1">
        <a:dk1>
          <a:srgbClr val="808080"/>
        </a:dk1>
        <a:lt1>
          <a:srgbClr val="FFFFFF"/>
        </a:lt1>
        <a:dk2>
          <a:srgbClr val="070707"/>
        </a:dk2>
        <a:lt2>
          <a:srgbClr val="FFFFFF"/>
        </a:lt2>
        <a:accent1>
          <a:srgbClr val="78A1CA"/>
        </a:accent1>
        <a:accent2>
          <a:srgbClr val="B2B1E0"/>
        </a:accent2>
        <a:accent3>
          <a:srgbClr val="AAAAAA"/>
        </a:accent3>
        <a:accent4>
          <a:srgbClr val="DADADA"/>
        </a:accent4>
        <a:accent5>
          <a:srgbClr val="BECDE1"/>
        </a:accent5>
        <a:accent6>
          <a:srgbClr val="A1A0CB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ll Moon 2">
        <a:dk1>
          <a:srgbClr val="336699"/>
        </a:dk1>
        <a:lt1>
          <a:srgbClr val="FFFFFF"/>
        </a:lt1>
        <a:dk2>
          <a:srgbClr val="000000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2004:Templates:Presentations:Designs:Full Moon</Template>
  <TotalTime>6222</TotalTime>
  <Words>2154</Words>
  <Application>Microsoft Macintosh PowerPoint</Application>
  <PresentationFormat>On-screen Show (4:3)</PresentationFormat>
  <Paragraphs>415</Paragraphs>
  <Slides>48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92" baseType="lpstr">
      <vt:lpstr>DengXian</vt:lpstr>
      <vt:lpstr>KaiTi</vt:lpstr>
      <vt:lpstr>NSimSun</vt:lpstr>
      <vt:lpstr>宋体</vt:lpstr>
      <vt:lpstr>宋体</vt:lpstr>
      <vt:lpstr>Techno</vt:lpstr>
      <vt:lpstr>楷体</vt:lpstr>
      <vt:lpstr>Arial</vt:lpstr>
      <vt:lpstr>Arial Black</vt:lpstr>
      <vt:lpstr>Calibri</vt:lpstr>
      <vt:lpstr>Century Gothic</vt:lpstr>
      <vt:lpstr>Comic Sans MS</vt:lpstr>
      <vt:lpstr>Impact</vt:lpstr>
      <vt:lpstr>Lucida Sans Unicode</vt:lpstr>
      <vt:lpstr>Monotype Sorts</vt:lpstr>
      <vt:lpstr>Tahoma</vt:lpstr>
      <vt:lpstr>Times</vt:lpstr>
      <vt:lpstr>Times New Roman</vt:lpstr>
      <vt:lpstr>Trebuchet MS</vt:lpstr>
      <vt:lpstr>Wingdings</vt:lpstr>
      <vt:lpstr>1_Blank Presentation</vt:lpstr>
      <vt:lpstr>Blank Presentation</vt:lpstr>
      <vt:lpstr>Snowflakes</vt:lpstr>
      <vt:lpstr>Slide</vt:lpstr>
      <vt:lpstr>Frame</vt:lpstr>
      <vt:lpstr>Default Design</vt:lpstr>
      <vt:lpstr>Fireball</vt:lpstr>
      <vt:lpstr>Full Moon</vt:lpstr>
      <vt:lpstr>29_Blank Presentation</vt:lpstr>
      <vt:lpstr>1_Orbit</vt:lpstr>
      <vt:lpstr>11_Default Design</vt:lpstr>
      <vt:lpstr>1_Default Design</vt:lpstr>
      <vt:lpstr>32_Blank Presentation</vt:lpstr>
      <vt:lpstr>12_Blank Presentation</vt:lpstr>
      <vt:lpstr>1_Glare</vt:lpstr>
      <vt:lpstr>24_Blank Presentation</vt:lpstr>
      <vt:lpstr>3_Blank Presentation</vt:lpstr>
      <vt:lpstr>23_Default Design</vt:lpstr>
      <vt:lpstr>7_Blank Presentation</vt:lpstr>
      <vt:lpstr>4_Crumple</vt:lpstr>
      <vt:lpstr>1_Northern Lights</vt:lpstr>
      <vt:lpstr>6_Default Design</vt:lpstr>
      <vt:lpstr>25_Office Theme</vt:lpstr>
      <vt:lpstr>Bitmap Image</vt:lpstr>
      <vt:lpstr>复活和审判审判</vt:lpstr>
      <vt:lpstr>那只有一 个吗？</vt:lpstr>
      <vt:lpstr>约翰福音 5：28-29 (CNVS)</vt:lpstr>
      <vt:lpstr>最后的 审判</vt:lpstr>
      <vt:lpstr>然而，圣经预言还有七个 未来的审判…</vt:lpstr>
      <vt:lpstr>路西法和恶魔审判 (彼得后书2:4; 犹大书 6)</vt:lpstr>
      <vt:lpstr>罪在伊甸园</vt:lpstr>
      <vt:lpstr>亚当与夏娃被逐出伊甸园</vt:lpstr>
      <vt:lpstr>洪水的判断</vt:lpstr>
      <vt:lpstr>在巴贝尔上帝再次判断 人类的基础心脏</vt:lpstr>
      <vt:lpstr>Downfall of Samaria</vt:lpstr>
      <vt:lpstr>Downfall of Jerusalem</vt:lpstr>
      <vt:lpstr>Terminator 2 Judgment Day</vt:lpstr>
      <vt:lpstr>上帝现在已经判断了罪</vt:lpstr>
      <vt:lpstr>审判的内容</vt:lpstr>
      <vt:lpstr>现在关于七个未来的 审判…</vt:lpstr>
      <vt:lpstr>末世事件时序</vt:lpstr>
      <vt:lpstr>复活和判断</vt:lpstr>
      <vt:lpstr>基督的审判台前</vt:lpstr>
      <vt:lpstr>基督的第二次再来</vt:lpstr>
      <vt:lpstr>“有一把利剑从他口中吐出来，他要用这剑击打列国”  (启示录19:15a)</vt:lpstr>
      <vt:lpstr>旧约圣徒的审判</vt:lpstr>
      <vt:lpstr>灾难圣徒的审判</vt:lpstr>
      <vt:lpstr>对以色列国的审判</vt:lpstr>
      <vt:lpstr>审判列国 (绵羊与山羊)</vt:lpstr>
      <vt:lpstr>橄欖山的教導(太24–25)</vt:lpstr>
      <vt:lpstr>Dispensational Views on Matthew 24</vt:lpstr>
      <vt:lpstr>Dispensational Views on Matthew 24</vt:lpstr>
      <vt:lpstr>Dispensational Views on Matthew 24</vt:lpstr>
      <vt:lpstr>Dispensational Views on Matthew 24</vt:lpstr>
      <vt:lpstr>绵羊和山羊相同吗？</vt:lpstr>
      <vt:lpstr>列国的裁判</vt:lpstr>
      <vt:lpstr>判断生活外邦人</vt:lpstr>
      <vt:lpstr>判断生活外邦人</vt:lpstr>
      <vt:lpstr>到硫磺的火湖里兽和假先知投(19:20)</vt:lpstr>
      <vt:lpstr>启 示 录 20:4</vt:lpstr>
      <vt:lpstr>为什么我不赞同后期灾难推理？</vt:lpstr>
      <vt:lpstr>为什么我不赞同后期灾难推理？</vt:lpstr>
      <vt:lpstr>启 示 录 20:5-6</vt:lpstr>
      <vt:lpstr>基督将赢得这场最后的战役</vt:lpstr>
      <vt:lpstr>“任何人的名字没有被发现记录在生命之书被扔进火湖”（20:15）)</vt:lpstr>
      <vt:lpstr>火湖 （20:14-15）</vt:lpstr>
      <vt:lpstr>“于是海把其中的死人交出来，死亡和阴间也把其中的死人交出来”  (启示录 20:13)</vt:lpstr>
      <vt:lpstr>白色大宝座 (启示录 20:14-15)</vt:lpstr>
      <vt:lpstr>多少光？</vt:lpstr>
      <vt:lpstr>“对其中已经给出的，  就向谁多取要.”</vt:lpstr>
      <vt:lpstr>末世论 • BibleStudyDownloads.org</vt:lpstr>
      <vt:lpstr>Black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Book of Ezekiel</dc:title>
  <dc:creator>Vincent Richard Lee</dc:creator>
  <cp:lastModifiedBy>Rick Griffith</cp:lastModifiedBy>
  <cp:revision>250</cp:revision>
  <cp:lastPrinted>2018-07-25T11:57:41Z</cp:lastPrinted>
  <dcterms:created xsi:type="dcterms:W3CDTF">2002-04-16T07:01:44Z</dcterms:created>
  <dcterms:modified xsi:type="dcterms:W3CDTF">2019-05-24T17:00:39Z</dcterms:modified>
</cp:coreProperties>
</file>