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1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2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theme/theme16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7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05" r:id="rId2"/>
    <p:sldMasterId id="2147483671" r:id="rId3"/>
    <p:sldMasterId id="2147483653" r:id="rId4"/>
    <p:sldMasterId id="2147484458" r:id="rId5"/>
    <p:sldMasterId id="2147484470" r:id="rId6"/>
    <p:sldMasterId id="2147484482" r:id="rId7"/>
    <p:sldMasterId id="2147484496" r:id="rId8"/>
    <p:sldMasterId id="2147484508" r:id="rId9"/>
    <p:sldMasterId id="2147484520" r:id="rId10"/>
    <p:sldMasterId id="2147484536" r:id="rId11"/>
    <p:sldMasterId id="2147484540" r:id="rId12"/>
    <p:sldMasterId id="2147484553" r:id="rId13"/>
    <p:sldMasterId id="2147484569" r:id="rId14"/>
    <p:sldMasterId id="2147484581" r:id="rId15"/>
    <p:sldMasterId id="2147484594" r:id="rId16"/>
    <p:sldMasterId id="2147484596" r:id="rId17"/>
    <p:sldMasterId id="2147484608" r:id="rId18"/>
  </p:sldMasterIdLst>
  <p:notesMasterIdLst>
    <p:notesMasterId r:id="rId78"/>
  </p:notesMasterIdLst>
  <p:sldIdLst>
    <p:sldId id="276" r:id="rId19"/>
    <p:sldId id="320" r:id="rId20"/>
    <p:sldId id="270" r:id="rId21"/>
    <p:sldId id="415" r:id="rId22"/>
    <p:sldId id="272" r:id="rId23"/>
    <p:sldId id="413" r:id="rId24"/>
    <p:sldId id="326" r:id="rId25"/>
    <p:sldId id="328" r:id="rId26"/>
    <p:sldId id="329" r:id="rId27"/>
    <p:sldId id="332" r:id="rId28"/>
    <p:sldId id="333" r:id="rId29"/>
    <p:sldId id="334" r:id="rId30"/>
    <p:sldId id="335" r:id="rId31"/>
    <p:sldId id="336" r:id="rId32"/>
    <p:sldId id="337" r:id="rId33"/>
    <p:sldId id="327" r:id="rId34"/>
    <p:sldId id="411" r:id="rId35"/>
    <p:sldId id="412" r:id="rId36"/>
    <p:sldId id="401" r:id="rId37"/>
    <p:sldId id="404" r:id="rId38"/>
    <p:sldId id="405" r:id="rId39"/>
    <p:sldId id="339" r:id="rId40"/>
    <p:sldId id="406" r:id="rId41"/>
    <p:sldId id="407" r:id="rId42"/>
    <p:sldId id="408" r:id="rId43"/>
    <p:sldId id="409" r:id="rId44"/>
    <p:sldId id="410" r:id="rId45"/>
    <p:sldId id="381" r:id="rId46"/>
    <p:sldId id="382" r:id="rId47"/>
    <p:sldId id="383" r:id="rId48"/>
    <p:sldId id="384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85" r:id="rId58"/>
    <p:sldId id="386" r:id="rId59"/>
    <p:sldId id="387" r:id="rId60"/>
    <p:sldId id="388" r:id="rId61"/>
    <p:sldId id="389" r:id="rId62"/>
    <p:sldId id="390" r:id="rId63"/>
    <p:sldId id="391" r:id="rId64"/>
    <p:sldId id="392" r:id="rId65"/>
    <p:sldId id="393" r:id="rId66"/>
    <p:sldId id="394" r:id="rId67"/>
    <p:sldId id="395" r:id="rId68"/>
    <p:sldId id="396" r:id="rId69"/>
    <p:sldId id="397" r:id="rId70"/>
    <p:sldId id="398" r:id="rId71"/>
    <p:sldId id="399" r:id="rId72"/>
    <p:sldId id="400" r:id="rId73"/>
    <p:sldId id="402" r:id="rId74"/>
    <p:sldId id="403" r:id="rId75"/>
    <p:sldId id="414" r:id="rId76"/>
    <p:sldId id="296" r:id="rId7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E"/>
    <a:srgbClr val="000000"/>
    <a:srgbClr val="FF8000"/>
    <a:srgbClr val="FFFF00"/>
    <a:srgbClr val="00FFFF"/>
    <a:srgbClr val="FFFFFF"/>
    <a:srgbClr val="C9C4FF"/>
    <a:srgbClr val="2E5C2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74" Type="http://schemas.openxmlformats.org/officeDocument/2006/relationships/slide" Target="slides/slide56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82" Type="http://schemas.openxmlformats.org/officeDocument/2006/relationships/tableStyles" Target="tableStyles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77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slide" Target="slides/slide5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1.xml"/><Relationship Id="rId24" Type="http://schemas.openxmlformats.org/officeDocument/2006/relationships/slide" Target="slides/slide6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66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43CCAC-E90C-4C4C-BED9-161F1F7A5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38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F7B230-DABC-074F-BC3B-8D8FE226BFD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zh-CN" altLang="en-US" dirty="0">
                <a:latin typeface="Arial" charset="0"/>
                <a:ea typeface="ＭＳ Ｐゴシック" charset="0"/>
                <a:cs typeface="ＭＳ Ｐゴシック" charset="0"/>
              </a:rPr>
              <a:t>以色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3A7AAFB-020F-6F4A-941A-4A6662323EBE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183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8E142AE-80C9-8445-9B37-E37331B1C76F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185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936285F-E0E3-8541-BFC0-D5CFFF46FA3C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187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2B7B6C5-2710-B94A-9DD2-44357EC6398E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189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AE5C6D7-0FEE-FD45-B693-E1B44ECE9464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191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C3BD4F1-48FC-2547-ACE7-D54F9F2655F0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193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432232-CD89-E94C-B254-D408FBC1B82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95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/>
            <a:fld id="{B7D42161-2F8C-479C-83AA-FE17FCC7758D}" type="slidenum">
              <a:rPr lang="en-US" sz="1200">
                <a:solidFill>
                  <a:srgbClr val="000000"/>
                </a:solidFill>
                <a:latin typeface="Arial" pitchFamily="34" charset="0"/>
                <a:cs typeface="+mn-cs"/>
              </a:rPr>
              <a:pPr algn="r"/>
              <a:t>19</a:t>
            </a:fld>
            <a:endParaRPr lang="en-US" sz="12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/>
            <a:fld id="{77828321-EAD0-4F4A-B39B-667A735932AA}" type="slidenum">
              <a:rPr lang="en-US" sz="1200">
                <a:solidFill>
                  <a:srgbClr val="000000"/>
                </a:solidFill>
                <a:latin typeface="Arial" pitchFamily="34" charset="0"/>
                <a:cs typeface="+mn-cs"/>
              </a:rPr>
              <a:pPr algn="r"/>
              <a:t>20</a:t>
            </a:fld>
            <a:endParaRPr lang="en-US" sz="12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/>
            <a:fld id="{C3212E6D-B965-4531-B795-B0BCF80DF4FB}" type="slidenum">
              <a:rPr lang="en-US" sz="1200">
                <a:solidFill>
                  <a:prstClr val="black"/>
                </a:solidFill>
                <a:latin typeface="Arial" pitchFamily="34" charset="0"/>
                <a:cs typeface="+mn-cs"/>
              </a:rPr>
              <a:pPr algn="r"/>
              <a:t>21</a:t>
            </a:fld>
            <a:endParaRPr lang="en-US" sz="120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07C340-4F12-0848-9791-277E157555DC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6691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9C44742-234E-C544-B706-3DCD846EC83A}" type="slidenum">
              <a:rPr lang="en-GB" sz="1200">
                <a:solidFill>
                  <a:schemeClr val="bg1"/>
                </a:solidFill>
                <a:latin typeface="Comic Sans MS" charset="0"/>
              </a:rPr>
              <a:pPr algn="r"/>
              <a:t>22</a:t>
            </a:fld>
            <a:endParaRPr lang="en-GB" sz="12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20480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12271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811C655-B61B-46F4-8BB0-BB2E723B9C17}" type="slidenum">
              <a:rPr lang="en-GB" sz="1200">
                <a:solidFill>
                  <a:prstClr val="white"/>
                </a:solidFill>
              </a:rPr>
              <a:pPr/>
              <a:t>23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CN" altLang="en-US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1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/>
            <a:fld id="{E41A00A9-1D18-4A8C-BCF0-BF084839AAAD}" type="slidenum">
              <a:rPr lang="en-GB" sz="1200">
                <a:solidFill>
                  <a:prstClr val="white"/>
                </a:solidFill>
                <a:cs typeface="+mn-cs"/>
              </a:rPr>
              <a:pPr algn="r"/>
              <a:t>24</a:t>
            </a:fld>
            <a:endParaRPr lang="en-GB" sz="1200">
              <a:solidFill>
                <a:prstClr val="white"/>
              </a:solidFill>
              <a:cs typeface="+mn-cs"/>
            </a:endParaRPr>
          </a:p>
        </p:txBody>
      </p:sp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1379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Notice that Satan is not simply restricted from deceiving the nations but he is TOTALLY locked and sealed.  The Amil theologians (see the next slide) say that this is a present reality.  They claim he presently deceives individuals but not nations.  My question is, </a:t>
            </a:r>
            <a:r>
              <a:rPr lang="ja-JP" altLang="en-US"/>
              <a:t>“</a:t>
            </a:r>
            <a:r>
              <a:rPr lang="en-US" altLang="ja-JP"/>
              <a:t>HOW MANY people within these nations are deceived by Satan?</a:t>
            </a:r>
            <a:r>
              <a:rPr lang="ja-JP" altLang="en-US"/>
              <a:t>”</a:t>
            </a:r>
            <a:r>
              <a:rPr lang="en-US" altLang="ja-JP"/>
              <a:t>  Of course, the obvious answer is 100% (even though they say he can</a:t>
            </a:r>
            <a:r>
              <a:rPr lang="ja-JP" altLang="en-US"/>
              <a:t>’</a:t>
            </a:r>
            <a:r>
              <a:rPr lang="en-US" altLang="ja-JP"/>
              <a:t>t deceive nations?!).  It appears to me that ALL nations today are being deceived by this father of lies.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r>
              <a:rPr lang="en-US"/>
              <a:t>Amillennialists also say Christ bound Satan during his ministry according to Mark 3:27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6397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r>
              <a:rPr lang="en-US"/>
              <a:t>Also Luke 22:3 (Satan entered into Judas), 1 Thess. 2:18 (</a:t>
            </a:r>
            <a:r>
              <a:rPr lang="ja-JP" altLang="en-US"/>
              <a:t>“</a:t>
            </a:r>
            <a:r>
              <a:rPr lang="en-US" altLang="ja-JP"/>
              <a:t>We wanted very much to come to you, and I, Paul, tried again and again, but Satan prevented us</a:t>
            </a:r>
            <a:r>
              <a:rPr lang="ja-JP" altLang="en-US"/>
              <a:t>”</a:t>
            </a:r>
            <a:r>
              <a:rPr lang="en-US" altLang="ja-JP"/>
              <a:t>)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8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02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233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438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643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5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5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CC5F0BB4-5671-43C5-A400-298368C68416}" type="slidenum">
              <a:rPr lang="en-GB" sz="1200">
                <a:solidFill>
                  <a:prstClr val="white"/>
                </a:solidFill>
              </a:rPr>
              <a:pPr/>
              <a:t>39</a:t>
            </a:fld>
            <a:endParaRPr lang="en-GB" sz="120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2FBD6-BA1D-AE41-8206-00995F01C0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6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7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/>
            <a:fld id="{E548901E-8BBB-44C3-9148-B621A002EC28}" type="slidenum">
              <a:rPr lang="en-GB" sz="1200">
                <a:solidFill>
                  <a:srgbClr val="FFFFFF"/>
                </a:solidFill>
                <a:cs typeface="+mn-cs"/>
              </a:rPr>
              <a:pPr algn="r"/>
              <a:t>40</a:t>
            </a:fld>
            <a:endParaRPr lang="en-GB" sz="1200">
              <a:solidFill>
                <a:srgbClr val="FFFFFF"/>
              </a:solidFill>
              <a:cs typeface="+mn-cs"/>
            </a:endParaRPr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5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/>
            <a:fld id="{E5AD62D4-B6A4-4CE8-8001-EF5B8A2C31D6}" type="slidenum">
              <a:rPr lang="en-GB" sz="1200">
                <a:solidFill>
                  <a:srgbClr val="FFFFFF"/>
                </a:solidFill>
                <a:cs typeface="+mn-cs"/>
              </a:rPr>
              <a:pPr algn="r"/>
              <a:t>41</a:t>
            </a:fld>
            <a:endParaRPr lang="en-GB" sz="1200">
              <a:solidFill>
                <a:srgbClr val="FFFFFF"/>
              </a:solidFill>
              <a:cs typeface="+mn-cs"/>
            </a:endParaRPr>
          </a:p>
        </p:txBody>
      </p:sp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179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Bwgrkl" pitchFamily="1" charset="0"/>
              </a:rPr>
              <a:t>e;zhsan </a:t>
            </a:r>
            <a:r>
              <a:rPr lang="en-US" b="1"/>
              <a:t>verb indicative aorist active 3rd person plural from za,w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[GING] </a:t>
            </a:r>
            <a:r>
              <a:rPr lang="en-US" b="1">
                <a:latin typeface="Bwgrkl" pitchFamily="1" charset="0"/>
              </a:rPr>
              <a:t>za,w </a:t>
            </a:r>
          </a:p>
          <a:p>
            <a:pPr eaLnBrk="1" hangingPunct="1"/>
            <a:r>
              <a:rPr lang="en-US"/>
              <a:t>[</a:t>
            </a:r>
            <a:r>
              <a:rPr lang="en-US" b="1"/>
              <a:t>za,w] contracted zw/ </a:t>
            </a:r>
            <a:r>
              <a:rPr lang="en-US" b="1" i="1"/>
              <a:t>live—1. of natural life </a:t>
            </a:r>
            <a:r>
              <a:rPr lang="en-US" b="1" i="1" u="sng"/>
              <a:t>Mt 4:4; Lk 24:5; Ro 7:1, 2, 3; 1 Cor 15:45; Phil 1:22. Of the conduct of life Lk 2:36; Ac 26:5; Ro 14:7; 2 Cor 5:15. Be well, recover Mk 5:23. Of God Mt 26:63; Hb 3:12; zw/ evgw, as surely as I live Ro 14:11. to. zh/n life 2 Cor 1:8. Fig. J 4:10f; Ac 7:38; 1 Pt 1:3; 2:4.—2. of the life of the child of God Lk 10:28; J 5:25; Ro 1:17; 2 Cor 13:4; Gal 2:20; 1 Th 5:10. [pg 84]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017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1" hangingPunct="1"/>
            <a:fld id="{B34898A5-861F-413E-B650-4E4A0142395F}" type="slidenum">
              <a:rPr lang="en-US" sz="1200">
                <a:solidFill>
                  <a:srgbClr val="000000"/>
                </a:solidFill>
                <a:latin typeface="Calibri" pitchFamily="34" charset="0"/>
                <a:cs typeface="+mn-cs"/>
              </a:rPr>
              <a:pPr algn="r" eaLnBrk="1" hangingPunct="1"/>
              <a:t>42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589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Bwgrkl" pitchFamily="1" charset="0"/>
              </a:rPr>
              <a:t>e;zhsan </a:t>
            </a:r>
            <a:r>
              <a:rPr lang="en-US" b="1"/>
              <a:t>verb indicative aorist active 3rd person plural from za,w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[GING] </a:t>
            </a:r>
            <a:r>
              <a:rPr lang="en-US" b="1">
                <a:latin typeface="Bwgrkl" pitchFamily="1" charset="0"/>
              </a:rPr>
              <a:t>za,w </a:t>
            </a:r>
          </a:p>
          <a:p>
            <a:pPr eaLnBrk="1" hangingPunct="1"/>
            <a:r>
              <a:rPr lang="en-US"/>
              <a:t>[</a:t>
            </a:r>
            <a:r>
              <a:rPr lang="en-US" b="1"/>
              <a:t>za,w] contracted zw/ </a:t>
            </a:r>
            <a:r>
              <a:rPr lang="en-US" b="1" i="1"/>
              <a:t>live—1. of natural life </a:t>
            </a:r>
            <a:r>
              <a:rPr lang="en-US" b="1" i="1" u="sng"/>
              <a:t>Mt 4:4; Lk 24:5; Ro 7:1, 2, 3; 1 Cor 15:45; Phil 1:22. Of the conduct of life Lk 2:36; Ac 26:5; Ro 14:7; 2 Cor 5:15. Be well, recover Mk 5:23. Of God Mt 26:63; Hb 3:12; zw/ evgw, as surely as I live Ro 14:11. to. zh/n life 2 Cor 1:8. Fig. J 4:10f; Ac 7:38; 1 Pt 1:3; 2:4.—2. of the life of the child of God Lk 10:28; J 5:25; Ro 1:17; 2 Cor 13:4; Gal 2:20; 1 Th 5:10. [pg 84]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058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1" hangingPunct="1"/>
            <a:fld id="{B4C37904-B2C5-4C34-A01D-966AA591F2D9}" type="slidenum">
              <a:rPr lang="en-US" sz="1200">
                <a:solidFill>
                  <a:srgbClr val="000000"/>
                </a:solidFill>
                <a:latin typeface="Calibri" pitchFamily="34" charset="0"/>
                <a:cs typeface="+mn-cs"/>
              </a:rPr>
              <a:pPr algn="r" eaLnBrk="1" hangingPunct="1"/>
              <a:t>43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589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Bwgrkl" pitchFamily="1" charset="0"/>
              </a:rPr>
              <a:t>e;zhsan </a:t>
            </a:r>
            <a:r>
              <a:rPr lang="en-US" b="1"/>
              <a:t>verb indicative aorist active 3rd person plural from za,w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[GING] </a:t>
            </a:r>
            <a:r>
              <a:rPr lang="en-US" b="1">
                <a:latin typeface="Bwgrkl" pitchFamily="1" charset="0"/>
              </a:rPr>
              <a:t>za,w </a:t>
            </a:r>
          </a:p>
          <a:p>
            <a:pPr eaLnBrk="1" hangingPunct="1"/>
            <a:r>
              <a:rPr lang="en-US"/>
              <a:t>[</a:t>
            </a:r>
            <a:r>
              <a:rPr lang="en-US" b="1"/>
              <a:t>za,w] contracted zw/ </a:t>
            </a:r>
            <a:r>
              <a:rPr lang="en-US" b="1" i="1"/>
              <a:t>live—1. of natural life </a:t>
            </a:r>
            <a:r>
              <a:rPr lang="en-US" b="1" i="1" u="sng"/>
              <a:t>Mt 4:4; Lk 24:5; Ro 7:1, 2, 3; 1 Cor 15:45; Phil 1:22. Of the conduct of life Lk 2:36; Ac 26:5; Ro 14:7; 2 Cor 5:15. Be well, recover Mk 5:23. Of God Mt 26:63; Hb 3:12; zw/ evgw, as surely as I live Ro 14:11. to. zh/n life 2 Cor 1:8. Fig. J 4:10f; Ac 7:38; 1 Pt 1:3; 2:4.—2. of the life of the child of God Lk 10:28; J 5:25; Ro 1:17; 2 Cor 13:4; Gal 2:20; 1 Th 5:10. [pg 84]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058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1" hangingPunct="1"/>
            <a:fld id="{B4C37904-B2C5-4C34-A01D-966AA591F2D9}" type="slidenum">
              <a:rPr lang="en-US" sz="1200">
                <a:solidFill>
                  <a:srgbClr val="000000"/>
                </a:solidFill>
                <a:latin typeface="Calibri" pitchFamily="34" charset="0"/>
                <a:cs typeface="+mn-cs"/>
              </a:rPr>
              <a:pPr algn="r" eaLnBrk="1" hangingPunct="1"/>
              <a:t>44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793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Bwgrkl" pitchFamily="1" charset="0"/>
              </a:rPr>
              <a:t>e;zhsan </a:t>
            </a:r>
            <a:r>
              <a:rPr lang="en-US" b="1"/>
              <a:t>verb indicative aorist active 3rd person plural from za,w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[GING] </a:t>
            </a:r>
            <a:r>
              <a:rPr lang="en-US" b="1">
                <a:latin typeface="Bwgrkl" pitchFamily="1" charset="0"/>
              </a:rPr>
              <a:t>za,w </a:t>
            </a:r>
          </a:p>
          <a:p>
            <a:pPr eaLnBrk="1" hangingPunct="1"/>
            <a:r>
              <a:rPr lang="en-US"/>
              <a:t>[</a:t>
            </a:r>
            <a:r>
              <a:rPr lang="en-US" b="1"/>
              <a:t>za,w] contracted zw/ </a:t>
            </a:r>
            <a:r>
              <a:rPr lang="en-US" b="1" i="1"/>
              <a:t>live—1. of natural life </a:t>
            </a:r>
            <a:r>
              <a:rPr lang="en-US" b="1" i="1" u="sng"/>
              <a:t>Mt 4:4; Lk 24:5; Ro 7:1, 2, 3; 1 Cor 15:45; Phil 1:22. Of the conduct of life Lk 2:36; Ac 26:5; Ro 14:7; 2 Cor 5:15. Be well, recover Mk 5:23. Of God Mt 26:63; Hb 3:12; zw/ evgw, as surely as I live Ro 14:11. to. zh/n life 2 Cor 1:8. Fig. J 4:10f; Ac 7:38; 1 Pt 1:3; 2:4.—2. of the life of the child of God Lk 10:28; J 5:25; Ro 1:17; 2 Cor 13:4; Gal 2:20; 1 Th 5:10. [pg 84]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079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1" hangingPunct="1"/>
            <a:fld id="{B68811CD-136C-484C-B0DA-B263D2AD7349}" type="slidenum">
              <a:rPr lang="en-US" sz="1200">
                <a:solidFill>
                  <a:srgbClr val="000000"/>
                </a:solidFill>
                <a:latin typeface="Calibri" pitchFamily="34" charset="0"/>
                <a:cs typeface="+mn-cs"/>
              </a:rPr>
              <a:pPr algn="r" eaLnBrk="1" hangingPunct="1"/>
              <a:t>45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98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Bwgrkl" pitchFamily="1" charset="0"/>
              </a:rPr>
              <a:t>e;zhsan </a:t>
            </a:r>
            <a:r>
              <a:rPr lang="en-US" b="1"/>
              <a:t>verb indicative aorist active 3rd person plural from za,w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[GING] </a:t>
            </a:r>
            <a:r>
              <a:rPr lang="en-US" b="1">
                <a:latin typeface="Bwgrkl" pitchFamily="1" charset="0"/>
              </a:rPr>
              <a:t>za,w </a:t>
            </a:r>
          </a:p>
          <a:p>
            <a:pPr eaLnBrk="1" hangingPunct="1"/>
            <a:r>
              <a:rPr lang="en-US"/>
              <a:t>[</a:t>
            </a:r>
            <a:r>
              <a:rPr lang="en-US" b="1"/>
              <a:t>za,w] contracted zw/ </a:t>
            </a:r>
            <a:r>
              <a:rPr lang="en-US" b="1" i="1"/>
              <a:t>live—1. of natural life </a:t>
            </a:r>
            <a:r>
              <a:rPr lang="en-US" b="1" i="1" u="sng"/>
              <a:t>Mt 4:4; Lk 24:5; Ro 7:1, 2, 3; 1 Cor 15:45; Phil 1:22. Of the conduct of life Lk 2:36; Ac 26:5; Ro 14:7; 2 Cor 5:15. Be well, recover Mk 5:23. Of God Mt 26:63; Hb 3:12; zw/ evgw, as surely as I live Ro 14:11. to. zh/n life 2 Cor 1:8. Fig. J 4:10f; Ac 7:38; 1 Pt 1:3; 2:4.—2. of the life of the child of God Lk 10:28; J 5:25; Ro 1:17; 2 Cor 13:4; Gal 2:20; 1 Th 5:10. [pg 84]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099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1" hangingPunct="1"/>
            <a:fld id="{13896A0C-7938-4A8C-8073-D188F34DBE16}" type="slidenum">
              <a:rPr lang="en-US" sz="1200">
                <a:solidFill>
                  <a:srgbClr val="000000"/>
                </a:solidFill>
                <a:latin typeface="Calibri" pitchFamily="34" charset="0"/>
                <a:cs typeface="+mn-cs"/>
              </a:rPr>
              <a:pPr algn="r" eaLnBrk="1" hangingPunct="1"/>
              <a:t>46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203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Bwgrkl" pitchFamily="1" charset="0"/>
              </a:rPr>
              <a:t>e;zhsan </a:t>
            </a:r>
            <a:r>
              <a:rPr lang="en-US" b="1"/>
              <a:t>verb indicative aorist active 3rd person plural from za,w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[GING] </a:t>
            </a:r>
            <a:r>
              <a:rPr lang="en-US" b="1">
                <a:latin typeface="Bwgrkl" pitchFamily="1" charset="0"/>
              </a:rPr>
              <a:t>za,w </a:t>
            </a:r>
          </a:p>
          <a:p>
            <a:pPr eaLnBrk="1" hangingPunct="1"/>
            <a:r>
              <a:rPr lang="en-US"/>
              <a:t>[</a:t>
            </a:r>
            <a:r>
              <a:rPr lang="en-US" b="1"/>
              <a:t>za,w] contracted zw/ </a:t>
            </a:r>
            <a:r>
              <a:rPr lang="en-US" b="1" i="1"/>
              <a:t>live—1. of natural life </a:t>
            </a:r>
            <a:r>
              <a:rPr lang="en-US" b="1" i="1" u="sng"/>
              <a:t>Mt 4:4; Lk 24:5; Ro 7:1, 2, 3; 1 Cor 15:45; Phil 1:22. Of the conduct of life Lk 2:36; Ac 26:5; Ro 14:7; 2 Cor 5:15. Be well, recover Mk 5:23. Of God Mt 26:63; Hb 3:12; zw/ evgw, as surely as I live Ro 14:11. to. zh/n life 2 Cor 1:8. Fig. J 4:10f; Ac 7:38; 1 Pt 1:3; 2:4.—2. of the life of the child of God Lk 10:28; J 5:25; Ro 1:17; 2 Cor 13:4; Gal 2:20; 1 Th 5:10. [pg 84]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1203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1" hangingPunct="1"/>
            <a:fld id="{7D5B59A0-FB46-4945-8E34-1D35FCA5349E}" type="slidenum">
              <a:rPr lang="en-US" sz="1200">
                <a:solidFill>
                  <a:srgbClr val="000000"/>
                </a:solidFill>
                <a:latin typeface="Calibri" pitchFamily="34" charset="0"/>
                <a:cs typeface="+mn-cs"/>
              </a:rPr>
              <a:pPr algn="r" eaLnBrk="1" hangingPunct="1"/>
              <a:t>47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408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Bwgrkl" pitchFamily="1" charset="0"/>
              </a:rPr>
              <a:t>e;zhsan </a:t>
            </a:r>
            <a:r>
              <a:rPr lang="en-US" b="1"/>
              <a:t>verb indicative aorist active 3rd person plural from za,w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[GING] </a:t>
            </a:r>
            <a:r>
              <a:rPr lang="en-US" b="1">
                <a:latin typeface="Bwgrkl" pitchFamily="1" charset="0"/>
              </a:rPr>
              <a:t>za,w </a:t>
            </a:r>
          </a:p>
          <a:p>
            <a:pPr eaLnBrk="1" hangingPunct="1"/>
            <a:r>
              <a:rPr lang="en-US"/>
              <a:t>[</a:t>
            </a:r>
            <a:r>
              <a:rPr lang="en-US" b="1"/>
              <a:t>za,w] contracted zw/ </a:t>
            </a:r>
            <a:r>
              <a:rPr lang="en-US" b="1" i="1"/>
              <a:t>live—1. of natural life </a:t>
            </a:r>
            <a:r>
              <a:rPr lang="en-US" b="1" i="1" u="sng"/>
              <a:t>Mt 4:4; Lk 24:5; Ro 7:1, 2, 3; 1 Cor 15:45; Phil 1:22. Of the conduct of life Lk 2:36; Ac 26:5; Ro 14:7; 2 Cor 5:15. Be well, recover Mk 5:23. Of God Mt 26:63; Hb 3:12; zw/ evgw, as surely as I live Ro 14:11. to. zh/n life 2 Cor 1:8. Fig. J 4:10f; Ac 7:38; 1 Pt 1:3; 2:4.—2. of the life of the child of God Lk 10:28; J 5:25; Ro 1:17; 2 Cor 13:4; Gal 2:20; 1 Th 5:10. [pg 84]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140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1" hangingPunct="1"/>
            <a:fld id="{2A299AD8-EC3C-4438-81A3-558374EE2546}" type="slidenum">
              <a:rPr lang="en-US" sz="1200">
                <a:solidFill>
                  <a:srgbClr val="000000"/>
                </a:solidFill>
                <a:latin typeface="Calibri" pitchFamily="34" charset="0"/>
                <a:cs typeface="+mn-cs"/>
              </a:rPr>
              <a:pPr algn="r" eaLnBrk="1" hangingPunct="1"/>
              <a:t>48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613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Bwgrkl" pitchFamily="1" charset="0"/>
              </a:rPr>
              <a:t>e;zhsan </a:t>
            </a:r>
            <a:r>
              <a:rPr lang="en-US" b="1"/>
              <a:t>verb indicative aorist active 3rd person plural from za,w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[GING] </a:t>
            </a:r>
            <a:r>
              <a:rPr lang="en-US" b="1">
                <a:latin typeface="Bwgrkl" pitchFamily="1" charset="0"/>
              </a:rPr>
              <a:t>za,w </a:t>
            </a:r>
          </a:p>
          <a:p>
            <a:pPr eaLnBrk="1" hangingPunct="1"/>
            <a:r>
              <a:rPr lang="en-US"/>
              <a:t>[</a:t>
            </a:r>
            <a:r>
              <a:rPr lang="en-US" b="1"/>
              <a:t>za,w] contracted zw/ </a:t>
            </a:r>
            <a:r>
              <a:rPr lang="en-US" b="1" i="1"/>
              <a:t>live—1. of natural life </a:t>
            </a:r>
            <a:r>
              <a:rPr lang="en-US" b="1" i="1" u="sng"/>
              <a:t>Mt 4:4; Lk 24:5; Ro 7:1, 2, 3; 1 Cor 15:45; Phil 1:22. Of the conduct of life Lk 2:36; Ac 26:5; Ro 14:7; 2 Cor 5:15. Be well, recover Mk 5:23. Of God Mt 26:63; Hb 3:12; zw/ evgw, as surely as I live Ro 14:11. to. zh/n life 2 Cor 1:8. Fig. J 4:10f; Ac 7:38; 1 Pt 1:3; 2:4.—2. of the life of the child of God Lk 10:28; J 5:25; Ro 1:17; 2 Cor 13:4; Gal 2:20; 1 Th 5:10. [pg 84]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161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1" hangingPunct="1"/>
            <a:fld id="{6C784C7D-313E-483D-8C22-FE2A85134039}" type="slidenum">
              <a:rPr lang="en-US" sz="1200">
                <a:solidFill>
                  <a:srgbClr val="000000"/>
                </a:solidFill>
                <a:latin typeface="Calibri" pitchFamily="34" charset="0"/>
                <a:cs typeface="+mn-cs"/>
              </a:rPr>
              <a:pPr algn="r" eaLnBrk="1" hangingPunct="1"/>
              <a:t>49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D168D-B6B5-CD4B-BF6F-838EC774FD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80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600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817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Bwgrkl" pitchFamily="1" charset="0"/>
              </a:rPr>
              <a:t>e;zhsan </a:t>
            </a:r>
            <a:r>
              <a:rPr lang="en-US" b="1"/>
              <a:t>verb indicative aorist active 3rd person plural from za,w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[GING] </a:t>
            </a:r>
            <a:r>
              <a:rPr lang="en-US" b="1">
                <a:latin typeface="Bwgrkl" pitchFamily="1" charset="0"/>
              </a:rPr>
              <a:t>za,w </a:t>
            </a:r>
          </a:p>
          <a:p>
            <a:pPr eaLnBrk="1" hangingPunct="1"/>
            <a:r>
              <a:rPr lang="en-US"/>
              <a:t>[</a:t>
            </a:r>
            <a:r>
              <a:rPr lang="en-US" b="1"/>
              <a:t>za,w] contracted zw/ </a:t>
            </a:r>
            <a:r>
              <a:rPr lang="en-US" b="1" i="1"/>
              <a:t>live—1. of natural life </a:t>
            </a:r>
            <a:r>
              <a:rPr lang="en-US" b="1" i="1" u="sng"/>
              <a:t>Mt 4:4; Lk 24:5; Ro 7:1, 2, 3; 1 Cor 15:45; Phil 1:22. Of the conduct of life Lk 2:36; Ac 26:5; Ro 14:7; 2 Cor 5:15. Be well, recover Mk 5:23. Of God Mt 26:63; Hb 3:12; zw/ evgw, as surely as I live Ro 14:11. to. zh/n life 2 Cor 1:8. Fig. J 4:10f; Ac 7:38; 1 Pt 1:3; 2:4.—2. of the life of the child of God Lk 10:28; J 5:25; Ro 1:17; 2 Cor 13:4; Gal 2:20; 1 Th 5:10. [pg 84]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181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1" hangingPunct="1"/>
            <a:fld id="{C6D18383-1062-4CDF-A9A6-138F0EDAE8EA}" type="slidenum">
              <a:rPr lang="en-US" sz="1200">
                <a:solidFill>
                  <a:srgbClr val="000000"/>
                </a:solidFill>
                <a:latin typeface="Calibri" pitchFamily="34" charset="0"/>
                <a:cs typeface="+mn-cs"/>
              </a:rPr>
              <a:pPr algn="r" eaLnBrk="1" hangingPunct="1"/>
              <a:t>50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022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Bwgrkl" pitchFamily="1" charset="0"/>
              </a:rPr>
              <a:t>e;zhsan </a:t>
            </a:r>
            <a:r>
              <a:rPr lang="en-US" b="1"/>
              <a:t>verb indicative aorist active 3rd person plural from za,w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[GING] </a:t>
            </a:r>
            <a:r>
              <a:rPr lang="en-US" b="1">
                <a:latin typeface="Bwgrkl" pitchFamily="1" charset="0"/>
              </a:rPr>
              <a:t>za,w </a:t>
            </a:r>
          </a:p>
          <a:p>
            <a:pPr eaLnBrk="1" hangingPunct="1"/>
            <a:r>
              <a:rPr lang="en-US"/>
              <a:t>[</a:t>
            </a:r>
            <a:r>
              <a:rPr lang="en-US" b="1"/>
              <a:t>za,w] contracted zw/ </a:t>
            </a:r>
            <a:r>
              <a:rPr lang="en-US" b="1" i="1"/>
              <a:t>live—1. of natural life </a:t>
            </a:r>
            <a:r>
              <a:rPr lang="en-US" b="1" i="1" u="sng"/>
              <a:t>Mt 4:4; Lk 24:5; Ro 7:1, 2, 3; 1 Cor 15:45; Phil 1:22. Of the conduct of life Lk 2:36; Ac 26:5; Ro 14:7; 2 Cor 5:15. Be well, recover Mk 5:23. Of God Mt 26:63; Hb 3:12; zw/ evgw, as surely as I live Ro 14:11. to. zh/n life 2 Cor 1:8. Fig. J 4:10f; Ac 7:38; 1 Pt 1:3; 2:4.—2. of the life of the child of God Lk 10:28; J 5:25; Ro 1:17; 2 Cor 13:4; Gal 2:20; 1 Th 5:10. [pg 84]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202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1" hangingPunct="1"/>
            <a:fld id="{FEA88350-1F16-4770-9FDA-BB541E82C5E2}" type="slidenum">
              <a:rPr lang="en-US" sz="1200">
                <a:solidFill>
                  <a:srgbClr val="000000"/>
                </a:solidFill>
                <a:latin typeface="Calibri" pitchFamily="34" charset="0"/>
                <a:cs typeface="+mn-cs"/>
              </a:rPr>
              <a:pPr algn="r" eaLnBrk="1" hangingPunct="1"/>
              <a:t>51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/>
            <a:fld id="{7051F1C3-ED9A-495C-B7CE-05FB222536A3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/>
              <a:t>52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/>
            <a:fld id="{3C6EEC43-6390-49AA-A753-7D89944F3340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/>
              <a:t>53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DECC5E8-FB80-7C4A-A75E-243490DA6C14}" type="slidenum">
              <a:rPr lang="en-US" sz="1200" smtClean="0">
                <a:solidFill>
                  <a:prstClr val="black"/>
                </a:solidFill>
                <a:latin typeface="Arial" charset="0"/>
              </a:rPr>
              <a:pPr algn="r"/>
              <a:t>54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0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8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C452B9E-B7E6-5B4C-A17E-0F2B5583A9F8}" type="slidenum">
              <a:rPr lang="en-US" sz="1200" smtClean="0">
                <a:solidFill>
                  <a:prstClr val="black"/>
                </a:solidFill>
                <a:latin typeface="Arial" charset="0"/>
              </a:rPr>
              <a:pPr algn="r"/>
              <a:t>55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0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9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BD53CD0D-7801-4D2B-8283-B341B41FA24E}" type="slidenum">
              <a:rPr lang="en-GB" sz="1200">
                <a:solidFill>
                  <a:prstClr val="white"/>
                </a:solidFill>
              </a:rPr>
              <a:pPr/>
              <a:t>56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D39D696E-1987-47B7-91BF-E93B11C1C9EC}" type="slidenum">
              <a:rPr lang="en-GB" sz="1200">
                <a:solidFill>
                  <a:prstClr val="white"/>
                </a:solidFill>
              </a:rPr>
              <a:pPr/>
              <a:t>57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58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Future (Eschatology) link address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BCFE5B-7EF7-BA45-9238-868CEFD01E9A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269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235F50-8397-804B-AA90-CC2352DB1EE1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85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200">
                <a:solidFill>
                  <a:srgbClr val="FFFFFF"/>
                </a:solidFill>
              </a:rPr>
              <a:t>10/06/10</a:t>
            </a:r>
          </a:p>
        </p:txBody>
      </p:sp>
      <p:sp>
        <p:nvSpPr>
          <p:cNvPr id="301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AB2553-EB9D-6646-9DD0-553ECBBCABDC}" type="slidenum">
              <a:rPr lang="en-GB" sz="1200">
                <a:solidFill>
                  <a:srgbClr val="FFFFFF"/>
                </a:solidFill>
              </a:rPr>
              <a:pPr eaLnBrk="1" hangingPunct="1"/>
              <a:t>6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301060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buClr>
                <a:srgbClr val="000000"/>
              </a:buClr>
              <a:buFont typeface="Calibri" charset="0"/>
              <a:buNone/>
            </a:pPr>
            <a:fld id="{6EDCC2BE-56B0-5945-9C0D-B04D8235DEDB}" type="slidenum">
              <a:rPr lang="en-GB" sz="1200">
                <a:solidFill>
                  <a:srgbClr val="000000"/>
                </a:solidFill>
                <a:latin typeface="Calibri" charset="0"/>
              </a:rPr>
              <a:pPr algn="r" eaLnBrk="1" hangingPunct="1">
                <a:buClr>
                  <a:srgbClr val="000000"/>
                </a:buClr>
                <a:buFont typeface="Calibri" charset="0"/>
                <a:buNone/>
              </a:pPr>
              <a:t>6</a:t>
            </a:fld>
            <a:endParaRPr lang="en-GB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106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FFFFFF"/>
              </a:buClr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106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24325"/>
          </a:xfrm>
          <a:solidFill>
            <a:srgbClr val="FFFFFF"/>
          </a:solidFill>
          <a:ln w="9360"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6306EC-4287-1041-B517-7CFDA696DEA3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77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8BE5BC-4629-D747-9717-2737A7B2D6E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7920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0BC2E9-5C04-AA49-956F-CB15DB50BD85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81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09E7-270A-3944-8EAA-3289E31FF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3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E6D2C-AE55-0247-8162-22EB17AC1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748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F7945-6B84-4F7F-9D34-60874AD59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082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09D88-1FF7-4ACF-82A2-ABA6B11F60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106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96817-6F82-45E8-BA85-D316B515180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425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BBDD5-8BBC-4681-8C7B-9C431746BB7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813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0AEE2-7A4D-4C99-990A-2A5AC86FA67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207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6A0CD-4580-478D-96A8-2D0B73C1A2B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605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DE0D6-E87F-410F-9EB8-DCAC5337057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235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3038A-CD5F-42BC-91C9-E2ABA77B789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616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A7E61-7C89-461E-A2B3-910B0D4D78C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289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509A6-3E80-4F0C-82CB-0E9EA5865E7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2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A8E8-B545-8242-AF8C-638340DFC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447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C1371-F84A-42A0-B4F6-7F5C60779C6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242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C77EE-1380-436E-B066-F7FC574881C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658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4F4AE-E3A2-47EA-8159-A56209BF01E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202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DB697-0A05-4E0B-94FE-7994146F151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483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9F247-8EFF-4DB3-A4A2-935C3D3D432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134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795722A0-DF06-44B3-935A-5D9154E2D9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3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5097389-2D1E-4BE7-AE2B-087F910ACE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950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99287-E3A1-0D45-ACE1-EA6CCE29C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4737"/>
      </p:ext>
    </p:extLst>
  </p:cSld>
  <p:clrMapOvr>
    <a:masterClrMapping/>
  </p:clrMapOvr>
  <p:transition spd="med">
    <p:randomBar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411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pitchFamily="-11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C58EA9-D8F4-DD40-BE7E-0F986CB66CD3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7E4CF-9375-D24D-A506-49E166D476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6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6CBCAB-D60D-3247-954C-F3FEFBDC4D36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27DB3-16EC-7440-9C92-5F910D0B06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37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447800"/>
            <a:ext cx="5257800" cy="175577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581400"/>
            <a:ext cx="5257800" cy="1522413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BDAA-D81A-6743-89E8-BB6A45679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242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BECD0-DB33-4BD1-AE8B-AAA445B4F9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053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B12A0-A503-4BB2-A0CC-8AFB096D98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865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E88D6-015C-42E4-9353-A97BA84E6B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405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83DE6-0822-469A-A8E2-8D5330D5AE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835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4DB65-BC0F-4B88-B066-22C62FFA8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904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11462-7968-4B5E-AEC9-D1C5477A0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683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8886C-3AA1-4E90-8410-A907A9939F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539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A1FF-FAD2-4788-ADDF-296C535D0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38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90933-E045-4FCF-9D59-F2280F11A9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623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162EF-D2AE-4A79-BE54-24C7FD82F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25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22ADD-E9D5-5349-AC37-AF551C633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80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069A1-9301-4F78-A108-93618C199D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826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817CB-2039-4857-AFDF-171DB718CB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95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96817-6F82-45E8-BA85-D316B515180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048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BBDD5-8BBC-4681-8C7B-9C431746BB7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494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0AEE2-7A4D-4C99-990A-2A5AC86FA67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807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6A0CD-4580-478D-96A8-2D0B73C1A2B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059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DE0D6-E87F-410F-9EB8-DCAC5337057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591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3038A-CD5F-42BC-91C9-E2ABA77B789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868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A7E61-7C89-461E-A2B3-910B0D4D78C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952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509A6-3E80-4F0C-82CB-0E9EA5865E7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7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25299-8107-214E-A734-36CDBDDC8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126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C1371-F84A-42A0-B4F6-7F5C60779C6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161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C77EE-1380-436E-B066-F7FC574881C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934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4F4AE-E3A2-47EA-8159-A56209BF01E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563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DB697-0A05-4E0B-94FE-7994146F151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1841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9F247-8EFF-4DB3-A4A2-935C3D3D432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5039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795722A0-DF06-44B3-935A-5D9154E2D9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8825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5097389-2D1E-4BE7-AE2B-087F910ACE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138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3175" y="3733800"/>
            <a:ext cx="4056063" cy="2286000"/>
          </a:xfrm>
        </p:spPr>
        <p:txBody>
          <a:bodyPr/>
          <a:lstStyle>
            <a:lvl1pPr marL="0" indent="0" algn="ct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1BE46BF-2021-7745-8B58-87F0588AD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84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B36E500-7656-5747-98B5-201C3A3C9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444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F6F4B4F-651A-D749-94BC-BBABC3A1D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8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84338"/>
            <a:ext cx="35052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84338"/>
            <a:ext cx="35052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3B849-D213-9943-9482-7EF578AD4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259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D61AC62-2E4A-F445-A745-5DBDFB8BB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276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7E8E2D6-D2BC-7D45-842E-5AB8BD106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010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D437C69-6CB1-2A48-95D7-F745AB46F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536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CBE91F5-36A2-5E45-B347-C7A5B7539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028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218140F-E4F6-134D-AE00-9FDB422DF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3413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A760DE7-4C58-CC44-850E-17E45BCFD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6654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866CE74-E807-FB46-9633-47736DA5D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8534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5430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457200"/>
            <a:ext cx="44767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C5AF5C8-4E7A-544A-8CCF-E26DDEC02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5699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GB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GB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62050"/>
            <a:ext cx="7467600" cy="211455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A6DCBBD6-A12F-4B48-B83F-F76A042B4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037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12B5-51FE-664B-BBC2-6CDBBE8722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7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7492E-4F9E-0140-A630-59F5ED56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767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09A8C-6487-B04E-A5D2-28C024B54B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5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DCD0B-6929-B445-925A-976783025B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7115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83B22-D36B-F146-AA59-3C7C05BD3B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291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95729-7484-4245-90A2-215A398B27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7734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A049F-BF80-DE4B-A853-411C8E69F5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312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25F31-08EF-E84E-9183-BBEF9156F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6545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71081-A441-0247-88B3-DA794BDACC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0708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55B7D-AA46-044F-836E-042E984C69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8121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53930-CED0-524A-A50E-B8198A400F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65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BFA2-141D-3344-A8CB-EBAE9A29E4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3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7FB8-72CE-3D46-8774-737264B41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4739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2F9FCAF0-CD56-3740-8107-0EE8160DC4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86918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2192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9DED6-69DD-CC47-8D6B-59E05542A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9545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D0780-A0BB-7541-8A80-4C1FCD456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532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A0040-62F2-4A4B-956F-A0498FFC7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2333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1CF2E-868A-614A-A90E-0459F3FFB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3525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8ABB5-1E19-1640-A471-81FB20F91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402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1B5FE-6CD2-EA46-8547-96A86094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7992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E4CE-4692-2B46-8842-D30DE3F56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6747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3211-AFEB-AD47-A853-5844057FC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89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0D83F-4932-8141-88B3-608D7DE48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48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2229F-E394-5F42-87BF-169B8C1F0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8162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91A2D-CA17-7541-8B0F-79544F1C5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0743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E5CA0-A288-8B42-BDE5-00836FAF4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860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E4DF2-6E15-4642-99A0-2ADAE27C5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9924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9A177-3FF7-E94D-8D52-1A1EA168D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6190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C25E-B084-8346-8C8B-FA74A24F6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8925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33FDE-0F45-384C-B79B-16B1DA082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3428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0D44E-FB25-0145-BE06-6F23FE2EE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8963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C1C7-B4A4-9A44-B627-7EB375D47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0398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CF9C6-79B5-3F49-A055-690DA33E3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2459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02B4-F4AF-FF48-BEDE-5D486E269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51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E0963-D8E1-0C4D-B4E1-5E0CCAD02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6657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B156D-3FF6-5B41-81B4-0D5F9FDA1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7326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361B7-9D88-4F4A-9216-36A707514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0316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AC386-3330-644F-AA31-707327781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8BF1A-332C-4F44-9730-839614641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9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30002-2EE5-444A-9683-4F54AD313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07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C7668-9BEC-EC44-B801-88080D5BF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84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44500"/>
            <a:ext cx="1981200" cy="5694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44500"/>
            <a:ext cx="5791200" cy="5694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BE784-7AE2-E344-914A-7CA2E5CE5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66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6E993-3F95-584E-ABFB-FB9C6C7DC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18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8992B-53EF-D74F-9612-8D198CF4B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67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475EB-A216-F041-8692-28B664609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1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5AFEF-E8C5-1A4B-860E-EFD34B4E6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12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A34D-313B-D546-AAF6-8CB28B134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08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FCD8C-B637-814F-916E-D46552D90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5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6F1C8-049A-F841-9C0A-80D5814F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7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DB216-EB64-924C-A635-73BA61A1E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32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E4CEF-4394-3D4C-A795-C0088B4EB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8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0748D-963E-1749-9A86-31F9C30FD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34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EB96-1F45-B349-B6DE-30171BB81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28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A2DB7-21EB-9545-B302-5DDDDA53B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76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5651F-9AED-ED4B-A8F8-B00C47D75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97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846C-D2F7-6A44-A2D0-3689B71AF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13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C2639-11DA-C643-82D3-B3CD1A195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59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ABC82-6BEF-3243-A27E-6ED7E5F9B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2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AA92-CEAD-3F4E-BBF2-9DF775D83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30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B518D-1C95-1645-9C78-9F4DF2FA5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3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3FEBE-0FB7-214B-80D6-19C3B18F8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249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9E56B-128C-9D40-95E7-861D92C2C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59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71A0B-5D49-0341-A6E9-574430545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13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13030-4F3E-1241-96BC-CEFC2D338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52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63507-7298-E845-9D71-B3742846D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029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E11FD-8387-FA47-8A5A-A1F217608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19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0082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4557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1566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8159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768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3D2C0-B4E8-A640-9CD0-37F056EF9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174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8917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4929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8770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7214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8885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5275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411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pitchFamily="-11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  <a:effectLst/>
        </p:spPr>
        <p:txBody>
          <a:bodyPr/>
          <a:lstStyle>
            <a:lvl1pPr>
              <a:defRPr/>
            </a:lvl1pPr>
          </a:lstStyle>
          <a:p>
            <a:fld id="{4CF76C27-5A9B-4DE1-A6EC-0E2E45557D83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noFill/>
          <a:ln w="12700" cap="sq">
            <a:miter lim="800000"/>
            <a:headEnd type="none" w="sm" len="sm"/>
            <a:tailEnd type="none" w="sm" len="sm"/>
          </a:ln>
          <a:effectLst/>
          <a:extLst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2EBBB-2741-4801-AE89-3BC3566369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083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7F77B-085B-4F52-B15D-A8AF7BD58866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A3FF9-EE80-4DDE-ABC2-B2228B695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20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C24F3-0AE2-4B83-84EF-7366282F9B6C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38B1A-FE39-4FBC-8248-FA8EA46173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382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E6C02-9506-48E2-9826-1C9E9874A01B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C8605-BD2E-46BF-8C01-44371A04F6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1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E486A-7FD1-8145-B0D6-175DCA733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6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564CC-93E6-4FF4-80DF-FE309A7DB08A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80B33-9B1E-4FC6-8AFD-D0B1F1C2F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874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725DF-2E50-488F-AA19-FFD62D71D63B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060DA-6977-47B0-BEE6-3FA2BCDA0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639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F76E5-4B19-48E6-834D-0423FD4BBC92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F5DA3-32AC-4E08-B825-F6FB18D8B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41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9F45C-7753-4E00-8ED0-B7FBE04C17AD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E99C0-B80E-4C22-A952-562ED8409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821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CCCF6-AA81-4CEB-BE98-4D02A5E13B7C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6E2E5-CF14-4B9B-B51C-7365C368C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401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38A47-ACD6-4244-962D-4E6AB4AF3F85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E94E-E876-4826-A2FB-928F66EF27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195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C73A0-DA0F-4E1E-A8C6-55A7A1203B48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E95C9-6289-480A-A635-1F6AC349AA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CE6ED-5C80-4441-A56C-12DED42C36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987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9D17F-02D6-4F7D-BE26-97DE1D897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42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8D0AE-7B86-4F3B-807A-AFC6AAA034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3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66587-9B2F-4A40-984D-15B7D5E20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95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123CC-EE8E-4830-A37E-29E3CF08D3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20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3CF29-CF70-4B5B-A3A4-D693E1DFFF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913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90795-F272-4EBA-A18D-3D88D59D73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602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97545-9112-459C-A942-A243DC77CC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989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DCDFB-8E7E-4B4A-B8F6-75A5BB3542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268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C4E85-3286-4F60-96BF-4435463977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264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9C673-ACA9-4216-A88B-D53EB9E622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397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A015E-A6E9-4818-97E8-127B0936F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757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748D6-CAC1-4599-881D-96B04DFCC1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904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2F2F1-B3A9-4E22-AFF8-EFB343827D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8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7E131-9EA4-CE43-A9A0-9C05BDEC0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078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8E7D6-806E-4161-B964-BEF4C5ADD663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5AA5D-92E1-4FA7-B573-4873AEB94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486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4440B-A038-4B6E-B4F5-91E1DB1E043B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71B7C-6F98-4628-A0E7-9D95A65E1C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365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C4B96A-4C31-4E7A-866B-648915329517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24CC3-C159-4E67-ABFE-3FB16F9BF4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2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6C59E-952C-49AC-9BDF-8E7FED10EAD7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D300E-84D7-4220-87BA-4251AA768F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218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171C6-4573-44B4-B37D-61575387B6B0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58F0B-BE0E-4749-A856-9D0941464E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6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D5435A-2C78-4771-BF5C-B43CAD2DF308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FBFCF-62B8-4C0A-A936-C2411C7233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311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A26A5E-3C15-4A37-915C-922561BB7AD6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3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6F2C3-00EA-4B52-9644-1FCD3F76BE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371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27E4B-07FD-4523-A0C5-D7A85CD0F39B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C7304-7E17-48FE-8F45-E95AB54E07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534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322761-51F7-4844-AFDB-E442231EFE81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B4095-6952-4645-8B34-4762946F0A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068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D813E6-EDEF-444C-9D68-4E4899EBCB2A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ADFED-CF30-48DE-B2EC-64D591722B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F21F-B098-2047-A09E-2BD76629A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750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12763"/>
            <a:ext cx="1943100" cy="5843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6900" cy="5843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E98C13-805B-42C0-BE93-69863E0758FC}" type="datetime1">
              <a:rPr lang="en-US"/>
              <a:pPr/>
              <a:t>9/17/2018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6EF8D-7AE4-42F8-BA0C-F12A3CE0D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752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C86D1-09A9-4763-8788-0F30DC9641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959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FA935-E9DA-42D0-9B7E-2E03996465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217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1BF59-B639-485F-968E-3CEBD4C0E4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208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ACC17-04FF-4CAA-AAF6-37F9CDB60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180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E137E-59C5-4A6B-8518-366C9CEE1A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698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328FC-6CBA-4A84-B003-2C76531A2C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020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905FE-3D67-4462-AF50-F8331AC031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999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00542-541F-45F9-A454-D22889A1BA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555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C8D88-C198-4616-8F23-8C9DEF4E6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1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8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image" Target="../media/image10.jpeg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370250-F613-124A-AE3C-82C94AB53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fld id="{D4F5E788-C1A5-4026-BB5E-DACD1872547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0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  <p:sldLayoutId id="2147484532" r:id="rId12"/>
    <p:sldLayoutId id="2147484533" r:id="rId13"/>
    <p:sldLayoutId id="2147484534" r:id="rId14"/>
    <p:sldLayoutId id="214748453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eaLnBrk="1" hangingPunct="1"/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eaLnBrk="1" hangingPunct="1"/>
            <a:endParaRPr lang="en-US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eaLnBrk="1" hangingPunct="1"/>
            <a:fld id="{2A56DCDF-8A2B-8146-974A-058618BED0A6}" type="slidenum">
              <a:rPr lang="en-US" smtClean="0"/>
              <a:pPr eaLnBrk="1" hangingPunct="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1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09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9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Geneva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07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022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66"/>
                </a:solidFill>
                <a:latin typeface="Trebuchet MS" pitchFamily="34" charset="0"/>
                <a:ea typeface="Osaka" pitchFamily="1" charset="-128"/>
              </a:defRPr>
            </a:lvl1pPr>
          </a:lstStyle>
          <a:p>
            <a:endParaRPr lang="en-US"/>
          </a:p>
        </p:txBody>
      </p:sp>
      <p:sp>
        <p:nvSpPr>
          <p:cNvPr id="82022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66"/>
                </a:solidFill>
                <a:latin typeface="Trebuchet MS" pitchFamily="34" charset="0"/>
                <a:ea typeface="Osaka" pitchFamily="1" charset="-128"/>
              </a:defRPr>
            </a:lvl1pPr>
          </a:lstStyle>
          <a:p>
            <a:endParaRPr lang="en-US"/>
          </a:p>
        </p:txBody>
      </p:sp>
      <p:sp>
        <p:nvSpPr>
          <p:cNvPr id="82023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66"/>
                </a:solidFill>
                <a:latin typeface="Trebuchet MS" pitchFamily="34" charset="0"/>
                <a:ea typeface="Osaka" pitchFamily="1" charset="-128"/>
              </a:defRPr>
            </a:lvl1pPr>
          </a:lstStyle>
          <a:p>
            <a:fld id="{C1AA97FA-9AAE-43C1-A089-6A7A3357F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395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  <p:sldLayoutId id="214748455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fld id="{D4F5E788-C1A5-4026-BB5E-DACD1872547B}" type="slidenum">
              <a:rPr lang="en-US" altLang="zh-CN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00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  <p:sldLayoutId id="2147484565" r:id="rId12"/>
    <p:sldLayoutId id="2147484566" r:id="rId13"/>
    <p:sldLayoutId id="2147484567" r:id="rId14"/>
    <p:sldLayoutId id="214748456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4572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ahom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ahom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fld id="{FE4A2FC7-11C1-AA41-A3CF-7B0061573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137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eaLnBrk="1" hangingPunct="1">
              <a:defRPr/>
            </a:pPr>
            <a:fld id="{E8398862-AD4E-A34F-A2F0-E64A36C72A1A}" type="slidenum">
              <a:rPr lang="en-US">
                <a:solidFill>
                  <a:srgbClr val="FFFFFF"/>
                </a:solidFill>
                <a:latin typeface="Times New Roman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GB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814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  <p:sldLayoutId id="214748459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94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ea typeface="MS PGothic" charset="0"/>
                <a:cs typeface="MS PGothic" charset="0"/>
              </a:defRPr>
            </a:lvl1pPr>
          </a:lstStyle>
          <a:p>
            <a:pPr eaLnBrk="1" hangingPunct="1"/>
            <a:fld id="{231EA157-BB6D-D34C-8D70-2DBD46E9E747}" type="slidenum">
              <a:rPr lang="en-GB">
                <a:latin typeface="Times New Roman" charset="0"/>
              </a:rPr>
              <a:pPr eaLnBrk="1" hangingPunct="1"/>
              <a:t>‹#›</a:t>
            </a:fld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9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5" r:id="rId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/>
          <a:ea typeface="MS PGothic" pitchFamily="34" charset="-128"/>
          <a:cs typeface="Arial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Arial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Arial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Arial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9144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1371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18288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Arial"/>
          <a:ea typeface="MS PGothic" pitchFamily="34" charset="-128"/>
          <a:cs typeface="Arial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0000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669EC4-26F4-EF43-BDA0-367F2B3DC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786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 b="1" i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 b="1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 b="1" 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 b="1" 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C29C784-C87F-2540-A568-5DB06FDD5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918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fld id="{A17A94E0-0D45-4341-BB9E-6712E8225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84338"/>
            <a:ext cx="71628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44500"/>
            <a:ext cx="7924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62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8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pitchFamily="-111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pitchFamily="-111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pitchFamily="-111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228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6860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1432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6004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166947-7314-CB45-8575-DAD62E46A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56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9C23AE-4E77-3C4A-85CB-182AD18B8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991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73091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2C5C20A8-0D41-43FB-8A62-4332C89EF097}" type="datetime1">
              <a:rPr lang="en-US">
                <a:ea typeface="MS PGothic" pitchFamily="34" charset="-128"/>
                <a:cs typeface="+mn-cs"/>
              </a:rPr>
              <a:pPr/>
              <a:t>9/17/2018</a:t>
            </a:fld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473092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473093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F5C51488-C8C6-4926-A9F1-245B237D26E7}" type="slidenum">
              <a:rPr lang="en-US">
                <a:ea typeface="MS PGothic" pitchFamily="34" charset="-128"/>
                <a:cs typeface="+mn-cs"/>
              </a:rPr>
              <a:pPr/>
              <a:t>‹#›</a:t>
            </a:fld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136198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57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MS PGothic" pitchFamily="34" charset="-128"/>
          <a:cs typeface="ＭＳ Ｐゴシック" pitchFamily="-111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11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11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11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11" charset="-128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11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7C9D1747-CBA4-4C58-B8FA-D17BF543300C}" type="slidenum">
              <a:rPr lang="en-US">
                <a:ea typeface="MS PGothic" pitchFamily="34" charset="-128"/>
                <a:cs typeface="+mn-cs"/>
              </a:rPr>
              <a:pPr/>
              <a:t>‹#›</a:t>
            </a:fld>
            <a:endParaRPr lang="en-US"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84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  <p:sldLayoutId id="2147484494" r:id="rId12"/>
    <p:sldLayoutId id="214748449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12331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512763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233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Date Placeholder 27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D6ECFF"/>
                </a:solidFill>
                <a:latin typeface="Corbel" pitchFamily="34" charset="0"/>
              </a:defRPr>
            </a:lvl1pPr>
          </a:lstStyle>
          <a:p>
            <a:fld id="{A21FB7BF-18F3-4D95-BABB-BE0AB2314014}" type="datetime1">
              <a:rPr lang="en-US">
                <a:ea typeface="MS PGothic" pitchFamily="34" charset="-128"/>
              </a:rPr>
              <a:pPr/>
              <a:t>9/17/2018</a:t>
            </a:fld>
            <a:endParaRPr lang="en-US">
              <a:ea typeface="MS PGothic" pitchFamily="34" charset="-128"/>
            </a:endParaRPr>
          </a:p>
        </p:txBody>
      </p:sp>
      <p:sp>
        <p:nvSpPr>
          <p:cNvPr id="30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D6ECFF"/>
                </a:solidFill>
                <a:latin typeface="Corbel" pitchFamily="34" charset="0"/>
              </a:defRPr>
            </a:lvl1pPr>
          </a:lstStyle>
          <a:p>
            <a:endParaRPr lang="en-US">
              <a:ea typeface="MS PGothic" pitchFamily="34" charset="-128"/>
            </a:endParaRPr>
          </a:p>
        </p:txBody>
      </p:sp>
      <p:sp>
        <p:nvSpPr>
          <p:cNvPr id="31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6ECFF"/>
                </a:solidFill>
                <a:latin typeface="Corbel" pitchFamily="34" charset="0"/>
              </a:defRPr>
            </a:lvl1pPr>
          </a:lstStyle>
          <a:p>
            <a:fld id="{F9C68497-F776-4AAE-A775-440027C53F21}" type="slidenum">
              <a:rPr lang="en-US">
                <a:ea typeface="MS PGothic" pitchFamily="34" charset="-128"/>
              </a:rPr>
              <a:pPr/>
              <a:t>‹#›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1845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11" charset="0"/>
          <a:ea typeface="MS PGothic" pitchFamily="34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11" charset="0"/>
          <a:ea typeface="MS PGothic" pitchFamily="34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11" charset="0"/>
          <a:ea typeface="MS PGothic" pitchFamily="34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11" charset="0"/>
          <a:ea typeface="MS PGothic" pitchFamily="34" charset="-128"/>
          <a:cs typeface="ＭＳ Ｐゴシック" pitchFamily="-11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19383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-111" charset="2"/>
        <a:buChar char=""/>
        <a:defRPr sz="2000">
          <a:solidFill>
            <a:schemeClr val="tx1"/>
          </a:solidFill>
          <a:latin typeface="+mn-lt"/>
          <a:ea typeface="+mn-ea"/>
        </a:defRPr>
      </a:lvl6pPr>
      <a:lvl7pPr marL="23955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-111" charset="2"/>
        <a:buChar char=""/>
        <a:defRPr sz="2000">
          <a:solidFill>
            <a:schemeClr val="tx1"/>
          </a:solidFill>
          <a:latin typeface="+mn-lt"/>
          <a:ea typeface="+mn-ea"/>
        </a:defRPr>
      </a:lvl7pPr>
      <a:lvl8pPr marL="28527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-111" charset="2"/>
        <a:buChar char=""/>
        <a:defRPr sz="2000">
          <a:solidFill>
            <a:schemeClr val="tx1"/>
          </a:solidFill>
          <a:latin typeface="+mn-lt"/>
          <a:ea typeface="+mn-ea"/>
        </a:defRPr>
      </a:lvl8pPr>
      <a:lvl9pPr marL="33099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-111" charset="2"/>
        <a:buChar char="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28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637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>
              <a:ea typeface="MS PGothic" pitchFamily="34" charset="-128"/>
            </a:endParaRPr>
          </a:p>
        </p:txBody>
      </p:sp>
      <p:sp>
        <p:nvSpPr>
          <p:cNvPr id="82637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>
              <a:ea typeface="MS PGothic" pitchFamily="34" charset="-128"/>
            </a:endParaRPr>
          </a:p>
        </p:txBody>
      </p:sp>
      <p:sp>
        <p:nvSpPr>
          <p:cNvPr id="82637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20E6F57D-3EF1-459E-AD54-FEAEE1137899}" type="slidenum">
              <a:rPr lang="en-US">
                <a:ea typeface="MS PGothic" pitchFamily="34" charset="-128"/>
              </a:rPr>
              <a:pPr/>
              <a:t>‹#›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658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33.jpeg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32.jpeg"/><Relationship Id="rId4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37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006" y="289992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z="8000" dirty="0" err="1">
                <a:solidFill>
                  <a:schemeClr val="tx1"/>
                </a:solidFill>
                <a:effectLst>
                  <a:glow rad="228600">
                    <a:schemeClr val="bg2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非千禧年派</a:t>
            </a:r>
            <a:endParaRPr lang="en-US" sz="8000" dirty="0">
              <a:solidFill>
                <a:schemeClr val="tx1"/>
              </a:solidFill>
              <a:effectLst>
                <a:glow rad="228600">
                  <a:schemeClr val="bg2"/>
                </a:glow>
              </a:effectLst>
              <a:latin typeface="SimHei" panose="02010609060101010101" pitchFamily="49" charset="-122"/>
              <a:ea typeface="SimHei" panose="02010609060101010101" pitchFamily="49" charset="-122"/>
              <a:cs typeface="ＭＳ Ｐゴシック" pitchFamily="-112" charset="-128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68820" y="2204864"/>
            <a:ext cx="876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buFont typeface="Wingdings" charset="0"/>
              <a:buNone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一种教会的神学论提到“新以色列”</a:t>
            </a: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或继续存在旧约的以色列遗民，其中包括外邦人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)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在现今的千禧年教会时期与基督一同当政。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9263" y="4876800"/>
            <a:ext cx="82438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末世论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 • 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新加坡神学院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707886"/>
          </a:xfrm>
          <a:solidFill>
            <a:srgbClr val="000000"/>
          </a:solidFill>
          <a:effectLst/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新以色列</a:t>
            </a:r>
            <a:r>
              <a:rPr lang="ru-RU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”</a:t>
            </a:r>
            <a:r>
              <a:rPr lang="zh-CN" altLang="en-US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的教导</a:t>
            </a:r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2275" name="Text Box 4"/>
          <p:cNvSpPr txBox="1">
            <a:spLocks noChangeArrowheads="1"/>
          </p:cNvSpPr>
          <p:nvPr/>
        </p:nvSpPr>
        <p:spPr bwMode="auto">
          <a:xfrm>
            <a:off x="8234567" y="76200"/>
            <a:ext cx="76635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FFFFFF"/>
                </a:solidFill>
                <a:latin typeface="Arial"/>
                <a:cs typeface="Arial"/>
              </a:rPr>
              <a:t>158b</a:t>
            </a:r>
            <a:endParaRPr lang="en-US" sz="2000" b="1">
              <a:latin typeface="Arial"/>
              <a:cs typeface="Arial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0" y="2190750"/>
            <a:ext cx="8153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4"/>
              <a:defRPr/>
            </a:pPr>
            <a:r>
              <a:rPr lang="zh-CN" altLang="en-US" sz="28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雅各史密斯</a:t>
            </a:r>
            <a:r>
              <a:rPr lang="en-US" sz="28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(1992)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: 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第二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, </a:t>
            </a:r>
            <a:r>
              <a:rPr lang="zh-CN" altLang="en-US" sz="28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神的子民被称为以色列。</a:t>
            </a:r>
            <a:r>
              <a:rPr lang="ru-RU" altLang="ja-JP" sz="28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”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古代的以色列的遗民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(v. 13)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加上信主的外邦人组成</a:t>
            </a:r>
            <a:r>
              <a:rPr lang="zh-CN" altLang="en-US" sz="28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新以色列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(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加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6:16).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弥赛亚的以色列是靠着恩典成为一个国家，而不是靠种族，靠着信心而不是祖先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(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太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21:43; 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彼前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2:9)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。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"</a:t>
            </a:r>
            <a:endParaRPr lang="en-US" altLang="ja-JP" sz="28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  <a:p>
            <a:pPr marL="514350" indent="-514350">
              <a:buAutoNum type="arabicPeriod" startAt="4"/>
              <a:defRPr/>
            </a:pPr>
            <a:endParaRPr lang="en-US" sz="28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  <a:p>
            <a:pPr marL="514350" indent="-514350">
              <a:defRPr/>
            </a:pP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6.	</a:t>
            </a:r>
            <a:r>
              <a:rPr lang="zh-CN" altLang="en-US" sz="28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比尔</a:t>
            </a:r>
            <a:r>
              <a:rPr lang="en-US" sz="28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(1998)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: 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认定‘以色列’是唯一种族的国家将在加拉太书引入新的慨念。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"</a:t>
            </a:r>
            <a:endParaRPr lang="en-US" sz="28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558F02-4D46-4CDC-9BBC-7596D1851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I.</a:t>
            </a:r>
            <a:r>
              <a:rPr lang="zh-CN" alt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无千禧年论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: </a:t>
            </a:r>
            <a:r>
              <a:rPr lang="ru-RU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新以色列</a:t>
            </a:r>
            <a:r>
              <a:rPr lang="ru-RU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”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or </a:t>
            </a:r>
            <a:r>
              <a:rPr lang="ru-RU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神的以色列</a:t>
            </a:r>
            <a:r>
              <a:rPr lang="ru-RU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"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707886"/>
          </a:xfrm>
          <a:solidFill>
            <a:srgbClr val="000000"/>
          </a:solidFill>
          <a:effectLst/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新以色列</a:t>
            </a:r>
            <a:r>
              <a:rPr lang="ru-RU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”</a:t>
            </a:r>
            <a:r>
              <a:rPr lang="zh-CN" altLang="en-US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的教导</a:t>
            </a:r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4323" name="Text Box 4"/>
          <p:cNvSpPr txBox="1">
            <a:spLocks noChangeArrowheads="1"/>
          </p:cNvSpPr>
          <p:nvPr/>
        </p:nvSpPr>
        <p:spPr bwMode="auto">
          <a:xfrm>
            <a:off x="8234567" y="76200"/>
            <a:ext cx="76635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FFFFFF"/>
                </a:solidFill>
                <a:latin typeface="Arial"/>
                <a:cs typeface="Arial"/>
              </a:rPr>
              <a:t>158b</a:t>
            </a:r>
            <a:endParaRPr lang="en-US" sz="2000" b="1">
              <a:latin typeface="Arial"/>
              <a:cs typeface="Arial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0" y="2190750"/>
            <a:ext cx="4267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6.	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克莱恩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(2000): 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保罗指出所有基督的信徒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,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无论他们是否犹太人，他们确实是</a:t>
            </a:r>
            <a:r>
              <a:rPr lang="zh-CN" altLang="en-US" sz="28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神的新以色列。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"</a:t>
            </a:r>
            <a:endParaRPr lang="en-US" sz="28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pic>
        <p:nvPicPr>
          <p:cNvPr id="184326" name="Picture 10" descr="the-israel-of-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22288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7" name="Picture 11" descr="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792288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3CF58A78-6DD0-4ACC-9DCB-D1D606109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I.</a:t>
            </a:r>
            <a:r>
              <a:rPr lang="zh-CN" alt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无千禧年论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: </a:t>
            </a:r>
            <a:r>
              <a:rPr lang="ru-RU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新以色列</a:t>
            </a:r>
            <a:r>
              <a:rPr lang="ru-RU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”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or </a:t>
            </a:r>
            <a:r>
              <a:rPr lang="ru-RU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神的以色列</a:t>
            </a:r>
            <a:r>
              <a:rPr lang="ru-RU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"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65471" y="64829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707886"/>
          </a:xfrm>
          <a:solidFill>
            <a:srgbClr val="000000"/>
          </a:solidFill>
          <a:effectLst/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新以色列</a:t>
            </a:r>
            <a:r>
              <a:rPr lang="ru-RU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”</a:t>
            </a:r>
            <a:r>
              <a:rPr lang="zh-CN" altLang="en-US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的教导</a:t>
            </a:r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6371" name="Text Box 4"/>
          <p:cNvSpPr txBox="1">
            <a:spLocks noChangeArrowheads="1"/>
          </p:cNvSpPr>
          <p:nvPr/>
        </p:nvSpPr>
        <p:spPr bwMode="auto">
          <a:xfrm>
            <a:off x="8234567" y="76200"/>
            <a:ext cx="76635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FFFFFF"/>
                </a:solidFill>
                <a:latin typeface="Arial"/>
                <a:cs typeface="Arial"/>
              </a:rPr>
              <a:t>158b</a:t>
            </a:r>
            <a:endParaRPr lang="en-US" sz="2000" b="1">
              <a:latin typeface="Arial"/>
              <a:cs typeface="Arial"/>
            </a:endParaRPr>
          </a:p>
        </p:txBody>
      </p:sp>
      <p:sp>
        <p:nvSpPr>
          <p:cNvPr id="690181" name="Rectangle 5"/>
          <p:cNvSpPr>
            <a:spLocks noChangeArrowheads="1"/>
          </p:cNvSpPr>
          <p:nvPr/>
        </p:nvSpPr>
        <p:spPr bwMode="auto">
          <a:xfrm>
            <a:off x="228600" y="1447800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II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. </a:t>
            </a:r>
            <a:r>
              <a:rPr lang="zh-CN" altLang="en-US" sz="28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立约的前千禧年论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: 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属灵的以色列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”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or 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神的真实以色列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"</a:t>
            </a:r>
            <a:endParaRPr lang="en-US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0" y="2654300"/>
            <a:ext cx="8153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1.	</a:t>
            </a:r>
            <a:r>
              <a:rPr lang="zh-CN" altLang="en-US" sz="28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拉德</a:t>
            </a:r>
            <a:r>
              <a:rPr lang="en-US" sz="28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(1977)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: 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[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保罗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] 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应用预言在教会</a:t>
            </a:r>
            <a:r>
              <a:rPr lang="en-US" altLang="zh-CN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- 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旧约圣经原有的以色列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; 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他称教会为儿子，亚伯拉罕的子。他称信徒为真正受割礼的。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难以避免的结论</a:t>
            </a:r>
            <a:r>
              <a:rPr lang="en-US" altLang="zh-CN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– 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保罗认为教会是‘</a:t>
            </a:r>
            <a:r>
              <a:rPr lang="zh-CN" altLang="en-US" sz="28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属灵的以色列’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。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"</a:t>
            </a:r>
            <a:endParaRPr lang="en-US" sz="28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81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707886"/>
          </a:xfrm>
          <a:solidFill>
            <a:srgbClr val="000000"/>
          </a:solidFill>
          <a:effectLst/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新以色列</a:t>
            </a:r>
            <a:r>
              <a:rPr lang="ru-RU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”</a:t>
            </a:r>
            <a:r>
              <a:rPr lang="zh-CN" altLang="en-US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的教导</a:t>
            </a:r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8419" name="Text Box 4"/>
          <p:cNvSpPr txBox="1">
            <a:spLocks noChangeArrowheads="1"/>
          </p:cNvSpPr>
          <p:nvPr/>
        </p:nvSpPr>
        <p:spPr bwMode="auto">
          <a:xfrm>
            <a:off x="8234567" y="76200"/>
            <a:ext cx="76635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FFFFFF"/>
                </a:solidFill>
                <a:latin typeface="Arial"/>
                <a:cs typeface="Arial"/>
              </a:rPr>
              <a:t>158b</a:t>
            </a:r>
            <a:endParaRPr lang="en-US" sz="2000" b="1">
              <a:latin typeface="Arial"/>
              <a:cs typeface="Arial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0" y="2654300"/>
            <a:ext cx="815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2.	</a:t>
            </a:r>
            <a:r>
              <a:rPr lang="zh-CN" altLang="en-US" sz="28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古德恩</a:t>
            </a:r>
            <a:r>
              <a:rPr lang="en-US" sz="28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(1994)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: 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我们肯定教会现在已经成为</a:t>
            </a:r>
            <a:r>
              <a:rPr lang="zh-CN" altLang="en-US" sz="28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真正神的以色列</a:t>
            </a:r>
            <a:r>
              <a:rPr lang="zh-CN" altLang="en-US" sz="28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并得着所有给予旧约圣经中以色列祝福的应许，我们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需要加以说明吗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?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"</a:t>
            </a:r>
            <a:endParaRPr lang="en-US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81F715-4046-43C1-91F3-907587C3D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II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. </a:t>
            </a:r>
            <a:r>
              <a:rPr lang="zh-CN" altLang="en-US" sz="28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立约的前千禧年论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: 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属灵的以色列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”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or 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神的真实以色列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"</a:t>
            </a:r>
            <a:endParaRPr lang="en-US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707886"/>
          </a:xfrm>
          <a:solidFill>
            <a:srgbClr val="000000"/>
          </a:solidFill>
          <a:effectLst/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新以色列</a:t>
            </a:r>
            <a:r>
              <a:rPr lang="ru-RU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”</a:t>
            </a:r>
            <a:r>
              <a:rPr lang="zh-CN" altLang="en-US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的教导</a:t>
            </a:r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0467" name="Text Box 4"/>
          <p:cNvSpPr txBox="1">
            <a:spLocks noChangeArrowheads="1"/>
          </p:cNvSpPr>
          <p:nvPr/>
        </p:nvSpPr>
        <p:spPr bwMode="auto">
          <a:xfrm>
            <a:off x="8234567" y="76200"/>
            <a:ext cx="76635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FFFFFF"/>
                </a:solidFill>
                <a:latin typeface="Arial"/>
                <a:cs typeface="Arial"/>
              </a:rPr>
              <a:t>158b</a:t>
            </a:r>
            <a:endParaRPr lang="en-US" sz="2000" b="1">
              <a:latin typeface="Arial"/>
              <a:cs typeface="Arial"/>
            </a:endParaRPr>
          </a:p>
        </p:txBody>
      </p:sp>
      <p:sp>
        <p:nvSpPr>
          <p:cNvPr id="690181" name="Rectangle 5"/>
          <p:cNvSpPr>
            <a:spLocks noChangeArrowheads="1"/>
          </p:cNvSpPr>
          <p:nvPr/>
        </p:nvSpPr>
        <p:spPr bwMode="auto">
          <a:xfrm>
            <a:off x="228600" y="1447800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50000"/>
              </a:spcBef>
              <a:defRPr/>
            </a:pPr>
            <a:r>
              <a:rPr lang="en-US" altLang="zh-CN" b="1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lang="zh-CN" altLang="en-US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非时代论</a:t>
            </a:r>
            <a:r>
              <a:rPr lang="en-US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: </a:t>
            </a:r>
            <a:r>
              <a:rPr lang="ru-RU" altLang="ja-JP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ru-RU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一个新以色列</a:t>
            </a:r>
            <a:r>
              <a:rPr lang="ru-RU" altLang="ja-JP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"</a:t>
            </a:r>
            <a:endParaRPr lang="en-US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0" y="2133600"/>
            <a:ext cx="82066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麦利尔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: </a:t>
            </a:r>
            <a:r>
              <a:rPr lang="ru-RU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即使以色列失败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E,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无论如何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,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神的目的将不会受到威胁。因为，新约圣经清楚的启示，主耶稣基督</a:t>
            </a:r>
            <a:r>
              <a:rPr lang="en-US" altLang="zh-CN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-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以色列受难的仆人</a:t>
            </a:r>
            <a:r>
              <a:rPr lang="en-US" altLang="zh-CN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-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他自己是‘一个新以色列’，他的身体乃是教会。直到这个时代已成，教会的使命是传递救赎的信息</a:t>
            </a:r>
            <a:r>
              <a:rPr lang="en-US" altLang="zh-CN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-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以色列却未能实行任务。但是赞美归于神，他给以色列的应许不会被取消</a:t>
            </a:r>
            <a:r>
              <a:rPr lang="en-US" altLang="zh-CN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-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不是因为旧约圣经以色列的不顺服神或者因着后来教会的职责。</a:t>
            </a:r>
            <a:endParaRPr lang="en-US" sz="28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81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707886"/>
          </a:xfrm>
          <a:solidFill>
            <a:srgbClr val="000000"/>
          </a:solidFill>
          <a:effectLst/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新以色列</a:t>
            </a:r>
            <a:r>
              <a:rPr lang="ru-RU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”</a:t>
            </a:r>
            <a:r>
              <a:rPr lang="zh-CN" altLang="en-US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的教导</a:t>
            </a:r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2515" name="Text Box 4"/>
          <p:cNvSpPr txBox="1">
            <a:spLocks noChangeArrowheads="1"/>
          </p:cNvSpPr>
          <p:nvPr/>
        </p:nvSpPr>
        <p:spPr bwMode="auto">
          <a:xfrm>
            <a:off x="8234567" y="76200"/>
            <a:ext cx="76635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FFFFFF"/>
                </a:solidFill>
                <a:latin typeface="Arial"/>
                <a:cs typeface="Arial"/>
              </a:rPr>
              <a:t>158b</a:t>
            </a:r>
            <a:endParaRPr lang="en-US" sz="2000" b="1">
              <a:latin typeface="Arial"/>
              <a:cs typeface="Arial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0" y="2133600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(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继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) 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因为他将更新古时的子民并让他们有资格在未来完成伟大的计划</a:t>
            </a:r>
            <a:r>
              <a:rPr lang="en-US" altLang="zh-CN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-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乃是他呼召和拣选他们。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(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利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26:40–45; 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申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30:1–10; 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耶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31:27–34; 33:19–26; 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西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36:22–38; 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罗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11:25–32). 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这是摩西五经的神学。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"</a:t>
            </a:r>
            <a:endParaRPr lang="en-US" sz="28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A138A7-10F7-47B1-A976-117765BB3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lang="zh-CN" altLang="en-US" sz="28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非时代论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: 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ru-RU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一个新以色列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"</a:t>
            </a:r>
            <a:endParaRPr lang="en-US" sz="28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707886"/>
          </a:xfrm>
          <a:solidFill>
            <a:srgbClr val="000000"/>
          </a:solidFill>
          <a:effectLst/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非千禧年派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的其他论点</a:t>
            </a:r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8401008" y="95250"/>
            <a:ext cx="60968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FFFFFF"/>
                </a:solidFill>
                <a:latin typeface="Arial"/>
                <a:cs typeface="Arial"/>
              </a:rPr>
              <a:t>156</a:t>
            </a:r>
            <a:endParaRPr lang="en-US" sz="2000" b="1">
              <a:latin typeface="Arial"/>
              <a:cs typeface="Arial"/>
            </a:endParaRPr>
          </a:p>
        </p:txBody>
      </p:sp>
      <p:sp>
        <p:nvSpPr>
          <p:cNvPr id="690181" name="Rectangle 5"/>
          <p:cNvSpPr>
            <a:spLocks noChangeArrowheads="1"/>
          </p:cNvSpPr>
          <p:nvPr/>
        </p:nvSpPr>
        <p:spPr bwMode="auto">
          <a:xfrm>
            <a:off x="381000" y="1981200"/>
            <a:ext cx="8458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8325" indent="-568325">
              <a:spcBef>
                <a:spcPct val="50000"/>
              </a:spcBef>
              <a:buFontTx/>
              <a:buChar char="•"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基督是旧约启示的主题（不是以色列）因为他是真正的以色列。</a:t>
            </a:r>
            <a:endParaRPr lang="en-US" sz="32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  <a:p>
            <a:pPr marL="568325" indent="-568325">
              <a:spcBef>
                <a:spcPct val="50000"/>
              </a:spcBef>
              <a:buFontTx/>
              <a:buChar char="•"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迦南乃是全地的预表。</a:t>
            </a:r>
            <a:endParaRPr lang="en-US" sz="32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sp>
        <p:nvSpPr>
          <p:cNvPr id="690182" name="Rectangle 6"/>
          <p:cNvSpPr>
            <a:spLocks noChangeArrowheads="1"/>
          </p:cNvSpPr>
          <p:nvPr/>
        </p:nvSpPr>
        <p:spPr bwMode="auto">
          <a:xfrm>
            <a:off x="685800" y="632460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  <a:t>Robert Strimple, in </a:t>
            </a:r>
            <a:r>
              <a:rPr lang="en-US" sz="1800" b="1" i="1" dirty="0">
                <a:solidFill>
                  <a:srgbClr val="FFFFFF"/>
                </a:solidFill>
                <a:latin typeface="Arial"/>
                <a:cs typeface="Arial"/>
              </a:rPr>
              <a:t>Three Views on the Millennium and Beyond</a:t>
            </a:r>
            <a:endParaRPr lang="en-US" sz="1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2" descr="logo"/>
          <p:cNvPicPr>
            <a:picLocks noChangeAspect="1" noChangeArrowheads="1"/>
          </p:cNvPicPr>
          <p:nvPr/>
        </p:nvPicPr>
        <p:blipFill>
          <a:blip r:embed="rId2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16-02-10 at 12.19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692696"/>
            <a:ext cx="4860032" cy="3227061"/>
          </a:xfrm>
          <a:prstGeom prst="rect">
            <a:avLst/>
          </a:prstGeom>
        </p:spPr>
      </p:pic>
      <p:sp>
        <p:nvSpPr>
          <p:cNvPr id="1966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rgbClr val="000000"/>
          </a:solidFill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Who is </a:t>
            </a:r>
            <a:r>
              <a:rPr lang="ru-RU" sz="32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2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 Israel of God</a:t>
            </a:r>
            <a:r>
              <a:rPr lang="ru-RU" altLang="ja-JP" sz="32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2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(Gal. 6:16)?</a:t>
            </a:r>
            <a:endParaRPr lang="en-US" sz="4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35496" y="692696"/>
            <a:ext cx="43204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anchor="t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FFFFFF"/>
                </a:solidFill>
              </a:rPr>
              <a:t>“</a:t>
            </a:r>
            <a:r>
              <a:rPr lang="zh-CN" altLang="en-US" sz="3200" dirty="0">
                <a:solidFill>
                  <a:srgbClr val="FFFFFF"/>
                </a:solidFill>
                <a:latin typeface="Times New Roman" charset="0"/>
              </a:rPr>
              <a:t>凡是照著這原則行走的人，願平安和憐憫臨到他們，</a:t>
            </a:r>
            <a:r>
              <a:rPr lang="zh-CN" altLang="en-US" sz="3200" dirty="0">
                <a:solidFill>
                  <a:srgbClr val="FFFF00"/>
                </a:solidFill>
                <a:latin typeface="Times New Roman" charset="0"/>
              </a:rPr>
              <a:t>连</a:t>
            </a:r>
            <a:r>
              <a:rPr lang="zh-CN" altLang="en-US" sz="3200" dirty="0">
                <a:solidFill>
                  <a:srgbClr val="FFFFFF"/>
                </a:solidFill>
                <a:latin typeface="Times New Roman" charset="0"/>
              </a:rPr>
              <a:t>神的以色列民！”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</a:p>
          <a:p>
            <a:pPr algn="r">
              <a:defRPr/>
            </a:pPr>
            <a:r>
              <a:rPr lang="en-US" sz="3200" b="1" dirty="0">
                <a:solidFill>
                  <a:srgbClr val="FFFFFF"/>
                </a:solidFill>
              </a:rPr>
              <a:t>(NIV).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756576" y="692696"/>
            <a:ext cx="4572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anchor="t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Helena"/>
                <a:cs typeface="Helena"/>
              </a:rPr>
              <a:t>kai« o¢soi twˆ◊ kano/ni tou/twˆ stoich/sousin, ei˙rh/nh e˙p∆ aujtou\ß kai« e¶leoß </a:t>
            </a:r>
            <a:r>
              <a:rPr lang="en-US" sz="3200" b="1" dirty="0">
                <a:solidFill>
                  <a:srgbClr val="FFFF00"/>
                </a:solidFill>
                <a:latin typeface="Helena"/>
                <a:cs typeface="Helena"/>
              </a:rPr>
              <a:t>kai</a:t>
            </a:r>
            <a:r>
              <a:rPr lang="en-US" sz="3200" b="1" dirty="0">
                <a:solidFill>
                  <a:srgbClr val="FFFFFF"/>
                </a:solidFill>
                <a:latin typeface="Helena"/>
                <a:cs typeface="Helena"/>
              </a:rPr>
              <a:t>« e˙pi« to\n ∆Israh\l touv qeouv </a:t>
            </a:r>
            <a:r>
              <a:rPr lang="en-US" sz="3200" b="1" dirty="0">
                <a:solidFill>
                  <a:srgbClr val="FFFFFF"/>
                </a:solidFill>
              </a:rPr>
              <a:t>(Greek).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5496" y="3861048"/>
            <a:ext cx="43204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anchor="t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FFFFFF"/>
                </a:solidFill>
              </a:rPr>
              <a:t>“</a:t>
            </a:r>
            <a:r>
              <a:rPr lang="zh-CN" altLang="en-US" sz="3200" dirty="0">
                <a:solidFill>
                  <a:srgbClr val="FFFFFF"/>
                </a:solidFill>
                <a:latin typeface="Times New Roman" charset="0"/>
              </a:rPr>
              <a:t>凡是照着这原则行走的人，愿平安和怜悯临到他们</a:t>
            </a:r>
            <a:r>
              <a:rPr lang="en-US" sz="3200" b="1" dirty="0">
                <a:solidFill>
                  <a:srgbClr val="FFFFFF"/>
                </a:solidFill>
              </a:rPr>
              <a:t>; </a:t>
            </a:r>
            <a:r>
              <a:rPr lang="zh-CN" altLang="en-US" sz="3200" b="1" dirty="0">
                <a:solidFill>
                  <a:srgbClr val="FFFF00"/>
                </a:solidFill>
              </a:rPr>
              <a:t>他们</a:t>
            </a:r>
            <a:r>
              <a:rPr lang="zh-CN" altLang="en-US" sz="3200" b="1" dirty="0">
                <a:solidFill>
                  <a:srgbClr val="FFFFFF"/>
                </a:solidFill>
              </a:rPr>
              <a:t>是新造人。”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FF"/>
                </a:solidFill>
              </a:rPr>
              <a:t>(NLT).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499992" y="3861048"/>
            <a:ext cx="4572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anchor="t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FFFFFF"/>
                </a:solidFill>
              </a:rPr>
              <a:t>“</a:t>
            </a:r>
            <a:r>
              <a:rPr lang="zh-CN" altLang="en-US" sz="3200" dirty="0">
                <a:solidFill>
                  <a:srgbClr val="FFFFFF"/>
                </a:solidFill>
                <a:latin typeface="Times New Roman" charset="0"/>
              </a:rPr>
              <a:t>照此理而行的，愿平安、怜悯加给他们</a:t>
            </a:r>
            <a:r>
              <a:rPr lang="zh-CN" altLang="en-US" sz="3200" dirty="0">
                <a:solidFill>
                  <a:srgbClr val="FFFF00"/>
                </a:solidFill>
                <a:latin typeface="Times New Roman" charset="0"/>
              </a:rPr>
              <a:t>和</a:t>
            </a:r>
            <a:r>
              <a:rPr lang="zh-CN" altLang="en-US" sz="3200" dirty="0">
                <a:solidFill>
                  <a:srgbClr val="FFFFFF"/>
                </a:solidFill>
                <a:latin typeface="Times New Roman" charset="0"/>
              </a:rPr>
              <a:t>神的以色列民！</a:t>
            </a:r>
            <a:r>
              <a:rPr lang="ru-RU" sz="3200" b="1" dirty="0">
                <a:solidFill>
                  <a:srgbClr val="FFFFFF"/>
                </a:solidFill>
              </a:rPr>
              <a:t>"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</a:p>
          <a:p>
            <a:pPr algn="r">
              <a:defRPr/>
            </a:pPr>
            <a:r>
              <a:rPr lang="en-US" sz="3200" b="1" dirty="0">
                <a:solidFill>
                  <a:srgbClr val="FFFFFF"/>
                </a:solidFill>
              </a:rPr>
              <a:t>(NAU).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4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2" descr="logo"/>
          <p:cNvPicPr>
            <a:picLocks noChangeAspect="1" noChangeArrowheads="1"/>
          </p:cNvPicPr>
          <p:nvPr/>
        </p:nvPicPr>
        <p:blipFill>
          <a:blip r:embed="rId2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rgbClr val="000000"/>
          </a:solidFill>
        </p:spPr>
        <p:txBody>
          <a:bodyPr/>
          <a:lstStyle/>
          <a:p>
            <a:r>
              <a:rPr lang="zh-CN" altLang="ja-JP" sz="3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3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r>
              <a:rPr lang="zh-CN" altLang="en-US" sz="3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和</a:t>
            </a:r>
            <a:r>
              <a:rPr lang="en-US" sz="3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3200" b="1" i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kai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神的以色列民</a:t>
            </a:r>
            <a:r>
              <a:rPr lang="zh-CN" altLang="ja-JP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加拉太书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6:16)</a:t>
            </a:r>
            <a:endParaRPr lang="en-US" sz="40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800100" y="914400"/>
            <a:ext cx="342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ja-JP" sz="3200" b="1" dirty="0">
                <a:solidFill>
                  <a:srgbClr val="FFFFFF"/>
                </a:solidFill>
              </a:rPr>
              <a:t>“</a:t>
            </a:r>
            <a:r>
              <a:rPr lang="en-US" sz="3200" b="1" dirty="0">
                <a:solidFill>
                  <a:srgbClr val="FFFFFF"/>
                </a:solidFill>
              </a:rPr>
              <a:t>…</a:t>
            </a:r>
            <a:r>
              <a:rPr lang="zh-CN" altLang="en-US" sz="3200" b="1" dirty="0">
                <a:solidFill>
                  <a:srgbClr val="FFFF00"/>
                </a:solidFill>
              </a:rPr>
              <a:t>连</a:t>
            </a:r>
            <a:r>
              <a:rPr lang="zh-CN" altLang="en-US" sz="3200" b="1" dirty="0">
                <a:solidFill>
                  <a:srgbClr val="FFFFFF"/>
                </a:solidFill>
              </a:rPr>
              <a:t>神的以色列民”</a:t>
            </a:r>
            <a:r>
              <a:rPr lang="en-US" sz="3200" b="1" dirty="0">
                <a:solidFill>
                  <a:srgbClr val="FFFFFF"/>
                </a:solidFill>
              </a:rPr>
              <a:t>(NIV)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5410200" y="990600"/>
            <a:ext cx="3124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CN" altLang="ja-JP" sz="3200" b="1" dirty="0">
                <a:solidFill>
                  <a:srgbClr val="FFFFFF"/>
                </a:solidFill>
              </a:rPr>
              <a:t>“</a:t>
            </a:r>
            <a:r>
              <a:rPr lang="en-US" sz="3200" b="1" dirty="0">
                <a:solidFill>
                  <a:srgbClr val="FFFFFF"/>
                </a:solidFill>
              </a:rPr>
              <a:t>…</a:t>
            </a:r>
            <a:r>
              <a:rPr lang="zh-CN" altLang="en-US" sz="3200" b="1" dirty="0">
                <a:solidFill>
                  <a:srgbClr val="FFFF00"/>
                </a:solidFill>
              </a:rPr>
              <a:t>和</a:t>
            </a:r>
            <a:r>
              <a:rPr lang="zh-CN" altLang="en-US" sz="3200" b="1" dirty="0">
                <a:solidFill>
                  <a:srgbClr val="FFFFFF"/>
                </a:solidFill>
              </a:rPr>
              <a:t>神的以色列民”</a:t>
            </a:r>
            <a:r>
              <a:rPr lang="en-US" altLang="zh-CN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>
                <a:solidFill>
                  <a:srgbClr val="FFFFFF"/>
                </a:solidFill>
              </a:rPr>
              <a:t>(NAU)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800100" y="57912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FFFFFF"/>
                </a:solidFill>
              </a:rPr>
              <a:t>教会</a:t>
            </a:r>
            <a:r>
              <a:rPr lang="en-US" sz="3200" b="1" dirty="0">
                <a:solidFill>
                  <a:srgbClr val="FFFFFF"/>
                </a:solidFill>
              </a:rPr>
              <a:t> = </a:t>
            </a:r>
            <a:r>
              <a:rPr lang="zh-CN" altLang="en-US" sz="3200" b="1" dirty="0">
                <a:solidFill>
                  <a:srgbClr val="FFFFFF"/>
                </a:solidFill>
              </a:rPr>
              <a:t>以色列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5029200" y="57912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FFFFFF"/>
                </a:solidFill>
              </a:rPr>
              <a:t>教会</a:t>
            </a:r>
            <a:r>
              <a:rPr lang="en-US" sz="3200" b="1" dirty="0">
                <a:solidFill>
                  <a:srgbClr val="FFFFFF"/>
                </a:solidFill>
              </a:rPr>
              <a:t> ≠</a:t>
            </a:r>
            <a:r>
              <a:rPr lang="zh-CN" altLang="en-US" sz="3200" b="1" dirty="0">
                <a:solidFill>
                  <a:srgbClr val="FFFFFF"/>
                </a:solidFill>
              </a:rPr>
              <a:t>以色列</a:t>
            </a:r>
            <a:endParaRPr lang="en-US" altLang="zh-CN" sz="4000" b="1" dirty="0">
              <a:solidFill>
                <a:srgbClr val="000000"/>
              </a:solidFill>
            </a:endParaRPr>
          </a:p>
        </p:txBody>
      </p:sp>
      <p:sp>
        <p:nvSpPr>
          <p:cNvPr id="217097" name="Rectangle 9"/>
          <p:cNvSpPr>
            <a:spLocks noChangeArrowheads="1"/>
          </p:cNvSpPr>
          <p:nvPr/>
        </p:nvSpPr>
        <p:spPr bwMode="auto">
          <a:xfrm>
            <a:off x="990600" y="4419600"/>
            <a:ext cx="304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</a:rPr>
              <a:t>= </a:t>
            </a:r>
            <a:r>
              <a:rPr lang="zh-CN" altLang="en-US" sz="3200" b="1" dirty="0">
                <a:solidFill>
                  <a:srgbClr val="FFFFFF"/>
                </a:solidFill>
              </a:rPr>
              <a:t>所有基督徒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17098" name="Rectangle 10"/>
          <p:cNvSpPr>
            <a:spLocks noChangeArrowheads="1"/>
          </p:cNvSpPr>
          <p:nvPr/>
        </p:nvSpPr>
        <p:spPr bwMode="auto">
          <a:xfrm>
            <a:off x="5029200" y="43942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</a:rPr>
              <a:t>=</a:t>
            </a:r>
            <a:r>
              <a:rPr lang="zh-CN" altLang="en-US" sz="3200" b="1" dirty="0">
                <a:solidFill>
                  <a:srgbClr val="FFFFFF"/>
                </a:solidFill>
              </a:rPr>
              <a:t>犹太基督徒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17100" name="Rectangle 12"/>
          <p:cNvSpPr>
            <a:spLocks noChangeArrowheads="1"/>
          </p:cNvSpPr>
          <p:nvPr/>
        </p:nvSpPr>
        <p:spPr bwMode="auto">
          <a:xfrm>
            <a:off x="990600" y="3048000"/>
            <a:ext cx="304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FFFFFF"/>
                </a:solidFill>
              </a:rPr>
              <a:t>不寻常运用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i="1" dirty="0">
                <a:solidFill>
                  <a:srgbClr val="FFFF00"/>
                </a:solidFill>
              </a:rPr>
              <a:t>kai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217101" name="Rectangle 13"/>
          <p:cNvSpPr>
            <a:spLocks noChangeArrowheads="1"/>
          </p:cNvSpPr>
          <p:nvPr/>
        </p:nvSpPr>
        <p:spPr bwMode="auto">
          <a:xfrm>
            <a:off x="5486400" y="29972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FFFFFF"/>
                </a:solidFill>
              </a:rPr>
              <a:t>正常运用</a:t>
            </a:r>
            <a:r>
              <a:rPr lang="en-US" sz="3200" b="1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3200" b="1" i="1" dirty="0">
                <a:solidFill>
                  <a:srgbClr val="FFFF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kai</a:t>
            </a:r>
          </a:p>
        </p:txBody>
      </p:sp>
    </p:spTree>
    <p:extLst>
      <p:ext uri="{BB962C8B-B14F-4D97-AF65-F5344CB8AC3E}">
        <p14:creationId xmlns:p14="http://schemas.microsoft.com/office/powerpoint/2010/main" val="280901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/>
      <p:bldP spid="217093" grpId="0"/>
      <p:bldP spid="217094" grpId="0"/>
      <p:bldP spid="217095" grpId="0"/>
      <p:bldP spid="217097" grpId="0"/>
      <p:bldP spid="217098" grpId="0"/>
      <p:bldP spid="217100" grpId="0"/>
      <p:bldP spid="2171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720"/>
          </a:xfrm>
          <a:solidFill>
            <a:srgbClr val="000000"/>
          </a:solidFill>
          <a:effectLst>
            <a:outerShdw blurRad="63500" dist="38099" dir="2700000" algn="ctr" rotWithShape="0">
              <a:srgbClr val="000000">
                <a:alpha val="99962"/>
              </a:srgbClr>
            </a:outerShdw>
          </a:effectLst>
          <a:extLst/>
        </p:spPr>
        <p:txBody>
          <a:bodyPr/>
          <a:lstStyle/>
          <a:p>
            <a:r>
              <a:rPr lang="zh-CN" altLang="en-US" sz="40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相信以色列的民族有前途吗？</a:t>
            </a:r>
            <a:r>
              <a:rPr lang="zh-CN" altLang="en-US" sz="4000" dirty="0">
                <a:latin typeface="SimSun" pitchFamily="2" charset="-122"/>
                <a:ea typeface="SimSun" pitchFamily="2" charset="-122"/>
              </a:rPr>
              <a:t> </a:t>
            </a:r>
            <a:endParaRPr lang="en-US" sz="4000" dirty="0">
              <a:solidFill>
                <a:srgbClr val="FFFFFF"/>
              </a:solidFill>
              <a:latin typeface="SimSun" pitchFamily="2" charset="-122"/>
              <a:ea typeface="SimSun" pitchFamily="2" charset="-122"/>
              <a:cs typeface="MS PGothic" pitchFamily="34" charset="-128"/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457200" y="2170113"/>
            <a:ext cx="3810000" cy="36576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66"/>
              </a:solidFill>
              <a:latin typeface="Arial" pitchFamily="34" charset="0"/>
              <a:ea typeface="Osaka" pitchFamily="1" charset="-128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7200" y="1387475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zh-TW" altLang="en-US" sz="3200" b="1">
                <a:solidFill>
                  <a:srgbClr val="FFFF66"/>
                </a:solidFill>
                <a:latin typeface="SimSun" pitchFamily="2" charset="-122"/>
                <a:ea typeface="SimSun" pitchFamily="2" charset="-122"/>
              </a:rPr>
              <a:t>時代派的千禧年派</a:t>
            </a:r>
            <a:r>
              <a:rPr lang="zh-TW" altLang="en-US" sz="3200" b="1">
                <a:solidFill>
                  <a:srgbClr val="FFFF66"/>
                </a:solidFill>
                <a:latin typeface="Arial" pitchFamily="34" charset="0"/>
                <a:ea typeface="SimSun" pitchFamily="2" charset="-122"/>
              </a:rPr>
              <a:t> </a:t>
            </a:r>
            <a:endParaRPr lang="en-US" sz="3200" b="1">
              <a:solidFill>
                <a:srgbClr val="FFFF66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971800" y="3733800"/>
            <a:ext cx="1314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zh-TW" altLang="en-US" sz="2800" b="1">
                <a:solidFill>
                  <a:srgbClr val="FFFF66"/>
                </a:solidFill>
                <a:latin typeface="SimSun" pitchFamily="2" charset="-122"/>
                <a:ea typeface="SimSun" pitchFamily="2" charset="-122"/>
              </a:rPr>
              <a:t>以色列有前途</a:t>
            </a:r>
          </a:p>
          <a:p>
            <a:endParaRPr lang="en-US">
              <a:solidFill>
                <a:srgbClr val="FFFF66"/>
              </a:solidFill>
              <a:ea typeface="SimSun" pitchFamily="2" charset="-122"/>
            </a:endParaRP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4876800" y="2170113"/>
            <a:ext cx="3810000" cy="3657600"/>
          </a:xfrm>
          <a:prstGeom prst="ellipse">
            <a:avLst/>
          </a:prstGeom>
          <a:noFill/>
          <a:ln w="57150">
            <a:solidFill>
              <a:srgbClr val="C9C4FF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66"/>
              </a:solidFill>
              <a:latin typeface="Arial" pitchFamily="34" charset="0"/>
              <a:ea typeface="Osaka" pitchFamily="1" charset="-128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257800" y="1143000"/>
            <a:ext cx="3124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zh-TW" altLang="en-US" sz="3200" b="1">
                <a:solidFill>
                  <a:srgbClr val="E1CDCD"/>
                </a:solidFill>
                <a:latin typeface="SimSun" pitchFamily="2" charset="-122"/>
                <a:ea typeface="SimSun" pitchFamily="2" charset="-122"/>
              </a:rPr>
              <a:t>非千禧年派与</a:t>
            </a:r>
            <a:endParaRPr lang="en-US" altLang="zh-TW" sz="3200" b="1">
              <a:solidFill>
                <a:srgbClr val="E1CDCD"/>
              </a:solidFill>
              <a:latin typeface="SimSun" pitchFamily="2" charset="-122"/>
              <a:ea typeface="Osaka" pitchFamily="1" charset="-128"/>
            </a:endParaRPr>
          </a:p>
          <a:p>
            <a:pPr algn="ctr"/>
            <a:r>
              <a:rPr lang="zh-TW" altLang="en-US" sz="3200" b="1">
                <a:solidFill>
                  <a:srgbClr val="E1CDCD"/>
                </a:solidFill>
                <a:latin typeface="SimSun" pitchFamily="2" charset="-122"/>
                <a:ea typeface="SimSun" pitchFamily="2" charset="-122"/>
              </a:rPr>
              <a:t>后千禧年派</a:t>
            </a:r>
            <a:endParaRPr lang="en-US" sz="3200" b="1">
              <a:solidFill>
                <a:srgbClr val="E1CDCD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239000" y="3613150"/>
            <a:ext cx="13144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zh-CN" altLang="en-US" sz="2800" b="1">
                <a:solidFill>
                  <a:srgbClr val="C9C4FF"/>
                </a:solidFill>
                <a:latin typeface="SimSun" pitchFamily="2" charset="-122"/>
                <a:ea typeface="SimSun" pitchFamily="2" charset="-122"/>
              </a:rPr>
              <a:t>以色列是没有前途的 </a:t>
            </a:r>
            <a:endParaRPr lang="en-US" sz="2800" b="1">
              <a:solidFill>
                <a:srgbClr val="C9C4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2686050" y="3048000"/>
            <a:ext cx="3810000" cy="3657600"/>
          </a:xfrm>
          <a:prstGeom prst="ellips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66"/>
              </a:solidFill>
              <a:latin typeface="Arial" pitchFamily="34" charset="0"/>
              <a:ea typeface="Osaka" pitchFamily="1" charset="-128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943600" y="5959475"/>
            <a:ext cx="297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zh-CN" altLang="en-US" sz="2800" b="1">
                <a:solidFill>
                  <a:srgbClr val="00FFFF"/>
                </a:solidFill>
                <a:latin typeface="SimSun" pitchFamily="2" charset="-122"/>
                <a:ea typeface="SimSun" pitchFamily="2" charset="-122"/>
              </a:rPr>
              <a:t>公约前千禧年</a:t>
            </a:r>
            <a:r>
              <a:rPr lang="zh-TW" altLang="en-US" sz="2800" b="1">
                <a:solidFill>
                  <a:srgbClr val="00FFFF"/>
                </a:solidFill>
                <a:latin typeface="SimSun" pitchFamily="2" charset="-122"/>
                <a:ea typeface="SimSun" pitchFamily="2" charset="-122"/>
              </a:rPr>
              <a:t>派</a:t>
            </a:r>
            <a:r>
              <a:rPr lang="zh-CN" altLang="en-US" sz="2800" b="1">
                <a:solidFill>
                  <a:srgbClr val="00FFFF"/>
                </a:solidFill>
                <a:latin typeface="SimSun" pitchFamily="2" charset="-122"/>
                <a:ea typeface="SimSun" pitchFamily="2" charset="-122"/>
              </a:rPr>
              <a:t> </a:t>
            </a:r>
            <a:endParaRPr lang="en-US" sz="2800" b="1">
              <a:solidFill>
                <a:srgbClr val="00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895850" y="3613150"/>
            <a:ext cx="13144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zh-CN" altLang="en-US" sz="2800" b="1">
                <a:solidFill>
                  <a:srgbClr val="66FFFF"/>
                </a:solidFill>
                <a:latin typeface="SimSun" pitchFamily="2" charset="-122"/>
                <a:ea typeface="SimSun" pitchFamily="2" charset="-122"/>
              </a:rPr>
              <a:t>教会是新以色列</a:t>
            </a:r>
            <a:endParaRPr lang="en-US" sz="2800" b="1">
              <a:solidFill>
                <a:srgbClr val="66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914400" y="3657600"/>
            <a:ext cx="15430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zh-CN" altLang="en-US" sz="3200" b="1">
                <a:solidFill>
                  <a:srgbClr val="FFFF66"/>
                </a:solidFill>
                <a:latin typeface="SimSun" pitchFamily="2" charset="-122"/>
                <a:ea typeface="SimSun" pitchFamily="2" charset="-122"/>
              </a:rPr>
              <a:t>教会与以色列不同</a:t>
            </a:r>
            <a:r>
              <a:rPr lang="zh-CN" altLang="en-US" b="1">
                <a:solidFill>
                  <a:srgbClr val="FFFF66"/>
                </a:solidFill>
                <a:latin typeface="SimSun" pitchFamily="2" charset="-122"/>
                <a:ea typeface="SimSun" pitchFamily="2" charset="-122"/>
              </a:rPr>
              <a:t> </a:t>
            </a:r>
            <a:endParaRPr lang="en-US" b="1">
              <a:solidFill>
                <a:srgbClr val="FFFF66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3" name="Text Box 144"/>
          <p:cNvSpPr txBox="1">
            <a:spLocks noChangeArrowheads="1"/>
          </p:cNvSpPr>
          <p:nvPr/>
        </p:nvSpPr>
        <p:spPr bwMode="auto">
          <a:xfrm>
            <a:off x="8341990" y="132390"/>
            <a:ext cx="698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cs typeface="+mn-cs"/>
              </a:rPr>
              <a:t>431</a:t>
            </a:r>
          </a:p>
        </p:txBody>
      </p:sp>
    </p:spTree>
    <p:extLst>
      <p:ext uri="{BB962C8B-B14F-4D97-AF65-F5344CB8AC3E}">
        <p14:creationId xmlns:p14="http://schemas.microsoft.com/office/powerpoint/2010/main" val="408680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6" grpId="0"/>
      <p:bldP spid="10247" grpId="0"/>
      <p:bldP spid="10248" grpId="0" animBg="1"/>
      <p:bldP spid="10249" grpId="0"/>
      <p:bldP spid="10250" grpId="0"/>
      <p:bldP spid="10251" grpId="0" animBg="1"/>
      <p:bldP spid="10252" grpId="0"/>
      <p:bldP spid="10253" grpId="0"/>
      <p:bldP spid="102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44500"/>
            <a:ext cx="8534400" cy="927100"/>
          </a:xfrm>
        </p:spPr>
        <p:txBody>
          <a:bodyPr/>
          <a:lstStyle/>
          <a:p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非千禧年派也被称为</a:t>
            </a:r>
            <a:r>
              <a:rPr lang="en-US" sz="4800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…</a:t>
            </a:r>
          </a:p>
        </p:txBody>
      </p:sp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681608" y="2133600"/>
            <a:ext cx="7778824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3600" b="1" i="1" dirty="0">
                <a:solidFill>
                  <a:srgbClr val="00009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</a:t>
            </a:r>
            <a:r>
              <a:rPr lang="zh-CN" altLang="en-US" sz="3600" b="1" dirty="0">
                <a:solidFill>
                  <a:srgbClr val="00009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没有</a:t>
            </a:r>
            <a:r>
              <a:rPr lang="en-US" altLang="zh-CN" sz="3600" b="1" dirty="0">
                <a:solidFill>
                  <a:srgbClr val="00009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CN" altLang="en-US" sz="3600" b="1" dirty="0">
                <a:solidFill>
                  <a:srgbClr val="00009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千禧年</a:t>
            </a:r>
            <a:r>
              <a:rPr lang="en-US" sz="3600" b="1" dirty="0">
                <a:solidFill>
                  <a:srgbClr val="00009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ru-RU" altLang="ja-JP" sz="3600" b="1" dirty="0">
                <a:solidFill>
                  <a:srgbClr val="00009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</a:t>
            </a:r>
            <a:r>
              <a:rPr lang="en-US" sz="3600" b="1" dirty="0">
                <a:solidFill>
                  <a:srgbClr val="00009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a</a:t>
            </a:r>
            <a:r>
              <a:rPr lang="ru-RU" altLang="ja-JP" sz="3600" b="1" dirty="0">
                <a:solidFill>
                  <a:srgbClr val="00009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”</a:t>
            </a:r>
            <a:r>
              <a:rPr lang="en-US" sz="3600" b="1" dirty="0">
                <a:solidFill>
                  <a:srgbClr val="00009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= </a:t>
            </a:r>
            <a:r>
              <a:rPr lang="ru-RU" altLang="ja-JP" sz="3600" b="1" dirty="0">
                <a:solidFill>
                  <a:srgbClr val="00009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</a:t>
            </a:r>
            <a:r>
              <a:rPr lang="zh-CN" altLang="en-US" sz="3600" b="1" dirty="0">
                <a:solidFill>
                  <a:srgbClr val="00009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没有</a:t>
            </a:r>
            <a:r>
              <a:rPr lang="ru-RU" altLang="ja-JP" sz="3600" b="1" dirty="0">
                <a:solidFill>
                  <a:srgbClr val="00009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”</a:t>
            </a:r>
            <a:r>
              <a:rPr lang="en-US" sz="3600" b="1" dirty="0">
                <a:solidFill>
                  <a:srgbClr val="00009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 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3600" b="1" dirty="0">
                <a:solidFill>
                  <a:srgbClr val="00009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CN" altLang="en-US" sz="3600" b="1" dirty="0">
                <a:solidFill>
                  <a:srgbClr val="00009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是其真正的意思。</a:t>
            </a:r>
            <a:endParaRPr lang="en-US" sz="3600" b="1" dirty="0">
              <a:solidFill>
                <a:srgbClr val="00009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3600" b="1" dirty="0">
              <a:solidFill>
                <a:srgbClr val="00009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3600" b="1" dirty="0">
                <a:solidFill>
                  <a:srgbClr val="00009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实现的千禧年</a:t>
            </a:r>
            <a:r>
              <a:rPr lang="en-US" altLang="zh-CN" sz="3600" b="1" dirty="0">
                <a:solidFill>
                  <a:srgbClr val="00009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CN" altLang="en-US" sz="3600" b="1" dirty="0">
                <a:solidFill>
                  <a:srgbClr val="00009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末世论</a:t>
            </a:r>
            <a:endParaRPr lang="en-US" sz="3600" b="1" dirty="0">
              <a:solidFill>
                <a:srgbClr val="00009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3600" b="1" dirty="0">
              <a:solidFill>
                <a:srgbClr val="00009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3600" b="1" dirty="0">
                <a:solidFill>
                  <a:srgbClr val="00009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确立的末世论</a:t>
            </a:r>
            <a:endParaRPr lang="en-US" sz="3600" b="1" dirty="0">
              <a:solidFill>
                <a:srgbClr val="00009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8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68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68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7388" y="292100"/>
            <a:ext cx="7466012" cy="1108075"/>
          </a:xfrm>
          <a:solidFill>
            <a:srgbClr val="0066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FF66"/>
                </a:solidFill>
                <a:latin typeface="SimSun" pitchFamily="2" charset="-122"/>
                <a:ea typeface="SimSun" pitchFamily="2" charset="-122"/>
              </a:rPr>
              <a:t>国</a:t>
            </a:r>
            <a:r>
              <a:rPr lang="zh-TW" altLang="en-US" sz="6600" b="1" dirty="0">
                <a:solidFill>
                  <a:srgbClr val="FFFF66"/>
                </a:solidFill>
                <a:latin typeface="SimSun" pitchFamily="2" charset="-122"/>
                <a:ea typeface="SimSun" pitchFamily="2" charset="-122"/>
              </a:rPr>
              <a:t>度的</a:t>
            </a:r>
            <a:r>
              <a:rPr lang="zh-CN" altLang="en-US" sz="6600" b="1" dirty="0">
                <a:solidFill>
                  <a:srgbClr val="FFFF66"/>
                </a:solidFill>
                <a:latin typeface="SimSun" pitchFamily="2" charset="-122"/>
                <a:ea typeface="SimSun" pitchFamily="2" charset="-122"/>
              </a:rPr>
              <a:t>层</a:t>
            </a:r>
            <a:r>
              <a:rPr lang="zh-TW" altLang="en-US" sz="6600" b="1" dirty="0">
                <a:solidFill>
                  <a:srgbClr val="FFFF66"/>
                </a:solidFill>
                <a:latin typeface="SimSun" pitchFamily="2" charset="-122"/>
                <a:ea typeface="SimSun" pitchFamily="2" charset="-122"/>
              </a:rPr>
              <a:t>面</a:t>
            </a:r>
            <a:endParaRPr lang="en-US" sz="6600" b="1" dirty="0">
              <a:solidFill>
                <a:srgbClr val="FFFF66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4582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32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-</a:t>
            </a:r>
            <a:r>
              <a:rPr lang="en-US" sz="32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-</a:t>
            </a:r>
            <a:r>
              <a:rPr lang="en-US" altLang="zh-TW" sz="32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-</a:t>
            </a:r>
            <a:r>
              <a:rPr lang="en-US" sz="32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-------</a:t>
            </a:r>
            <a:r>
              <a:rPr lang="zh-TW" altLang="en-US" sz="4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普  世  </a:t>
            </a:r>
            <a:r>
              <a:rPr lang="zh-CN" altLang="en-US" sz="4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国</a:t>
            </a:r>
            <a:r>
              <a:rPr lang="zh-TW" altLang="en-US" sz="4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度</a:t>
            </a:r>
            <a:r>
              <a:rPr lang="en-US" altLang="ja-JP" sz="32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----------</a:t>
            </a:r>
            <a:r>
              <a:rPr lang="en-US" altLang="zh-TW" sz="32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-</a:t>
            </a:r>
            <a:endParaRPr lang="en-US" sz="3200" b="1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23300" name="Text Box 11"/>
          <p:cNvSpPr txBox="1">
            <a:spLocks noChangeArrowheads="1"/>
          </p:cNvSpPr>
          <p:nvPr/>
        </p:nvSpPr>
        <p:spPr bwMode="auto">
          <a:xfrm>
            <a:off x="-228600" y="4359275"/>
            <a:ext cx="19780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800" b="1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西奈山 </a:t>
            </a:r>
            <a:endParaRPr lang="en-US" sz="2800" b="1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23301" name="Text Box 16"/>
          <p:cNvSpPr txBox="1">
            <a:spLocks noChangeArrowheads="1"/>
          </p:cNvSpPr>
          <p:nvPr/>
        </p:nvSpPr>
        <p:spPr bwMode="auto">
          <a:xfrm>
            <a:off x="8272463" y="87313"/>
            <a:ext cx="795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2000" b="1">
                <a:solidFill>
                  <a:srgbClr val="FFFFFF"/>
                </a:solidFill>
                <a:cs typeface="+mn-cs"/>
              </a:rPr>
              <a:t>119d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533400" y="2530475"/>
            <a:ext cx="845820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----------</a:t>
            </a:r>
            <a:r>
              <a:rPr lang="zh-CN" altLang="en-US" sz="36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属  灵</a:t>
            </a:r>
            <a:r>
              <a:rPr lang="zh-TW" altLang="en-US" sz="36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</a:t>
            </a:r>
            <a:r>
              <a:rPr lang="zh-CN" altLang="en-US" sz="36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国</a:t>
            </a:r>
            <a:r>
              <a:rPr lang="zh-TW" altLang="en-US" sz="36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度</a:t>
            </a:r>
            <a:r>
              <a:rPr lang="en-US" altLang="ja-JP" sz="36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-----------</a:t>
            </a:r>
            <a:endParaRPr lang="en-US" sz="3600" b="1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23303" name="Text Box 18"/>
          <p:cNvSpPr txBox="1">
            <a:spLocks noChangeArrowheads="1"/>
          </p:cNvSpPr>
          <p:nvPr/>
        </p:nvSpPr>
        <p:spPr bwMode="auto">
          <a:xfrm>
            <a:off x="1219200" y="4359275"/>
            <a:ext cx="19780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士师</a:t>
            </a:r>
            <a:r>
              <a:rPr lang="zh-TW" altLang="en-US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</a:t>
            </a:r>
            <a:r>
              <a:rPr lang="en-US" altLang="ja-JP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/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国</a:t>
            </a:r>
            <a:r>
              <a:rPr lang="zh-TW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王</a:t>
            </a:r>
            <a:endParaRPr lang="en-US" sz="28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23304" name="Text Box 19"/>
          <p:cNvSpPr txBox="1">
            <a:spLocks noChangeArrowheads="1"/>
          </p:cNvSpPr>
          <p:nvPr/>
        </p:nvSpPr>
        <p:spPr bwMode="auto">
          <a:xfrm>
            <a:off x="4495800" y="4359275"/>
            <a:ext cx="19780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教会时代</a:t>
            </a:r>
            <a:r>
              <a:rPr lang="zh-TW" altLang="en-US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</a:t>
            </a:r>
            <a:endParaRPr lang="en-US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23305" name="Text Box 21"/>
          <p:cNvSpPr txBox="1">
            <a:spLocks noChangeArrowheads="1"/>
          </p:cNvSpPr>
          <p:nvPr/>
        </p:nvSpPr>
        <p:spPr bwMode="auto">
          <a:xfrm>
            <a:off x="7315200" y="4359275"/>
            <a:ext cx="19812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永恒 </a:t>
            </a:r>
            <a:endParaRPr lang="en-US" sz="28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23306" name="Line 5"/>
          <p:cNvSpPr>
            <a:spLocks noChangeShapeType="1"/>
          </p:cNvSpPr>
          <p:nvPr/>
        </p:nvSpPr>
        <p:spPr bwMode="auto">
          <a:xfrm>
            <a:off x="457200" y="4359275"/>
            <a:ext cx="8154988" cy="50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SG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grpSp>
        <p:nvGrpSpPr>
          <p:cNvPr id="823307" name="Group 6"/>
          <p:cNvGrpSpPr>
            <a:grpSpLocks/>
          </p:cNvGrpSpPr>
          <p:nvPr/>
        </p:nvGrpSpPr>
        <p:grpSpPr bwMode="auto">
          <a:xfrm>
            <a:off x="3454400" y="3724275"/>
            <a:ext cx="431800" cy="647700"/>
            <a:chOff x="385" y="1298"/>
            <a:chExt cx="272" cy="408"/>
          </a:xfrm>
        </p:grpSpPr>
        <p:sp>
          <p:nvSpPr>
            <p:cNvPr id="823315" name="Line 7"/>
            <p:cNvSpPr>
              <a:spLocks noChangeShapeType="1"/>
            </p:cNvSpPr>
            <p:nvPr/>
          </p:nvSpPr>
          <p:spPr bwMode="auto">
            <a:xfrm>
              <a:off x="521" y="1298"/>
              <a:ext cx="0" cy="408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SG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823316" name="Line 8"/>
            <p:cNvSpPr>
              <a:spLocks noChangeShapeType="1"/>
            </p:cNvSpPr>
            <p:nvPr/>
          </p:nvSpPr>
          <p:spPr bwMode="auto">
            <a:xfrm rot="16200000" flipV="1">
              <a:off x="521" y="1298"/>
              <a:ext cx="0" cy="272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SG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823308" name="Line 9"/>
          <p:cNvSpPr>
            <a:spLocks noChangeShapeType="1"/>
          </p:cNvSpPr>
          <p:nvPr/>
        </p:nvSpPr>
        <p:spPr bwMode="auto">
          <a:xfrm>
            <a:off x="7165975" y="3652838"/>
            <a:ext cx="0" cy="719137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SG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823309" name="Line 23"/>
          <p:cNvSpPr>
            <a:spLocks noChangeShapeType="1"/>
          </p:cNvSpPr>
          <p:nvPr/>
        </p:nvSpPr>
        <p:spPr bwMode="auto">
          <a:xfrm>
            <a:off x="1524000" y="4130675"/>
            <a:ext cx="0" cy="228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G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823310" name="Line 24"/>
          <p:cNvSpPr>
            <a:spLocks noChangeShapeType="1"/>
          </p:cNvSpPr>
          <p:nvPr/>
        </p:nvSpPr>
        <p:spPr bwMode="auto">
          <a:xfrm>
            <a:off x="2819400" y="4130675"/>
            <a:ext cx="0" cy="228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G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823311" name="Text Box 22"/>
          <p:cNvSpPr txBox="1">
            <a:spLocks noChangeArrowheads="1"/>
          </p:cNvSpPr>
          <p:nvPr/>
        </p:nvSpPr>
        <p:spPr bwMode="auto">
          <a:xfrm>
            <a:off x="4495800" y="4953000"/>
            <a:ext cx="19780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32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大灾难 </a:t>
            </a:r>
            <a:endParaRPr lang="en-US" sz="3200" b="1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1143000" y="3292475"/>
            <a:ext cx="19780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800" b="1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神权 </a:t>
            </a:r>
            <a:endParaRPr lang="en-US" sz="2800" b="1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7318375" y="3292475"/>
            <a:ext cx="19780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永恒</a:t>
            </a:r>
            <a:r>
              <a:rPr lang="zh-TW" altLang="en-US" b="1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</a:t>
            </a:r>
            <a:endParaRPr lang="en-US" b="1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4495800" y="3429000"/>
            <a:ext cx="18256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800" b="1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千年</a:t>
            </a:r>
            <a:r>
              <a:rPr lang="zh-TW" altLang="en-US" b="1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</a:t>
            </a:r>
            <a:endParaRPr lang="en-US" b="1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3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61" grpId="0"/>
      <p:bldP spid="31772" grpId="0"/>
      <p:bldP spid="31775" grpId="0"/>
      <p:bldP spid="317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345" name="Picture 2" descr="ISCBG032"/>
          <p:cNvPicPr>
            <a:picLocks noChangeAspect="1" noChangeArrowheads="1"/>
          </p:cNvPicPr>
          <p:nvPr/>
        </p:nvPicPr>
        <p:blipFill>
          <a:blip r:embed="rId3">
            <a:lum bright="-6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153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5613" indent="-455613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zh-CN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撒但</a:t>
            </a:r>
            <a:r>
              <a:rPr lang="zh-TW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被</a:t>
            </a:r>
            <a:r>
              <a:rPr lang="zh-CN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捆绑千年</a:t>
            </a:r>
            <a:r>
              <a:rPr lang="zh-CN" altLang="en-US" sz="40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+mn-cs"/>
              </a:rPr>
              <a:t> </a:t>
            </a:r>
            <a:r>
              <a:rPr lang="en-US" altLang="zh-CN" sz="40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+mn-cs"/>
              </a:rPr>
              <a:t>(1-3)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zh-CN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圣徒复活</a:t>
            </a:r>
            <a:endParaRPr lang="en-US" altLang="zh-CN" sz="4000" b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sz="40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+mn-cs"/>
              </a:rPr>
              <a:t>  </a:t>
            </a:r>
            <a:r>
              <a:rPr lang="en-US" sz="40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+mn-cs"/>
              </a:rPr>
              <a:t>=</a:t>
            </a:r>
            <a:r>
              <a:rPr lang="zh-CN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第一复活 </a:t>
            </a:r>
            <a:r>
              <a:rPr lang="zh-TW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 </a:t>
            </a:r>
            <a:r>
              <a:rPr lang="en-US" altLang="zh-TW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(4</a:t>
            </a:r>
            <a:r>
              <a:rPr lang="en-US" altLang="zh-CN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b</a:t>
            </a:r>
            <a:r>
              <a:rPr lang="en-US" altLang="zh-TW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,</a:t>
            </a:r>
            <a:r>
              <a:rPr lang="en-US" altLang="zh-CN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 </a:t>
            </a:r>
            <a:r>
              <a:rPr lang="en-US" altLang="zh-TW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5</a:t>
            </a:r>
            <a:r>
              <a:rPr lang="en-US" altLang="zh-CN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b</a:t>
            </a:r>
            <a:r>
              <a:rPr lang="zh-CN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）</a:t>
            </a:r>
            <a:endParaRPr lang="en-US" altLang="zh-CN" sz="4000" b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zh-CN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圣</a:t>
            </a:r>
            <a:r>
              <a:rPr lang="zh-TW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徒</a:t>
            </a:r>
            <a:r>
              <a:rPr lang="zh-CN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统治千年</a:t>
            </a:r>
            <a:r>
              <a:rPr lang="zh-CN" altLang="en-US" sz="40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+mn-cs"/>
              </a:rPr>
              <a:t> </a:t>
            </a:r>
            <a:r>
              <a:rPr lang="en-US" altLang="ja-JP" sz="40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+mn-cs"/>
              </a:rPr>
              <a:t> (4c, 6b)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zh-TW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第二次复活</a:t>
            </a:r>
            <a:r>
              <a:rPr lang="en-US" altLang="ja-JP" sz="40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+mn-cs"/>
              </a:rPr>
              <a:t> (5, 13)</a:t>
            </a:r>
            <a:endParaRPr lang="en-US" sz="4000" b="1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825347" name="Text Box 4"/>
          <p:cNvSpPr txBox="1">
            <a:spLocks noChangeArrowheads="1"/>
          </p:cNvSpPr>
          <p:nvPr/>
        </p:nvSpPr>
        <p:spPr bwMode="auto">
          <a:xfrm>
            <a:off x="8077200" y="76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156</a:t>
            </a:r>
          </a:p>
        </p:txBody>
      </p:sp>
      <p:sp>
        <p:nvSpPr>
          <p:cNvPr id="8253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914400"/>
          </a:xfrm>
          <a:solidFill>
            <a:schemeClr val="tx1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b="1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rPr>
              <a:t>启示录 </a:t>
            </a:r>
            <a:r>
              <a:rPr lang="en-US" sz="4000" b="1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rPr>
              <a:t>20:1-6</a:t>
            </a:r>
          </a:p>
        </p:txBody>
      </p:sp>
    </p:spTree>
    <p:extLst>
      <p:ext uri="{BB962C8B-B14F-4D97-AF65-F5344CB8AC3E}">
        <p14:creationId xmlns:p14="http://schemas.microsoft.com/office/powerpoint/2010/main" val="3455060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9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9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9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3" descr="Rev 20 Angel with Ch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715000"/>
            <a:ext cx="9144000" cy="10668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天 使 拿 著 大 链 子</a:t>
            </a:r>
            <a:b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(20:1)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0"/>
            <a:ext cx="3962400" cy="6477000"/>
          </a:xfrm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zh-CN" altLang="en-US" sz="4800" b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“他捉住那龙</a:t>
            </a:r>
            <a:r>
              <a:rPr lang="en-US" altLang="zh-CN" sz="4800" b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…</a:t>
            </a:r>
            <a:r>
              <a:rPr lang="zh-CN" altLang="en-US" sz="4800" b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把他捆绑一千年，扔在无底坑里，将无底坑关闭，用印封上”</a:t>
            </a:r>
            <a:br>
              <a:rPr lang="zh-CN" altLang="en-US" sz="4800" b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</a:br>
            <a:r>
              <a:rPr lang="en-US" altLang="zh-CN" sz="4800" b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(20:2-3a)</a:t>
            </a:r>
          </a:p>
        </p:txBody>
      </p:sp>
      <p:pic>
        <p:nvPicPr>
          <p:cNvPr id="4" name="Picture 1" descr="27 Dragon Chain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4633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96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pic>
        <p:nvPicPr>
          <p:cNvPr id="6" name="Picture 1" descr="27 Dragon Chain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4633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8" name="Rectangle 2"/>
          <p:cNvSpPr>
            <a:spLocks noChangeArrowheads="1"/>
          </p:cNvSpPr>
          <p:nvPr/>
        </p:nvSpPr>
        <p:spPr bwMode="auto">
          <a:xfrm>
            <a:off x="464820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</p:spPr>
        <p:txBody>
          <a:bodyPr anchor="ctr"/>
          <a:lstStyle/>
          <a:p>
            <a:pPr algn="ctr"/>
            <a:r>
              <a:rPr lang="zh-CN" altLang="en-US" sz="4000" b="1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+mn-cs"/>
              </a:rPr>
              <a:t>无千禧年观</a:t>
            </a:r>
            <a:r>
              <a:rPr lang="zh-TW" altLang="en-US" sz="4000" b="1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+mn-cs"/>
              </a:rPr>
              <a:t>说</a:t>
            </a:r>
            <a:r>
              <a:rPr lang="zh-CN" altLang="en-US" sz="4000" b="1">
                <a:solidFill>
                  <a:srgbClr val="FFFF00"/>
                </a:solidFill>
                <a:latin typeface="Arial" pitchFamily="34" charset="0"/>
                <a:ea typeface="SimSun" pitchFamily="2" charset="-122"/>
                <a:cs typeface="+mn-cs"/>
              </a:rPr>
              <a:t>撒旦现在被捆绑</a:t>
            </a:r>
            <a:r>
              <a:rPr lang="zh-CN" altLang="en-US" sz="4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是防止他阻碍教会的扩展 </a:t>
            </a:r>
            <a:br>
              <a:rPr lang="en-US" altLang="ja-JP" sz="32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</a:br>
            <a:r>
              <a:rPr lang="en-US" altLang="ja-JP" sz="32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________</a:t>
            </a:r>
            <a:br>
              <a:rPr lang="en-US" altLang="ja-JP" sz="32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</a:br>
            <a:br>
              <a:rPr lang="en-US" altLang="ja-JP" sz="32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</a:br>
            <a:r>
              <a:rPr lang="zh-CN" altLang="en-US" sz="4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没错，但是本文不是在谈论防止福音的广传。它说，</a:t>
            </a:r>
            <a:r>
              <a:rPr lang="zh-CN" altLang="en-US" sz="4000" b="1">
                <a:solidFill>
                  <a:srgbClr val="FFFF00"/>
                </a:solidFill>
                <a:latin typeface="Arial" pitchFamily="34" charset="0"/>
                <a:ea typeface="SimSun" pitchFamily="2" charset="-122"/>
                <a:cs typeface="+mn-cs"/>
              </a:rPr>
              <a:t>他不会欺骗万国</a:t>
            </a:r>
            <a:r>
              <a:rPr lang="zh-CN" altLang="en-US" sz="4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。 </a:t>
            </a:r>
            <a:endParaRPr lang="en-US" sz="400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2493818"/>
            <a:ext cx="4343400" cy="4364181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zh-CN" altLang="en-US" sz="5400" b="1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现在是捆绑撒旦的时候 ？ </a:t>
            </a:r>
            <a:endParaRPr lang="en-US" sz="5400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6770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145" name="Picture 9" descr="a_co_lavey_anton_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4146" name="Picture 10" descr="satanpassionofchr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4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  <a:solidFill>
            <a:schemeClr val="tx1"/>
          </a:solidFill>
        </p:spPr>
        <p:txBody>
          <a:bodyPr/>
          <a:lstStyle/>
          <a:p>
            <a:r>
              <a:rPr lang="zh-CN" altLang="en-US" b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撒但是否现在欺骗万国</a:t>
            </a:r>
            <a:r>
              <a:rPr lang="zh-CN" altLang="en-US" b="1">
                <a:solidFill>
                  <a:schemeClr val="bg1"/>
                </a:solidFill>
                <a:latin typeface="Arial" pitchFamily="34" charset="0"/>
              </a:rPr>
              <a:t>？</a:t>
            </a:r>
            <a:r>
              <a:rPr lang="en-US" altLang="ja-JP" sz="3600" b="1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US" sz="40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457200" y="1828800"/>
            <a:ext cx="3962400" cy="23828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人怎能进壮士家里、抢夺他的家具呢、除非</a:t>
            </a:r>
            <a:r>
              <a:rPr lang="zh-CN" altLang="en-US" b="1">
                <a:solidFill>
                  <a:srgbClr val="FFFF00"/>
                </a:solidFill>
                <a:latin typeface="Arial" pitchFamily="34" charset="0"/>
                <a:ea typeface="SimSun" pitchFamily="2" charset="-122"/>
                <a:cs typeface="+mn-cs"/>
              </a:rPr>
              <a:t>先捆住那壮士</a:t>
            </a:r>
            <a:r>
              <a:rPr lang="zh-CN" altLang="en-US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、才可以抢夺他的家财。</a:t>
            </a:r>
            <a:r>
              <a:rPr lang="en-US" altLang="ja-JP" sz="18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 </a:t>
            </a:r>
            <a:r>
              <a:rPr lang="en-US" altLang="zh-TW" sz="18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(</a:t>
            </a:r>
            <a:r>
              <a:rPr lang="zh-TW" altLang="en-US" sz="18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太</a:t>
            </a:r>
            <a:r>
              <a:rPr lang="en-US" altLang="ja-JP" sz="18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12:29</a:t>
            </a:r>
            <a:r>
              <a:rPr lang="en-US" altLang="zh-TW" sz="18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)</a:t>
            </a:r>
            <a:endParaRPr lang="en-US" sz="1800" b="1">
              <a:solidFill>
                <a:srgbClr val="FFFFFF"/>
              </a:solidFill>
              <a:latin typeface="Arial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510980" name="Rectangle 4"/>
          <p:cNvSpPr>
            <a:spLocks noChangeArrowheads="1"/>
          </p:cNvSpPr>
          <p:nvPr/>
        </p:nvSpPr>
        <p:spPr bwMode="auto">
          <a:xfrm>
            <a:off x="4724400" y="1828800"/>
            <a:ext cx="4114800" cy="2362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200" b="1" baseline="300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耶稣对他们说、我曾看见撒但从天上坠落、像闪电一样。 </a:t>
            </a:r>
            <a:r>
              <a:rPr lang="zh-CN" altLang="en-US" sz="3200" b="1" baseline="30000">
                <a:solidFill>
                  <a:srgbClr val="FFFF00"/>
                </a:solidFill>
                <a:latin typeface="Arial" pitchFamily="34" charset="0"/>
                <a:ea typeface="SimSun" pitchFamily="2" charset="-122"/>
                <a:cs typeface="+mn-cs"/>
              </a:rPr>
              <a:t>我已经给你们权柄、可以践踏蛇和蝎子、又胜过仇敌一切的能力</a:t>
            </a:r>
            <a:r>
              <a:rPr lang="zh-CN" altLang="en-US" sz="3200" b="1" baseline="300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、断没有甚么能害你们。</a:t>
            </a:r>
            <a:r>
              <a:rPr lang="zh-CN" altLang="en-US" sz="2800" b="1" baseline="300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 </a:t>
            </a:r>
            <a:r>
              <a:rPr lang="zh-CN" altLang="en-US" sz="1800" b="1" baseline="300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 </a:t>
            </a:r>
            <a:r>
              <a:rPr lang="en-US" altLang="ja-JP" sz="18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 </a:t>
            </a:r>
          </a:p>
          <a:p>
            <a:pPr algn="ctr"/>
            <a:r>
              <a:rPr lang="en-US" sz="18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(</a:t>
            </a:r>
            <a:r>
              <a:rPr lang="zh-TW" altLang="en-US" sz="18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路</a:t>
            </a:r>
            <a:r>
              <a:rPr lang="en-US" altLang="ja-JP" sz="18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 10:1</a:t>
            </a:r>
            <a:r>
              <a:rPr lang="en-US" altLang="zh-TW" sz="18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8</a:t>
            </a:r>
            <a:r>
              <a:rPr lang="en-US" altLang="ja-JP" sz="18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-1</a:t>
            </a:r>
            <a:r>
              <a:rPr lang="en-US" altLang="zh-TW" sz="18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9</a:t>
            </a:r>
            <a:r>
              <a:rPr lang="en-US" altLang="ja-JP" sz="18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)</a:t>
            </a:r>
            <a:endParaRPr lang="en-US" sz="1800" b="1">
              <a:solidFill>
                <a:srgbClr val="FFFFFF"/>
              </a:solidFill>
              <a:latin typeface="Arial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457200" y="4419600"/>
            <a:ext cx="39624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8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现在这世界受审判．这</a:t>
            </a:r>
            <a:r>
              <a:rPr lang="zh-CN" altLang="en-US" sz="2800" b="1">
                <a:solidFill>
                  <a:srgbClr val="FFFF00"/>
                </a:solidFill>
                <a:latin typeface="Arial" pitchFamily="34" charset="0"/>
                <a:ea typeface="SimSun" pitchFamily="2" charset="-122"/>
                <a:cs typeface="+mn-cs"/>
              </a:rPr>
              <a:t>世界的王要被赶出去</a:t>
            </a:r>
            <a:r>
              <a:rPr lang="zh-CN" altLang="en-US" sz="28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。 </a:t>
            </a:r>
            <a:br>
              <a:rPr lang="en-US" altLang="ja-JP" sz="28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</a:br>
            <a:r>
              <a:rPr lang="en-US" altLang="ja-JP" sz="2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(</a:t>
            </a:r>
            <a:r>
              <a:rPr lang="zh-TW" altLang="en-US" sz="20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約</a:t>
            </a:r>
            <a:r>
              <a:rPr lang="en-US" altLang="ja-JP" sz="20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John 12:31)</a:t>
            </a:r>
            <a:endParaRPr lang="en-US" sz="2000" b="1">
              <a:solidFill>
                <a:srgbClr val="FFFFFF"/>
              </a:solidFill>
              <a:latin typeface="Arial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510982" name="Rectangle 6"/>
          <p:cNvSpPr>
            <a:spLocks noChangeArrowheads="1"/>
          </p:cNvSpPr>
          <p:nvPr/>
        </p:nvSpPr>
        <p:spPr bwMode="auto">
          <a:xfrm>
            <a:off x="4724400" y="4419600"/>
            <a:ext cx="41148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TW" sz="28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(</a:t>
            </a:r>
            <a:r>
              <a:rPr lang="zh-TW" altLang="en-US" sz="28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基督</a:t>
            </a:r>
            <a:r>
              <a:rPr lang="en-US" altLang="zh-TW" sz="28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)</a:t>
            </a:r>
            <a:r>
              <a:rPr lang="zh-CN" altLang="en-US" sz="2800" b="1">
                <a:solidFill>
                  <a:srgbClr val="FFFF00"/>
                </a:solidFill>
                <a:latin typeface="Arial" pitchFamily="34" charset="0"/>
                <a:ea typeface="SimSun" pitchFamily="2" charset="-122"/>
                <a:cs typeface="+mn-cs"/>
              </a:rPr>
              <a:t>既将一切执政的掌权的掳来、明显给众人看、就仗着十字架夸胜</a:t>
            </a:r>
            <a:r>
              <a:rPr lang="zh-CN" altLang="en-US" sz="28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。 </a:t>
            </a:r>
            <a:br>
              <a:rPr lang="en-US" altLang="ja-JP" sz="18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</a:br>
            <a:r>
              <a:rPr lang="en-US" altLang="ja-JP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(</a:t>
            </a:r>
            <a:r>
              <a:rPr lang="zh-TW" altLang="en-US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西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 2:15)</a:t>
            </a:r>
            <a:endParaRPr lang="en-US" b="1">
              <a:solidFill>
                <a:srgbClr val="FFFFFF"/>
              </a:solidFill>
              <a:latin typeface="Arial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774152" name="Rectangle 7"/>
          <p:cNvSpPr>
            <a:spLocks noChangeArrowheads="1"/>
          </p:cNvSpPr>
          <p:nvPr/>
        </p:nvSpPr>
        <p:spPr bwMode="auto">
          <a:xfrm>
            <a:off x="2743200" y="990600"/>
            <a:ext cx="3733800" cy="838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有人说</a:t>
            </a:r>
            <a:r>
              <a:rPr lang="en-US" altLang="zh-TW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"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不</a:t>
            </a:r>
            <a:r>
              <a:rPr lang="en-US" altLang="zh-TW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"</a:t>
            </a:r>
            <a:endParaRPr lang="en-US" sz="3600" b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45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9" grpId="0" animBg="1" autoUpdateAnimBg="0"/>
      <p:bldP spid="510980" grpId="0" animBg="1" autoUpdateAnimBg="0"/>
      <p:bldP spid="510981" grpId="0" animBg="1" autoUpdateAnimBg="0"/>
      <p:bldP spid="51098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3" name="Rectangle 103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pic>
        <p:nvPicPr>
          <p:cNvPr id="776194" name="Picture 5" descr="ROARING LION-SATAN (Mediu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6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914400"/>
          </a:xfrm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eaLnBrk="1" hangingPunct="1"/>
            <a:r>
              <a:rPr kumimoji="1" lang="zh-CN" altLang="en-US" sz="5400" b="1">
                <a:solidFill>
                  <a:schemeClr val="bg1"/>
                </a:solidFill>
                <a:latin typeface="NSimSun" pitchFamily="49" charset="-122"/>
                <a:ea typeface="NSimSun" pitchFamily="49" charset="-122"/>
              </a:rPr>
              <a:t>为什么</a:t>
            </a:r>
            <a:r>
              <a:rPr kumimoji="1" lang="zh-TW" altLang="en-US" sz="5400" b="1">
                <a:solidFill>
                  <a:schemeClr val="bg1"/>
                </a:solidFill>
                <a:latin typeface="NSimSun" pitchFamily="49" charset="-122"/>
                <a:ea typeface="NSimSun" pitchFamily="49" charset="-122"/>
              </a:rPr>
              <a:t>要</a:t>
            </a:r>
            <a:r>
              <a:rPr kumimoji="1" lang="zh-CN" altLang="en-US" sz="5400" b="1">
                <a:solidFill>
                  <a:schemeClr val="bg1"/>
                </a:solidFill>
                <a:latin typeface="NSimSun" pitchFamily="49" charset="-122"/>
                <a:ea typeface="NSimSun" pitchFamily="49" charset="-122"/>
              </a:rPr>
              <a:t>警觉？</a:t>
            </a:r>
            <a:r>
              <a:rPr kumimoji="1" lang="zh-CN" altLang="en-US" sz="4800" b="1">
                <a:solidFill>
                  <a:schemeClr val="bg1"/>
                </a:solidFill>
                <a:ea typeface="SimSun" pitchFamily="2" charset="-122"/>
              </a:rPr>
              <a:t> </a:t>
            </a:r>
            <a:endParaRPr kumimoji="1" lang="en-US" sz="4800">
              <a:solidFill>
                <a:schemeClr val="bg1"/>
              </a:solidFill>
            </a:endParaRPr>
          </a:p>
        </p:txBody>
      </p:sp>
      <p:sp>
        <p:nvSpPr>
          <p:cNvPr id="1636355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698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000080"/>
              </a:buClr>
            </a:pPr>
            <a:r>
              <a:rPr kumimoji="1" lang="zh-TW" altLang="en-US" sz="4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撒旦是自由</a:t>
            </a:r>
            <a:r>
              <a:rPr kumimoji="1" lang="en-US" altLang="ja-JP" sz="4800" b="1">
                <a:solidFill>
                  <a:srgbClr val="FFFFFF"/>
                </a:solidFill>
                <a:latin typeface="Trebuchet MS" pitchFamily="34" charset="0"/>
                <a:ea typeface="SimSun" pitchFamily="2" charset="-122"/>
                <a:cs typeface="+mn-cs"/>
              </a:rPr>
              <a:t> </a:t>
            </a:r>
            <a:r>
              <a:rPr kumimoji="1" lang="zh-TW" altLang="en-US" sz="4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的</a:t>
            </a:r>
            <a:r>
              <a:rPr kumimoji="1" lang="zh-TW" altLang="en-US" sz="4800" b="1">
                <a:solidFill>
                  <a:srgbClr val="FFFFFF"/>
                </a:solidFill>
                <a:latin typeface="Trebuchet MS" pitchFamily="34" charset="0"/>
                <a:ea typeface="ヒラギノ角ゴ Pro W3" pitchFamily="1" charset="-128"/>
                <a:cs typeface="+mn-cs"/>
              </a:rPr>
              <a:t>  </a:t>
            </a:r>
            <a:r>
              <a:rPr kumimoji="1" lang="en-US" altLang="ja-JP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(</a:t>
            </a:r>
            <a:r>
              <a:rPr kumimoji="1" lang="zh-TW" altLang="en-US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彼前</a:t>
            </a:r>
            <a:r>
              <a:rPr kumimoji="1" lang="en-US" altLang="ja-JP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 5</a:t>
            </a:r>
            <a:r>
              <a:rPr kumimoji="1" lang="en-US" altLang="zh-TW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:8</a:t>
            </a:r>
            <a:r>
              <a:rPr kumimoji="1" lang="en-US" altLang="ja-JP" sz="3200" b="1">
                <a:solidFill>
                  <a:srgbClr val="FFFFFF"/>
                </a:solidFill>
                <a:latin typeface="Trebuchet MS" pitchFamily="34" charset="0"/>
                <a:ea typeface="SimSun" pitchFamily="2" charset="-122"/>
                <a:cs typeface="+mn-cs"/>
              </a:rPr>
              <a:t>)</a:t>
            </a:r>
          </a:p>
          <a:p>
            <a:pPr algn="ctr" eaLnBrk="1" hangingPunct="1">
              <a:spcBef>
                <a:spcPct val="20000"/>
              </a:spcBef>
              <a:buClr>
                <a:srgbClr val="000080"/>
              </a:buClr>
            </a:pPr>
            <a:endParaRPr kumimoji="1" lang="en-US" sz="4000" b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581400" y="1828800"/>
            <a:ext cx="556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0">
                <a:alpha val="75000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0080"/>
              </a:buClr>
              <a:buFont typeface="Wingdings" pitchFamily="2" charset="2"/>
              <a:buNone/>
            </a:pPr>
            <a:r>
              <a:rPr lang="zh-CN" altLang="en-US" sz="4400" b="1" baseline="30000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务要谨守、儆醒．因为你们的仇敌魔鬼、如同吼叫的狮子、遍地游行、寻找可吞吃的人</a:t>
            </a:r>
            <a:r>
              <a:rPr lang="zh-CN" altLang="en-US" sz="4400" baseline="30000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．</a:t>
            </a:r>
            <a:r>
              <a:rPr lang="zh-CN" altLang="en-US" sz="4400" b="1" baseline="30000">
                <a:solidFill>
                  <a:srgbClr val="FFFFFF"/>
                </a:solidFill>
                <a:latin typeface="NSimSun" pitchFamily="49" charset="-122"/>
                <a:ea typeface="NSimSun" pitchFamily="49" charset="-122"/>
                <a:cs typeface="+mn-cs"/>
              </a:rPr>
              <a:t> </a:t>
            </a:r>
            <a:endParaRPr lang="en-US" sz="4400" b="1">
              <a:solidFill>
                <a:srgbClr val="FFFFFF"/>
              </a:solidFill>
              <a:latin typeface="NSimSun" pitchFamily="49" charset="-122"/>
              <a:ea typeface="NSimSun" pitchFamily="49" charset="-122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57600" y="4419600"/>
            <a:ext cx="5486400" cy="2438400"/>
          </a:xfrm>
          <a:prstGeom prst="rect">
            <a:avLst/>
          </a:prstGeom>
          <a:solidFill>
            <a:srgbClr val="0200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0">
                <a:alpha val="75000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0080"/>
              </a:buClr>
              <a:buFont typeface="Wingdings" pitchFamily="2" charset="2"/>
              <a:buNone/>
            </a:pPr>
            <a:r>
              <a:rPr lang="zh-CN" altLang="en-US" sz="4400" b="1" baseline="30000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你们要用坚固的信心抵挡他、因为知道你们在世上的众弟兄、也是经历这样的苦难。</a:t>
            </a:r>
            <a:endParaRPr lang="en-US" sz="4400" b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698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000080"/>
              </a:buClr>
            </a:pPr>
            <a:r>
              <a:rPr kumimoji="1" lang="zh-CN" altLang="en-US" sz="4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另一些战胜撒旦</a:t>
            </a:r>
            <a:r>
              <a:rPr kumimoji="1" lang="zh-TW" altLang="en-US" sz="4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 </a:t>
            </a:r>
            <a:r>
              <a:rPr kumimoji="1" lang="en-US" altLang="ja-JP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(</a:t>
            </a:r>
            <a:r>
              <a:rPr kumimoji="1" lang="zh-TW" altLang="en-US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彼前</a:t>
            </a:r>
            <a:r>
              <a:rPr kumimoji="1" lang="en-US" altLang="ja-JP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 5:</a:t>
            </a:r>
            <a:r>
              <a:rPr kumimoji="1" lang="en-US" altLang="ja-JP" sz="3200" b="1">
                <a:solidFill>
                  <a:srgbClr val="FFFFFF"/>
                </a:solidFill>
                <a:latin typeface="Trebuchet MS" pitchFamily="34" charset="0"/>
                <a:ea typeface="SimSun" pitchFamily="2" charset="-122"/>
                <a:cs typeface="+mn-cs"/>
              </a:rPr>
              <a:t>:9)</a:t>
            </a:r>
            <a:endParaRPr kumimoji="1" lang="en-US" sz="3200" b="1">
              <a:solidFill>
                <a:srgbClr val="FFFFFF"/>
              </a:solidFill>
              <a:latin typeface="Trebuchet MS" pitchFamily="34" charset="0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21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6355" grpId="0" build="p"/>
      <p:bldP spid="2" grpId="0" build="p"/>
      <p:bldP spid="3" grpId="0" build="p" animBg="1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217" name="Picture 11" descr="drago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838200"/>
          </a:xfrm>
          <a:effectLst>
            <a:outerShdw blurRad="63500" dist="35921" dir="2700000" algn="ctr" rotWithShape="0">
              <a:srgbClr val="020000">
                <a:alpha val="74997"/>
              </a:srgbClr>
            </a:outerShdw>
          </a:effectLst>
        </p:spPr>
        <p:txBody>
          <a:bodyPr/>
          <a:lstStyle/>
          <a:p>
            <a:r>
              <a:rPr lang="zh-CN" altLang="en-US" sz="4800" b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撒但是否现在欺骗万国？</a:t>
            </a:r>
            <a:endParaRPr lang="en-US" sz="4800" b="1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512003" name="Rectangle 3"/>
          <p:cNvSpPr>
            <a:spLocks noChangeArrowheads="1"/>
          </p:cNvSpPr>
          <p:nvPr/>
        </p:nvSpPr>
        <p:spPr bwMode="auto">
          <a:xfrm>
            <a:off x="457200" y="1752600"/>
            <a:ext cx="3962400" cy="2382838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此等不信之人、被</a:t>
            </a:r>
            <a:r>
              <a:rPr lang="zh-CN" altLang="en-US" b="1">
                <a:solidFill>
                  <a:srgbClr val="FFFF00"/>
                </a:solidFill>
                <a:latin typeface="SimSun" pitchFamily="2" charset="-122"/>
                <a:ea typeface="SimSun" pitchFamily="2" charset="-122"/>
                <a:cs typeface="+mn-cs"/>
              </a:rPr>
              <a:t>这世界的　神</a:t>
            </a:r>
            <a:r>
              <a:rPr lang="zh-CN" altLang="en-US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弄瞎了心眼、不叫基督荣耀福音的光照着他们．</a:t>
            </a:r>
            <a:br>
              <a:rPr lang="en-US" altLang="zh-CN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</a:br>
            <a:r>
              <a:rPr lang="zh-CN" altLang="en-US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基督本是　神的像。  </a:t>
            </a:r>
            <a:endParaRPr lang="en-US" altLang="zh-CN" b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+mn-cs"/>
            </a:endParaRPr>
          </a:p>
          <a:p>
            <a:pPr algn="ctr"/>
            <a:r>
              <a:rPr lang="en-US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 </a:t>
            </a:r>
            <a:r>
              <a:rPr lang="en-US" sz="2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(</a:t>
            </a:r>
            <a:r>
              <a:rPr lang="zh-TW" altLang="en-US" sz="20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林後</a:t>
            </a:r>
            <a:r>
              <a:rPr lang="en-US" altLang="ja-JP" sz="20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 4:4)</a:t>
            </a:r>
            <a:endParaRPr lang="en-US" b="1">
              <a:solidFill>
                <a:srgbClr val="FFFFFF"/>
              </a:solidFill>
              <a:latin typeface="Arial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512005" name="Rectangle 5"/>
          <p:cNvSpPr>
            <a:spLocks noChangeArrowheads="1"/>
          </p:cNvSpPr>
          <p:nvPr/>
        </p:nvSpPr>
        <p:spPr bwMode="auto">
          <a:xfrm>
            <a:off x="457200" y="4419600"/>
            <a:ext cx="3962400" cy="22860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那时、你们在其中行事为人随从今世的风俗、</a:t>
            </a:r>
            <a:r>
              <a:rPr lang="zh-CN" altLang="en-US" sz="2000" b="1">
                <a:solidFill>
                  <a:srgbClr val="FFFF00"/>
                </a:solidFill>
                <a:latin typeface="Arial" pitchFamily="34" charset="0"/>
                <a:ea typeface="SimSun" pitchFamily="2" charset="-122"/>
                <a:cs typeface="+mn-cs"/>
              </a:rPr>
              <a:t>顺服空中掌权者的首领、就是现今在悖逆之子心中运行的邪灵． </a:t>
            </a:r>
            <a:br>
              <a:rPr lang="zh-CN" altLang="en-US" sz="2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</a:br>
            <a:r>
              <a:rPr lang="zh-CN" altLang="en-US" sz="2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我们从前也都在他们中间、</a:t>
            </a:r>
            <a:endParaRPr lang="en-US" altLang="ja-JP" sz="2000" b="1">
              <a:solidFill>
                <a:srgbClr val="FFFFFF"/>
              </a:solidFill>
              <a:latin typeface="Arial" pitchFamily="34" charset="0"/>
              <a:ea typeface="SimSun" pitchFamily="2" charset="-122"/>
              <a:cs typeface="+mn-cs"/>
            </a:endParaRPr>
          </a:p>
          <a:p>
            <a:pPr algn="ctr"/>
            <a:r>
              <a:rPr lang="en-US" sz="2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(</a:t>
            </a:r>
            <a:r>
              <a:rPr lang="zh-TW" altLang="en-US" sz="20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弗</a:t>
            </a:r>
            <a:r>
              <a:rPr lang="en-US" altLang="ja-JP" sz="20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 2:2-3a)</a:t>
            </a:r>
            <a:endParaRPr lang="en-US" sz="2000" b="1">
              <a:solidFill>
                <a:srgbClr val="FFFFFF"/>
              </a:solidFill>
              <a:latin typeface="Arial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512006" name="Rectangle 6"/>
          <p:cNvSpPr>
            <a:spLocks noChangeArrowheads="1"/>
          </p:cNvSpPr>
          <p:nvPr/>
        </p:nvSpPr>
        <p:spPr bwMode="auto">
          <a:xfrm>
            <a:off x="4724400" y="4419600"/>
            <a:ext cx="4114800" cy="22860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solidFill>
                  <a:srgbClr val="FFFF00"/>
                </a:solidFill>
                <a:latin typeface="Arial" pitchFamily="34" charset="0"/>
                <a:ea typeface="SimSun" pitchFamily="2" charset="-122"/>
                <a:cs typeface="+mn-cs"/>
              </a:rPr>
              <a:t>叫他们这已经被魔鬼任意掳去的、</a:t>
            </a:r>
            <a:r>
              <a:rPr lang="zh-CN" altLang="en-US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可以醒悟、脱离他的网罗。 </a:t>
            </a:r>
            <a:br>
              <a:rPr lang="en-US" altLang="ja-JP" sz="18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</a:br>
            <a:r>
              <a:rPr lang="en-US" altLang="ja-JP" sz="2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(</a:t>
            </a:r>
            <a:r>
              <a:rPr lang="zh-TW" altLang="en-US" sz="20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提 太</a:t>
            </a:r>
            <a:r>
              <a:rPr lang="en-US" altLang="zh-TW" sz="20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 </a:t>
            </a:r>
            <a:r>
              <a:rPr lang="en-US" altLang="ja-JP" sz="20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rPr>
              <a:t>2:26)</a:t>
            </a:r>
            <a:endParaRPr lang="en-US" sz="1800" b="1">
              <a:solidFill>
                <a:srgbClr val="FFFF00"/>
              </a:solidFill>
              <a:latin typeface="Arial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0" y="990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0">
                <a:alpha val="74997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“</a:t>
            </a:r>
            <a:r>
              <a:rPr lang="zh-CN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是</a:t>
            </a:r>
            <a:r>
              <a:rPr lang="en-US" altLang="zh-CN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”</a:t>
            </a:r>
            <a:r>
              <a:rPr lang="zh-CN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看起来</a:t>
            </a:r>
            <a:r>
              <a:rPr lang="zh-TW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是</a:t>
            </a:r>
            <a:r>
              <a:rPr lang="zh-CN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明显</a:t>
            </a:r>
            <a:r>
              <a:rPr lang="zh-TW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答案</a:t>
            </a:r>
            <a:r>
              <a:rPr lang="zh-TW" altLang="en-US" sz="3600" b="1">
                <a:solidFill>
                  <a:srgbClr val="FFFFFF"/>
                </a:solidFill>
                <a:latin typeface="Arial" pitchFamily="34" charset="0"/>
                <a:ea typeface="ヒラギノ角ゴ Pro W3" pitchFamily="1" charset="-128"/>
                <a:cs typeface="+mn-cs"/>
              </a:rPr>
              <a:t> </a:t>
            </a:r>
            <a:r>
              <a:rPr lang="en-US" altLang="ja-JP" sz="3600" b="1">
                <a:solidFill>
                  <a:srgbClr val="FFFFFF"/>
                </a:solidFill>
                <a:latin typeface="Arial" pitchFamily="34" charset="0"/>
                <a:ea typeface="ヒラギノ角ゴ Pro W3" pitchFamily="1" charset="-128"/>
                <a:cs typeface="+mn-cs"/>
              </a:rPr>
              <a:t>…</a:t>
            </a:r>
            <a:endParaRPr lang="en-US" sz="3600" b="1">
              <a:solidFill>
                <a:srgbClr val="000000"/>
              </a:solidFill>
              <a:latin typeface="Arial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12004" name="Rectangle 4"/>
          <p:cNvSpPr>
            <a:spLocks noChangeArrowheads="1"/>
          </p:cNvSpPr>
          <p:nvPr/>
        </p:nvSpPr>
        <p:spPr bwMode="auto">
          <a:xfrm>
            <a:off x="4724400" y="1828800"/>
            <a:ext cx="4114800" cy="23622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zh-CN" altLang="en-US" sz="3600" b="1" baseline="30000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那等人是假使徒、行事诡诈、装作基督使徒的模样。 这也不足为怪．</a:t>
            </a:r>
            <a:br>
              <a:rPr lang="en-US" altLang="zh-CN" sz="3600" b="1" baseline="30000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</a:br>
            <a:r>
              <a:rPr lang="zh-CN" altLang="en-US" sz="3600" b="1" baseline="30000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因为连</a:t>
            </a:r>
            <a:r>
              <a:rPr lang="zh-CN" altLang="en-US" sz="3600" b="1" baseline="30000">
                <a:solidFill>
                  <a:srgbClr val="FFFF00"/>
                </a:solidFill>
                <a:latin typeface="SimSun" pitchFamily="2" charset="-122"/>
                <a:ea typeface="SimSun" pitchFamily="2" charset="-122"/>
                <a:cs typeface="+mn-cs"/>
              </a:rPr>
              <a:t>撒但也装作光明的天使。</a:t>
            </a:r>
            <a:r>
              <a:rPr lang="en-US" altLang="ja-JP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 </a:t>
            </a:r>
            <a:r>
              <a:rPr lang="zh-TW" altLang="en-US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 </a:t>
            </a:r>
            <a:r>
              <a:rPr lang="en-US" altLang="ja-JP" sz="2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(</a:t>
            </a:r>
            <a:r>
              <a:rPr lang="zh-TW" altLang="en-US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林後</a:t>
            </a:r>
            <a:r>
              <a:rPr lang="en-US" altLang="ja-JP" sz="20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11:14)</a:t>
            </a:r>
            <a:endParaRPr lang="en-US" b="1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12008" name="Text Box 8"/>
          <p:cNvSpPr txBox="1">
            <a:spLocks noChangeArrowheads="1"/>
          </p:cNvSpPr>
          <p:nvPr/>
        </p:nvSpPr>
        <p:spPr bwMode="auto">
          <a:xfrm>
            <a:off x="2438400" y="3352800"/>
            <a:ext cx="5029200" cy="1755775"/>
          </a:xfrm>
          <a:prstGeom prst="rect">
            <a:avLst/>
          </a:prstGeom>
          <a:solidFill>
            <a:srgbClr val="02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zh-CN" altLang="en-US" sz="3600" b="1">
                <a:solidFill>
                  <a:srgbClr val="FFFF00"/>
                </a:solidFill>
                <a:latin typeface="Arial" pitchFamily="34" charset="0"/>
                <a:ea typeface="SimSun" pitchFamily="2" charset="-122"/>
                <a:cs typeface="+mn-cs"/>
              </a:rPr>
              <a:t>通过这种方式命名一个国家，现在</a:t>
            </a:r>
            <a:r>
              <a:rPr lang="en-US" altLang="zh-TW" sz="3600" b="1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+mn-cs"/>
              </a:rPr>
              <a:t>,</a:t>
            </a:r>
            <a:r>
              <a:rPr lang="zh-CN" altLang="en-US" sz="3600" b="1">
                <a:solidFill>
                  <a:srgbClr val="FFFF00"/>
                </a:solidFill>
                <a:latin typeface="Arial" pitchFamily="34" charset="0"/>
                <a:ea typeface="SimSun" pitchFamily="2" charset="-122"/>
                <a:cs typeface="+mn-cs"/>
              </a:rPr>
              <a:t>撒但不是在欺骗</a:t>
            </a:r>
            <a:r>
              <a:rPr lang="zh-TW" altLang="en-US" sz="3600" b="1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+mn-cs"/>
              </a:rPr>
              <a:t>了</a:t>
            </a:r>
            <a:r>
              <a:rPr lang="en-US" altLang="ja-JP" sz="3600" b="1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+mn-cs"/>
              </a:rPr>
              <a:t>…</a:t>
            </a:r>
            <a:endParaRPr lang="en-US" sz="3600" b="1">
              <a:solidFill>
                <a:srgbClr val="FFFF00"/>
              </a:solidFill>
              <a:latin typeface="Arial" pitchFamily="34" charset="0"/>
              <a:ea typeface="PMingLiU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3" grpId="0" animBg="1" autoUpdateAnimBg="0"/>
      <p:bldP spid="512005" grpId="0" animBg="1" autoUpdateAnimBg="0"/>
      <p:bldP spid="512006" grpId="0" animBg="1" autoUpdateAnimBg="0"/>
      <p:bldP spid="512004" grpId="0" animBg="1" autoUpdateAnimBg="0"/>
      <p:bldP spid="512008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86800" cy="15240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zh-TW" altLang="en-US" sz="6000" dirty="0">
                <a:solidFill>
                  <a:srgbClr val="FFFFFF"/>
                </a:solidFill>
                <a:latin typeface="NSimSun" pitchFamily="49" charset="-122"/>
                <a:ea typeface="NSimSun" pitchFamily="49" charset="-122"/>
              </a:rPr>
              <a:t>启 示 录</a:t>
            </a:r>
            <a:r>
              <a:rPr lang="en-US" altLang="ja-JP" sz="6000" dirty="0">
                <a:solidFill>
                  <a:srgbClr val="FFFFFF"/>
                </a:solidFill>
                <a:latin typeface="PerryGothic Regular" pitchFamily="-128" charset="0"/>
              </a:rPr>
              <a:t> </a:t>
            </a:r>
            <a:r>
              <a:rPr lang="en-US" altLang="ja-JP" sz="4800" dirty="0">
                <a:solidFill>
                  <a:srgbClr val="FFFFFF"/>
                </a:solidFill>
                <a:latin typeface="PerryGothic Regular" pitchFamily="-128" charset="0"/>
              </a:rPr>
              <a:t>20:1-3</a:t>
            </a:r>
            <a:endParaRPr lang="en-US" sz="4800" dirty="0">
              <a:solidFill>
                <a:srgbClr val="FFFFFF"/>
              </a:solidFill>
              <a:latin typeface="PerryGothic Regular" pitchFamily="-128" charset="0"/>
            </a:endParaRPr>
          </a:p>
        </p:txBody>
      </p:sp>
      <p:sp>
        <p:nvSpPr>
          <p:cNvPr id="779266" name="Rectangle 3"/>
          <p:cNvSpPr>
            <a:spLocks noChangeArrowheads="1"/>
          </p:cNvSpPr>
          <p:nvPr/>
        </p:nvSpPr>
        <p:spPr bwMode="auto">
          <a:xfrm>
            <a:off x="609600" y="18288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+mn-cs"/>
              </a:rPr>
              <a:t>1</a:t>
            </a:r>
            <a:r>
              <a:rPr lang="en-US" altLang="zh-CN" sz="2800" b="1">
                <a:solidFill>
                  <a:srgbClr val="000000"/>
                </a:solidFill>
                <a:latin typeface="Comic Sans MS" pitchFamily="66" charset="0"/>
                <a:ea typeface="NSimSun" pitchFamily="49" charset="-122"/>
                <a:cs typeface="+mn-cs"/>
              </a:rPr>
              <a:t> </a:t>
            </a:r>
            <a:r>
              <a:rPr lang="zh-CN" altLang="en-US" sz="40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+mn-cs"/>
              </a:rPr>
              <a:t>我又看见一位天使从天降下、手里拿着无底坑的钥匙、和一条大链子。</a:t>
            </a:r>
            <a:r>
              <a:rPr lang="en-US" altLang="zh-CN" sz="28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+mn-cs"/>
              </a:rPr>
              <a:t>2 </a:t>
            </a:r>
            <a:r>
              <a:rPr lang="zh-CN" altLang="en-US" sz="40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+mn-cs"/>
              </a:rPr>
              <a:t>他捉住那龙、就是古蛇、又叫魔鬼、也叫撒但、把他捆绑一千年、</a:t>
            </a:r>
            <a:r>
              <a:rPr lang="en-US" altLang="zh-CN" sz="28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+mn-cs"/>
              </a:rPr>
              <a:t>3 </a:t>
            </a:r>
            <a:r>
              <a:rPr lang="zh-CN" altLang="en-US" sz="40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+mn-cs"/>
              </a:rPr>
              <a:t>扔在无底坑里、将无底坑关闭、用印封上、</a:t>
            </a:r>
            <a:r>
              <a:rPr lang="zh-CN" altLang="en-US" sz="4000" b="1" u="sng">
                <a:solidFill>
                  <a:srgbClr val="2D35A7"/>
                </a:solidFill>
                <a:latin typeface="NSimSun" pitchFamily="49" charset="-122"/>
                <a:ea typeface="NSimSun" pitchFamily="49" charset="-122"/>
                <a:cs typeface="+mn-cs"/>
              </a:rPr>
              <a:t>使他不得再迷惑列国</a:t>
            </a:r>
            <a:r>
              <a:rPr lang="zh-CN" altLang="en-US" sz="40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+mn-cs"/>
              </a:rPr>
              <a:t>、等到那一千年完了．以后必须暂时释放他。 </a:t>
            </a:r>
            <a:endParaRPr lang="en-US" sz="4000" b="1">
              <a:solidFill>
                <a:srgbClr val="000000"/>
              </a:solidFill>
              <a:latin typeface="NSimSun" pitchFamily="49" charset="-122"/>
              <a:ea typeface="NSimSun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465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7772400" cy="1219200"/>
          </a:xfrm>
          <a:solidFill>
            <a:schemeClr val="tx1"/>
          </a:solidFill>
          <a:ln>
            <a:noFill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6000">
                <a:solidFill>
                  <a:srgbClr val="FFFFFF"/>
                </a:solidFill>
                <a:latin typeface="NSimSun" pitchFamily="49" charset="-122"/>
                <a:ea typeface="NSimSun" pitchFamily="49" charset="-122"/>
              </a:rPr>
              <a:t>启 示 录 </a:t>
            </a:r>
            <a:r>
              <a:rPr lang="en-US" altLang="zh-TW" sz="6000">
                <a:solidFill>
                  <a:srgbClr val="FFFFFF"/>
                </a:solidFill>
                <a:latin typeface="NSimSun" pitchFamily="49" charset="-122"/>
                <a:ea typeface="NSimSun" pitchFamily="49" charset="-122"/>
              </a:rPr>
              <a:t>20:4</a:t>
            </a:r>
            <a:endParaRPr lang="en-US" sz="6000">
              <a:solidFill>
                <a:srgbClr val="FFFFFF"/>
              </a:solidFill>
              <a:latin typeface="NSimSun" pitchFamily="49" charset="-122"/>
              <a:ea typeface="NSimSun" pitchFamily="49" charset="-122"/>
            </a:endParaRPr>
          </a:p>
        </p:txBody>
      </p:sp>
      <p:sp>
        <p:nvSpPr>
          <p:cNvPr id="781314" name="Rectangle 1027"/>
          <p:cNvSpPr>
            <a:spLocks noChangeArrowheads="1"/>
          </p:cNvSpPr>
          <p:nvPr/>
        </p:nvSpPr>
        <p:spPr bwMode="auto">
          <a:xfrm>
            <a:off x="685800" y="18288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altLang="zh-CN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4</a:t>
            </a:r>
            <a:r>
              <a:rPr lang="en-US" altLang="zh-CN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 </a:t>
            </a:r>
            <a:r>
              <a:rPr lang="zh-CN" altLang="en-US" sz="40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我又看见几个宝座、也有坐在上面的、并有审判的权柄赐给他们．我又看见那些因为给耶稣作见证、并为　神之道被斩者的灵魂、和那没有拜过兽与兽像、也没有在额上和手上受过他印记之人的灵魂．他们都复活了、与基督一同作王一千年。  </a:t>
            </a:r>
            <a:endParaRPr lang="en-US" sz="40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1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907816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千禧年两个主要的问题</a:t>
            </a:r>
            <a:br>
              <a:rPr lang="en-US" altLang="zh-CN" b="1" dirty="0"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</a:br>
            <a:endParaRPr lang="en-US" b="1" dirty="0"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8458200" y="76200"/>
            <a:ext cx="698500" cy="46196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120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685800" y="2209800"/>
            <a:ext cx="8153400" cy="26670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marR="0" lvl="0" indent="-609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charset="0"/>
              <a:buAutoNum type="arabicPeriod"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几时？基督会在千禧年之前或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 </a:t>
            </a:r>
            <a:r>
              <a:rPr lang="zh-CN" altLang="en-US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之后再来呢？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AutoNum type="arabicPeriod" startAt="2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什么？大家一致同意有千禧年，但是它是什么样的呢？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7772400" cy="1371600"/>
          </a:xfrm>
          <a:solidFill>
            <a:schemeClr val="tx1"/>
          </a:solidFill>
          <a:ln>
            <a:noFill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6000" dirty="0">
                <a:solidFill>
                  <a:srgbClr val="FFFFFF"/>
                </a:solidFill>
                <a:latin typeface="NSimSun" pitchFamily="49" charset="-122"/>
                <a:ea typeface="NSimSun" pitchFamily="49" charset="-122"/>
              </a:rPr>
              <a:t>启 示 录 </a:t>
            </a:r>
            <a:r>
              <a:rPr lang="en-US" altLang="zh-TW" sz="6000" dirty="0">
                <a:solidFill>
                  <a:srgbClr val="FFFFFF"/>
                </a:solidFill>
                <a:latin typeface="NSimSun" pitchFamily="49" charset="-122"/>
                <a:ea typeface="NSimSun" pitchFamily="49" charset="-122"/>
              </a:rPr>
              <a:t>20:5-6</a:t>
            </a:r>
            <a:endParaRPr lang="en-US" sz="6000" dirty="0">
              <a:solidFill>
                <a:srgbClr val="FFFFFF"/>
              </a:solidFill>
              <a:latin typeface="NSimSun" pitchFamily="49" charset="-122"/>
              <a:ea typeface="NSimSun" pitchFamily="49" charset="-122"/>
            </a:endParaRPr>
          </a:p>
        </p:txBody>
      </p:sp>
      <p:sp>
        <p:nvSpPr>
          <p:cNvPr id="783362" name="Rectangle 1027"/>
          <p:cNvSpPr>
            <a:spLocks noChangeArrowheads="1"/>
          </p:cNvSpPr>
          <p:nvPr/>
        </p:nvSpPr>
        <p:spPr bwMode="auto">
          <a:xfrm>
            <a:off x="609600" y="1752600"/>
            <a:ext cx="807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endParaRPr lang="en-US" altLang="zh-CN" sz="2800" dirty="0">
              <a:solidFill>
                <a:srgbClr val="000000"/>
              </a:solidFill>
              <a:latin typeface="Comic Sans MS" pitchFamily="66" charset="0"/>
              <a:ea typeface="SimSun" pitchFamily="2" charset="-122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endParaRPr lang="en-US" altLang="zh-CN" sz="2800" dirty="0">
              <a:solidFill>
                <a:srgbClr val="000000"/>
              </a:solidFill>
              <a:latin typeface="Comic Sans MS" pitchFamily="66" charset="0"/>
              <a:ea typeface="SimSun" pitchFamily="2" charset="-122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5 </a:t>
            </a:r>
            <a:r>
              <a:rPr lang="zh-CN" altLang="en-US" sz="4000" b="1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这是头一次的复活。其余的死人还没有复活、直等那一千年完了。 </a:t>
            </a:r>
            <a:br>
              <a:rPr lang="zh-CN" altLang="en-US" sz="4000" b="1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</a:br>
            <a:r>
              <a:rPr lang="en-US" altLang="zh-CN" sz="2800" b="1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6</a:t>
            </a:r>
            <a:r>
              <a:rPr lang="en-US" altLang="zh-CN" sz="4000" b="1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 </a:t>
            </a:r>
            <a:r>
              <a:rPr lang="zh-CN" altLang="en-US" sz="4000" b="1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在头一次复活有分的、有福了、圣洁了．第二次的死在他们身上没有权柄．他们必作　神和基督的祭司、并要与基督一同作王一千年。 </a:t>
            </a:r>
            <a:br>
              <a:rPr lang="zh-CN" altLang="en-US" sz="4000" b="1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</a:br>
            <a:br>
              <a:rPr lang="zh-CN" altLang="en-US" sz="3200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</a:br>
            <a:endParaRPr lang="en-US" dirty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107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09" name="Rectangle 16"/>
          <p:cNvSpPr>
            <a:spLocks noChangeArrowheads="1"/>
          </p:cNvSpPr>
          <p:nvPr/>
        </p:nvSpPr>
        <p:spPr bwMode="auto">
          <a:xfrm>
            <a:off x="0" y="3995738"/>
            <a:ext cx="91440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05702"/>
          </a:xfrm>
          <a:solidFill>
            <a:schemeClr val="tx1"/>
          </a:solidFill>
          <a:ln>
            <a:noFill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6000" dirty="0">
                <a:solidFill>
                  <a:srgbClr val="FFFFFF"/>
                </a:solidFill>
                <a:latin typeface="NSimSun" pitchFamily="49" charset="-122"/>
                <a:ea typeface="NSimSun" pitchFamily="49" charset="-122"/>
              </a:rPr>
              <a:t>启 示 录 </a:t>
            </a:r>
            <a:r>
              <a:rPr lang="en-US" sz="6000" dirty="0">
                <a:solidFill>
                  <a:srgbClr val="FFFFFF"/>
                </a:solidFill>
                <a:latin typeface="NSimSun" pitchFamily="49" charset="-122"/>
                <a:ea typeface="NSimSun" pitchFamily="49" charset="-122"/>
              </a:rPr>
              <a:t> 20:4-6  </a:t>
            </a:r>
            <a:r>
              <a:rPr lang="zh-TW" altLang="en-US" sz="6000" dirty="0">
                <a:solidFill>
                  <a:srgbClr val="FFFFFF"/>
                </a:solidFill>
                <a:latin typeface="NSimSun" pitchFamily="49" charset="-122"/>
                <a:ea typeface="NSimSun" pitchFamily="49" charset="-122"/>
              </a:rPr>
              <a:t>简图 </a:t>
            </a:r>
            <a:endParaRPr lang="en-US" sz="6000" dirty="0">
              <a:solidFill>
                <a:srgbClr val="FFFFFF"/>
              </a:solidFill>
              <a:latin typeface="NSimSun" pitchFamily="49" charset="-122"/>
              <a:ea typeface="NSimSun" pitchFamily="49" charset="-122"/>
            </a:endParaRPr>
          </a:p>
        </p:txBody>
      </p:sp>
      <p:sp>
        <p:nvSpPr>
          <p:cNvPr id="481283" name="Rectangle 3"/>
          <p:cNvSpPr>
            <a:spLocks noChangeArrowheads="1"/>
          </p:cNvSpPr>
          <p:nvPr/>
        </p:nvSpPr>
        <p:spPr bwMode="auto">
          <a:xfrm>
            <a:off x="0" y="4648200"/>
            <a:ext cx="3048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sz="2000" b="1" baseline="30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5b </a:t>
            </a:r>
            <a:r>
              <a:rPr lang="zh-CN" altLang="en-US" sz="20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+mn-cs"/>
              </a:rPr>
              <a:t>这是头一次的</a:t>
            </a:r>
            <a:r>
              <a:rPr lang="zh-CN" altLang="en-US" sz="2000" b="1">
                <a:solidFill>
                  <a:srgbClr val="FF0000"/>
                </a:solidFill>
                <a:latin typeface="NSimSun" pitchFamily="49" charset="-122"/>
                <a:ea typeface="NSimSun" pitchFamily="49" charset="-122"/>
                <a:cs typeface="+mn-cs"/>
              </a:rPr>
              <a:t>复活。</a:t>
            </a:r>
            <a:r>
              <a:rPr lang="zh-CN" altLang="en-US"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 </a:t>
            </a:r>
            <a:r>
              <a:rPr lang="en-US" altLang="ja-JP"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 </a:t>
            </a:r>
            <a:r>
              <a:rPr lang="en-US" altLang="ja-JP" sz="2000" b="1" baseline="30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6a </a:t>
            </a:r>
            <a:r>
              <a:rPr lang="zh-CN" altLang="en-US"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在头一次复活有分的、有福了、圣洁了．第二次的死在他们身上没有权柄</a:t>
            </a:r>
            <a:r>
              <a:rPr lang="en-US" altLang="ja-JP"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…</a:t>
            </a:r>
            <a:endParaRPr lang="en-US" sz="20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6096000" y="4648200"/>
            <a:ext cx="2819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sz="2000" b="1" baseline="30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5a </a:t>
            </a:r>
            <a:r>
              <a:rPr lang="zh-CN" altLang="en-US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+mn-cs"/>
              </a:rPr>
              <a:t>其余的死人还没有</a:t>
            </a:r>
            <a:r>
              <a:rPr lang="zh-CN" altLang="en-US" b="1">
                <a:solidFill>
                  <a:srgbClr val="AB3226"/>
                </a:solidFill>
                <a:latin typeface="NSimSun" pitchFamily="49" charset="-122"/>
                <a:ea typeface="NSimSun" pitchFamily="49" charset="-122"/>
                <a:cs typeface="+mn-cs"/>
              </a:rPr>
              <a:t>复活</a:t>
            </a:r>
            <a:r>
              <a:rPr lang="zh-CN" altLang="en-US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+mn-cs"/>
              </a:rPr>
              <a:t>、直等那</a:t>
            </a:r>
            <a:r>
              <a:rPr lang="zh-CN" altLang="en-US" b="1">
                <a:solidFill>
                  <a:srgbClr val="2E3ED0"/>
                </a:solidFill>
                <a:latin typeface="NSimSun" pitchFamily="49" charset="-122"/>
                <a:ea typeface="NSimSun" pitchFamily="49" charset="-122"/>
                <a:cs typeface="+mn-cs"/>
              </a:rPr>
              <a:t>一千年</a:t>
            </a:r>
            <a:r>
              <a:rPr lang="zh-CN" altLang="en-US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+mn-cs"/>
              </a:rPr>
              <a:t>完了。 </a:t>
            </a:r>
            <a:r>
              <a:rPr lang="en-US" altLang="ja-JP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+mn-cs"/>
              </a:rPr>
              <a:t>.</a:t>
            </a:r>
            <a:endParaRPr lang="en-US" b="1">
              <a:solidFill>
                <a:srgbClr val="000000"/>
              </a:solidFill>
              <a:latin typeface="NSimSun" pitchFamily="49" charset="-122"/>
              <a:ea typeface="NSimSun" pitchFamily="49" charset="-122"/>
              <a:cs typeface="+mn-cs"/>
            </a:endParaRPr>
          </a:p>
        </p:txBody>
      </p:sp>
      <p:sp>
        <p:nvSpPr>
          <p:cNvPr id="481285" name="Rectangle 5"/>
          <p:cNvSpPr>
            <a:spLocks noChangeArrowheads="1"/>
          </p:cNvSpPr>
          <p:nvPr/>
        </p:nvSpPr>
        <p:spPr bwMode="auto">
          <a:xfrm>
            <a:off x="3505200" y="4648200"/>
            <a:ext cx="2362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sz="2000" b="1" baseline="30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6b  </a:t>
            </a:r>
            <a:r>
              <a:rPr lang="zh-CN" altLang="en-US"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他们必作　神和基督的祭司、并要与基督一同作王</a:t>
            </a:r>
            <a:r>
              <a:rPr lang="zh-CN" altLang="en-US" sz="2000" b="1">
                <a:solidFill>
                  <a:srgbClr val="2E3ED0"/>
                </a:solidFill>
                <a:latin typeface="Arial" pitchFamily="34" charset="0"/>
                <a:ea typeface="MS PGothic" pitchFamily="34" charset="-128"/>
                <a:cs typeface="+mn-cs"/>
              </a:rPr>
              <a:t>千一年</a:t>
            </a:r>
            <a:r>
              <a:rPr lang="zh-CN" altLang="en-US"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。  </a:t>
            </a:r>
            <a:endParaRPr lang="en-US" b="1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481289" name="Rectangle 9"/>
          <p:cNvSpPr>
            <a:spLocks noChangeArrowheads="1"/>
          </p:cNvSpPr>
          <p:nvPr/>
        </p:nvSpPr>
        <p:spPr bwMode="auto">
          <a:xfrm>
            <a:off x="1981200" y="1600200"/>
            <a:ext cx="601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000" b="1" baseline="30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4a </a:t>
            </a:r>
            <a:r>
              <a:rPr lang="zh-CN" altLang="en-US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我又看见几个宝座、也有坐在上面的、并有审判的权柄赐给他们．我又看见那些因为给耶稣作见证、并为　神之道被斩者的灵魂、和那没有拜过兽与兽像、也没有在额上和手上受过他印记之人的灵魂</a:t>
            </a:r>
            <a:r>
              <a:rPr lang="en-US" altLang="ja-JP"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…</a:t>
            </a:r>
            <a:endParaRPr lang="en-US" sz="20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81290" name="Rectangle 10"/>
          <p:cNvSpPr>
            <a:spLocks noChangeArrowheads="1"/>
          </p:cNvSpPr>
          <p:nvPr/>
        </p:nvSpPr>
        <p:spPr bwMode="auto">
          <a:xfrm>
            <a:off x="152400" y="1600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000" b="1" baseline="30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4b </a:t>
            </a:r>
            <a:r>
              <a:rPr lang="zh-CN" altLang="en-US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+mn-cs"/>
              </a:rPr>
              <a:t>他们都</a:t>
            </a:r>
            <a:r>
              <a:rPr lang="zh-CN" altLang="en-US" b="1" u="sng">
                <a:solidFill>
                  <a:srgbClr val="AB3226"/>
                </a:solidFill>
                <a:latin typeface="NSimSun" pitchFamily="49" charset="-122"/>
                <a:ea typeface="NSimSun" pitchFamily="49" charset="-122"/>
                <a:cs typeface="+mn-cs"/>
              </a:rPr>
              <a:t>复活了</a:t>
            </a:r>
            <a:r>
              <a:rPr lang="zh-CN" altLang="en-US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+mn-cs"/>
              </a:rPr>
              <a:t>、与基督一同作王</a:t>
            </a:r>
            <a:r>
              <a:rPr lang="zh-CN" altLang="en-US" b="1">
                <a:solidFill>
                  <a:srgbClr val="2E3ED0"/>
                </a:solidFill>
                <a:latin typeface="NSimSun" pitchFamily="49" charset="-122"/>
                <a:ea typeface="NSimSun" pitchFamily="49" charset="-122"/>
                <a:cs typeface="+mn-cs"/>
              </a:rPr>
              <a:t>一千年</a:t>
            </a:r>
            <a:r>
              <a:rPr lang="zh-CN" altLang="en-US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。 </a:t>
            </a:r>
            <a:endParaRPr lang="en-US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481291" name="Picture 11" descr="ar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0"/>
            <a:ext cx="9842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292" name="Picture 12" descr="ar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492500"/>
            <a:ext cx="9842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5418" name="AutoShape 14"/>
          <p:cNvSpPr>
            <a:spLocks noChangeArrowheads="1"/>
          </p:cNvSpPr>
          <p:nvPr/>
        </p:nvSpPr>
        <p:spPr bwMode="auto">
          <a:xfrm>
            <a:off x="1371600" y="3800475"/>
            <a:ext cx="6172200" cy="466725"/>
          </a:xfrm>
          <a:prstGeom prst="rightArrow">
            <a:avLst>
              <a:gd name="adj1" fmla="val 100000"/>
              <a:gd name="adj2" fmla="val 4059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  <a:cs typeface="+mn-cs"/>
              </a:rPr>
              <a:t>1000 </a:t>
            </a:r>
            <a:r>
              <a:rPr lang="zh-TW" altLang="en-US" b="1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  <a:cs typeface="+mn-cs"/>
              </a:rPr>
              <a:t>年</a:t>
            </a:r>
            <a:r>
              <a:rPr lang="zh-TW" altLang="en-US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  <a:cs typeface="+mn-cs"/>
              </a:rPr>
              <a:t> </a:t>
            </a:r>
            <a:endParaRPr lang="en-US">
              <a:solidFill>
                <a:srgbClr val="FFFFFF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3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/>
      <p:bldP spid="481284" grpId="0"/>
      <p:bldP spid="481285" grpId="0"/>
      <p:bldP spid="481289" grpId="0"/>
      <p:bldP spid="4812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altLang="zh-CN">
                <a:solidFill>
                  <a:srgbClr val="FFFFFF"/>
                </a:solidFill>
              </a:rPr>
              <a:t>   </a:t>
            </a:r>
            <a:r>
              <a:rPr lang="en-US" altLang="zh-CN" sz="5400">
                <a:solidFill>
                  <a:srgbClr val="FFFFFF"/>
                </a:solidFill>
              </a:rPr>
              <a:t>1000</a:t>
            </a:r>
            <a:r>
              <a:rPr lang="zh-CN" altLang="en-US" sz="5400">
                <a:solidFill>
                  <a:srgbClr val="FFFFFF"/>
                </a:solidFill>
              </a:rPr>
              <a:t>年是否意味着</a:t>
            </a:r>
            <a:r>
              <a:rPr lang="en-US" altLang="zh-CN" sz="5400">
                <a:solidFill>
                  <a:srgbClr val="FFFFFF"/>
                </a:solidFill>
              </a:rPr>
              <a:t>1000</a:t>
            </a:r>
            <a:r>
              <a:rPr lang="zh-CN" altLang="en-US" sz="5400">
                <a:solidFill>
                  <a:srgbClr val="FFFFFF"/>
                </a:solidFill>
              </a:rPr>
              <a:t>年？ </a:t>
            </a:r>
            <a:endParaRPr lang="en-US" sz="5400"/>
          </a:p>
        </p:txBody>
      </p:sp>
      <p:grpSp>
        <p:nvGrpSpPr>
          <p:cNvPr id="787458" name="Group 9"/>
          <p:cNvGrpSpPr>
            <a:grpSpLocks/>
          </p:cNvGrpSpPr>
          <p:nvPr/>
        </p:nvGrpSpPr>
        <p:grpSpPr bwMode="auto">
          <a:xfrm>
            <a:off x="381000" y="1066800"/>
            <a:ext cx="3124200" cy="3962400"/>
            <a:chOff x="240" y="1056"/>
            <a:chExt cx="1968" cy="2496"/>
          </a:xfrm>
        </p:grpSpPr>
        <p:sp>
          <p:nvSpPr>
            <p:cNvPr id="787462" name="Rectangle 4"/>
            <p:cNvSpPr>
              <a:spLocks noChangeArrowheads="1"/>
            </p:cNvSpPr>
            <p:nvPr/>
          </p:nvSpPr>
          <p:spPr bwMode="auto">
            <a:xfrm>
              <a:off x="336" y="1680"/>
              <a:ext cx="187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r>
                <a:rPr lang="zh-CN" altLang="en-US" sz="4000" b="1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存在着一致的比喻用在启示录（第</a:t>
              </a:r>
              <a:r>
                <a:rPr lang="en-US" altLang="zh-CN" sz="4000" b="1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995</a:t>
              </a:r>
              <a:r>
                <a:rPr lang="zh-CN" altLang="en-US" sz="4000" b="1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）数字其他地方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。 </a:t>
              </a:r>
              <a:endPara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0823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40" y="1056"/>
              <a:ext cx="768" cy="6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>
                <a:defRPr/>
              </a:pPr>
              <a:r>
                <a:rPr lang="zh-TW" altLang="en-US" sz="3600" kern="10" dirty="0">
                  <a:ln w="9525">
                    <a:solidFill>
                      <a:srgbClr val="9900CC"/>
                    </a:solidFill>
                    <a:round/>
                    <a:headEnd/>
                    <a:tailEnd type="none" w="lg" len="lg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  <a:ea typeface="MS PGothic" pitchFamily="34" charset="-128"/>
                  <a:cs typeface="+mn-cs"/>
                </a:rPr>
                <a:t>比尔</a:t>
              </a:r>
              <a:r>
                <a:rPr lang="zh-TW" alt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 type="none" w="lg" len="lg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  <a:ea typeface="MS PGothic" pitchFamily="34" charset="-128"/>
                  <a:cs typeface="+mn-cs"/>
                </a:rPr>
                <a:t> 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483335" name="Rectangle 7"/>
          <p:cNvSpPr>
            <a:spLocks noChangeArrowheads="1"/>
          </p:cNvSpPr>
          <p:nvPr/>
        </p:nvSpPr>
        <p:spPr bwMode="auto">
          <a:xfrm>
            <a:off x="3886200" y="2057400"/>
            <a:ext cx="5257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所有这些都是文字的数字：</a:t>
            </a:r>
            <a:b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</a:b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•7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教会（牧师</a:t>
            </a: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2-3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）</a:t>
            </a:r>
            <a:b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</a:b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•144,000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犹太人（</a:t>
            </a: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7:1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）</a:t>
            </a:r>
            <a:b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</a:b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•200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万士兵（</a:t>
            </a: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9:16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）</a:t>
            </a:r>
            <a:b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</a:b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•42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个月（</a:t>
            </a: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11:2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）</a:t>
            </a:r>
            <a:b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</a:b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•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一千二百六十天（</a:t>
            </a: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11:3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）</a:t>
            </a:r>
            <a:b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</a:b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•75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英镑冰雹（</a:t>
            </a: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16:21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） </a:t>
            </a:r>
            <a:endParaRPr lang="en-US" sz="32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83336" name="WordArt 8"/>
          <p:cNvSpPr>
            <a:spLocks noChangeArrowheads="1" noChangeShapeType="1" noTextEdit="1"/>
          </p:cNvSpPr>
          <p:nvPr/>
        </p:nvSpPr>
        <p:spPr bwMode="auto">
          <a:xfrm>
            <a:off x="3810000" y="685800"/>
            <a:ext cx="1752600" cy="14859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42630"/>
              </a:avLst>
            </a:prstTxWarp>
          </a:bodyPr>
          <a:lstStyle/>
          <a:p>
            <a:pPr algn="ctr"/>
            <a:r>
              <a:rPr lang="zh-SG" altLang="en-US" sz="3600" kern="10">
                <a:solidFill>
                  <a:srgbClr val="9900CC"/>
                </a:solidFill>
                <a:latin typeface="Comic Sans MS" pitchFamily="66" charset="0"/>
                <a:ea typeface="MS PGothic" pitchFamily="34" charset="-128"/>
                <a:cs typeface="+mn-cs"/>
              </a:rPr>
              <a:t>反应</a:t>
            </a:r>
            <a:endParaRPr lang="en-SG" sz="3600" kern="10">
              <a:solidFill>
                <a:srgbClr val="9900CC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483339" name="Rectangle 11"/>
          <p:cNvSpPr>
            <a:spLocks noChangeArrowheads="1"/>
          </p:cNvSpPr>
          <p:nvPr/>
        </p:nvSpPr>
        <p:spPr bwMode="auto">
          <a:xfrm rot="-783471">
            <a:off x="1905000" y="2438400"/>
            <a:ext cx="5257800" cy="41910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ja-JP" altLang="en-US" sz="28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+mn-cs"/>
              </a:rPr>
              <a:t>“</a:t>
            </a:r>
            <a:r>
              <a:rPr lang="zh-CN" altLang="en-US" sz="3200">
                <a:solidFill>
                  <a:srgbClr val="FFFFFF"/>
                </a:solidFill>
                <a:latin typeface="NSimSun" pitchFamily="49" charset="-122"/>
                <a:ea typeface="NSimSun" pitchFamily="49" charset="-122"/>
                <a:cs typeface="+mn-cs"/>
              </a:rPr>
              <a:t>十二使徒和以色列十二个支派是字面上十二 </a:t>
            </a:r>
            <a:r>
              <a:rPr lang="en-US" altLang="zh-CN" sz="3200">
                <a:solidFill>
                  <a:srgbClr val="FFFFFF"/>
                </a:solidFill>
                <a:latin typeface="NSimSun" pitchFamily="49" charset="-122"/>
                <a:ea typeface="NSimSun" pitchFamily="49" charset="-122"/>
                <a:cs typeface="+mn-cs"/>
              </a:rPr>
              <a:t>(21: 12-14)</a:t>
            </a:r>
            <a:r>
              <a:rPr lang="zh-CN" altLang="en-US" sz="3200">
                <a:solidFill>
                  <a:srgbClr val="FFFFFF"/>
                </a:solidFill>
                <a:latin typeface="NSimSun" pitchFamily="49" charset="-122"/>
                <a:ea typeface="NSimSun" pitchFamily="49" charset="-122"/>
                <a:cs typeface="+mn-cs"/>
              </a:rPr>
              <a:t>。 七个教会在七个文字的城市。 却是不可能的确认的一个数字作为符号启示</a:t>
            </a:r>
            <a:r>
              <a:rPr lang="zh-CN" altLang="en-US" sz="28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+mn-cs"/>
              </a:rPr>
              <a:t> </a:t>
            </a:r>
            <a:r>
              <a:rPr lang="en-US" altLang="ja-JP" sz="28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+mn-cs"/>
              </a:rPr>
              <a:t>”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0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+mn-cs"/>
              </a:rPr>
              <a:t>Robert L. Thomas, </a:t>
            </a:r>
            <a:r>
              <a:rPr lang="en-US" sz="2000" i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+mn-cs"/>
              </a:rPr>
              <a:t>Revelation 8–22</a:t>
            </a:r>
            <a:r>
              <a:rPr lang="en-US" sz="20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+mn-cs"/>
              </a:rPr>
              <a:t>, </a:t>
            </a:r>
            <a:br>
              <a:rPr lang="en-US" sz="20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+mn-cs"/>
              </a:rPr>
            </a:br>
            <a:r>
              <a:rPr lang="en-US" sz="20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+mn-cs"/>
              </a:rPr>
              <a:t>An Exegetical Commentary </a:t>
            </a:r>
            <a:br>
              <a:rPr lang="en-US" sz="20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+mn-cs"/>
              </a:rPr>
            </a:br>
            <a:r>
              <a:rPr lang="en-US" sz="20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+mn-cs"/>
              </a:rPr>
              <a:t>(Chicago: Moody, 1995), 408-9</a:t>
            </a:r>
            <a:r>
              <a:rPr lang="en-US" sz="28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33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5" grpId="0" build="p"/>
      <p:bldP spid="483336" grpId="0" animBg="1"/>
      <p:bldP spid="48333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altLang="zh-CN" sz="5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5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年是否意味着</a:t>
            </a:r>
            <a:r>
              <a:rPr lang="en-US" altLang="zh-CN" sz="5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5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年？</a:t>
            </a:r>
            <a:endParaRPr lang="en-US" sz="5400">
              <a:latin typeface="SimSun" pitchFamily="2" charset="-122"/>
              <a:ea typeface="SimSun" pitchFamily="2" charset="-122"/>
            </a:endParaRPr>
          </a:p>
        </p:txBody>
      </p:sp>
      <p:grpSp>
        <p:nvGrpSpPr>
          <p:cNvPr id="788482" name="Group 3"/>
          <p:cNvGrpSpPr>
            <a:grpSpLocks/>
          </p:cNvGrpSpPr>
          <p:nvPr/>
        </p:nvGrpSpPr>
        <p:grpSpPr bwMode="auto">
          <a:xfrm>
            <a:off x="381000" y="1066800"/>
            <a:ext cx="3124200" cy="3962400"/>
            <a:chOff x="240" y="1056"/>
            <a:chExt cx="1968" cy="2496"/>
          </a:xfrm>
        </p:grpSpPr>
        <p:sp>
          <p:nvSpPr>
            <p:cNvPr id="788485" name="Rectangle 4"/>
            <p:cNvSpPr>
              <a:spLocks noChangeArrowheads="1"/>
            </p:cNvSpPr>
            <p:nvPr/>
          </p:nvSpPr>
          <p:spPr bwMode="auto">
            <a:xfrm>
              <a:off x="336" y="1680"/>
              <a:ext cx="187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r>
                <a:rPr lang="zh-CN" altLang="en-US" sz="3600" b="1">
                  <a:solidFill>
                    <a:srgbClr val="000000"/>
                  </a:solidFill>
                  <a:latin typeface="NSimSun" pitchFamily="49" charset="-122"/>
                  <a:ea typeface="NSimSun" pitchFamily="49" charset="-122"/>
                  <a:cs typeface="+mn-cs"/>
                </a:rPr>
                <a:t>上下文具有图形如链，深渊，龙，蛇，锁定，密封，和野兽。</a:t>
              </a:r>
              <a:r>
                <a:rPr lang="zh-CN" altLang="en-US" sz="32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 </a:t>
              </a:r>
              <a:endPara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788486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40" y="1056"/>
              <a:ext cx="768" cy="6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zh-SG" altLang="en-US" sz="3600" kern="10">
                  <a:ln w="9525">
                    <a:solidFill>
                      <a:srgbClr val="CC99FF"/>
                    </a:solidFill>
                    <a:round/>
                    <a:headEnd/>
                    <a:tailEnd type="none" w="lg" len="lg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Comic Sans MS" pitchFamily="66" charset="0"/>
                  <a:ea typeface="MS PGothic" pitchFamily="34" charset="-128"/>
                  <a:cs typeface="+mn-cs"/>
                </a:rPr>
                <a:t>比尔</a:t>
              </a:r>
              <a:endParaRPr lang="en-SG" sz="36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484358" name="Rectangle 6"/>
          <p:cNvSpPr>
            <a:spLocks noChangeArrowheads="1"/>
          </p:cNvSpPr>
          <p:nvPr/>
        </p:nvSpPr>
        <p:spPr bwMode="auto">
          <a:xfrm>
            <a:off x="3733800" y="2057400"/>
            <a:ext cx="5410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深渊是一个</a:t>
            </a:r>
            <a:r>
              <a:rPr lang="zh-TW" altLang="en-US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确切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的地方（路</a:t>
            </a:r>
            <a:r>
              <a:rPr lang="en-US" altLang="zh-CN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8:1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）在</a:t>
            </a:r>
            <a:r>
              <a:rPr lang="zh-TW" altLang="en-US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那里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恶魔是</a:t>
            </a:r>
            <a:r>
              <a:rPr lang="zh-TW" altLang="en-US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被锁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的（</a:t>
            </a:r>
            <a:r>
              <a:rPr lang="zh-TW" altLang="en-US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彼后 </a:t>
            </a:r>
            <a:r>
              <a:rPr lang="en-US" altLang="zh-CN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2:4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），但可以解锁（启 </a:t>
            </a:r>
            <a:r>
              <a:rPr lang="en-US" altLang="zh-CN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9:1-2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），可</a:t>
            </a:r>
            <a:r>
              <a:rPr lang="zh-TW" altLang="en-US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是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为什么不能确实限制呢？</a:t>
            </a:r>
            <a:b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</a:b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此外，在左侧的名称也是撒但和敌基督的确实名称。</a:t>
            </a: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84359" name="WordArt 7"/>
          <p:cNvSpPr>
            <a:spLocks noChangeArrowheads="1" noChangeShapeType="1" noTextEdit="1"/>
          </p:cNvSpPr>
          <p:nvPr/>
        </p:nvSpPr>
        <p:spPr bwMode="auto">
          <a:xfrm>
            <a:off x="3810000" y="685800"/>
            <a:ext cx="1752600" cy="148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630"/>
              </a:avLst>
            </a:prstTxWarp>
          </a:bodyPr>
          <a:lstStyle/>
          <a:p>
            <a:pPr algn="ctr"/>
            <a:r>
              <a:rPr lang="zh-SG" altLang="en-US" sz="36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Comic Sans MS" pitchFamily="66" charset="0"/>
                <a:ea typeface="MS PGothic" pitchFamily="34" charset="-128"/>
                <a:cs typeface="+mn-cs"/>
              </a:rPr>
              <a:t>反应</a:t>
            </a:r>
            <a:endParaRPr lang="en-SG" sz="3600" kern="10">
              <a:ln w="9525">
                <a:solidFill>
                  <a:srgbClr val="CC99FF"/>
                </a:solidFill>
                <a:round/>
                <a:headEnd/>
                <a:tailEnd type="none" w="lg" len="lg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4997"/>
                  </a:srgbClr>
                </a:outerShdw>
              </a:effectLst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28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8" grpId="0" build="p"/>
      <p:bldP spid="48435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473" name="Picture 7" descr="Rev 20 Slide 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zh-CN" altLang="en-US" sz="4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一千年真的是一千年吗？</a:t>
            </a:r>
            <a:endParaRPr lang="en-US" sz="4000" dirty="0">
              <a:latin typeface="Arial" charset="0"/>
              <a:ea typeface="ＭＳ Ｐゴシック" charset="0"/>
            </a:endParaRPr>
          </a:p>
        </p:txBody>
      </p:sp>
      <p:grpSp>
        <p:nvGrpSpPr>
          <p:cNvPr id="1129475" name="Group 3"/>
          <p:cNvGrpSpPr>
            <a:grpSpLocks/>
          </p:cNvGrpSpPr>
          <p:nvPr/>
        </p:nvGrpSpPr>
        <p:grpSpPr bwMode="auto">
          <a:xfrm>
            <a:off x="379413" y="960974"/>
            <a:ext cx="3125788" cy="3962400"/>
            <a:chOff x="239" y="1056"/>
            <a:chExt cx="1969" cy="2496"/>
          </a:xfrm>
        </p:grpSpPr>
        <p:sp>
          <p:nvSpPr>
            <p:cNvPr id="1129478" name="Rectangle 4"/>
            <p:cNvSpPr>
              <a:spLocks noChangeArrowheads="1"/>
            </p:cNvSpPr>
            <p:nvPr/>
          </p:nvSpPr>
          <p:spPr bwMode="auto">
            <a:xfrm>
              <a:off x="336" y="1680"/>
              <a:ext cx="187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000000"/>
                </a:buClr>
                <a:buSzPct val="80000"/>
                <a:buFont typeface="Wingdings" charset="0"/>
                <a:buNone/>
              </a:pPr>
              <a:r>
                <a:rPr lang="zh-CN" altLang="en-US" sz="3200" b="1" dirty="0">
                  <a:solidFill>
                    <a:srgbClr val="000000"/>
                  </a:solidFill>
                </a:rPr>
                <a:t>这整本书主要是采用比喻的手法写的，就如书中的千倍数 </a:t>
              </a:r>
              <a:r>
                <a:rPr lang="en-US" sz="3200" b="1" dirty="0">
                  <a:solidFill>
                    <a:srgbClr val="000000"/>
                  </a:solidFill>
                </a:rPr>
                <a:t>(5:11; 7:4-9; 9:16; 14:1; 21:16; p. 973).</a:t>
              </a:r>
            </a:p>
          </p:txBody>
        </p:sp>
        <p:sp>
          <p:nvSpPr>
            <p:cNvPr id="112947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39" y="1056"/>
              <a:ext cx="769" cy="62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zh-CN" altLang="en-US" sz="3600" b="1" kern="10" dirty="0">
                  <a:ln w="9525">
                    <a:solidFill>
                      <a:srgbClr val="CC99FF"/>
                    </a:solidFill>
                    <a:round/>
                    <a:headEnd/>
                    <a:tailEnd type="none" w="lg" len="lg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itchFamily="2" charset="-122"/>
                  <a:ea typeface="宋体" pitchFamily="2" charset="-122"/>
                  <a:cs typeface="Impact"/>
                </a:rPr>
                <a:t>比尔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Impact"/>
                <a:ea typeface="Impact"/>
                <a:cs typeface="Impact"/>
              </a:endParaRPr>
            </a:p>
          </p:txBody>
        </p:sp>
      </p:grpSp>
      <p:sp>
        <p:nvSpPr>
          <p:cNvPr id="485382" name="Rectangle 6"/>
          <p:cNvSpPr>
            <a:spLocks noChangeArrowheads="1"/>
          </p:cNvSpPr>
          <p:nvPr/>
        </p:nvSpPr>
        <p:spPr bwMode="auto">
          <a:xfrm>
            <a:off x="3886200" y="1951574"/>
            <a:ext cx="472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zh-CN" altLang="en-US" sz="3200" b="1" dirty="0">
                <a:solidFill>
                  <a:srgbClr val="000000"/>
                </a:solidFill>
              </a:rPr>
              <a:t>每个举的例子都是照着字面解的：“千千万万” </a:t>
            </a:r>
            <a:r>
              <a:rPr lang="en-US" altLang="ja-JP" sz="3200" b="1" dirty="0">
                <a:solidFill>
                  <a:srgbClr val="000000"/>
                </a:solidFill>
              </a:rPr>
              <a:t>(5:11), </a:t>
            </a:r>
            <a:r>
              <a:rPr lang="zh-CN" altLang="en-US" sz="3200" b="1" dirty="0">
                <a:solidFill>
                  <a:srgbClr val="000000"/>
                </a:solidFill>
              </a:rPr>
              <a:t>“十四万四千人”</a:t>
            </a:r>
            <a:r>
              <a:rPr lang="en-US" altLang="ja-JP" sz="3200" b="1" dirty="0">
                <a:solidFill>
                  <a:srgbClr val="000000"/>
                </a:solidFill>
              </a:rPr>
              <a:t> (7:4-9; 14:1), </a:t>
            </a:r>
            <a:r>
              <a:rPr lang="zh-CN" altLang="en-US" sz="3200" b="1" dirty="0">
                <a:solidFill>
                  <a:srgbClr val="000000"/>
                </a:solidFill>
              </a:rPr>
              <a:t>“二万万马军”</a:t>
            </a:r>
            <a:r>
              <a:rPr lang="en-US" altLang="ja-JP" sz="3200" b="1" dirty="0">
                <a:solidFill>
                  <a:srgbClr val="000000"/>
                </a:solidFill>
              </a:rPr>
              <a:t> (9:16), </a:t>
            </a:r>
            <a:r>
              <a:rPr lang="zh-CN" altLang="en-US" sz="3200" b="1" dirty="0">
                <a:solidFill>
                  <a:srgbClr val="000000"/>
                </a:solidFill>
              </a:rPr>
              <a:t>以及那有一万两千个体育场那么大的新耶路撒冷城 </a:t>
            </a:r>
            <a:r>
              <a:rPr lang="en-US" altLang="ja-JP" sz="3200" b="1" dirty="0">
                <a:solidFill>
                  <a:srgbClr val="000000"/>
                </a:solidFill>
              </a:rPr>
              <a:t>(21:16)</a:t>
            </a:r>
            <a:r>
              <a:rPr lang="zh-CN" altLang="en-US" sz="3200" b="1" dirty="0">
                <a:solidFill>
                  <a:srgbClr val="000000"/>
                </a:solidFill>
              </a:rPr>
              <a:t>。</a:t>
            </a:r>
            <a:r>
              <a:rPr lang="en-US" altLang="ja-JP" sz="3200" b="1" dirty="0">
                <a:solidFill>
                  <a:srgbClr val="000000"/>
                </a:solidFill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</a:rPr>
              <a:t>没有一个是比喻！四舍五入</a:t>
            </a:r>
            <a:r>
              <a:rPr lang="zh-CN" altLang="en-US" sz="3200" b="1" dirty="0">
                <a:solidFill>
                  <a:srgbClr val="000000"/>
                </a:solidFill>
                <a:latin typeface="Comic Sans MS" charset="0"/>
              </a:rPr>
              <a:t>的数字并不意味着他们是比喻</a:t>
            </a:r>
            <a:r>
              <a:rPr lang="zh-CN" altLang="en-US" sz="3200" b="1" dirty="0">
                <a:solidFill>
                  <a:srgbClr val="000000"/>
                </a:solidFill>
              </a:rPr>
              <a:t>。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85383" name="WordArt 7"/>
          <p:cNvSpPr>
            <a:spLocks noChangeArrowheads="1" noChangeShapeType="1" noTextEdit="1"/>
          </p:cNvSpPr>
          <p:nvPr/>
        </p:nvSpPr>
        <p:spPr bwMode="auto">
          <a:xfrm>
            <a:off x="3950898" y="948906"/>
            <a:ext cx="1242204" cy="110849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63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Impact"/>
                <a:ea typeface="Impact"/>
                <a:cs typeface="Impact"/>
              </a:rPr>
              <a:t>回应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 type="none" w="lg" len="lg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blurRad="63500" dist="53882" dir="2700000" algn="ctr" rotWithShape="0">
                  <a:srgbClr val="9999FF"/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54583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2" grpId="0" build="p"/>
      <p:bldP spid="48538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altLang="zh-CN" sz="5400">
                <a:solidFill>
                  <a:srgbClr val="FFFFFF"/>
                </a:solidFill>
              </a:rPr>
              <a:t>1000</a:t>
            </a:r>
            <a:r>
              <a:rPr lang="zh-CN" altLang="en-US" sz="5400">
                <a:solidFill>
                  <a:srgbClr val="FFFFFF"/>
                </a:solidFill>
              </a:rPr>
              <a:t>年是否意味着</a:t>
            </a:r>
            <a:r>
              <a:rPr lang="en-US" altLang="zh-CN" sz="5400">
                <a:solidFill>
                  <a:srgbClr val="FFFFFF"/>
                </a:solidFill>
              </a:rPr>
              <a:t>1000</a:t>
            </a:r>
            <a:r>
              <a:rPr lang="zh-CN" altLang="en-US" sz="5400">
                <a:solidFill>
                  <a:srgbClr val="FFFFFF"/>
                </a:solidFill>
              </a:rPr>
              <a:t>年？</a:t>
            </a:r>
            <a:endParaRPr lang="en-US" sz="5400"/>
          </a:p>
        </p:txBody>
      </p:sp>
      <p:grpSp>
        <p:nvGrpSpPr>
          <p:cNvPr id="790530" name="Group 1027"/>
          <p:cNvGrpSpPr>
            <a:grpSpLocks/>
          </p:cNvGrpSpPr>
          <p:nvPr/>
        </p:nvGrpSpPr>
        <p:grpSpPr bwMode="auto">
          <a:xfrm>
            <a:off x="381000" y="1066800"/>
            <a:ext cx="3124200" cy="3962400"/>
            <a:chOff x="240" y="1056"/>
            <a:chExt cx="1968" cy="2496"/>
          </a:xfrm>
        </p:grpSpPr>
        <p:sp>
          <p:nvSpPr>
            <p:cNvPr id="790533" name="Rectangle 1028"/>
            <p:cNvSpPr>
              <a:spLocks noChangeArrowheads="1"/>
            </p:cNvSpPr>
            <p:nvPr/>
          </p:nvSpPr>
          <p:spPr bwMode="auto">
            <a:xfrm>
              <a:off x="336" y="1680"/>
              <a:ext cx="187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r>
                <a:rPr lang="zh-CN" altLang="en-US" sz="3600" b="1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旧约包含了使用“</a:t>
              </a:r>
              <a:r>
                <a:rPr lang="en-US" altLang="zh-CN" sz="3600" b="1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1000</a:t>
              </a:r>
              <a:r>
                <a:rPr lang="zh-CN" altLang="en-US" sz="3600" b="1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”的</a:t>
              </a:r>
              <a:r>
                <a:rPr lang="zh-TW" altLang="en-US" sz="3600" b="1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+mn-cs"/>
                </a:rPr>
                <a:t>比喻 </a:t>
              </a:r>
              <a:r>
                <a:rPr lang="en-US" altLang="zh-TW" sz="3600" b="1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+mn-cs"/>
                </a:rPr>
                <a:t>(</a:t>
              </a:r>
              <a:r>
                <a:rPr lang="zh-CN" altLang="en-US" sz="3600" b="1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第</a:t>
              </a:r>
              <a:r>
                <a:rPr lang="en-US" altLang="zh-CN" sz="3600" b="1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995</a:t>
              </a:r>
              <a:r>
                <a:rPr lang="zh-TW" altLang="en-US" sz="3600" b="1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+mn-cs"/>
                </a:rPr>
                <a:t>頁</a:t>
              </a:r>
              <a:r>
                <a:rPr lang="zh-CN" altLang="en-US" sz="3600" b="1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）</a:t>
              </a:r>
              <a:r>
                <a:rPr lang="zh-TW" altLang="en-US" sz="3600" b="1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+mn-cs"/>
                </a:rPr>
                <a:t>数字</a:t>
              </a:r>
              <a:r>
                <a:rPr lang="zh-CN" altLang="en-US" sz="3600" b="1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。</a:t>
              </a:r>
              <a:endParaRPr lang="en-US" sz="36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790534" name="WordArt 1029"/>
            <p:cNvSpPr>
              <a:spLocks noChangeArrowheads="1" noChangeShapeType="1" noTextEdit="1"/>
            </p:cNvSpPr>
            <p:nvPr/>
          </p:nvSpPr>
          <p:spPr bwMode="auto">
            <a:xfrm>
              <a:off x="240" y="1056"/>
              <a:ext cx="768" cy="6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zh-SG" altLang="en-US" sz="3600" kern="10">
                  <a:ln w="9525">
                    <a:solidFill>
                      <a:srgbClr val="CC99FF"/>
                    </a:solidFill>
                    <a:round/>
                    <a:headEnd/>
                    <a:tailEnd type="none" w="lg" len="lg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Comic Sans MS" pitchFamily="66" charset="0"/>
                  <a:ea typeface="MS PGothic" pitchFamily="34" charset="-128"/>
                  <a:cs typeface="+mn-cs"/>
                </a:rPr>
                <a:t>比尔</a:t>
              </a:r>
              <a:endParaRPr lang="en-SG" sz="36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488454" name="Rectangle 1030"/>
          <p:cNvSpPr>
            <a:spLocks noChangeArrowheads="1"/>
          </p:cNvSpPr>
          <p:nvPr/>
        </p:nvSpPr>
        <p:spPr bwMode="auto">
          <a:xfrm>
            <a:off x="3886200" y="2057400"/>
            <a:ext cx="5257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altLang="zh-TW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“</a:t>
            </a:r>
            <a:r>
              <a:rPr lang="zh-TW" altLang="en-US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对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上帝</a:t>
            </a:r>
            <a:r>
              <a:rPr lang="zh-TW" altLang="en-US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而言</a:t>
            </a:r>
            <a:r>
              <a:rPr lang="en-US" altLang="zh-TW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,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一天</a:t>
            </a:r>
            <a:r>
              <a:rPr lang="zh-TW" altLang="en-US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就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是</a:t>
            </a:r>
            <a:r>
              <a:rPr lang="en-US" altLang="zh-CN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1000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年”（诗篇</a:t>
            </a:r>
            <a:r>
              <a:rPr lang="en-US" altLang="zh-CN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90:4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）“天”是一个象征性的用词 ，除非“千”是从字面上理解</a:t>
            </a:r>
            <a:r>
              <a:rPr lang="en-US" altLang="zh-TW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;</a:t>
            </a:r>
            <a:r>
              <a:rPr lang="zh-TW" altLang="en-US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 否則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没有任何</a:t>
            </a:r>
            <a:endParaRPr lang="en-US" altLang="zh-CN" sz="3600" b="1">
              <a:solidFill>
                <a:srgbClr val="000000"/>
              </a:solidFill>
              <a:latin typeface="Comic Sans MS" pitchFamily="66" charset="0"/>
              <a:ea typeface="SimSun" pitchFamily="2" charset="-122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意义，。</a:t>
            </a:r>
            <a:r>
              <a:rPr lang="en-US" altLang="zh-CN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”</a:t>
            </a: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88455" name="WordArt 1031"/>
          <p:cNvSpPr>
            <a:spLocks noChangeArrowheads="1" noChangeShapeType="1" noTextEdit="1"/>
          </p:cNvSpPr>
          <p:nvPr/>
        </p:nvSpPr>
        <p:spPr bwMode="auto">
          <a:xfrm>
            <a:off x="3810000" y="685800"/>
            <a:ext cx="1752600" cy="148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630"/>
              </a:avLst>
            </a:prstTxWarp>
          </a:bodyPr>
          <a:lstStyle/>
          <a:p>
            <a:pPr algn="ctr"/>
            <a:r>
              <a:rPr lang="zh-SG" altLang="en-US" sz="36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Comic Sans MS" pitchFamily="66" charset="0"/>
                <a:ea typeface="MS PGothic" pitchFamily="34" charset="-128"/>
                <a:cs typeface="+mn-cs"/>
              </a:rPr>
              <a:t>反应</a:t>
            </a:r>
            <a:endParaRPr lang="en-SG" sz="3600" kern="10">
              <a:ln w="9525">
                <a:solidFill>
                  <a:srgbClr val="CC99FF"/>
                </a:solidFill>
                <a:round/>
                <a:headEnd/>
                <a:tailEnd type="none" w="lg" len="lg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4997"/>
                  </a:srgbClr>
                </a:outerShdw>
              </a:effectLst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2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4" grpId="0" build="p"/>
      <p:bldP spid="4884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altLang="zh-CN" sz="5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5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年是否意味着</a:t>
            </a:r>
            <a:r>
              <a:rPr lang="en-US" altLang="zh-CN" sz="5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5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年？</a:t>
            </a:r>
            <a:endParaRPr lang="en-US" sz="5400">
              <a:latin typeface="SimSun" pitchFamily="2" charset="-122"/>
              <a:ea typeface="SimSun" pitchFamily="2" charset="-122"/>
            </a:endParaRPr>
          </a:p>
        </p:txBody>
      </p:sp>
      <p:grpSp>
        <p:nvGrpSpPr>
          <p:cNvPr id="791554" name="Group 8"/>
          <p:cNvGrpSpPr>
            <a:grpSpLocks/>
          </p:cNvGrpSpPr>
          <p:nvPr/>
        </p:nvGrpSpPr>
        <p:grpSpPr bwMode="auto">
          <a:xfrm>
            <a:off x="381000" y="1066800"/>
            <a:ext cx="3276600" cy="5181600"/>
            <a:chOff x="240" y="672"/>
            <a:chExt cx="2064" cy="3264"/>
          </a:xfrm>
        </p:grpSpPr>
        <p:sp>
          <p:nvSpPr>
            <p:cNvPr id="791557" name="Rectangle 4"/>
            <p:cNvSpPr>
              <a:spLocks noChangeArrowheads="1"/>
            </p:cNvSpPr>
            <p:nvPr/>
          </p:nvSpPr>
          <p:spPr bwMode="auto">
            <a:xfrm>
              <a:off x="336" y="1296"/>
              <a:ext cx="1968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犹太人和早期的基督徒使用“</a:t>
              </a:r>
              <a:r>
                <a:rPr lang="en-US" altLang="zh-CN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1000”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年作为对</a:t>
              </a:r>
              <a:r>
                <a:rPr lang="zh-TW" altLang="en-US" sz="3200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+mn-cs"/>
                </a:rPr>
                <a:t>救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赎的永恒祝福</a:t>
              </a:r>
              <a:r>
                <a:rPr lang="zh-TW" altLang="en-US" sz="3200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+mn-cs"/>
                </a:rPr>
                <a:t>之数字 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（第</a:t>
              </a:r>
              <a:r>
                <a:rPr lang="en-US" altLang="zh-CN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1018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至</a:t>
              </a:r>
              <a:r>
                <a:rPr lang="en-US" altLang="zh-CN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1021</a:t>
              </a:r>
              <a:r>
                <a:rPr lang="zh-TW" altLang="en-US" sz="3200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+mn-cs"/>
                </a:rPr>
                <a:t>頁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）。 </a:t>
              </a:r>
              <a:endPara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79155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40" y="672"/>
              <a:ext cx="768" cy="6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zh-SG" altLang="en-US" sz="3600" kern="10">
                  <a:ln w="9525">
                    <a:solidFill>
                      <a:srgbClr val="CC99FF"/>
                    </a:solidFill>
                    <a:round/>
                    <a:headEnd/>
                    <a:tailEnd type="none" w="lg" len="lg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Comic Sans MS" pitchFamily="66" charset="0"/>
                  <a:ea typeface="MS PGothic" pitchFamily="34" charset="-128"/>
                  <a:cs typeface="+mn-cs"/>
                </a:rPr>
                <a:t>比尔</a:t>
              </a:r>
              <a:endParaRPr lang="en-SG" sz="36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486406" name="Rectangle 6"/>
          <p:cNvSpPr>
            <a:spLocks noChangeArrowheads="1"/>
          </p:cNvSpPr>
          <p:nvPr/>
        </p:nvSpPr>
        <p:spPr bwMode="auto">
          <a:xfrm>
            <a:off x="3886200" y="2057400"/>
            <a:ext cx="5257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zh-CN" altLang="en-US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在现实中，拉比和早期基督徒的 </a:t>
            </a:r>
            <a:r>
              <a:rPr lang="en-US" altLang="zh-CN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6000 </a:t>
            </a:r>
            <a:r>
              <a:rPr lang="zh-CN" altLang="en-US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年想法，假定一个原义的千年作为</a:t>
            </a:r>
            <a:r>
              <a:rPr lang="en-US" altLang="zh-CN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“</a:t>
            </a:r>
            <a:r>
              <a:rPr lang="zh-CN" altLang="en-US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安息日</a:t>
            </a:r>
            <a:r>
              <a:rPr lang="en-US" altLang="zh-CN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”</a:t>
            </a:r>
            <a:r>
              <a:rPr lang="zh-CN" altLang="en-US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。 这是</a:t>
            </a:r>
            <a:r>
              <a:rPr lang="zh-TW" altLang="en-US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無千禧年。</a:t>
            </a:r>
            <a:r>
              <a:rPr lang="en-US" altLang="zh-CN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 </a:t>
            </a:r>
            <a:r>
              <a:rPr lang="zh-CN" altLang="en-US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奥古斯丁教</a:t>
            </a:r>
            <a:r>
              <a:rPr lang="zh-TW" altLang="en-US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导 </a:t>
            </a:r>
            <a:r>
              <a:rPr lang="en-US" altLang="zh-CN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“</a:t>
            </a:r>
            <a:r>
              <a:rPr lang="zh-CN" altLang="en-US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第八</a:t>
            </a:r>
            <a:r>
              <a:rPr lang="en-US" altLang="zh-CN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”</a:t>
            </a:r>
            <a:r>
              <a:rPr lang="zh-CN" altLang="en-US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 天表示永恒 </a:t>
            </a:r>
            <a:r>
              <a:rPr lang="en-US" altLang="zh-CN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(</a:t>
            </a:r>
            <a:r>
              <a:rPr lang="zh-TW" altLang="en-US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讲道</a:t>
            </a:r>
            <a:r>
              <a:rPr lang="zh-CN" altLang="en-US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在礼拜仪式的季节 </a:t>
            </a:r>
            <a:r>
              <a:rPr lang="en-US" altLang="zh-CN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259.2; </a:t>
            </a:r>
            <a:r>
              <a:rPr lang="zh-CN" altLang="en-US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城市的神 </a:t>
            </a:r>
            <a:r>
              <a:rPr lang="en-US" altLang="zh-CN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207)</a:t>
            </a: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86407" name="WordArt 7"/>
          <p:cNvSpPr>
            <a:spLocks noChangeArrowheads="1" noChangeShapeType="1" noTextEdit="1"/>
          </p:cNvSpPr>
          <p:nvPr/>
        </p:nvSpPr>
        <p:spPr bwMode="auto">
          <a:xfrm>
            <a:off x="3810000" y="685800"/>
            <a:ext cx="1752600" cy="148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630"/>
              </a:avLst>
            </a:prstTxWarp>
          </a:bodyPr>
          <a:lstStyle/>
          <a:p>
            <a:pPr algn="ctr"/>
            <a:r>
              <a:rPr lang="zh-SG" altLang="en-US" sz="36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Comic Sans MS" pitchFamily="66" charset="0"/>
                <a:ea typeface="MS PGothic" pitchFamily="34" charset="-128"/>
                <a:cs typeface="+mn-cs"/>
              </a:rPr>
              <a:t>反应</a:t>
            </a:r>
            <a:endParaRPr lang="en-SG" sz="3600" kern="10">
              <a:ln w="9525">
                <a:solidFill>
                  <a:srgbClr val="CC99FF"/>
                </a:solidFill>
                <a:round/>
                <a:headEnd/>
                <a:tailEnd type="none" w="lg" len="lg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4997"/>
                  </a:srgbClr>
                </a:outerShdw>
              </a:effectLst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0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6" grpId="0" build="p"/>
      <p:bldP spid="48640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altLang="zh-CN" sz="5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5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年是否意味着</a:t>
            </a:r>
            <a:r>
              <a:rPr lang="en-US" altLang="zh-CN" sz="5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5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年？</a:t>
            </a:r>
            <a:endParaRPr lang="en-US" sz="5400">
              <a:latin typeface="SimSun" pitchFamily="2" charset="-122"/>
              <a:ea typeface="SimSun" pitchFamily="2" charset="-122"/>
            </a:endParaRPr>
          </a:p>
        </p:txBody>
      </p:sp>
      <p:grpSp>
        <p:nvGrpSpPr>
          <p:cNvPr id="792578" name="Group 3"/>
          <p:cNvGrpSpPr>
            <a:grpSpLocks/>
          </p:cNvGrpSpPr>
          <p:nvPr/>
        </p:nvGrpSpPr>
        <p:grpSpPr bwMode="auto">
          <a:xfrm>
            <a:off x="457200" y="1524000"/>
            <a:ext cx="2971800" cy="4114800"/>
            <a:chOff x="336" y="1152"/>
            <a:chExt cx="1872" cy="2400"/>
          </a:xfrm>
        </p:grpSpPr>
        <p:sp>
          <p:nvSpPr>
            <p:cNvPr id="792581" name="Rectangle 4"/>
            <p:cNvSpPr>
              <a:spLocks noChangeArrowheads="1"/>
            </p:cNvSpPr>
            <p:nvPr/>
          </p:nvSpPr>
          <p:spPr bwMode="auto">
            <a:xfrm>
              <a:off x="336" y="1680"/>
              <a:ext cx="187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r>
                <a:rPr lang="zh-CN" altLang="en-US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+mn-cs"/>
                </a:rPr>
                <a:t>第一次的复活是一种</a:t>
              </a:r>
              <a:r>
                <a:rPr lang="zh-TW" altLang="en-US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+mn-cs"/>
                </a:rPr>
                <a:t>靈魂的</a:t>
              </a:r>
              <a:r>
                <a:rPr lang="zh-CN" altLang="en-US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+mn-cs"/>
                </a:rPr>
                <a:t>复活（</a:t>
              </a:r>
              <a:r>
                <a:rPr lang="en-US" altLang="zh-CN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+mn-cs"/>
                </a:rPr>
                <a:t>20:4</a:t>
              </a:r>
              <a:r>
                <a:rPr lang="zh-CN" altLang="en-US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+mn-cs"/>
                </a:rPr>
                <a:t>），但第二个复活是</a:t>
              </a:r>
              <a:r>
                <a:rPr lang="zh-TW" altLang="en-US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+mn-cs"/>
                </a:rPr>
                <a:t>肉</a:t>
              </a:r>
              <a:r>
                <a:rPr lang="zh-CN" altLang="en-US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+mn-cs"/>
                </a:rPr>
                <a:t>身体</a:t>
              </a:r>
              <a:r>
                <a:rPr lang="zh-TW" altLang="en-US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+mn-cs"/>
                </a:rPr>
                <a:t>的</a:t>
              </a:r>
              <a:r>
                <a:rPr lang="zh-CN" altLang="en-US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+mn-cs"/>
                </a:rPr>
                <a:t>复活（</a:t>
              </a:r>
              <a:r>
                <a:rPr lang="en-US" altLang="zh-CN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+mn-cs"/>
                </a:rPr>
                <a:t>20:5</a:t>
              </a:r>
              <a:r>
                <a:rPr lang="zh-CN" altLang="en-US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+mn-cs"/>
                </a:rPr>
                <a:t>）。</a:t>
              </a:r>
              <a:endParaRPr lang="en-US" sz="3600" b="1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+mn-cs"/>
              </a:endParaRPr>
            </a:p>
          </p:txBody>
        </p:sp>
        <p:sp>
          <p:nvSpPr>
            <p:cNvPr id="79258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80" y="1152"/>
              <a:ext cx="864" cy="66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8356"/>
                </a:avLst>
              </a:prstTxWarp>
            </a:bodyPr>
            <a:lstStyle/>
            <a:p>
              <a:pPr algn="ctr"/>
              <a:r>
                <a:rPr lang="zh-SG" altLang="en-US" sz="28700" kern="10">
                  <a:ln w="9525">
                    <a:solidFill>
                      <a:srgbClr val="CC99FF"/>
                    </a:solidFill>
                    <a:round/>
                    <a:headEnd/>
                    <a:tailEnd type="none" w="lg" len="lg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38100" dir="2700000" algn="tl" rotWithShape="0">
                      <a:srgbClr val="808080">
                        <a:alpha val="43137"/>
                      </a:srgbClr>
                    </a:outerShdw>
                  </a:effectLst>
                  <a:latin typeface="Comic Sans MS" pitchFamily="66" charset="0"/>
                  <a:ea typeface="MS PGothic" pitchFamily="34" charset="-128"/>
                  <a:cs typeface="+mn-cs"/>
                </a:rPr>
                <a:t>比尔</a:t>
              </a:r>
            </a:p>
            <a:p>
              <a:pPr algn="ctr"/>
              <a:endParaRPr lang="en-SG" sz="287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808080">
                      <a:alpha val="43137"/>
                    </a:srgbClr>
                  </a:outerShdw>
                </a:effectLst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487430" name="Rectangle 6"/>
          <p:cNvSpPr>
            <a:spLocks noChangeArrowheads="1"/>
          </p:cNvSpPr>
          <p:nvPr/>
        </p:nvSpPr>
        <p:spPr bwMode="auto">
          <a:xfrm>
            <a:off x="3886200" y="2286000"/>
            <a:ext cx="5257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385763" indent="-385763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•</a:t>
            </a:r>
            <a:r>
              <a:rPr lang="zh-TW" alt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  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为什么看到相同的文本中相同的动词以不同的方式岀现？ </a:t>
            </a:r>
            <a:endParaRPr lang="en-US" sz="32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marL="385763" indent="-385763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•	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在圣经中</a:t>
            </a:r>
            <a:r>
              <a:rPr lang="en-US" altLang="zh-TW" sz="32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,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复活从来没有表示为灵魂的复活。 </a:t>
            </a:r>
            <a:endParaRPr lang="en-US" altLang="ja-JP" sz="32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marL="385763" indent="-385763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• 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“复活”总是指身体。</a:t>
            </a:r>
            <a:r>
              <a:rPr lang="zh-CN" altLang="en-US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 </a:t>
            </a:r>
            <a:endParaRPr lang="en-US" altLang="ja-JP" sz="3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marL="385763" indent="-385763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•	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+mn-cs"/>
              </a:rPr>
              <a:t>信徒现在灵魂复活了，所以再没有需要了！ </a:t>
            </a:r>
            <a:endParaRPr lang="en-US" sz="32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87431" name="WordArt 7"/>
          <p:cNvSpPr>
            <a:spLocks noChangeArrowheads="1" noChangeShapeType="1" noTextEdit="1"/>
          </p:cNvSpPr>
          <p:nvPr/>
        </p:nvSpPr>
        <p:spPr bwMode="auto">
          <a:xfrm>
            <a:off x="3810000" y="914400"/>
            <a:ext cx="1752600" cy="148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630"/>
              </a:avLst>
            </a:prstTxWarp>
          </a:bodyPr>
          <a:lstStyle/>
          <a:p>
            <a:pPr algn="ctr"/>
            <a:r>
              <a:rPr lang="zh-SG" altLang="en-US" sz="36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Comic Sans MS" pitchFamily="66" charset="0"/>
                <a:ea typeface="MS PGothic" pitchFamily="34" charset="-128"/>
                <a:cs typeface="+mn-cs"/>
              </a:rPr>
              <a:t>反应</a:t>
            </a:r>
            <a:endParaRPr lang="en-SG" sz="3600" kern="10">
              <a:ln w="9525">
                <a:solidFill>
                  <a:srgbClr val="CC99FF"/>
                </a:solidFill>
                <a:round/>
                <a:headEnd/>
                <a:tailEnd type="none" w="lg" len="lg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4997"/>
                  </a:srgbClr>
                </a:outerShdw>
              </a:effectLst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1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30" grpId="0" build="p"/>
      <p:bldP spid="4874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altLang="zh-CN" sz="5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5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年是否意味着</a:t>
            </a:r>
            <a:r>
              <a:rPr lang="en-US" altLang="zh-CN" sz="5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5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年？</a:t>
            </a:r>
            <a:endParaRPr lang="en-US" sz="5400">
              <a:latin typeface="SimSun" pitchFamily="2" charset="-122"/>
              <a:ea typeface="SimSun" pitchFamily="2" charset="-122"/>
            </a:endParaRPr>
          </a:p>
        </p:txBody>
      </p:sp>
      <p:grpSp>
        <p:nvGrpSpPr>
          <p:cNvPr id="793602" name="Group 1027"/>
          <p:cNvGrpSpPr>
            <a:grpSpLocks/>
          </p:cNvGrpSpPr>
          <p:nvPr/>
        </p:nvGrpSpPr>
        <p:grpSpPr bwMode="auto">
          <a:xfrm>
            <a:off x="381000" y="1295400"/>
            <a:ext cx="3124200" cy="3962400"/>
            <a:chOff x="240" y="1056"/>
            <a:chExt cx="1968" cy="2496"/>
          </a:xfrm>
        </p:grpSpPr>
        <p:sp>
          <p:nvSpPr>
            <p:cNvPr id="793605" name="Rectangle 1028"/>
            <p:cNvSpPr>
              <a:spLocks noChangeArrowheads="1"/>
            </p:cNvSpPr>
            <p:nvPr/>
          </p:nvSpPr>
          <p:spPr bwMode="auto">
            <a:xfrm>
              <a:off x="336" y="1680"/>
              <a:ext cx="187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数字</a:t>
              </a:r>
              <a:r>
                <a:rPr lang="en-US" altLang="zh-TW" sz="3200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+mn-cs"/>
                </a:rPr>
                <a:t>”</a:t>
              </a:r>
              <a:r>
                <a:rPr lang="en-US" altLang="zh-CN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1000</a:t>
              </a:r>
              <a:r>
                <a:rPr lang="en-US" altLang="zh-TW" sz="3200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+mn-cs"/>
                </a:rPr>
                <a:t>”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是</a:t>
              </a:r>
              <a:r>
                <a:rPr lang="zh-TW" altLang="en-US" sz="3200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+mn-cs"/>
                </a:rPr>
                <a:t>時間充滿 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，因此象征着</a:t>
              </a:r>
              <a:r>
                <a:rPr lang="zh-TW" altLang="en-US" sz="3200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+mn-cs"/>
                </a:rPr>
                <a:t>无限期时代如在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诗篇</a:t>
              </a:r>
              <a:r>
                <a:rPr lang="en-US" altLang="zh-CN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50:10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和</a:t>
              </a:r>
              <a:r>
                <a:rPr lang="zh-TW" altLang="en-US" sz="3200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+mn-cs"/>
                </a:rPr>
                <a:t>彼后</a:t>
              </a:r>
              <a:r>
                <a:rPr lang="en-US" altLang="zh-CN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+mn-cs"/>
                </a:rPr>
                <a:t>3:8</a:t>
              </a:r>
              <a:endPara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793606" name="WordArt 1029"/>
            <p:cNvSpPr>
              <a:spLocks noChangeArrowheads="1" noChangeShapeType="1" noTextEdit="1"/>
            </p:cNvSpPr>
            <p:nvPr/>
          </p:nvSpPr>
          <p:spPr bwMode="auto">
            <a:xfrm>
              <a:off x="240" y="1056"/>
              <a:ext cx="768" cy="6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zh-SG" altLang="en-US" sz="4800" kern="10">
                  <a:ln w="9525">
                    <a:solidFill>
                      <a:srgbClr val="CC99FF"/>
                    </a:solidFill>
                    <a:round/>
                    <a:headEnd/>
                    <a:tailEnd type="none" w="lg" len="lg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Comic Sans MS" pitchFamily="66" charset="0"/>
                  <a:ea typeface="MS PGothic" pitchFamily="34" charset="-128"/>
                  <a:cs typeface="+mn-cs"/>
                </a:rPr>
                <a:t>比尔</a:t>
              </a:r>
              <a:endParaRPr lang="en-SG" sz="48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507910" name="Rectangle 1030"/>
          <p:cNvSpPr>
            <a:spLocks noChangeArrowheads="1"/>
          </p:cNvSpPr>
          <p:nvPr/>
        </p:nvSpPr>
        <p:spPr bwMode="auto">
          <a:xfrm>
            <a:off x="3886200" y="2286000"/>
            <a:ext cx="5257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zh-TW" altLang="en-US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诗篇 </a:t>
            </a:r>
            <a:r>
              <a:rPr lang="en-US" altLang="zh-TW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50:10</a:t>
            </a:r>
            <a:r>
              <a:rPr lang="zh-TW" altLang="en-US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 </a:t>
            </a: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zh-TW" altLang="en-US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彼后 </a:t>
            </a:r>
            <a:r>
              <a:rPr lang="en-US" altLang="zh-TW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3:8</a:t>
            </a:r>
            <a:r>
              <a:rPr lang="zh-TW" altLang="en-US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+mn-cs"/>
              </a:rPr>
              <a:t> </a:t>
            </a: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07911" name="WordArt 1031"/>
          <p:cNvSpPr>
            <a:spLocks noChangeArrowheads="1" noChangeShapeType="1" noTextEdit="1"/>
          </p:cNvSpPr>
          <p:nvPr/>
        </p:nvSpPr>
        <p:spPr bwMode="auto">
          <a:xfrm>
            <a:off x="3657600" y="914400"/>
            <a:ext cx="1905000" cy="2514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630"/>
              </a:avLst>
            </a:prstTxWarp>
          </a:bodyPr>
          <a:lstStyle/>
          <a:p>
            <a:pPr algn="ctr"/>
            <a:r>
              <a:rPr lang="zh-SG" altLang="en-US" sz="714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Comic Sans MS" pitchFamily="66" charset="0"/>
                <a:ea typeface="MS PGothic" pitchFamily="34" charset="-128"/>
                <a:cs typeface="+mn-cs"/>
              </a:rPr>
              <a:t>反应</a:t>
            </a:r>
          </a:p>
          <a:p>
            <a:pPr algn="ctr"/>
            <a:endParaRPr lang="en-SG" sz="71400" kern="10">
              <a:ln w="9525">
                <a:solidFill>
                  <a:srgbClr val="CC99FF"/>
                </a:solidFill>
                <a:round/>
                <a:headEnd/>
                <a:tailEnd type="none" w="lg" len="lg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4997"/>
                  </a:srgbClr>
                </a:outerShdw>
              </a:effectLst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65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10" grpId="0" build="p"/>
      <p:bldP spid="5079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altLang="zh-CN" sz="5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5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年是否意味着</a:t>
            </a:r>
            <a:r>
              <a:rPr lang="en-US" altLang="zh-CN" sz="5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5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年？</a:t>
            </a:r>
            <a:endParaRPr lang="en-US" sz="540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514054" name="Rectangle 1030"/>
          <p:cNvSpPr>
            <a:spLocks noChangeArrowheads="1"/>
          </p:cNvSpPr>
          <p:nvPr/>
        </p:nvSpPr>
        <p:spPr bwMode="auto">
          <a:xfrm>
            <a:off x="533400" y="2133600"/>
            <a:ext cx="3733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Clement of Rome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Ignatius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Papias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i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The Didache</a:t>
            </a:r>
            <a:endParaRPr lang="en-US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i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The Epistle of Barnabas</a:t>
            </a:r>
            <a:endParaRPr lang="en-US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i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The Shepherd of Hermas</a:t>
            </a:r>
            <a:endParaRPr lang="en-US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Justin Martyr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Melito of Sardis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Theophilus of Antioch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Apollinaris of Hierapolis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Irenaeus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endParaRPr lang="en-US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14055" name="WordArt 1031"/>
          <p:cNvSpPr>
            <a:spLocks noChangeArrowheads="1" noChangeShapeType="1" noTextEdit="1"/>
          </p:cNvSpPr>
          <p:nvPr/>
        </p:nvSpPr>
        <p:spPr bwMode="auto">
          <a:xfrm>
            <a:off x="257628" y="762000"/>
            <a:ext cx="8305800" cy="148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630"/>
              </a:avLst>
            </a:prstTxWarp>
          </a:bodyPr>
          <a:lstStyle/>
          <a:p>
            <a:pPr algn="ctr">
              <a:defRPr/>
            </a:pPr>
            <a:r>
              <a:rPr lang="zh-CN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  <a:ea typeface="MS PGothic" pitchFamily="34" charset="-128"/>
                <a:cs typeface="+mn-cs"/>
              </a:rPr>
              <a:t>所有学者在公元</a:t>
            </a:r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  <a:ea typeface="MS PGothic" pitchFamily="34" charset="-128"/>
                <a:cs typeface="+mn-cs"/>
              </a:rPr>
              <a:t>300 </a:t>
            </a:r>
            <a:r>
              <a:rPr lang="zh-TW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  <a:ea typeface="MS PGothic" pitchFamily="34" charset="-128"/>
                <a:cs typeface="+mn-cs"/>
              </a:rPr>
              <a:t>都是前千禧年派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 type="none" w="lg" len="lg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  <a:ea typeface="MS PGothic" pitchFamily="34" charset="-128"/>
              <a:cs typeface="+mn-cs"/>
            </a:endParaRPr>
          </a:p>
        </p:txBody>
      </p:sp>
      <p:sp>
        <p:nvSpPr>
          <p:cNvPr id="514056" name="Rectangle 1032"/>
          <p:cNvSpPr>
            <a:spLocks noChangeArrowheads="1"/>
          </p:cNvSpPr>
          <p:nvPr/>
        </p:nvSpPr>
        <p:spPr bwMode="auto">
          <a:xfrm>
            <a:off x="4343400" y="2133600"/>
            <a:ext cx="3733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Hippolytus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Clement of Alexandria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Tertullian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Julius Africanus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Cyprian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Nepos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Coracion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Commodian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Victoinus of Pettau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Methodius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Lactantius</a:t>
            </a:r>
          </a:p>
        </p:txBody>
      </p:sp>
      <p:sp>
        <p:nvSpPr>
          <p:cNvPr id="514057" name="Text Box 1033"/>
          <p:cNvSpPr txBox="1">
            <a:spLocks noChangeArrowheads="1"/>
          </p:cNvSpPr>
          <p:nvPr/>
        </p:nvSpPr>
        <p:spPr bwMode="auto">
          <a:xfrm>
            <a:off x="1066800" y="6172200"/>
            <a:ext cx="80772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公元</a:t>
            </a:r>
            <a:r>
              <a:rPr lang="en-US" altLang="zh-CN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300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后，在</a:t>
            </a:r>
            <a:r>
              <a:rPr lang="en-US" altLang="zh-CN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1000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年开始被灵化的奥古斯丁，</a:t>
            </a:r>
            <a:br>
              <a:rPr lang="en-US" altLang="zh-CN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</a:b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杰罗姆，</a:t>
            </a:r>
            <a:r>
              <a:rPr lang="en-US" altLang="zh-CN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Theodoret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及其他</a:t>
            </a:r>
            <a:endParaRPr lang="en-US" sz="2800" b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794630" name="Text Box 1034"/>
          <p:cNvSpPr txBox="1">
            <a:spLocks noChangeArrowheads="1"/>
          </p:cNvSpPr>
          <p:nvPr/>
        </p:nvSpPr>
        <p:spPr bwMode="auto">
          <a:xfrm>
            <a:off x="8229600" y="76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121a</a:t>
            </a:r>
          </a:p>
        </p:txBody>
      </p:sp>
    </p:spTree>
    <p:extLst>
      <p:ext uri="{BB962C8B-B14F-4D97-AF65-F5344CB8AC3E}">
        <p14:creationId xmlns:p14="http://schemas.microsoft.com/office/powerpoint/2010/main" val="77402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4" grpId="0" build="p"/>
      <p:bldP spid="514056" grpId="0" build="p"/>
      <p:bldP spid="51405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9"/>
          <p:cNvSpPr>
            <a:spLocks noChangeArrowheads="1"/>
          </p:cNvSpPr>
          <p:nvPr/>
        </p:nvSpPr>
        <p:spPr bwMode="auto">
          <a:xfrm>
            <a:off x="0" y="741363"/>
            <a:ext cx="9144000" cy="129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7895" y="-15369"/>
            <a:ext cx="9144000" cy="762000"/>
          </a:xfrm>
          <a:ln>
            <a:solidFill>
              <a:schemeClr val="bg1"/>
            </a:solidFill>
            <a:miter lim="800000"/>
            <a:headEnd/>
            <a:tailEnd/>
          </a:ln>
          <a:effectLst>
            <a:outerShdw blurRad="25400" dist="253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基本的比较</a:t>
            </a:r>
            <a:endParaRPr lang="en-US"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9988" name="Line 4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9912" name="Rectangle 8"/>
          <p:cNvSpPr>
            <a:spLocks noChangeArrowheads="1"/>
          </p:cNvSpPr>
          <p:nvPr/>
        </p:nvSpPr>
        <p:spPr bwMode="auto">
          <a:xfrm>
            <a:off x="8458200" y="76200"/>
            <a:ext cx="64135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120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70053-560A-4AF1-B23D-FD308359E0B1}"/>
              </a:ext>
            </a:extLst>
          </p:cNvPr>
          <p:cNvSpPr txBox="1"/>
          <p:nvPr/>
        </p:nvSpPr>
        <p:spPr>
          <a:xfrm>
            <a:off x="1850023" y="620688"/>
            <a:ext cx="3456384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时间</a:t>
            </a:r>
            <a:endParaRPr kumimoji="0" lang="en-US" altLang="zh-CN" sz="2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什么时候是千禧年？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基督再来之前或之后？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多长呢？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在第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和第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2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降临期之间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在基督再来之前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无限期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没有明确的起点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在基督再来之前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无限期（非常少数的学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者肯定是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千年。）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未来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在基督再来之后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肯定是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千年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905C8-C1CE-491E-9D56-AAAA656E16D0}"/>
              </a:ext>
            </a:extLst>
          </p:cNvPr>
          <p:cNvSpPr txBox="1"/>
          <p:nvPr/>
        </p:nvSpPr>
        <p:spPr>
          <a:xfrm>
            <a:off x="5245186" y="620688"/>
            <a:ext cx="3733714" cy="661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自然</a:t>
            </a:r>
            <a:endParaRPr kumimoji="0" lang="en-US" altLang="zh-CN" sz="2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什么样的千禧年？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属灵基督的国度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现今的时代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基督不在当中由地上的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教会统治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与现今的时代相似（还有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罪恶、婚姻、诞生和死亡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但已大大的减少）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由基督统治全地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与千禧年后论相似，除了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犹太人的成分、地形的变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化等等。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00DAD1-0F5B-40E8-8479-3D5F8722609F}"/>
              </a:ext>
            </a:extLst>
          </p:cNvPr>
          <p:cNvSpPr/>
          <p:nvPr/>
        </p:nvSpPr>
        <p:spPr>
          <a:xfrm rot="18962165">
            <a:off x="175411" y="2295704"/>
            <a:ext cx="12682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无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千禧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年论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499FF-F2A9-4B83-9F50-982A956B9050}"/>
              </a:ext>
            </a:extLst>
          </p:cNvPr>
          <p:cNvSpPr/>
          <p:nvPr/>
        </p:nvSpPr>
        <p:spPr>
          <a:xfrm rot="19111316">
            <a:off x="297299" y="3728846"/>
            <a:ext cx="12666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千禧年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后论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DDC8F732-FBF7-40BD-9DA8-5BF552AD4E13}"/>
              </a:ext>
            </a:extLst>
          </p:cNvPr>
          <p:cNvSpPr txBox="1">
            <a:spLocks noChangeArrowheads="1"/>
          </p:cNvSpPr>
          <p:nvPr/>
        </p:nvSpPr>
        <p:spPr bwMode="auto">
          <a:xfrm rot="18931033">
            <a:off x="278852" y="5240016"/>
            <a:ext cx="1358065" cy="95410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千禧年前论</a:t>
            </a:r>
            <a:endParaRPr kumimoji="0" lang="en-US" sz="2800" b="0" i="0" u="none" strike="noStrike" kern="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4233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674" name="Picture 1028" descr="2394612399_6f42289ece"/>
          <p:cNvPicPr>
            <a:picLocks noChangeAspect="1" noChangeArrowheads="1"/>
          </p:cNvPicPr>
          <p:nvPr/>
        </p:nvPicPr>
        <p:blipFill>
          <a:blip r:embed="rId3" cstate="screen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8050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762000"/>
          </a:xfrm>
          <a:solidFill>
            <a:srgbClr val="800000"/>
          </a:solidFill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zh-CN" altLang="en-US" sz="4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圣徒</a:t>
            </a:r>
            <a:r>
              <a:rPr lang="zh-CN" altLang="en-US" sz="4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在哪里</a:t>
            </a:r>
            <a:r>
              <a:rPr lang="zh-CN" altLang="en-US" sz="4800" i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掌权</a:t>
            </a:r>
            <a:r>
              <a:rPr lang="zh-CN" alt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（</a:t>
            </a:r>
            <a:r>
              <a:rPr lang="en-US" altLang="zh-CN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20:4</a:t>
            </a:r>
            <a:r>
              <a:rPr lang="zh-CN" alt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）？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0" y="99060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ctr"/>
          <a:lstStyle/>
          <a:p>
            <a:pPr algn="ctr"/>
            <a:r>
              <a:rPr lang="zh-CN" altLang="en-US" sz="4400" b="1" i="1">
                <a:solidFill>
                  <a:srgbClr val="FFFF00"/>
                </a:solidFill>
                <a:latin typeface="SimSun" pitchFamily="2" charset="-122"/>
                <a:ea typeface="SimSun" pitchFamily="2" charset="-122"/>
                <a:cs typeface="+mn-cs"/>
              </a:rPr>
              <a:t>无千禧年派</a:t>
            </a:r>
            <a:r>
              <a:rPr lang="zh-CN" altLang="en-US" sz="4400" b="1" i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常说在</a:t>
            </a:r>
            <a:r>
              <a:rPr lang="zh-CN" altLang="en-US" sz="4400" b="1" i="1">
                <a:solidFill>
                  <a:srgbClr val="FFFF00"/>
                </a:solidFill>
                <a:latin typeface="SimSun" pitchFamily="2" charset="-122"/>
                <a:ea typeface="SimSun" pitchFamily="2" charset="-122"/>
                <a:cs typeface="+mn-cs"/>
              </a:rPr>
              <a:t>天上</a:t>
            </a:r>
            <a:r>
              <a:rPr lang="zh-TW" altLang="en-US" sz="4000" b="1" i="1">
                <a:solidFill>
                  <a:srgbClr val="FFFF00"/>
                </a:solidFill>
                <a:latin typeface="Arial" pitchFamily="34" charset="0"/>
                <a:ea typeface="MS PGothic" pitchFamily="34" charset="-128"/>
                <a:cs typeface="+mn-cs"/>
              </a:rPr>
              <a:t> </a:t>
            </a:r>
            <a:endParaRPr lang="en-US" sz="4000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" name="Rectangle 1026"/>
          <p:cNvSpPr>
            <a:spLocks noChangeArrowheads="1"/>
          </p:cNvSpPr>
          <p:nvPr/>
        </p:nvSpPr>
        <p:spPr bwMode="auto">
          <a:xfrm>
            <a:off x="0" y="236220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ctr"/>
          <a:lstStyle/>
          <a:p>
            <a:pPr algn="ctr"/>
            <a:r>
              <a:rPr lang="zh-CN" altLang="en-US" sz="4400" b="1" i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但</a:t>
            </a:r>
            <a:r>
              <a:rPr lang="zh-CN" altLang="en-US" sz="4400" b="1" i="1">
                <a:solidFill>
                  <a:srgbClr val="FFFF66"/>
                </a:solidFill>
                <a:latin typeface="SimSun" pitchFamily="2" charset="-122"/>
                <a:ea typeface="SimSun" pitchFamily="2" charset="-122"/>
                <a:cs typeface="+mn-cs"/>
              </a:rPr>
              <a:t>启示录</a:t>
            </a:r>
            <a:r>
              <a:rPr lang="zh-CN" altLang="en-US" sz="4400" b="1" i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说</a:t>
            </a:r>
            <a:r>
              <a:rPr lang="zh-TW" altLang="en-US" sz="4400" b="1" i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是在</a:t>
            </a:r>
            <a:r>
              <a:rPr lang="zh-CN" altLang="en-US" sz="4400" b="1" i="1">
                <a:solidFill>
                  <a:srgbClr val="FFFF66"/>
                </a:solidFill>
                <a:latin typeface="SimSun" pitchFamily="2" charset="-122"/>
                <a:ea typeface="SimSun" pitchFamily="2" charset="-122"/>
                <a:cs typeface="+mn-cs"/>
              </a:rPr>
              <a:t>地上</a:t>
            </a:r>
            <a:endParaRPr lang="en-US" sz="4400">
              <a:solidFill>
                <a:srgbClr val="FFFF66"/>
              </a:solidFill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0" y="3429000"/>
            <a:ext cx="871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ctr"/>
          <a:lstStyle/>
          <a:p>
            <a:pPr marL="388938" indent="-388938"/>
            <a:r>
              <a:rPr 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+mn-cs"/>
              </a:rPr>
              <a:t>•	</a:t>
            </a:r>
            <a:r>
              <a:rPr lang="ja-JP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+mn-cs"/>
              </a:rPr>
              <a:t>“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+mn-cs"/>
              </a:rPr>
              <a:t>又叫他们成为国民、作祭司、归于　神．在地上执掌王权。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+mn-cs"/>
              </a:rPr>
              <a:t>  </a:t>
            </a:r>
            <a:r>
              <a:rPr lang="en-US" altLang="ja-JP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+mn-cs"/>
              </a:rPr>
              <a:t>” (5:10).</a:t>
            </a:r>
            <a:endParaRPr lang="en-US" sz="3600" dirty="0">
              <a:solidFill>
                <a:srgbClr val="FFFFFF"/>
              </a:solidFill>
              <a:effectLst>
                <a:glow rad="101600">
                  <a:srgbClr val="000000">
                    <a:alpha val="87000"/>
                  </a:srgbClr>
                </a:glow>
              </a:effectLst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0" y="53340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ctr"/>
          <a:lstStyle/>
          <a:p>
            <a:pPr marL="388938" indent="-388938"/>
            <a:r>
              <a:rPr 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+mn-cs"/>
              </a:rPr>
              <a:t>•	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+mn-cs"/>
              </a:rPr>
              <a:t>没有位置的变化</a:t>
            </a:r>
            <a:r>
              <a:rPr lang="en-US" altLang="zh-CN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+mn-cs"/>
              </a:rPr>
              <a:t>: 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+mn-cs"/>
              </a:rPr>
              <a:t>我们看到第</a:t>
            </a:r>
            <a:r>
              <a:rPr lang="en-US" altLang="zh-CN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+mn-cs"/>
              </a:rPr>
              <a:t>3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+mn-cs"/>
              </a:rPr>
              <a:t>节（地上）</a:t>
            </a:r>
            <a:endParaRPr lang="en-US" altLang="zh-CN" sz="3600" dirty="0">
              <a:solidFill>
                <a:srgbClr val="FFFFFF"/>
              </a:solidFill>
              <a:effectLst>
                <a:glow rad="101600">
                  <a:srgbClr val="000000">
                    <a:alpha val="87000"/>
                  </a:srgbClr>
                </a:glow>
              </a:effectLst>
              <a:latin typeface="SimSun" pitchFamily="2" charset="-122"/>
              <a:ea typeface="SimSun" pitchFamily="2" charset="-122"/>
              <a:cs typeface="+mn-cs"/>
            </a:endParaRPr>
          </a:p>
          <a:p>
            <a:pPr marL="388938" indent="-388938"/>
            <a:r>
              <a:rPr lang="en-US" altLang="zh-CN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+mn-cs"/>
              </a:rPr>
              <a:t>	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+mn-cs"/>
              </a:rPr>
              <a:t>和第</a:t>
            </a:r>
            <a:r>
              <a:rPr lang="en-US" altLang="zh-CN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+mn-cs"/>
              </a:rPr>
              <a:t>4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+mn-cs"/>
              </a:rPr>
              <a:t>节，所以我们应该知道第</a:t>
            </a:r>
            <a:r>
              <a:rPr lang="en-US" altLang="zh-CN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+mn-cs"/>
              </a:rPr>
              <a:t>4-6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+mn-cs"/>
              </a:rPr>
              <a:t>节经文还是在地上。 </a:t>
            </a:r>
            <a:endParaRPr lang="en-US" sz="3600" dirty="0">
              <a:solidFill>
                <a:srgbClr val="FFFFFF"/>
              </a:solidFill>
              <a:effectLst>
                <a:glow rad="101600">
                  <a:srgbClr val="000000">
                    <a:alpha val="87000"/>
                  </a:srgbClr>
                </a:glow>
              </a:effectLst>
              <a:latin typeface="SimSun" pitchFamily="2" charset="-122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8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4" grpId="0" build="p" autoUpdateAnimBg="0"/>
      <p:bldP spid="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22" name="Picture 1032" descr="a-new-heaven-and-a-new-earth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8050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762000"/>
          </a:xfrm>
          <a:solidFill>
            <a:srgbClr val="800000"/>
          </a:solidFill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zh-CN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圣徒</a:t>
            </a:r>
            <a:r>
              <a:rPr lang="zh-CN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何时</a:t>
            </a:r>
            <a:r>
              <a:rPr lang="zh-CN" altLang="en-US" sz="4800" i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掌权</a:t>
            </a:r>
            <a:r>
              <a:rPr lang="en-US" altLang="zh-CN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(20:4)</a:t>
            </a:r>
            <a:r>
              <a:rPr lang="zh-CN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？</a:t>
            </a:r>
            <a:endParaRPr lang="en-US" sz="4800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0" y="11430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ctr"/>
          <a:lstStyle/>
          <a:p>
            <a:pPr algn="ctr"/>
            <a:r>
              <a:rPr lang="zh-CN" altLang="en-US" sz="4400" b="1" i="1">
                <a:solidFill>
                  <a:srgbClr val="FFFF00"/>
                </a:solidFill>
                <a:latin typeface="SimSun" pitchFamily="2" charset="-122"/>
                <a:ea typeface="SimSun" pitchFamily="2" charset="-122"/>
                <a:cs typeface="+mn-cs"/>
              </a:rPr>
              <a:t>无千禧年派</a:t>
            </a:r>
            <a:r>
              <a:rPr lang="zh-TW" altLang="en-US" sz="4400" b="1" i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宣</a:t>
            </a:r>
            <a:r>
              <a:rPr lang="zh-CN" altLang="en-US" sz="4400" b="1" i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+mn-cs"/>
              </a:rPr>
              <a:t>称</a:t>
            </a:r>
            <a:r>
              <a:rPr lang="zh-TW" altLang="en-US" sz="4400" b="1" i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+mn-cs"/>
              </a:rPr>
              <a:t>就</a:t>
            </a:r>
            <a:r>
              <a:rPr lang="zh-CN" altLang="en-US" sz="4400" b="1" i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+mn-cs"/>
              </a:rPr>
              <a:t>是</a:t>
            </a:r>
            <a:r>
              <a:rPr lang="zh-CN" altLang="en-US" sz="4400" b="1" i="1">
                <a:solidFill>
                  <a:srgbClr val="FFFF00"/>
                </a:solidFill>
                <a:latin typeface="Arial" pitchFamily="34" charset="0"/>
                <a:ea typeface="MS PGothic" pitchFamily="34" charset="-128"/>
                <a:cs typeface="+mn-cs"/>
              </a:rPr>
              <a:t>现在</a:t>
            </a:r>
            <a:r>
              <a:rPr lang="zh-CN" altLang="en-US" sz="4000" b="1" i="1">
                <a:solidFill>
                  <a:srgbClr val="FFFF00"/>
                </a:solidFill>
                <a:latin typeface="Arial" pitchFamily="34" charset="0"/>
                <a:ea typeface="MS PGothic" pitchFamily="34" charset="-128"/>
                <a:cs typeface="+mn-cs"/>
              </a:rPr>
              <a:t> </a:t>
            </a:r>
            <a:endParaRPr lang="en-US" sz="4000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" name="Rectangle 1026"/>
          <p:cNvSpPr>
            <a:spLocks noChangeArrowheads="1"/>
          </p:cNvSpPr>
          <p:nvPr/>
        </p:nvSpPr>
        <p:spPr bwMode="auto">
          <a:xfrm>
            <a:off x="0" y="213360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ctr"/>
          <a:lstStyle/>
          <a:p>
            <a:pPr algn="ctr"/>
            <a:r>
              <a:rPr lang="zh-CN" altLang="en-US" sz="4400" b="1" i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但</a:t>
            </a:r>
            <a:r>
              <a:rPr lang="zh-CN" altLang="en-US" sz="4400" b="1" i="1">
                <a:solidFill>
                  <a:srgbClr val="FFFF00"/>
                </a:solidFill>
                <a:latin typeface="SimSun" pitchFamily="2" charset="-122"/>
                <a:ea typeface="SimSun" pitchFamily="2" charset="-122"/>
                <a:cs typeface="+mn-cs"/>
              </a:rPr>
              <a:t>启示录</a:t>
            </a:r>
            <a:r>
              <a:rPr lang="zh-CN" altLang="en-US" sz="4400" b="1" i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说这是</a:t>
            </a:r>
            <a:r>
              <a:rPr lang="zh-CN" altLang="en-US" sz="4400" b="1" i="1">
                <a:solidFill>
                  <a:srgbClr val="FFFF00"/>
                </a:solidFill>
                <a:latin typeface="SimSun" pitchFamily="2" charset="-122"/>
                <a:ea typeface="SimSun" pitchFamily="2" charset="-122"/>
                <a:cs typeface="+mn-cs"/>
              </a:rPr>
              <a:t>未来</a:t>
            </a:r>
            <a:r>
              <a:rPr lang="zh-CN" altLang="en-US" sz="4000" b="1" i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+mn-cs"/>
              </a:rPr>
              <a:t> </a:t>
            </a:r>
            <a:endParaRPr lang="en-US" sz="4000">
              <a:solidFill>
                <a:srgbClr val="FFFFFF"/>
              </a:solidFill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0" y="34290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ctr"/>
          <a:lstStyle/>
          <a:p>
            <a:pPr marL="388938" indent="-388938"/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+mn-cs"/>
              </a:rPr>
              <a:t>•	</a:t>
            </a:r>
            <a:r>
              <a:rPr lang="ja-JP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+mn-cs"/>
              </a:rPr>
              <a:t>“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+mn-cs"/>
              </a:rPr>
              <a:t>又叫他们成为国民、作祭司、归于　神．在地上执掌王权。</a:t>
            </a:r>
            <a:r>
              <a:rPr lang="en-US" altLang="ja-JP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+mn-cs"/>
              </a:rPr>
              <a:t>” (5:10).</a:t>
            </a:r>
            <a:endParaRPr lang="en-US" sz="3600" dirty="0">
              <a:solidFill>
                <a:srgbClr val="FFFFFF"/>
              </a:solidFill>
              <a:effectLst>
                <a:glow rad="101600">
                  <a:srgbClr val="000000">
                    <a:alpha val="87000"/>
                  </a:srgbClr>
                </a:glow>
              </a:effectLst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0" y="53340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ctr"/>
          <a:lstStyle/>
          <a:p>
            <a:pPr marL="388938" indent="-388938"/>
            <a:r>
              <a:rPr 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+mn-cs"/>
              </a:rPr>
              <a:t>•	</a:t>
            </a:r>
            <a:r>
              <a:rPr lang="ja-JP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+mn-cs"/>
              </a:rPr>
              <a:t>“</a:t>
            </a:r>
            <a:r>
              <a:rPr lang="en-US" altLang="ja-JP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+mn-cs"/>
              </a:rPr>
              <a:t>…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+mn-cs"/>
              </a:rPr>
              <a:t> 他们必作神和基督的祭司、并要与基督一同作王一千年。  </a:t>
            </a:r>
            <a:r>
              <a:rPr lang="en-US" altLang="ja-JP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+mn-cs"/>
              </a:rPr>
              <a:t>” (20:6).</a:t>
            </a:r>
            <a:endParaRPr lang="en-US" sz="3600" dirty="0">
              <a:solidFill>
                <a:srgbClr val="FFFFFF"/>
              </a:solidFill>
              <a:effectLst>
                <a:glow rad="101600">
                  <a:srgbClr val="000000">
                    <a:alpha val="87000"/>
                  </a:srgbClr>
                </a:glow>
              </a:effectLst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2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4" grpId="0" build="p" autoUpdateAnimBg="0"/>
      <p:bldP spid="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769" name="Picture 2" descr="Blue&amp; bl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/>
          <p:nvPr/>
        </p:nvSpPr>
        <p:spPr>
          <a:xfrm rot="10800000">
            <a:off x="1066800" y="2514600"/>
            <a:ext cx="8077200" cy="4343400"/>
          </a:xfrm>
          <a:prstGeom prst="wedgeRectCallout">
            <a:avLst>
              <a:gd name="adj1" fmla="val 28342"/>
              <a:gd name="adj2" fmla="val 5978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160020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D6ECFF"/>
              </a:buClr>
              <a:buSzPct val="95000"/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ja-JP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“</a:t>
            </a:r>
            <a:r>
              <a:rPr lang="zh-TW" altLang="en-US" sz="36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复活</a:t>
            </a:r>
            <a:r>
              <a:rPr lang="en-US" altLang="ja-JP" sz="3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” </a:t>
            </a:r>
            <a:r>
              <a:rPr lang="en-US" altLang="ja-JP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(e;zhsan)</a:t>
            </a:r>
            <a:r>
              <a:rPr lang="en-US" altLang="ja-JP" sz="3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 </a:t>
            </a:r>
            <a:r>
              <a:rPr lang="zh-TW" altLang="en-US" sz="36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在第一的复活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143000" y="2514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</a:pPr>
            <a:r>
              <a:rPr lang="ja-JP" alt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复活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” (</a:t>
            </a:r>
            <a:r>
              <a:rPr lang="zh-TW" altLang="en-US">
                <a:solidFill>
                  <a:srgbClr val="FFFFFF"/>
                </a:solidFill>
              </a:rPr>
              <a:t>从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ja-JP" b="1">
                <a:solidFill>
                  <a:srgbClr val="FFFFFF"/>
                </a:solidFill>
                <a:latin typeface="Bwgrkl" pitchFamily="1" charset="0"/>
              </a:rPr>
              <a:t>za,w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</a:rPr>
              <a:t>, “</a:t>
            </a:r>
            <a:r>
              <a:rPr lang="zh-TW" altLang="en-US" sz="28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活着</a:t>
            </a:r>
            <a:r>
              <a:rPr lang="zh-TW" altLang="en-US">
                <a:solidFill>
                  <a:srgbClr val="FFFFFF"/>
                </a:solidFill>
              </a:rPr>
              <a:t> 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</a:rPr>
              <a:t>”) 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意味着</a:t>
            </a:r>
            <a:r>
              <a:rPr lang="zh-TW" altLang="en-US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</a:rPr>
              <a:t>: </a:t>
            </a:r>
            <a:endParaRPr lang="en-US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219200" y="3048000"/>
            <a:ext cx="708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  <a:buFont typeface="Arial" pitchFamily="34" charset="0"/>
              <a:buChar char="•"/>
            </a:pP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身体复活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(1:18; 2:8)</a:t>
            </a:r>
            <a:endParaRPr lang="en-US" sz="2800" b="1">
              <a:solidFill>
                <a:srgbClr val="FFFFFF"/>
              </a:solidFill>
              <a:latin typeface="SimSun" pitchFamily="2" charset="-122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676400" y="3581400"/>
            <a:ext cx="7162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</a:pPr>
            <a:r>
              <a:rPr lang="en-US" baseline="30000">
                <a:solidFill>
                  <a:srgbClr val="FFFFFF"/>
                </a:solidFill>
                <a:latin typeface="Arial" pitchFamily="34" charset="0"/>
              </a:rPr>
              <a:t>NLT 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启 </a:t>
            </a:r>
            <a:r>
              <a:rPr lang="en-US" altLang="zh-CN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1: 18 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我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那</a:t>
            </a:r>
            <a:r>
              <a:rPr lang="zh-CN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活着</a:t>
            </a: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的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。 我死了，但看看 </a:t>
            </a:r>
            <a:r>
              <a:rPr lang="en-US" altLang="zh-CN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- 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我还活着，直到永远！我抱着死亡和阴间的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钥匙。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</a:t>
            </a:r>
            <a:endParaRPr lang="en-US" sz="2800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600200" y="4953000"/>
            <a:ext cx="7086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aseline="30000">
                <a:solidFill>
                  <a:srgbClr val="FFFFFF"/>
                </a:solidFill>
                <a:latin typeface="Arial" pitchFamily="34" charset="0"/>
              </a:rPr>
              <a:t>NLT 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启</a:t>
            </a:r>
            <a:r>
              <a:rPr lang="en-US" altLang="zh-CN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2:8“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写这信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給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在士每那教会的天使。这是从那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首先的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和最后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的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，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他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死了，但现在</a:t>
            </a:r>
            <a:r>
              <a:rPr lang="zh-CN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还活着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的信息： </a:t>
            </a:r>
            <a:endParaRPr lang="en-US" sz="2800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800776" name="Subtitle 2"/>
          <p:cNvSpPr txBox="1">
            <a:spLocks/>
          </p:cNvSpPr>
          <p:nvPr/>
        </p:nvSpPr>
        <p:spPr bwMode="auto">
          <a:xfrm>
            <a:off x="6705600" y="64770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1" hangingPunct="1">
              <a:buClr>
                <a:srgbClr val="D6ECFF"/>
              </a:buClr>
              <a:buSzPct val="95000"/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Beale, 1004</a:t>
            </a: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0" y="1066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/>
          <a:p>
            <a:pPr marL="236538" indent="-236538" algn="ctr" eaLnBrk="1" hangingPunct="1">
              <a:buClr>
                <a:srgbClr val="D6ECFF"/>
              </a:buClr>
              <a:buSzPct val="95000"/>
              <a:buFont typeface="Wingdings" pitchFamily="2" charset="2"/>
              <a:buNone/>
            </a:pPr>
            <a:r>
              <a:rPr lang="zh-TW" altLang="en-US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    </a:t>
            </a:r>
            <a:r>
              <a:rPr lang="zh-CN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约翰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將</a:t>
            </a:r>
            <a:r>
              <a:rPr lang="zh-CN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两事件等同起来，因他看到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人們</a:t>
            </a:r>
            <a:endParaRPr lang="en-US" sz="3200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800778" name="Rectangle 11"/>
          <p:cNvSpPr>
            <a:spLocks noGrp="1"/>
          </p:cNvSpPr>
          <p:nvPr>
            <p:ph type="title" idx="4294967295"/>
          </p:nvPr>
        </p:nvSpPr>
        <p:spPr>
          <a:xfrm>
            <a:off x="762000" y="228600"/>
            <a:ext cx="7924800" cy="685800"/>
          </a:xfrm>
          <a:noFill/>
        </p:spPr>
        <p:txBody>
          <a:bodyPr/>
          <a:lstStyle/>
          <a:p>
            <a:r>
              <a:rPr lang="zh-TW" altLang="en-US" sz="4800">
                <a:latin typeface="SimSun" pitchFamily="2" charset="-122"/>
                <a:ea typeface="SimSun" pitchFamily="2" charset="-122"/>
              </a:rPr>
              <a:t> 第一次复活</a:t>
            </a:r>
            <a:r>
              <a:rPr lang="en-US" altLang="ja-JP" sz="4800">
                <a:latin typeface="SimSun" pitchFamily="2" charset="-122"/>
                <a:ea typeface="SimSun" pitchFamily="2" charset="-122"/>
              </a:rPr>
              <a:t>(20:4)</a:t>
            </a:r>
            <a:endParaRPr lang="en-US" sz="480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800779" name="Picture 11" descr="Rev 20.4 Gk came to lif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599"/>
            <a:ext cx="1619319" cy="49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0780" name="Picture 12" descr="Rev 20.4 Gr to liv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27313"/>
            <a:ext cx="5334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3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865" name="Picture 2" descr="Blue&amp; bl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/>
          <p:nvPr/>
        </p:nvSpPr>
        <p:spPr>
          <a:xfrm rot="10800000">
            <a:off x="1066800" y="2514600"/>
            <a:ext cx="8077200" cy="4343400"/>
          </a:xfrm>
          <a:prstGeom prst="wedgeRectCallout">
            <a:avLst>
              <a:gd name="adj1" fmla="val 28342"/>
              <a:gd name="adj2" fmla="val 5978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04867" name="Subtitle 2"/>
          <p:cNvSpPr txBox="1">
            <a:spLocks/>
          </p:cNvSpPr>
          <p:nvPr/>
        </p:nvSpPr>
        <p:spPr bwMode="auto">
          <a:xfrm>
            <a:off x="1143000" y="2514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</a:pPr>
            <a:r>
              <a:rPr lang="ja-JP" alt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zh-TW" altLang="en-US" sz="2800" b="1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复活</a:t>
            </a:r>
            <a:r>
              <a:rPr lang="en-US" altLang="ja-JP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” (</a:t>
            </a:r>
            <a:r>
              <a:rPr lang="zh-TW" altLang="en-US" dirty="0">
                <a:solidFill>
                  <a:srgbClr val="FFFFFF"/>
                </a:solidFill>
              </a:rPr>
              <a:t>从</a:t>
            </a:r>
            <a:r>
              <a:rPr lang="en-US" altLang="ja-JP" b="1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ja-JP" b="1" dirty="0" err="1">
                <a:solidFill>
                  <a:srgbClr val="FFFFFF"/>
                </a:solidFill>
                <a:latin typeface="Bwgrkl" pitchFamily="1" charset="0"/>
              </a:rPr>
              <a:t>za,w</a:t>
            </a:r>
            <a:r>
              <a:rPr lang="en-US" altLang="ja-JP" b="1" dirty="0">
                <a:solidFill>
                  <a:srgbClr val="FFFFFF"/>
                </a:solidFill>
                <a:latin typeface="Arial" pitchFamily="34" charset="0"/>
              </a:rPr>
              <a:t>, “</a:t>
            </a:r>
            <a:r>
              <a:rPr lang="zh-TW" altLang="en-US" sz="28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活着</a:t>
            </a:r>
            <a:r>
              <a:rPr lang="zh-TW" altLang="en-US" dirty="0">
                <a:solidFill>
                  <a:srgbClr val="FFFFFF"/>
                </a:solidFill>
              </a:rPr>
              <a:t> </a:t>
            </a:r>
            <a:r>
              <a:rPr lang="en-US" altLang="ja-JP" b="1" dirty="0">
                <a:solidFill>
                  <a:srgbClr val="FFFFFF"/>
                </a:solidFill>
                <a:latin typeface="Arial" pitchFamily="34" charset="0"/>
              </a:rPr>
              <a:t>”) </a:t>
            </a:r>
            <a:r>
              <a:rPr lang="zh-TW" altLang="en-US" sz="28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意味着</a:t>
            </a:r>
            <a:r>
              <a:rPr lang="zh-TW" altLang="en-US" b="1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ja-JP" b="1" dirty="0">
                <a:solidFill>
                  <a:srgbClr val="FFFFFF"/>
                </a:solidFill>
                <a:latin typeface="Arial" pitchFamily="34" charset="0"/>
              </a:rPr>
              <a:t>: </a:t>
            </a:r>
            <a:endParaRPr lang="en-US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04868" name="Subtitle 2"/>
          <p:cNvSpPr txBox="1">
            <a:spLocks/>
          </p:cNvSpPr>
          <p:nvPr/>
        </p:nvSpPr>
        <p:spPr bwMode="auto">
          <a:xfrm>
            <a:off x="1295400" y="2895600"/>
            <a:ext cx="708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  <a:buFont typeface="Arial" pitchFamily="34" charset="0"/>
              <a:buChar char="•"/>
            </a:pP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身体复活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(1:18; 2:8)</a:t>
            </a:r>
            <a:endParaRPr lang="en-US" sz="2800" b="1">
              <a:solidFill>
                <a:srgbClr val="FFFFFF"/>
              </a:solidFill>
              <a:latin typeface="SimSun" pitchFamily="2" charset="-122"/>
              <a:cs typeface="Arial" pitchFamily="34" charset="0"/>
            </a:endParaRPr>
          </a:p>
        </p:txBody>
      </p:sp>
      <p:sp>
        <p:nvSpPr>
          <p:cNvPr id="804871" name="Rectangle 10"/>
          <p:cNvSpPr>
            <a:spLocks noChangeArrowheads="1"/>
          </p:cNvSpPr>
          <p:nvPr/>
        </p:nvSpPr>
        <p:spPr bwMode="auto">
          <a:xfrm>
            <a:off x="1219200" y="3429000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6538" indent="-236538" eaLnBrk="1" hangingPunct="1">
              <a:buClr>
                <a:srgbClr val="D6ECFF"/>
              </a:buClr>
              <a:buSzPct val="95000"/>
              <a:buFont typeface="Arial" pitchFamily="34" charset="0"/>
              <a:buChar char="•"/>
            </a:pP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身体的</a:t>
            </a:r>
            <a:r>
              <a:rPr lang="en-US" altLang="ja-JP" sz="2800" b="1">
                <a:solidFill>
                  <a:srgbClr val="FFFF00"/>
                </a:solidFill>
                <a:latin typeface="SimSun" pitchFamily="2" charset="-122"/>
                <a:ea typeface="MS PGothic" pitchFamily="34" charset="-128"/>
                <a:cs typeface="Arial" pitchFamily="34" charset="0"/>
              </a:rPr>
              <a:t> </a:t>
            </a: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存在</a:t>
            </a:r>
            <a:r>
              <a:rPr lang="en-US" altLang="ja-JP" sz="2800" b="1">
                <a:solidFill>
                  <a:srgbClr val="FFFF00"/>
                </a:solidFill>
                <a:latin typeface="SimSun" pitchFamily="2" charset="-122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8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(16:3; 19:20)</a:t>
            </a:r>
            <a:endParaRPr lang="en-US" sz="2800" b="1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04873" name="Subtitle 2"/>
          <p:cNvSpPr txBox="1">
            <a:spLocks/>
          </p:cNvSpPr>
          <p:nvPr/>
        </p:nvSpPr>
        <p:spPr bwMode="auto">
          <a:xfrm>
            <a:off x="6705600" y="64770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1" hangingPunct="1">
              <a:buClr>
                <a:srgbClr val="D6ECFF"/>
              </a:buClr>
              <a:buSzPct val="95000"/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Beale, 1004</a:t>
            </a: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0" y="838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/>
          <a:p>
            <a:pPr marL="236538" indent="-236538" algn="ctr" eaLnBrk="1" hangingPunct="1">
              <a:buClr>
                <a:srgbClr val="D6ECFF"/>
              </a:buClr>
              <a:buSzPct val="95000"/>
              <a:buFont typeface="Wingdings" pitchFamily="2" charset="2"/>
              <a:buNone/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   </a:t>
            </a:r>
            <a:r>
              <a:rPr lang="zh-CN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约翰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將</a:t>
            </a:r>
            <a:r>
              <a:rPr lang="zh-CN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两事件等同起来，因他看到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人們</a:t>
            </a:r>
            <a:endParaRPr lang="en-US" b="1">
              <a:solidFill>
                <a:srgbClr val="FFFFFF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04875" name="Rectangle 13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772400" cy="990600"/>
          </a:xfrm>
          <a:noFill/>
        </p:spPr>
        <p:txBody>
          <a:bodyPr/>
          <a:lstStyle/>
          <a:p>
            <a:r>
              <a:rPr lang="zh-TW" altLang="en-US" sz="4800">
                <a:latin typeface="SimSun" pitchFamily="2" charset="-122"/>
                <a:ea typeface="SimSun" pitchFamily="2" charset="-122"/>
              </a:rPr>
              <a:t>第一次复活</a:t>
            </a:r>
            <a:r>
              <a:rPr lang="en-US" altLang="ja-JP" sz="4800">
                <a:latin typeface="SimSun" pitchFamily="2" charset="-122"/>
                <a:ea typeface="SimSun" pitchFamily="2" charset="-122"/>
              </a:rPr>
              <a:t>(20:4)</a:t>
            </a:r>
            <a:endParaRPr lang="en-US" sz="4800"/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0" y="160020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D6ECFF"/>
              </a:buClr>
              <a:buSzPct val="95000"/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ja-JP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“</a:t>
            </a:r>
            <a:r>
              <a:rPr lang="zh-TW" altLang="en-US" sz="36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复活</a:t>
            </a:r>
            <a:r>
              <a:rPr lang="en-US" altLang="ja-JP" sz="3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” </a:t>
            </a:r>
            <a:r>
              <a:rPr lang="en-US" altLang="ja-JP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(e;zhsan)</a:t>
            </a:r>
            <a:r>
              <a:rPr lang="en-US" altLang="ja-JP" sz="3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 </a:t>
            </a:r>
            <a:r>
              <a:rPr lang="zh-TW" altLang="en-US" sz="36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在第一的复活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04877" name="Picture 14" descr="Rev 20.4 Gk came to lif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085" y="1752599"/>
            <a:ext cx="1639804" cy="50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Rev 20.4 Gr to liv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36" y="2651757"/>
            <a:ext cx="510394" cy="32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ubtitle 2"/>
          <p:cNvSpPr txBox="1">
            <a:spLocks/>
          </p:cNvSpPr>
          <p:nvPr/>
        </p:nvSpPr>
        <p:spPr bwMode="auto">
          <a:xfrm>
            <a:off x="1676400" y="40386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/>
          <a:lstStyle/>
          <a:p>
            <a:pPr eaLnBrk="1" hangingPunct="1">
              <a:buClr>
                <a:srgbClr val="E3EBF1"/>
              </a:buClr>
              <a:buSzPct val="95000"/>
              <a:defRPr/>
            </a:pPr>
            <a:r>
              <a:rPr lang="en-US" baseline="300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NAU</a:t>
            </a:r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34" charset="-128"/>
              </a:rPr>
              <a:t>启示录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16:3</a:t>
            </a:r>
            <a:r>
              <a:rPr lang="zh-CN" altLang="en-US" dirty="0">
                <a:solidFill>
                  <a:srgbClr val="FFFFFF"/>
                </a:solidFill>
                <a:latin typeface="Comic Sans MS" pitchFamily="66" charset="0"/>
                <a:ea typeface="ＭＳ Ｐゴシック" pitchFamily="34" charset="-128"/>
              </a:rPr>
              <a:t>第</a:t>
            </a:r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34" charset="-128"/>
              </a:rPr>
              <a:t>二位天使倒出他的碗里，入海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34" charset="-128"/>
              </a:rPr>
              <a:t>......</a:t>
            </a:r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34" charset="-128"/>
              </a:rPr>
              <a:t>在海中的每一个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34" charset="-128"/>
              </a:rPr>
              <a:t>活物</a:t>
            </a:r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34" charset="-128"/>
              </a:rPr>
              <a:t>死了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ea typeface="ＭＳ Ｐゴシック" pitchFamily="34" charset="-128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 bwMode="auto">
          <a:xfrm>
            <a:off x="1676400" y="53340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aseline="30000" dirty="0">
                <a:solidFill>
                  <a:srgbClr val="FFFFFF"/>
                </a:solidFill>
                <a:latin typeface="Arial" charset="0"/>
              </a:rPr>
              <a:t>NLT</a:t>
            </a:r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启示录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19:20b …</a:t>
            </a:r>
            <a:r>
              <a:rPr lang="zh-CN" altLang="en-US" b="1" dirty="0">
                <a:solidFill>
                  <a:srgbClr val="FFFFFF"/>
                </a:solidFill>
              </a:rPr>
              <a:t>兽和他的假先知</a:t>
            </a:r>
            <a:r>
              <a:rPr lang="zh-CN" altLang="en-US" b="1" dirty="0">
                <a:solidFill>
                  <a:srgbClr val="FFFF00"/>
                </a:solidFill>
              </a:rPr>
              <a:t>活活</a:t>
            </a:r>
            <a:r>
              <a:rPr lang="zh-CN" altLang="en-US" b="1" dirty="0">
                <a:solidFill>
                  <a:srgbClr val="FFFFFF"/>
                </a:solidFill>
              </a:rPr>
              <a:t>地被扔在烧着硫磺的火湖里。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865" name="Picture 2" descr="Blue&amp; bl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/>
          <p:nvPr/>
        </p:nvSpPr>
        <p:spPr>
          <a:xfrm rot="10800000">
            <a:off x="1066800" y="2514600"/>
            <a:ext cx="8077200" cy="4343400"/>
          </a:xfrm>
          <a:prstGeom prst="wedgeRectCallout">
            <a:avLst>
              <a:gd name="adj1" fmla="val 28342"/>
              <a:gd name="adj2" fmla="val 5978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04867" name="Subtitle 2"/>
          <p:cNvSpPr txBox="1">
            <a:spLocks/>
          </p:cNvSpPr>
          <p:nvPr/>
        </p:nvSpPr>
        <p:spPr bwMode="auto">
          <a:xfrm>
            <a:off x="1143000" y="2514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</a:pPr>
            <a:r>
              <a:rPr lang="ja-JP" alt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复活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” (</a:t>
            </a:r>
            <a:r>
              <a:rPr lang="zh-TW" altLang="en-US">
                <a:solidFill>
                  <a:srgbClr val="FFFFFF"/>
                </a:solidFill>
              </a:rPr>
              <a:t>从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ja-JP" b="1">
                <a:solidFill>
                  <a:srgbClr val="FFFFFF"/>
                </a:solidFill>
                <a:latin typeface="Bwgrkl" pitchFamily="1" charset="0"/>
              </a:rPr>
              <a:t>za,w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</a:rPr>
              <a:t>, “</a:t>
            </a:r>
            <a:r>
              <a:rPr lang="zh-TW" altLang="en-US" sz="28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活着</a:t>
            </a:r>
            <a:r>
              <a:rPr lang="zh-TW" altLang="en-US">
                <a:solidFill>
                  <a:srgbClr val="FFFFFF"/>
                </a:solidFill>
              </a:rPr>
              <a:t> 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</a:rPr>
              <a:t>”) 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意味着</a:t>
            </a:r>
            <a:r>
              <a:rPr lang="zh-TW" altLang="en-US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</a:rPr>
              <a:t>: </a:t>
            </a:r>
            <a:endParaRPr lang="en-US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04868" name="Subtitle 2"/>
          <p:cNvSpPr txBox="1">
            <a:spLocks/>
          </p:cNvSpPr>
          <p:nvPr/>
        </p:nvSpPr>
        <p:spPr bwMode="auto">
          <a:xfrm>
            <a:off x="1295400" y="2895600"/>
            <a:ext cx="708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  <a:buFont typeface="Arial" pitchFamily="34" charset="0"/>
              <a:buChar char="•"/>
            </a:pP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身体复活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(1:18; 2:8)</a:t>
            </a:r>
            <a:endParaRPr lang="en-US" sz="2800" b="1">
              <a:solidFill>
                <a:srgbClr val="FFFFFF"/>
              </a:solidFill>
              <a:latin typeface="SimSun" pitchFamily="2" charset="-122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676400" y="44196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</a:pPr>
            <a:r>
              <a:rPr lang="en-US" baseline="30000" dirty="0">
                <a:solidFill>
                  <a:srgbClr val="FFFFFF"/>
                </a:solidFill>
                <a:latin typeface="Arial" pitchFamily="34" charset="0"/>
              </a:rPr>
              <a:t>NLT </a:t>
            </a:r>
            <a:r>
              <a:rPr lang="zh-CN" altLang="en-US" sz="28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启示</a:t>
            </a:r>
            <a:r>
              <a:rPr lang="zh-TW" altLang="en-US" sz="28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录 </a:t>
            </a:r>
            <a:r>
              <a:rPr lang="en-US" altLang="zh-CN" sz="28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3:1 “</a:t>
            </a:r>
            <a:r>
              <a:rPr lang="zh-CN" altLang="en-US" sz="28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写这信</a:t>
            </a:r>
            <a:r>
              <a:rPr lang="zh-TW" altLang="en-US" sz="28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給</a:t>
            </a:r>
            <a:r>
              <a:rPr lang="zh-CN" altLang="en-US" sz="28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在 </a:t>
            </a:r>
            <a:r>
              <a:rPr lang="zh-TW" altLang="en-US" sz="28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撒狄</a:t>
            </a:r>
            <a:r>
              <a:rPr lang="zh-CN" altLang="en-US" sz="28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教会</a:t>
            </a:r>
            <a:r>
              <a:rPr lang="zh-TW" altLang="en-US" sz="28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中</a:t>
            </a:r>
            <a:r>
              <a:rPr lang="zh-CN" altLang="en-US" sz="28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的使者</a:t>
            </a:r>
            <a:r>
              <a:rPr lang="en-US" altLang="zh-TW" sz="28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…“</a:t>
            </a:r>
            <a:r>
              <a:rPr lang="zh-CN" altLang="en-US" sz="28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我</a:t>
            </a:r>
            <a:r>
              <a:rPr lang="zh-TW" altLang="en-US" sz="28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知道</a:t>
            </a:r>
            <a:r>
              <a:rPr lang="en-US" altLang="zh-CN" sz="28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…</a:t>
            </a:r>
            <a:r>
              <a:rPr lang="zh-TW" altLang="en-US" sz="28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按名你是</a:t>
            </a:r>
            <a:r>
              <a:rPr lang="zh-CN" altLang="en-US" sz="28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活着</a:t>
            </a:r>
            <a:r>
              <a:rPr lang="en-US" altLang="zh-TW" sz="28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en-US" altLang="zh-CN" sz="28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zh-CN" altLang="en-US" sz="2800" b="1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但你是死了。</a:t>
            </a:r>
            <a:endParaRPr lang="en-US" sz="2800" b="1" dirty="0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676400" y="5791200"/>
            <a:ext cx="746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aseline="30000">
                <a:solidFill>
                  <a:srgbClr val="FFFFFF"/>
                </a:solidFill>
                <a:latin typeface="Arial" pitchFamily="34" charset="0"/>
              </a:rPr>
              <a:t>NAU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启示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录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7:17 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因為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宝座中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的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羔羊将引导他们</a:t>
            </a:r>
            <a:r>
              <a:rPr lang="en-US" altLang="zh-CN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…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zh-TW" altLang="en-US" sz="2800">
                <a:solidFill>
                  <a:srgbClr val="FFFFFF"/>
                </a:solidFill>
              </a:rPr>
              <a:t>到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生命之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泉</a:t>
            </a:r>
            <a:r>
              <a:rPr lang="en-US" altLang="zh-TW" sz="2800" b="1">
                <a:solidFill>
                  <a:srgbClr val="FFFFFF"/>
                </a:solidFill>
                <a:latin typeface="Arial" pitchFamily="34" charset="0"/>
                <a:ea typeface="SimSun" pitchFamily="2" charset="-122"/>
              </a:rPr>
              <a:t>"</a:t>
            </a:r>
            <a:endParaRPr lang="en-US" sz="2800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804871" name="Rectangle 10"/>
          <p:cNvSpPr>
            <a:spLocks noChangeArrowheads="1"/>
          </p:cNvSpPr>
          <p:nvPr/>
        </p:nvSpPr>
        <p:spPr bwMode="auto">
          <a:xfrm>
            <a:off x="1219200" y="3429000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6538" indent="-236538" eaLnBrk="1" hangingPunct="1">
              <a:buClr>
                <a:srgbClr val="D6ECFF"/>
              </a:buClr>
              <a:buSzPct val="95000"/>
              <a:buFont typeface="Arial" pitchFamily="34" charset="0"/>
              <a:buChar char="•"/>
            </a:pP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身体的</a:t>
            </a:r>
            <a:r>
              <a:rPr lang="en-US" altLang="ja-JP" sz="2800" b="1">
                <a:solidFill>
                  <a:srgbClr val="FFFF00"/>
                </a:solidFill>
                <a:latin typeface="SimSun" pitchFamily="2" charset="-122"/>
                <a:ea typeface="MS PGothic" pitchFamily="34" charset="-128"/>
                <a:cs typeface="Arial" pitchFamily="34" charset="0"/>
              </a:rPr>
              <a:t> </a:t>
            </a: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存在</a:t>
            </a:r>
            <a:r>
              <a:rPr lang="en-US" altLang="ja-JP" sz="2800" b="1">
                <a:solidFill>
                  <a:srgbClr val="FFFF00"/>
                </a:solidFill>
                <a:latin typeface="SimSun" pitchFamily="2" charset="-122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8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(16:3; 19:20)</a:t>
            </a:r>
            <a:endParaRPr lang="en-US" sz="2800" b="1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04872" name="Rectangle 11"/>
          <p:cNvSpPr>
            <a:spLocks noChangeArrowheads="1"/>
          </p:cNvSpPr>
          <p:nvPr/>
        </p:nvSpPr>
        <p:spPr bwMode="auto">
          <a:xfrm>
            <a:off x="1219200" y="3957638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6538" indent="-236538" eaLnBrk="1" hangingPunct="1">
              <a:buClr>
                <a:srgbClr val="D6ECFF"/>
              </a:buClr>
              <a:buSzPct val="95000"/>
              <a:buFont typeface="Arial" pitchFamily="34" charset="0"/>
              <a:buChar char="•"/>
            </a:pP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灵体的存在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ea typeface="SimSun" pitchFamily="2" charset="-122"/>
              </a:rPr>
              <a:t>(3:1; 7:17; 13:14)</a:t>
            </a:r>
          </a:p>
        </p:txBody>
      </p:sp>
      <p:sp>
        <p:nvSpPr>
          <p:cNvPr id="804873" name="Subtitle 2"/>
          <p:cNvSpPr txBox="1">
            <a:spLocks/>
          </p:cNvSpPr>
          <p:nvPr/>
        </p:nvSpPr>
        <p:spPr bwMode="auto">
          <a:xfrm>
            <a:off x="6705600" y="64770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1" hangingPunct="1">
              <a:buClr>
                <a:srgbClr val="D6ECFF"/>
              </a:buClr>
              <a:buSzPct val="95000"/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Beale, 1004</a:t>
            </a: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0" y="838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/>
          <a:p>
            <a:pPr marL="236538" indent="-236538" algn="ctr" eaLnBrk="1" hangingPunct="1">
              <a:buClr>
                <a:srgbClr val="D6ECFF"/>
              </a:buClr>
              <a:buSzPct val="95000"/>
              <a:buFont typeface="Wingdings" pitchFamily="2" charset="2"/>
              <a:buNone/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   </a:t>
            </a:r>
            <a:r>
              <a:rPr lang="zh-CN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约翰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將</a:t>
            </a:r>
            <a:r>
              <a:rPr lang="zh-CN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两事件等同起来，因他看到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人們</a:t>
            </a:r>
            <a:endParaRPr lang="en-US" b="1">
              <a:solidFill>
                <a:srgbClr val="FFFFFF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04875" name="Rectangle 13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772400" cy="990600"/>
          </a:xfrm>
          <a:noFill/>
        </p:spPr>
        <p:txBody>
          <a:bodyPr/>
          <a:lstStyle/>
          <a:p>
            <a:r>
              <a:rPr lang="zh-TW" altLang="en-US" sz="4800">
                <a:latin typeface="SimSun" pitchFamily="2" charset="-122"/>
                <a:ea typeface="SimSun" pitchFamily="2" charset="-122"/>
              </a:rPr>
              <a:t>第一次复活</a:t>
            </a:r>
            <a:r>
              <a:rPr lang="en-US" altLang="ja-JP" sz="4800">
                <a:latin typeface="SimSun" pitchFamily="2" charset="-122"/>
                <a:ea typeface="SimSun" pitchFamily="2" charset="-122"/>
              </a:rPr>
              <a:t>(20:4)</a:t>
            </a:r>
            <a:endParaRPr lang="en-US" sz="4800"/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0" y="160020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D6ECFF"/>
              </a:buClr>
              <a:buSzPct val="95000"/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ja-JP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“</a:t>
            </a:r>
            <a:r>
              <a:rPr lang="zh-TW" altLang="en-US" sz="36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复活</a:t>
            </a:r>
            <a:r>
              <a:rPr lang="en-US" altLang="ja-JP" sz="3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” </a:t>
            </a:r>
            <a:r>
              <a:rPr lang="en-US" altLang="ja-JP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(e;zhsan)</a:t>
            </a:r>
            <a:r>
              <a:rPr lang="en-US" altLang="ja-JP" sz="3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 </a:t>
            </a:r>
            <a:r>
              <a:rPr lang="zh-TW" altLang="en-US" sz="36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在第一的复活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04877" name="Picture 14" descr="Rev 20.4 Gk came to lif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148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2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913" name="Picture 2" descr="Blue&amp; bl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/>
          <p:nvPr/>
        </p:nvSpPr>
        <p:spPr>
          <a:xfrm rot="10800000">
            <a:off x="1066800" y="2514600"/>
            <a:ext cx="8077200" cy="4343400"/>
          </a:xfrm>
          <a:prstGeom prst="wedgeRectCallout">
            <a:avLst>
              <a:gd name="adj1" fmla="val 28342"/>
              <a:gd name="adj2" fmla="val 5978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06915" name="Subtitle 2"/>
          <p:cNvSpPr txBox="1">
            <a:spLocks/>
          </p:cNvSpPr>
          <p:nvPr/>
        </p:nvSpPr>
        <p:spPr bwMode="auto">
          <a:xfrm>
            <a:off x="1143000" y="2514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</a:pPr>
            <a:r>
              <a:rPr lang="ja-JP" alt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复活</a:t>
            </a:r>
            <a:r>
              <a:rPr lang="en-US" altLang="ja-JP" sz="2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” (</a:t>
            </a:r>
            <a:r>
              <a:rPr lang="zh-TW" altLang="en-US" sz="2800">
                <a:solidFill>
                  <a:srgbClr val="FFFFFF"/>
                </a:solidFill>
              </a:rPr>
              <a:t>从</a:t>
            </a:r>
            <a:r>
              <a:rPr lang="en-US" altLang="ja-JP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ja-JP" sz="2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za,w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, </a:t>
            </a:r>
            <a:r>
              <a:rPr lang="en-US" altLang="ja-JP" sz="2800" b="1">
                <a:solidFill>
                  <a:srgbClr val="FFFFFF"/>
                </a:solidFill>
                <a:latin typeface="Arial" pitchFamily="34" charset="0"/>
              </a:rPr>
              <a:t>“</a:t>
            </a:r>
            <a:r>
              <a:rPr lang="zh-TW" altLang="en-US" sz="28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活着</a:t>
            </a:r>
            <a:r>
              <a:rPr lang="zh-TW" altLang="en-US" sz="2800">
                <a:solidFill>
                  <a:srgbClr val="FFFFFF"/>
                </a:solidFill>
              </a:rPr>
              <a:t> </a:t>
            </a:r>
            <a:r>
              <a:rPr lang="en-US" altLang="ja-JP" sz="2800" b="1">
                <a:solidFill>
                  <a:srgbClr val="FFFFFF"/>
                </a:solidFill>
                <a:latin typeface="Arial" pitchFamily="34" charset="0"/>
              </a:rPr>
              <a:t>”) 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意味着</a:t>
            </a:r>
            <a:r>
              <a:rPr lang="zh-TW" alt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ja-JP" sz="2800" b="1">
                <a:solidFill>
                  <a:srgbClr val="FFFFFF"/>
                </a:solidFill>
                <a:latin typeface="Arial" pitchFamily="34" charset="0"/>
              </a:rPr>
              <a:t>: </a:t>
            </a:r>
            <a:endParaRPr lang="en-US" sz="28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06916" name="Subtitle 2"/>
          <p:cNvSpPr txBox="1">
            <a:spLocks/>
          </p:cNvSpPr>
          <p:nvPr/>
        </p:nvSpPr>
        <p:spPr bwMode="auto">
          <a:xfrm>
            <a:off x="1219200" y="3048000"/>
            <a:ext cx="708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  <a:buFont typeface="Arial" pitchFamily="34" charset="0"/>
              <a:buChar char="•"/>
            </a:pP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身体复活 </a:t>
            </a:r>
            <a:r>
              <a:rPr 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(1:18; 2:8)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2667000" y="4724400"/>
            <a:ext cx="525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</a:pP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因此，在</a:t>
            </a:r>
            <a:r>
              <a:rPr lang="en-US" altLang="zh-CN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20:4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中之三个微差，哪个是最好的？ </a:t>
            </a:r>
            <a:endParaRPr lang="en-US" sz="2800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667000" y="5943600"/>
            <a:ext cx="525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怎能知道呢？</a:t>
            </a:r>
            <a:r>
              <a:rPr lang="zh-TW" altLang="en-US" sz="28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</a:t>
            </a:r>
            <a:endParaRPr lang="en-US" sz="2800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806919" name="Rectangle 10"/>
          <p:cNvSpPr>
            <a:spLocks noChangeArrowheads="1"/>
          </p:cNvSpPr>
          <p:nvPr/>
        </p:nvSpPr>
        <p:spPr bwMode="auto">
          <a:xfrm>
            <a:off x="1219200" y="3500438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6538" indent="-236538" eaLnBrk="1" hangingPunct="1">
              <a:buClr>
                <a:srgbClr val="D6ECFF"/>
              </a:buClr>
              <a:buSzPct val="95000"/>
              <a:buFont typeface="Arial" pitchFamily="34" charset="0"/>
              <a:buChar char="•"/>
            </a:pP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身体的存在</a:t>
            </a:r>
            <a:r>
              <a:rPr lang="en-US" altLang="ja-JP" sz="2800" b="1">
                <a:solidFill>
                  <a:srgbClr val="FFFF00"/>
                </a:solidFill>
                <a:latin typeface="SimSun" pitchFamily="2" charset="-122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ea typeface="MS PGothic" pitchFamily="34" charset="-128"/>
                <a:cs typeface="Arial" pitchFamily="34" charset="0"/>
              </a:rPr>
              <a:t>(16:3; 19:20)</a:t>
            </a:r>
            <a:endParaRPr lang="en-US" sz="2800" b="1">
              <a:solidFill>
                <a:srgbClr val="FFFFFF"/>
              </a:solidFill>
              <a:latin typeface="SimSun" pitchFamily="2" charset="-122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06920" name="Rectangle 11"/>
          <p:cNvSpPr>
            <a:spLocks noChangeArrowheads="1"/>
          </p:cNvSpPr>
          <p:nvPr/>
        </p:nvSpPr>
        <p:spPr bwMode="auto">
          <a:xfrm>
            <a:off x="1219200" y="3957638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6538" indent="-236538" eaLnBrk="1" hangingPunct="1">
              <a:buClr>
                <a:srgbClr val="D6ECFF"/>
              </a:buClr>
              <a:buSzPct val="95000"/>
              <a:buFont typeface="Arial" pitchFamily="34" charset="0"/>
              <a:buChar char="•"/>
            </a:pP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灵体的存在 </a:t>
            </a:r>
            <a:r>
              <a:rPr 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(3:1; 7:17; 13:14)</a:t>
            </a:r>
          </a:p>
        </p:txBody>
      </p:sp>
      <p:sp>
        <p:nvSpPr>
          <p:cNvPr id="806921" name="Subtitle 2"/>
          <p:cNvSpPr txBox="1">
            <a:spLocks/>
          </p:cNvSpPr>
          <p:nvPr/>
        </p:nvSpPr>
        <p:spPr bwMode="auto">
          <a:xfrm>
            <a:off x="6705600" y="64770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1" hangingPunct="1">
              <a:buClr>
                <a:srgbClr val="D6ECFF"/>
              </a:buClr>
              <a:buSzPct val="95000"/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Beale, 1004</a:t>
            </a: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0" y="914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/>
          <a:p>
            <a:pPr marL="236538" indent="-236538" algn="ctr" eaLnBrk="1" hangingPunct="1">
              <a:buClr>
                <a:srgbClr val="D6ECFF"/>
              </a:buClr>
              <a:buSzPct val="95000"/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  </a:t>
            </a:r>
            <a:r>
              <a:rPr lang="zh-CN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约翰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將</a:t>
            </a:r>
            <a:r>
              <a:rPr lang="zh-CN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两事件等同起来，因他看到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人們</a:t>
            </a:r>
            <a:endParaRPr lang="en-US" sz="3600" b="1">
              <a:solidFill>
                <a:srgbClr val="FFFFFF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06923" name="Rectangle 13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838200"/>
          </a:xfrm>
          <a:noFill/>
        </p:spPr>
        <p:txBody>
          <a:bodyPr/>
          <a:lstStyle/>
          <a:p>
            <a:r>
              <a:rPr lang="zh-TW" altLang="en-US" sz="4800">
                <a:latin typeface="SimSun" pitchFamily="2" charset="-122"/>
                <a:ea typeface="SimSun" pitchFamily="2" charset="-122"/>
              </a:rPr>
              <a:t>第一次复活</a:t>
            </a:r>
            <a:r>
              <a:rPr lang="en-US" altLang="ja-JP" sz="4800">
                <a:latin typeface="SimSun" pitchFamily="2" charset="-122"/>
                <a:ea typeface="SimSun" pitchFamily="2" charset="-122"/>
              </a:rPr>
              <a:t>(20:4)</a:t>
            </a:r>
            <a:endParaRPr lang="en-US" sz="4800"/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0" y="160020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D6ECFF"/>
              </a:buClr>
              <a:buSzPct val="95000"/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ja-JP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“</a:t>
            </a:r>
            <a:r>
              <a:rPr lang="zh-TW" altLang="en-US" sz="36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复活</a:t>
            </a:r>
            <a:r>
              <a:rPr lang="en-US" altLang="ja-JP" sz="3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” </a:t>
            </a:r>
            <a:r>
              <a:rPr lang="en-US" altLang="ja-JP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(e;zhsan)</a:t>
            </a:r>
            <a:r>
              <a:rPr lang="en-US" altLang="ja-JP" sz="3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 </a:t>
            </a:r>
            <a:r>
              <a:rPr lang="zh-TW" altLang="en-US" sz="36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在第一的复活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06925" name="Picture 14" descr="Rev 20.4 Gk came to lif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148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26" name="Picture 15" descr="Rev 20.4 Gr to liv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27313"/>
            <a:ext cx="5334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04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61" name="Picture 2" descr="Blue&amp; bl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/>
          <p:nvPr/>
        </p:nvSpPr>
        <p:spPr>
          <a:xfrm rot="10800000">
            <a:off x="1066800" y="2514600"/>
            <a:ext cx="8077200" cy="4343400"/>
          </a:xfrm>
          <a:prstGeom prst="wedgeRectCallout">
            <a:avLst>
              <a:gd name="adj1" fmla="val -19554"/>
              <a:gd name="adj2" fmla="val 59132"/>
            </a:avLst>
          </a:prstGeom>
          <a:solidFill>
            <a:srgbClr val="5008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08963" name="Subtitle 2"/>
          <p:cNvSpPr txBox="1">
            <a:spLocks/>
          </p:cNvSpPr>
          <p:nvPr/>
        </p:nvSpPr>
        <p:spPr bwMode="auto">
          <a:xfrm>
            <a:off x="1219200" y="3048000"/>
            <a:ext cx="708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  <a:buFont typeface="Arial" pitchFamily="34" charset="0"/>
              <a:buChar char="•"/>
            </a:pP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身体复活 </a:t>
            </a:r>
            <a:endParaRPr lang="en-US" sz="2800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3505200"/>
            <a:ext cx="5562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6538" indent="-236538" eaLnBrk="1" hangingPunct="1">
              <a:buClr>
                <a:srgbClr val="D6ECFF"/>
              </a:buClr>
              <a:buSzPct val="95000"/>
              <a:buFont typeface="Arial" pitchFamily="34" charset="0"/>
              <a:buChar char="•"/>
              <a:defRPr/>
            </a:pPr>
            <a:r>
              <a:rPr lang="zh-TW" altLang="en-US" sz="2800" b="1" strike="sngStrike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身体的存在</a:t>
            </a:r>
            <a:endParaRPr lang="en-US" sz="2800" b="1" strike="sngStrike" dirty="0">
              <a:solidFill>
                <a:srgbClr val="FFFFF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3962400"/>
            <a:ext cx="5562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6538" indent="-236538" eaLnBrk="1" hangingPunct="1">
              <a:buClr>
                <a:srgbClr val="D6ECFF"/>
              </a:buClr>
              <a:buSzPct val="95000"/>
              <a:buFont typeface="Arial" pitchFamily="34" charset="0"/>
              <a:buChar char="•"/>
              <a:defRPr/>
            </a:pPr>
            <a:r>
              <a:rPr lang="zh-TW" altLang="en-US" sz="2800" b="1" strike="sngStrike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灵体的存在</a:t>
            </a:r>
            <a:endParaRPr lang="en-US" sz="2800" b="1" strike="sngStrike" dirty="0">
              <a:solidFill>
                <a:srgbClr val="FFFFFF"/>
              </a:solidFill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0" y="990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/>
          <a:p>
            <a:pPr marL="236538" indent="-236538" algn="ctr" eaLnBrk="1" hangingPunct="1">
              <a:buClr>
                <a:srgbClr val="D6ECFF"/>
              </a:buClr>
              <a:buSzPct val="95000"/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   </a:t>
            </a:r>
            <a:r>
              <a:rPr lang="zh-CN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约翰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將</a:t>
            </a:r>
            <a:r>
              <a:rPr lang="zh-CN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两事件等同起来，因他看到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人們</a:t>
            </a:r>
            <a:endParaRPr lang="en-US" sz="3600" b="1">
              <a:solidFill>
                <a:srgbClr val="FFFFFF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08967" name="Rectangle 10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914400"/>
          </a:xfrm>
          <a:noFill/>
        </p:spPr>
        <p:txBody>
          <a:bodyPr/>
          <a:lstStyle/>
          <a:p>
            <a:r>
              <a:rPr lang="zh-TW" altLang="en-US" sz="4800">
                <a:latin typeface="SimSun" pitchFamily="2" charset="-122"/>
                <a:ea typeface="SimSun" pitchFamily="2" charset="-122"/>
              </a:rPr>
              <a:t>第一次复活</a:t>
            </a:r>
            <a:r>
              <a:rPr lang="en-US" altLang="ja-JP" sz="4800">
                <a:latin typeface="SimSun" pitchFamily="2" charset="-122"/>
                <a:ea typeface="SimSun" pitchFamily="2" charset="-122"/>
              </a:rPr>
              <a:t>(20:4)</a:t>
            </a:r>
            <a:endParaRPr lang="en-US" sz="4800"/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0" y="160020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D6ECFF"/>
              </a:buClr>
              <a:buSzPct val="95000"/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ja-JP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“</a:t>
            </a:r>
            <a:r>
              <a:rPr lang="zh-TW" altLang="en-US" sz="36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复活</a:t>
            </a:r>
            <a:r>
              <a:rPr lang="en-US" altLang="ja-JP" sz="3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” </a:t>
            </a:r>
            <a:r>
              <a:rPr lang="en-US" altLang="ja-JP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(e;zhsan)</a:t>
            </a:r>
            <a:r>
              <a:rPr lang="en-US" altLang="ja-JP" sz="3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 </a:t>
            </a:r>
            <a:r>
              <a:rPr lang="zh-TW" altLang="en-US" sz="36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在第一的复活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08969" name="Picture 11" descr="Rev 20.4 Gk came to lif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148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70" name="Subtitle 2"/>
          <p:cNvSpPr txBox="1">
            <a:spLocks/>
          </p:cNvSpPr>
          <p:nvPr/>
        </p:nvSpPr>
        <p:spPr bwMode="auto">
          <a:xfrm>
            <a:off x="1143000" y="2514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</a:pPr>
            <a:r>
              <a:rPr lang="ja-JP" altLang="en-US" sz="2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复活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” </a:t>
            </a:r>
            <a:r>
              <a:rPr lang="en-US" altLang="ja-JP" sz="1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(avna,stasij)   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在新约，只表示 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… </a:t>
            </a:r>
            <a:endParaRPr lang="en-US" sz="2800" b="1">
              <a:solidFill>
                <a:srgbClr val="FFFFFF"/>
              </a:solidFill>
              <a:latin typeface="SimSun" pitchFamily="2" charset="-122"/>
              <a:cs typeface="Arial" pitchFamily="34" charset="0"/>
            </a:endParaRPr>
          </a:p>
        </p:txBody>
      </p:sp>
      <p:pic>
        <p:nvPicPr>
          <p:cNvPr id="808971" name="Picture 13" descr="Rev 20.4 resurrection red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1524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85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009" name="Picture 2" descr="Blue&amp; bl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/>
          <p:nvPr/>
        </p:nvSpPr>
        <p:spPr>
          <a:xfrm rot="10800000">
            <a:off x="1066800" y="2514600"/>
            <a:ext cx="8077200" cy="4343400"/>
          </a:xfrm>
          <a:prstGeom prst="wedgeRectCallout">
            <a:avLst>
              <a:gd name="adj1" fmla="val -19554"/>
              <a:gd name="adj2" fmla="val 59132"/>
            </a:avLst>
          </a:prstGeom>
          <a:solidFill>
            <a:srgbClr val="5008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11011" name="Subtitle 2"/>
          <p:cNvSpPr txBox="1">
            <a:spLocks/>
          </p:cNvSpPr>
          <p:nvPr/>
        </p:nvSpPr>
        <p:spPr bwMode="auto">
          <a:xfrm>
            <a:off x="1219200" y="3048000"/>
            <a:ext cx="708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  <a:buFont typeface="Arial" pitchFamily="34" charset="0"/>
              <a:buChar char="•"/>
            </a:pP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身体复活 </a:t>
            </a:r>
            <a:endParaRPr lang="en-US" sz="2800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1676400" y="3505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aseline="30000">
                <a:solidFill>
                  <a:srgbClr val="FFFFFF"/>
                </a:solidFill>
                <a:latin typeface="Arial" pitchFamily="34" charset="0"/>
              </a:rPr>
              <a:t>NLT </a:t>
            </a:r>
            <a:r>
              <a:rPr lang="zh-TW" altLang="en-US" sz="2800" b="1">
                <a:solidFill>
                  <a:srgbClr val="FFFFFF"/>
                </a:solidFill>
              </a:rPr>
              <a:t>约翰</a:t>
            </a:r>
            <a:r>
              <a:rPr lang="en-US" altLang="ja-JP" sz="2800" b="1">
                <a:solidFill>
                  <a:srgbClr val="FFFFFF"/>
                </a:solidFill>
                <a:latin typeface="Arial" pitchFamily="34" charset="0"/>
              </a:rPr>
              <a:t> 11:25 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耶稣对他说、复活在我、生命也在我．信我的人、虽然死了、也必复活．  </a:t>
            </a:r>
            <a:endParaRPr lang="en-US" sz="2800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1676400" y="48006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aseline="30000">
                <a:solidFill>
                  <a:srgbClr val="FFFFFF"/>
                </a:solidFill>
                <a:latin typeface="Arial" pitchFamily="34" charset="0"/>
              </a:rPr>
              <a:t>NIV 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林前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15:12 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既传基督是从死里复活了、怎么在你们中间、有人说没有死人复活的事呢。 </a:t>
            </a:r>
            <a:endParaRPr lang="en-US" sz="2800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676400" y="6019800"/>
            <a:ext cx="746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相同的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身体复活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.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林前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15:13, 21, 42</a:t>
            </a:r>
            <a:endParaRPr lang="en-US" sz="2800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0" y="990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/>
          <a:p>
            <a:pPr marL="236538" indent="-236538" algn="ctr" eaLnBrk="1" hangingPunct="1">
              <a:buClr>
                <a:srgbClr val="D6ECFF"/>
              </a:buClr>
              <a:buSzPct val="95000"/>
              <a:buFont typeface="Wingdings" pitchFamily="2" charset="2"/>
              <a:buNone/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  </a:t>
            </a:r>
            <a:r>
              <a:rPr lang="zh-CN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约翰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將</a:t>
            </a:r>
            <a:r>
              <a:rPr lang="zh-CN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两事件等同起来，因他看到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人們</a:t>
            </a:r>
            <a:endParaRPr lang="en-US" b="1">
              <a:solidFill>
                <a:srgbClr val="FFFFFF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11016" name="Rectangle 11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7772400" cy="914400"/>
          </a:xfrm>
          <a:noFill/>
        </p:spPr>
        <p:txBody>
          <a:bodyPr/>
          <a:lstStyle/>
          <a:p>
            <a:r>
              <a:rPr lang="zh-TW" altLang="en-US" sz="4800">
                <a:latin typeface="SimSun" pitchFamily="2" charset="-122"/>
                <a:ea typeface="SimSun" pitchFamily="2" charset="-122"/>
              </a:rPr>
              <a:t>第一次复活</a:t>
            </a:r>
            <a:r>
              <a:rPr lang="en-US" altLang="ja-JP" sz="4800">
                <a:latin typeface="SimSun" pitchFamily="2" charset="-122"/>
                <a:ea typeface="SimSun" pitchFamily="2" charset="-122"/>
              </a:rPr>
              <a:t>(20:4)</a:t>
            </a:r>
            <a:endParaRPr lang="en-US" sz="4800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0" y="160020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D6ECFF"/>
              </a:buClr>
              <a:buSzPct val="95000"/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ja-JP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“</a:t>
            </a:r>
            <a:r>
              <a:rPr lang="zh-TW" altLang="en-US" sz="36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复活</a:t>
            </a:r>
            <a:r>
              <a:rPr lang="en-US" altLang="ja-JP" sz="3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” </a:t>
            </a:r>
            <a:r>
              <a:rPr lang="en-US" altLang="ja-JP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(e;zhsan)</a:t>
            </a:r>
            <a:r>
              <a:rPr lang="en-US" altLang="ja-JP" sz="3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 </a:t>
            </a:r>
            <a:r>
              <a:rPr lang="zh-TW" altLang="en-US" sz="36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在第一的复活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1018" name="Picture 14" descr="Rev 20.4 Gk came to lif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148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019" name="Subtitle 2"/>
          <p:cNvSpPr txBox="1">
            <a:spLocks/>
          </p:cNvSpPr>
          <p:nvPr/>
        </p:nvSpPr>
        <p:spPr bwMode="auto">
          <a:xfrm>
            <a:off x="1143000" y="2514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</a:pPr>
            <a:r>
              <a:rPr lang="ja-JP" altLang="en-US" sz="2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复活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” </a:t>
            </a:r>
            <a:r>
              <a:rPr lang="en-US" altLang="ja-JP" sz="1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(avna,stasij)   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在新约，只表示 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… </a:t>
            </a:r>
            <a:endParaRPr lang="en-US" sz="2800" b="1">
              <a:solidFill>
                <a:srgbClr val="FFFFFF"/>
              </a:solidFill>
              <a:latin typeface="SimSun" pitchFamily="2" charset="-122"/>
              <a:cs typeface="Arial" pitchFamily="34" charset="0"/>
            </a:endParaRPr>
          </a:p>
        </p:txBody>
      </p:sp>
      <p:pic>
        <p:nvPicPr>
          <p:cNvPr id="811020" name="Picture 19" descr="Rev 20.4 resurrection red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1524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5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57" name="Picture 2" descr="Blue&amp; bl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/>
          <p:nvPr/>
        </p:nvSpPr>
        <p:spPr>
          <a:xfrm rot="10800000">
            <a:off x="1066800" y="2514600"/>
            <a:ext cx="8077200" cy="4343400"/>
          </a:xfrm>
          <a:prstGeom prst="wedgeRectCallout">
            <a:avLst>
              <a:gd name="adj1" fmla="val -19554"/>
              <a:gd name="adj2" fmla="val 59132"/>
            </a:avLst>
          </a:prstGeom>
          <a:solidFill>
            <a:srgbClr val="5008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13059" name="Subtitle 2"/>
          <p:cNvSpPr txBox="1">
            <a:spLocks/>
          </p:cNvSpPr>
          <p:nvPr/>
        </p:nvSpPr>
        <p:spPr bwMode="auto">
          <a:xfrm>
            <a:off x="1143000" y="2514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</a:pPr>
            <a:r>
              <a:rPr lang="ja-JP" altLang="en-US" sz="2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复活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” </a:t>
            </a:r>
            <a:r>
              <a:rPr lang="en-US" altLang="ja-JP" sz="1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(avna,stasij)   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在新约，只表示 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… </a:t>
            </a:r>
            <a:endParaRPr lang="en-US" sz="2800" b="1">
              <a:solidFill>
                <a:srgbClr val="FFFFFF"/>
              </a:solidFill>
              <a:latin typeface="SimSun" pitchFamily="2" charset="-122"/>
              <a:cs typeface="Arial" pitchFamily="34" charset="0"/>
            </a:endParaRPr>
          </a:p>
        </p:txBody>
      </p:sp>
      <p:sp>
        <p:nvSpPr>
          <p:cNvPr id="813060" name="Subtitle 2"/>
          <p:cNvSpPr txBox="1">
            <a:spLocks/>
          </p:cNvSpPr>
          <p:nvPr/>
        </p:nvSpPr>
        <p:spPr bwMode="auto">
          <a:xfrm>
            <a:off x="1219200" y="3048000"/>
            <a:ext cx="7086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  <a:buFont typeface="Arial" pitchFamily="34" charset="0"/>
              <a:buChar char="•"/>
            </a:pP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身体复活 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在</a:t>
            </a:r>
            <a:r>
              <a:rPr lang="en-US" altLang="zh-CN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5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节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中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也</a:t>
            </a:r>
            <a:r>
              <a:rPr lang="en-US" altLang="zh-CN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是清楚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表示</a:t>
            </a:r>
            <a:r>
              <a:rPr lang="en-US" altLang="zh-TW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“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复活</a:t>
            </a:r>
            <a:r>
              <a:rPr lang="en-US" altLang="zh-TW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”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之意思</a:t>
            </a:r>
            <a:r>
              <a:rPr lang="zh-TW" altLang="en-US" b="1">
                <a:solidFill>
                  <a:srgbClr val="FFFFFF"/>
                </a:solidFill>
                <a:ea typeface="SimSun" pitchFamily="2" charset="-122"/>
              </a:rPr>
              <a:t> </a:t>
            </a:r>
            <a:endParaRPr lang="en-US" altLang="ja-JP" b="1">
              <a:solidFill>
                <a:srgbClr val="FFFFFF"/>
              </a:solidFill>
              <a:latin typeface="Arial" pitchFamily="34" charset="0"/>
              <a:ea typeface="SimSun" pitchFamily="2" charset="-122"/>
            </a:endParaRPr>
          </a:p>
          <a:p>
            <a:pPr eaLnBrk="1" hangingPunct="1">
              <a:buClr>
                <a:srgbClr val="D6ECFF"/>
              </a:buClr>
              <a:buSzPct val="95000"/>
              <a:buFont typeface="Arial" pitchFamily="34" charset="0"/>
              <a:buChar char="•"/>
            </a:pP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难道没有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合理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的解释同一个词，在连续的经文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中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以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相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同的方式，特别是“复活” 是指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真實的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身体复活？ </a:t>
            </a:r>
            <a:endParaRPr lang="en-US" sz="2800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0" y="914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/>
          <a:p>
            <a:pPr marL="236538" indent="-236538" algn="ctr" eaLnBrk="1" hangingPunct="1">
              <a:buClr>
                <a:srgbClr val="D6ECFF"/>
              </a:buClr>
              <a:buSzPct val="95000"/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   </a:t>
            </a:r>
            <a:r>
              <a:rPr lang="zh-CN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约翰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將</a:t>
            </a:r>
            <a:r>
              <a:rPr lang="zh-CN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两事件等同起来，因他看到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人們</a:t>
            </a:r>
            <a:endParaRPr lang="en-US" b="1">
              <a:solidFill>
                <a:srgbClr val="FFFFFF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13062" name="Rectangle 8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772400" cy="1143000"/>
          </a:xfrm>
          <a:noFill/>
        </p:spPr>
        <p:txBody>
          <a:bodyPr/>
          <a:lstStyle/>
          <a:p>
            <a:r>
              <a:rPr lang="zh-TW" altLang="en-US" sz="4800">
                <a:latin typeface="SimSun" pitchFamily="2" charset="-122"/>
                <a:ea typeface="SimSun" pitchFamily="2" charset="-122"/>
              </a:rPr>
              <a:t>第一次复活</a:t>
            </a:r>
            <a:r>
              <a:rPr lang="en-US" altLang="ja-JP" sz="4800">
                <a:latin typeface="SimSun" pitchFamily="2" charset="-122"/>
                <a:ea typeface="SimSun" pitchFamily="2" charset="-122"/>
              </a:rPr>
              <a:t>(20:4)</a:t>
            </a:r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0" y="160020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D6ECFF"/>
              </a:buClr>
              <a:buSzPct val="95000"/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ja-JP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“</a:t>
            </a:r>
            <a:r>
              <a:rPr lang="zh-TW" altLang="en-US" sz="36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复活</a:t>
            </a:r>
            <a:r>
              <a:rPr lang="en-US" altLang="ja-JP" sz="3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” </a:t>
            </a:r>
            <a:r>
              <a:rPr lang="en-US" altLang="ja-JP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(e;zhsan)</a:t>
            </a:r>
            <a:r>
              <a:rPr lang="en-US" altLang="ja-JP" sz="3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 </a:t>
            </a:r>
            <a:r>
              <a:rPr lang="zh-TW" altLang="en-US" sz="36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在第一的复活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3064" name="Picture 10" descr="Rev 20.4 Gk came to lif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148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3065" name="Picture 11" descr="Rev 20.4 resurrection red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1524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3066" name="Picture 13" descr="Rev 20.4 resurrection red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90863"/>
            <a:ext cx="11430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1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105" name="Picture 2" descr="Blue&amp; bl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/>
          <p:nvPr/>
        </p:nvSpPr>
        <p:spPr>
          <a:xfrm rot="10800000">
            <a:off x="1066800" y="2514600"/>
            <a:ext cx="8077200" cy="4343400"/>
          </a:xfrm>
          <a:prstGeom prst="wedgeRectCallout">
            <a:avLst>
              <a:gd name="adj1" fmla="val -19554"/>
              <a:gd name="adj2" fmla="val 59132"/>
            </a:avLst>
          </a:prstGeom>
          <a:solidFill>
            <a:srgbClr val="5008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15107" name="Subtitle 2"/>
          <p:cNvSpPr txBox="1">
            <a:spLocks/>
          </p:cNvSpPr>
          <p:nvPr/>
        </p:nvSpPr>
        <p:spPr bwMode="auto">
          <a:xfrm>
            <a:off x="1143000" y="2514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</a:pP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比尔和其他无千禧年派领会</a:t>
            </a:r>
            <a:r>
              <a:rPr lang="zh-TW" altLang="en-US">
                <a:solidFill>
                  <a:srgbClr val="FFFFFF"/>
                </a:solidFill>
                <a:ea typeface="SimSun" pitchFamily="2" charset="-122"/>
              </a:rPr>
              <a:t> </a:t>
            </a:r>
            <a:endParaRPr lang="en-US" b="1">
              <a:solidFill>
                <a:srgbClr val="FFFFFF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15108" name="Subtitle 2"/>
          <p:cNvSpPr txBox="1">
            <a:spLocks/>
          </p:cNvSpPr>
          <p:nvPr/>
        </p:nvSpPr>
        <p:spPr bwMode="auto">
          <a:xfrm>
            <a:off x="1066800" y="3048000"/>
            <a:ext cx="8077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  <a:buFont typeface="Arial" pitchFamily="34" charset="0"/>
              <a:buChar char="•"/>
            </a:pPr>
            <a:r>
              <a:rPr lang="ja-JP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“</a:t>
            </a: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复活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”</a:t>
            </a:r>
            <a:r>
              <a:rPr lang="en-US" altLang="ja-JP" sz="1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(avna,stasij) 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在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第</a:t>
            </a:r>
            <a:r>
              <a:rPr lang="en-US" altLang="zh-CN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4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节作为</a:t>
            </a:r>
            <a:r>
              <a:rPr lang="en-US" altLang="zh-CN" sz="2800" b="1">
                <a:solidFill>
                  <a:srgbClr val="FFFFFF"/>
                </a:solidFill>
                <a:latin typeface="SimSun" pitchFamily="2" charset="-122"/>
              </a:rPr>
              <a:t>“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靈的</a:t>
            </a:r>
            <a:r>
              <a:rPr lang="en-US" altLang="zh-CN" sz="2800" b="1">
                <a:solidFill>
                  <a:srgbClr val="FFFFFF"/>
                </a:solidFill>
                <a:latin typeface="SimSun" pitchFamily="2" charset="-122"/>
              </a:rPr>
              <a:t>"</a:t>
            </a:r>
            <a:r>
              <a:rPr lang="zh-CN" altLang="en-US" sz="28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</a:t>
            </a:r>
            <a:endParaRPr lang="en-US" altLang="ja-JP" sz="2800" b="1">
              <a:solidFill>
                <a:srgbClr val="FFFFFF"/>
              </a:solidFill>
              <a:latin typeface="SimSun" pitchFamily="2" charset="-122"/>
              <a:cs typeface="Arial" pitchFamily="34" charset="0"/>
            </a:endParaRPr>
          </a:p>
          <a:p>
            <a:pPr eaLnBrk="1" hangingPunct="1">
              <a:buClr>
                <a:srgbClr val="D6ECFF"/>
              </a:buClr>
              <a:buSzPct val="95000"/>
              <a:buFont typeface="Arial" pitchFamily="34" charset="0"/>
              <a:buChar char="•"/>
            </a:pPr>
            <a:r>
              <a:rPr lang="ja-JP" altLang="en-US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“</a:t>
            </a:r>
            <a:r>
              <a:rPr lang="zh-TW" altLang="en-US" sz="28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复活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”</a:t>
            </a:r>
            <a:r>
              <a:rPr lang="en-US" altLang="ja-JP" sz="1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(avna,stasij) 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在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第</a:t>
            </a:r>
            <a:r>
              <a:rPr lang="en-US" altLang="zh-TW" sz="2800" b="1">
                <a:solidFill>
                  <a:srgbClr val="FFFFFF"/>
                </a:solidFill>
                <a:latin typeface="SimSun" pitchFamily="2" charset="-122"/>
              </a:rPr>
              <a:t>5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节作为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“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身体的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”</a:t>
            </a:r>
            <a:endParaRPr lang="en-US" sz="2800" b="1">
              <a:solidFill>
                <a:srgbClr val="FFFFFF"/>
              </a:solidFill>
              <a:latin typeface="SimSun" pitchFamily="2" charset="-122"/>
              <a:cs typeface="Arial" pitchFamily="34" charset="0"/>
            </a:endParaRPr>
          </a:p>
        </p:txBody>
      </p:sp>
      <p:sp>
        <p:nvSpPr>
          <p:cNvPr id="815109" name="Subtitle 2"/>
          <p:cNvSpPr txBox="1">
            <a:spLocks/>
          </p:cNvSpPr>
          <p:nvPr/>
        </p:nvSpPr>
        <p:spPr bwMode="auto">
          <a:xfrm>
            <a:off x="1143000" y="4038600"/>
            <a:ext cx="800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</a:pP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看到两个复活，是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对无千禧年派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系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统矛盾的</a:t>
            </a:r>
            <a:r>
              <a:rPr lang="en-US" altLang="zh-TW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;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它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教导在千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禧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年只有一个复活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之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倡导者（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它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视千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禧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年为当今时代） </a:t>
            </a:r>
            <a:endParaRPr lang="en-US" sz="2800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0" y="10668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/>
          <a:p>
            <a:pPr marL="236538" indent="-236538" algn="ctr" eaLnBrk="1" hangingPunct="1">
              <a:buClr>
                <a:srgbClr val="D6ECFF"/>
              </a:buClr>
              <a:buSzPct val="95000"/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  </a:t>
            </a:r>
            <a:r>
              <a:rPr lang="zh-CN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约翰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將</a:t>
            </a:r>
            <a:r>
              <a:rPr lang="zh-CN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两事件等同起来，因他看到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人們</a:t>
            </a:r>
            <a:endParaRPr lang="en-US" b="1">
              <a:solidFill>
                <a:srgbClr val="FFFFFF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15111" name="Rectangle 9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7772400" cy="914400"/>
          </a:xfrm>
          <a:noFill/>
        </p:spPr>
        <p:txBody>
          <a:bodyPr/>
          <a:lstStyle/>
          <a:p>
            <a:r>
              <a:rPr lang="zh-TW" altLang="en-US" sz="4800">
                <a:latin typeface="SimSun" pitchFamily="2" charset="-122"/>
                <a:ea typeface="SimSun" pitchFamily="2" charset="-122"/>
              </a:rPr>
              <a:t>第一次复活</a:t>
            </a:r>
            <a:r>
              <a:rPr lang="en-US" altLang="ja-JP" sz="4800">
                <a:latin typeface="SimSun" pitchFamily="2" charset="-122"/>
                <a:ea typeface="SimSun" pitchFamily="2" charset="-122"/>
              </a:rPr>
              <a:t>(20:4)</a:t>
            </a:r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0" y="160020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236538" indent="-2365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D6ECFF"/>
              </a:buClr>
              <a:buSzPct val="95000"/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ja-JP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“</a:t>
            </a:r>
            <a:r>
              <a:rPr lang="zh-TW" altLang="en-US" sz="3600" b="1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复活</a:t>
            </a:r>
            <a:r>
              <a:rPr lang="en-US" altLang="ja-JP" sz="3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” </a:t>
            </a:r>
            <a:r>
              <a:rPr lang="en-US" altLang="ja-JP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(e;zhsan)</a:t>
            </a:r>
            <a:r>
              <a:rPr lang="en-US" altLang="ja-JP" sz="3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 </a:t>
            </a:r>
            <a:r>
              <a:rPr lang="zh-TW" altLang="en-US" sz="36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在第一的复活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5113" name="Picture 11" descr="Rev 20.4 Gk came to lif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148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14" name="Picture 12" descr="Rev 20.4 resurrection red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1524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15" name="Picture 13" descr="Rev 20.4 resurrection red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24263"/>
            <a:ext cx="15240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80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>
                <a:latin typeface="SimHei" panose="02010609060101010101" pitchFamily="49" charset="-122"/>
                <a:ea typeface="SimHei" panose="02010609060101010101" pitchFamily="49" charset="-122"/>
                <a:cs typeface="+mj-cs"/>
              </a:rPr>
              <a:t>各个世纪提倡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  <a:cs typeface="+mj-cs"/>
              </a:rPr>
              <a:t>的</a:t>
            </a:r>
            <a:r>
              <a:rPr lang="ja-JP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千禧年</a:t>
            </a:r>
            <a:endParaRPr lang="en-US" dirty="0">
              <a:latin typeface="SimHei" panose="02010609060101010101" pitchFamily="49" charset="-122"/>
              <a:ea typeface="SimHei" panose="02010609060101010101" pitchFamily="49" charset="-122"/>
              <a:cs typeface="+mj-cs"/>
            </a:endParaRPr>
          </a:p>
        </p:txBody>
      </p:sp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762000" y="4343400"/>
            <a:ext cx="3810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1</a:t>
            </a:r>
          </a:p>
        </p:txBody>
      </p:sp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8335963" y="95250"/>
            <a:ext cx="739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b="1">
                <a:latin typeface="Comic Sans MS" charset="0"/>
              </a:rPr>
              <a:t>121</a:t>
            </a:r>
          </a:p>
        </p:txBody>
      </p:sp>
      <p:sp>
        <p:nvSpPr>
          <p:cNvPr id="384005" name="Line 5"/>
          <p:cNvSpPr>
            <a:spLocks noChangeShapeType="1"/>
          </p:cNvSpPr>
          <p:nvPr/>
        </p:nvSpPr>
        <p:spPr bwMode="auto">
          <a:xfrm>
            <a:off x="685800" y="4343400"/>
            <a:ext cx="8154988" cy="50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172037" name="Group 6"/>
          <p:cNvGrpSpPr>
            <a:grpSpLocks/>
          </p:cNvGrpSpPr>
          <p:nvPr/>
        </p:nvGrpSpPr>
        <p:grpSpPr bwMode="auto">
          <a:xfrm>
            <a:off x="533400" y="3657600"/>
            <a:ext cx="431800" cy="647700"/>
            <a:chOff x="385" y="1298"/>
            <a:chExt cx="272" cy="408"/>
          </a:xfrm>
        </p:grpSpPr>
        <p:sp>
          <p:nvSpPr>
            <p:cNvPr id="384007" name="Line 7"/>
            <p:cNvSpPr>
              <a:spLocks noChangeShapeType="1"/>
            </p:cNvSpPr>
            <p:nvPr/>
          </p:nvSpPr>
          <p:spPr bwMode="auto">
            <a:xfrm>
              <a:off x="521" y="1298"/>
              <a:ext cx="0" cy="408"/>
            </a:xfrm>
            <a:prstGeom prst="line">
              <a:avLst/>
            </a:prstGeom>
            <a:noFill/>
            <a:ln w="57150">
              <a:solidFill>
                <a:srgbClr val="FF8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135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4008" name="Line 8"/>
            <p:cNvSpPr>
              <a:spLocks noChangeShapeType="1"/>
            </p:cNvSpPr>
            <p:nvPr/>
          </p:nvSpPr>
          <p:spPr bwMode="auto">
            <a:xfrm rot="16200000" flipV="1">
              <a:off x="521" y="1298"/>
              <a:ext cx="0" cy="272"/>
            </a:xfrm>
            <a:prstGeom prst="line">
              <a:avLst/>
            </a:prstGeom>
            <a:noFill/>
            <a:ln w="57150">
              <a:solidFill>
                <a:srgbClr val="FF8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135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2038" name="Line 9"/>
          <p:cNvSpPr>
            <a:spLocks noChangeShapeType="1"/>
          </p:cNvSpPr>
          <p:nvPr/>
        </p:nvSpPr>
        <p:spPr bwMode="auto">
          <a:xfrm>
            <a:off x="8763000" y="3657600"/>
            <a:ext cx="0" cy="719138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stealth" w="lg" len="lg"/>
          </a:ln>
          <a:effectLst>
            <a:prstShdw prst="shdw17" dist="17961" dir="13500000">
              <a:srgbClr val="000000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84010" name="Line 10"/>
          <p:cNvSpPr>
            <a:spLocks noChangeShapeType="1"/>
          </p:cNvSpPr>
          <p:nvPr/>
        </p:nvSpPr>
        <p:spPr bwMode="auto">
          <a:xfrm>
            <a:off x="17526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4011" name="Line 11"/>
          <p:cNvSpPr>
            <a:spLocks noChangeShapeType="1"/>
          </p:cNvSpPr>
          <p:nvPr/>
        </p:nvSpPr>
        <p:spPr bwMode="auto">
          <a:xfrm>
            <a:off x="83058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4012" name="Line 12"/>
          <p:cNvSpPr>
            <a:spLocks noChangeShapeType="1"/>
          </p:cNvSpPr>
          <p:nvPr/>
        </p:nvSpPr>
        <p:spPr bwMode="auto">
          <a:xfrm>
            <a:off x="54102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4013" name="Line 13"/>
          <p:cNvSpPr>
            <a:spLocks noChangeShapeType="1"/>
          </p:cNvSpPr>
          <p:nvPr/>
        </p:nvSpPr>
        <p:spPr bwMode="auto">
          <a:xfrm>
            <a:off x="76962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4014" name="Line 14"/>
          <p:cNvSpPr>
            <a:spLocks noChangeShapeType="1"/>
          </p:cNvSpPr>
          <p:nvPr/>
        </p:nvSpPr>
        <p:spPr bwMode="auto">
          <a:xfrm>
            <a:off x="70866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4015" name="Line 15"/>
          <p:cNvSpPr>
            <a:spLocks noChangeShapeType="1"/>
          </p:cNvSpPr>
          <p:nvPr/>
        </p:nvSpPr>
        <p:spPr bwMode="auto">
          <a:xfrm>
            <a:off x="12192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4016" name="Line 16"/>
          <p:cNvSpPr>
            <a:spLocks noChangeShapeType="1"/>
          </p:cNvSpPr>
          <p:nvPr/>
        </p:nvSpPr>
        <p:spPr bwMode="auto">
          <a:xfrm>
            <a:off x="22860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4017" name="Text Box 17"/>
          <p:cNvSpPr txBox="1">
            <a:spLocks noChangeArrowheads="1"/>
          </p:cNvSpPr>
          <p:nvPr/>
        </p:nvSpPr>
        <p:spPr bwMode="auto">
          <a:xfrm>
            <a:off x="1295400" y="4343400"/>
            <a:ext cx="3810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2</a:t>
            </a:r>
          </a:p>
        </p:txBody>
      </p:sp>
      <p:sp>
        <p:nvSpPr>
          <p:cNvPr id="384018" name="Text Box 18"/>
          <p:cNvSpPr txBox="1">
            <a:spLocks noChangeArrowheads="1"/>
          </p:cNvSpPr>
          <p:nvPr/>
        </p:nvSpPr>
        <p:spPr bwMode="auto">
          <a:xfrm>
            <a:off x="1828800" y="4343400"/>
            <a:ext cx="3810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3</a:t>
            </a:r>
          </a:p>
        </p:txBody>
      </p:sp>
      <p:sp>
        <p:nvSpPr>
          <p:cNvPr id="384019" name="Text Box 19"/>
          <p:cNvSpPr txBox="1">
            <a:spLocks noChangeArrowheads="1"/>
          </p:cNvSpPr>
          <p:nvPr/>
        </p:nvSpPr>
        <p:spPr bwMode="auto">
          <a:xfrm>
            <a:off x="2362200" y="4343400"/>
            <a:ext cx="3810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4</a:t>
            </a:r>
          </a:p>
        </p:txBody>
      </p:sp>
      <p:sp>
        <p:nvSpPr>
          <p:cNvPr id="384020" name="Text Box 20"/>
          <p:cNvSpPr txBox="1">
            <a:spLocks noChangeArrowheads="1"/>
          </p:cNvSpPr>
          <p:nvPr/>
        </p:nvSpPr>
        <p:spPr bwMode="auto">
          <a:xfrm>
            <a:off x="5334000" y="4343400"/>
            <a:ext cx="6096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16</a:t>
            </a:r>
          </a:p>
        </p:txBody>
      </p:sp>
      <p:sp>
        <p:nvSpPr>
          <p:cNvPr id="384021" name="Text Box 21"/>
          <p:cNvSpPr txBox="1">
            <a:spLocks noChangeArrowheads="1"/>
          </p:cNvSpPr>
          <p:nvPr/>
        </p:nvSpPr>
        <p:spPr bwMode="auto">
          <a:xfrm>
            <a:off x="6523038" y="4343400"/>
            <a:ext cx="6096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18</a:t>
            </a:r>
          </a:p>
        </p:txBody>
      </p:sp>
      <p:sp>
        <p:nvSpPr>
          <p:cNvPr id="384022" name="Text Box 22"/>
          <p:cNvSpPr txBox="1">
            <a:spLocks noChangeArrowheads="1"/>
          </p:cNvSpPr>
          <p:nvPr/>
        </p:nvSpPr>
        <p:spPr bwMode="auto">
          <a:xfrm>
            <a:off x="7118350" y="4343400"/>
            <a:ext cx="6096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19</a:t>
            </a:r>
          </a:p>
        </p:txBody>
      </p:sp>
      <p:sp>
        <p:nvSpPr>
          <p:cNvPr id="384023" name="Text Box 23"/>
          <p:cNvSpPr txBox="1">
            <a:spLocks noChangeArrowheads="1"/>
          </p:cNvSpPr>
          <p:nvPr/>
        </p:nvSpPr>
        <p:spPr bwMode="auto">
          <a:xfrm>
            <a:off x="7712075" y="4343400"/>
            <a:ext cx="6096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20</a:t>
            </a:r>
          </a:p>
        </p:txBody>
      </p:sp>
      <p:sp>
        <p:nvSpPr>
          <p:cNvPr id="384024" name="Text Box 24"/>
          <p:cNvSpPr txBox="1">
            <a:spLocks noChangeArrowheads="1"/>
          </p:cNvSpPr>
          <p:nvPr/>
        </p:nvSpPr>
        <p:spPr bwMode="auto">
          <a:xfrm>
            <a:off x="5929313" y="4343400"/>
            <a:ext cx="6096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17</a:t>
            </a:r>
          </a:p>
        </p:txBody>
      </p:sp>
      <p:sp>
        <p:nvSpPr>
          <p:cNvPr id="384025" name="Text Box 25"/>
          <p:cNvSpPr txBox="1">
            <a:spLocks noChangeArrowheads="1"/>
          </p:cNvSpPr>
          <p:nvPr/>
        </p:nvSpPr>
        <p:spPr bwMode="auto">
          <a:xfrm>
            <a:off x="8305800" y="4343400"/>
            <a:ext cx="6096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Comic Sans MS" charset="0"/>
              </a:rPr>
              <a:t>21</a:t>
            </a:r>
          </a:p>
        </p:txBody>
      </p:sp>
      <p:sp>
        <p:nvSpPr>
          <p:cNvPr id="384026" name="Line 26"/>
          <p:cNvSpPr>
            <a:spLocks noChangeShapeType="1"/>
          </p:cNvSpPr>
          <p:nvPr/>
        </p:nvSpPr>
        <p:spPr bwMode="auto">
          <a:xfrm>
            <a:off x="59436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4027" name="Line 27"/>
          <p:cNvSpPr>
            <a:spLocks noChangeShapeType="1"/>
          </p:cNvSpPr>
          <p:nvPr/>
        </p:nvSpPr>
        <p:spPr bwMode="auto">
          <a:xfrm>
            <a:off x="6477000" y="4114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4028" name="Freeform 28"/>
          <p:cNvSpPr>
            <a:spLocks/>
          </p:cNvSpPr>
          <p:nvPr/>
        </p:nvSpPr>
        <p:spPr bwMode="auto">
          <a:xfrm>
            <a:off x="998538" y="1539875"/>
            <a:ext cx="7829550" cy="2614613"/>
          </a:xfrm>
          <a:custGeom>
            <a:avLst/>
            <a:gdLst>
              <a:gd name="T0" fmla="*/ 0 w 4932"/>
              <a:gd name="T1" fmla="*/ 2147483647 h 1647"/>
              <a:gd name="T2" fmla="*/ 2147483647 w 4932"/>
              <a:gd name="T3" fmla="*/ 2147483647 h 1647"/>
              <a:gd name="T4" fmla="*/ 2147483647 w 4932"/>
              <a:gd name="T5" fmla="*/ 2147483647 h 1647"/>
              <a:gd name="T6" fmla="*/ 2147483647 w 4932"/>
              <a:gd name="T7" fmla="*/ 2147483647 h 1647"/>
              <a:gd name="T8" fmla="*/ 2147483647 w 4932"/>
              <a:gd name="T9" fmla="*/ 2147483647 h 1647"/>
              <a:gd name="T10" fmla="*/ 2147483647 w 4932"/>
              <a:gd name="T11" fmla="*/ 2147483647 h 1647"/>
              <a:gd name="T12" fmla="*/ 2147483647 w 4932"/>
              <a:gd name="T13" fmla="*/ 2147483647 h 1647"/>
              <a:gd name="T14" fmla="*/ 2147483647 w 4932"/>
              <a:gd name="T15" fmla="*/ 2147483647 h 1647"/>
              <a:gd name="T16" fmla="*/ 2147483647 w 4932"/>
              <a:gd name="T17" fmla="*/ 2147483647 h 1647"/>
              <a:gd name="T18" fmla="*/ 2147483647 w 4932"/>
              <a:gd name="T19" fmla="*/ 2147483647 h 1647"/>
              <a:gd name="T20" fmla="*/ 2147483647 w 4932"/>
              <a:gd name="T21" fmla="*/ 2147483647 h 1647"/>
              <a:gd name="T22" fmla="*/ 2147483647 w 4932"/>
              <a:gd name="T23" fmla="*/ 2147483647 h 1647"/>
              <a:gd name="T24" fmla="*/ 2147483647 w 4932"/>
              <a:gd name="T25" fmla="*/ 2147483647 h 1647"/>
              <a:gd name="T26" fmla="*/ 2147483647 w 4932"/>
              <a:gd name="T27" fmla="*/ 2147483647 h 1647"/>
              <a:gd name="T28" fmla="*/ 2147483647 w 4932"/>
              <a:gd name="T29" fmla="*/ 2147483647 h 1647"/>
              <a:gd name="T30" fmla="*/ 2147483647 w 4932"/>
              <a:gd name="T31" fmla="*/ 2147483647 h 1647"/>
              <a:gd name="T32" fmla="*/ 2147483647 w 4932"/>
              <a:gd name="T33" fmla="*/ 2147483647 h 1647"/>
              <a:gd name="T34" fmla="*/ 2147483647 w 4932"/>
              <a:gd name="T35" fmla="*/ 2147483647 h 1647"/>
              <a:gd name="T36" fmla="*/ 2147483647 w 4932"/>
              <a:gd name="T37" fmla="*/ 2147483647 h 1647"/>
              <a:gd name="T38" fmla="*/ 2147483647 w 4932"/>
              <a:gd name="T39" fmla="*/ 2147483647 h 1647"/>
              <a:gd name="T40" fmla="*/ 2147483647 w 4932"/>
              <a:gd name="T41" fmla="*/ 2147483647 h 1647"/>
              <a:gd name="T42" fmla="*/ 2147483647 w 4932"/>
              <a:gd name="T43" fmla="*/ 2147483647 h 1647"/>
              <a:gd name="T44" fmla="*/ 2147483647 w 4932"/>
              <a:gd name="T45" fmla="*/ 2147483647 h 1647"/>
              <a:gd name="T46" fmla="*/ 2147483647 w 4932"/>
              <a:gd name="T47" fmla="*/ 2147483647 h 1647"/>
              <a:gd name="T48" fmla="*/ 2147483647 w 4932"/>
              <a:gd name="T49" fmla="*/ 2147483647 h 1647"/>
              <a:gd name="T50" fmla="*/ 2147483647 w 4932"/>
              <a:gd name="T51" fmla="*/ 2147483647 h 1647"/>
              <a:gd name="T52" fmla="*/ 2147483647 w 4932"/>
              <a:gd name="T53" fmla="*/ 2147483647 h 1647"/>
              <a:gd name="T54" fmla="*/ 2147483647 w 4932"/>
              <a:gd name="T55" fmla="*/ 2147483647 h 1647"/>
              <a:gd name="T56" fmla="*/ 2147483647 w 4932"/>
              <a:gd name="T57" fmla="*/ 2147483647 h 1647"/>
              <a:gd name="T58" fmla="*/ 2147483647 w 4932"/>
              <a:gd name="T59" fmla="*/ 2147483647 h 1647"/>
              <a:gd name="T60" fmla="*/ 2147483647 w 4932"/>
              <a:gd name="T61" fmla="*/ 2147483647 h 1647"/>
              <a:gd name="T62" fmla="*/ 2147483647 w 4932"/>
              <a:gd name="T63" fmla="*/ 2147483647 h 1647"/>
              <a:gd name="T64" fmla="*/ 2147483647 w 4932"/>
              <a:gd name="T65" fmla="*/ 2147483647 h 1647"/>
              <a:gd name="T66" fmla="*/ 2147483647 w 4932"/>
              <a:gd name="T67" fmla="*/ 2147483647 h 1647"/>
              <a:gd name="T68" fmla="*/ 2147483647 w 4932"/>
              <a:gd name="T69" fmla="*/ 2147483647 h 1647"/>
              <a:gd name="T70" fmla="*/ 2147483647 w 4932"/>
              <a:gd name="T71" fmla="*/ 2147483647 h 1647"/>
              <a:gd name="T72" fmla="*/ 2147483647 w 4932"/>
              <a:gd name="T73" fmla="*/ 2147483647 h 164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932" h="1647">
                <a:moveTo>
                  <a:pt x="0" y="389"/>
                </a:moveTo>
                <a:cubicBezTo>
                  <a:pt x="127" y="379"/>
                  <a:pt x="254" y="372"/>
                  <a:pt x="381" y="358"/>
                </a:cubicBezTo>
                <a:cubicBezTo>
                  <a:pt x="413" y="346"/>
                  <a:pt x="423" y="342"/>
                  <a:pt x="458" y="350"/>
                </a:cubicBezTo>
                <a:cubicBezTo>
                  <a:pt x="524" y="394"/>
                  <a:pt x="621" y="411"/>
                  <a:pt x="699" y="420"/>
                </a:cubicBezTo>
                <a:cubicBezTo>
                  <a:pt x="743" y="431"/>
                  <a:pt x="785" y="448"/>
                  <a:pt x="823" y="475"/>
                </a:cubicBezTo>
                <a:cubicBezTo>
                  <a:pt x="844" y="505"/>
                  <a:pt x="835" y="583"/>
                  <a:pt x="839" y="622"/>
                </a:cubicBezTo>
                <a:cubicBezTo>
                  <a:pt x="846" y="712"/>
                  <a:pt x="854" y="796"/>
                  <a:pt x="870" y="886"/>
                </a:cubicBezTo>
                <a:cubicBezTo>
                  <a:pt x="878" y="1132"/>
                  <a:pt x="859" y="1070"/>
                  <a:pt x="909" y="1212"/>
                </a:cubicBezTo>
                <a:cubicBezTo>
                  <a:pt x="911" y="1271"/>
                  <a:pt x="871" y="1479"/>
                  <a:pt x="979" y="1515"/>
                </a:cubicBezTo>
                <a:cubicBezTo>
                  <a:pt x="1016" y="1540"/>
                  <a:pt x="1060" y="1542"/>
                  <a:pt x="1103" y="1554"/>
                </a:cubicBezTo>
                <a:cubicBezTo>
                  <a:pt x="1188" y="1577"/>
                  <a:pt x="1204" y="1585"/>
                  <a:pt x="1305" y="1593"/>
                </a:cubicBezTo>
                <a:cubicBezTo>
                  <a:pt x="1409" y="1629"/>
                  <a:pt x="1446" y="1618"/>
                  <a:pt x="1592" y="1624"/>
                </a:cubicBezTo>
                <a:cubicBezTo>
                  <a:pt x="1636" y="1631"/>
                  <a:pt x="1680" y="1635"/>
                  <a:pt x="1724" y="1647"/>
                </a:cubicBezTo>
                <a:cubicBezTo>
                  <a:pt x="1869" y="1644"/>
                  <a:pt x="2014" y="1642"/>
                  <a:pt x="2159" y="1639"/>
                </a:cubicBezTo>
                <a:cubicBezTo>
                  <a:pt x="2314" y="1635"/>
                  <a:pt x="2625" y="1624"/>
                  <a:pt x="2625" y="1624"/>
                </a:cubicBezTo>
                <a:cubicBezTo>
                  <a:pt x="2695" y="1577"/>
                  <a:pt x="2801" y="1576"/>
                  <a:pt x="2882" y="1570"/>
                </a:cubicBezTo>
                <a:cubicBezTo>
                  <a:pt x="3044" y="1528"/>
                  <a:pt x="3067" y="1537"/>
                  <a:pt x="3301" y="1531"/>
                </a:cubicBezTo>
                <a:cubicBezTo>
                  <a:pt x="3389" y="1512"/>
                  <a:pt x="3353" y="1521"/>
                  <a:pt x="3410" y="1507"/>
                </a:cubicBezTo>
                <a:cubicBezTo>
                  <a:pt x="3506" y="1512"/>
                  <a:pt x="3554" y="1511"/>
                  <a:pt x="3635" y="1539"/>
                </a:cubicBezTo>
                <a:cubicBezTo>
                  <a:pt x="3676" y="1536"/>
                  <a:pt x="3778" y="1556"/>
                  <a:pt x="3798" y="1500"/>
                </a:cubicBezTo>
                <a:cubicBezTo>
                  <a:pt x="3795" y="1489"/>
                  <a:pt x="3788" y="1479"/>
                  <a:pt x="3790" y="1469"/>
                </a:cubicBezTo>
                <a:cubicBezTo>
                  <a:pt x="3791" y="1452"/>
                  <a:pt x="3806" y="1422"/>
                  <a:pt x="3806" y="1422"/>
                </a:cubicBezTo>
                <a:cubicBezTo>
                  <a:pt x="3820" y="1335"/>
                  <a:pt x="3828" y="1252"/>
                  <a:pt x="3868" y="1173"/>
                </a:cubicBezTo>
                <a:cubicBezTo>
                  <a:pt x="3874" y="1118"/>
                  <a:pt x="3882" y="1047"/>
                  <a:pt x="3899" y="995"/>
                </a:cubicBezTo>
                <a:cubicBezTo>
                  <a:pt x="3905" y="973"/>
                  <a:pt x="3932" y="944"/>
                  <a:pt x="3946" y="925"/>
                </a:cubicBezTo>
                <a:cubicBezTo>
                  <a:pt x="3954" y="887"/>
                  <a:pt x="3964" y="867"/>
                  <a:pt x="3992" y="840"/>
                </a:cubicBezTo>
                <a:cubicBezTo>
                  <a:pt x="4010" y="784"/>
                  <a:pt x="3987" y="844"/>
                  <a:pt x="4047" y="754"/>
                </a:cubicBezTo>
                <a:cubicBezTo>
                  <a:pt x="4081" y="701"/>
                  <a:pt x="4113" y="621"/>
                  <a:pt x="4179" y="607"/>
                </a:cubicBezTo>
                <a:cubicBezTo>
                  <a:pt x="4197" y="596"/>
                  <a:pt x="4214" y="583"/>
                  <a:pt x="4233" y="575"/>
                </a:cubicBezTo>
                <a:cubicBezTo>
                  <a:pt x="4247" y="568"/>
                  <a:pt x="4280" y="560"/>
                  <a:pt x="4280" y="560"/>
                </a:cubicBezTo>
                <a:cubicBezTo>
                  <a:pt x="4287" y="552"/>
                  <a:pt x="4296" y="545"/>
                  <a:pt x="4303" y="537"/>
                </a:cubicBezTo>
                <a:cubicBezTo>
                  <a:pt x="4317" y="517"/>
                  <a:pt x="4342" y="475"/>
                  <a:pt x="4342" y="475"/>
                </a:cubicBezTo>
                <a:cubicBezTo>
                  <a:pt x="4365" y="393"/>
                  <a:pt x="4418" y="279"/>
                  <a:pt x="4466" y="210"/>
                </a:cubicBezTo>
                <a:cubicBezTo>
                  <a:pt x="4468" y="205"/>
                  <a:pt x="4515" y="138"/>
                  <a:pt x="4536" y="125"/>
                </a:cubicBezTo>
                <a:cubicBezTo>
                  <a:pt x="4566" y="104"/>
                  <a:pt x="4610" y="99"/>
                  <a:pt x="4645" y="94"/>
                </a:cubicBezTo>
                <a:cubicBezTo>
                  <a:pt x="4686" y="79"/>
                  <a:pt x="4697" y="14"/>
                  <a:pt x="4746" y="9"/>
                </a:cubicBezTo>
                <a:cubicBezTo>
                  <a:pt x="4817" y="0"/>
                  <a:pt x="4869" y="1"/>
                  <a:pt x="4932" y="1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29" name="Freeform 29"/>
          <p:cNvSpPr>
            <a:spLocks/>
          </p:cNvSpPr>
          <p:nvPr/>
        </p:nvSpPr>
        <p:spPr bwMode="auto">
          <a:xfrm>
            <a:off x="2405063" y="1919288"/>
            <a:ext cx="6397625" cy="2149475"/>
          </a:xfrm>
          <a:custGeom>
            <a:avLst/>
            <a:gdLst>
              <a:gd name="T0" fmla="*/ 0 w 4030"/>
              <a:gd name="T1" fmla="*/ 2147483647 h 1354"/>
              <a:gd name="T2" fmla="*/ 2147483647 w 4030"/>
              <a:gd name="T3" fmla="*/ 2147483647 h 1354"/>
              <a:gd name="T4" fmla="*/ 2147483647 w 4030"/>
              <a:gd name="T5" fmla="*/ 2147483647 h 1354"/>
              <a:gd name="T6" fmla="*/ 2147483647 w 4030"/>
              <a:gd name="T7" fmla="*/ 2147483647 h 1354"/>
              <a:gd name="T8" fmla="*/ 2147483647 w 4030"/>
              <a:gd name="T9" fmla="*/ 2147483647 h 1354"/>
              <a:gd name="T10" fmla="*/ 2147483647 w 4030"/>
              <a:gd name="T11" fmla="*/ 2147483647 h 1354"/>
              <a:gd name="T12" fmla="*/ 2147483647 w 4030"/>
              <a:gd name="T13" fmla="*/ 2147483647 h 1354"/>
              <a:gd name="T14" fmla="*/ 2147483647 w 4030"/>
              <a:gd name="T15" fmla="*/ 2147483647 h 1354"/>
              <a:gd name="T16" fmla="*/ 2147483647 w 4030"/>
              <a:gd name="T17" fmla="*/ 2147483647 h 1354"/>
              <a:gd name="T18" fmla="*/ 2147483647 w 4030"/>
              <a:gd name="T19" fmla="*/ 2147483647 h 1354"/>
              <a:gd name="T20" fmla="*/ 2147483647 w 4030"/>
              <a:gd name="T21" fmla="*/ 2147483647 h 1354"/>
              <a:gd name="T22" fmla="*/ 2147483647 w 4030"/>
              <a:gd name="T23" fmla="*/ 2147483647 h 1354"/>
              <a:gd name="T24" fmla="*/ 2147483647 w 4030"/>
              <a:gd name="T25" fmla="*/ 2147483647 h 1354"/>
              <a:gd name="T26" fmla="*/ 2147483647 w 4030"/>
              <a:gd name="T27" fmla="*/ 2147483647 h 1354"/>
              <a:gd name="T28" fmla="*/ 2147483647 w 4030"/>
              <a:gd name="T29" fmla="*/ 2147483647 h 1354"/>
              <a:gd name="T30" fmla="*/ 2147483647 w 4030"/>
              <a:gd name="T31" fmla="*/ 2147483647 h 1354"/>
              <a:gd name="T32" fmla="*/ 2147483647 w 4030"/>
              <a:gd name="T33" fmla="*/ 2147483647 h 1354"/>
              <a:gd name="T34" fmla="*/ 2147483647 w 4030"/>
              <a:gd name="T35" fmla="*/ 2147483647 h 1354"/>
              <a:gd name="T36" fmla="*/ 2147483647 w 4030"/>
              <a:gd name="T37" fmla="*/ 2147483647 h 1354"/>
              <a:gd name="T38" fmla="*/ 2147483647 w 4030"/>
              <a:gd name="T39" fmla="*/ 2147483647 h 1354"/>
              <a:gd name="T40" fmla="*/ 2147483647 w 4030"/>
              <a:gd name="T41" fmla="*/ 2147483647 h 1354"/>
              <a:gd name="T42" fmla="*/ 2147483647 w 4030"/>
              <a:gd name="T43" fmla="*/ 2147483647 h 1354"/>
              <a:gd name="T44" fmla="*/ 2147483647 w 4030"/>
              <a:gd name="T45" fmla="*/ 2147483647 h 1354"/>
              <a:gd name="T46" fmla="*/ 2147483647 w 4030"/>
              <a:gd name="T47" fmla="*/ 2147483647 h 1354"/>
              <a:gd name="T48" fmla="*/ 2147483647 w 4030"/>
              <a:gd name="T49" fmla="*/ 2147483647 h 1354"/>
              <a:gd name="T50" fmla="*/ 2147483647 w 4030"/>
              <a:gd name="T51" fmla="*/ 2147483647 h 1354"/>
              <a:gd name="T52" fmla="*/ 2147483647 w 4030"/>
              <a:gd name="T53" fmla="*/ 2147483647 h 1354"/>
              <a:gd name="T54" fmla="*/ 2147483647 w 4030"/>
              <a:gd name="T55" fmla="*/ 2147483647 h 1354"/>
              <a:gd name="T56" fmla="*/ 2147483647 w 4030"/>
              <a:gd name="T57" fmla="*/ 2147483647 h 1354"/>
              <a:gd name="T58" fmla="*/ 2147483647 w 4030"/>
              <a:gd name="T59" fmla="*/ 2147483647 h 135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030" h="1354">
                <a:moveTo>
                  <a:pt x="0" y="1354"/>
                </a:moveTo>
                <a:cubicBezTo>
                  <a:pt x="41" y="1325"/>
                  <a:pt x="44" y="1307"/>
                  <a:pt x="69" y="1268"/>
                </a:cubicBezTo>
                <a:cubicBezTo>
                  <a:pt x="79" y="1228"/>
                  <a:pt x="100" y="1193"/>
                  <a:pt x="124" y="1160"/>
                </a:cubicBezTo>
                <a:cubicBezTo>
                  <a:pt x="136" y="1113"/>
                  <a:pt x="155" y="1067"/>
                  <a:pt x="163" y="1020"/>
                </a:cubicBezTo>
                <a:cubicBezTo>
                  <a:pt x="164" y="1012"/>
                  <a:pt x="169" y="948"/>
                  <a:pt x="178" y="934"/>
                </a:cubicBezTo>
                <a:cubicBezTo>
                  <a:pt x="209" y="876"/>
                  <a:pt x="263" y="802"/>
                  <a:pt x="310" y="756"/>
                </a:cubicBezTo>
                <a:cubicBezTo>
                  <a:pt x="328" y="703"/>
                  <a:pt x="333" y="638"/>
                  <a:pt x="365" y="593"/>
                </a:cubicBezTo>
                <a:cubicBezTo>
                  <a:pt x="379" y="530"/>
                  <a:pt x="398" y="488"/>
                  <a:pt x="419" y="430"/>
                </a:cubicBezTo>
                <a:cubicBezTo>
                  <a:pt x="428" y="400"/>
                  <a:pt x="436" y="362"/>
                  <a:pt x="450" y="336"/>
                </a:cubicBezTo>
                <a:cubicBezTo>
                  <a:pt x="464" y="307"/>
                  <a:pt x="463" y="301"/>
                  <a:pt x="489" y="282"/>
                </a:cubicBezTo>
                <a:cubicBezTo>
                  <a:pt x="503" y="270"/>
                  <a:pt x="535" y="251"/>
                  <a:pt x="535" y="251"/>
                </a:cubicBezTo>
                <a:cubicBezTo>
                  <a:pt x="647" y="256"/>
                  <a:pt x="667" y="258"/>
                  <a:pt x="753" y="274"/>
                </a:cubicBezTo>
                <a:cubicBezTo>
                  <a:pt x="1083" y="267"/>
                  <a:pt x="1409" y="262"/>
                  <a:pt x="1739" y="274"/>
                </a:cubicBezTo>
                <a:cubicBezTo>
                  <a:pt x="1780" y="287"/>
                  <a:pt x="1815" y="318"/>
                  <a:pt x="1856" y="336"/>
                </a:cubicBezTo>
                <a:cubicBezTo>
                  <a:pt x="1902" y="356"/>
                  <a:pt x="1937" y="361"/>
                  <a:pt x="1988" y="368"/>
                </a:cubicBezTo>
                <a:cubicBezTo>
                  <a:pt x="2039" y="383"/>
                  <a:pt x="2093" y="369"/>
                  <a:pt x="2143" y="352"/>
                </a:cubicBezTo>
                <a:cubicBezTo>
                  <a:pt x="2275" y="359"/>
                  <a:pt x="2406" y="378"/>
                  <a:pt x="2539" y="391"/>
                </a:cubicBezTo>
                <a:cubicBezTo>
                  <a:pt x="2576" y="400"/>
                  <a:pt x="2611" y="407"/>
                  <a:pt x="2648" y="422"/>
                </a:cubicBezTo>
                <a:cubicBezTo>
                  <a:pt x="2830" y="376"/>
                  <a:pt x="2716" y="413"/>
                  <a:pt x="2889" y="336"/>
                </a:cubicBezTo>
                <a:cubicBezTo>
                  <a:pt x="2901" y="330"/>
                  <a:pt x="2915" y="327"/>
                  <a:pt x="2928" y="321"/>
                </a:cubicBezTo>
                <a:cubicBezTo>
                  <a:pt x="2941" y="314"/>
                  <a:pt x="2952" y="304"/>
                  <a:pt x="2966" y="298"/>
                </a:cubicBezTo>
                <a:cubicBezTo>
                  <a:pt x="2981" y="291"/>
                  <a:pt x="2997" y="287"/>
                  <a:pt x="3013" y="282"/>
                </a:cubicBezTo>
                <a:cubicBezTo>
                  <a:pt x="3020" y="279"/>
                  <a:pt x="3036" y="274"/>
                  <a:pt x="3036" y="274"/>
                </a:cubicBezTo>
                <a:cubicBezTo>
                  <a:pt x="3064" y="276"/>
                  <a:pt x="3093" y="276"/>
                  <a:pt x="3122" y="282"/>
                </a:cubicBezTo>
                <a:cubicBezTo>
                  <a:pt x="3137" y="284"/>
                  <a:pt x="3168" y="298"/>
                  <a:pt x="3168" y="298"/>
                </a:cubicBezTo>
                <a:cubicBezTo>
                  <a:pt x="3236" y="289"/>
                  <a:pt x="3298" y="285"/>
                  <a:pt x="3363" y="267"/>
                </a:cubicBezTo>
                <a:cubicBezTo>
                  <a:pt x="3435" y="276"/>
                  <a:pt x="3444" y="281"/>
                  <a:pt x="3526" y="274"/>
                </a:cubicBezTo>
                <a:cubicBezTo>
                  <a:pt x="3631" y="250"/>
                  <a:pt x="3609" y="134"/>
                  <a:pt x="3689" y="80"/>
                </a:cubicBezTo>
                <a:cubicBezTo>
                  <a:pt x="3692" y="77"/>
                  <a:pt x="3730" y="66"/>
                  <a:pt x="3735" y="65"/>
                </a:cubicBezTo>
                <a:cubicBezTo>
                  <a:pt x="3832" y="0"/>
                  <a:pt x="3914" y="41"/>
                  <a:pt x="4030" y="41"/>
                </a:cubicBezTo>
              </a:path>
            </a:pathLst>
          </a:custGeom>
          <a:noFill/>
          <a:ln w="76200" cmpd="sng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30" name="Freeform 30"/>
          <p:cNvSpPr>
            <a:spLocks/>
          </p:cNvSpPr>
          <p:nvPr/>
        </p:nvSpPr>
        <p:spPr bwMode="auto">
          <a:xfrm>
            <a:off x="5029200" y="974725"/>
            <a:ext cx="3735388" cy="2736850"/>
          </a:xfrm>
          <a:custGeom>
            <a:avLst/>
            <a:gdLst>
              <a:gd name="T0" fmla="*/ 0 w 2353"/>
              <a:gd name="T1" fmla="*/ 2147483647 h 1724"/>
              <a:gd name="T2" fmla="*/ 2147483647 w 2353"/>
              <a:gd name="T3" fmla="*/ 2147483647 h 1724"/>
              <a:gd name="T4" fmla="*/ 2147483647 w 2353"/>
              <a:gd name="T5" fmla="*/ 2147483647 h 1724"/>
              <a:gd name="T6" fmla="*/ 2147483647 w 2353"/>
              <a:gd name="T7" fmla="*/ 2147483647 h 1724"/>
              <a:gd name="T8" fmla="*/ 2147483647 w 2353"/>
              <a:gd name="T9" fmla="*/ 2147483647 h 1724"/>
              <a:gd name="T10" fmla="*/ 2147483647 w 2353"/>
              <a:gd name="T11" fmla="*/ 2147483647 h 1724"/>
              <a:gd name="T12" fmla="*/ 2147483647 w 2353"/>
              <a:gd name="T13" fmla="*/ 2147483647 h 1724"/>
              <a:gd name="T14" fmla="*/ 2147483647 w 2353"/>
              <a:gd name="T15" fmla="*/ 2147483647 h 1724"/>
              <a:gd name="T16" fmla="*/ 2147483647 w 2353"/>
              <a:gd name="T17" fmla="*/ 2147483647 h 1724"/>
              <a:gd name="T18" fmla="*/ 2147483647 w 2353"/>
              <a:gd name="T19" fmla="*/ 2147483647 h 1724"/>
              <a:gd name="T20" fmla="*/ 2147483647 w 2353"/>
              <a:gd name="T21" fmla="*/ 2147483647 h 1724"/>
              <a:gd name="T22" fmla="*/ 2147483647 w 2353"/>
              <a:gd name="T23" fmla="*/ 2147483647 h 1724"/>
              <a:gd name="T24" fmla="*/ 2147483647 w 2353"/>
              <a:gd name="T25" fmla="*/ 2147483647 h 1724"/>
              <a:gd name="T26" fmla="*/ 2147483647 w 2353"/>
              <a:gd name="T27" fmla="*/ 2147483647 h 1724"/>
              <a:gd name="T28" fmla="*/ 2147483647 w 2353"/>
              <a:gd name="T29" fmla="*/ 2147483647 h 1724"/>
              <a:gd name="T30" fmla="*/ 2147483647 w 2353"/>
              <a:gd name="T31" fmla="*/ 2147483647 h 1724"/>
              <a:gd name="T32" fmla="*/ 2147483647 w 2353"/>
              <a:gd name="T33" fmla="*/ 2147483647 h 1724"/>
              <a:gd name="T34" fmla="*/ 2147483647 w 2353"/>
              <a:gd name="T35" fmla="*/ 0 h 1724"/>
              <a:gd name="T36" fmla="*/ 2147483647 w 2353"/>
              <a:gd name="T37" fmla="*/ 2147483647 h 1724"/>
              <a:gd name="T38" fmla="*/ 2147483647 w 2353"/>
              <a:gd name="T39" fmla="*/ 2147483647 h 1724"/>
              <a:gd name="T40" fmla="*/ 2147483647 w 2353"/>
              <a:gd name="T41" fmla="*/ 2147483647 h 1724"/>
              <a:gd name="T42" fmla="*/ 2147483647 w 2353"/>
              <a:gd name="T43" fmla="*/ 2147483647 h 1724"/>
              <a:gd name="T44" fmla="*/ 2147483647 w 2353"/>
              <a:gd name="T45" fmla="*/ 2147483647 h 1724"/>
              <a:gd name="T46" fmla="*/ 2147483647 w 2353"/>
              <a:gd name="T47" fmla="*/ 2147483647 h 1724"/>
              <a:gd name="T48" fmla="*/ 2147483647 w 2353"/>
              <a:gd name="T49" fmla="*/ 2147483647 h 1724"/>
              <a:gd name="T50" fmla="*/ 2147483647 w 2353"/>
              <a:gd name="T51" fmla="*/ 2147483647 h 1724"/>
              <a:gd name="T52" fmla="*/ 2147483647 w 2353"/>
              <a:gd name="T53" fmla="*/ 2147483647 h 1724"/>
              <a:gd name="T54" fmla="*/ 2147483647 w 2353"/>
              <a:gd name="T55" fmla="*/ 2147483647 h 1724"/>
              <a:gd name="T56" fmla="*/ 2147483647 w 2353"/>
              <a:gd name="T57" fmla="*/ 2147483647 h 1724"/>
              <a:gd name="T58" fmla="*/ 2147483647 w 2353"/>
              <a:gd name="T59" fmla="*/ 2147483647 h 1724"/>
              <a:gd name="T60" fmla="*/ 2147483647 w 2353"/>
              <a:gd name="T61" fmla="*/ 2147483647 h 1724"/>
              <a:gd name="T62" fmla="*/ 2147483647 w 2353"/>
              <a:gd name="T63" fmla="*/ 2147483647 h 1724"/>
              <a:gd name="T64" fmla="*/ 2147483647 w 2353"/>
              <a:gd name="T65" fmla="*/ 2147483647 h 1724"/>
              <a:gd name="T66" fmla="*/ 2147483647 w 2353"/>
              <a:gd name="T67" fmla="*/ 2147483647 h 17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353" h="1724">
                <a:moveTo>
                  <a:pt x="0" y="854"/>
                </a:moveTo>
                <a:cubicBezTo>
                  <a:pt x="99" y="833"/>
                  <a:pt x="50" y="840"/>
                  <a:pt x="147" y="831"/>
                </a:cubicBezTo>
                <a:cubicBezTo>
                  <a:pt x="210" y="809"/>
                  <a:pt x="261" y="791"/>
                  <a:pt x="303" y="737"/>
                </a:cubicBezTo>
                <a:cubicBezTo>
                  <a:pt x="318" y="684"/>
                  <a:pt x="296" y="748"/>
                  <a:pt x="334" y="683"/>
                </a:cubicBezTo>
                <a:cubicBezTo>
                  <a:pt x="337" y="676"/>
                  <a:pt x="336" y="666"/>
                  <a:pt x="341" y="660"/>
                </a:cubicBezTo>
                <a:cubicBezTo>
                  <a:pt x="354" y="642"/>
                  <a:pt x="388" y="613"/>
                  <a:pt x="388" y="613"/>
                </a:cubicBezTo>
                <a:cubicBezTo>
                  <a:pt x="418" y="526"/>
                  <a:pt x="505" y="544"/>
                  <a:pt x="567" y="504"/>
                </a:cubicBezTo>
                <a:cubicBezTo>
                  <a:pt x="583" y="493"/>
                  <a:pt x="595" y="475"/>
                  <a:pt x="613" y="466"/>
                </a:cubicBezTo>
                <a:cubicBezTo>
                  <a:pt x="640" y="450"/>
                  <a:pt x="682" y="442"/>
                  <a:pt x="714" y="434"/>
                </a:cubicBezTo>
                <a:cubicBezTo>
                  <a:pt x="767" y="398"/>
                  <a:pt x="765" y="407"/>
                  <a:pt x="823" y="388"/>
                </a:cubicBezTo>
                <a:cubicBezTo>
                  <a:pt x="848" y="362"/>
                  <a:pt x="873" y="353"/>
                  <a:pt x="901" y="333"/>
                </a:cubicBezTo>
                <a:cubicBezTo>
                  <a:pt x="912" y="324"/>
                  <a:pt x="920" y="311"/>
                  <a:pt x="932" y="302"/>
                </a:cubicBezTo>
                <a:cubicBezTo>
                  <a:pt x="941" y="293"/>
                  <a:pt x="952" y="286"/>
                  <a:pt x="963" y="279"/>
                </a:cubicBezTo>
                <a:cubicBezTo>
                  <a:pt x="1037" y="152"/>
                  <a:pt x="1177" y="67"/>
                  <a:pt x="1320" y="46"/>
                </a:cubicBezTo>
                <a:cubicBezTo>
                  <a:pt x="1337" y="39"/>
                  <a:pt x="1356" y="38"/>
                  <a:pt x="1374" y="31"/>
                </a:cubicBezTo>
                <a:cubicBezTo>
                  <a:pt x="1382" y="27"/>
                  <a:pt x="1389" y="19"/>
                  <a:pt x="1398" y="15"/>
                </a:cubicBezTo>
                <a:cubicBezTo>
                  <a:pt x="1405" y="11"/>
                  <a:pt x="1413" y="9"/>
                  <a:pt x="1421" y="7"/>
                </a:cubicBezTo>
                <a:cubicBezTo>
                  <a:pt x="1540" y="14"/>
                  <a:pt x="1533" y="13"/>
                  <a:pt x="1623" y="0"/>
                </a:cubicBezTo>
                <a:cubicBezTo>
                  <a:pt x="1658" y="8"/>
                  <a:pt x="1671" y="7"/>
                  <a:pt x="1693" y="38"/>
                </a:cubicBezTo>
                <a:cubicBezTo>
                  <a:pt x="1704" y="92"/>
                  <a:pt x="1705" y="147"/>
                  <a:pt x="1716" y="201"/>
                </a:cubicBezTo>
                <a:cubicBezTo>
                  <a:pt x="1724" y="244"/>
                  <a:pt x="1748" y="277"/>
                  <a:pt x="1763" y="318"/>
                </a:cubicBezTo>
                <a:cubicBezTo>
                  <a:pt x="1768" y="376"/>
                  <a:pt x="1758" y="408"/>
                  <a:pt x="1817" y="388"/>
                </a:cubicBezTo>
                <a:cubicBezTo>
                  <a:pt x="1830" y="349"/>
                  <a:pt x="1830" y="323"/>
                  <a:pt x="1871" y="310"/>
                </a:cubicBezTo>
                <a:cubicBezTo>
                  <a:pt x="1881" y="312"/>
                  <a:pt x="1895" y="310"/>
                  <a:pt x="1903" y="318"/>
                </a:cubicBezTo>
                <a:cubicBezTo>
                  <a:pt x="1910" y="325"/>
                  <a:pt x="1908" y="338"/>
                  <a:pt x="1910" y="349"/>
                </a:cubicBezTo>
                <a:cubicBezTo>
                  <a:pt x="1926" y="472"/>
                  <a:pt x="1925" y="487"/>
                  <a:pt x="1934" y="605"/>
                </a:cubicBezTo>
                <a:cubicBezTo>
                  <a:pt x="1936" y="755"/>
                  <a:pt x="1936" y="905"/>
                  <a:pt x="1941" y="1056"/>
                </a:cubicBezTo>
                <a:cubicBezTo>
                  <a:pt x="1941" y="1084"/>
                  <a:pt x="1947" y="1112"/>
                  <a:pt x="1949" y="1141"/>
                </a:cubicBezTo>
                <a:cubicBezTo>
                  <a:pt x="1955" y="1275"/>
                  <a:pt x="1959" y="1410"/>
                  <a:pt x="1965" y="1545"/>
                </a:cubicBezTo>
                <a:cubicBezTo>
                  <a:pt x="1965" y="1556"/>
                  <a:pt x="1975" y="1565"/>
                  <a:pt x="1980" y="1576"/>
                </a:cubicBezTo>
                <a:cubicBezTo>
                  <a:pt x="1990" y="1603"/>
                  <a:pt x="1985" y="1637"/>
                  <a:pt x="2003" y="1662"/>
                </a:cubicBezTo>
                <a:cubicBezTo>
                  <a:pt x="2024" y="1692"/>
                  <a:pt x="2109" y="1710"/>
                  <a:pt x="2143" y="1724"/>
                </a:cubicBezTo>
                <a:cubicBezTo>
                  <a:pt x="2211" y="1716"/>
                  <a:pt x="2216" y="1719"/>
                  <a:pt x="2260" y="1677"/>
                </a:cubicBezTo>
                <a:cubicBezTo>
                  <a:pt x="2288" y="1681"/>
                  <a:pt x="2323" y="1693"/>
                  <a:pt x="2353" y="1693"/>
                </a:cubicBezTo>
              </a:path>
            </a:pathLst>
          </a:custGeom>
          <a:noFill/>
          <a:ln w="76200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60" name="Text Box 31"/>
          <p:cNvSpPr txBox="1">
            <a:spLocks noChangeArrowheads="1"/>
          </p:cNvSpPr>
          <p:nvPr/>
        </p:nvSpPr>
        <p:spPr bwMode="auto">
          <a:xfrm>
            <a:off x="1219200" y="5157644"/>
            <a:ext cx="12666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千禧年</a:t>
            </a:r>
            <a:endParaRPr lang="en-US" altLang="ja-JP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前论</a:t>
            </a:r>
            <a:endParaRPr lang="en-US" sz="2800" b="1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72061" name="Text Box 32"/>
          <p:cNvSpPr txBox="1">
            <a:spLocks noChangeArrowheads="1"/>
          </p:cNvSpPr>
          <p:nvPr/>
        </p:nvSpPr>
        <p:spPr bwMode="auto">
          <a:xfrm>
            <a:off x="3021290" y="5197187"/>
            <a:ext cx="12666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无</a:t>
            </a: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千禧</a:t>
            </a:r>
            <a:endParaRPr lang="en-US" altLang="ja-JP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年论</a:t>
            </a:r>
            <a:endParaRPr lang="en-US" sz="2800" b="1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72062" name="Text Box 33"/>
          <p:cNvSpPr txBox="1">
            <a:spLocks noChangeArrowheads="1"/>
          </p:cNvSpPr>
          <p:nvPr/>
        </p:nvSpPr>
        <p:spPr bwMode="auto">
          <a:xfrm>
            <a:off x="5272220" y="5236730"/>
            <a:ext cx="12666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千禧年</a:t>
            </a:r>
            <a:endParaRPr lang="en-US" altLang="ja-JP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后论</a:t>
            </a:r>
            <a:endParaRPr lang="en-US" sz="2800" b="1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8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28" grpId="0" animBg="1"/>
      <p:bldP spid="384029" grpId="0" animBg="1"/>
      <p:bldP spid="3840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76200" y="-76200"/>
            <a:ext cx="9372600" cy="7010400"/>
          </a:xfrm>
          <a:prstGeom prst="rect">
            <a:avLst/>
          </a:prstGeom>
          <a:solidFill>
            <a:schemeClr val="tx2">
              <a:lumMod val="1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" y="3225800"/>
            <a:ext cx="8763000" cy="16764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17155" name="Subtitle 2"/>
          <p:cNvSpPr txBox="1">
            <a:spLocks/>
          </p:cNvSpPr>
          <p:nvPr/>
        </p:nvSpPr>
        <p:spPr bwMode="auto">
          <a:xfrm>
            <a:off x="514350" y="838200"/>
            <a:ext cx="82438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</a:pPr>
            <a:r>
              <a:rPr lang="zh-CN" altLang="en-US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比尔，</a:t>
            </a:r>
            <a:r>
              <a:rPr lang="en-US" altLang="zh-CN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1004-5</a:t>
            </a:r>
            <a:r>
              <a:rPr lang="zh-CN" altLang="en-US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旨在维护这种在</a:t>
            </a:r>
            <a:r>
              <a:rPr lang="en-US" altLang="zh-CN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4-5</a:t>
            </a:r>
            <a:r>
              <a:rPr lang="zh-TW" altLang="en-US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節</a:t>
            </a:r>
            <a:r>
              <a:rPr lang="zh-CN" altLang="en-US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不一致的</a:t>
            </a:r>
            <a:r>
              <a:rPr lang="zh-TW" altLang="en-US">
                <a:solidFill>
                  <a:srgbClr val="FFFFFF"/>
                </a:solidFill>
                <a:ea typeface="SimSun" pitchFamily="2" charset="-122"/>
              </a:rPr>
              <a:t>描绘 </a:t>
            </a:r>
            <a:r>
              <a:rPr lang="zh-CN" altLang="en-US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“复活”</a:t>
            </a:r>
            <a:r>
              <a:rPr lang="zh-CN" altLang="en-US" sz="1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（</a:t>
            </a:r>
            <a:r>
              <a:rPr lang="en-US" altLang="zh-CN" sz="1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avna</a:t>
            </a:r>
            <a:r>
              <a:rPr lang="zh-CN" altLang="en-US" sz="1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，</a:t>
            </a:r>
            <a:r>
              <a:rPr lang="en-US" altLang="zh-CN" sz="1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stasij</a:t>
            </a:r>
            <a:r>
              <a:rPr lang="zh-CN" altLang="en-US" sz="1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）</a:t>
            </a:r>
            <a:r>
              <a:rPr lang="zh-CN" altLang="en-US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：</a:t>
            </a:r>
            <a:endParaRPr lang="en-US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990600" y="1625600"/>
            <a:ext cx="8001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</a:pPr>
            <a:r>
              <a:rPr lang="ja-JP" alt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在其他新約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 </a:t>
            </a:r>
            <a:r>
              <a:rPr lang="en-US" altLang="ja-JP" sz="1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avna</a:t>
            </a:r>
            <a:r>
              <a:rPr lang="ja-JP" altLang="en-US" sz="1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，</a:t>
            </a:r>
            <a:r>
              <a:rPr lang="en-US" altLang="ja-JP" sz="16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stasij  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和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ZA</a:t>
            </a:r>
            <a:r>
              <a:rPr lang="en-US" altLang="zh-TW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(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或同源名词 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zwh‘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生命</a:t>
            </a:r>
            <a:r>
              <a:rPr lang="en-US" altLang="zh-TW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’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）和同义词使用的靈</a:t>
            </a:r>
            <a:r>
              <a:rPr lang="zh-TW" altLang="en-US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体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和身体复活交替立即在同一背景 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.</a:t>
            </a:r>
            <a:r>
              <a:rPr lang="en-US" altLang="ja-JP" b="1">
                <a:solidFill>
                  <a:srgbClr val="FFFFFF"/>
                </a:solidFill>
                <a:latin typeface="SimSun" pitchFamily="2" charset="-122"/>
                <a:cs typeface="Arial" pitchFamily="34" charset="0"/>
              </a:rPr>
              <a:t>”</a:t>
            </a:r>
            <a:endParaRPr lang="en-US" b="1">
              <a:solidFill>
                <a:srgbClr val="FFFFFF"/>
              </a:solidFill>
              <a:latin typeface="SimSun" pitchFamily="2" charset="-122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990600" y="3302000"/>
            <a:ext cx="7848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349250" indent="-3492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baseline="30000">
                <a:solidFill>
                  <a:srgbClr val="FFFFFF"/>
                </a:solidFill>
                <a:latin typeface="Arial" pitchFamily="34" charset="0"/>
              </a:rPr>
              <a:t>NIV 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罗</a:t>
            </a:r>
            <a:r>
              <a:rPr lang="en-US" altLang="ja-JP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6:4 </a:t>
            </a:r>
            <a:r>
              <a:rPr lang="zh-CN" altLang="en-US" sz="28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所以我们借着洗礼归入死、和他一同埋葬．原是叫我们一举一动有新生的样式、像基督借着父的荣耀、从死里复活一样。  </a:t>
            </a:r>
            <a:endParaRPr lang="en-US" sz="2800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990600" y="49022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349250" indent="-3492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B2E389"/>
                </a:solidFill>
                <a:latin typeface="Arial" pitchFamily="34" charset="0"/>
              </a:rPr>
              <a:t>1. </a:t>
            </a:r>
            <a:r>
              <a:rPr lang="zh-CN" altLang="en-US" sz="2800" b="1">
                <a:solidFill>
                  <a:srgbClr val="CCEDB1"/>
                </a:solidFill>
                <a:latin typeface="SimSun" pitchFamily="2" charset="-122"/>
                <a:ea typeface="SimSun" pitchFamily="2" charset="-122"/>
              </a:rPr>
              <a:t>这是</a:t>
            </a:r>
            <a:r>
              <a:rPr lang="zh-TW" altLang="en-US" sz="2800" b="1">
                <a:solidFill>
                  <a:srgbClr val="CCEDB1"/>
                </a:solidFill>
                <a:latin typeface="SimSun" pitchFamily="2" charset="-122"/>
                <a:ea typeface="SimSun" pitchFamily="2" charset="-122"/>
              </a:rPr>
              <a:t>靈</a:t>
            </a:r>
            <a:r>
              <a:rPr lang="zh-CN" altLang="en-US" sz="2800" b="1">
                <a:solidFill>
                  <a:srgbClr val="CCEDB1"/>
                </a:solidFill>
                <a:latin typeface="SimSun" pitchFamily="2" charset="-122"/>
                <a:ea typeface="SimSun" pitchFamily="2" charset="-122"/>
              </a:rPr>
              <a:t>体和身体复活吗</a:t>
            </a:r>
            <a:r>
              <a:rPr lang="zh-CN" altLang="en-US" sz="2800" b="1">
                <a:solidFill>
                  <a:srgbClr val="CCEDB1"/>
                </a:solidFill>
              </a:rPr>
              <a:t>？</a:t>
            </a:r>
            <a:r>
              <a:rPr lang="zh-CN" altLang="en-US" sz="2800">
                <a:solidFill>
                  <a:srgbClr val="CCEDB1"/>
                </a:solidFill>
              </a:rPr>
              <a:t> </a:t>
            </a:r>
            <a:endParaRPr lang="en-US" sz="2800" b="1">
              <a:solidFill>
                <a:srgbClr val="CCEDB1"/>
              </a:solidFill>
              <a:latin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381000" y="5334000"/>
            <a:ext cx="876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349250" indent="-3492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不</a:t>
            </a:r>
            <a:r>
              <a:rPr lang="en-US" altLang="zh-TW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!</a:t>
            </a:r>
            <a:r>
              <a:rPr lang="en-US" altLang="ja-JP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zh-TW" altLang="en-US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复活仍然是身体的 ！ </a:t>
            </a:r>
            <a:endParaRPr lang="en-US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990600" y="5740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349250" indent="-3492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B2E389"/>
                </a:solidFill>
                <a:latin typeface="Arial" pitchFamily="34" charset="0"/>
              </a:rPr>
              <a:t>2</a:t>
            </a:r>
            <a:r>
              <a:rPr lang="en-US" sz="2800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.</a:t>
            </a:r>
            <a:r>
              <a:rPr lang="zh-CN" altLang="en-US" sz="2800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“复活”和“生</a:t>
            </a:r>
            <a:r>
              <a:rPr lang="zh-TW" altLang="en-US" sz="2800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命</a:t>
            </a:r>
            <a:r>
              <a:rPr lang="zh-CN" altLang="en-US" sz="2800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”的同义词在这里？ </a:t>
            </a:r>
            <a:endParaRPr lang="en-US" sz="2800" b="1">
              <a:solidFill>
                <a:srgbClr val="B2E389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609600" y="63246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349250" indent="-3492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FFFF"/>
                </a:solidFill>
                <a:latin typeface="Arial" pitchFamily="34" charset="0"/>
              </a:rPr>
              <a:t>不是，但基督的</a:t>
            </a:r>
            <a:r>
              <a:rPr lang="zh-TW" altLang="en-US" b="1">
                <a:solidFill>
                  <a:srgbClr val="FFFF00"/>
                </a:solidFill>
                <a:latin typeface="Arial" pitchFamily="34" charset="0"/>
              </a:rPr>
              <a:t>身体复活</a:t>
            </a:r>
            <a:r>
              <a:rPr lang="zh-TW" altLang="en-US" b="1">
                <a:solidFill>
                  <a:srgbClr val="FFFFFF"/>
                </a:solidFill>
                <a:latin typeface="Arial" pitchFamily="34" charset="0"/>
              </a:rPr>
              <a:t>給與</a:t>
            </a:r>
            <a:r>
              <a:rPr lang="zh-TW" altLang="en-US" b="1">
                <a:solidFill>
                  <a:srgbClr val="FFFF00"/>
                </a:solidFill>
                <a:latin typeface="Arial" pitchFamily="34" charset="0"/>
              </a:rPr>
              <a:t>靈性</a:t>
            </a:r>
            <a:r>
              <a:rPr lang="zh-TW" altLang="en-US" b="1">
                <a:solidFill>
                  <a:srgbClr val="FFFFFF"/>
                </a:solidFill>
                <a:latin typeface="Arial" pitchFamily="34" charset="0"/>
              </a:rPr>
              <a:t>生命活。 </a:t>
            </a:r>
            <a:endParaRPr lang="en-US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17162" name="Rectangle 1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153400" cy="838200"/>
          </a:xfrm>
          <a:noFill/>
        </p:spPr>
        <p:txBody>
          <a:bodyPr/>
          <a:lstStyle/>
          <a:p>
            <a:r>
              <a:rPr lang="zh-TW" altLang="en-US" sz="4800">
                <a:latin typeface="SimSun" pitchFamily="2" charset="-122"/>
                <a:ea typeface="SimSun" pitchFamily="2" charset="-122"/>
              </a:rPr>
              <a:t>第一次复活</a:t>
            </a:r>
            <a:r>
              <a:rPr lang="en-US" altLang="ja-JP" sz="4800">
                <a:latin typeface="SimSun" pitchFamily="2" charset="-122"/>
                <a:ea typeface="SimSun" pitchFamily="2" charset="-122"/>
              </a:rPr>
              <a:t>(20:4)</a:t>
            </a:r>
            <a:endParaRPr lang="en-US"/>
          </a:p>
        </p:txBody>
      </p:sp>
      <p:pic>
        <p:nvPicPr>
          <p:cNvPr id="817163" name="Picture 17" descr="Rev 20.4 Gr resurrection blu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1295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7164" name="Picture 18" descr="Rev 20.4 Gr resurrection blu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1295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32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76200" y="-76200"/>
            <a:ext cx="9372600" cy="7010400"/>
          </a:xfrm>
          <a:prstGeom prst="rect">
            <a:avLst/>
          </a:prstGeom>
          <a:solidFill>
            <a:schemeClr val="tx2">
              <a:lumMod val="1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" y="3124200"/>
            <a:ext cx="8763000" cy="914400"/>
          </a:xfrm>
          <a:prstGeom prst="roundRect">
            <a:avLst/>
          </a:prstGeom>
          <a:solidFill>
            <a:srgbClr val="B010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19203" name="Subtitle 2"/>
          <p:cNvSpPr txBox="1">
            <a:spLocks/>
          </p:cNvSpPr>
          <p:nvPr/>
        </p:nvSpPr>
        <p:spPr bwMode="auto">
          <a:xfrm>
            <a:off x="514350" y="990600"/>
            <a:ext cx="82438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</a:pPr>
            <a:r>
              <a:rPr lang="zh-CN" altLang="en-US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比尔，</a:t>
            </a:r>
            <a:r>
              <a:rPr lang="en-US" altLang="zh-CN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1004-5</a:t>
            </a:r>
            <a:r>
              <a:rPr lang="zh-CN" altLang="en-US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旨在维护这种在</a:t>
            </a:r>
            <a:r>
              <a:rPr lang="en-US" altLang="zh-CN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4-5</a:t>
            </a:r>
            <a:r>
              <a:rPr lang="zh-TW" altLang="en-US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節</a:t>
            </a:r>
            <a:r>
              <a:rPr lang="zh-CN" altLang="en-US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不一致的</a:t>
            </a:r>
            <a:r>
              <a:rPr lang="zh-TW" altLang="en-US" b="1">
                <a:solidFill>
                  <a:srgbClr val="FFFFFF"/>
                </a:solidFill>
                <a:ea typeface="SimSun" pitchFamily="2" charset="-122"/>
              </a:rPr>
              <a:t>描绘 </a:t>
            </a:r>
            <a:r>
              <a:rPr lang="zh-CN" altLang="en-US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“复活”</a:t>
            </a:r>
            <a:r>
              <a:rPr lang="zh-CN" altLang="en-US" sz="14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（</a:t>
            </a:r>
            <a:r>
              <a:rPr lang="en-US" altLang="zh-CN" sz="14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avna</a:t>
            </a:r>
            <a:r>
              <a:rPr lang="zh-CN" altLang="en-US" sz="14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，</a:t>
            </a:r>
            <a:r>
              <a:rPr lang="en-US" altLang="zh-CN" sz="14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stasij</a:t>
            </a:r>
            <a:r>
              <a:rPr lang="zh-CN" altLang="en-US" sz="14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）</a:t>
            </a:r>
            <a:r>
              <a:rPr lang="zh-CN" altLang="en-US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：</a:t>
            </a:r>
            <a:endParaRPr lang="en-US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990600" y="1854200"/>
            <a:ext cx="80010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</a:pP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在“第一次死亡的信徒</a:t>
            </a:r>
            <a:r>
              <a:rPr lang="en-US" altLang="zh-CN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...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是身体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的</a:t>
            </a:r>
            <a:r>
              <a:rPr lang="en-US" altLang="zh-TW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這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和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非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信徒的第二个死亡不同， 他们是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靈性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的。” </a:t>
            </a:r>
            <a:endParaRPr lang="en-US" sz="2800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990600" y="32004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349250" indent="-3492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D6ECFF"/>
              </a:buClr>
              <a:buSzPct val="95000"/>
              <a:buFont typeface="Arial" pitchFamily="34" charset="0"/>
              <a:buChar char="•"/>
            </a:pPr>
            <a:r>
              <a:rPr lang="en-US" baseline="30000">
                <a:solidFill>
                  <a:srgbClr val="FFFFFF"/>
                </a:solidFill>
                <a:latin typeface="Arial" pitchFamily="34" charset="0"/>
              </a:rPr>
              <a:t>NIV</a:t>
            </a:r>
            <a:r>
              <a:rPr lang="zh-TW" altLang="en-US" baseline="3000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zh-TW" altLang="en-US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启</a:t>
            </a:r>
            <a:r>
              <a:rPr lang="zh-TW" altLang="en-US" sz="2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20:4b </a:t>
            </a:r>
            <a:r>
              <a:rPr lang="zh-CN" altLang="en-US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他们都复活了、与基督一同作王一千年。</a:t>
            </a:r>
            <a:r>
              <a:rPr lang="zh-CN" altLang="en-US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</a:t>
            </a:r>
            <a:endParaRPr lang="en-US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609600" y="41148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349250" indent="-3492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B2E389"/>
                </a:solidFill>
                <a:latin typeface="Arial" pitchFamily="34" charset="0"/>
              </a:rPr>
              <a:t>1</a:t>
            </a:r>
            <a:r>
              <a:rPr lang="en-US" altLang="zh-TW" b="1">
                <a:solidFill>
                  <a:srgbClr val="B2E389"/>
                </a:solidFill>
                <a:latin typeface="Arial" pitchFamily="34" charset="0"/>
              </a:rPr>
              <a:t>.</a:t>
            </a:r>
            <a:r>
              <a:rPr lang="zh-TW" altLang="en-US" b="1">
                <a:solidFill>
                  <a:srgbClr val="B2E389"/>
                </a:solidFill>
                <a:latin typeface="Arial" pitchFamily="34" charset="0"/>
              </a:rPr>
              <a:t> </a:t>
            </a:r>
            <a:r>
              <a:rPr lang="zh-CN" altLang="en-US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是“复活”</a:t>
            </a:r>
            <a:r>
              <a:rPr lang="en-US" altLang="zh-CN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=“</a:t>
            </a:r>
            <a:r>
              <a:rPr lang="zh-CN" altLang="en-US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信徒的第一次死亡”？</a:t>
            </a:r>
            <a:r>
              <a:rPr lang="zh-CN" altLang="en-US" b="1">
                <a:solidFill>
                  <a:srgbClr val="B2E389"/>
                </a:solidFill>
                <a:latin typeface="Arial" pitchFamily="34" charset="0"/>
              </a:rPr>
              <a:t> </a:t>
            </a:r>
            <a:endParaRPr lang="en-US" b="1">
              <a:solidFill>
                <a:srgbClr val="B2E389"/>
              </a:solidFill>
              <a:latin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381000" y="4419600"/>
            <a:ext cx="8763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349250" indent="-3492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不是的</a:t>
            </a:r>
            <a:r>
              <a:rPr lang="en-US" altLang="zh-TW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.</a:t>
            </a:r>
            <a:r>
              <a:rPr lang="zh-TW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复活并未提及死！</a:t>
            </a:r>
            <a:r>
              <a:rPr lang="zh-CN" altLang="en-US" b="1">
                <a:solidFill>
                  <a:srgbClr val="FFFFFF"/>
                </a:solidFill>
                <a:latin typeface="Arial" pitchFamily="34" charset="0"/>
                <a:ea typeface="SimSun" pitchFamily="2" charset="-122"/>
              </a:rPr>
              <a:t> </a:t>
            </a:r>
            <a:endParaRPr lang="en-US" b="1">
              <a:solidFill>
                <a:srgbClr val="FFFFFF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609600" y="4953000"/>
            <a:ext cx="86979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349250" indent="-3492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B2E389"/>
                </a:solidFill>
                <a:latin typeface="Arial" pitchFamily="34" charset="0"/>
              </a:rPr>
              <a:t>2. </a:t>
            </a:r>
            <a:r>
              <a:rPr lang="zh-CN" altLang="en-US" sz="1800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zh-TW" altLang="en-US" sz="1800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否</a:t>
            </a:r>
            <a:r>
              <a:rPr lang="zh-CN" altLang="en-US" sz="1800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“第</a:t>
            </a:r>
            <a:r>
              <a:rPr lang="zh-TW" altLang="en-US" sz="1800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一</a:t>
            </a:r>
            <a:r>
              <a:rPr lang="zh-CN" altLang="en-US" sz="1800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次</a:t>
            </a:r>
            <a:r>
              <a:rPr lang="zh-TW" altLang="en-US" sz="1800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的</a:t>
            </a:r>
            <a:r>
              <a:rPr lang="zh-CN" altLang="en-US" sz="1800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死”和“第二次的死</a:t>
            </a:r>
            <a:r>
              <a:rPr lang="en-US" altLang="zh-TW" sz="1800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”</a:t>
            </a:r>
            <a:r>
              <a:rPr lang="zh-TW" altLang="en-US" sz="1800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經過一段</a:t>
            </a:r>
            <a:r>
              <a:rPr lang="zh-CN" altLang="en-US" sz="1800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时间</a:t>
            </a:r>
            <a:r>
              <a:rPr lang="zh-CN" altLang="en-US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（</a:t>
            </a:r>
            <a:r>
              <a:rPr lang="en-US" altLang="zh-CN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20:14</a:t>
            </a:r>
            <a:r>
              <a:rPr lang="zh-CN" altLang="en-US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）？ </a:t>
            </a:r>
            <a:endParaRPr lang="en-US" b="1">
              <a:solidFill>
                <a:srgbClr val="B2E389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381000" y="5486400"/>
            <a:ext cx="876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349250" indent="-3492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当然，正如</a:t>
            </a:r>
            <a:r>
              <a:rPr lang="en-US" altLang="zh-CN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年分开他们！ </a:t>
            </a:r>
            <a:endParaRPr lang="en-US" sz="2800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609600" y="5918200"/>
            <a:ext cx="86979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349250" indent="-3492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B2E389"/>
                </a:solidFill>
                <a:latin typeface="Arial" pitchFamily="34" charset="0"/>
              </a:rPr>
              <a:t>3. </a:t>
            </a:r>
            <a:r>
              <a:rPr lang="zh-CN" altLang="en-US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zh-TW" altLang="en-US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否</a:t>
            </a:r>
            <a:r>
              <a:rPr lang="zh-CN" altLang="en-US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“两</a:t>
            </a:r>
            <a:r>
              <a:rPr lang="zh-TW" altLang="en-US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種</a:t>
            </a:r>
            <a:r>
              <a:rPr lang="zh-CN" altLang="en-US" b="1">
                <a:solidFill>
                  <a:srgbClr val="B2E389"/>
                </a:solidFill>
                <a:latin typeface="SimSun" pitchFamily="2" charset="-122"/>
                <a:ea typeface="SimSun" pitchFamily="2" charset="-122"/>
              </a:rPr>
              <a:t>死亡”，因此“性质不同”？ </a:t>
            </a:r>
            <a:endParaRPr lang="en-US" b="1">
              <a:solidFill>
                <a:srgbClr val="B2E389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 bwMode="auto">
          <a:xfrm>
            <a:off x="381000" y="6324600"/>
            <a:ext cx="876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4"/>
          <a:lstStyle>
            <a:lvl1pPr marL="349250" indent="-3492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不是的</a:t>
            </a:r>
            <a:r>
              <a:rPr lang="en-US" altLang="zh-TW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.</a:t>
            </a:r>
            <a:r>
              <a:rPr lang="zh-TW" altLang="en-US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不存在“第一次死亡”，只有“第一次复活”！</a:t>
            </a:r>
            <a:r>
              <a:rPr lang="zh-TW" altLang="en-US">
                <a:solidFill>
                  <a:srgbClr val="FFFFFF"/>
                </a:solidFill>
                <a:ea typeface="SimSun" pitchFamily="2" charset="-122"/>
              </a:rPr>
              <a:t> </a:t>
            </a:r>
            <a:endParaRPr lang="en-US" b="1">
              <a:solidFill>
                <a:srgbClr val="FFFFFF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19212" name="Rectangle 13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8077200" cy="838200"/>
          </a:xfrm>
          <a:noFill/>
        </p:spPr>
        <p:txBody>
          <a:bodyPr/>
          <a:lstStyle/>
          <a:p>
            <a:r>
              <a:rPr lang="zh-TW" altLang="en-US" sz="4800">
                <a:latin typeface="SimSun" pitchFamily="2" charset="-122"/>
                <a:ea typeface="SimSun" pitchFamily="2" charset="-122"/>
              </a:rPr>
              <a:t>第一次复活</a:t>
            </a:r>
            <a:r>
              <a:rPr lang="en-US" altLang="ja-JP" sz="4800">
                <a:latin typeface="SimSun" pitchFamily="2" charset="-122"/>
                <a:ea typeface="SimSun" pitchFamily="2" charset="-122"/>
              </a:rPr>
              <a:t>(20:4)</a:t>
            </a:r>
            <a:endParaRPr lang="en-US" sz="4400">
              <a:latin typeface="Arial" pitchFamily="34" charset="0"/>
            </a:endParaRPr>
          </a:p>
        </p:txBody>
      </p:sp>
      <p:pic>
        <p:nvPicPr>
          <p:cNvPr id="819213" name="Picture 19" descr="Rev 20.4 Gr resurrection blu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1295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0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537" name="Picture 20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2667000" y="1279525"/>
            <a:ext cx="3152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3600" b="1" u="sng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无千禧年派</a:t>
            </a:r>
            <a:endParaRPr lang="en-US" sz="3600" b="1" i="1" u="sng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37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914400"/>
          </a:xfr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/>
              </a:rPr>
              <a:t>浅谈启示录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/>
              </a:rPr>
              <a:t>20:1-6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5583238" y="1279525"/>
            <a:ext cx="3560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3600" b="1" u="sng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前千禧年派</a:t>
            </a:r>
            <a:endParaRPr lang="en-US" sz="3600" b="1" i="1" u="sng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2667000" y="2270125"/>
            <a:ext cx="3152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FFFF"/>
                </a:solidFill>
                <a:latin typeface="Arial" pitchFamily="34" charset="0"/>
              </a:rPr>
              <a:t>Hoekema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5583238" y="2270125"/>
            <a:ext cx="3560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FFFF"/>
                </a:solidFill>
                <a:latin typeface="Arial" pitchFamily="34" charset="0"/>
              </a:rPr>
              <a:t>Mounce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2667000" y="3260725"/>
            <a:ext cx="3152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FFFFFF"/>
                </a:solidFill>
                <a:latin typeface="NSimSun" pitchFamily="49" charset="-122"/>
                <a:ea typeface="NSimSun" pitchFamily="49" charset="-122"/>
              </a:rPr>
              <a:t>渐进式</a:t>
            </a:r>
            <a:r>
              <a:rPr lang="zh-TW" altLang="en-US" sz="3600" b="1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37257" name="Text Box 9"/>
          <p:cNvSpPr txBox="1">
            <a:spLocks noChangeArrowheads="1"/>
          </p:cNvSpPr>
          <p:nvPr/>
        </p:nvSpPr>
        <p:spPr bwMode="auto">
          <a:xfrm>
            <a:off x="5583238" y="3260725"/>
            <a:ext cx="3560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FFFFFF"/>
                </a:solidFill>
                <a:latin typeface="NSimSun" pitchFamily="49" charset="-122"/>
                <a:ea typeface="NSimSun" pitchFamily="49" charset="-122"/>
              </a:rPr>
              <a:t>未来主义</a:t>
            </a:r>
            <a:r>
              <a:rPr lang="zh-TW" altLang="en-US" sz="3600" b="1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37258" name="Text Box 10"/>
          <p:cNvSpPr txBox="1">
            <a:spLocks noChangeArrowheads="1"/>
          </p:cNvSpPr>
          <p:nvPr/>
        </p:nvSpPr>
        <p:spPr bwMode="auto">
          <a:xfrm>
            <a:off x="2667000" y="4267200"/>
            <a:ext cx="3152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编年的</a:t>
            </a:r>
            <a:endParaRPr lang="en-US" sz="2800" b="1" i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37259" name="Text Box 11"/>
          <p:cNvSpPr txBox="1">
            <a:spLocks noChangeArrowheads="1"/>
          </p:cNvSpPr>
          <p:nvPr/>
        </p:nvSpPr>
        <p:spPr bwMode="auto">
          <a:xfrm>
            <a:off x="5583238" y="4267200"/>
            <a:ext cx="3560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FFFFFF"/>
                </a:solidFill>
                <a:latin typeface="NSimSun" pitchFamily="49" charset="-122"/>
                <a:ea typeface="NSimSun" pitchFamily="49" charset="-122"/>
              </a:rPr>
              <a:t>编年的</a:t>
            </a:r>
            <a:r>
              <a:rPr lang="zh-TW" altLang="en-US" sz="3600" b="1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2667000" y="5257800"/>
            <a:ext cx="3152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不明确的</a:t>
            </a:r>
            <a:r>
              <a:rPr lang="zh-TW" altLang="en-US" sz="3600" b="1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37261" name="Text Box 13"/>
          <p:cNvSpPr txBox="1">
            <a:spLocks noChangeArrowheads="1"/>
          </p:cNvSpPr>
          <p:nvPr/>
        </p:nvSpPr>
        <p:spPr bwMode="auto">
          <a:xfrm>
            <a:off x="5583238" y="5257800"/>
            <a:ext cx="3560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照字面的意思</a:t>
            </a:r>
            <a:r>
              <a:rPr lang="zh-TW" altLang="en-US" sz="3600">
                <a:solidFill>
                  <a:srgbClr val="000000"/>
                </a:solidFill>
                <a:ea typeface="ヒラギノ角ゴ Pro W3" pitchFamily="1" charset="-128"/>
              </a:rPr>
              <a:t> 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37262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pitchFamily="34" charset="0"/>
              </a:rPr>
              <a:t>159</a:t>
            </a:r>
            <a:endParaRPr lang="en-US" b="1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37263" name="Text Box 15"/>
          <p:cNvSpPr txBox="1">
            <a:spLocks noChangeArrowheads="1"/>
          </p:cNvSpPr>
          <p:nvPr/>
        </p:nvSpPr>
        <p:spPr bwMode="auto">
          <a:xfrm>
            <a:off x="228600" y="1279525"/>
            <a:ext cx="243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4800" b="1" u="sng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问题</a:t>
            </a:r>
            <a:endParaRPr lang="en-US" sz="4800" b="1" i="1" u="sng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37264" name="Text Box 16"/>
          <p:cNvSpPr txBox="1">
            <a:spLocks noChangeArrowheads="1"/>
          </p:cNvSpPr>
          <p:nvPr/>
        </p:nvSpPr>
        <p:spPr bwMode="auto">
          <a:xfrm>
            <a:off x="228600" y="2270125"/>
            <a:ext cx="2438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44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谁</a:t>
            </a:r>
            <a:r>
              <a:rPr lang="zh-TW" altLang="en-US" sz="4400" b="1" i="1">
                <a:solidFill>
                  <a:srgbClr val="FFFFFF"/>
                </a:solidFill>
                <a:latin typeface="Times New Roman" pitchFamily="18" charset="0"/>
              </a:rPr>
              <a:t> </a:t>
            </a:r>
            <a:endParaRPr lang="en-US" sz="4400" b="1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37265" name="Text Box 17"/>
          <p:cNvSpPr txBox="1">
            <a:spLocks noChangeArrowheads="1"/>
          </p:cNvSpPr>
          <p:nvPr/>
        </p:nvSpPr>
        <p:spPr bwMode="auto">
          <a:xfrm>
            <a:off x="228600" y="32607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大纲</a:t>
            </a:r>
            <a:endParaRPr lang="en-US" sz="2800" b="1" i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37266" name="Text Box 18"/>
          <p:cNvSpPr txBox="1">
            <a:spLocks noChangeArrowheads="1"/>
          </p:cNvSpPr>
          <p:nvPr/>
        </p:nvSpPr>
        <p:spPr bwMode="auto">
          <a:xfrm>
            <a:off x="0" y="43434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启示录</a:t>
            </a:r>
            <a:r>
              <a:rPr lang="en-US" altLang="ja-JP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19-20</a:t>
            </a:r>
            <a:endParaRPr lang="en-US" sz="3200" b="1" i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37267" name="Text Box 19"/>
          <p:cNvSpPr txBox="1">
            <a:spLocks noChangeArrowheads="1"/>
          </p:cNvSpPr>
          <p:nvPr/>
        </p:nvSpPr>
        <p:spPr bwMode="auto">
          <a:xfrm>
            <a:off x="228600" y="5257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年</a:t>
            </a:r>
            <a:r>
              <a:rPr lang="en-US" altLang="ja-JP" sz="3600" b="1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2153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4" grpId="0"/>
      <p:bldP spid="437255" grpId="0"/>
      <p:bldP spid="437256" grpId="0"/>
      <p:bldP spid="437257" grpId="0"/>
      <p:bldP spid="437258" grpId="0"/>
      <p:bldP spid="437259" grpId="0"/>
      <p:bldP spid="437260" grpId="0"/>
      <p:bldP spid="437261" grpId="0"/>
      <p:bldP spid="437264" grpId="0"/>
      <p:bldP spid="437265" grpId="0"/>
      <p:bldP spid="437266" grpId="0"/>
      <p:bldP spid="43726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585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0371" name="Text Box 3"/>
          <p:cNvSpPr txBox="1">
            <a:spLocks noChangeArrowheads="1"/>
          </p:cNvSpPr>
          <p:nvPr/>
        </p:nvSpPr>
        <p:spPr bwMode="auto">
          <a:xfrm>
            <a:off x="2667000" y="1279525"/>
            <a:ext cx="3152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4000" b="1" u="sng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无千禧年派</a:t>
            </a:r>
            <a:endParaRPr lang="en-US" altLang="ja-JP" sz="4000" b="1" i="1" u="sng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  <a:p>
            <a:pPr eaLnBrk="1" hangingPunct="1"/>
            <a:endParaRPr lang="en-US" sz="3200" b="1" i="1" u="sng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03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914400"/>
          </a:xfr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/>
              </a:rPr>
              <a:t>浅谈启示录 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/>
              </a:rPr>
              <a:t>20:1-6</a:t>
            </a:r>
          </a:p>
        </p:txBody>
      </p:sp>
      <p:sp>
        <p:nvSpPr>
          <p:cNvPr id="570373" name="Text Box 5"/>
          <p:cNvSpPr txBox="1">
            <a:spLocks noChangeArrowheads="1"/>
          </p:cNvSpPr>
          <p:nvPr/>
        </p:nvSpPr>
        <p:spPr bwMode="auto">
          <a:xfrm>
            <a:off x="5583238" y="1279525"/>
            <a:ext cx="3560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4000" b="1" u="sng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前千禧年派</a:t>
            </a:r>
            <a:endParaRPr lang="en-US" sz="3200" b="1" i="1" u="sng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0374" name="Text Box 6"/>
          <p:cNvSpPr txBox="1">
            <a:spLocks noChangeArrowheads="1"/>
          </p:cNvSpPr>
          <p:nvPr/>
        </p:nvSpPr>
        <p:spPr bwMode="auto">
          <a:xfrm>
            <a:off x="2667000" y="2270125"/>
            <a:ext cx="3152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基督</a:t>
            </a:r>
            <a:endParaRPr lang="en-US" sz="2800" b="1" i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570375" name="Text Box 7"/>
          <p:cNvSpPr txBox="1">
            <a:spLocks noChangeArrowheads="1"/>
          </p:cNvSpPr>
          <p:nvPr/>
        </p:nvSpPr>
        <p:spPr bwMode="auto">
          <a:xfrm>
            <a:off x="5583238" y="2270125"/>
            <a:ext cx="3560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天使 </a:t>
            </a:r>
            <a:endParaRPr lang="en-US" sz="2800" b="1" i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570376" name="Text Box 8"/>
          <p:cNvSpPr txBox="1">
            <a:spLocks noChangeArrowheads="1"/>
          </p:cNvSpPr>
          <p:nvPr/>
        </p:nvSpPr>
        <p:spPr bwMode="auto">
          <a:xfrm>
            <a:off x="2667000" y="3260725"/>
            <a:ext cx="3152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现在 </a:t>
            </a:r>
            <a:endParaRPr lang="en-US" sz="2800" b="1" i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570377" name="Text Box 9"/>
          <p:cNvSpPr txBox="1">
            <a:spLocks noChangeArrowheads="1"/>
          </p:cNvSpPr>
          <p:nvPr/>
        </p:nvSpPr>
        <p:spPr bwMode="auto">
          <a:xfrm>
            <a:off x="5583238" y="3260725"/>
            <a:ext cx="3560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千禧年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0378" name="Text Box 10"/>
          <p:cNvSpPr txBox="1">
            <a:spLocks noChangeArrowheads="1"/>
          </p:cNvSpPr>
          <p:nvPr/>
        </p:nvSpPr>
        <p:spPr bwMode="auto">
          <a:xfrm>
            <a:off x="2667000" y="4267200"/>
            <a:ext cx="3152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现在</a:t>
            </a:r>
            <a:r>
              <a:rPr lang="zh-TW" altLang="en-US" sz="3600" b="1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0379" name="Text Box 11"/>
          <p:cNvSpPr txBox="1">
            <a:spLocks noChangeArrowheads="1"/>
          </p:cNvSpPr>
          <p:nvPr/>
        </p:nvSpPr>
        <p:spPr bwMode="auto">
          <a:xfrm>
            <a:off x="5583238" y="4267200"/>
            <a:ext cx="3560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未来</a:t>
            </a:r>
            <a:r>
              <a:rPr lang="en-US" altLang="ja-JP" sz="36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ja-JP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(13:15)</a:t>
            </a:r>
            <a:endParaRPr lang="en-US" sz="2800" b="1" i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570380" name="Text Box 12"/>
          <p:cNvSpPr txBox="1">
            <a:spLocks noChangeArrowheads="1"/>
          </p:cNvSpPr>
          <p:nvPr/>
        </p:nvSpPr>
        <p:spPr bwMode="auto">
          <a:xfrm>
            <a:off x="2667000" y="5257800"/>
            <a:ext cx="3152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天堂 </a:t>
            </a:r>
            <a:endParaRPr lang="en-US" sz="2800" b="1" i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570381" name="Text Box 13"/>
          <p:cNvSpPr txBox="1">
            <a:spLocks noChangeArrowheads="1"/>
          </p:cNvSpPr>
          <p:nvPr/>
        </p:nvSpPr>
        <p:spPr bwMode="auto">
          <a:xfrm>
            <a:off x="5583238" y="5257800"/>
            <a:ext cx="3560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地球（</a:t>
            </a:r>
            <a:r>
              <a:rPr lang="en-US" altLang="zh-TW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5:10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） </a:t>
            </a:r>
            <a:endParaRPr lang="en-US" sz="2800" b="1" i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570382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pitchFamily="34" charset="0"/>
              </a:rPr>
              <a:t>159</a:t>
            </a:r>
            <a:endParaRPr lang="en-US" b="1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0383" name="Text Box 15"/>
          <p:cNvSpPr txBox="1">
            <a:spLocks noChangeArrowheads="1"/>
          </p:cNvSpPr>
          <p:nvPr/>
        </p:nvSpPr>
        <p:spPr bwMode="auto">
          <a:xfrm>
            <a:off x="228600" y="1279525"/>
            <a:ext cx="2438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4800" b="1" u="sng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问题</a:t>
            </a:r>
            <a:endParaRPr lang="en-US" altLang="ja-JP" sz="4800" b="1" i="1" u="sng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  <a:p>
            <a:pPr eaLnBrk="1" hangingPunct="1"/>
            <a:endParaRPr lang="en-US" sz="3200" b="1" i="1" u="sng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0384" name="Text Box 16"/>
          <p:cNvSpPr txBox="1">
            <a:spLocks noChangeArrowheads="1"/>
          </p:cNvSpPr>
          <p:nvPr/>
        </p:nvSpPr>
        <p:spPr bwMode="auto">
          <a:xfrm>
            <a:off x="228600" y="2270125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捆绑者</a:t>
            </a:r>
            <a:r>
              <a:rPr lang="zh-TW" altLang="en-US" sz="3600" b="1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0385" name="Text Box 17"/>
          <p:cNvSpPr txBox="1">
            <a:spLocks noChangeArrowheads="1"/>
          </p:cNvSpPr>
          <p:nvPr/>
        </p:nvSpPr>
        <p:spPr bwMode="auto">
          <a:xfrm>
            <a:off x="304800" y="32766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捆绑</a:t>
            </a:r>
            <a:endParaRPr lang="en-US" sz="3200" b="1" i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570386" name="Text Box 18"/>
          <p:cNvSpPr txBox="1">
            <a:spLocks noChangeArrowheads="1"/>
          </p:cNvSpPr>
          <p:nvPr/>
        </p:nvSpPr>
        <p:spPr bwMode="auto">
          <a:xfrm>
            <a:off x="228600" y="42672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统治</a:t>
            </a:r>
            <a:r>
              <a:rPr lang="zh-TW" altLang="en-US" sz="3600" b="1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0387" name="Text Box 19"/>
          <p:cNvSpPr txBox="1">
            <a:spLocks noChangeArrowheads="1"/>
          </p:cNvSpPr>
          <p:nvPr/>
        </p:nvSpPr>
        <p:spPr bwMode="auto">
          <a:xfrm>
            <a:off x="228600" y="52578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地点</a:t>
            </a:r>
            <a:r>
              <a:rPr lang="zh-TW" altLang="en-US" sz="3600" b="1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937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0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0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0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0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0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0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0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0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0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0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0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0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0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0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0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0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0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0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0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0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70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0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4" grpId="0"/>
      <p:bldP spid="570375" grpId="0"/>
      <p:bldP spid="570376" grpId="0"/>
      <p:bldP spid="570377" grpId="0"/>
      <p:bldP spid="570378" grpId="0"/>
      <p:bldP spid="570379" grpId="0"/>
      <p:bldP spid="570380" grpId="0"/>
      <p:bldP spid="570381" grpId="0"/>
      <p:bldP spid="570384" grpId="0"/>
      <p:bldP spid="570385" grpId="0"/>
      <p:bldP spid="570386" grpId="0"/>
      <p:bldP spid="57038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042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2419" name="Text Box 3"/>
          <p:cNvSpPr txBox="1">
            <a:spLocks noChangeArrowheads="1"/>
          </p:cNvSpPr>
          <p:nvPr/>
        </p:nvSpPr>
        <p:spPr bwMode="auto">
          <a:xfrm>
            <a:off x="2667000" y="1279525"/>
            <a:ext cx="3152775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4400" b="1" u="sng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阿米尔</a:t>
            </a:r>
            <a:endParaRPr lang="en-US" sz="4400" b="1" i="1" u="sng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gradFill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</a:gradFill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zh-CN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启示录的意见 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20:1-6</a:t>
            </a:r>
          </a:p>
        </p:txBody>
      </p:sp>
      <p:sp>
        <p:nvSpPr>
          <p:cNvPr id="572421" name="Text Box 5"/>
          <p:cNvSpPr txBox="1">
            <a:spLocks noChangeArrowheads="1"/>
          </p:cNvSpPr>
          <p:nvPr/>
        </p:nvSpPr>
        <p:spPr bwMode="auto">
          <a:xfrm>
            <a:off x="5583238" y="1279525"/>
            <a:ext cx="3560762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4400" b="1" u="sng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原始</a:t>
            </a:r>
            <a:endParaRPr lang="en-US" sz="4400" b="1" i="1" u="sng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2422" name="Text Box 6"/>
          <p:cNvSpPr txBox="1">
            <a:spLocks noChangeArrowheads="1"/>
          </p:cNvSpPr>
          <p:nvPr/>
        </p:nvSpPr>
        <p:spPr bwMode="auto">
          <a:xfrm>
            <a:off x="2667000" y="2270125"/>
            <a:ext cx="2800350" cy="14462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4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在死亡时的转型</a:t>
            </a:r>
            <a:endParaRPr lang="en-US" sz="4400" b="1" i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2423" name="Text Box 7"/>
          <p:cNvSpPr txBox="1">
            <a:spLocks noChangeArrowheads="1"/>
          </p:cNvSpPr>
          <p:nvPr/>
        </p:nvSpPr>
        <p:spPr bwMode="auto">
          <a:xfrm>
            <a:off x="5583238" y="2270125"/>
            <a:ext cx="3560762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34" charset="-128"/>
              </a:rPr>
              <a:t>复活</a:t>
            </a:r>
            <a:r>
              <a:rPr lang="en-US" sz="3600" b="1" dirty="0">
                <a:solidFill>
                  <a:srgbClr val="FFFFFF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(5b-6a)</a:t>
            </a:r>
          </a:p>
        </p:txBody>
      </p:sp>
      <p:sp>
        <p:nvSpPr>
          <p:cNvPr id="572426" name="Text Box 10"/>
          <p:cNvSpPr txBox="1">
            <a:spLocks noChangeArrowheads="1"/>
          </p:cNvSpPr>
          <p:nvPr/>
        </p:nvSpPr>
        <p:spPr bwMode="auto">
          <a:xfrm>
            <a:off x="2667000" y="3962400"/>
            <a:ext cx="3152775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4950" indent="-234950" eaLnBrk="1" hangingPunct="1">
              <a:defRPr/>
            </a:pPr>
            <a:r>
              <a:rPr lang="zh-CN" altLang="en-US" sz="4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34" charset="-128"/>
              </a:rPr>
              <a:t>复活</a:t>
            </a:r>
            <a:endParaRPr lang="en-US" sz="4400" b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72427" name="Text Box 11"/>
          <p:cNvSpPr txBox="1">
            <a:spLocks noChangeArrowheads="1"/>
          </p:cNvSpPr>
          <p:nvPr/>
        </p:nvSpPr>
        <p:spPr bwMode="auto">
          <a:xfrm>
            <a:off x="5583238" y="3962400"/>
            <a:ext cx="3560762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4950" indent="-234950" eaLnBrk="1" hangingPunct="1">
              <a:defRPr/>
            </a:pPr>
            <a:r>
              <a:rPr lang="zh-CN" altLang="en-US" sz="4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34" charset="-128"/>
              </a:rPr>
              <a:t>复活</a:t>
            </a:r>
            <a:endParaRPr lang="en-US" sz="4400" b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72428" name="Text Box 12"/>
          <p:cNvSpPr txBox="1">
            <a:spLocks noChangeArrowheads="1"/>
          </p:cNvSpPr>
          <p:nvPr/>
        </p:nvSpPr>
        <p:spPr bwMode="auto">
          <a:xfrm>
            <a:off x="2667000" y="5530850"/>
            <a:ext cx="3152775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4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不符</a:t>
            </a:r>
            <a:endParaRPr lang="en-US" sz="4400" b="1" i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2429" name="Text Box 13"/>
          <p:cNvSpPr txBox="1">
            <a:spLocks noChangeArrowheads="1"/>
          </p:cNvSpPr>
          <p:nvPr/>
        </p:nvSpPr>
        <p:spPr bwMode="auto">
          <a:xfrm>
            <a:off x="5583238" y="5530850"/>
            <a:ext cx="3560762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4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一贯</a:t>
            </a:r>
            <a:endParaRPr lang="en-US" sz="4400" b="1" i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2431" name="Text Box 15"/>
          <p:cNvSpPr txBox="1">
            <a:spLocks noChangeArrowheads="1"/>
          </p:cNvSpPr>
          <p:nvPr/>
        </p:nvSpPr>
        <p:spPr bwMode="auto">
          <a:xfrm>
            <a:off x="228600" y="1279525"/>
            <a:ext cx="2438400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4400" b="1" u="sng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问题</a:t>
            </a:r>
            <a:endParaRPr lang="en-US" sz="4400" b="1" i="1" u="sng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2432" name="Text Box 16"/>
          <p:cNvSpPr txBox="1">
            <a:spLocks noChangeArrowheads="1"/>
          </p:cNvSpPr>
          <p:nvPr/>
        </p:nvSpPr>
        <p:spPr bwMode="auto">
          <a:xfrm>
            <a:off x="228600" y="2270125"/>
            <a:ext cx="2438400" cy="13239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3600" b="1">
                <a:solidFill>
                  <a:srgbClr val="FFFFFF"/>
                </a:solidFill>
                <a:latin typeface="Arial" charset="0"/>
              </a:rPr>
              <a:t>"</a:t>
            </a:r>
            <a:r>
              <a:rPr lang="zh-CN" altLang="en-US" sz="4000" b="1">
                <a:solidFill>
                  <a:srgbClr val="F2F2F2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来到生活</a:t>
            </a:r>
            <a:r>
              <a:rPr lang="en-US" altLang="ja-JP" sz="3600" b="1">
                <a:solidFill>
                  <a:srgbClr val="FFFFFF"/>
                </a:solidFill>
                <a:latin typeface="Arial" charset="0"/>
              </a:rPr>
              <a:t>" (4a)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72434" name="Text Box 18"/>
          <p:cNvSpPr txBox="1">
            <a:spLocks noChangeArrowheads="1"/>
          </p:cNvSpPr>
          <p:nvPr/>
        </p:nvSpPr>
        <p:spPr bwMode="auto">
          <a:xfrm>
            <a:off x="228600" y="3962400"/>
            <a:ext cx="2438400" cy="14462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4950" indent="-234950"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"</a:t>
            </a:r>
            <a:r>
              <a:rPr lang="zh-CN" altLang="en-US" sz="4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34" charset="-128"/>
              </a:rPr>
              <a:t>来到生活</a:t>
            </a:r>
            <a:r>
              <a:rPr lang="en-US" sz="3600" b="1" dirty="0">
                <a:solidFill>
                  <a:srgbClr val="FFFFFF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" (5)</a:t>
            </a:r>
          </a:p>
        </p:txBody>
      </p:sp>
      <p:sp>
        <p:nvSpPr>
          <p:cNvPr id="572435" name="Text Box 19"/>
          <p:cNvSpPr txBox="1">
            <a:spLocks noChangeArrowheads="1"/>
          </p:cNvSpPr>
          <p:nvPr/>
        </p:nvSpPr>
        <p:spPr bwMode="auto">
          <a:xfrm>
            <a:off x="228600" y="5530850"/>
            <a:ext cx="2438400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4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批判</a:t>
            </a:r>
            <a:endParaRPr lang="en-US" sz="4400" b="1" i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charset="0"/>
              </a:rPr>
              <a:t>427</a:t>
            </a:r>
            <a:endParaRPr lang="en-US" b="1" i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98501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2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2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2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2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2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2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2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2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2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2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2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2" grpId="0"/>
      <p:bldP spid="572423" grpId="0"/>
      <p:bldP spid="572426" grpId="0"/>
      <p:bldP spid="572427" grpId="0"/>
      <p:bldP spid="572428" grpId="0"/>
      <p:bldP spid="572429" grpId="0"/>
      <p:bldP spid="572432" grpId="0"/>
      <p:bldP spid="572434" grpId="0"/>
      <p:bldP spid="57243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066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67" name="Text Box 3"/>
          <p:cNvSpPr txBox="1">
            <a:spLocks noChangeArrowheads="1"/>
          </p:cNvSpPr>
          <p:nvPr/>
        </p:nvSpPr>
        <p:spPr bwMode="auto">
          <a:xfrm>
            <a:off x="2667000" y="1279525"/>
            <a:ext cx="3152775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4000" b="1" u="sng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阿米尔</a:t>
            </a:r>
            <a:endParaRPr lang="en-US" sz="4000" b="1" i="1" u="sng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gradFill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</a:gradFill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zh-CN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启示录的意见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20:1-6</a:t>
            </a:r>
          </a:p>
        </p:txBody>
      </p:sp>
      <p:sp>
        <p:nvSpPr>
          <p:cNvPr id="574469" name="Text Box 5"/>
          <p:cNvSpPr txBox="1">
            <a:spLocks noChangeArrowheads="1"/>
          </p:cNvSpPr>
          <p:nvPr/>
        </p:nvSpPr>
        <p:spPr bwMode="auto">
          <a:xfrm>
            <a:off x="5583238" y="1279525"/>
            <a:ext cx="3560762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4000" b="1" u="sng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原始</a:t>
            </a:r>
            <a:endParaRPr lang="en-US" sz="4000" b="1" i="1" u="sng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4470" name="Text Box 6"/>
          <p:cNvSpPr txBox="1">
            <a:spLocks noChangeArrowheads="1"/>
          </p:cNvSpPr>
          <p:nvPr/>
        </p:nvSpPr>
        <p:spPr bwMode="auto">
          <a:xfrm>
            <a:off x="2667000" y="2270125"/>
            <a:ext cx="3152775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2F2F2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信徒</a:t>
            </a:r>
            <a:r>
              <a:rPr lang="en-US" sz="4000" b="1">
                <a:solidFill>
                  <a:srgbClr val="F2F2F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(</a:t>
            </a:r>
            <a:r>
              <a:rPr lang="en-US" sz="3600" b="1">
                <a:solidFill>
                  <a:srgbClr val="FFFFFF"/>
                </a:solidFill>
                <a:latin typeface="Arial" charset="0"/>
              </a:rPr>
              <a:t>4-5)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5583238" y="2270125"/>
            <a:ext cx="3560762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2F2F2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非教徒</a:t>
            </a:r>
            <a:r>
              <a:rPr lang="en-US" sz="4000" b="1">
                <a:solidFill>
                  <a:srgbClr val="F2F2F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(</a:t>
            </a:r>
            <a:r>
              <a:rPr lang="en-US" sz="3600" b="1">
                <a:solidFill>
                  <a:srgbClr val="FFFFFF"/>
                </a:solidFill>
                <a:latin typeface="Arial" charset="0"/>
              </a:rPr>
              <a:t>12-13)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74474" name="Text Box 10"/>
          <p:cNvSpPr txBox="1">
            <a:spLocks noChangeArrowheads="1"/>
          </p:cNvSpPr>
          <p:nvPr/>
        </p:nvSpPr>
        <p:spPr bwMode="auto">
          <a:xfrm>
            <a:off x="2667000" y="3810000"/>
            <a:ext cx="3152775" cy="13239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40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一个一般</a:t>
            </a:r>
            <a:endParaRPr lang="en-US" altLang="zh-CN" sz="4000" b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zh-CN" altLang="en-US" sz="40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的复活</a:t>
            </a:r>
            <a:endParaRPr lang="en-US" sz="4000" b="1" i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4475" name="Text Box 11"/>
          <p:cNvSpPr txBox="1">
            <a:spLocks noChangeArrowheads="1"/>
          </p:cNvSpPr>
          <p:nvPr/>
        </p:nvSpPr>
        <p:spPr bwMode="auto">
          <a:xfrm>
            <a:off x="5583238" y="3810000"/>
            <a:ext cx="3560762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0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34" charset="-128"/>
              </a:rPr>
              <a:t>几个复活</a:t>
            </a:r>
            <a:endParaRPr lang="en-US" sz="4000" b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74476" name="Text Box 12"/>
          <p:cNvSpPr txBox="1">
            <a:spLocks noChangeArrowheads="1"/>
          </p:cNvSpPr>
          <p:nvPr/>
        </p:nvSpPr>
        <p:spPr bwMode="auto">
          <a:xfrm>
            <a:off x="2667000" y="5514975"/>
            <a:ext cx="3152775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40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所有的人</a:t>
            </a:r>
            <a:endParaRPr lang="en-US" sz="4000" b="1" i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4477" name="Text Box 13"/>
          <p:cNvSpPr txBox="1">
            <a:spLocks noChangeArrowheads="1"/>
          </p:cNvSpPr>
          <p:nvPr/>
        </p:nvSpPr>
        <p:spPr bwMode="auto">
          <a:xfrm>
            <a:off x="5583238" y="5514975"/>
            <a:ext cx="3560762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40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不信者</a:t>
            </a:r>
            <a:endParaRPr lang="en-US" sz="4000" b="1" i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4479" name="Text Box 15"/>
          <p:cNvSpPr txBox="1">
            <a:spLocks noChangeArrowheads="1"/>
          </p:cNvSpPr>
          <p:nvPr/>
        </p:nvSpPr>
        <p:spPr bwMode="auto">
          <a:xfrm>
            <a:off x="228600" y="1279525"/>
            <a:ext cx="24384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4000" b="1" u="sng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问题</a:t>
            </a:r>
            <a:endParaRPr lang="en-US" sz="4000" b="1" i="1" u="sng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4480" name="Text Box 16"/>
          <p:cNvSpPr txBox="1">
            <a:spLocks noChangeArrowheads="1"/>
          </p:cNvSpPr>
          <p:nvPr/>
        </p:nvSpPr>
        <p:spPr bwMode="auto">
          <a:xfrm>
            <a:off x="228600" y="2270125"/>
            <a:ext cx="2438400" cy="13239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40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复活的</a:t>
            </a:r>
            <a:endParaRPr lang="en-US" altLang="zh-CN" sz="4000" b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zh-CN" altLang="en-US" sz="40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人吗？</a:t>
            </a:r>
            <a:endParaRPr lang="en-US" sz="4000" b="1" i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4482" name="Text Box 18"/>
          <p:cNvSpPr txBox="1">
            <a:spLocks noChangeArrowheads="1"/>
          </p:cNvSpPr>
          <p:nvPr/>
        </p:nvSpPr>
        <p:spPr bwMode="auto">
          <a:xfrm>
            <a:off x="228600" y="3810000"/>
            <a:ext cx="2438400" cy="13239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40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复活的</a:t>
            </a:r>
            <a:endParaRPr lang="en-US" altLang="zh-CN" sz="4000" b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zh-CN" altLang="en-US" sz="40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时候？</a:t>
            </a:r>
            <a:endParaRPr lang="en-US" sz="4000" b="1" i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4483" name="Text Box 19"/>
          <p:cNvSpPr txBox="1">
            <a:spLocks noChangeArrowheads="1"/>
          </p:cNvSpPr>
          <p:nvPr/>
        </p:nvSpPr>
        <p:spPr bwMode="auto">
          <a:xfrm>
            <a:off x="228600" y="5514975"/>
            <a:ext cx="24384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40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人的判断</a:t>
            </a:r>
            <a:endParaRPr lang="en-US" sz="4000" b="1" i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charset="0"/>
              </a:rPr>
              <a:t>427</a:t>
            </a:r>
            <a:endParaRPr lang="en-US" b="1" i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6067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4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4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4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4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4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4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4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4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4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4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4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4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4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4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4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4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4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0" grpId="0"/>
      <p:bldP spid="574471" grpId="0"/>
      <p:bldP spid="574474" grpId="0"/>
      <p:bldP spid="574475" grpId="0"/>
      <p:bldP spid="574476" grpId="0"/>
      <p:bldP spid="574477" grpId="0"/>
      <p:bldP spid="574480" grpId="0"/>
      <p:bldP spid="574482" grpId="0"/>
      <p:bldP spid="57448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609" name="Picture 16" descr="Brown Backg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0610" name="Rectangle 4"/>
          <p:cNvSpPr>
            <a:spLocks noGrp="1" noChangeArrowheads="1"/>
          </p:cNvSpPr>
          <p:nvPr>
            <p:ph type="title"/>
          </p:nvPr>
        </p:nvSpPr>
        <p:spPr>
          <a:xfrm>
            <a:off x="687388" y="153988"/>
            <a:ext cx="7772400" cy="1127125"/>
          </a:xfrm>
          <a:solidFill>
            <a:srgbClr val="0066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600" b="1" dirty="0">
                <a:solidFill>
                  <a:srgbClr val="FFFF66"/>
                </a:solidFill>
                <a:ea typeface="SimSun" pitchFamily="2" charset="-122"/>
              </a:rPr>
              <a:t>四个见解？</a:t>
            </a:r>
            <a:endParaRPr lang="en-US" sz="6600" b="1" dirty="0">
              <a:solidFill>
                <a:srgbClr val="FFFF66"/>
              </a:solidFill>
            </a:endParaRPr>
          </a:p>
        </p:txBody>
      </p:sp>
      <p:sp>
        <p:nvSpPr>
          <p:cNvPr id="588807" name="Text Box 7"/>
          <p:cNvSpPr txBox="1">
            <a:spLocks noChangeArrowheads="1"/>
          </p:cNvSpPr>
          <p:nvPr/>
        </p:nvSpPr>
        <p:spPr bwMode="auto">
          <a:xfrm>
            <a:off x="1009650" y="1268413"/>
            <a:ext cx="7127875" cy="5873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</a:t>
            </a: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+mn-cs"/>
              </a:rPr>
              <a:t>启示录</a:t>
            </a: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6-18 </a:t>
            </a: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+mn-cs"/>
              </a:rPr>
              <a:t>章描绘哪个年代</a:t>
            </a:r>
            <a:r>
              <a:rPr lang="en-US" altLang="ja-JP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?)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11188" y="1989138"/>
            <a:ext cx="7848600" cy="757237"/>
            <a:chOff x="385" y="1253"/>
            <a:chExt cx="4944" cy="477"/>
          </a:xfrm>
        </p:grpSpPr>
        <p:sp>
          <p:nvSpPr>
            <p:cNvPr id="588806" name="Line 6"/>
            <p:cNvSpPr>
              <a:spLocks noChangeShapeType="1"/>
            </p:cNvSpPr>
            <p:nvPr/>
          </p:nvSpPr>
          <p:spPr bwMode="auto">
            <a:xfrm>
              <a:off x="431" y="1730"/>
              <a:ext cx="489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none" w="lg" len="lg"/>
            </a:ln>
            <a:effectLst>
              <a:outerShdw blurRad="63500" dist="38099" dir="2700000" algn="ctr" rotWithShape="0">
                <a:schemeClr val="tx2">
                  <a:alpha val="74997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580621" name="Group 10"/>
            <p:cNvGrpSpPr>
              <a:grpSpLocks/>
            </p:cNvGrpSpPr>
            <p:nvPr/>
          </p:nvGrpSpPr>
          <p:grpSpPr bwMode="auto">
            <a:xfrm>
              <a:off x="385" y="1298"/>
              <a:ext cx="272" cy="408"/>
              <a:chOff x="385" y="1298"/>
              <a:chExt cx="272" cy="408"/>
            </a:xfrm>
          </p:grpSpPr>
          <p:sp>
            <p:nvSpPr>
              <p:cNvPr id="588808" name="Line 8"/>
              <p:cNvSpPr>
                <a:spLocks noChangeShapeType="1"/>
              </p:cNvSpPr>
              <p:nvPr/>
            </p:nvSpPr>
            <p:spPr bwMode="auto">
              <a:xfrm>
                <a:off x="521" y="1298"/>
                <a:ext cx="0" cy="408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 type="none" w="lg" len="lg"/>
              </a:ln>
              <a:effectLst>
                <a:outerShdw blurRad="63500" dist="38099" dir="2700000" algn="ctr" rotWithShape="0">
                  <a:schemeClr val="tx2">
                    <a:alpha val="74997"/>
                  </a:schemeClr>
                </a:outerShdw>
              </a:effec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88809" name="Line 9"/>
              <p:cNvSpPr>
                <a:spLocks noChangeShapeType="1"/>
              </p:cNvSpPr>
              <p:nvPr/>
            </p:nvSpPr>
            <p:spPr bwMode="auto">
              <a:xfrm rot="16200000" flipV="1">
                <a:off x="521" y="1298"/>
                <a:ext cx="0" cy="272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 type="none" w="lg" len="lg"/>
              </a:ln>
              <a:effectLst>
                <a:outerShdw blurRad="63500" dist="38099" dir="2700000" algn="ctr" rotWithShape="0">
                  <a:schemeClr val="tx2">
                    <a:alpha val="74997"/>
                  </a:schemeClr>
                </a:outerShdw>
              </a:effec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588811" name="Line 11"/>
            <p:cNvSpPr>
              <a:spLocks noChangeShapeType="1"/>
            </p:cNvSpPr>
            <p:nvPr/>
          </p:nvSpPr>
          <p:spPr bwMode="auto">
            <a:xfrm>
              <a:off x="5239" y="1253"/>
              <a:ext cx="0" cy="453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chemeClr val="tx2">
                  <a:alpha val="74997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588816" name="Text Box 16"/>
          <p:cNvSpPr txBox="1">
            <a:spLocks noChangeArrowheads="1"/>
          </p:cNvSpPr>
          <p:nvPr/>
        </p:nvSpPr>
        <p:spPr bwMode="auto">
          <a:xfrm rot="5400000">
            <a:off x="-68262" y="3405187"/>
            <a:ext cx="2590800" cy="157162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800" b="1">
                <a:solidFill>
                  <a:srgbClr val="FFFFFF"/>
                </a:solidFill>
                <a:latin typeface="Consolas" pitchFamily="49" charset="0"/>
                <a:ea typeface="SimSun" pitchFamily="2" charset="-122"/>
                <a:cs typeface="+mn-cs"/>
              </a:rPr>
              <a:t>实现主义观</a:t>
            </a:r>
            <a:endParaRPr lang="en-US" sz="4800" b="1">
              <a:solidFill>
                <a:srgbClr val="FFFFFF"/>
              </a:solidFill>
              <a:ea typeface="SimSun" pitchFamily="2" charset="-122"/>
              <a:cs typeface="+mn-cs"/>
            </a:endParaRPr>
          </a:p>
        </p:txBody>
      </p:sp>
      <p:sp>
        <p:nvSpPr>
          <p:cNvPr id="588812" name="Text Box 12"/>
          <p:cNvSpPr txBox="1">
            <a:spLocks noChangeArrowheads="1"/>
          </p:cNvSpPr>
          <p:nvPr/>
        </p:nvSpPr>
        <p:spPr bwMode="auto">
          <a:xfrm>
            <a:off x="2438400" y="2743200"/>
            <a:ext cx="990600" cy="280352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+mn-cs"/>
              </a:rPr>
              <a:t>成书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+mn-cs"/>
              </a:rPr>
              <a:t>日期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+mn-cs"/>
              </a:rPr>
              <a:t>主后 </a:t>
            </a: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+mn-cs"/>
              </a:rPr>
              <a:t>95</a:t>
            </a:r>
          </a:p>
          <a:p>
            <a:pPr algn="ctr">
              <a:spcBef>
                <a:spcPct val="50000"/>
              </a:spcBef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  <a:cs typeface="+mn-cs"/>
            </a:endParaRPr>
          </a:p>
        </p:txBody>
      </p:sp>
      <p:sp>
        <p:nvSpPr>
          <p:cNvPr id="588817" name="Text Box 17"/>
          <p:cNvSpPr txBox="1">
            <a:spLocks noChangeArrowheads="1"/>
          </p:cNvSpPr>
          <p:nvPr/>
        </p:nvSpPr>
        <p:spPr bwMode="auto">
          <a:xfrm rot="5400000">
            <a:off x="6188868" y="2812257"/>
            <a:ext cx="2481263" cy="2495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800" b="1">
                <a:solidFill>
                  <a:srgbClr val="FFFFFF"/>
                </a:solidFill>
                <a:ea typeface="SimSun" pitchFamily="2" charset="-122"/>
                <a:cs typeface="+mn-cs"/>
              </a:rPr>
              <a:t>未来主义观</a:t>
            </a:r>
          </a:p>
          <a:p>
            <a:pPr algn="ctr">
              <a:spcBef>
                <a:spcPct val="50000"/>
              </a:spcBef>
            </a:pPr>
            <a:endParaRPr lang="en-US" sz="4000" b="1">
              <a:solidFill>
                <a:srgbClr val="FFFFFF"/>
              </a:solidFill>
              <a:ea typeface="SimSun" pitchFamily="2" charset="-122"/>
              <a:cs typeface="+mn-cs"/>
            </a:endParaRPr>
          </a:p>
        </p:txBody>
      </p:sp>
      <p:sp>
        <p:nvSpPr>
          <p:cNvPr id="588819" name="Text Box 19"/>
          <p:cNvSpPr txBox="1">
            <a:spLocks noChangeArrowheads="1"/>
          </p:cNvSpPr>
          <p:nvPr/>
        </p:nvSpPr>
        <p:spPr bwMode="auto">
          <a:xfrm>
            <a:off x="4038600" y="2971800"/>
            <a:ext cx="3124200" cy="16335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rgbClr val="FFFFFF"/>
                </a:solidFill>
                <a:ea typeface="SimSun" pitchFamily="2" charset="-122"/>
                <a:cs typeface="+mn-cs"/>
              </a:rPr>
              <a:t>历史主义观</a:t>
            </a:r>
          </a:p>
          <a:p>
            <a:pPr algn="ctr">
              <a:spcBef>
                <a:spcPct val="50000"/>
              </a:spcBef>
            </a:pPr>
            <a:endParaRPr lang="en-US" sz="4000" b="1">
              <a:solidFill>
                <a:srgbClr val="FFFFFF"/>
              </a:solidFill>
              <a:ea typeface="SimSun" pitchFamily="2" charset="-122"/>
              <a:cs typeface="+mn-cs"/>
            </a:endParaRPr>
          </a:p>
        </p:txBody>
      </p:sp>
      <p:sp>
        <p:nvSpPr>
          <p:cNvPr id="588820" name="AutoShape 20"/>
          <p:cNvSpPr>
            <a:spLocks noChangeArrowheads="1"/>
          </p:cNvSpPr>
          <p:nvPr/>
        </p:nvSpPr>
        <p:spPr bwMode="auto">
          <a:xfrm>
            <a:off x="228600" y="5534025"/>
            <a:ext cx="8610600" cy="831850"/>
          </a:xfrm>
          <a:prstGeom prst="leftRightArrow">
            <a:avLst>
              <a:gd name="adj1" fmla="val 50000"/>
              <a:gd name="adj2" fmla="val 207023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588822" name="Text Box 22"/>
          <p:cNvSpPr txBox="1">
            <a:spLocks noChangeArrowheads="1"/>
          </p:cNvSpPr>
          <p:nvPr/>
        </p:nvSpPr>
        <p:spPr bwMode="auto">
          <a:xfrm>
            <a:off x="8408988" y="-49213"/>
            <a:ext cx="739775" cy="45720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Comic Sans MS" pitchFamily="-111" charset="0"/>
                <a:ea typeface="MS PGothic" pitchFamily="34" charset="-128"/>
                <a:cs typeface="+mn-cs"/>
              </a:rPr>
              <a:t>321</a:t>
            </a:r>
          </a:p>
        </p:txBody>
      </p:sp>
      <p:sp>
        <p:nvSpPr>
          <p:cNvPr id="588818" name="Text Box 18"/>
          <p:cNvSpPr txBox="1">
            <a:spLocks noChangeArrowheads="1"/>
          </p:cNvSpPr>
          <p:nvPr/>
        </p:nvSpPr>
        <p:spPr bwMode="auto">
          <a:xfrm>
            <a:off x="3505200" y="4648200"/>
            <a:ext cx="2743200" cy="16335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rgbClr val="FFFFFF"/>
                </a:solidFill>
                <a:ea typeface="SimSun" pitchFamily="2" charset="-122"/>
                <a:cs typeface="+mn-cs"/>
              </a:rPr>
              <a:t>理想主义观</a:t>
            </a:r>
          </a:p>
          <a:p>
            <a:pPr algn="ctr">
              <a:spcBef>
                <a:spcPct val="50000"/>
              </a:spcBef>
            </a:pPr>
            <a:endParaRPr lang="en-US" sz="4000">
              <a:solidFill>
                <a:srgbClr val="FFFFFF"/>
              </a:solidFill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1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88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88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88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88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8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8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8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7" grpId="0"/>
      <p:bldP spid="588816" grpId="0"/>
      <p:bldP spid="588812" grpId="0"/>
      <p:bldP spid="588817" grpId="0"/>
      <p:bldP spid="588819" grpId="0"/>
      <p:bldP spid="588820" grpId="0" animBg="1"/>
      <p:bldP spid="5888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073" name="Picture 22" descr="Wo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76200"/>
            <a:ext cx="6913562" cy="647700"/>
          </a:xfrm>
        </p:spPr>
        <p:txBody>
          <a:bodyPr/>
          <a:lstStyle/>
          <a:p>
            <a:r>
              <a:rPr lang="zh-CN" altLang="en-US" sz="6000">
                <a:solidFill>
                  <a:srgbClr val="FF9933"/>
                </a:solidFill>
                <a:ea typeface="SimSun" pitchFamily="2" charset="-122"/>
              </a:rPr>
              <a:t>扼要重述的方法</a:t>
            </a:r>
            <a:endParaRPr lang="en-US" sz="6000">
              <a:solidFill>
                <a:srgbClr val="FF9933"/>
              </a:solidFill>
            </a:endParaRPr>
          </a:p>
        </p:txBody>
      </p:sp>
      <p:sp>
        <p:nvSpPr>
          <p:cNvPr id="591877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8205788" cy="1449388"/>
          </a:xfrm>
          <a:prstGeom prst="rect">
            <a:avLst/>
          </a:prstGeom>
          <a:solidFill>
            <a:srgbClr val="003300"/>
          </a:solidFill>
          <a:ln w="9525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3200" b="1">
                <a:solidFill>
                  <a:srgbClr val="FFCCFF"/>
                </a:solidFill>
                <a:ea typeface="SimSun" pitchFamily="2" charset="-122"/>
                <a:cs typeface="+mn-cs"/>
              </a:rPr>
              <a:t>在七个灯台中的基督 </a:t>
            </a:r>
            <a:r>
              <a:rPr lang="en-US" altLang="zh-CN" sz="3200" b="1">
                <a:solidFill>
                  <a:srgbClr val="FFCCFF"/>
                </a:solidFill>
                <a:ea typeface="SimSun" pitchFamily="2" charset="-122"/>
                <a:cs typeface="+mn-cs"/>
              </a:rPr>
              <a:t>(1–3) </a:t>
            </a:r>
            <a:br>
              <a:rPr lang="en-US" altLang="zh-CN" b="1">
                <a:solidFill>
                  <a:srgbClr val="FFCCFF"/>
                </a:solidFill>
                <a:ea typeface="SimSun" pitchFamily="2" charset="-122"/>
                <a:cs typeface="+mn-cs"/>
              </a:rPr>
            </a:br>
            <a:endParaRPr lang="en-US" altLang="zh-CN" b="1">
              <a:solidFill>
                <a:srgbClr val="FFCCFF"/>
              </a:solidFill>
              <a:ea typeface="SimSun" pitchFamily="2" charset="-122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b="1">
                <a:solidFill>
                  <a:srgbClr val="FFCCFF"/>
                </a:solidFill>
                <a:ea typeface="SimSun" pitchFamily="2" charset="-122"/>
                <a:cs typeface="+mn-cs"/>
              </a:rPr>
              <a:t>小亚细亚的七教会</a:t>
            </a:r>
            <a:r>
              <a:rPr lang="en-US" altLang="zh-CN" b="1">
                <a:solidFill>
                  <a:srgbClr val="FFCCFF"/>
                </a:solidFill>
                <a:ea typeface="SimSun" pitchFamily="2" charset="-122"/>
                <a:cs typeface="+mn-cs"/>
              </a:rPr>
              <a:t>, </a:t>
            </a:r>
            <a:r>
              <a:rPr lang="zh-CN" altLang="en-US" b="1">
                <a:solidFill>
                  <a:srgbClr val="FFCCFF"/>
                </a:solidFill>
                <a:ea typeface="SimSun" pitchFamily="2" charset="-122"/>
                <a:cs typeface="+mn-cs"/>
              </a:rPr>
              <a:t>在描绘各别教会从教会时代直到基督回来的情况</a:t>
            </a:r>
            <a:r>
              <a:rPr lang="en-US" altLang="zh-CN" b="1">
                <a:solidFill>
                  <a:srgbClr val="FFCCFF"/>
                </a:solidFill>
                <a:ea typeface="SimSun" pitchFamily="2" charset="-122"/>
                <a:cs typeface="+mn-cs"/>
              </a:rPr>
              <a:t>. </a:t>
            </a:r>
            <a:r>
              <a:rPr lang="en-US" altLang="zh-CN" sz="2000" b="1">
                <a:solidFill>
                  <a:srgbClr val="FFCCFF"/>
                </a:solidFill>
                <a:ea typeface="SimSun" pitchFamily="2" charset="-122"/>
                <a:cs typeface="+mn-cs"/>
              </a:rPr>
              <a:t>(1:7)</a:t>
            </a:r>
            <a:endParaRPr lang="en-US" sz="2000" b="1">
              <a:solidFill>
                <a:srgbClr val="FFCCFF"/>
              </a:solidFill>
              <a:ea typeface="SimSun" pitchFamily="2" charset="-122"/>
              <a:cs typeface="+mn-cs"/>
            </a:endParaRPr>
          </a:p>
        </p:txBody>
      </p:sp>
      <p:sp>
        <p:nvSpPr>
          <p:cNvPr id="591878" name="Text Box 6"/>
          <p:cNvSpPr txBox="1">
            <a:spLocks noChangeArrowheads="1"/>
          </p:cNvSpPr>
          <p:nvPr/>
        </p:nvSpPr>
        <p:spPr bwMode="auto">
          <a:xfrm>
            <a:off x="469900" y="2057400"/>
            <a:ext cx="8205788" cy="1079500"/>
          </a:xfrm>
          <a:prstGeom prst="rect">
            <a:avLst/>
          </a:prstGeom>
          <a:solidFill>
            <a:srgbClr val="003300"/>
          </a:solidFill>
          <a:ln w="9525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3200" b="1">
                <a:solidFill>
                  <a:srgbClr val="FFCCFF"/>
                </a:solidFill>
                <a:ea typeface="SimSun" pitchFamily="2" charset="-122"/>
                <a:cs typeface="+mn-cs"/>
              </a:rPr>
              <a:t>天堂和七印记的异象 </a:t>
            </a:r>
            <a:r>
              <a:rPr lang="en-US" altLang="zh-CN" sz="3200" b="1">
                <a:solidFill>
                  <a:srgbClr val="FFCCFF"/>
                </a:solidFill>
                <a:ea typeface="SimSun" pitchFamily="2" charset="-122"/>
                <a:cs typeface="+mn-cs"/>
              </a:rPr>
              <a:t>(4–7) </a:t>
            </a:r>
            <a:br>
              <a:rPr lang="en-US" altLang="zh-CN" sz="3200" b="1">
                <a:solidFill>
                  <a:srgbClr val="FFCCFF"/>
                </a:solidFill>
                <a:ea typeface="SimSun" pitchFamily="2" charset="-122"/>
                <a:cs typeface="+mn-cs"/>
              </a:rPr>
            </a:br>
            <a:r>
              <a:rPr lang="zh-CN" altLang="en-US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+mn-cs"/>
              </a:rPr>
              <a:t>基督现在从天上统治</a:t>
            </a:r>
            <a:r>
              <a:rPr lang="en-US" altLang="zh-CN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+mn-cs"/>
              </a:rPr>
              <a:t>(5:5-6) </a:t>
            </a:r>
            <a:r>
              <a:rPr lang="zh-CN" altLang="en-US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+mn-cs"/>
              </a:rPr>
              <a:t>，直到他第二次再来</a:t>
            </a:r>
            <a:r>
              <a:rPr lang="en-US" altLang="zh-CN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+mn-cs"/>
              </a:rPr>
              <a:t>(6:16-17) </a:t>
            </a:r>
            <a:r>
              <a:rPr lang="zh-CN" altLang="en-US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+mn-cs"/>
              </a:rPr>
              <a:t>与得胜的教会</a:t>
            </a:r>
            <a:r>
              <a:rPr lang="zh-CN" altLang="en-US" sz="2000">
                <a:solidFill>
                  <a:srgbClr val="FFCCFF"/>
                </a:solidFill>
                <a:ea typeface="SimSun" pitchFamily="2" charset="-122"/>
                <a:cs typeface="+mn-cs"/>
              </a:rPr>
              <a:t>在一起</a:t>
            </a:r>
            <a:r>
              <a:rPr lang="en-US" altLang="zh-CN" sz="2000">
                <a:solidFill>
                  <a:srgbClr val="FFCCFF"/>
                </a:solidFill>
                <a:ea typeface="SimSun" pitchFamily="2" charset="-122"/>
                <a:cs typeface="+mn-cs"/>
              </a:rPr>
              <a:t>(7:16-17)</a:t>
            </a:r>
          </a:p>
        </p:txBody>
      </p:sp>
      <p:sp>
        <p:nvSpPr>
          <p:cNvPr id="591879" name="Text Box 7"/>
          <p:cNvSpPr txBox="1">
            <a:spLocks noChangeArrowheads="1"/>
          </p:cNvSpPr>
          <p:nvPr/>
        </p:nvSpPr>
        <p:spPr bwMode="auto">
          <a:xfrm>
            <a:off x="457200" y="2514600"/>
            <a:ext cx="8205788" cy="1165225"/>
          </a:xfrm>
          <a:prstGeom prst="rect">
            <a:avLst/>
          </a:prstGeom>
          <a:solidFill>
            <a:srgbClr val="003300"/>
          </a:solidFill>
          <a:ln w="9525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FFCCFF"/>
                </a:solidFill>
                <a:ea typeface="SimSun" pitchFamily="2" charset="-122"/>
                <a:cs typeface="+mn-cs"/>
              </a:rPr>
              <a:t>七支号角 </a:t>
            </a:r>
            <a:r>
              <a:rPr lang="en-US" altLang="zh-CN" sz="3200" b="1">
                <a:solidFill>
                  <a:srgbClr val="FFCCFF"/>
                </a:solidFill>
                <a:ea typeface="SimSun" pitchFamily="2" charset="-122"/>
                <a:cs typeface="+mn-cs"/>
              </a:rPr>
              <a:t>(8–11) </a:t>
            </a:r>
            <a:br>
              <a:rPr lang="en-US" altLang="zh-CN" b="1">
                <a:solidFill>
                  <a:srgbClr val="FFCCFF"/>
                </a:solidFill>
                <a:ea typeface="SimSun" pitchFamily="2" charset="-122"/>
                <a:cs typeface="+mn-cs"/>
              </a:rPr>
            </a:br>
            <a:endParaRPr lang="en-US" altLang="zh-CN" b="1">
              <a:solidFill>
                <a:srgbClr val="FFCCFF"/>
              </a:solidFill>
              <a:ea typeface="SimSun" pitchFamily="2" charset="-122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b="1">
                <a:solidFill>
                  <a:srgbClr val="FFCCFF"/>
                </a:solidFill>
                <a:ea typeface="SimSun" pitchFamily="2" charset="-122"/>
                <a:cs typeface="+mn-cs"/>
              </a:rPr>
              <a:t>教会时代的一系列的判决困扰着邪恶（</a:t>
            </a:r>
            <a:r>
              <a:rPr lang="en-US" altLang="zh-CN" b="1">
                <a:solidFill>
                  <a:srgbClr val="FFCCFF"/>
                </a:solidFill>
                <a:ea typeface="SimSun" pitchFamily="2" charset="-122"/>
                <a:cs typeface="+mn-cs"/>
              </a:rPr>
              <a:t>8-9</a:t>
            </a:r>
            <a:r>
              <a:rPr lang="zh-CN" altLang="en-US" b="1">
                <a:solidFill>
                  <a:srgbClr val="FFCCFF"/>
                </a:solidFill>
                <a:ea typeface="SimSun" pitchFamily="2" charset="-122"/>
                <a:cs typeface="+mn-cs"/>
              </a:rPr>
              <a:t>），但</a:t>
            </a:r>
            <a:endParaRPr lang="en-US" altLang="zh-CN" b="1">
              <a:solidFill>
                <a:srgbClr val="FFCCFF"/>
              </a:solidFill>
              <a:ea typeface="SimSun" pitchFamily="2" charset="-122"/>
              <a:cs typeface="+mn-cs"/>
            </a:endParaRPr>
          </a:p>
        </p:txBody>
      </p:sp>
      <p:sp>
        <p:nvSpPr>
          <p:cNvPr id="591880" name="Text Box 8"/>
          <p:cNvSpPr txBox="1">
            <a:spLocks noChangeArrowheads="1"/>
          </p:cNvSpPr>
          <p:nvPr/>
        </p:nvSpPr>
        <p:spPr bwMode="auto">
          <a:xfrm>
            <a:off x="457200" y="3028950"/>
            <a:ext cx="8205788" cy="933450"/>
          </a:xfrm>
          <a:prstGeom prst="rect">
            <a:avLst/>
          </a:prstGeom>
          <a:solidFill>
            <a:srgbClr val="003300"/>
          </a:solidFill>
          <a:ln w="9525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3200" b="1">
                <a:solidFill>
                  <a:srgbClr val="FFCCFF"/>
                </a:solidFill>
                <a:ea typeface="SimSun" pitchFamily="2" charset="-122"/>
                <a:cs typeface="+mn-cs"/>
              </a:rPr>
              <a:t>逼迫人的龙 </a:t>
            </a:r>
            <a:r>
              <a:rPr lang="en-US" altLang="zh-CN" sz="3200" b="1">
                <a:solidFill>
                  <a:srgbClr val="FFCCFF"/>
                </a:solidFill>
                <a:ea typeface="SimSun" pitchFamily="2" charset="-122"/>
                <a:cs typeface="+mn-cs"/>
              </a:rPr>
              <a:t>(12–14</a:t>
            </a:r>
            <a:r>
              <a:rPr lang="en-US" altLang="zh-CN" sz="2800" b="1">
                <a:solidFill>
                  <a:srgbClr val="FFCCFF"/>
                </a:solidFill>
                <a:ea typeface="SimSun" pitchFamily="2" charset="-122"/>
                <a:cs typeface="+mn-cs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zh-CN" sz="2800">
              <a:solidFill>
                <a:srgbClr val="FFCCFF"/>
              </a:solidFill>
              <a:ea typeface="SimSun" pitchFamily="2" charset="-122"/>
              <a:cs typeface="+mn-cs"/>
            </a:endParaRPr>
          </a:p>
        </p:txBody>
      </p:sp>
      <p:sp>
        <p:nvSpPr>
          <p:cNvPr id="591881" name="Text Box 9"/>
          <p:cNvSpPr txBox="1">
            <a:spLocks noChangeArrowheads="1"/>
          </p:cNvSpPr>
          <p:nvPr/>
        </p:nvSpPr>
        <p:spPr bwMode="auto">
          <a:xfrm>
            <a:off x="469900" y="3657600"/>
            <a:ext cx="8205788" cy="1547813"/>
          </a:xfrm>
          <a:prstGeom prst="rect">
            <a:avLst/>
          </a:prstGeom>
          <a:solidFill>
            <a:srgbClr val="003300"/>
          </a:solidFill>
          <a:ln w="9525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3200" b="1">
                <a:solidFill>
                  <a:srgbClr val="FFCCFF"/>
                </a:solidFill>
                <a:ea typeface="SimSun" pitchFamily="2" charset="-122"/>
                <a:cs typeface="+mn-cs"/>
              </a:rPr>
              <a:t>七碗  </a:t>
            </a:r>
            <a:r>
              <a:rPr lang="en-US" altLang="zh-CN" sz="3200" b="1">
                <a:solidFill>
                  <a:srgbClr val="FFCCFF"/>
                </a:solidFill>
                <a:ea typeface="SimSun" pitchFamily="2" charset="-122"/>
                <a:cs typeface="+mn-cs"/>
              </a:rPr>
              <a:t>(15–16) </a:t>
            </a:r>
            <a:br>
              <a:rPr lang="en-US" altLang="zh-CN" sz="3200" b="1">
                <a:solidFill>
                  <a:srgbClr val="FFCCFF"/>
                </a:solidFill>
                <a:ea typeface="SimSun" pitchFamily="2" charset="-122"/>
                <a:cs typeface="+mn-cs"/>
              </a:rPr>
            </a:br>
            <a:endParaRPr lang="en-US" altLang="zh-CN" sz="3200" b="1">
              <a:solidFill>
                <a:srgbClr val="FFCCFF"/>
              </a:solidFill>
              <a:ea typeface="SimSun" pitchFamily="2" charset="-122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+mn-cs"/>
              </a:rPr>
              <a:t>海岛和山峦消失</a:t>
            </a:r>
            <a:r>
              <a:rPr lang="en-US" altLang="ja-JP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+mn-cs"/>
              </a:rPr>
              <a:t>(16:20</a:t>
            </a:r>
            <a:r>
              <a:rPr lang="zh-CN" altLang="en-US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+mn-cs"/>
              </a:rPr>
              <a:t>）是最后审判随着</a:t>
            </a:r>
            <a:r>
              <a:rPr lang="en-US" altLang="ja-JP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+mn-cs"/>
              </a:rPr>
              <a:t>“</a:t>
            </a:r>
            <a:r>
              <a:rPr lang="zh-CN" altLang="en-US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+mn-cs"/>
              </a:rPr>
              <a:t>事件</a:t>
            </a:r>
            <a:r>
              <a:rPr lang="en-US" altLang="ja-JP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+mn-cs"/>
              </a:rPr>
              <a:t>... </a:t>
            </a:r>
            <a:r>
              <a:rPr lang="zh-CN" altLang="en-US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+mn-cs"/>
              </a:rPr>
              <a:t>发生与此有关的</a:t>
            </a:r>
            <a:r>
              <a:rPr lang="en-US" altLang="ja-JP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+mn-cs"/>
              </a:rPr>
              <a:t>”</a:t>
            </a:r>
            <a:endParaRPr lang="en-US" altLang="zh-CN" b="1">
              <a:solidFill>
                <a:srgbClr val="FFCCFF"/>
              </a:solidFill>
              <a:latin typeface="NSimSun" pitchFamily="49" charset="-122"/>
              <a:ea typeface="NSimSun" pitchFamily="49" charset="-122"/>
              <a:cs typeface="+mn-cs"/>
            </a:endParaRPr>
          </a:p>
        </p:txBody>
      </p:sp>
      <p:sp>
        <p:nvSpPr>
          <p:cNvPr id="591882" name="Text Box 10"/>
          <p:cNvSpPr txBox="1">
            <a:spLocks noChangeArrowheads="1"/>
          </p:cNvSpPr>
          <p:nvPr/>
        </p:nvSpPr>
        <p:spPr bwMode="auto">
          <a:xfrm>
            <a:off x="457200" y="4343400"/>
            <a:ext cx="8205788" cy="1768475"/>
          </a:xfrm>
          <a:prstGeom prst="rect">
            <a:avLst/>
          </a:prstGeom>
          <a:solidFill>
            <a:srgbClr val="003300"/>
          </a:solidFill>
          <a:ln w="9525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3200" b="1">
                <a:solidFill>
                  <a:srgbClr val="FFCCFF"/>
                </a:solidFill>
                <a:ea typeface="SimSun" pitchFamily="2" charset="-122"/>
                <a:cs typeface="+mn-cs"/>
              </a:rPr>
              <a:t>巴比伦的沦陷 </a:t>
            </a:r>
            <a:r>
              <a:rPr lang="en-US" altLang="zh-CN" sz="3200" b="1">
                <a:solidFill>
                  <a:srgbClr val="FFCCFF"/>
                </a:solidFill>
                <a:ea typeface="SimSun" pitchFamily="2" charset="-122"/>
                <a:cs typeface="+mn-cs"/>
              </a:rPr>
              <a:t>(17–19) </a:t>
            </a:r>
            <a:br>
              <a:rPr lang="en-US" altLang="zh-CN" b="1">
                <a:solidFill>
                  <a:srgbClr val="FFCCFF"/>
                </a:solidFill>
                <a:ea typeface="SimSun" pitchFamily="2" charset="-122"/>
                <a:cs typeface="+mn-cs"/>
              </a:rPr>
            </a:br>
            <a:endParaRPr lang="en-US" altLang="zh-CN" b="1">
              <a:solidFill>
                <a:srgbClr val="FFCCFF"/>
              </a:solidFill>
              <a:ea typeface="SimSun" pitchFamily="2" charset="-122"/>
              <a:cs typeface="+mn-cs"/>
            </a:endParaRPr>
          </a:p>
          <a:p>
            <a:pPr>
              <a:spcBef>
                <a:spcPct val="20000"/>
              </a:spcBef>
            </a:pPr>
            <a:r>
              <a:rPr lang="zh-CN" altLang="en-US" b="1">
                <a:solidFill>
                  <a:srgbClr val="FFCCFF"/>
                </a:solidFill>
                <a:ea typeface="SimSun" pitchFamily="2" charset="-122"/>
                <a:cs typeface="+mn-cs"/>
              </a:rPr>
              <a:t>古巴比伦（世界制度的诱惑）存在到整个教会时代，直到其在基督的第二次降临销毁为止（</a:t>
            </a:r>
            <a:r>
              <a:rPr lang="en-US" altLang="zh-CN" b="1">
                <a:solidFill>
                  <a:srgbClr val="FFCCFF"/>
                </a:solidFill>
                <a:ea typeface="SimSun" pitchFamily="2" charset="-122"/>
                <a:cs typeface="+mn-cs"/>
              </a:rPr>
              <a:t>19:11-21</a:t>
            </a:r>
            <a:r>
              <a:rPr lang="zh-CN" altLang="en-US" b="1">
                <a:solidFill>
                  <a:srgbClr val="FFCCFF"/>
                </a:solidFill>
                <a:ea typeface="SimSun" pitchFamily="2" charset="-122"/>
                <a:cs typeface="+mn-cs"/>
              </a:rPr>
              <a:t>）</a:t>
            </a:r>
          </a:p>
        </p:txBody>
      </p:sp>
      <p:sp>
        <p:nvSpPr>
          <p:cNvPr id="591883" name="Text Box 11"/>
          <p:cNvSpPr txBox="1">
            <a:spLocks noChangeArrowheads="1"/>
          </p:cNvSpPr>
          <p:nvPr/>
        </p:nvSpPr>
        <p:spPr bwMode="auto">
          <a:xfrm>
            <a:off x="469900" y="5181600"/>
            <a:ext cx="8205788" cy="1400175"/>
          </a:xfrm>
          <a:prstGeom prst="rect">
            <a:avLst/>
          </a:prstGeom>
          <a:solidFill>
            <a:srgbClr val="003300"/>
          </a:solidFill>
          <a:ln w="9525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3200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+mn-cs"/>
              </a:rPr>
              <a:t>大结局</a:t>
            </a:r>
            <a:r>
              <a:rPr lang="en-US" altLang="zh-CN" sz="3200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+mn-cs"/>
              </a:rPr>
              <a:t> </a:t>
            </a:r>
            <a:r>
              <a:rPr lang="en-US" altLang="zh-CN" sz="3200" b="1">
                <a:solidFill>
                  <a:srgbClr val="FFCCFF"/>
                </a:solidFill>
                <a:ea typeface="SimSun" pitchFamily="2" charset="-122"/>
                <a:cs typeface="+mn-cs"/>
              </a:rPr>
              <a:t>(20–22) </a:t>
            </a:r>
            <a:endParaRPr lang="en-US" altLang="zh-CN" sz="3200" b="1">
              <a:solidFill>
                <a:srgbClr val="FFCCFF"/>
              </a:solidFill>
              <a:latin typeface="SimSun" pitchFamily="2" charset="-122"/>
              <a:ea typeface="SimSun" pitchFamily="2" charset="-122"/>
              <a:cs typeface="+mn-cs"/>
            </a:endParaRPr>
          </a:p>
          <a:p>
            <a:pPr>
              <a:spcBef>
                <a:spcPct val="20000"/>
              </a:spcBef>
            </a:pPr>
            <a:r>
              <a:rPr lang="zh-CN" altLang="en-US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+mn-cs"/>
              </a:rPr>
              <a:t>当今时代（</a:t>
            </a:r>
            <a:r>
              <a:rPr lang="en-US" altLang="zh-CN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+mn-cs"/>
              </a:rPr>
              <a:t>20:1-6</a:t>
            </a:r>
            <a:r>
              <a:rPr lang="zh-CN" altLang="en-US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+mn-cs"/>
              </a:rPr>
              <a:t>）不是</a:t>
            </a:r>
            <a:r>
              <a:rPr lang="zh-TW" altLang="en-US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+mn-cs"/>
              </a:rPr>
              <a:t>普通的</a:t>
            </a:r>
            <a:r>
              <a:rPr lang="en-US" altLang="zh-CN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+mn-cs"/>
              </a:rPr>
              <a:t>1000</a:t>
            </a:r>
            <a:r>
              <a:rPr lang="zh-CN" altLang="en-US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+mn-cs"/>
              </a:rPr>
              <a:t>年</a:t>
            </a:r>
            <a:r>
              <a:rPr lang="en-US" altLang="zh-TW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+mn-cs"/>
              </a:rPr>
              <a:t>,</a:t>
            </a:r>
            <a:r>
              <a:rPr lang="zh-TW" altLang="en-US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+mn-cs"/>
              </a:rPr>
              <a:t>随后是</a:t>
            </a:r>
            <a:r>
              <a:rPr lang="zh-CN" altLang="en-US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+mn-cs"/>
              </a:rPr>
              <a:t>一个</a:t>
            </a:r>
            <a:r>
              <a:rPr lang="zh-TW" altLang="en-US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+mn-cs"/>
              </a:rPr>
              <a:t>大審</a:t>
            </a:r>
            <a:r>
              <a:rPr lang="zh-CN" altLang="en-US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+mn-cs"/>
              </a:rPr>
              <a:t>判和永恒</a:t>
            </a:r>
            <a:endParaRPr lang="en-US" b="1">
              <a:solidFill>
                <a:srgbClr val="FFCCFF"/>
              </a:solidFill>
              <a:latin typeface="SimSun" pitchFamily="2" charset="-122"/>
              <a:ea typeface="SimSun" pitchFamily="2" charset="-122"/>
              <a:cs typeface="+mn-cs"/>
            </a:endParaRPr>
          </a:p>
        </p:txBody>
      </p:sp>
      <p:grpSp>
        <p:nvGrpSpPr>
          <p:cNvPr id="643082" name="Group 17"/>
          <p:cNvGrpSpPr>
            <a:grpSpLocks/>
          </p:cNvGrpSpPr>
          <p:nvPr/>
        </p:nvGrpSpPr>
        <p:grpSpPr bwMode="auto">
          <a:xfrm>
            <a:off x="180975" y="115888"/>
            <a:ext cx="8569325" cy="757237"/>
            <a:chOff x="385" y="119"/>
            <a:chExt cx="4944" cy="477"/>
          </a:xfrm>
        </p:grpSpPr>
        <p:sp>
          <p:nvSpPr>
            <p:cNvPr id="643090" name="Line 12"/>
            <p:cNvSpPr>
              <a:spLocks noChangeShapeType="1"/>
            </p:cNvSpPr>
            <p:nvPr/>
          </p:nvSpPr>
          <p:spPr bwMode="auto">
            <a:xfrm>
              <a:off x="431" y="596"/>
              <a:ext cx="489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SG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643091" name="Group 13"/>
            <p:cNvGrpSpPr>
              <a:grpSpLocks/>
            </p:cNvGrpSpPr>
            <p:nvPr/>
          </p:nvGrpSpPr>
          <p:grpSpPr bwMode="auto">
            <a:xfrm>
              <a:off x="385" y="164"/>
              <a:ext cx="272" cy="408"/>
              <a:chOff x="385" y="1298"/>
              <a:chExt cx="272" cy="408"/>
            </a:xfrm>
          </p:grpSpPr>
          <p:sp>
            <p:nvSpPr>
              <p:cNvPr id="643093" name="Line 14"/>
              <p:cNvSpPr>
                <a:spLocks noChangeShapeType="1"/>
              </p:cNvSpPr>
              <p:nvPr/>
            </p:nvSpPr>
            <p:spPr bwMode="auto">
              <a:xfrm>
                <a:off x="521" y="1298"/>
                <a:ext cx="0" cy="408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SG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43094" name="Line 15"/>
              <p:cNvSpPr>
                <a:spLocks noChangeShapeType="1"/>
              </p:cNvSpPr>
              <p:nvPr/>
            </p:nvSpPr>
            <p:spPr bwMode="auto">
              <a:xfrm rot="16200000" flipV="1">
                <a:off x="521" y="1298"/>
                <a:ext cx="0" cy="272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SG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643092" name="Line 16"/>
            <p:cNvSpPr>
              <a:spLocks noChangeShapeType="1"/>
            </p:cNvSpPr>
            <p:nvPr/>
          </p:nvSpPr>
          <p:spPr bwMode="auto">
            <a:xfrm>
              <a:off x="5239" y="119"/>
              <a:ext cx="0" cy="453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SG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591897" name="Freeform 25"/>
          <p:cNvSpPr>
            <a:spLocks/>
          </p:cNvSpPr>
          <p:nvPr/>
        </p:nvSpPr>
        <p:spPr bwMode="auto">
          <a:xfrm>
            <a:off x="231775" y="1411288"/>
            <a:ext cx="8516938" cy="514350"/>
          </a:xfrm>
          <a:custGeom>
            <a:avLst/>
            <a:gdLst>
              <a:gd name="T0" fmla="*/ 2147483647 w 5460"/>
              <a:gd name="T1" fmla="*/ 2147483647 h 425"/>
              <a:gd name="T2" fmla="*/ 2147483647 w 5460"/>
              <a:gd name="T3" fmla="*/ 2147483647 h 425"/>
              <a:gd name="T4" fmla="*/ 2147483647 w 5460"/>
              <a:gd name="T5" fmla="*/ 2147483647 h 425"/>
              <a:gd name="T6" fmla="*/ 2147483647 w 5460"/>
              <a:gd name="T7" fmla="*/ 2147483647 h 425"/>
              <a:gd name="T8" fmla="*/ 2147483647 w 5460"/>
              <a:gd name="T9" fmla="*/ 2147483647 h 425"/>
              <a:gd name="T10" fmla="*/ 2147483647 w 5460"/>
              <a:gd name="T11" fmla="*/ 2147483647 h 425"/>
              <a:gd name="T12" fmla="*/ 2147483647 w 5460"/>
              <a:gd name="T13" fmla="*/ 2147483647 h 425"/>
              <a:gd name="T14" fmla="*/ 2147483647 w 5460"/>
              <a:gd name="T15" fmla="*/ 2147483647 h 425"/>
              <a:gd name="T16" fmla="*/ 2147483647 w 5460"/>
              <a:gd name="T17" fmla="*/ 2147483647 h 425"/>
              <a:gd name="T18" fmla="*/ 2147483647 w 5460"/>
              <a:gd name="T19" fmla="*/ 2147483647 h 425"/>
              <a:gd name="T20" fmla="*/ 2147483647 w 5460"/>
              <a:gd name="T21" fmla="*/ 2147483647 h 425"/>
              <a:gd name="T22" fmla="*/ 2147483647 w 5460"/>
              <a:gd name="T23" fmla="*/ 2147483647 h 425"/>
              <a:gd name="T24" fmla="*/ 2147483647 w 5460"/>
              <a:gd name="T25" fmla="*/ 2147483647 h 425"/>
              <a:gd name="T26" fmla="*/ 2147483647 w 5460"/>
              <a:gd name="T27" fmla="*/ 2147483647 h 425"/>
              <a:gd name="T28" fmla="*/ 2147483647 w 5460"/>
              <a:gd name="T29" fmla="*/ 2147483647 h 425"/>
              <a:gd name="T30" fmla="*/ 2147483647 w 5460"/>
              <a:gd name="T31" fmla="*/ 2147483647 h 425"/>
              <a:gd name="T32" fmla="*/ 2147483647 w 5460"/>
              <a:gd name="T33" fmla="*/ 2147483647 h 425"/>
              <a:gd name="T34" fmla="*/ 2147483647 w 5460"/>
              <a:gd name="T35" fmla="*/ 2147483647 h 425"/>
              <a:gd name="T36" fmla="*/ 2147483647 w 5460"/>
              <a:gd name="T37" fmla="*/ 2147483647 h 425"/>
              <a:gd name="T38" fmla="*/ 2147483647 w 5460"/>
              <a:gd name="T39" fmla="*/ 2147483647 h 425"/>
              <a:gd name="T40" fmla="*/ 2147483647 w 5460"/>
              <a:gd name="T41" fmla="*/ 2147483647 h 425"/>
              <a:gd name="T42" fmla="*/ 2147483647 w 5460"/>
              <a:gd name="T43" fmla="*/ 2147483647 h 425"/>
              <a:gd name="T44" fmla="*/ 2147483647 w 5460"/>
              <a:gd name="T45" fmla="*/ 2147483647 h 425"/>
              <a:gd name="T46" fmla="*/ 2147483647 w 5460"/>
              <a:gd name="T47" fmla="*/ 2147483647 h 425"/>
              <a:gd name="T48" fmla="*/ 2147483647 w 5460"/>
              <a:gd name="T49" fmla="*/ 2147483647 h 425"/>
              <a:gd name="T50" fmla="*/ 2147483647 w 5460"/>
              <a:gd name="T51" fmla="*/ 2147483647 h 425"/>
              <a:gd name="T52" fmla="*/ 2147483647 w 5460"/>
              <a:gd name="T53" fmla="*/ 2147483647 h 425"/>
              <a:gd name="T54" fmla="*/ 2147483647 w 5460"/>
              <a:gd name="T55" fmla="*/ 2147483647 h 425"/>
              <a:gd name="T56" fmla="*/ 2147483647 w 5460"/>
              <a:gd name="T57" fmla="*/ 2147483647 h 425"/>
              <a:gd name="T58" fmla="*/ 2147483647 w 5460"/>
              <a:gd name="T59" fmla="*/ 2147483647 h 425"/>
              <a:gd name="T60" fmla="*/ 2147483647 w 5460"/>
              <a:gd name="T61" fmla="*/ 2147483647 h 425"/>
              <a:gd name="T62" fmla="*/ 2147483647 w 5460"/>
              <a:gd name="T63" fmla="*/ 2147483647 h 4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460"/>
              <a:gd name="T97" fmla="*/ 0 h 425"/>
              <a:gd name="T98" fmla="*/ 5460 w 5460"/>
              <a:gd name="T99" fmla="*/ 425 h 4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460" h="425">
                <a:moveTo>
                  <a:pt x="5332" y="45"/>
                </a:moveTo>
                <a:cubicBezTo>
                  <a:pt x="5348" y="0"/>
                  <a:pt x="5382" y="29"/>
                  <a:pt x="5416" y="39"/>
                </a:cubicBezTo>
                <a:cubicBezTo>
                  <a:pt x="5430" y="61"/>
                  <a:pt x="5447" y="72"/>
                  <a:pt x="5454" y="97"/>
                </a:cubicBezTo>
                <a:cubicBezTo>
                  <a:pt x="5450" y="148"/>
                  <a:pt x="5460" y="173"/>
                  <a:pt x="5422" y="199"/>
                </a:cubicBezTo>
                <a:cubicBezTo>
                  <a:pt x="5346" y="310"/>
                  <a:pt x="5189" y="281"/>
                  <a:pt x="5070" y="289"/>
                </a:cubicBezTo>
                <a:cubicBezTo>
                  <a:pt x="4973" y="284"/>
                  <a:pt x="4907" y="284"/>
                  <a:pt x="4820" y="257"/>
                </a:cubicBezTo>
                <a:cubicBezTo>
                  <a:pt x="4679" y="214"/>
                  <a:pt x="4526" y="252"/>
                  <a:pt x="4379" y="250"/>
                </a:cubicBezTo>
                <a:cubicBezTo>
                  <a:pt x="4241" y="206"/>
                  <a:pt x="4293" y="236"/>
                  <a:pt x="4001" y="231"/>
                </a:cubicBezTo>
                <a:cubicBezTo>
                  <a:pt x="3931" y="224"/>
                  <a:pt x="3865" y="204"/>
                  <a:pt x="3796" y="193"/>
                </a:cubicBezTo>
                <a:cubicBezTo>
                  <a:pt x="3748" y="175"/>
                  <a:pt x="3693" y="172"/>
                  <a:pt x="3643" y="167"/>
                </a:cubicBezTo>
                <a:cubicBezTo>
                  <a:pt x="3630" y="163"/>
                  <a:pt x="3618" y="152"/>
                  <a:pt x="3604" y="154"/>
                </a:cubicBezTo>
                <a:cubicBezTo>
                  <a:pt x="3512" y="167"/>
                  <a:pt x="3440" y="192"/>
                  <a:pt x="3348" y="199"/>
                </a:cubicBezTo>
                <a:cubicBezTo>
                  <a:pt x="3198" y="232"/>
                  <a:pt x="3050" y="254"/>
                  <a:pt x="2900" y="282"/>
                </a:cubicBezTo>
                <a:cubicBezTo>
                  <a:pt x="2820" y="278"/>
                  <a:pt x="2743" y="269"/>
                  <a:pt x="2664" y="257"/>
                </a:cubicBezTo>
                <a:cubicBezTo>
                  <a:pt x="2634" y="247"/>
                  <a:pt x="2605" y="238"/>
                  <a:pt x="2574" y="231"/>
                </a:cubicBezTo>
                <a:cubicBezTo>
                  <a:pt x="2530" y="201"/>
                  <a:pt x="2486" y="186"/>
                  <a:pt x="2433" y="180"/>
                </a:cubicBezTo>
                <a:cubicBezTo>
                  <a:pt x="2231" y="186"/>
                  <a:pt x="2020" y="201"/>
                  <a:pt x="1819" y="225"/>
                </a:cubicBezTo>
                <a:cubicBezTo>
                  <a:pt x="1725" y="236"/>
                  <a:pt x="1537" y="263"/>
                  <a:pt x="1537" y="263"/>
                </a:cubicBezTo>
                <a:cubicBezTo>
                  <a:pt x="1504" y="276"/>
                  <a:pt x="1508" y="277"/>
                  <a:pt x="1473" y="282"/>
                </a:cubicBezTo>
                <a:cubicBezTo>
                  <a:pt x="1437" y="287"/>
                  <a:pt x="1364" y="295"/>
                  <a:pt x="1364" y="295"/>
                </a:cubicBezTo>
                <a:cubicBezTo>
                  <a:pt x="1270" y="293"/>
                  <a:pt x="1177" y="293"/>
                  <a:pt x="1083" y="289"/>
                </a:cubicBezTo>
                <a:cubicBezTo>
                  <a:pt x="1051" y="288"/>
                  <a:pt x="1023" y="265"/>
                  <a:pt x="993" y="257"/>
                </a:cubicBezTo>
                <a:cubicBezTo>
                  <a:pt x="911" y="236"/>
                  <a:pt x="963" y="250"/>
                  <a:pt x="884" y="237"/>
                </a:cubicBezTo>
                <a:cubicBezTo>
                  <a:pt x="863" y="233"/>
                  <a:pt x="820" y="225"/>
                  <a:pt x="820" y="225"/>
                </a:cubicBezTo>
                <a:cubicBezTo>
                  <a:pt x="697" y="161"/>
                  <a:pt x="532" y="169"/>
                  <a:pt x="398" y="161"/>
                </a:cubicBezTo>
                <a:cubicBezTo>
                  <a:pt x="347" y="163"/>
                  <a:pt x="295" y="162"/>
                  <a:pt x="244" y="167"/>
                </a:cubicBezTo>
                <a:cubicBezTo>
                  <a:pt x="228" y="169"/>
                  <a:pt x="215" y="181"/>
                  <a:pt x="200" y="186"/>
                </a:cubicBezTo>
                <a:cubicBezTo>
                  <a:pt x="145" y="204"/>
                  <a:pt x="94" y="233"/>
                  <a:pt x="40" y="250"/>
                </a:cubicBezTo>
                <a:cubicBezTo>
                  <a:pt x="14" y="267"/>
                  <a:pt x="9" y="278"/>
                  <a:pt x="1" y="308"/>
                </a:cubicBezTo>
                <a:cubicBezTo>
                  <a:pt x="3" y="338"/>
                  <a:pt x="0" y="368"/>
                  <a:pt x="8" y="397"/>
                </a:cubicBezTo>
                <a:cubicBezTo>
                  <a:pt x="8" y="398"/>
                  <a:pt x="45" y="410"/>
                  <a:pt x="46" y="410"/>
                </a:cubicBezTo>
                <a:cubicBezTo>
                  <a:pt x="90" y="425"/>
                  <a:pt x="47" y="417"/>
                  <a:pt x="136" y="417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SG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591899" name="Freeform 27"/>
          <p:cNvSpPr>
            <a:spLocks/>
          </p:cNvSpPr>
          <p:nvPr/>
        </p:nvSpPr>
        <p:spPr bwMode="auto">
          <a:xfrm>
            <a:off x="231775" y="1981200"/>
            <a:ext cx="8516938" cy="463550"/>
          </a:xfrm>
          <a:custGeom>
            <a:avLst/>
            <a:gdLst>
              <a:gd name="T0" fmla="*/ 2147483647 w 5460"/>
              <a:gd name="T1" fmla="*/ 2147483647 h 425"/>
              <a:gd name="T2" fmla="*/ 2147483647 w 5460"/>
              <a:gd name="T3" fmla="*/ 2147483647 h 425"/>
              <a:gd name="T4" fmla="*/ 2147483647 w 5460"/>
              <a:gd name="T5" fmla="*/ 2147483647 h 425"/>
              <a:gd name="T6" fmla="*/ 2147483647 w 5460"/>
              <a:gd name="T7" fmla="*/ 2147483647 h 425"/>
              <a:gd name="T8" fmla="*/ 2147483647 w 5460"/>
              <a:gd name="T9" fmla="*/ 2147483647 h 425"/>
              <a:gd name="T10" fmla="*/ 2147483647 w 5460"/>
              <a:gd name="T11" fmla="*/ 2147483647 h 425"/>
              <a:gd name="T12" fmla="*/ 2147483647 w 5460"/>
              <a:gd name="T13" fmla="*/ 2147483647 h 425"/>
              <a:gd name="T14" fmla="*/ 2147483647 w 5460"/>
              <a:gd name="T15" fmla="*/ 2147483647 h 425"/>
              <a:gd name="T16" fmla="*/ 2147483647 w 5460"/>
              <a:gd name="T17" fmla="*/ 2147483647 h 425"/>
              <a:gd name="T18" fmla="*/ 2147483647 w 5460"/>
              <a:gd name="T19" fmla="*/ 2147483647 h 425"/>
              <a:gd name="T20" fmla="*/ 2147483647 w 5460"/>
              <a:gd name="T21" fmla="*/ 2147483647 h 425"/>
              <a:gd name="T22" fmla="*/ 2147483647 w 5460"/>
              <a:gd name="T23" fmla="*/ 2147483647 h 425"/>
              <a:gd name="T24" fmla="*/ 2147483647 w 5460"/>
              <a:gd name="T25" fmla="*/ 2147483647 h 425"/>
              <a:gd name="T26" fmla="*/ 2147483647 w 5460"/>
              <a:gd name="T27" fmla="*/ 2147483647 h 425"/>
              <a:gd name="T28" fmla="*/ 2147483647 w 5460"/>
              <a:gd name="T29" fmla="*/ 2147483647 h 425"/>
              <a:gd name="T30" fmla="*/ 2147483647 w 5460"/>
              <a:gd name="T31" fmla="*/ 2147483647 h 425"/>
              <a:gd name="T32" fmla="*/ 2147483647 w 5460"/>
              <a:gd name="T33" fmla="*/ 2147483647 h 425"/>
              <a:gd name="T34" fmla="*/ 2147483647 w 5460"/>
              <a:gd name="T35" fmla="*/ 2147483647 h 425"/>
              <a:gd name="T36" fmla="*/ 2147483647 w 5460"/>
              <a:gd name="T37" fmla="*/ 2147483647 h 425"/>
              <a:gd name="T38" fmla="*/ 2147483647 w 5460"/>
              <a:gd name="T39" fmla="*/ 2147483647 h 425"/>
              <a:gd name="T40" fmla="*/ 2147483647 w 5460"/>
              <a:gd name="T41" fmla="*/ 2147483647 h 425"/>
              <a:gd name="T42" fmla="*/ 2147483647 w 5460"/>
              <a:gd name="T43" fmla="*/ 2147483647 h 425"/>
              <a:gd name="T44" fmla="*/ 2147483647 w 5460"/>
              <a:gd name="T45" fmla="*/ 2147483647 h 425"/>
              <a:gd name="T46" fmla="*/ 2147483647 w 5460"/>
              <a:gd name="T47" fmla="*/ 2147483647 h 425"/>
              <a:gd name="T48" fmla="*/ 2147483647 w 5460"/>
              <a:gd name="T49" fmla="*/ 2147483647 h 425"/>
              <a:gd name="T50" fmla="*/ 2147483647 w 5460"/>
              <a:gd name="T51" fmla="*/ 2147483647 h 425"/>
              <a:gd name="T52" fmla="*/ 2147483647 w 5460"/>
              <a:gd name="T53" fmla="*/ 2147483647 h 425"/>
              <a:gd name="T54" fmla="*/ 2147483647 w 5460"/>
              <a:gd name="T55" fmla="*/ 2147483647 h 425"/>
              <a:gd name="T56" fmla="*/ 2147483647 w 5460"/>
              <a:gd name="T57" fmla="*/ 2147483647 h 425"/>
              <a:gd name="T58" fmla="*/ 2147483647 w 5460"/>
              <a:gd name="T59" fmla="*/ 2147483647 h 425"/>
              <a:gd name="T60" fmla="*/ 2147483647 w 5460"/>
              <a:gd name="T61" fmla="*/ 2147483647 h 425"/>
              <a:gd name="T62" fmla="*/ 2147483647 w 5460"/>
              <a:gd name="T63" fmla="*/ 2147483647 h 4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460"/>
              <a:gd name="T97" fmla="*/ 0 h 425"/>
              <a:gd name="T98" fmla="*/ 5460 w 5460"/>
              <a:gd name="T99" fmla="*/ 425 h 4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460" h="425">
                <a:moveTo>
                  <a:pt x="5332" y="45"/>
                </a:moveTo>
                <a:cubicBezTo>
                  <a:pt x="5348" y="0"/>
                  <a:pt x="5382" y="29"/>
                  <a:pt x="5416" y="39"/>
                </a:cubicBezTo>
                <a:cubicBezTo>
                  <a:pt x="5430" y="61"/>
                  <a:pt x="5447" y="72"/>
                  <a:pt x="5454" y="97"/>
                </a:cubicBezTo>
                <a:cubicBezTo>
                  <a:pt x="5450" y="148"/>
                  <a:pt x="5460" y="173"/>
                  <a:pt x="5422" y="199"/>
                </a:cubicBezTo>
                <a:cubicBezTo>
                  <a:pt x="5346" y="310"/>
                  <a:pt x="5189" y="281"/>
                  <a:pt x="5070" y="289"/>
                </a:cubicBezTo>
                <a:cubicBezTo>
                  <a:pt x="4973" y="284"/>
                  <a:pt x="4907" y="284"/>
                  <a:pt x="4820" y="257"/>
                </a:cubicBezTo>
                <a:cubicBezTo>
                  <a:pt x="4679" y="214"/>
                  <a:pt x="4526" y="252"/>
                  <a:pt x="4379" y="250"/>
                </a:cubicBezTo>
                <a:cubicBezTo>
                  <a:pt x="4241" y="206"/>
                  <a:pt x="4293" y="236"/>
                  <a:pt x="4001" y="231"/>
                </a:cubicBezTo>
                <a:cubicBezTo>
                  <a:pt x="3931" y="224"/>
                  <a:pt x="3865" y="204"/>
                  <a:pt x="3796" y="193"/>
                </a:cubicBezTo>
                <a:cubicBezTo>
                  <a:pt x="3748" y="175"/>
                  <a:pt x="3693" y="172"/>
                  <a:pt x="3643" y="167"/>
                </a:cubicBezTo>
                <a:cubicBezTo>
                  <a:pt x="3630" y="163"/>
                  <a:pt x="3618" y="152"/>
                  <a:pt x="3604" y="154"/>
                </a:cubicBezTo>
                <a:cubicBezTo>
                  <a:pt x="3512" y="167"/>
                  <a:pt x="3440" y="192"/>
                  <a:pt x="3348" y="199"/>
                </a:cubicBezTo>
                <a:cubicBezTo>
                  <a:pt x="3198" y="232"/>
                  <a:pt x="3050" y="254"/>
                  <a:pt x="2900" y="282"/>
                </a:cubicBezTo>
                <a:cubicBezTo>
                  <a:pt x="2820" y="278"/>
                  <a:pt x="2743" y="269"/>
                  <a:pt x="2664" y="257"/>
                </a:cubicBezTo>
                <a:cubicBezTo>
                  <a:pt x="2634" y="247"/>
                  <a:pt x="2605" y="238"/>
                  <a:pt x="2574" y="231"/>
                </a:cubicBezTo>
                <a:cubicBezTo>
                  <a:pt x="2530" y="201"/>
                  <a:pt x="2486" y="186"/>
                  <a:pt x="2433" y="180"/>
                </a:cubicBezTo>
                <a:cubicBezTo>
                  <a:pt x="2231" y="186"/>
                  <a:pt x="2020" y="201"/>
                  <a:pt x="1819" y="225"/>
                </a:cubicBezTo>
                <a:cubicBezTo>
                  <a:pt x="1725" y="236"/>
                  <a:pt x="1537" y="263"/>
                  <a:pt x="1537" y="263"/>
                </a:cubicBezTo>
                <a:cubicBezTo>
                  <a:pt x="1504" y="276"/>
                  <a:pt x="1508" y="277"/>
                  <a:pt x="1473" y="282"/>
                </a:cubicBezTo>
                <a:cubicBezTo>
                  <a:pt x="1437" y="287"/>
                  <a:pt x="1364" y="295"/>
                  <a:pt x="1364" y="295"/>
                </a:cubicBezTo>
                <a:cubicBezTo>
                  <a:pt x="1270" y="293"/>
                  <a:pt x="1177" y="293"/>
                  <a:pt x="1083" y="289"/>
                </a:cubicBezTo>
                <a:cubicBezTo>
                  <a:pt x="1051" y="288"/>
                  <a:pt x="1023" y="265"/>
                  <a:pt x="993" y="257"/>
                </a:cubicBezTo>
                <a:cubicBezTo>
                  <a:pt x="911" y="236"/>
                  <a:pt x="963" y="250"/>
                  <a:pt x="884" y="237"/>
                </a:cubicBezTo>
                <a:cubicBezTo>
                  <a:pt x="863" y="233"/>
                  <a:pt x="820" y="225"/>
                  <a:pt x="820" y="225"/>
                </a:cubicBezTo>
                <a:cubicBezTo>
                  <a:pt x="697" y="161"/>
                  <a:pt x="532" y="169"/>
                  <a:pt x="398" y="161"/>
                </a:cubicBezTo>
                <a:cubicBezTo>
                  <a:pt x="347" y="163"/>
                  <a:pt x="295" y="162"/>
                  <a:pt x="244" y="167"/>
                </a:cubicBezTo>
                <a:cubicBezTo>
                  <a:pt x="228" y="169"/>
                  <a:pt x="215" y="181"/>
                  <a:pt x="200" y="186"/>
                </a:cubicBezTo>
                <a:cubicBezTo>
                  <a:pt x="145" y="204"/>
                  <a:pt x="94" y="233"/>
                  <a:pt x="40" y="250"/>
                </a:cubicBezTo>
                <a:cubicBezTo>
                  <a:pt x="14" y="267"/>
                  <a:pt x="9" y="278"/>
                  <a:pt x="1" y="308"/>
                </a:cubicBezTo>
                <a:cubicBezTo>
                  <a:pt x="3" y="338"/>
                  <a:pt x="0" y="368"/>
                  <a:pt x="8" y="397"/>
                </a:cubicBezTo>
                <a:cubicBezTo>
                  <a:pt x="8" y="398"/>
                  <a:pt x="45" y="410"/>
                  <a:pt x="46" y="410"/>
                </a:cubicBezTo>
                <a:cubicBezTo>
                  <a:pt x="90" y="425"/>
                  <a:pt x="47" y="417"/>
                  <a:pt x="136" y="417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SG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591900" name="Freeform 28"/>
          <p:cNvSpPr>
            <a:spLocks/>
          </p:cNvSpPr>
          <p:nvPr/>
        </p:nvSpPr>
        <p:spPr bwMode="auto">
          <a:xfrm>
            <a:off x="231775" y="2667000"/>
            <a:ext cx="8516938" cy="463550"/>
          </a:xfrm>
          <a:custGeom>
            <a:avLst/>
            <a:gdLst>
              <a:gd name="T0" fmla="*/ 2147483647 w 5460"/>
              <a:gd name="T1" fmla="*/ 2147483647 h 425"/>
              <a:gd name="T2" fmla="*/ 2147483647 w 5460"/>
              <a:gd name="T3" fmla="*/ 2147483647 h 425"/>
              <a:gd name="T4" fmla="*/ 2147483647 w 5460"/>
              <a:gd name="T5" fmla="*/ 2147483647 h 425"/>
              <a:gd name="T6" fmla="*/ 2147483647 w 5460"/>
              <a:gd name="T7" fmla="*/ 2147483647 h 425"/>
              <a:gd name="T8" fmla="*/ 2147483647 w 5460"/>
              <a:gd name="T9" fmla="*/ 2147483647 h 425"/>
              <a:gd name="T10" fmla="*/ 2147483647 w 5460"/>
              <a:gd name="T11" fmla="*/ 2147483647 h 425"/>
              <a:gd name="T12" fmla="*/ 2147483647 w 5460"/>
              <a:gd name="T13" fmla="*/ 2147483647 h 425"/>
              <a:gd name="T14" fmla="*/ 2147483647 w 5460"/>
              <a:gd name="T15" fmla="*/ 2147483647 h 425"/>
              <a:gd name="T16" fmla="*/ 2147483647 w 5460"/>
              <a:gd name="T17" fmla="*/ 2147483647 h 425"/>
              <a:gd name="T18" fmla="*/ 2147483647 w 5460"/>
              <a:gd name="T19" fmla="*/ 2147483647 h 425"/>
              <a:gd name="T20" fmla="*/ 2147483647 w 5460"/>
              <a:gd name="T21" fmla="*/ 2147483647 h 425"/>
              <a:gd name="T22" fmla="*/ 2147483647 w 5460"/>
              <a:gd name="T23" fmla="*/ 2147483647 h 425"/>
              <a:gd name="T24" fmla="*/ 2147483647 w 5460"/>
              <a:gd name="T25" fmla="*/ 2147483647 h 425"/>
              <a:gd name="T26" fmla="*/ 2147483647 w 5460"/>
              <a:gd name="T27" fmla="*/ 2147483647 h 425"/>
              <a:gd name="T28" fmla="*/ 2147483647 w 5460"/>
              <a:gd name="T29" fmla="*/ 2147483647 h 425"/>
              <a:gd name="T30" fmla="*/ 2147483647 w 5460"/>
              <a:gd name="T31" fmla="*/ 2147483647 h 425"/>
              <a:gd name="T32" fmla="*/ 2147483647 w 5460"/>
              <a:gd name="T33" fmla="*/ 2147483647 h 425"/>
              <a:gd name="T34" fmla="*/ 2147483647 w 5460"/>
              <a:gd name="T35" fmla="*/ 2147483647 h 425"/>
              <a:gd name="T36" fmla="*/ 2147483647 w 5460"/>
              <a:gd name="T37" fmla="*/ 2147483647 h 425"/>
              <a:gd name="T38" fmla="*/ 2147483647 w 5460"/>
              <a:gd name="T39" fmla="*/ 2147483647 h 425"/>
              <a:gd name="T40" fmla="*/ 2147483647 w 5460"/>
              <a:gd name="T41" fmla="*/ 2147483647 h 425"/>
              <a:gd name="T42" fmla="*/ 2147483647 w 5460"/>
              <a:gd name="T43" fmla="*/ 2147483647 h 425"/>
              <a:gd name="T44" fmla="*/ 2147483647 w 5460"/>
              <a:gd name="T45" fmla="*/ 2147483647 h 425"/>
              <a:gd name="T46" fmla="*/ 2147483647 w 5460"/>
              <a:gd name="T47" fmla="*/ 2147483647 h 425"/>
              <a:gd name="T48" fmla="*/ 2147483647 w 5460"/>
              <a:gd name="T49" fmla="*/ 2147483647 h 425"/>
              <a:gd name="T50" fmla="*/ 2147483647 w 5460"/>
              <a:gd name="T51" fmla="*/ 2147483647 h 425"/>
              <a:gd name="T52" fmla="*/ 2147483647 w 5460"/>
              <a:gd name="T53" fmla="*/ 2147483647 h 425"/>
              <a:gd name="T54" fmla="*/ 2147483647 w 5460"/>
              <a:gd name="T55" fmla="*/ 2147483647 h 425"/>
              <a:gd name="T56" fmla="*/ 2147483647 w 5460"/>
              <a:gd name="T57" fmla="*/ 2147483647 h 425"/>
              <a:gd name="T58" fmla="*/ 2147483647 w 5460"/>
              <a:gd name="T59" fmla="*/ 2147483647 h 425"/>
              <a:gd name="T60" fmla="*/ 2147483647 w 5460"/>
              <a:gd name="T61" fmla="*/ 2147483647 h 425"/>
              <a:gd name="T62" fmla="*/ 2147483647 w 5460"/>
              <a:gd name="T63" fmla="*/ 2147483647 h 4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460"/>
              <a:gd name="T97" fmla="*/ 0 h 425"/>
              <a:gd name="T98" fmla="*/ 5460 w 5460"/>
              <a:gd name="T99" fmla="*/ 425 h 4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460" h="425">
                <a:moveTo>
                  <a:pt x="5332" y="45"/>
                </a:moveTo>
                <a:cubicBezTo>
                  <a:pt x="5348" y="0"/>
                  <a:pt x="5382" y="29"/>
                  <a:pt x="5416" y="39"/>
                </a:cubicBezTo>
                <a:cubicBezTo>
                  <a:pt x="5430" y="61"/>
                  <a:pt x="5447" y="72"/>
                  <a:pt x="5454" y="97"/>
                </a:cubicBezTo>
                <a:cubicBezTo>
                  <a:pt x="5450" y="148"/>
                  <a:pt x="5460" y="173"/>
                  <a:pt x="5422" y="199"/>
                </a:cubicBezTo>
                <a:cubicBezTo>
                  <a:pt x="5346" y="310"/>
                  <a:pt x="5189" y="281"/>
                  <a:pt x="5070" y="289"/>
                </a:cubicBezTo>
                <a:cubicBezTo>
                  <a:pt x="4973" y="284"/>
                  <a:pt x="4907" y="284"/>
                  <a:pt x="4820" y="257"/>
                </a:cubicBezTo>
                <a:cubicBezTo>
                  <a:pt x="4679" y="214"/>
                  <a:pt x="4526" y="252"/>
                  <a:pt x="4379" y="250"/>
                </a:cubicBezTo>
                <a:cubicBezTo>
                  <a:pt x="4241" y="206"/>
                  <a:pt x="4293" y="236"/>
                  <a:pt x="4001" y="231"/>
                </a:cubicBezTo>
                <a:cubicBezTo>
                  <a:pt x="3931" y="224"/>
                  <a:pt x="3865" y="204"/>
                  <a:pt x="3796" y="193"/>
                </a:cubicBezTo>
                <a:cubicBezTo>
                  <a:pt x="3748" y="175"/>
                  <a:pt x="3693" y="172"/>
                  <a:pt x="3643" y="167"/>
                </a:cubicBezTo>
                <a:cubicBezTo>
                  <a:pt x="3630" y="163"/>
                  <a:pt x="3618" y="152"/>
                  <a:pt x="3604" y="154"/>
                </a:cubicBezTo>
                <a:cubicBezTo>
                  <a:pt x="3512" y="167"/>
                  <a:pt x="3440" y="192"/>
                  <a:pt x="3348" y="199"/>
                </a:cubicBezTo>
                <a:cubicBezTo>
                  <a:pt x="3198" y="232"/>
                  <a:pt x="3050" y="254"/>
                  <a:pt x="2900" y="282"/>
                </a:cubicBezTo>
                <a:cubicBezTo>
                  <a:pt x="2820" y="278"/>
                  <a:pt x="2743" y="269"/>
                  <a:pt x="2664" y="257"/>
                </a:cubicBezTo>
                <a:cubicBezTo>
                  <a:pt x="2634" y="247"/>
                  <a:pt x="2605" y="238"/>
                  <a:pt x="2574" y="231"/>
                </a:cubicBezTo>
                <a:cubicBezTo>
                  <a:pt x="2530" y="201"/>
                  <a:pt x="2486" y="186"/>
                  <a:pt x="2433" y="180"/>
                </a:cubicBezTo>
                <a:cubicBezTo>
                  <a:pt x="2231" y="186"/>
                  <a:pt x="2020" y="201"/>
                  <a:pt x="1819" y="225"/>
                </a:cubicBezTo>
                <a:cubicBezTo>
                  <a:pt x="1725" y="236"/>
                  <a:pt x="1537" y="263"/>
                  <a:pt x="1537" y="263"/>
                </a:cubicBezTo>
                <a:cubicBezTo>
                  <a:pt x="1504" y="276"/>
                  <a:pt x="1508" y="277"/>
                  <a:pt x="1473" y="282"/>
                </a:cubicBezTo>
                <a:cubicBezTo>
                  <a:pt x="1437" y="287"/>
                  <a:pt x="1364" y="295"/>
                  <a:pt x="1364" y="295"/>
                </a:cubicBezTo>
                <a:cubicBezTo>
                  <a:pt x="1270" y="293"/>
                  <a:pt x="1177" y="293"/>
                  <a:pt x="1083" y="289"/>
                </a:cubicBezTo>
                <a:cubicBezTo>
                  <a:pt x="1051" y="288"/>
                  <a:pt x="1023" y="265"/>
                  <a:pt x="993" y="257"/>
                </a:cubicBezTo>
                <a:cubicBezTo>
                  <a:pt x="911" y="236"/>
                  <a:pt x="963" y="250"/>
                  <a:pt x="884" y="237"/>
                </a:cubicBezTo>
                <a:cubicBezTo>
                  <a:pt x="863" y="233"/>
                  <a:pt x="820" y="225"/>
                  <a:pt x="820" y="225"/>
                </a:cubicBezTo>
                <a:cubicBezTo>
                  <a:pt x="697" y="161"/>
                  <a:pt x="532" y="169"/>
                  <a:pt x="398" y="161"/>
                </a:cubicBezTo>
                <a:cubicBezTo>
                  <a:pt x="347" y="163"/>
                  <a:pt x="295" y="162"/>
                  <a:pt x="244" y="167"/>
                </a:cubicBezTo>
                <a:cubicBezTo>
                  <a:pt x="228" y="169"/>
                  <a:pt x="215" y="181"/>
                  <a:pt x="200" y="186"/>
                </a:cubicBezTo>
                <a:cubicBezTo>
                  <a:pt x="145" y="204"/>
                  <a:pt x="94" y="233"/>
                  <a:pt x="40" y="250"/>
                </a:cubicBezTo>
                <a:cubicBezTo>
                  <a:pt x="14" y="267"/>
                  <a:pt x="9" y="278"/>
                  <a:pt x="1" y="308"/>
                </a:cubicBezTo>
                <a:cubicBezTo>
                  <a:pt x="3" y="338"/>
                  <a:pt x="0" y="368"/>
                  <a:pt x="8" y="397"/>
                </a:cubicBezTo>
                <a:cubicBezTo>
                  <a:pt x="8" y="398"/>
                  <a:pt x="45" y="410"/>
                  <a:pt x="46" y="410"/>
                </a:cubicBezTo>
                <a:cubicBezTo>
                  <a:pt x="90" y="425"/>
                  <a:pt x="47" y="417"/>
                  <a:pt x="136" y="417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SG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591901" name="Freeform 29"/>
          <p:cNvSpPr>
            <a:spLocks/>
          </p:cNvSpPr>
          <p:nvPr/>
        </p:nvSpPr>
        <p:spPr bwMode="auto">
          <a:xfrm>
            <a:off x="228600" y="3276600"/>
            <a:ext cx="8516938" cy="463550"/>
          </a:xfrm>
          <a:custGeom>
            <a:avLst/>
            <a:gdLst>
              <a:gd name="T0" fmla="*/ 2147483647 w 5460"/>
              <a:gd name="T1" fmla="*/ 2147483647 h 425"/>
              <a:gd name="T2" fmla="*/ 2147483647 w 5460"/>
              <a:gd name="T3" fmla="*/ 2147483647 h 425"/>
              <a:gd name="T4" fmla="*/ 2147483647 w 5460"/>
              <a:gd name="T5" fmla="*/ 2147483647 h 425"/>
              <a:gd name="T6" fmla="*/ 2147483647 w 5460"/>
              <a:gd name="T7" fmla="*/ 2147483647 h 425"/>
              <a:gd name="T8" fmla="*/ 2147483647 w 5460"/>
              <a:gd name="T9" fmla="*/ 2147483647 h 425"/>
              <a:gd name="T10" fmla="*/ 2147483647 w 5460"/>
              <a:gd name="T11" fmla="*/ 2147483647 h 425"/>
              <a:gd name="T12" fmla="*/ 2147483647 w 5460"/>
              <a:gd name="T13" fmla="*/ 2147483647 h 425"/>
              <a:gd name="T14" fmla="*/ 2147483647 w 5460"/>
              <a:gd name="T15" fmla="*/ 2147483647 h 425"/>
              <a:gd name="T16" fmla="*/ 2147483647 w 5460"/>
              <a:gd name="T17" fmla="*/ 2147483647 h 425"/>
              <a:gd name="T18" fmla="*/ 2147483647 w 5460"/>
              <a:gd name="T19" fmla="*/ 2147483647 h 425"/>
              <a:gd name="T20" fmla="*/ 2147483647 w 5460"/>
              <a:gd name="T21" fmla="*/ 2147483647 h 425"/>
              <a:gd name="T22" fmla="*/ 2147483647 w 5460"/>
              <a:gd name="T23" fmla="*/ 2147483647 h 425"/>
              <a:gd name="T24" fmla="*/ 2147483647 w 5460"/>
              <a:gd name="T25" fmla="*/ 2147483647 h 425"/>
              <a:gd name="T26" fmla="*/ 2147483647 w 5460"/>
              <a:gd name="T27" fmla="*/ 2147483647 h 425"/>
              <a:gd name="T28" fmla="*/ 2147483647 w 5460"/>
              <a:gd name="T29" fmla="*/ 2147483647 h 425"/>
              <a:gd name="T30" fmla="*/ 2147483647 w 5460"/>
              <a:gd name="T31" fmla="*/ 2147483647 h 425"/>
              <a:gd name="T32" fmla="*/ 2147483647 w 5460"/>
              <a:gd name="T33" fmla="*/ 2147483647 h 425"/>
              <a:gd name="T34" fmla="*/ 2147483647 w 5460"/>
              <a:gd name="T35" fmla="*/ 2147483647 h 425"/>
              <a:gd name="T36" fmla="*/ 2147483647 w 5460"/>
              <a:gd name="T37" fmla="*/ 2147483647 h 425"/>
              <a:gd name="T38" fmla="*/ 2147483647 w 5460"/>
              <a:gd name="T39" fmla="*/ 2147483647 h 425"/>
              <a:gd name="T40" fmla="*/ 2147483647 w 5460"/>
              <a:gd name="T41" fmla="*/ 2147483647 h 425"/>
              <a:gd name="T42" fmla="*/ 2147483647 w 5460"/>
              <a:gd name="T43" fmla="*/ 2147483647 h 425"/>
              <a:gd name="T44" fmla="*/ 2147483647 w 5460"/>
              <a:gd name="T45" fmla="*/ 2147483647 h 425"/>
              <a:gd name="T46" fmla="*/ 2147483647 w 5460"/>
              <a:gd name="T47" fmla="*/ 2147483647 h 425"/>
              <a:gd name="T48" fmla="*/ 2147483647 w 5460"/>
              <a:gd name="T49" fmla="*/ 2147483647 h 425"/>
              <a:gd name="T50" fmla="*/ 2147483647 w 5460"/>
              <a:gd name="T51" fmla="*/ 2147483647 h 425"/>
              <a:gd name="T52" fmla="*/ 2147483647 w 5460"/>
              <a:gd name="T53" fmla="*/ 2147483647 h 425"/>
              <a:gd name="T54" fmla="*/ 2147483647 w 5460"/>
              <a:gd name="T55" fmla="*/ 2147483647 h 425"/>
              <a:gd name="T56" fmla="*/ 2147483647 w 5460"/>
              <a:gd name="T57" fmla="*/ 2147483647 h 425"/>
              <a:gd name="T58" fmla="*/ 2147483647 w 5460"/>
              <a:gd name="T59" fmla="*/ 2147483647 h 425"/>
              <a:gd name="T60" fmla="*/ 2147483647 w 5460"/>
              <a:gd name="T61" fmla="*/ 2147483647 h 425"/>
              <a:gd name="T62" fmla="*/ 2147483647 w 5460"/>
              <a:gd name="T63" fmla="*/ 2147483647 h 4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460"/>
              <a:gd name="T97" fmla="*/ 0 h 425"/>
              <a:gd name="T98" fmla="*/ 5460 w 5460"/>
              <a:gd name="T99" fmla="*/ 425 h 4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460" h="425">
                <a:moveTo>
                  <a:pt x="5332" y="45"/>
                </a:moveTo>
                <a:cubicBezTo>
                  <a:pt x="5348" y="0"/>
                  <a:pt x="5382" y="29"/>
                  <a:pt x="5416" y="39"/>
                </a:cubicBezTo>
                <a:cubicBezTo>
                  <a:pt x="5430" y="61"/>
                  <a:pt x="5447" y="72"/>
                  <a:pt x="5454" y="97"/>
                </a:cubicBezTo>
                <a:cubicBezTo>
                  <a:pt x="5450" y="148"/>
                  <a:pt x="5460" y="173"/>
                  <a:pt x="5422" y="199"/>
                </a:cubicBezTo>
                <a:cubicBezTo>
                  <a:pt x="5346" y="310"/>
                  <a:pt x="5189" y="281"/>
                  <a:pt x="5070" y="289"/>
                </a:cubicBezTo>
                <a:cubicBezTo>
                  <a:pt x="4973" y="284"/>
                  <a:pt x="4907" y="284"/>
                  <a:pt x="4820" y="257"/>
                </a:cubicBezTo>
                <a:cubicBezTo>
                  <a:pt x="4679" y="214"/>
                  <a:pt x="4526" y="252"/>
                  <a:pt x="4379" y="250"/>
                </a:cubicBezTo>
                <a:cubicBezTo>
                  <a:pt x="4241" y="206"/>
                  <a:pt x="4293" y="236"/>
                  <a:pt x="4001" y="231"/>
                </a:cubicBezTo>
                <a:cubicBezTo>
                  <a:pt x="3931" y="224"/>
                  <a:pt x="3865" y="204"/>
                  <a:pt x="3796" y="193"/>
                </a:cubicBezTo>
                <a:cubicBezTo>
                  <a:pt x="3748" y="175"/>
                  <a:pt x="3693" y="172"/>
                  <a:pt x="3643" y="167"/>
                </a:cubicBezTo>
                <a:cubicBezTo>
                  <a:pt x="3630" y="163"/>
                  <a:pt x="3618" y="152"/>
                  <a:pt x="3604" y="154"/>
                </a:cubicBezTo>
                <a:cubicBezTo>
                  <a:pt x="3512" y="167"/>
                  <a:pt x="3440" y="192"/>
                  <a:pt x="3348" y="199"/>
                </a:cubicBezTo>
                <a:cubicBezTo>
                  <a:pt x="3198" y="232"/>
                  <a:pt x="3050" y="254"/>
                  <a:pt x="2900" y="282"/>
                </a:cubicBezTo>
                <a:cubicBezTo>
                  <a:pt x="2820" y="278"/>
                  <a:pt x="2743" y="269"/>
                  <a:pt x="2664" y="257"/>
                </a:cubicBezTo>
                <a:cubicBezTo>
                  <a:pt x="2634" y="247"/>
                  <a:pt x="2605" y="238"/>
                  <a:pt x="2574" y="231"/>
                </a:cubicBezTo>
                <a:cubicBezTo>
                  <a:pt x="2530" y="201"/>
                  <a:pt x="2486" y="186"/>
                  <a:pt x="2433" y="180"/>
                </a:cubicBezTo>
                <a:cubicBezTo>
                  <a:pt x="2231" y="186"/>
                  <a:pt x="2020" y="201"/>
                  <a:pt x="1819" y="225"/>
                </a:cubicBezTo>
                <a:cubicBezTo>
                  <a:pt x="1725" y="236"/>
                  <a:pt x="1537" y="263"/>
                  <a:pt x="1537" y="263"/>
                </a:cubicBezTo>
                <a:cubicBezTo>
                  <a:pt x="1504" y="276"/>
                  <a:pt x="1508" y="277"/>
                  <a:pt x="1473" y="282"/>
                </a:cubicBezTo>
                <a:cubicBezTo>
                  <a:pt x="1437" y="287"/>
                  <a:pt x="1364" y="295"/>
                  <a:pt x="1364" y="295"/>
                </a:cubicBezTo>
                <a:cubicBezTo>
                  <a:pt x="1270" y="293"/>
                  <a:pt x="1177" y="293"/>
                  <a:pt x="1083" y="289"/>
                </a:cubicBezTo>
                <a:cubicBezTo>
                  <a:pt x="1051" y="288"/>
                  <a:pt x="1023" y="265"/>
                  <a:pt x="993" y="257"/>
                </a:cubicBezTo>
                <a:cubicBezTo>
                  <a:pt x="911" y="236"/>
                  <a:pt x="963" y="250"/>
                  <a:pt x="884" y="237"/>
                </a:cubicBezTo>
                <a:cubicBezTo>
                  <a:pt x="863" y="233"/>
                  <a:pt x="820" y="225"/>
                  <a:pt x="820" y="225"/>
                </a:cubicBezTo>
                <a:cubicBezTo>
                  <a:pt x="697" y="161"/>
                  <a:pt x="532" y="169"/>
                  <a:pt x="398" y="161"/>
                </a:cubicBezTo>
                <a:cubicBezTo>
                  <a:pt x="347" y="163"/>
                  <a:pt x="295" y="162"/>
                  <a:pt x="244" y="167"/>
                </a:cubicBezTo>
                <a:cubicBezTo>
                  <a:pt x="228" y="169"/>
                  <a:pt x="215" y="181"/>
                  <a:pt x="200" y="186"/>
                </a:cubicBezTo>
                <a:cubicBezTo>
                  <a:pt x="145" y="204"/>
                  <a:pt x="94" y="233"/>
                  <a:pt x="40" y="250"/>
                </a:cubicBezTo>
                <a:cubicBezTo>
                  <a:pt x="14" y="267"/>
                  <a:pt x="9" y="278"/>
                  <a:pt x="1" y="308"/>
                </a:cubicBezTo>
                <a:cubicBezTo>
                  <a:pt x="3" y="338"/>
                  <a:pt x="0" y="368"/>
                  <a:pt x="8" y="397"/>
                </a:cubicBezTo>
                <a:cubicBezTo>
                  <a:pt x="8" y="398"/>
                  <a:pt x="45" y="410"/>
                  <a:pt x="46" y="410"/>
                </a:cubicBezTo>
                <a:cubicBezTo>
                  <a:pt x="90" y="425"/>
                  <a:pt x="47" y="417"/>
                  <a:pt x="136" y="417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SG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591902" name="Freeform 30"/>
          <p:cNvSpPr>
            <a:spLocks/>
          </p:cNvSpPr>
          <p:nvPr/>
        </p:nvSpPr>
        <p:spPr bwMode="auto">
          <a:xfrm>
            <a:off x="231775" y="4038600"/>
            <a:ext cx="8516938" cy="463550"/>
          </a:xfrm>
          <a:custGeom>
            <a:avLst/>
            <a:gdLst>
              <a:gd name="T0" fmla="*/ 2147483647 w 5460"/>
              <a:gd name="T1" fmla="*/ 2147483647 h 425"/>
              <a:gd name="T2" fmla="*/ 2147483647 w 5460"/>
              <a:gd name="T3" fmla="*/ 2147483647 h 425"/>
              <a:gd name="T4" fmla="*/ 2147483647 w 5460"/>
              <a:gd name="T5" fmla="*/ 2147483647 h 425"/>
              <a:gd name="T6" fmla="*/ 2147483647 w 5460"/>
              <a:gd name="T7" fmla="*/ 2147483647 h 425"/>
              <a:gd name="T8" fmla="*/ 2147483647 w 5460"/>
              <a:gd name="T9" fmla="*/ 2147483647 h 425"/>
              <a:gd name="T10" fmla="*/ 2147483647 w 5460"/>
              <a:gd name="T11" fmla="*/ 2147483647 h 425"/>
              <a:gd name="T12" fmla="*/ 2147483647 w 5460"/>
              <a:gd name="T13" fmla="*/ 2147483647 h 425"/>
              <a:gd name="T14" fmla="*/ 2147483647 w 5460"/>
              <a:gd name="T15" fmla="*/ 2147483647 h 425"/>
              <a:gd name="T16" fmla="*/ 2147483647 w 5460"/>
              <a:gd name="T17" fmla="*/ 2147483647 h 425"/>
              <a:gd name="T18" fmla="*/ 2147483647 w 5460"/>
              <a:gd name="T19" fmla="*/ 2147483647 h 425"/>
              <a:gd name="T20" fmla="*/ 2147483647 w 5460"/>
              <a:gd name="T21" fmla="*/ 2147483647 h 425"/>
              <a:gd name="T22" fmla="*/ 2147483647 w 5460"/>
              <a:gd name="T23" fmla="*/ 2147483647 h 425"/>
              <a:gd name="T24" fmla="*/ 2147483647 w 5460"/>
              <a:gd name="T25" fmla="*/ 2147483647 h 425"/>
              <a:gd name="T26" fmla="*/ 2147483647 w 5460"/>
              <a:gd name="T27" fmla="*/ 2147483647 h 425"/>
              <a:gd name="T28" fmla="*/ 2147483647 w 5460"/>
              <a:gd name="T29" fmla="*/ 2147483647 h 425"/>
              <a:gd name="T30" fmla="*/ 2147483647 w 5460"/>
              <a:gd name="T31" fmla="*/ 2147483647 h 425"/>
              <a:gd name="T32" fmla="*/ 2147483647 w 5460"/>
              <a:gd name="T33" fmla="*/ 2147483647 h 425"/>
              <a:gd name="T34" fmla="*/ 2147483647 w 5460"/>
              <a:gd name="T35" fmla="*/ 2147483647 h 425"/>
              <a:gd name="T36" fmla="*/ 2147483647 w 5460"/>
              <a:gd name="T37" fmla="*/ 2147483647 h 425"/>
              <a:gd name="T38" fmla="*/ 2147483647 w 5460"/>
              <a:gd name="T39" fmla="*/ 2147483647 h 425"/>
              <a:gd name="T40" fmla="*/ 2147483647 w 5460"/>
              <a:gd name="T41" fmla="*/ 2147483647 h 425"/>
              <a:gd name="T42" fmla="*/ 2147483647 w 5460"/>
              <a:gd name="T43" fmla="*/ 2147483647 h 425"/>
              <a:gd name="T44" fmla="*/ 2147483647 w 5460"/>
              <a:gd name="T45" fmla="*/ 2147483647 h 425"/>
              <a:gd name="T46" fmla="*/ 2147483647 w 5460"/>
              <a:gd name="T47" fmla="*/ 2147483647 h 425"/>
              <a:gd name="T48" fmla="*/ 2147483647 w 5460"/>
              <a:gd name="T49" fmla="*/ 2147483647 h 425"/>
              <a:gd name="T50" fmla="*/ 2147483647 w 5460"/>
              <a:gd name="T51" fmla="*/ 2147483647 h 425"/>
              <a:gd name="T52" fmla="*/ 2147483647 w 5460"/>
              <a:gd name="T53" fmla="*/ 2147483647 h 425"/>
              <a:gd name="T54" fmla="*/ 2147483647 w 5460"/>
              <a:gd name="T55" fmla="*/ 2147483647 h 425"/>
              <a:gd name="T56" fmla="*/ 2147483647 w 5460"/>
              <a:gd name="T57" fmla="*/ 2147483647 h 425"/>
              <a:gd name="T58" fmla="*/ 2147483647 w 5460"/>
              <a:gd name="T59" fmla="*/ 2147483647 h 425"/>
              <a:gd name="T60" fmla="*/ 2147483647 w 5460"/>
              <a:gd name="T61" fmla="*/ 2147483647 h 425"/>
              <a:gd name="T62" fmla="*/ 2147483647 w 5460"/>
              <a:gd name="T63" fmla="*/ 2147483647 h 4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460"/>
              <a:gd name="T97" fmla="*/ 0 h 425"/>
              <a:gd name="T98" fmla="*/ 5460 w 5460"/>
              <a:gd name="T99" fmla="*/ 425 h 4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460" h="425">
                <a:moveTo>
                  <a:pt x="5332" y="45"/>
                </a:moveTo>
                <a:cubicBezTo>
                  <a:pt x="5348" y="0"/>
                  <a:pt x="5382" y="29"/>
                  <a:pt x="5416" y="39"/>
                </a:cubicBezTo>
                <a:cubicBezTo>
                  <a:pt x="5430" y="61"/>
                  <a:pt x="5447" y="72"/>
                  <a:pt x="5454" y="97"/>
                </a:cubicBezTo>
                <a:cubicBezTo>
                  <a:pt x="5450" y="148"/>
                  <a:pt x="5460" y="173"/>
                  <a:pt x="5422" y="199"/>
                </a:cubicBezTo>
                <a:cubicBezTo>
                  <a:pt x="5346" y="310"/>
                  <a:pt x="5189" y="281"/>
                  <a:pt x="5070" y="289"/>
                </a:cubicBezTo>
                <a:cubicBezTo>
                  <a:pt x="4973" y="284"/>
                  <a:pt x="4907" y="284"/>
                  <a:pt x="4820" y="257"/>
                </a:cubicBezTo>
                <a:cubicBezTo>
                  <a:pt x="4679" y="214"/>
                  <a:pt x="4526" y="252"/>
                  <a:pt x="4379" y="250"/>
                </a:cubicBezTo>
                <a:cubicBezTo>
                  <a:pt x="4241" y="206"/>
                  <a:pt x="4293" y="236"/>
                  <a:pt x="4001" y="231"/>
                </a:cubicBezTo>
                <a:cubicBezTo>
                  <a:pt x="3931" y="224"/>
                  <a:pt x="3865" y="204"/>
                  <a:pt x="3796" y="193"/>
                </a:cubicBezTo>
                <a:cubicBezTo>
                  <a:pt x="3748" y="175"/>
                  <a:pt x="3693" y="172"/>
                  <a:pt x="3643" y="167"/>
                </a:cubicBezTo>
                <a:cubicBezTo>
                  <a:pt x="3630" y="163"/>
                  <a:pt x="3618" y="152"/>
                  <a:pt x="3604" y="154"/>
                </a:cubicBezTo>
                <a:cubicBezTo>
                  <a:pt x="3512" y="167"/>
                  <a:pt x="3440" y="192"/>
                  <a:pt x="3348" y="199"/>
                </a:cubicBezTo>
                <a:cubicBezTo>
                  <a:pt x="3198" y="232"/>
                  <a:pt x="3050" y="254"/>
                  <a:pt x="2900" y="282"/>
                </a:cubicBezTo>
                <a:cubicBezTo>
                  <a:pt x="2820" y="278"/>
                  <a:pt x="2743" y="269"/>
                  <a:pt x="2664" y="257"/>
                </a:cubicBezTo>
                <a:cubicBezTo>
                  <a:pt x="2634" y="247"/>
                  <a:pt x="2605" y="238"/>
                  <a:pt x="2574" y="231"/>
                </a:cubicBezTo>
                <a:cubicBezTo>
                  <a:pt x="2530" y="201"/>
                  <a:pt x="2486" y="186"/>
                  <a:pt x="2433" y="180"/>
                </a:cubicBezTo>
                <a:cubicBezTo>
                  <a:pt x="2231" y="186"/>
                  <a:pt x="2020" y="201"/>
                  <a:pt x="1819" y="225"/>
                </a:cubicBezTo>
                <a:cubicBezTo>
                  <a:pt x="1725" y="236"/>
                  <a:pt x="1537" y="263"/>
                  <a:pt x="1537" y="263"/>
                </a:cubicBezTo>
                <a:cubicBezTo>
                  <a:pt x="1504" y="276"/>
                  <a:pt x="1508" y="277"/>
                  <a:pt x="1473" y="282"/>
                </a:cubicBezTo>
                <a:cubicBezTo>
                  <a:pt x="1437" y="287"/>
                  <a:pt x="1364" y="295"/>
                  <a:pt x="1364" y="295"/>
                </a:cubicBezTo>
                <a:cubicBezTo>
                  <a:pt x="1270" y="293"/>
                  <a:pt x="1177" y="293"/>
                  <a:pt x="1083" y="289"/>
                </a:cubicBezTo>
                <a:cubicBezTo>
                  <a:pt x="1051" y="288"/>
                  <a:pt x="1023" y="265"/>
                  <a:pt x="993" y="257"/>
                </a:cubicBezTo>
                <a:cubicBezTo>
                  <a:pt x="911" y="236"/>
                  <a:pt x="963" y="250"/>
                  <a:pt x="884" y="237"/>
                </a:cubicBezTo>
                <a:cubicBezTo>
                  <a:pt x="863" y="233"/>
                  <a:pt x="820" y="225"/>
                  <a:pt x="820" y="225"/>
                </a:cubicBezTo>
                <a:cubicBezTo>
                  <a:pt x="697" y="161"/>
                  <a:pt x="532" y="169"/>
                  <a:pt x="398" y="161"/>
                </a:cubicBezTo>
                <a:cubicBezTo>
                  <a:pt x="347" y="163"/>
                  <a:pt x="295" y="162"/>
                  <a:pt x="244" y="167"/>
                </a:cubicBezTo>
                <a:cubicBezTo>
                  <a:pt x="228" y="169"/>
                  <a:pt x="215" y="181"/>
                  <a:pt x="200" y="186"/>
                </a:cubicBezTo>
                <a:cubicBezTo>
                  <a:pt x="145" y="204"/>
                  <a:pt x="94" y="233"/>
                  <a:pt x="40" y="250"/>
                </a:cubicBezTo>
                <a:cubicBezTo>
                  <a:pt x="14" y="267"/>
                  <a:pt x="9" y="278"/>
                  <a:pt x="1" y="308"/>
                </a:cubicBezTo>
                <a:cubicBezTo>
                  <a:pt x="3" y="338"/>
                  <a:pt x="0" y="368"/>
                  <a:pt x="8" y="397"/>
                </a:cubicBezTo>
                <a:cubicBezTo>
                  <a:pt x="8" y="398"/>
                  <a:pt x="45" y="410"/>
                  <a:pt x="46" y="410"/>
                </a:cubicBezTo>
                <a:cubicBezTo>
                  <a:pt x="90" y="425"/>
                  <a:pt x="47" y="417"/>
                  <a:pt x="136" y="417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SG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591903" name="Freeform 31"/>
          <p:cNvSpPr>
            <a:spLocks/>
          </p:cNvSpPr>
          <p:nvPr/>
        </p:nvSpPr>
        <p:spPr bwMode="auto">
          <a:xfrm>
            <a:off x="231775" y="4770438"/>
            <a:ext cx="8516938" cy="514350"/>
          </a:xfrm>
          <a:custGeom>
            <a:avLst/>
            <a:gdLst>
              <a:gd name="T0" fmla="*/ 2147483647 w 5460"/>
              <a:gd name="T1" fmla="*/ 2147483647 h 425"/>
              <a:gd name="T2" fmla="*/ 2147483647 w 5460"/>
              <a:gd name="T3" fmla="*/ 2147483647 h 425"/>
              <a:gd name="T4" fmla="*/ 2147483647 w 5460"/>
              <a:gd name="T5" fmla="*/ 2147483647 h 425"/>
              <a:gd name="T6" fmla="*/ 2147483647 w 5460"/>
              <a:gd name="T7" fmla="*/ 2147483647 h 425"/>
              <a:gd name="T8" fmla="*/ 2147483647 w 5460"/>
              <a:gd name="T9" fmla="*/ 2147483647 h 425"/>
              <a:gd name="T10" fmla="*/ 2147483647 w 5460"/>
              <a:gd name="T11" fmla="*/ 2147483647 h 425"/>
              <a:gd name="T12" fmla="*/ 2147483647 w 5460"/>
              <a:gd name="T13" fmla="*/ 2147483647 h 425"/>
              <a:gd name="T14" fmla="*/ 2147483647 w 5460"/>
              <a:gd name="T15" fmla="*/ 2147483647 h 425"/>
              <a:gd name="T16" fmla="*/ 2147483647 w 5460"/>
              <a:gd name="T17" fmla="*/ 2147483647 h 425"/>
              <a:gd name="T18" fmla="*/ 2147483647 w 5460"/>
              <a:gd name="T19" fmla="*/ 2147483647 h 425"/>
              <a:gd name="T20" fmla="*/ 2147483647 w 5460"/>
              <a:gd name="T21" fmla="*/ 2147483647 h 425"/>
              <a:gd name="T22" fmla="*/ 2147483647 w 5460"/>
              <a:gd name="T23" fmla="*/ 2147483647 h 425"/>
              <a:gd name="T24" fmla="*/ 2147483647 w 5460"/>
              <a:gd name="T25" fmla="*/ 2147483647 h 425"/>
              <a:gd name="T26" fmla="*/ 2147483647 w 5460"/>
              <a:gd name="T27" fmla="*/ 2147483647 h 425"/>
              <a:gd name="T28" fmla="*/ 2147483647 w 5460"/>
              <a:gd name="T29" fmla="*/ 2147483647 h 425"/>
              <a:gd name="T30" fmla="*/ 2147483647 w 5460"/>
              <a:gd name="T31" fmla="*/ 2147483647 h 425"/>
              <a:gd name="T32" fmla="*/ 2147483647 w 5460"/>
              <a:gd name="T33" fmla="*/ 2147483647 h 425"/>
              <a:gd name="T34" fmla="*/ 2147483647 w 5460"/>
              <a:gd name="T35" fmla="*/ 2147483647 h 425"/>
              <a:gd name="T36" fmla="*/ 2147483647 w 5460"/>
              <a:gd name="T37" fmla="*/ 2147483647 h 425"/>
              <a:gd name="T38" fmla="*/ 2147483647 w 5460"/>
              <a:gd name="T39" fmla="*/ 2147483647 h 425"/>
              <a:gd name="T40" fmla="*/ 2147483647 w 5460"/>
              <a:gd name="T41" fmla="*/ 2147483647 h 425"/>
              <a:gd name="T42" fmla="*/ 2147483647 w 5460"/>
              <a:gd name="T43" fmla="*/ 2147483647 h 425"/>
              <a:gd name="T44" fmla="*/ 2147483647 w 5460"/>
              <a:gd name="T45" fmla="*/ 2147483647 h 425"/>
              <a:gd name="T46" fmla="*/ 2147483647 w 5460"/>
              <a:gd name="T47" fmla="*/ 2147483647 h 425"/>
              <a:gd name="T48" fmla="*/ 2147483647 w 5460"/>
              <a:gd name="T49" fmla="*/ 2147483647 h 425"/>
              <a:gd name="T50" fmla="*/ 2147483647 w 5460"/>
              <a:gd name="T51" fmla="*/ 2147483647 h 425"/>
              <a:gd name="T52" fmla="*/ 2147483647 w 5460"/>
              <a:gd name="T53" fmla="*/ 2147483647 h 425"/>
              <a:gd name="T54" fmla="*/ 2147483647 w 5460"/>
              <a:gd name="T55" fmla="*/ 2147483647 h 425"/>
              <a:gd name="T56" fmla="*/ 2147483647 w 5460"/>
              <a:gd name="T57" fmla="*/ 2147483647 h 425"/>
              <a:gd name="T58" fmla="*/ 2147483647 w 5460"/>
              <a:gd name="T59" fmla="*/ 2147483647 h 425"/>
              <a:gd name="T60" fmla="*/ 2147483647 w 5460"/>
              <a:gd name="T61" fmla="*/ 2147483647 h 425"/>
              <a:gd name="T62" fmla="*/ 2147483647 w 5460"/>
              <a:gd name="T63" fmla="*/ 2147483647 h 4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460"/>
              <a:gd name="T97" fmla="*/ 0 h 425"/>
              <a:gd name="T98" fmla="*/ 5460 w 5460"/>
              <a:gd name="T99" fmla="*/ 425 h 4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460" h="425">
                <a:moveTo>
                  <a:pt x="5332" y="45"/>
                </a:moveTo>
                <a:cubicBezTo>
                  <a:pt x="5348" y="0"/>
                  <a:pt x="5382" y="29"/>
                  <a:pt x="5416" y="39"/>
                </a:cubicBezTo>
                <a:cubicBezTo>
                  <a:pt x="5430" y="61"/>
                  <a:pt x="5447" y="72"/>
                  <a:pt x="5454" y="97"/>
                </a:cubicBezTo>
                <a:cubicBezTo>
                  <a:pt x="5450" y="148"/>
                  <a:pt x="5460" y="173"/>
                  <a:pt x="5422" y="199"/>
                </a:cubicBezTo>
                <a:cubicBezTo>
                  <a:pt x="5346" y="310"/>
                  <a:pt x="5189" y="281"/>
                  <a:pt x="5070" y="289"/>
                </a:cubicBezTo>
                <a:cubicBezTo>
                  <a:pt x="4973" y="284"/>
                  <a:pt x="4907" y="284"/>
                  <a:pt x="4820" y="257"/>
                </a:cubicBezTo>
                <a:cubicBezTo>
                  <a:pt x="4679" y="214"/>
                  <a:pt x="4526" y="252"/>
                  <a:pt x="4379" y="250"/>
                </a:cubicBezTo>
                <a:cubicBezTo>
                  <a:pt x="4241" y="206"/>
                  <a:pt x="4293" y="236"/>
                  <a:pt x="4001" y="231"/>
                </a:cubicBezTo>
                <a:cubicBezTo>
                  <a:pt x="3931" y="224"/>
                  <a:pt x="3865" y="204"/>
                  <a:pt x="3796" y="193"/>
                </a:cubicBezTo>
                <a:cubicBezTo>
                  <a:pt x="3748" y="175"/>
                  <a:pt x="3693" y="172"/>
                  <a:pt x="3643" y="167"/>
                </a:cubicBezTo>
                <a:cubicBezTo>
                  <a:pt x="3630" y="163"/>
                  <a:pt x="3618" y="152"/>
                  <a:pt x="3604" y="154"/>
                </a:cubicBezTo>
                <a:cubicBezTo>
                  <a:pt x="3512" y="167"/>
                  <a:pt x="3440" y="192"/>
                  <a:pt x="3348" y="199"/>
                </a:cubicBezTo>
                <a:cubicBezTo>
                  <a:pt x="3198" y="232"/>
                  <a:pt x="3050" y="254"/>
                  <a:pt x="2900" y="282"/>
                </a:cubicBezTo>
                <a:cubicBezTo>
                  <a:pt x="2820" y="278"/>
                  <a:pt x="2743" y="269"/>
                  <a:pt x="2664" y="257"/>
                </a:cubicBezTo>
                <a:cubicBezTo>
                  <a:pt x="2634" y="247"/>
                  <a:pt x="2605" y="238"/>
                  <a:pt x="2574" y="231"/>
                </a:cubicBezTo>
                <a:cubicBezTo>
                  <a:pt x="2530" y="201"/>
                  <a:pt x="2486" y="186"/>
                  <a:pt x="2433" y="180"/>
                </a:cubicBezTo>
                <a:cubicBezTo>
                  <a:pt x="2231" y="186"/>
                  <a:pt x="2020" y="201"/>
                  <a:pt x="1819" y="225"/>
                </a:cubicBezTo>
                <a:cubicBezTo>
                  <a:pt x="1725" y="236"/>
                  <a:pt x="1537" y="263"/>
                  <a:pt x="1537" y="263"/>
                </a:cubicBezTo>
                <a:cubicBezTo>
                  <a:pt x="1504" y="276"/>
                  <a:pt x="1508" y="277"/>
                  <a:pt x="1473" y="282"/>
                </a:cubicBezTo>
                <a:cubicBezTo>
                  <a:pt x="1437" y="287"/>
                  <a:pt x="1364" y="295"/>
                  <a:pt x="1364" y="295"/>
                </a:cubicBezTo>
                <a:cubicBezTo>
                  <a:pt x="1270" y="293"/>
                  <a:pt x="1177" y="293"/>
                  <a:pt x="1083" y="289"/>
                </a:cubicBezTo>
                <a:cubicBezTo>
                  <a:pt x="1051" y="288"/>
                  <a:pt x="1023" y="265"/>
                  <a:pt x="993" y="257"/>
                </a:cubicBezTo>
                <a:cubicBezTo>
                  <a:pt x="911" y="236"/>
                  <a:pt x="963" y="250"/>
                  <a:pt x="884" y="237"/>
                </a:cubicBezTo>
                <a:cubicBezTo>
                  <a:pt x="863" y="233"/>
                  <a:pt x="820" y="225"/>
                  <a:pt x="820" y="225"/>
                </a:cubicBezTo>
                <a:cubicBezTo>
                  <a:pt x="697" y="161"/>
                  <a:pt x="532" y="169"/>
                  <a:pt x="398" y="161"/>
                </a:cubicBezTo>
                <a:cubicBezTo>
                  <a:pt x="347" y="163"/>
                  <a:pt x="295" y="162"/>
                  <a:pt x="244" y="167"/>
                </a:cubicBezTo>
                <a:cubicBezTo>
                  <a:pt x="228" y="169"/>
                  <a:pt x="215" y="181"/>
                  <a:pt x="200" y="186"/>
                </a:cubicBezTo>
                <a:cubicBezTo>
                  <a:pt x="145" y="204"/>
                  <a:pt x="94" y="233"/>
                  <a:pt x="40" y="250"/>
                </a:cubicBezTo>
                <a:cubicBezTo>
                  <a:pt x="14" y="267"/>
                  <a:pt x="9" y="278"/>
                  <a:pt x="1" y="308"/>
                </a:cubicBezTo>
                <a:cubicBezTo>
                  <a:pt x="3" y="338"/>
                  <a:pt x="0" y="368"/>
                  <a:pt x="8" y="397"/>
                </a:cubicBezTo>
                <a:cubicBezTo>
                  <a:pt x="8" y="398"/>
                  <a:pt x="45" y="410"/>
                  <a:pt x="46" y="410"/>
                </a:cubicBezTo>
                <a:cubicBezTo>
                  <a:pt x="90" y="425"/>
                  <a:pt x="47" y="417"/>
                  <a:pt x="136" y="417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SG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643089" name="Text Box 32"/>
          <p:cNvSpPr txBox="1">
            <a:spLocks noChangeArrowheads="1"/>
          </p:cNvSpPr>
          <p:nvPr/>
        </p:nvSpPr>
        <p:spPr bwMode="auto">
          <a:xfrm>
            <a:off x="8555038" y="4763"/>
            <a:ext cx="561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20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346</a:t>
            </a:r>
          </a:p>
        </p:txBody>
      </p:sp>
    </p:spTree>
    <p:extLst>
      <p:ext uri="{BB962C8B-B14F-4D97-AF65-F5344CB8AC3E}">
        <p14:creationId xmlns:p14="http://schemas.microsoft.com/office/powerpoint/2010/main" val="370858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9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9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9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9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9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7" grpId="0" animBg="1"/>
      <p:bldP spid="591878" grpId="0" animBg="1"/>
      <p:bldP spid="591879" grpId="0" animBg="1"/>
      <p:bldP spid="591880" grpId="0" animBg="1"/>
      <p:bldP spid="591881" grpId="0" animBg="1"/>
      <p:bldP spid="591882" grpId="0" animBg="1"/>
      <p:bldP spid="591883" grpId="0" animBg="1"/>
      <p:bldP spid="591897" grpId="0" animBg="1"/>
      <p:bldP spid="591899" grpId="0" animBg="1"/>
      <p:bldP spid="591900" grpId="0" animBg="1"/>
      <p:bldP spid="591901" grpId="0" animBg="1"/>
      <p:bldP spid="591902" grpId="0" animBg="1"/>
      <p:bldP spid="59190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末世论</a:t>
            </a:r>
            <a:r>
              <a:rPr lang="en-US" altLang="zh-CN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•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2842966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5257800" cy="1066800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BE0E3"/>
            </a:gs>
            <a:gs pos="100000">
              <a:srgbClr val="57686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181847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36147" dir="2700000" algn="ctr" rotWithShape="0">
              <a:srgbClr val="808080">
                <a:alpha val="75014"/>
              </a:srgbClr>
            </a:outerShdw>
          </a:effectLst>
        </p:spPr>
        <p:txBody>
          <a:bodyPr wrap="none" anchor="ctr"/>
          <a:lstStyle/>
          <a:p>
            <a:pPr defTabSz="449263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charset="0"/>
              <a:cs typeface="Arial" charset="0"/>
            </a:endParaRPr>
          </a:p>
        </p:txBody>
      </p:sp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1447800" y="4114800"/>
            <a:ext cx="6705600" cy="1588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36147" dir="2700000" algn="ctr" rotWithShape="0">
              <a:srgbClr val="808080">
                <a:alpha val="75014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S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7126288" y="2638425"/>
            <a:ext cx="1587" cy="1371600"/>
          </a:xfrm>
          <a:prstGeom prst="line">
            <a:avLst/>
          </a:prstGeom>
          <a:noFill/>
          <a:ln w="38160">
            <a:solidFill>
              <a:srgbClr val="00CCFF"/>
            </a:solidFill>
            <a:miter lim="800000"/>
            <a:headEnd/>
            <a:tailEnd type="triangle" w="med" len="med"/>
          </a:ln>
          <a:effectLst>
            <a:outerShdw dist="36147" dir="2700000" algn="ctr" rotWithShape="0">
              <a:srgbClr val="808080">
                <a:alpha val="75014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S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 rot="-5400000">
            <a:off x="-681831" y="3745707"/>
            <a:ext cx="31337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25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defRPr/>
            </a:pP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教会期</a:t>
            </a:r>
            <a:endParaRPr lang="en-GB" alt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 rot="5400000" flipH="1">
            <a:off x="5851526" y="3898900"/>
            <a:ext cx="4951412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2500"/>
              </a:spcBef>
              <a:buClr>
                <a:srgbClr val="FFCC00"/>
              </a:buClr>
              <a:buSzPct val="100000"/>
              <a:buFont typeface="Times New Roman" pitchFamily="18" charset="0"/>
              <a:buNone/>
              <a:defRPr/>
            </a:pPr>
            <a:r>
              <a:rPr lang="zh-CN" altLang="en-US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永恒国度</a:t>
            </a:r>
            <a:endParaRPr lang="en-GB" altLang="en-US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019800" y="1295400"/>
            <a:ext cx="20574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2500"/>
              </a:spcBef>
              <a:buClr>
                <a:srgbClr val="00CCFF"/>
              </a:buClr>
              <a:buSzPct val="100000"/>
              <a:buFont typeface="Times New Roman" pitchFamily="18" charset="0"/>
              <a:buNone/>
              <a:defRPr/>
            </a:pPr>
            <a:r>
              <a:rPr lang="zh-CN" altLang="en-US" sz="36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第二再来</a:t>
            </a:r>
            <a:endParaRPr lang="en-GB" altLang="en-US" sz="3600" b="1" dirty="0">
              <a:solidFill>
                <a:srgbClr val="00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828800" y="2971800"/>
            <a:ext cx="3733800" cy="206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2500"/>
              </a:spcBef>
              <a:buClr>
                <a:srgbClr val="FFFFFF"/>
              </a:buClr>
              <a:buSzPct val="100000"/>
              <a:buFont typeface="Times New Roman" charset="0"/>
              <a:buNone/>
            </a:pPr>
            <a:r>
              <a:rPr lang="zh-CN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基督的属灵掌权</a:t>
            </a:r>
            <a:endParaRPr lang="en-US" altLang="zh-CN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2500"/>
              </a:spcBef>
              <a:buClr>
                <a:srgbClr val="FFFFFF"/>
              </a:buClr>
              <a:buSzPct val="100000"/>
              <a:buFont typeface="Times New Roman" charset="0"/>
              <a:buNone/>
            </a:pPr>
            <a:endParaRPr lang="en-GB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2500"/>
              </a:spcBef>
              <a:buClr>
                <a:srgbClr val="FFFFFF"/>
              </a:buClr>
              <a:buSzPct val="100000"/>
              <a:buFont typeface="Times New Roman" charset="0"/>
              <a:buNone/>
            </a:pPr>
            <a:r>
              <a:rPr lang="zh-CN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灾难</a:t>
            </a:r>
            <a:endParaRPr lang="en-GB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33400" y="2286000"/>
            <a:ext cx="5410200" cy="3657600"/>
          </a:xfrm>
          <a:prstGeom prst="rect">
            <a:avLst/>
          </a:prstGeom>
          <a:noFill/>
          <a:ln w="38160">
            <a:solidFill>
              <a:srgbClr val="BBE0E3"/>
            </a:solidFill>
            <a:miter lim="800000"/>
            <a:headEnd/>
            <a:tailEnd/>
          </a:ln>
          <a:effectLst>
            <a:outerShdw dist="36147" dir="2700000" algn="ctr" rotWithShape="0">
              <a:srgbClr val="808080">
                <a:alpha val="75014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charset="0"/>
              <a:cs typeface="Arial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 rot="5400000">
            <a:off x="5876132" y="5123656"/>
            <a:ext cx="25146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0066"/>
              </a:buClr>
              <a:buSzPct val="100000"/>
              <a:buFont typeface="Times New Roman" pitchFamily="18" charset="0"/>
              <a:buNone/>
              <a:defRPr/>
            </a:pPr>
            <a:r>
              <a:rPr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审判</a:t>
            </a:r>
            <a:endParaRPr lang="en-GB" alt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2" name="Text Box 11"/>
          <p:cNvSpPr txBox="1">
            <a:spLocks noChangeArrowheads="1"/>
          </p:cNvSpPr>
          <p:nvPr/>
        </p:nvSpPr>
        <p:spPr bwMode="auto">
          <a:xfrm>
            <a:off x="8397875" y="95250"/>
            <a:ext cx="60960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defRPr>
            </a:lvl5pPr>
            <a:lvl6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defRPr>
            </a:lvl6pPr>
            <a:lvl7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defRPr>
            </a:lvl7pPr>
            <a:lvl8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defRPr>
            </a:lvl8pPr>
            <a:lvl9pPr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pPr algn="ctr" defTabSz="449263" eaLnBrk="1" hangingPunct="1">
              <a:buClr>
                <a:srgbClr val="FFFFFF"/>
              </a:buClr>
              <a:buSzPct val="100000"/>
              <a:buFont typeface="Times New Roman" charset="0"/>
              <a:buNone/>
              <a:defRPr/>
            </a:pPr>
            <a:r>
              <a:rPr lang="en-GB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473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838200" y="304800"/>
            <a:ext cx="7770813" cy="990600"/>
          </a:xfrm>
        </p:spPr>
        <p:txBody>
          <a:bodyPr/>
          <a:lstStyle/>
          <a:p>
            <a:pPr>
              <a:defRPr/>
            </a:pP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无千禧年论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9494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68813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707886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非千禧年派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的论点</a:t>
            </a:r>
            <a:endParaRPr lang="en-US" sz="40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sp>
        <p:nvSpPr>
          <p:cNvPr id="176132" name="Text Box 12"/>
          <p:cNvSpPr txBox="1">
            <a:spLocks noChangeArrowheads="1"/>
          </p:cNvSpPr>
          <p:nvPr/>
        </p:nvSpPr>
        <p:spPr bwMode="auto">
          <a:xfrm>
            <a:off x="8401008" y="95250"/>
            <a:ext cx="60968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FFFFFF"/>
                </a:solidFill>
                <a:latin typeface="Arial"/>
                <a:cs typeface="Arial"/>
              </a:rPr>
              <a:t>156</a:t>
            </a:r>
            <a:endParaRPr lang="en-US" sz="2000" b="1">
              <a:latin typeface="Arial"/>
              <a:cs typeface="Arial"/>
            </a:endParaRPr>
          </a:p>
        </p:txBody>
      </p:sp>
      <p:sp>
        <p:nvSpPr>
          <p:cNvPr id="688141" name="Rectangle 13"/>
          <p:cNvSpPr>
            <a:spLocks noChangeArrowheads="1"/>
          </p:cNvSpPr>
          <p:nvPr/>
        </p:nvSpPr>
        <p:spPr bwMode="auto">
          <a:xfrm>
            <a:off x="228600" y="17526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838200" indent="-838200">
              <a:spcBef>
                <a:spcPct val="50000"/>
              </a:spcBef>
              <a:buFontTx/>
              <a:buAutoNum type="arabicPeriod"/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启示录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20:1-6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提到的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1000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年不是真正的</a:t>
            </a:r>
            <a:r>
              <a:rPr lang="en-US" altLang="zh-CN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1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千年。</a:t>
            </a: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sp>
        <p:nvSpPr>
          <p:cNvPr id="688142" name="Text Box 14"/>
          <p:cNvSpPr txBox="1">
            <a:spLocks noChangeArrowheads="1"/>
          </p:cNvSpPr>
          <p:nvPr/>
        </p:nvSpPr>
        <p:spPr bwMode="auto">
          <a:xfrm>
            <a:off x="235496" y="2671346"/>
            <a:ext cx="3392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2.	</a:t>
            </a:r>
            <a:r>
              <a:rPr lang="zh-CN" altLang="en-US" sz="28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亚伯拉罕的约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ＭＳ Ｐゴシック" pitchFamily="-112" charset="-128"/>
                <a:cs typeface="Arial"/>
              </a:rPr>
              <a:t>:</a:t>
            </a:r>
          </a:p>
        </p:txBody>
      </p:sp>
      <p:sp>
        <p:nvSpPr>
          <p:cNvPr id="688143" name="Text Box 15"/>
          <p:cNvSpPr txBox="1">
            <a:spLocks noChangeArrowheads="1"/>
          </p:cNvSpPr>
          <p:nvPr/>
        </p:nvSpPr>
        <p:spPr bwMode="auto">
          <a:xfrm>
            <a:off x="1194742" y="3262052"/>
            <a:ext cx="7848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569913" indent="-569913">
              <a:buFont typeface="Arial" pitchFamily="-112" charset="0"/>
              <a:buAutoNum type="alphaLcParenBoth"/>
              <a:defRPr/>
            </a:pPr>
            <a:r>
              <a:rPr lang="zh-CN" altLang="en-US" sz="28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已经成就了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(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书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21:43-45; 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王上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4:21),</a:t>
            </a:r>
          </a:p>
          <a:p>
            <a:pPr marL="569913" indent="-569913">
              <a:buFont typeface="Arial" pitchFamily="-112" charset="0"/>
              <a:buAutoNum type="alphaLcParenBoth"/>
              <a:defRPr/>
            </a:pPr>
            <a:r>
              <a:rPr lang="zh-CN" altLang="en-US" sz="28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将在真正的和永恒的新世界成就</a:t>
            </a:r>
            <a:r>
              <a:rPr lang="en-US" sz="28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(</a:t>
            </a:r>
            <a:r>
              <a:rPr lang="en-US" sz="2800" b="1" dirty="0" err="1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Hoekema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, 185-86),  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或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</a:t>
            </a:r>
          </a:p>
          <a:p>
            <a:pPr marL="569913" indent="-569913">
              <a:buFont typeface="Arial" pitchFamily="-112" charset="0"/>
              <a:buAutoNum type="alphaLcParenBoth"/>
              <a:defRPr/>
            </a:pPr>
            <a:r>
              <a:rPr lang="zh-CN" altLang="en-US" sz="28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有隐含的条件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(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不是自然的无条件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)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。</a:t>
            </a:r>
            <a:endParaRPr lang="en-US" sz="28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707886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非千禧年派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的论点</a:t>
            </a:r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8401008" y="95250"/>
            <a:ext cx="60968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FFFFFF"/>
                </a:solidFill>
                <a:latin typeface="Arial"/>
                <a:cs typeface="Arial"/>
              </a:rPr>
              <a:t>156</a:t>
            </a:r>
            <a:endParaRPr lang="en-US" sz="2000" b="1">
              <a:latin typeface="Arial"/>
              <a:cs typeface="Arial"/>
            </a:endParaRPr>
          </a:p>
        </p:txBody>
      </p:sp>
      <p:sp>
        <p:nvSpPr>
          <p:cNvPr id="692229" name="Rectangle 5"/>
          <p:cNvSpPr>
            <a:spLocks noChangeArrowheads="1"/>
          </p:cNvSpPr>
          <p:nvPr/>
        </p:nvSpPr>
        <p:spPr bwMode="auto">
          <a:xfrm>
            <a:off x="323528" y="1772816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marL="838200" indent="-838200">
              <a:spcBef>
                <a:spcPct val="50000"/>
              </a:spcBef>
              <a:buFontTx/>
              <a:buAutoNum type="arabicPeriod" startAt="3"/>
              <a:defRPr/>
            </a:pPr>
            <a:r>
              <a:rPr lang="zh-CN" altLang="en-US" sz="3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既然以色列无法保持摩西的约</a:t>
            </a:r>
            <a:r>
              <a:rPr lang="en-US" sz="3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, </a:t>
            </a:r>
            <a:r>
              <a:rPr lang="zh-CN" altLang="en-US" sz="3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神拒绝以色列国而如今是成就他原本通过耶稣给予这国的应许。因此，这</a:t>
            </a:r>
            <a:r>
              <a:rPr lang="zh-CN" altLang="en-US" sz="3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教会（或耶稣）是“新以色列”</a:t>
            </a:r>
            <a:r>
              <a:rPr lang="zh-CN" altLang="en-US" sz="3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并没有未来的以色列种族。</a:t>
            </a:r>
            <a:endParaRPr lang="en-US" sz="30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707886"/>
          </a:xfrm>
          <a:solidFill>
            <a:srgbClr val="000000"/>
          </a:solidFill>
          <a:effectLst/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新以色列</a:t>
            </a:r>
            <a:r>
              <a:rPr lang="ru-RU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”</a:t>
            </a:r>
            <a:r>
              <a:rPr lang="zh-CN" altLang="en-US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的教导</a:t>
            </a:r>
            <a:endParaRPr lang="en-US" sz="40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sp>
        <p:nvSpPr>
          <p:cNvPr id="180227" name="Text Box 4"/>
          <p:cNvSpPr txBox="1">
            <a:spLocks noChangeArrowheads="1"/>
          </p:cNvSpPr>
          <p:nvPr/>
        </p:nvSpPr>
        <p:spPr bwMode="auto">
          <a:xfrm>
            <a:off x="8234567" y="76200"/>
            <a:ext cx="76635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FFFFFF"/>
                </a:solidFill>
                <a:latin typeface="Arial"/>
                <a:cs typeface="Arial"/>
              </a:rPr>
              <a:t>158b</a:t>
            </a:r>
            <a:endParaRPr lang="en-US" sz="2000" b="1">
              <a:latin typeface="Arial"/>
              <a:cs typeface="Arial"/>
            </a:endParaRPr>
          </a:p>
        </p:txBody>
      </p:sp>
      <p:sp>
        <p:nvSpPr>
          <p:cNvPr id="690181" name="Rectangle 5"/>
          <p:cNvSpPr>
            <a:spLocks noChangeArrowheads="1"/>
          </p:cNvSpPr>
          <p:nvPr/>
        </p:nvSpPr>
        <p:spPr bwMode="auto">
          <a:xfrm>
            <a:off x="228600" y="14478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I.</a:t>
            </a:r>
            <a:r>
              <a:rPr lang="zh-CN" alt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无千禧年论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: </a:t>
            </a:r>
            <a:r>
              <a:rPr lang="ru-RU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新以色列</a:t>
            </a:r>
            <a:r>
              <a:rPr lang="ru-RU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”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or </a:t>
            </a:r>
            <a:r>
              <a:rPr lang="ru-RU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神的以色列</a:t>
            </a:r>
            <a:r>
              <a:rPr lang="ru-RU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"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0" y="2057400"/>
            <a:ext cx="8153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zh-CN" altLang="en-US" sz="28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约翰加尔文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: 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…</a:t>
            </a:r>
            <a:r>
              <a:rPr lang="zh-CN" altLang="en-US" sz="28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神的以色列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…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包括所有的合一在一个教会的信徒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,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无论是犹太人或外邦人。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"</a:t>
            </a:r>
            <a:endParaRPr lang="en-US" sz="28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  <a:p>
            <a:pPr marL="514350" indent="-514350"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zh-CN" altLang="en-US" sz="28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马太亨利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: 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…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有新的任务将爱的律法传达给</a:t>
            </a:r>
            <a:r>
              <a:rPr lang="zh-CN" altLang="en-US" sz="28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神的新以色列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,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福音的教会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…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"</a:t>
            </a:r>
            <a:endParaRPr lang="en-US" sz="28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  <a:p>
            <a:pPr marL="514350" indent="-514350"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zh-CN" altLang="en-US" sz="28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施密德</a:t>
            </a:r>
            <a:r>
              <a:rPr lang="en-US" sz="28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(TDNT, 1976)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: 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所有适用于古代以色列的，使徒就应用在</a:t>
            </a:r>
            <a:r>
              <a:rPr lang="zh-CN" altLang="en-US" sz="28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新以色列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, </a:t>
            </a:r>
            <a:r>
              <a:rPr lang="el-GR" sz="2800" b="1" i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ἅγιοι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, 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在基督里神的教会。</a:t>
            </a:r>
            <a:r>
              <a:rPr lang="ru-RU" altLang="ja-JP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"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81" grpId="0"/>
      <p:bldP spid="7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Crumple">
  <a:themeElements>
    <a:clrScheme name="Crumple 1">
      <a:dk1>
        <a:srgbClr val="808080"/>
      </a:dk1>
      <a:lt1>
        <a:srgbClr val="FFFF66"/>
      </a:lt1>
      <a:dk2>
        <a:srgbClr val="A11F1C"/>
      </a:dk2>
      <a:lt2>
        <a:srgbClr val="FFFF66"/>
      </a:lt2>
      <a:accent1>
        <a:srgbClr val="004080"/>
      </a:accent1>
      <a:accent2>
        <a:srgbClr val="408000"/>
      </a:accent2>
      <a:accent3>
        <a:srgbClr val="CDABAB"/>
      </a:accent3>
      <a:accent4>
        <a:srgbClr val="DADA56"/>
      </a:accent4>
      <a:accent5>
        <a:srgbClr val="AAAFC0"/>
      </a:accent5>
      <a:accent6>
        <a:srgbClr val="397300"/>
      </a:accent6>
      <a:hlink>
        <a:srgbClr val="DC6E00"/>
      </a:hlink>
      <a:folHlink>
        <a:srgbClr val="800080"/>
      </a:folHlink>
    </a:clrScheme>
    <a:fontScheme name="Crumple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Crumple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Full Moon">
  <a:themeElements>
    <a:clrScheme name="Full Moon 2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Full Mo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ull Moon 1">
        <a:dk1>
          <a:srgbClr val="808080"/>
        </a:dk1>
        <a:lt1>
          <a:srgbClr val="FFFFFF"/>
        </a:lt1>
        <a:dk2>
          <a:srgbClr val="070707"/>
        </a:dk2>
        <a:lt2>
          <a:srgbClr val="FFFFFF"/>
        </a:lt2>
        <a:accent1>
          <a:srgbClr val="78A1CA"/>
        </a:accent1>
        <a:accent2>
          <a:srgbClr val="B2B1E0"/>
        </a:accent2>
        <a:accent3>
          <a:srgbClr val="AAAAAA"/>
        </a:accent3>
        <a:accent4>
          <a:srgbClr val="DADADA"/>
        </a:accent4>
        <a:accent5>
          <a:srgbClr val="BECDE1"/>
        </a:accent5>
        <a:accent6>
          <a:srgbClr val="A1A0CB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2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Frame">
  <a:themeElements>
    <a:clrScheme name="Frame 1">
      <a:dk1>
        <a:srgbClr val="000000"/>
      </a:dk1>
      <a:lt1>
        <a:srgbClr val="FFFFFF"/>
      </a:lt1>
      <a:dk2>
        <a:srgbClr val="4E1192"/>
      </a:dk2>
      <a:lt2>
        <a:srgbClr val="FFD467"/>
      </a:lt2>
      <a:accent1>
        <a:srgbClr val="C88F00"/>
      </a:accent1>
      <a:accent2>
        <a:srgbClr val="FAB300"/>
      </a:accent2>
      <a:accent3>
        <a:srgbClr val="B2AAC7"/>
      </a:accent3>
      <a:accent4>
        <a:srgbClr val="DADADA"/>
      </a:accent4>
      <a:accent5>
        <a:srgbClr val="E0C6AA"/>
      </a:accent5>
      <a:accent6>
        <a:srgbClr val="E3A200"/>
      </a:accent6>
      <a:hlink>
        <a:srgbClr val="D4B158"/>
      </a:hlink>
      <a:folHlink>
        <a:srgbClr val="FFE091"/>
      </a:folHlink>
    </a:clrScheme>
    <a:fontScheme name="Frame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Frame 1">
        <a:dk1>
          <a:srgbClr val="000000"/>
        </a:dk1>
        <a:lt1>
          <a:srgbClr val="FFFFFF"/>
        </a:lt1>
        <a:dk2>
          <a:srgbClr val="4E1192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B2AAC7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D4B158"/>
        </a:hlink>
        <a:folHlink>
          <a:srgbClr val="FFE0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dical Glass">
  <a:themeElements>
    <a:clrScheme name="Medical Glass 4">
      <a:dk1>
        <a:srgbClr val="000000"/>
      </a:dk1>
      <a:lt1>
        <a:srgbClr val="99C7E8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CAE0F2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Medical Gla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Medical Glass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2">
        <a:dk1>
          <a:srgbClr val="000000"/>
        </a:dk1>
        <a:lt1>
          <a:srgbClr val="99BFE3"/>
        </a:lt1>
        <a:dk2>
          <a:srgbClr val="000000"/>
        </a:dk2>
        <a:lt2>
          <a:srgbClr val="808080"/>
        </a:lt2>
        <a:accent1>
          <a:srgbClr val="B2DEDC"/>
        </a:accent1>
        <a:accent2>
          <a:srgbClr val="6571C7"/>
        </a:accent2>
        <a:accent3>
          <a:srgbClr val="CADCEF"/>
        </a:accent3>
        <a:accent4>
          <a:srgbClr val="000000"/>
        </a:accent4>
        <a:accent5>
          <a:srgbClr val="D5ECEB"/>
        </a:accent5>
        <a:accent6>
          <a:srgbClr val="5B66B4"/>
        </a:accent6>
        <a:hlink>
          <a:srgbClr val="C6D6E8"/>
        </a:hlink>
        <a:folHlink>
          <a:srgbClr val="AFA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3">
        <a:dk1>
          <a:srgbClr val="000000"/>
        </a:dk1>
        <a:lt1>
          <a:srgbClr val="9AC0E4"/>
        </a:lt1>
        <a:dk2>
          <a:srgbClr val="000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CADCEF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4">
        <a:dk1>
          <a:srgbClr val="000000"/>
        </a:dk1>
        <a:lt1>
          <a:srgbClr val="99C7E8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CAE0F2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Glare">
  <a:themeElements>
    <a:clrScheme name="Glare 1">
      <a:dk1>
        <a:srgbClr val="000000"/>
      </a:dk1>
      <a:lt1>
        <a:srgbClr val="FEB446"/>
      </a:lt1>
      <a:dk2>
        <a:srgbClr val="000000"/>
      </a:dk2>
      <a:lt2>
        <a:srgbClr val="786950"/>
      </a:lt2>
      <a:accent1>
        <a:srgbClr val="727DE0"/>
      </a:accent1>
      <a:accent2>
        <a:srgbClr val="D54F41"/>
      </a:accent2>
      <a:accent3>
        <a:srgbClr val="FED6B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Glar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are 1">
        <a:dk1>
          <a:srgbClr val="000000"/>
        </a:dk1>
        <a:lt1>
          <a:srgbClr val="FEB446"/>
        </a:lt1>
        <a:dk2>
          <a:srgbClr val="0000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ED6B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Metro">
  <a:themeElements>
    <a:clrScheme name="1_Metro 1">
      <a:dk1>
        <a:srgbClr val="4E5B6F"/>
      </a:dk1>
      <a:lt1>
        <a:srgbClr val="FFFFFF"/>
      </a:lt1>
      <a:dk2>
        <a:srgbClr val="000000"/>
      </a:dk2>
      <a:lt2>
        <a:srgbClr val="D6ECFF"/>
      </a:lt2>
      <a:accent1>
        <a:srgbClr val="7FD13B"/>
      </a:accent1>
      <a:accent2>
        <a:srgbClr val="EA157A"/>
      </a:accent2>
      <a:accent3>
        <a:srgbClr val="AAAAAA"/>
      </a:accent3>
      <a:accent4>
        <a:srgbClr val="DADADA"/>
      </a:accent4>
      <a:accent5>
        <a:srgbClr val="C0E5AF"/>
      </a:accent5>
      <a:accent6>
        <a:srgbClr val="D4126E"/>
      </a:accent6>
      <a:hlink>
        <a:srgbClr val="EB8803"/>
      </a:hlink>
      <a:folHlink>
        <a:srgbClr val="5F7791"/>
      </a:folHlink>
    </a:clrScheme>
    <a:fontScheme name="1_Metro">
      <a:majorFont>
        <a:latin typeface="Consolas"/>
        <a:ea typeface="ＭＳ Ｐゴシック"/>
        <a:cs typeface="ＭＳ Ｐゴシック"/>
      </a:majorFont>
      <a:minorFont>
        <a:latin typeface="Corbe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Metro 1">
        <a:dk1>
          <a:srgbClr val="4E5B6F"/>
        </a:dk1>
        <a:lt1>
          <a:srgbClr val="FFFFFF"/>
        </a:lt1>
        <a:dk2>
          <a:srgbClr val="000000"/>
        </a:dk2>
        <a:lt2>
          <a:srgbClr val="D6ECFF"/>
        </a:lt2>
        <a:accent1>
          <a:srgbClr val="7FD13B"/>
        </a:accent1>
        <a:accent2>
          <a:srgbClr val="EA157A"/>
        </a:accent2>
        <a:accent3>
          <a:srgbClr val="AAAAAA"/>
        </a:accent3>
        <a:accent4>
          <a:srgbClr val="DADADA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2004:Templates:Presentations:Designs:Frame</Template>
  <TotalTime>6340</TotalTime>
  <Words>7166</Words>
  <Application>Microsoft Office PowerPoint</Application>
  <PresentationFormat>On-screen Show (4:3)</PresentationFormat>
  <Paragraphs>569</Paragraphs>
  <Slides>59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59</vt:i4>
      </vt:variant>
    </vt:vector>
  </HeadingPairs>
  <TitlesOfParts>
    <vt:vector size="104" baseType="lpstr">
      <vt:lpstr>Bwgrkl</vt:lpstr>
      <vt:lpstr>Geneva</vt:lpstr>
      <vt:lpstr>Helena</vt:lpstr>
      <vt:lpstr>Monotype Sorts</vt:lpstr>
      <vt:lpstr>MS PGothic</vt:lpstr>
      <vt:lpstr>MS PGothic</vt:lpstr>
      <vt:lpstr>NSimSun</vt:lpstr>
      <vt:lpstr>Osaka</vt:lpstr>
      <vt:lpstr>PerryGothic Regular</vt:lpstr>
      <vt:lpstr>PMingLiU</vt:lpstr>
      <vt:lpstr>SimHei</vt:lpstr>
      <vt:lpstr>SimSun</vt:lpstr>
      <vt:lpstr>SimSun</vt:lpstr>
      <vt:lpstr>ヒラギノ角ゴ Pro W3</vt:lpstr>
      <vt:lpstr>Arial</vt:lpstr>
      <vt:lpstr>Calibri</vt:lpstr>
      <vt:lpstr>Comic Sans MS</vt:lpstr>
      <vt:lpstr>Consolas</vt:lpstr>
      <vt:lpstr>Corbel</vt:lpstr>
      <vt:lpstr>Impact</vt:lpstr>
      <vt:lpstr>Tahoma</vt:lpstr>
      <vt:lpstr>Times</vt:lpstr>
      <vt:lpstr>Times New Roman</vt:lpstr>
      <vt:lpstr>Trebuchet MS</vt:lpstr>
      <vt:lpstr>Wingdings</vt:lpstr>
      <vt:lpstr>Wingdings 2</vt:lpstr>
      <vt:lpstr>Wingdings 3</vt:lpstr>
      <vt:lpstr>Blank Presentation</vt:lpstr>
      <vt:lpstr>Medical Glass</vt:lpstr>
      <vt:lpstr>Northern Lights</vt:lpstr>
      <vt:lpstr>Default Design</vt:lpstr>
      <vt:lpstr>Orbit</vt:lpstr>
      <vt:lpstr>2_Glare</vt:lpstr>
      <vt:lpstr>57_Blank Presentation</vt:lpstr>
      <vt:lpstr>2_Metro</vt:lpstr>
      <vt:lpstr>22_Default Design</vt:lpstr>
      <vt:lpstr>91_Blank Presentation</vt:lpstr>
      <vt:lpstr>3_Default Design</vt:lpstr>
      <vt:lpstr>2_Crumple</vt:lpstr>
      <vt:lpstr>25_Blank Presentation</vt:lpstr>
      <vt:lpstr>Full Moon</vt:lpstr>
      <vt:lpstr>Whirlpool</vt:lpstr>
      <vt:lpstr>9_Office Theme</vt:lpstr>
      <vt:lpstr>1_Frame</vt:lpstr>
      <vt:lpstr>1_Gleam</vt:lpstr>
      <vt:lpstr>非千禧年派</vt:lpstr>
      <vt:lpstr>非千禧年派也被称为…</vt:lpstr>
      <vt:lpstr>千禧年两个主要的问题 </vt:lpstr>
      <vt:lpstr>基本的比较</vt:lpstr>
      <vt:lpstr>各个世纪提倡的千禧年</vt:lpstr>
      <vt:lpstr>无千禧年论</vt:lpstr>
      <vt:lpstr>非千禧年派的论点</vt:lpstr>
      <vt:lpstr>非千禧年派的论点</vt:lpstr>
      <vt:lpstr>“新以色列”的教导</vt:lpstr>
      <vt:lpstr>“新以色列”的教导</vt:lpstr>
      <vt:lpstr>“新以色列”的教导</vt:lpstr>
      <vt:lpstr>“新以色列”的教导</vt:lpstr>
      <vt:lpstr>“新以色列”的教导</vt:lpstr>
      <vt:lpstr>“新以色列”的教导</vt:lpstr>
      <vt:lpstr>“新以色列”的教导</vt:lpstr>
      <vt:lpstr>非千禧年派的其他论点</vt:lpstr>
      <vt:lpstr>Who is "the Israel of God" (Gal. 6:16)?</vt:lpstr>
      <vt:lpstr>“…和 (kai) 神的以色列民” (加拉太书 6:16)</vt:lpstr>
      <vt:lpstr>相信以色列的民族有前途吗？ </vt:lpstr>
      <vt:lpstr>国度的层面</vt:lpstr>
      <vt:lpstr>启示录 20:1-6</vt:lpstr>
      <vt:lpstr>天 使 拿 著 大 链 子 (20:1)</vt:lpstr>
      <vt:lpstr>“他捉住那龙…把他捆绑一千年，扔在无底坑里，将无底坑关闭，用印封上” (20:2-3a)</vt:lpstr>
      <vt:lpstr>现在是捆绑撒旦的时候 ？ </vt:lpstr>
      <vt:lpstr>撒但是否现在欺骗万国？ </vt:lpstr>
      <vt:lpstr>为什么要警觉？ </vt:lpstr>
      <vt:lpstr>撒但是否现在欺骗万国？</vt:lpstr>
      <vt:lpstr>启 示 录 20:1-3</vt:lpstr>
      <vt:lpstr>启 示 录 20:4</vt:lpstr>
      <vt:lpstr>启 示 录 20:5-6</vt:lpstr>
      <vt:lpstr>启 示 录  20:4-6  简图 </vt:lpstr>
      <vt:lpstr>   1000年是否意味着1000年？ </vt:lpstr>
      <vt:lpstr>1000年是否意味着1000年？</vt:lpstr>
      <vt:lpstr>一千年真的是一千年吗？</vt:lpstr>
      <vt:lpstr>1000年是否意味着1000年？</vt:lpstr>
      <vt:lpstr>1000年是否意味着1000年？</vt:lpstr>
      <vt:lpstr>1000年是否意味着1000年？</vt:lpstr>
      <vt:lpstr>1000年是否意味着1000年？</vt:lpstr>
      <vt:lpstr>1000年是否意味着1000年？</vt:lpstr>
      <vt:lpstr>圣徒在哪里掌权（20:4）？ </vt:lpstr>
      <vt:lpstr>圣徒何时掌权(20:4)？</vt:lpstr>
      <vt:lpstr> 第一次复活(20:4)</vt:lpstr>
      <vt:lpstr>第一次复活(20:4)</vt:lpstr>
      <vt:lpstr>第一次复活(20:4)</vt:lpstr>
      <vt:lpstr>第一次复活(20:4)</vt:lpstr>
      <vt:lpstr>第一次复活(20:4)</vt:lpstr>
      <vt:lpstr>第一次复活(20:4)</vt:lpstr>
      <vt:lpstr>第一次复活(20:4)</vt:lpstr>
      <vt:lpstr>第一次复活(20:4)</vt:lpstr>
      <vt:lpstr>第一次复活(20:4)</vt:lpstr>
      <vt:lpstr>第一次复活(20:4)</vt:lpstr>
      <vt:lpstr>浅谈启示录 20:1-6</vt:lpstr>
      <vt:lpstr>浅谈启示录 20:1-6</vt:lpstr>
      <vt:lpstr>启示录的意见 20:1-6</vt:lpstr>
      <vt:lpstr>启示录的意见20:1-6</vt:lpstr>
      <vt:lpstr>四个见解？</vt:lpstr>
      <vt:lpstr>扼要重述的方法</vt:lpstr>
      <vt:lpstr>末世论 • BibleStudyDownloads.org</vt:lpstr>
      <vt:lpstr>Black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Cynthia Leong</cp:lastModifiedBy>
  <cp:revision>202</cp:revision>
  <dcterms:created xsi:type="dcterms:W3CDTF">2009-04-22T13:53:35Z</dcterms:created>
  <dcterms:modified xsi:type="dcterms:W3CDTF">2018-09-17T05:11:46Z</dcterms:modified>
</cp:coreProperties>
</file>