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1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1"/>
    <p:sldMasterId id="2147483660" r:id="rId2"/>
    <p:sldMasterId id="2147483662" r:id="rId3"/>
    <p:sldMasterId id="2147483664" r:id="rId4"/>
    <p:sldMasterId id="2147483668" r:id="rId5"/>
    <p:sldMasterId id="2147484350" r:id="rId6"/>
    <p:sldMasterId id="2147485630" r:id="rId7"/>
    <p:sldMasterId id="2147485742" r:id="rId8"/>
    <p:sldMasterId id="2147485756" r:id="rId9"/>
    <p:sldMasterId id="2147485769" r:id="rId10"/>
    <p:sldMasterId id="2147485771" r:id="rId11"/>
    <p:sldMasterId id="2147485783" r:id="rId12"/>
  </p:sldMasterIdLst>
  <p:notesMasterIdLst>
    <p:notesMasterId r:id="rId25"/>
  </p:notesMasterIdLst>
  <p:sldIdLst>
    <p:sldId id="273" r:id="rId13"/>
    <p:sldId id="288" r:id="rId14"/>
    <p:sldId id="276" r:id="rId15"/>
    <p:sldId id="274" r:id="rId16"/>
    <p:sldId id="290" r:id="rId17"/>
    <p:sldId id="275" r:id="rId18"/>
    <p:sldId id="284" r:id="rId19"/>
    <p:sldId id="277" r:id="rId20"/>
    <p:sldId id="278" r:id="rId21"/>
    <p:sldId id="289" r:id="rId22"/>
    <p:sldId id="280" r:id="rId23"/>
    <p:sldId id="291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3875" autoAdjust="0"/>
  </p:normalViewPr>
  <p:slideViewPr>
    <p:cSldViewPr>
      <p:cViewPr varScale="1">
        <p:scale>
          <a:sx n="99" d="100"/>
          <a:sy n="99" d="100"/>
        </p:scale>
        <p:origin x="-120" y="-10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C455A7-0E69-B64F-A52C-532107515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00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charset="0"/>
        <a:cs typeface="Geneva" pitchFamily="2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Geneva" pitchFamily="-108" charset="-128"/>
        <a:cs typeface="Geneva" pitchFamily="2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Geneva" pitchFamily="-108" charset="-128"/>
        <a:cs typeface="Geneva" pitchFamily="2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2983F2-DBDB-5C4F-9DED-D27A54866B3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6524251-233A-4543-8EBC-87B62CABA50A}" type="slidenum">
              <a:rPr lang="zh-CN" altLang="en-US" sz="12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pPr eaLnBrk="1" hangingPunct="1"/>
              <a:t>10</a:t>
            </a:fld>
            <a:endParaRPr lang="en-US" altLang="zh-CN" sz="1200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496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12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Future (Eschatology) link address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594175A1-EFE0-4E2A-A6E7-02A7C1E8A0CE}" type="slidenum">
              <a:rPr lang="en-US" altLang="en-US" sz="1200">
                <a:solidFill>
                  <a:prstClr val="black"/>
                </a:solidFill>
              </a:rPr>
              <a:pPr/>
              <a:t>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0EF04A-54B9-7041-B986-D15334442951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E1E501-1CBC-6D49-9582-1B643B8D8B53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4A1605-81C1-0646-9325-9095BCA9326E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B183D2-2C7C-4D49-BFE0-6C5407789CC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"</a:t>
            </a:r>
            <a:r>
              <a:rPr lang="en-US" altLang="ja-JP" b="1" dirty="0">
                <a:latin typeface="Times New Roman" charset="0"/>
                <a:ea typeface="ＭＳ Ｐゴシック" charset="0"/>
                <a:cs typeface="ＭＳ Ｐゴシック" charset="0"/>
              </a:rPr>
              <a:t>6:7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. Rather than pleasing God, the people had </a:t>
            </a:r>
            <a:r>
              <a:rPr lang="en-US" altLang="ja-JP" b="1" dirty="0">
                <a:latin typeface="Times New Roman" charset="0"/>
                <a:ea typeface="ＭＳ Ｐゴシック" charset="0"/>
                <a:cs typeface="ＭＳ Ｐゴシック" charset="0"/>
              </a:rPr>
              <a:t>broken the covenant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 and been </a:t>
            </a:r>
            <a:r>
              <a:rPr lang="en-US" altLang="ja-JP" b="1" dirty="0">
                <a:latin typeface="Times New Roman" charset="0"/>
                <a:ea typeface="ＭＳ Ｐゴシック" charset="0"/>
                <a:cs typeface="ＭＳ Ｐゴシック" charset="0"/>
              </a:rPr>
              <a:t>unfaithful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 (</a:t>
            </a:r>
            <a:r>
              <a:rPr lang="en-US" altLang="ja-JP" i="1" dirty="0" err="1">
                <a:latin typeface="Bwhebb" charset="0"/>
                <a:ea typeface="ＭＳ Ｐゴシック" charset="0"/>
                <a:cs typeface="Bwhebb" charset="0"/>
              </a:rPr>
              <a:t>bagad</a:t>
            </a:r>
            <a:r>
              <a:rPr lang="en-US" altLang="ja-JP" i="1" dirty="0">
                <a:latin typeface="Bwhebb" charset="0"/>
                <a:ea typeface="ＭＳ Ｐゴシック" charset="0"/>
                <a:cs typeface="Bwhebb" charset="0"/>
              </a:rPr>
              <a:t> </a:t>
            </a:r>
            <a:r>
              <a:rPr lang="en-US" altLang="ja-JP" dirty="0">
                <a:latin typeface="Bwhebb" charset="0"/>
                <a:ea typeface="ＭＳ Ｐゴシック" charset="0"/>
                <a:cs typeface="Bwhebb" charset="0"/>
              </a:rPr>
              <a:t>; 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cf. comments on 5:7) to God. The Hebrew word for </a:t>
            </a:r>
            <a:r>
              <a:rPr lang="en-US" altLang="ja-JP" b="1" dirty="0">
                <a:latin typeface="Times New Roman" charset="0"/>
                <a:ea typeface="ＭＳ Ｐゴシック" charset="0"/>
                <a:cs typeface="ＭＳ Ｐゴシック" charset="0"/>
              </a:rPr>
              <a:t>like Adam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 has been translated variously.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"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At Adam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"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 (RSV) requires a slight change in the Hebrew and suggests a geographical place near the Jordan River. The presence of the word </a:t>
            </a:r>
            <a:r>
              <a:rPr lang="en-US" altLang="ja-JP" b="1" dirty="0">
                <a:latin typeface="Times New Roman" charset="0"/>
                <a:ea typeface="ＭＳ Ｐゴシック" charset="0"/>
                <a:cs typeface="ＭＳ Ｐゴシック" charset="0"/>
              </a:rPr>
              <a:t>there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 in the next line, as well as references to other places in 6:8-9, might support this reading.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"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Like men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"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 (KJV) takes the Hebrew </a:t>
            </a:r>
            <a:r>
              <a:rPr lang="en-US" altLang="ja-JP" i="1" dirty="0" err="1">
                <a:latin typeface="Times New Roman" charset="0"/>
                <a:ea typeface="ＭＳ Ｐゴシック" charset="0"/>
                <a:cs typeface="ＭＳ Ｐゴシック" charset="0"/>
              </a:rPr>
              <a:t>adam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 in its widely attested generic sense, rather than as a proper name. In this case a comparison is made with fallen mankind, whose propensity to be unfaithful is well established (cf. Isa. 40:6-8, man</a:t>
            </a:r>
            <a:r>
              <a:rPr lang="fr-FR" dirty="0">
                <a:latin typeface="Times New Roman" charset="0"/>
                <a:ea typeface="ＭＳ Ｐゴシック" charset="0"/>
                <a:cs typeface="ＭＳ Ｐゴシック" charset="0"/>
              </a:rPr>
              <a:t>'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 </a:t>
            </a:r>
            <a:r>
              <a:rPr lang="en-US" i="1" dirty="0" err="1">
                <a:latin typeface="Times New Roman" charset="0"/>
                <a:ea typeface="ＭＳ Ｐゴシック" charset="0"/>
                <a:cs typeface="ＭＳ Ｐゴシック" charset="0"/>
              </a:rPr>
              <a:t>hesed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  [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"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glory,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"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 Isa. 40:6] is as transitory as grass and flowers that wither in the sun). On the other hand, the NIV and the NASB suggest a comparison with the first man, Adam, who blatantly violated God</a:t>
            </a:r>
            <a:r>
              <a:rPr lang="fr-FR" dirty="0">
                <a:latin typeface="Times New Roman" charset="0"/>
                <a:ea typeface="ＭＳ Ｐゴシック" charset="0"/>
                <a:cs typeface="ＭＳ Ｐゴシック" charset="0"/>
              </a:rPr>
              <a:t>'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s requirement by eating from the forbidden tree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"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 (BKC, 1:1394).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4A1605-81C1-0646-9325-9095BCA9326E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464927-1B31-8446-A6FB-D8D63F7A906A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B3F7E0-4BC5-3C4D-B5C4-9E864044FF6F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7FAA3-5C7A-0A47-9676-7E9B08A03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609600"/>
            <a:ext cx="18097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2768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45D4C-CB14-B444-9DBB-F6FAEBC79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100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612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620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06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477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551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634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453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924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707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8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6813" y="3886200"/>
            <a:ext cx="4267200" cy="20574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3B520-1E5C-E04E-B6BC-304E77549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0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85324-1714-944F-8C7F-E94F24705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EB6B-C4EE-A442-9C95-D4808D97E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94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66E76-DAAD-CF42-A1BC-559B5526D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55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60792-914C-9149-9947-5628F9694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8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5BECA-A8CD-7C4F-A2E7-4DFAC94C2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00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E14AE-F92C-3542-9325-E2A7DE82B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3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6ABB5-71A2-D04A-B905-B3D6ECEC9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23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67117-55F3-D740-A4AD-C0CBF268C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7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B02F9-1E09-B54F-8996-11DB3C152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76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3AB9A-0ED5-FB49-8FA1-C909DCD3C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47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71600"/>
            <a:ext cx="19431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71600"/>
            <a:ext cx="56769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61B32-3E87-9140-9FC5-C6A2AFEEC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95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163A1-2774-334E-A32D-3055376FA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25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00E90-A743-5E47-9954-BD184C869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97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BBD46-9E5C-E343-8BB8-C118F6657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86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E7C5-67BF-1640-8549-894E009E3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72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25D7C-F161-CD46-87B5-B5A334930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43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25724-DC7D-7045-B7A0-E526759ED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53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522E3-CDA0-574F-A41F-E1D04960F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32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B82FC-7FB2-2C49-9D34-16EAC5FBB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3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03FE3-6054-9349-8978-014DDC328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26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653E2-8A1E-2746-ADD0-55CBE263C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24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E584F-21A5-3643-BB87-544F42D2D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22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A2B53-A7FD-D34D-A1B2-2DC552B61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67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B1C05-EA2E-1A40-B6CF-A2ABFF5D8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37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2EFBB-E5B2-744D-8523-740C8C9D4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59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C54CB-876A-DC47-861F-F691E3866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4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9F63F-A75C-AB4A-8457-FFD1D00D7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26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9BC4F-496B-7D4C-B317-4369D00C7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29E0-F66D-D14F-B661-20C419CC9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04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69F32-DE34-5E4C-96AA-6E0EED398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2473B-442D-724E-96EE-9E76705A6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8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78A54-B2AE-A544-A7E0-605875403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97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7B5CE-7E47-2345-8EC5-F5815B02D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490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2F34B-C8E0-CD42-BC2E-7FF9722F1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30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0B87-5F5C-1F41-9BD4-B4C0F59E4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7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AF2CA-D362-4948-970E-8AEDE452D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06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A38EA-D789-1D40-BEE7-2BC980506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92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58336-64F5-2E45-B4BD-CE780300C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43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295F-D44C-5C49-B696-FCCC6050A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56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3E7F7-1CC5-D54C-A562-64E9C45AF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89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22DB6-7707-3F44-A0C4-C3936A8B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9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79B4-C0BB-0E40-8F74-CE582808A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63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D6BD3-D625-6241-A2DA-4AEDF2F7A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917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767C9-2A10-E949-8053-1E97FC8BA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377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5460-EB57-0F4F-B9EF-BD018830F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312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50800" dist="12700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9C715-0CD4-8847-8A34-380AF5576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949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015383-8D3E-5048-9515-AF7333DE1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84983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87528C-975A-9141-B943-ABAFE2507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22537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D5DDE5-C725-5B4F-9B82-F5BF46BEC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3072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FE04DDE-6371-5646-8198-112E9BFBC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38323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7DF7694-E1D3-4341-89A4-F9F7B4049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42869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5076245-E681-244D-B9D0-4C484BBAC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7216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BD62-0B2A-5F41-ABAD-27685B7B1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12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41265BC-2BE6-1C4C-A189-01AB3FC2B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55956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BC5D6BC-9528-8A44-A2D0-105B8136B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677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F021637-B203-1A44-B39C-F552D380A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49533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D9D959-E466-6542-B0D6-7996A406B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38862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C0BDF7D-2D5C-D44F-8BEE-503A5E1468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0685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E3187D6-6FAC-0E4D-BB6E-CFE124E881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12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D3CC186-F05F-E742-92AF-E12E64E70D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3781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DBE067A-56CC-E443-8693-815832808D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245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0433F7-5899-B447-9ED7-F7639070D9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6067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497DEE5-2203-0044-AEEA-81770FCD12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67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6326-5E7F-DB48-A038-DE72CAB45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402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28B1615-3B77-F44D-BD2B-1C2C31002B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787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DFE59E1-3E65-664D-8260-7D34924385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361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75F8692-9B31-0243-A829-4615F14E57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3592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E2891A6-DBC7-A24E-BC8C-602CC8A676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939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6D0BD24-105D-8642-B3E2-732BB226C5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593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</p:grpSp>
      <p:sp>
        <p:nvSpPr>
          <p:cNvPr id="102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362E710B-AB26-4709-A070-E63BF708C33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814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F5994-8F37-4AD3-81FC-FA13BF83681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780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EC0C5-DB89-4A70-9968-3B73602BF81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945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C0F81-AA6B-4988-95A2-FFA49732818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842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B4302-C422-4C27-A736-87C23721FD0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29912-088A-2141-97DF-21C62ECFF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06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A7E32-C1EA-40AD-93FC-EB4A8EF7DF0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873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BCA70-5BDC-40BB-A263-EB418C619A5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172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FDA74-0497-4C5B-A7D8-EDA61DD23FF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39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03896-0155-4222-8F2C-E56D3A3FBA6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353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38E43-9745-42E3-A1C4-FE5ECB88F06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889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52214-E081-4CA2-AF26-CF0213A8CB3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864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B4FDE-0DE0-4386-91C2-BF228DF0CE5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384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5716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C0BDF7D-2D5C-D44F-8BEE-503A5E146828}" type="slidenum">
              <a:rPr lang="en-GB">
                <a:ea typeface="Geneva"/>
              </a:rPr>
              <a:pPr>
                <a:defRPr/>
              </a:pPr>
              <a:t>‹#›</a:t>
            </a:fld>
            <a:endParaRPr lang="en-GB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3320786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E3187D6-6FAC-0E4D-BB6E-CFE124E88145}" type="slidenum">
              <a:rPr lang="en-GB">
                <a:ea typeface="Geneva"/>
              </a:rPr>
              <a:pPr>
                <a:defRPr/>
              </a:pPr>
              <a:t>‹#›</a:t>
            </a:fld>
            <a:endParaRPr lang="en-GB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24418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0E86C-A135-794B-AB30-7BCF2BD25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220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D3CC186-F05F-E742-92AF-E12E64E70D92}" type="slidenum">
              <a:rPr lang="en-GB">
                <a:ea typeface="Geneva"/>
              </a:rPr>
              <a:pPr>
                <a:defRPr/>
              </a:pPr>
              <a:t>‹#›</a:t>
            </a:fld>
            <a:endParaRPr lang="en-GB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5580089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DBE067A-56CC-E443-8693-815832808D31}" type="slidenum">
              <a:rPr lang="en-GB">
                <a:ea typeface="Geneva"/>
              </a:rPr>
              <a:pPr>
                <a:defRPr/>
              </a:pPr>
              <a:t>‹#›</a:t>
            </a:fld>
            <a:endParaRPr lang="en-GB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5133374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0433F7-5899-B447-9ED7-F7639070D92F}" type="slidenum">
              <a:rPr lang="en-GB">
                <a:ea typeface="Geneva"/>
              </a:rPr>
              <a:pPr>
                <a:defRPr/>
              </a:pPr>
              <a:t>‹#›</a:t>
            </a:fld>
            <a:endParaRPr lang="en-GB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7150325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497DEE5-2203-0044-AEEA-81770FCD124A}" type="slidenum">
              <a:rPr lang="en-GB">
                <a:ea typeface="Geneva"/>
              </a:rPr>
              <a:pPr>
                <a:defRPr/>
              </a:pPr>
              <a:t>‹#›</a:t>
            </a:fld>
            <a:endParaRPr lang="en-GB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51520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28B1615-3B77-F44D-BD2B-1C2C31002BC1}" type="slidenum">
              <a:rPr lang="en-GB">
                <a:ea typeface="Geneva"/>
              </a:rPr>
              <a:pPr>
                <a:defRPr/>
              </a:pPr>
              <a:t>‹#›</a:t>
            </a:fld>
            <a:endParaRPr lang="en-GB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8233602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DFE59E1-3E65-664D-8260-7D349243855B}" type="slidenum">
              <a:rPr lang="en-GB">
                <a:ea typeface="Geneva"/>
              </a:rPr>
              <a:pPr>
                <a:defRPr/>
              </a:pPr>
              <a:t>‹#›</a:t>
            </a:fld>
            <a:endParaRPr lang="en-GB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9698019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75F8692-9B31-0243-A829-4615F14E57A8}" type="slidenum">
              <a:rPr lang="en-GB">
                <a:ea typeface="Geneva"/>
              </a:rPr>
              <a:pPr>
                <a:defRPr/>
              </a:pPr>
              <a:t>‹#›</a:t>
            </a:fld>
            <a:endParaRPr lang="en-GB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40442303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E2891A6-DBC7-A24E-BC8C-602CC8A6769F}" type="slidenum">
              <a:rPr lang="en-GB">
                <a:ea typeface="Geneva"/>
              </a:rPr>
              <a:pPr>
                <a:defRPr/>
              </a:pPr>
              <a:t>‹#›</a:t>
            </a:fld>
            <a:endParaRPr lang="en-GB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7080530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6D0BD24-105D-8642-B3E2-732BB226C524}" type="slidenum">
              <a:rPr lang="en-GB">
                <a:ea typeface="Geneva"/>
              </a:rPr>
              <a:pPr>
                <a:defRPr/>
              </a:pPr>
              <a:t>‹#›</a:t>
            </a:fld>
            <a:endParaRPr lang="en-GB"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0536175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3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9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99.xml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theme" Target="../theme/theme4.xml"/><Relationship Id="rId12" Type="http://schemas.openxmlformats.org/officeDocument/2006/relationships/image" Target="../media/image4.jpe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theme" Target="../theme/theme6.xml"/><Relationship Id="rId3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Relationship Id="rId11" Type="http://schemas.openxmlformats.org/officeDocument/2006/relationships/theme" Target="../theme/theme7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6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981200"/>
            <a:ext cx="6400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itchFamily="-108" charset="0"/>
                <a:ea typeface="Osaka" pitchFamily="-108" charset="-128"/>
                <a:cs typeface="Osaka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itchFamily="-108" charset="0"/>
                <a:ea typeface="Osaka" pitchFamily="-108" charset="-128"/>
                <a:cs typeface="Osaka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CBA0E330-C644-EE43-9BA0-65778F766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53" r:id="rId1"/>
    <p:sldLayoutId id="2147485654" r:id="rId2"/>
    <p:sldLayoutId id="2147485655" r:id="rId3"/>
    <p:sldLayoutId id="2147485656" r:id="rId4"/>
    <p:sldLayoutId id="2147485657" r:id="rId5"/>
    <p:sldLayoutId id="2147485658" r:id="rId6"/>
    <p:sldLayoutId id="2147485659" r:id="rId7"/>
    <p:sldLayoutId id="2147485660" r:id="rId8"/>
    <p:sldLayoutId id="2147485661" r:id="rId9"/>
    <p:sldLayoutId id="2147485662" r:id="rId10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Osaka" pitchFamily="-111" charset="-128"/>
          <a:cs typeface="Osaka" pitchFamily="-11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Osaka" pitchFamily="-111" charset="-128"/>
          <a:cs typeface="Osaka" pitchFamily="-11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Osaka" pitchFamily="-111" charset="-128"/>
          <a:cs typeface="Osaka" pitchFamily="-11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Osaka" pitchFamily="-111" charset="-128"/>
          <a:cs typeface="Osaka" pitchFamily="-111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Osaka" pitchFamily="-111" charset="-128"/>
          <a:cs typeface="Osaka" pitchFamily="-111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Osaka" pitchFamily="-111" charset="-128"/>
          <a:cs typeface="Osaka" pitchFamily="-111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Osaka" pitchFamily="-111" charset="-128"/>
          <a:cs typeface="Osaka" pitchFamily="-111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8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266" name="Group 2"/>
          <p:cNvGrpSpPr>
            <a:grpSpLocks/>
          </p:cNvGrpSpPr>
          <p:nvPr/>
        </p:nvGrpSpPr>
        <p:grpSpPr bwMode="auto">
          <a:xfrm>
            <a:off x="0" y="0"/>
            <a:ext cx="9145588" cy="6845300"/>
            <a:chOff x="0" y="0"/>
            <a:chExt cx="5761" cy="4312"/>
          </a:xfrm>
        </p:grpSpPr>
        <p:sp>
          <p:nvSpPr>
            <p:cNvPr id="26726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2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 useBgFill="1">
          <p:nvSpPr>
            <p:cNvPr id="267270" name="Freeform 4"/>
            <p:cNvSpPr>
              <a:spLocks/>
            </p:cNvSpPr>
            <p:nvPr/>
          </p:nvSpPr>
          <p:spPr bwMode="auto">
            <a:xfrm>
              <a:off x="0" y="73"/>
              <a:ext cx="5761" cy="4166"/>
            </a:xfrm>
            <a:custGeom>
              <a:avLst/>
              <a:gdLst>
                <a:gd name="T0" fmla="*/ 1 w 5761"/>
                <a:gd name="T1" fmla="*/ 3948 h 4166"/>
                <a:gd name="T2" fmla="*/ 1 w 5761"/>
                <a:gd name="T3" fmla="*/ 3997 h 4166"/>
                <a:gd name="T4" fmla="*/ 5760 w 5761"/>
                <a:gd name="T5" fmla="*/ 4105 h 4166"/>
                <a:gd name="T6" fmla="*/ 5760 w 5761"/>
                <a:gd name="T7" fmla="*/ 4165 h 4166"/>
                <a:gd name="T8" fmla="*/ 1 w 5761"/>
                <a:gd name="T9" fmla="*/ 61 h 4166"/>
                <a:gd name="T10" fmla="*/ 1 w 5761"/>
                <a:gd name="T11" fmla="*/ 108 h 4166"/>
                <a:gd name="T12" fmla="*/ 5760 w 5761"/>
                <a:gd name="T13" fmla="*/ 216 h 4166"/>
                <a:gd name="T14" fmla="*/ 5760 w 5761"/>
                <a:gd name="T15" fmla="*/ 277 h 4166"/>
                <a:gd name="T16" fmla="*/ 1 w 5761"/>
                <a:gd name="T17" fmla="*/ 384 h 4166"/>
                <a:gd name="T18" fmla="*/ 1 w 5761"/>
                <a:gd name="T19" fmla="*/ 432 h 4166"/>
                <a:gd name="T20" fmla="*/ 5760 w 5761"/>
                <a:gd name="T21" fmla="*/ 540 h 4166"/>
                <a:gd name="T22" fmla="*/ 5760 w 5761"/>
                <a:gd name="T23" fmla="*/ 600 h 4166"/>
                <a:gd name="T24" fmla="*/ 1 w 5761"/>
                <a:gd name="T25" fmla="*/ 708 h 4166"/>
                <a:gd name="T26" fmla="*/ 1 w 5761"/>
                <a:gd name="T27" fmla="*/ 756 h 4166"/>
                <a:gd name="T28" fmla="*/ 5760 w 5761"/>
                <a:gd name="T29" fmla="*/ 865 h 4166"/>
                <a:gd name="T30" fmla="*/ 5760 w 5761"/>
                <a:gd name="T31" fmla="*/ 925 h 4166"/>
                <a:gd name="T32" fmla="*/ 1 w 5761"/>
                <a:gd name="T33" fmla="*/ 1032 h 4166"/>
                <a:gd name="T34" fmla="*/ 1 w 5761"/>
                <a:gd name="T35" fmla="*/ 1080 h 4166"/>
                <a:gd name="T36" fmla="*/ 5760 w 5761"/>
                <a:gd name="T37" fmla="*/ 1188 h 4166"/>
                <a:gd name="T38" fmla="*/ 5760 w 5761"/>
                <a:gd name="T39" fmla="*/ 1248 h 4166"/>
                <a:gd name="T40" fmla="*/ 1 w 5761"/>
                <a:gd name="T41" fmla="*/ 1357 h 4166"/>
                <a:gd name="T42" fmla="*/ 1 w 5761"/>
                <a:gd name="T43" fmla="*/ 1404 h 4166"/>
                <a:gd name="T44" fmla="*/ 5760 w 5761"/>
                <a:gd name="T45" fmla="*/ 1512 h 4166"/>
                <a:gd name="T46" fmla="*/ 5760 w 5761"/>
                <a:gd name="T47" fmla="*/ 1572 h 4166"/>
                <a:gd name="T48" fmla="*/ 1 w 5761"/>
                <a:gd name="T49" fmla="*/ 1680 h 4166"/>
                <a:gd name="T50" fmla="*/ 1 w 5761"/>
                <a:gd name="T51" fmla="*/ 1728 h 4166"/>
                <a:gd name="T52" fmla="*/ 5760 w 5761"/>
                <a:gd name="T53" fmla="*/ 1836 h 4166"/>
                <a:gd name="T54" fmla="*/ 5760 w 5761"/>
                <a:gd name="T55" fmla="*/ 1896 h 4166"/>
                <a:gd name="T56" fmla="*/ 1 w 5761"/>
                <a:gd name="T57" fmla="*/ 2005 h 4166"/>
                <a:gd name="T58" fmla="*/ 1 w 5761"/>
                <a:gd name="T59" fmla="*/ 2052 h 4166"/>
                <a:gd name="T60" fmla="*/ 5760 w 5761"/>
                <a:gd name="T61" fmla="*/ 2161 h 4166"/>
                <a:gd name="T62" fmla="*/ 5760 w 5761"/>
                <a:gd name="T63" fmla="*/ 2220 h 4166"/>
                <a:gd name="T64" fmla="*/ 1 w 5761"/>
                <a:gd name="T65" fmla="*/ 2328 h 4166"/>
                <a:gd name="T66" fmla="*/ 1 w 5761"/>
                <a:gd name="T67" fmla="*/ 2376 h 4166"/>
                <a:gd name="T68" fmla="*/ 5760 w 5761"/>
                <a:gd name="T69" fmla="*/ 2484 h 4166"/>
                <a:gd name="T70" fmla="*/ 5760 w 5761"/>
                <a:gd name="T71" fmla="*/ 2545 h 4166"/>
                <a:gd name="T72" fmla="*/ 1 w 5761"/>
                <a:gd name="T73" fmla="*/ 2652 h 4166"/>
                <a:gd name="T74" fmla="*/ 1 w 5761"/>
                <a:gd name="T75" fmla="*/ 2700 h 4166"/>
                <a:gd name="T76" fmla="*/ 5760 w 5761"/>
                <a:gd name="T77" fmla="*/ 2808 h 4166"/>
                <a:gd name="T78" fmla="*/ 5760 w 5761"/>
                <a:gd name="T79" fmla="*/ 2868 h 4166"/>
                <a:gd name="T80" fmla="*/ 1 w 5761"/>
                <a:gd name="T81" fmla="*/ 2977 h 4166"/>
                <a:gd name="T82" fmla="*/ 1 w 5761"/>
                <a:gd name="T83" fmla="*/ 3024 h 4166"/>
                <a:gd name="T84" fmla="*/ 5760 w 5761"/>
                <a:gd name="T85" fmla="*/ 3132 h 4166"/>
                <a:gd name="T86" fmla="*/ 5760 w 5761"/>
                <a:gd name="T87" fmla="*/ 3192 h 4166"/>
                <a:gd name="T88" fmla="*/ 1 w 5761"/>
                <a:gd name="T89" fmla="*/ 3301 h 4166"/>
                <a:gd name="T90" fmla="*/ 1 w 5761"/>
                <a:gd name="T91" fmla="*/ 3348 h 4166"/>
                <a:gd name="T92" fmla="*/ 5760 w 5761"/>
                <a:gd name="T93" fmla="*/ 3457 h 4166"/>
                <a:gd name="T94" fmla="*/ 5760 w 5761"/>
                <a:gd name="T95" fmla="*/ 3516 h 4166"/>
                <a:gd name="T96" fmla="*/ 1 w 5761"/>
                <a:gd name="T97" fmla="*/ 3624 h 4166"/>
                <a:gd name="T98" fmla="*/ 1 w 5761"/>
                <a:gd name="T99" fmla="*/ 3672 h 4166"/>
                <a:gd name="T100" fmla="*/ 5760 w 5761"/>
                <a:gd name="T101" fmla="*/ 3781 h 4166"/>
                <a:gd name="T102" fmla="*/ 5760 w 5761"/>
                <a:gd name="T103" fmla="*/ 3841 h 4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1" h="4166">
                  <a:moveTo>
                    <a:pt x="5760" y="3889"/>
                  </a:moveTo>
                  <a:lnTo>
                    <a:pt x="1" y="3888"/>
                  </a:lnTo>
                  <a:lnTo>
                    <a:pt x="1" y="3948"/>
                  </a:lnTo>
                  <a:lnTo>
                    <a:pt x="5760" y="3948"/>
                  </a:lnTo>
                  <a:lnTo>
                    <a:pt x="5760" y="3996"/>
                  </a:lnTo>
                  <a:lnTo>
                    <a:pt x="1" y="3997"/>
                  </a:lnTo>
                  <a:lnTo>
                    <a:pt x="1" y="4056"/>
                  </a:lnTo>
                  <a:lnTo>
                    <a:pt x="5760" y="4056"/>
                  </a:lnTo>
                  <a:lnTo>
                    <a:pt x="5760" y="4105"/>
                  </a:lnTo>
                  <a:lnTo>
                    <a:pt x="1" y="4104"/>
                  </a:lnTo>
                  <a:lnTo>
                    <a:pt x="1" y="4165"/>
                  </a:lnTo>
                  <a:lnTo>
                    <a:pt x="5760" y="4165"/>
                  </a:lnTo>
                  <a:lnTo>
                    <a:pt x="5760" y="0"/>
                  </a:lnTo>
                  <a:lnTo>
                    <a:pt x="1" y="0"/>
                  </a:lnTo>
                  <a:lnTo>
                    <a:pt x="1" y="61"/>
                  </a:lnTo>
                  <a:lnTo>
                    <a:pt x="5760" y="60"/>
                  </a:lnTo>
                  <a:lnTo>
                    <a:pt x="5760" y="108"/>
                  </a:lnTo>
                  <a:lnTo>
                    <a:pt x="1" y="108"/>
                  </a:lnTo>
                  <a:lnTo>
                    <a:pt x="1" y="168"/>
                  </a:lnTo>
                  <a:lnTo>
                    <a:pt x="5760" y="169"/>
                  </a:lnTo>
                  <a:lnTo>
                    <a:pt x="5760" y="216"/>
                  </a:lnTo>
                  <a:lnTo>
                    <a:pt x="1" y="216"/>
                  </a:lnTo>
                  <a:lnTo>
                    <a:pt x="1" y="276"/>
                  </a:lnTo>
                  <a:lnTo>
                    <a:pt x="5760" y="277"/>
                  </a:lnTo>
                  <a:lnTo>
                    <a:pt x="5760" y="324"/>
                  </a:lnTo>
                  <a:lnTo>
                    <a:pt x="1" y="324"/>
                  </a:lnTo>
                  <a:lnTo>
                    <a:pt x="1" y="384"/>
                  </a:lnTo>
                  <a:lnTo>
                    <a:pt x="5760" y="384"/>
                  </a:lnTo>
                  <a:lnTo>
                    <a:pt x="5760" y="432"/>
                  </a:lnTo>
                  <a:lnTo>
                    <a:pt x="1" y="432"/>
                  </a:lnTo>
                  <a:lnTo>
                    <a:pt x="1" y="492"/>
                  </a:lnTo>
                  <a:lnTo>
                    <a:pt x="5760" y="493"/>
                  </a:lnTo>
                  <a:lnTo>
                    <a:pt x="5760" y="540"/>
                  </a:lnTo>
                  <a:lnTo>
                    <a:pt x="1" y="540"/>
                  </a:lnTo>
                  <a:lnTo>
                    <a:pt x="1" y="600"/>
                  </a:lnTo>
                  <a:lnTo>
                    <a:pt x="5760" y="600"/>
                  </a:lnTo>
                  <a:lnTo>
                    <a:pt x="5760" y="648"/>
                  </a:lnTo>
                  <a:lnTo>
                    <a:pt x="1" y="648"/>
                  </a:lnTo>
                  <a:lnTo>
                    <a:pt x="1" y="708"/>
                  </a:lnTo>
                  <a:lnTo>
                    <a:pt x="5760" y="709"/>
                  </a:lnTo>
                  <a:lnTo>
                    <a:pt x="5760" y="756"/>
                  </a:lnTo>
                  <a:lnTo>
                    <a:pt x="1" y="756"/>
                  </a:lnTo>
                  <a:lnTo>
                    <a:pt x="1" y="816"/>
                  </a:lnTo>
                  <a:lnTo>
                    <a:pt x="5760" y="817"/>
                  </a:lnTo>
                  <a:lnTo>
                    <a:pt x="5760" y="865"/>
                  </a:lnTo>
                  <a:lnTo>
                    <a:pt x="1" y="864"/>
                  </a:lnTo>
                  <a:lnTo>
                    <a:pt x="1" y="925"/>
                  </a:lnTo>
                  <a:lnTo>
                    <a:pt x="5760" y="925"/>
                  </a:lnTo>
                  <a:lnTo>
                    <a:pt x="5760" y="973"/>
                  </a:lnTo>
                  <a:lnTo>
                    <a:pt x="1" y="972"/>
                  </a:lnTo>
                  <a:lnTo>
                    <a:pt x="1" y="1032"/>
                  </a:lnTo>
                  <a:lnTo>
                    <a:pt x="5760" y="1033"/>
                  </a:lnTo>
                  <a:lnTo>
                    <a:pt x="5760" y="1080"/>
                  </a:lnTo>
                  <a:lnTo>
                    <a:pt x="1" y="1080"/>
                  </a:lnTo>
                  <a:lnTo>
                    <a:pt x="1" y="1140"/>
                  </a:lnTo>
                  <a:lnTo>
                    <a:pt x="5760" y="1140"/>
                  </a:lnTo>
                  <a:lnTo>
                    <a:pt x="5760" y="1188"/>
                  </a:lnTo>
                  <a:lnTo>
                    <a:pt x="1" y="1188"/>
                  </a:lnTo>
                  <a:lnTo>
                    <a:pt x="1" y="1248"/>
                  </a:lnTo>
                  <a:lnTo>
                    <a:pt x="5760" y="1248"/>
                  </a:lnTo>
                  <a:lnTo>
                    <a:pt x="5760" y="1296"/>
                  </a:lnTo>
                  <a:lnTo>
                    <a:pt x="1" y="1297"/>
                  </a:lnTo>
                  <a:lnTo>
                    <a:pt x="1" y="1357"/>
                  </a:lnTo>
                  <a:lnTo>
                    <a:pt x="5760" y="1356"/>
                  </a:lnTo>
                  <a:lnTo>
                    <a:pt x="5760" y="1404"/>
                  </a:lnTo>
                  <a:lnTo>
                    <a:pt x="1" y="1404"/>
                  </a:lnTo>
                  <a:lnTo>
                    <a:pt x="1" y="1465"/>
                  </a:lnTo>
                  <a:lnTo>
                    <a:pt x="5760" y="1464"/>
                  </a:lnTo>
                  <a:lnTo>
                    <a:pt x="5760" y="1512"/>
                  </a:lnTo>
                  <a:lnTo>
                    <a:pt x="1" y="1512"/>
                  </a:lnTo>
                  <a:lnTo>
                    <a:pt x="1" y="1572"/>
                  </a:lnTo>
                  <a:lnTo>
                    <a:pt x="5760" y="1572"/>
                  </a:lnTo>
                  <a:lnTo>
                    <a:pt x="5760" y="1620"/>
                  </a:lnTo>
                  <a:lnTo>
                    <a:pt x="1" y="1620"/>
                  </a:lnTo>
                  <a:lnTo>
                    <a:pt x="1" y="1680"/>
                  </a:lnTo>
                  <a:lnTo>
                    <a:pt x="5760" y="1681"/>
                  </a:lnTo>
                  <a:lnTo>
                    <a:pt x="5760" y="1728"/>
                  </a:lnTo>
                  <a:lnTo>
                    <a:pt x="1" y="1728"/>
                  </a:lnTo>
                  <a:lnTo>
                    <a:pt x="1" y="1789"/>
                  </a:lnTo>
                  <a:lnTo>
                    <a:pt x="5760" y="1789"/>
                  </a:lnTo>
                  <a:lnTo>
                    <a:pt x="5760" y="1836"/>
                  </a:lnTo>
                  <a:lnTo>
                    <a:pt x="1" y="1836"/>
                  </a:lnTo>
                  <a:lnTo>
                    <a:pt x="1" y="1896"/>
                  </a:lnTo>
                  <a:lnTo>
                    <a:pt x="5760" y="1896"/>
                  </a:lnTo>
                  <a:lnTo>
                    <a:pt x="5760" y="1944"/>
                  </a:lnTo>
                  <a:lnTo>
                    <a:pt x="1" y="1944"/>
                  </a:lnTo>
                  <a:lnTo>
                    <a:pt x="1" y="2005"/>
                  </a:lnTo>
                  <a:lnTo>
                    <a:pt x="5760" y="2004"/>
                  </a:lnTo>
                  <a:lnTo>
                    <a:pt x="5760" y="2052"/>
                  </a:lnTo>
                  <a:lnTo>
                    <a:pt x="1" y="2052"/>
                  </a:lnTo>
                  <a:lnTo>
                    <a:pt x="1" y="2113"/>
                  </a:lnTo>
                  <a:lnTo>
                    <a:pt x="5760" y="2112"/>
                  </a:lnTo>
                  <a:lnTo>
                    <a:pt x="5760" y="2161"/>
                  </a:lnTo>
                  <a:lnTo>
                    <a:pt x="1" y="2160"/>
                  </a:lnTo>
                  <a:lnTo>
                    <a:pt x="1" y="2220"/>
                  </a:lnTo>
                  <a:lnTo>
                    <a:pt x="5760" y="2220"/>
                  </a:lnTo>
                  <a:lnTo>
                    <a:pt x="5760" y="2268"/>
                  </a:lnTo>
                  <a:lnTo>
                    <a:pt x="1" y="2268"/>
                  </a:lnTo>
                  <a:lnTo>
                    <a:pt x="1" y="2328"/>
                  </a:lnTo>
                  <a:lnTo>
                    <a:pt x="5760" y="2328"/>
                  </a:lnTo>
                  <a:lnTo>
                    <a:pt x="5760" y="2376"/>
                  </a:lnTo>
                  <a:lnTo>
                    <a:pt x="1" y="2376"/>
                  </a:lnTo>
                  <a:lnTo>
                    <a:pt x="1" y="2437"/>
                  </a:lnTo>
                  <a:lnTo>
                    <a:pt x="5760" y="2436"/>
                  </a:lnTo>
                  <a:lnTo>
                    <a:pt x="5760" y="2484"/>
                  </a:lnTo>
                  <a:lnTo>
                    <a:pt x="1" y="2484"/>
                  </a:lnTo>
                  <a:lnTo>
                    <a:pt x="1" y="2545"/>
                  </a:lnTo>
                  <a:lnTo>
                    <a:pt x="5760" y="2545"/>
                  </a:lnTo>
                  <a:lnTo>
                    <a:pt x="5760" y="2592"/>
                  </a:lnTo>
                  <a:lnTo>
                    <a:pt x="1" y="2592"/>
                  </a:lnTo>
                  <a:lnTo>
                    <a:pt x="1" y="2652"/>
                  </a:lnTo>
                  <a:lnTo>
                    <a:pt x="5760" y="2652"/>
                  </a:lnTo>
                  <a:lnTo>
                    <a:pt x="5760" y="2700"/>
                  </a:lnTo>
                  <a:lnTo>
                    <a:pt x="1" y="2700"/>
                  </a:lnTo>
                  <a:lnTo>
                    <a:pt x="1" y="2761"/>
                  </a:lnTo>
                  <a:lnTo>
                    <a:pt x="5760" y="2760"/>
                  </a:lnTo>
                  <a:lnTo>
                    <a:pt x="5760" y="2808"/>
                  </a:lnTo>
                  <a:lnTo>
                    <a:pt x="1" y="2808"/>
                  </a:lnTo>
                  <a:lnTo>
                    <a:pt x="1" y="2868"/>
                  </a:lnTo>
                  <a:lnTo>
                    <a:pt x="5760" y="2868"/>
                  </a:lnTo>
                  <a:lnTo>
                    <a:pt x="5760" y="2917"/>
                  </a:lnTo>
                  <a:lnTo>
                    <a:pt x="0" y="2917"/>
                  </a:lnTo>
                  <a:lnTo>
                    <a:pt x="1" y="2977"/>
                  </a:lnTo>
                  <a:lnTo>
                    <a:pt x="5760" y="2976"/>
                  </a:lnTo>
                  <a:lnTo>
                    <a:pt x="5760" y="3024"/>
                  </a:lnTo>
                  <a:lnTo>
                    <a:pt x="1" y="3024"/>
                  </a:lnTo>
                  <a:lnTo>
                    <a:pt x="1" y="3084"/>
                  </a:lnTo>
                  <a:lnTo>
                    <a:pt x="5760" y="3084"/>
                  </a:lnTo>
                  <a:lnTo>
                    <a:pt x="5760" y="3132"/>
                  </a:lnTo>
                  <a:lnTo>
                    <a:pt x="1" y="3132"/>
                  </a:lnTo>
                  <a:lnTo>
                    <a:pt x="1" y="3192"/>
                  </a:lnTo>
                  <a:lnTo>
                    <a:pt x="5760" y="3192"/>
                  </a:lnTo>
                  <a:lnTo>
                    <a:pt x="5760" y="3240"/>
                  </a:lnTo>
                  <a:lnTo>
                    <a:pt x="1" y="3240"/>
                  </a:lnTo>
                  <a:lnTo>
                    <a:pt x="1" y="3301"/>
                  </a:lnTo>
                  <a:lnTo>
                    <a:pt x="5760" y="3300"/>
                  </a:lnTo>
                  <a:lnTo>
                    <a:pt x="5760" y="3348"/>
                  </a:lnTo>
                  <a:lnTo>
                    <a:pt x="1" y="3348"/>
                  </a:lnTo>
                  <a:lnTo>
                    <a:pt x="1" y="3408"/>
                  </a:lnTo>
                  <a:lnTo>
                    <a:pt x="5760" y="3409"/>
                  </a:lnTo>
                  <a:lnTo>
                    <a:pt x="5760" y="3457"/>
                  </a:lnTo>
                  <a:lnTo>
                    <a:pt x="1" y="3456"/>
                  </a:lnTo>
                  <a:lnTo>
                    <a:pt x="1" y="3517"/>
                  </a:lnTo>
                  <a:lnTo>
                    <a:pt x="5760" y="3516"/>
                  </a:lnTo>
                  <a:lnTo>
                    <a:pt x="5760" y="3565"/>
                  </a:lnTo>
                  <a:lnTo>
                    <a:pt x="1" y="3565"/>
                  </a:lnTo>
                  <a:lnTo>
                    <a:pt x="1" y="3624"/>
                  </a:lnTo>
                  <a:lnTo>
                    <a:pt x="5760" y="3625"/>
                  </a:lnTo>
                  <a:lnTo>
                    <a:pt x="5760" y="3673"/>
                  </a:lnTo>
                  <a:lnTo>
                    <a:pt x="1" y="3672"/>
                  </a:lnTo>
                  <a:lnTo>
                    <a:pt x="1" y="3733"/>
                  </a:lnTo>
                  <a:lnTo>
                    <a:pt x="5760" y="3733"/>
                  </a:lnTo>
                  <a:lnTo>
                    <a:pt x="5760" y="3781"/>
                  </a:lnTo>
                  <a:lnTo>
                    <a:pt x="1" y="3781"/>
                  </a:lnTo>
                  <a:lnTo>
                    <a:pt x="1" y="3841"/>
                  </a:lnTo>
                  <a:lnTo>
                    <a:pt x="5760" y="3841"/>
                  </a:lnTo>
                  <a:lnTo>
                    <a:pt x="5760" y="3889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  <a:cs typeface="+mn-cs"/>
              </a:endParaRPr>
            </a:p>
          </p:txBody>
        </p:sp>
      </p:grpSp>
      <p:sp>
        <p:nvSpPr>
          <p:cNvPr id="26726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6726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3799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7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Geneva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  <a:ea typeface="ＭＳ Ｐゴシック" charset="0"/>
          <a:cs typeface="Geneva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  <a:ea typeface="ＭＳ Ｐゴシック" charset="0"/>
          <a:cs typeface="Geneva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  <a:ea typeface="ＭＳ Ｐゴシック" charset="0"/>
          <a:cs typeface="Geneva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  <a:ea typeface="ＭＳ Ｐゴシック" charset="0"/>
          <a:cs typeface="Geneva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Geneva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449263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rgbClr val="FFFFFF"/>
              </a:solidFill>
              <a:cs typeface="Geneva" charset="0"/>
            </a:endParaRP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449263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rgbClr val="FFFFFF"/>
              </a:solidFill>
              <a:cs typeface="Geneva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defTabSz="449263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Times New Roman" charset="0"/>
                <a:cs typeface="Geneva" charset="0"/>
              </a:defRPr>
            </a:lvl1pPr>
          </a:lstStyle>
          <a:p>
            <a:pPr>
              <a:defRPr/>
            </a:pPr>
            <a:fld id="{918302FF-6983-AF40-A33B-E842BFD893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80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72" r:id="rId1"/>
    <p:sldLayoutId id="2147485773" r:id="rId2"/>
    <p:sldLayoutId id="2147485774" r:id="rId3"/>
    <p:sldLayoutId id="2147485775" r:id="rId4"/>
    <p:sldLayoutId id="2147485776" r:id="rId5"/>
    <p:sldLayoutId id="2147485777" r:id="rId6"/>
    <p:sldLayoutId id="2147485778" r:id="rId7"/>
    <p:sldLayoutId id="2147485779" r:id="rId8"/>
    <p:sldLayoutId id="2147485780" r:id="rId9"/>
    <p:sldLayoutId id="2147485781" r:id="rId10"/>
    <p:sldLayoutId id="2147485782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ial"/>
          <a:ea typeface="MS PGothic" panose="020B0600070205080204" pitchFamily="34" charset="-128"/>
          <a:cs typeface="Arial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6pPr>
      <a:lvl7pPr marL="9144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7pPr>
      <a:lvl8pPr marL="1371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8pPr>
      <a:lvl9pPr marL="18288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FFFFFF"/>
          </a:solidFill>
          <a:latin typeface="Arial"/>
          <a:ea typeface="MS PGothic" panose="020B0600070205080204" pitchFamily="34" charset="-128"/>
          <a:cs typeface="Arial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ea typeface="MS PGothic" charset="0"/>
                <a:cs typeface="MS PGothic" charset="0"/>
              </a:rPr>
              <a:pPr/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3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4" r:id="rId1"/>
    <p:sldLayoutId id="2147485785" r:id="rId2"/>
    <p:sldLayoutId id="2147485786" r:id="rId3"/>
    <p:sldLayoutId id="2147485787" r:id="rId4"/>
    <p:sldLayoutId id="2147485788" r:id="rId5"/>
    <p:sldLayoutId id="2147485789" r:id="rId6"/>
    <p:sldLayoutId id="2147485790" r:id="rId7"/>
    <p:sldLayoutId id="2147485791" r:id="rId8"/>
    <p:sldLayoutId id="2147485792" r:id="rId9"/>
    <p:sldLayoutId id="2147485793" r:id="rId10"/>
    <p:sldLayoutId id="2147485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908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omic Sans MS" charset="0"/>
              </a:defRPr>
            </a:lvl1pPr>
          </a:lstStyle>
          <a:p>
            <a:pPr>
              <a:defRPr/>
            </a:pPr>
            <a:fld id="{A09FC84E-05EC-9641-8FC2-028942E74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63" r:id="rId1"/>
    <p:sldLayoutId id="2147485664" r:id="rId2"/>
    <p:sldLayoutId id="2147485665" r:id="rId3"/>
    <p:sldLayoutId id="2147485666" r:id="rId4"/>
    <p:sldLayoutId id="2147485667" r:id="rId5"/>
    <p:sldLayoutId id="2147485668" r:id="rId6"/>
    <p:sldLayoutId id="2147485669" r:id="rId7"/>
    <p:sldLayoutId id="2147485670" r:id="rId8"/>
    <p:sldLayoutId id="2147485671" r:id="rId9"/>
    <p:sldLayoutId id="2147485672" r:id="rId10"/>
    <p:sldLayoutId id="2147485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SzPct val="75000"/>
        <a:buFont typeface="Monotype Sorts" charset="0"/>
        <a:buChar char="/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6666"/>
        </a:buClr>
        <a:buSzPct val="75000"/>
        <a:buFont typeface="Monotype Sorts" charset="0"/>
        <a:buChar char="/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66CCFF"/>
        </a:buClr>
        <a:buSzPct val="75000"/>
        <a:buFont typeface="Monotype Sorts" charset="0"/>
        <a:buChar char="/"/>
        <a:defRPr sz="2400">
          <a:solidFill>
            <a:schemeClr val="tx1"/>
          </a:solidFill>
          <a:latin typeface="+mn-lt"/>
          <a:ea typeface="ＭＳ Ｐゴシック" charset="0"/>
          <a:cs typeface="Geneva" pitchFamily="2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80FF00"/>
        </a:buClr>
        <a:buSzPct val="75000"/>
        <a:buFont typeface="Monotype Sorts" charset="0"/>
        <a:buChar char="/"/>
        <a:defRPr sz="2000">
          <a:solidFill>
            <a:schemeClr val="tx1"/>
          </a:solidFill>
          <a:latin typeface="+mn-lt"/>
          <a:ea typeface="Geneva" pitchFamily="-108" charset="-128"/>
          <a:cs typeface="Geneva" pitchFamily="2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charset="0"/>
        <a:buChar char="/"/>
        <a:defRPr sz="2000">
          <a:solidFill>
            <a:schemeClr val="tx1"/>
          </a:solidFill>
          <a:latin typeface="+mn-lt"/>
          <a:ea typeface="Geneva" pitchFamily="-108" charset="-128"/>
          <a:cs typeface="Geneva" pitchFamily="24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11" charset="2"/>
        <a:buChar char="/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11" charset="2"/>
        <a:buChar char="/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11" charset="2"/>
        <a:buChar char="/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11" charset="2"/>
        <a:buChar char="/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7C659C6-6A18-E14C-825C-D78E828F2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74" r:id="rId1"/>
    <p:sldLayoutId id="2147485675" r:id="rId2"/>
    <p:sldLayoutId id="2147485676" r:id="rId3"/>
    <p:sldLayoutId id="2147485677" r:id="rId4"/>
    <p:sldLayoutId id="2147485678" r:id="rId5"/>
    <p:sldLayoutId id="2147485679" r:id="rId6"/>
    <p:sldLayoutId id="2147485680" r:id="rId7"/>
    <p:sldLayoutId id="2147485681" r:id="rId8"/>
    <p:sldLayoutId id="2147485682" r:id="rId9"/>
    <p:sldLayoutId id="2147485683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0"/>
          <a:cs typeface="Geneva" pitchFamily="24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Geneva" pitchFamily="-108" charset="-128"/>
          <a:cs typeface="Geneva" pitchFamily="24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Geneva" pitchFamily="-108" charset="-128"/>
          <a:cs typeface="Geneva" pitchFamily="24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645DDF-65FE-E740-8FC6-F72CA8EF5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84" r:id="rId1"/>
    <p:sldLayoutId id="2147485685" r:id="rId2"/>
    <p:sldLayoutId id="2147485686" r:id="rId3"/>
    <p:sldLayoutId id="2147485687" r:id="rId4"/>
    <p:sldLayoutId id="2147485688" r:id="rId5"/>
    <p:sldLayoutId id="2147485689" r:id="rId6"/>
    <p:sldLayoutId id="2147485690" r:id="rId7"/>
    <p:sldLayoutId id="2147485691" r:id="rId8"/>
    <p:sldLayoutId id="2147485692" r:id="rId9"/>
    <p:sldLayoutId id="2147485693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0"/>
          <a:cs typeface="Geneva" pitchFamily="24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Geneva" pitchFamily="-108" charset="-128"/>
          <a:cs typeface="Geneva" pitchFamily="24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Geneva" pitchFamily="-108" charset="-128"/>
          <a:cs typeface="Geneva" pitchFamily="24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rebuchet MS" pitchFamily="-108" charset="0"/>
                <a:ea typeface="Osaka" pitchFamily="-108" charset="-128"/>
                <a:cs typeface="Osaka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rebuchet MS" pitchFamily="-108" charset="0"/>
                <a:ea typeface="Osaka" pitchFamily="-108" charset="-128"/>
                <a:cs typeface="Osaka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41F60684-FC95-0D4D-A629-4A4EA9CD4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94" r:id="rId1"/>
    <p:sldLayoutId id="2147485695" r:id="rId2"/>
    <p:sldLayoutId id="2147485696" r:id="rId3"/>
    <p:sldLayoutId id="2147485697" r:id="rId4"/>
    <p:sldLayoutId id="2147485698" r:id="rId5"/>
    <p:sldLayoutId id="2147485699" r:id="rId6"/>
    <p:sldLayoutId id="2147485700" r:id="rId7"/>
    <p:sldLayoutId id="2147485701" r:id="rId8"/>
    <p:sldLayoutId id="2147485702" r:id="rId9"/>
    <p:sldLayoutId id="2147485703" r:id="rId10"/>
    <p:sldLayoutId id="214748570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572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0012C66-1EC9-A64F-8229-1B478768E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05" r:id="rId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3200">
          <a:solidFill>
            <a:schemeClr val="tx1"/>
          </a:solidFill>
          <a:latin typeface="Arial" pitchFamily="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8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Arial" pitchFamily="8" charset="0"/>
          <a:ea typeface="ＭＳ Ｐゴシック" charset="0"/>
          <a:cs typeface="Geneva" pitchFamily="2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8" charset="0"/>
          <a:ea typeface="Geneva" pitchFamily="-108" charset="-128"/>
          <a:cs typeface="Geneva" pitchFamily="2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Arial" pitchFamily="8" charset="0"/>
          <a:ea typeface="Geneva" pitchFamily="-108" charset="-128"/>
          <a:cs typeface="Geneva" pitchFamily="2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476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476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476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25A03B97-3074-204C-B1F6-EFA807AB6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06" r:id="rId1"/>
    <p:sldLayoutId id="2147485707" r:id="rId2"/>
    <p:sldLayoutId id="2147485708" r:id="rId3"/>
    <p:sldLayoutId id="2147485709" r:id="rId4"/>
    <p:sldLayoutId id="2147485710" r:id="rId5"/>
    <p:sldLayoutId id="2147485711" r:id="rId6"/>
    <p:sldLayoutId id="2147485712" r:id="rId7"/>
    <p:sldLayoutId id="2147485713" r:id="rId8"/>
    <p:sldLayoutId id="2147485714" r:id="rId9"/>
    <p:sldLayoutId id="2147485715" r:id="rId10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449263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rgbClr val="FFFFFF"/>
              </a:solidFill>
              <a:cs typeface="Geneva" charset="0"/>
            </a:endParaRP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449263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rgbClr val="FFFFFF"/>
              </a:solidFill>
              <a:cs typeface="Geneva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defTabSz="449263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Times New Roman" charset="0"/>
                <a:cs typeface="Geneva" charset="0"/>
              </a:defRPr>
            </a:lvl1pPr>
          </a:lstStyle>
          <a:p>
            <a:pPr>
              <a:defRPr/>
            </a:pPr>
            <a:fld id="{918302FF-6983-AF40-A33B-E842BFD893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4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3" r:id="rId1"/>
    <p:sldLayoutId id="2147485744" r:id="rId2"/>
    <p:sldLayoutId id="2147485745" r:id="rId3"/>
    <p:sldLayoutId id="2147485746" r:id="rId4"/>
    <p:sldLayoutId id="2147485747" r:id="rId5"/>
    <p:sldLayoutId id="2147485748" r:id="rId6"/>
    <p:sldLayoutId id="2147485749" r:id="rId7"/>
    <p:sldLayoutId id="2147485750" r:id="rId8"/>
    <p:sldLayoutId id="2147485751" r:id="rId9"/>
    <p:sldLayoutId id="2147485752" r:id="rId10"/>
    <p:sldLayoutId id="2147485753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ial"/>
          <a:ea typeface="MS PGothic" panose="020B0600070205080204" pitchFamily="34" charset="-128"/>
          <a:cs typeface="Arial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6pPr>
      <a:lvl7pPr marL="9144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7pPr>
      <a:lvl8pPr marL="1371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8pPr>
      <a:lvl9pPr marL="18288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FFFFFF"/>
          </a:solidFill>
          <a:latin typeface="Arial"/>
          <a:ea typeface="MS PGothic" panose="020B0600070205080204" pitchFamily="34" charset="-128"/>
          <a:cs typeface="Arial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2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2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2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2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2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2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2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2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2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2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92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</p:grpSp>
      <p:sp>
        <p:nvSpPr>
          <p:cNvPr id="92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>
              <a:solidFill>
                <a:srgbClr val="FFFFFF"/>
              </a:solidFill>
              <a:latin typeface="Tahom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>
              <a:solidFill>
                <a:srgbClr val="FFFFFF"/>
              </a:solidFill>
              <a:latin typeface="Tahom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92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E5D9416-4E74-4BE0-A3EC-6D667FC80FF5}" type="slidenum">
              <a:rPr lang="en-US" altLang="en-US">
                <a:solidFill>
                  <a:srgbClr val="FFFFFF"/>
                </a:solidFill>
                <a:latin typeface="Tahoma" pitchFamily="34" charset="0"/>
                <a:ea typeface="MS PGothic" pitchFamily="34" charset="-128"/>
                <a:cs typeface="+mn-cs"/>
              </a:rPr>
              <a:pPr/>
              <a:t>‹#›</a:t>
            </a:fld>
            <a:endParaRPr lang="en-US" altLang="en-US">
              <a:solidFill>
                <a:srgbClr val="FFFFFF"/>
              </a:solidFill>
              <a:latin typeface="Tahoma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897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757" r:id="rId1"/>
    <p:sldLayoutId id="2147485758" r:id="rId2"/>
    <p:sldLayoutId id="2147485759" r:id="rId3"/>
    <p:sldLayoutId id="2147485760" r:id="rId4"/>
    <p:sldLayoutId id="2147485761" r:id="rId5"/>
    <p:sldLayoutId id="2147485762" r:id="rId6"/>
    <p:sldLayoutId id="2147485763" r:id="rId7"/>
    <p:sldLayoutId id="2147485764" r:id="rId8"/>
    <p:sldLayoutId id="2147485765" r:id="rId9"/>
    <p:sldLayoutId id="2147485766" r:id="rId10"/>
    <p:sldLayoutId id="2147485767" r:id="rId11"/>
    <p:sldLayoutId id="21474857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219200"/>
            <a:ext cx="8229600" cy="16002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TW" altLang="en-US" sz="6600" b="1" dirty="0"/>
              <a:t>圣约论</a:t>
            </a:r>
            <a:endParaRPr lang="en-US" sz="6600" b="1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2636913"/>
            <a:ext cx="7632848" cy="1944216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eaLnBrk="1" hangingPunct="1">
              <a:buFont typeface="Monotype Sorts" pitchFamily="-108" charset="2"/>
              <a:buNone/>
              <a:defRPr/>
            </a:pPr>
            <a:r>
              <a:rPr lang="zh-CN" altLang="en-US" sz="4800" b="1" dirty="0"/>
              <a:t>改革界的神学协议</a:t>
            </a:r>
            <a:endParaRPr lang="en-US" sz="4800" b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876800"/>
            <a:ext cx="82438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cs typeface="Arial" charset="0"/>
              </a:rPr>
              <a:t>末世论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uLnTx/>
              <a:uFillTx/>
              <a:cs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新加坡神学院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7" name="Line 2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  <a:cs typeface="+mn-cs"/>
            </a:endParaRPr>
          </a:p>
        </p:txBody>
      </p:sp>
      <p:sp>
        <p:nvSpPr>
          <p:cNvPr id="495618" name="Line 3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  <a:cs typeface="+mn-cs"/>
            </a:endParaRPr>
          </a:p>
        </p:txBody>
      </p:sp>
      <p:sp>
        <p:nvSpPr>
          <p:cNvPr id="495619" name="Rectangle 4"/>
          <p:cNvSpPr>
            <a:spLocks noChangeArrowheads="1"/>
          </p:cNvSpPr>
          <p:nvPr/>
        </p:nvSpPr>
        <p:spPr bwMode="auto">
          <a:xfrm>
            <a:off x="1460500" y="2108200"/>
            <a:ext cx="1574800" cy="3568700"/>
          </a:xfrm>
          <a:prstGeom prst="rect">
            <a:avLst/>
          </a:prstGeom>
          <a:gradFill rotWithShape="0">
            <a:gsLst>
              <a:gs pos="0">
                <a:srgbClr val="47002C"/>
              </a:gs>
              <a:gs pos="100000">
                <a:srgbClr val="7F004A"/>
              </a:gs>
            </a:gsLst>
            <a:lin ang="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30084" name="Rectangle 5"/>
          <p:cNvSpPr>
            <a:spLocks noChangeArrowheads="1"/>
          </p:cNvSpPr>
          <p:nvPr/>
        </p:nvSpPr>
        <p:spPr bwMode="auto">
          <a:xfrm>
            <a:off x="1073150" y="1682750"/>
            <a:ext cx="7988300" cy="406400"/>
          </a:xfrm>
          <a:prstGeom prst="rect">
            <a:avLst/>
          </a:prstGeom>
          <a:gradFill rotWithShape="0">
            <a:gsLst>
              <a:gs pos="22000">
                <a:schemeClr val="bg1">
                  <a:lumMod val="75000"/>
                </a:schemeClr>
              </a:gs>
              <a:gs pos="50000">
                <a:srgbClr val="01020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rgbClr val="FFFFFF"/>
              </a:solidFill>
              <a:latin typeface="Times New Roman" charset="0"/>
              <a:cs typeface="+mn-cs"/>
            </a:endParaRPr>
          </a:p>
        </p:txBody>
      </p:sp>
      <p:sp>
        <p:nvSpPr>
          <p:cNvPr id="1556486" name="Rectangle 6"/>
          <p:cNvSpPr>
            <a:spLocks noChangeArrowheads="1"/>
          </p:cNvSpPr>
          <p:nvPr/>
        </p:nvSpPr>
        <p:spPr bwMode="auto">
          <a:xfrm>
            <a:off x="1214438" y="1676400"/>
            <a:ext cx="1196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cs typeface="+mn-cs"/>
              </a:rPr>
              <a:t>诺亚之约</a:t>
            </a:r>
          </a:p>
        </p:txBody>
      </p:sp>
      <p:sp>
        <p:nvSpPr>
          <p:cNvPr id="495622" name="Rectangle 7"/>
          <p:cNvSpPr>
            <a:spLocks noChangeArrowheads="1"/>
          </p:cNvSpPr>
          <p:nvPr/>
        </p:nvSpPr>
        <p:spPr bwMode="auto">
          <a:xfrm>
            <a:off x="30163" y="987425"/>
            <a:ext cx="7366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亚当与神同掌权（</a:t>
            </a:r>
            <a:r>
              <a:rPr lang="en-US" altLang="zh-CN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</a:t>
            </a:r>
            <a:r>
              <a:rPr lang="zh-CN" altLang="en-US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创</a:t>
            </a:r>
            <a:r>
              <a:rPr lang="en-US" altLang="zh-CN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. 1:26, 28; 2:19) </a:t>
            </a:r>
          </a:p>
        </p:txBody>
      </p:sp>
      <p:sp>
        <p:nvSpPr>
          <p:cNvPr id="495623" name="Rectangle 8"/>
          <p:cNvSpPr>
            <a:spLocks noChangeArrowheads="1"/>
          </p:cNvSpPr>
          <p:nvPr/>
        </p:nvSpPr>
        <p:spPr bwMode="auto">
          <a:xfrm>
            <a:off x="603250" y="987425"/>
            <a:ext cx="927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撒旦自以为神统治着这个世界</a:t>
            </a:r>
            <a:r>
              <a:rPr lang="en-US" altLang="zh-CN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(</a:t>
            </a:r>
            <a:r>
              <a:rPr lang="zh-CN" altLang="en-US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创</a:t>
            </a:r>
            <a:r>
              <a:rPr lang="en-US" altLang="zh-CN" sz="8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. 3:15; </a:t>
            </a:r>
          </a:p>
          <a:p>
            <a:pPr algn="ctr"/>
            <a:r>
              <a:rPr lang="en-US" altLang="zh-CN" sz="8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2 Cor. 4:4)</a:t>
            </a:r>
          </a:p>
        </p:txBody>
      </p:sp>
      <p:sp>
        <p:nvSpPr>
          <p:cNvPr id="1556489" name="Rectangle 9"/>
          <p:cNvSpPr>
            <a:spLocks noChangeArrowheads="1"/>
          </p:cNvSpPr>
          <p:nvPr/>
        </p:nvSpPr>
        <p:spPr bwMode="auto">
          <a:xfrm rot="16200000" flipH="1">
            <a:off x="215900" y="3702050"/>
            <a:ext cx="2009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cs typeface="+mn-cs"/>
              </a:rPr>
              <a:t>亚伯拉罕之约</a:t>
            </a:r>
          </a:p>
        </p:txBody>
      </p:sp>
      <p:sp>
        <p:nvSpPr>
          <p:cNvPr id="495625" name="Rectangle 10"/>
          <p:cNvSpPr>
            <a:spLocks noChangeArrowheads="1"/>
          </p:cNvSpPr>
          <p:nvPr/>
        </p:nvSpPr>
        <p:spPr bwMode="auto">
          <a:xfrm>
            <a:off x="1987550" y="2101850"/>
            <a:ext cx="3886200" cy="1244600"/>
          </a:xfrm>
          <a:prstGeom prst="rect">
            <a:avLst/>
          </a:prstGeom>
          <a:gradFill rotWithShape="0">
            <a:gsLst>
              <a:gs pos="0">
                <a:srgbClr val="CF0E30"/>
              </a:gs>
              <a:gs pos="100000">
                <a:srgbClr val="3E040E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95626" name="Rectangle 11"/>
          <p:cNvSpPr>
            <a:spLocks noChangeArrowheads="1"/>
          </p:cNvSpPr>
          <p:nvPr/>
        </p:nvSpPr>
        <p:spPr bwMode="auto">
          <a:xfrm>
            <a:off x="3016250" y="4502150"/>
            <a:ext cx="2857500" cy="11811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1B39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556492" name="Rectangle 12"/>
          <p:cNvSpPr>
            <a:spLocks noChangeArrowheads="1"/>
          </p:cNvSpPr>
          <p:nvPr/>
        </p:nvSpPr>
        <p:spPr bwMode="auto">
          <a:xfrm>
            <a:off x="1847850" y="5695950"/>
            <a:ext cx="3949700" cy="609600"/>
          </a:xfrm>
          <a:prstGeom prst="rect">
            <a:avLst/>
          </a:prstGeom>
          <a:gradFill rotWithShape="0">
            <a:gsLst>
              <a:gs pos="0">
                <a:schemeClr val="accent4">
                  <a:lumMod val="50000"/>
                </a:schemeClr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pitchFamily="-128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56493" name="Rectangle 13"/>
          <p:cNvSpPr>
            <a:spLocks noChangeArrowheads="1"/>
          </p:cNvSpPr>
          <p:nvPr/>
        </p:nvSpPr>
        <p:spPr bwMode="auto">
          <a:xfrm>
            <a:off x="2003425" y="2159000"/>
            <a:ext cx="1196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cs typeface="+mn-cs"/>
              </a:rPr>
              <a:t>土地之约</a:t>
            </a:r>
          </a:p>
        </p:txBody>
      </p:sp>
      <p:sp>
        <p:nvSpPr>
          <p:cNvPr id="495629" name="Rectangle 14"/>
          <p:cNvSpPr>
            <a:spLocks noChangeArrowheads="1"/>
          </p:cNvSpPr>
          <p:nvPr/>
        </p:nvSpPr>
        <p:spPr bwMode="auto">
          <a:xfrm>
            <a:off x="2368550" y="3308350"/>
            <a:ext cx="3505200" cy="1181100"/>
          </a:xfrm>
          <a:prstGeom prst="rect">
            <a:avLst/>
          </a:prstGeom>
          <a:gradFill rotWithShape="0">
            <a:gsLst>
              <a:gs pos="0">
                <a:srgbClr val="BA5D00"/>
              </a:gs>
              <a:gs pos="100000">
                <a:srgbClr val="371C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556495" name="Rectangle 15"/>
          <p:cNvSpPr>
            <a:spLocks noChangeArrowheads="1"/>
          </p:cNvSpPr>
          <p:nvPr/>
        </p:nvSpPr>
        <p:spPr bwMode="auto">
          <a:xfrm>
            <a:off x="2549525" y="3327400"/>
            <a:ext cx="1196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cs typeface="+mn-cs"/>
              </a:rPr>
              <a:t>大卫之约</a:t>
            </a:r>
          </a:p>
        </p:txBody>
      </p:sp>
      <p:sp>
        <p:nvSpPr>
          <p:cNvPr id="1556496" name="Rectangle 16"/>
          <p:cNvSpPr>
            <a:spLocks noChangeArrowheads="1"/>
          </p:cNvSpPr>
          <p:nvPr/>
        </p:nvSpPr>
        <p:spPr bwMode="auto">
          <a:xfrm>
            <a:off x="3108325" y="4546600"/>
            <a:ext cx="688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cs typeface="+mn-cs"/>
              </a:rPr>
              <a:t>新约</a:t>
            </a:r>
          </a:p>
        </p:txBody>
      </p:sp>
      <p:sp>
        <p:nvSpPr>
          <p:cNvPr id="1556497" name="Rectangle 17"/>
          <p:cNvSpPr>
            <a:spLocks noChangeArrowheads="1"/>
          </p:cNvSpPr>
          <p:nvPr/>
        </p:nvSpPr>
        <p:spPr bwMode="auto">
          <a:xfrm>
            <a:off x="1927225" y="5654675"/>
            <a:ext cx="12080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rgbClr val="FFFFFF"/>
                </a:solidFill>
                <a:latin typeface="Kosher-Normal" charset="0"/>
                <a:cs typeface="+mn-cs"/>
              </a:rPr>
              <a:t>摩西之约</a:t>
            </a:r>
          </a:p>
        </p:txBody>
      </p:sp>
      <p:grpSp>
        <p:nvGrpSpPr>
          <p:cNvPr id="495633" name="Group 18"/>
          <p:cNvGrpSpPr>
            <a:grpSpLocks/>
          </p:cNvGrpSpPr>
          <p:nvPr/>
        </p:nvGrpSpPr>
        <p:grpSpPr bwMode="auto">
          <a:xfrm>
            <a:off x="5689600" y="1376363"/>
            <a:ext cx="165100" cy="279400"/>
            <a:chOff x="3584" y="867"/>
            <a:chExt cx="104" cy="176"/>
          </a:xfrm>
        </p:grpSpPr>
        <p:sp>
          <p:nvSpPr>
            <p:cNvPr id="495720" name="Line 19"/>
            <p:cNvSpPr>
              <a:spLocks noChangeShapeType="1"/>
            </p:cNvSpPr>
            <p:nvPr/>
          </p:nvSpPr>
          <p:spPr bwMode="auto">
            <a:xfrm>
              <a:off x="3640" y="867"/>
              <a:ext cx="0" cy="176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  <a:cs typeface="+mn-cs"/>
              </a:endParaRPr>
            </a:p>
          </p:txBody>
        </p:sp>
        <p:sp>
          <p:nvSpPr>
            <p:cNvPr id="495721" name="Line 20"/>
            <p:cNvSpPr>
              <a:spLocks noChangeShapeType="1"/>
            </p:cNvSpPr>
            <p:nvPr/>
          </p:nvSpPr>
          <p:spPr bwMode="auto">
            <a:xfrm>
              <a:off x="3584" y="923"/>
              <a:ext cx="104" cy="0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  <a:cs typeface="+mn-cs"/>
              </a:endParaRPr>
            </a:p>
          </p:txBody>
        </p:sp>
      </p:grpSp>
      <p:sp>
        <p:nvSpPr>
          <p:cNvPr id="495634" name="Rectangle 21"/>
          <p:cNvSpPr>
            <a:spLocks noChangeArrowheads="1"/>
          </p:cNvSpPr>
          <p:nvPr/>
        </p:nvSpPr>
        <p:spPr bwMode="auto">
          <a:xfrm>
            <a:off x="2044700" y="987425"/>
            <a:ext cx="1806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神与亚伯拉罕立约透过以色列成为“祭司的国度”重新建立人的统治权</a:t>
            </a:r>
          </a:p>
          <a:p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创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. 12:1-3; 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出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. 19:6)</a:t>
            </a:r>
          </a:p>
        </p:txBody>
      </p:sp>
      <p:sp>
        <p:nvSpPr>
          <p:cNvPr id="1556502" name="Rectangle 22"/>
          <p:cNvSpPr>
            <a:spLocks noChangeArrowheads="1"/>
          </p:cNvSpPr>
          <p:nvPr/>
        </p:nvSpPr>
        <p:spPr bwMode="auto">
          <a:xfrm>
            <a:off x="47625" y="769938"/>
            <a:ext cx="1376363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1200" b="1">
                <a:solidFill>
                  <a:srgbClr val="FFA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lar" charset="0"/>
                <a:ea typeface="SimSun" charset="0"/>
                <a:cs typeface="SimSun" charset="0"/>
              </a:rPr>
              <a:t>国度概念的教导</a:t>
            </a:r>
            <a:r>
              <a:rPr lang="en-US" altLang="zh-CN" sz="1200" b="1">
                <a:solidFill>
                  <a:srgbClr val="FFA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lar" charset="0"/>
                <a:ea typeface="SimSun" charset="0"/>
                <a:cs typeface="SimSun" charset="0"/>
              </a:rPr>
              <a:t>...</a:t>
            </a:r>
          </a:p>
        </p:txBody>
      </p:sp>
      <p:sp>
        <p:nvSpPr>
          <p:cNvPr id="495636" name="Line 23"/>
          <p:cNvSpPr>
            <a:spLocks noChangeShapeType="1"/>
          </p:cNvSpPr>
          <p:nvPr/>
        </p:nvSpPr>
        <p:spPr bwMode="auto">
          <a:xfrm>
            <a:off x="663575" y="1149350"/>
            <a:ext cx="0" cy="406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  <a:cs typeface="+mn-cs"/>
            </a:endParaRPr>
          </a:p>
        </p:txBody>
      </p:sp>
      <p:sp>
        <p:nvSpPr>
          <p:cNvPr id="495637" name="Freeform 24"/>
          <p:cNvSpPr>
            <a:spLocks/>
          </p:cNvSpPr>
          <p:nvPr/>
        </p:nvSpPr>
        <p:spPr bwMode="auto">
          <a:xfrm>
            <a:off x="603250" y="1489075"/>
            <a:ext cx="122238" cy="179388"/>
          </a:xfrm>
          <a:custGeom>
            <a:avLst/>
            <a:gdLst>
              <a:gd name="T0" fmla="*/ 2147483647 w 77"/>
              <a:gd name="T1" fmla="*/ 2147483647 h 113"/>
              <a:gd name="T2" fmla="*/ 0 w 77"/>
              <a:gd name="T3" fmla="*/ 0 h 113"/>
              <a:gd name="T4" fmla="*/ 2147483647 w 77"/>
              <a:gd name="T5" fmla="*/ 2147483647 h 113"/>
              <a:gd name="T6" fmla="*/ 2147483647 w 77"/>
              <a:gd name="T7" fmla="*/ 0 h 113"/>
              <a:gd name="T8" fmla="*/ 2147483647 w 77"/>
              <a:gd name="T9" fmla="*/ 2147483647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113"/>
              <a:gd name="T17" fmla="*/ 77 w 77"/>
              <a:gd name="T18" fmla="*/ 113 h 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113">
                <a:moveTo>
                  <a:pt x="38" y="37"/>
                </a:moveTo>
                <a:lnTo>
                  <a:pt x="0" y="0"/>
                </a:lnTo>
                <a:lnTo>
                  <a:pt x="38" y="112"/>
                </a:lnTo>
                <a:lnTo>
                  <a:pt x="76" y="0"/>
                </a:lnTo>
                <a:lnTo>
                  <a:pt x="38" y="37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  <a:cs typeface="+mn-cs"/>
            </a:endParaRPr>
          </a:p>
        </p:txBody>
      </p:sp>
      <p:sp>
        <p:nvSpPr>
          <p:cNvPr id="495638" name="Rectangle 25"/>
          <p:cNvSpPr>
            <a:spLocks noChangeArrowheads="1"/>
          </p:cNvSpPr>
          <p:nvPr/>
        </p:nvSpPr>
        <p:spPr bwMode="auto">
          <a:xfrm>
            <a:off x="190500" y="1811338"/>
            <a:ext cx="8810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人的堕落 </a:t>
            </a:r>
            <a:r>
              <a:rPr lang="en-US" altLang="zh-CN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创</a:t>
            </a:r>
            <a:r>
              <a:rPr lang="en-US" altLang="zh-CN" sz="1000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 3)</a:t>
            </a:r>
          </a:p>
        </p:txBody>
      </p:sp>
      <p:sp>
        <p:nvSpPr>
          <p:cNvPr id="495639" name="Rectangle 26"/>
          <p:cNvSpPr>
            <a:spLocks noChangeArrowheads="1"/>
          </p:cNvSpPr>
          <p:nvPr/>
        </p:nvSpPr>
        <p:spPr bwMode="auto">
          <a:xfrm>
            <a:off x="3411538" y="987425"/>
            <a:ext cx="13049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以色列失去祭司国度的见证，于是被掳受外邦统治</a:t>
            </a:r>
            <a:r>
              <a:rPr lang="zh-CN" altLang="en-US" sz="1000">
                <a:solidFill>
                  <a:srgbClr val="FFFFFF"/>
                </a:solidFill>
                <a:cs typeface="+mn-cs"/>
              </a:rPr>
              <a:t> </a:t>
            </a:r>
            <a:endParaRPr lang="en-US" altLang="zh-CN" sz="1000">
              <a:solidFill>
                <a:srgbClr val="FFFFFF"/>
              </a:solidFill>
              <a:cs typeface="+mn-cs"/>
            </a:endParaRPr>
          </a:p>
        </p:txBody>
      </p:sp>
      <p:sp>
        <p:nvSpPr>
          <p:cNvPr id="1556507" name="Rectangle 27"/>
          <p:cNvSpPr>
            <a:spLocks noChangeArrowheads="1"/>
          </p:cNvSpPr>
          <p:nvPr/>
        </p:nvSpPr>
        <p:spPr bwMode="auto">
          <a:xfrm>
            <a:off x="3184525" y="4826000"/>
            <a:ext cx="1381125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900">
                <a:solidFill>
                  <a:srgbClr val="FFFFFF"/>
                </a:solidFill>
                <a:ea typeface="SimSun" charset="0"/>
                <a:cs typeface="SimSun" charset="0"/>
              </a:rPr>
              <a:t>耶利米书</a:t>
            </a:r>
            <a:r>
              <a:rPr lang="en-US" altLang="zh-CN" sz="900">
                <a:solidFill>
                  <a:srgbClr val="FFFFFF"/>
                </a:solidFill>
                <a:ea typeface="SimSun" charset="0"/>
                <a:cs typeface="SimSun" charset="0"/>
              </a:rPr>
              <a:t>31:31-34 </a:t>
            </a:r>
            <a:r>
              <a:rPr lang="zh-CN" altLang="en-US" sz="900">
                <a:solidFill>
                  <a:srgbClr val="FFFFFF"/>
                </a:solidFill>
                <a:ea typeface="SimSun" charset="0"/>
                <a:cs typeface="SimSun" charset="0"/>
              </a:rPr>
              <a:t>应许</a:t>
            </a:r>
            <a:r>
              <a:rPr lang="en-US" altLang="zh-CN" sz="900">
                <a:solidFill>
                  <a:srgbClr val="FFFFFF"/>
                </a:solidFill>
                <a:ea typeface="SimSun" charset="0"/>
                <a:cs typeface="SimSun" charset="0"/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zh-CN" altLang="en-US" sz="900">
                <a:solidFill>
                  <a:srgbClr val="FFFFFF"/>
                </a:solidFill>
                <a:ea typeface="SimSun" charset="0"/>
                <a:cs typeface="SimSun" charset="0"/>
              </a:rPr>
              <a:t>赦免</a:t>
            </a:r>
          </a:p>
          <a:p>
            <a:pPr>
              <a:buFontTx/>
              <a:buChar char="•"/>
              <a:defRPr/>
            </a:pPr>
            <a:r>
              <a:rPr lang="zh-CN" altLang="en-US" sz="900">
                <a:solidFill>
                  <a:srgbClr val="FFFFFF"/>
                </a:solidFill>
                <a:ea typeface="SimSun" charset="0"/>
                <a:cs typeface="SimSun" charset="0"/>
              </a:rPr>
              <a:t>圣灵内住</a:t>
            </a:r>
          </a:p>
          <a:p>
            <a:pPr>
              <a:buFontTx/>
              <a:buChar char="•"/>
              <a:defRPr/>
            </a:pPr>
            <a:r>
              <a:rPr lang="zh-CN" altLang="en-US" sz="900">
                <a:solidFill>
                  <a:srgbClr val="FFFFFF"/>
                </a:solidFill>
                <a:ea typeface="SimSun" charset="0"/>
                <a:cs typeface="SimSun" charset="0"/>
              </a:rPr>
              <a:t>新心，新人，新思想 </a:t>
            </a:r>
          </a:p>
          <a:p>
            <a:pPr>
              <a:buFontTx/>
              <a:buChar char="•"/>
              <a:defRPr/>
            </a:pPr>
            <a:r>
              <a:rPr lang="zh-CN" altLang="en-US" sz="900">
                <a:solidFill>
                  <a:srgbClr val="FFFFFF"/>
                </a:solidFill>
                <a:ea typeface="SimSun" charset="0"/>
                <a:cs typeface="SimSun" charset="0"/>
              </a:rPr>
              <a:t>以色列与犹大重新统一</a:t>
            </a:r>
          </a:p>
          <a:p>
            <a:pPr>
              <a:buFontTx/>
              <a:buChar char="•"/>
              <a:defRPr/>
            </a:pPr>
            <a:r>
              <a:rPr lang="zh-CN" altLang="en-US" sz="900">
                <a:solidFill>
                  <a:srgbClr val="FFFFFF"/>
                </a:solidFill>
                <a:ea typeface="SimSun" charset="0"/>
                <a:cs typeface="SimSun" charset="0"/>
              </a:rPr>
              <a:t>不需要传福音</a:t>
            </a:r>
            <a:r>
              <a:rPr lang="zh-CN" altLang="en-US" sz="900">
                <a:solidFill>
                  <a:srgbClr val="FFFFFF"/>
                </a:solidFill>
                <a:cs typeface="+mn-cs"/>
              </a:rPr>
              <a:t> </a:t>
            </a:r>
            <a:endParaRPr lang="en-US" altLang="zh-CN" sz="900">
              <a:solidFill>
                <a:srgbClr val="FFFFFF"/>
              </a:solidFill>
              <a:cs typeface="+mn-cs"/>
            </a:endParaRPr>
          </a:p>
        </p:txBody>
      </p:sp>
      <p:sp>
        <p:nvSpPr>
          <p:cNvPr id="1556508" name="Rectangle 28"/>
          <p:cNvSpPr>
            <a:spLocks noChangeArrowheads="1"/>
          </p:cNvSpPr>
          <p:nvPr/>
        </p:nvSpPr>
        <p:spPr bwMode="auto">
          <a:xfrm>
            <a:off x="2651125" y="3671888"/>
            <a:ext cx="1820863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撒母耳下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7:12-16 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永久的应许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儿子 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(“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家室”永不遭废弃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国 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政治王朝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宝座 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后裔接续掌权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圣殿 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儿子来建造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)</a:t>
            </a:r>
          </a:p>
        </p:txBody>
      </p:sp>
      <p:sp>
        <p:nvSpPr>
          <p:cNvPr id="1556509" name="Rectangle 29"/>
          <p:cNvSpPr>
            <a:spLocks noChangeArrowheads="1"/>
          </p:cNvSpPr>
          <p:nvPr/>
        </p:nvSpPr>
        <p:spPr bwMode="auto">
          <a:xfrm>
            <a:off x="2270125" y="2519363"/>
            <a:ext cx="3200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创世记 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15:18 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参：申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30:1-10)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的应许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从埃及哇地至幼发拉底河流域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赛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27:12)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被掳归回／重建之后，土地永久占有权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创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17:8) </a:t>
            </a:r>
          </a:p>
          <a:p>
            <a:pPr>
              <a:buFontTx/>
              <a:buChar char="•"/>
              <a:defRPr/>
            </a:pP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因着巴勒斯坦地全世界蒙祝福 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(</a:t>
            </a:r>
            <a:r>
              <a:rPr lang="zh-CN" altLang="en-US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赛</a:t>
            </a:r>
            <a:r>
              <a:rPr lang="en-US" altLang="zh-CN" sz="1000">
                <a:solidFill>
                  <a:srgbClr val="FFFFFF"/>
                </a:solidFill>
                <a:latin typeface="Arial" pitchFamily="-128" charset="0"/>
                <a:ea typeface="SimSun" pitchFamily="2" charset="-128"/>
                <a:cs typeface="SimSun" pitchFamily="2" charset="-128"/>
              </a:rPr>
              <a:t>14:1-2)</a:t>
            </a:r>
          </a:p>
        </p:txBody>
      </p:sp>
      <p:sp>
        <p:nvSpPr>
          <p:cNvPr id="495643" name="Rectangle 30"/>
          <p:cNvSpPr>
            <a:spLocks noChangeArrowheads="1"/>
          </p:cNvSpPr>
          <p:nvPr/>
        </p:nvSpPr>
        <p:spPr bwMode="auto">
          <a:xfrm>
            <a:off x="5827713" y="995363"/>
            <a:ext cx="11207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耶稣藉着教会以神奇的方式扩展张他的国度（太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.13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）</a:t>
            </a:r>
            <a:endParaRPr lang="en-US" altLang="zh-CN" sz="10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495644" name="Rectangle 31"/>
          <p:cNvSpPr>
            <a:spLocks noChangeArrowheads="1"/>
          </p:cNvSpPr>
          <p:nvPr/>
        </p:nvSpPr>
        <p:spPr bwMode="auto">
          <a:xfrm>
            <a:off x="4643438" y="987425"/>
            <a:ext cx="1076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以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色列拒绝弥赛亚国度的邀请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太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. 12:41-42; 23:37-39)</a:t>
            </a:r>
          </a:p>
        </p:txBody>
      </p:sp>
      <p:sp>
        <p:nvSpPr>
          <p:cNvPr id="495645" name="Rectangle 32"/>
          <p:cNvSpPr>
            <a:spLocks noChangeArrowheads="1"/>
          </p:cNvSpPr>
          <p:nvPr/>
        </p:nvSpPr>
        <p:spPr bwMode="auto">
          <a:xfrm>
            <a:off x="6700838" y="836613"/>
            <a:ext cx="11842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基督得胜以色列的仇敌，以色列全家都要得救（罗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11:26-27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）</a:t>
            </a:r>
            <a:endParaRPr lang="en-US" altLang="zh-CN" sz="10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495646" name="AutoShape 33"/>
          <p:cNvSpPr>
            <a:spLocks noChangeArrowheads="1"/>
          </p:cNvSpPr>
          <p:nvPr/>
        </p:nvSpPr>
        <p:spPr bwMode="auto">
          <a:xfrm rot="-5400000">
            <a:off x="5849938" y="15033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95647" name="Rectangle 34"/>
          <p:cNvSpPr>
            <a:spLocks noChangeArrowheads="1"/>
          </p:cNvSpPr>
          <p:nvPr/>
        </p:nvSpPr>
        <p:spPr bwMode="auto">
          <a:xfrm>
            <a:off x="5778500" y="4495800"/>
            <a:ext cx="3297238" cy="11938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D9E8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95648" name="Rectangle 35"/>
          <p:cNvSpPr>
            <a:spLocks noChangeArrowheads="1"/>
          </p:cNvSpPr>
          <p:nvPr/>
        </p:nvSpPr>
        <p:spPr bwMode="auto">
          <a:xfrm>
            <a:off x="5784850" y="2101850"/>
            <a:ext cx="1981200" cy="1244600"/>
          </a:xfrm>
          <a:prstGeom prst="rect">
            <a:avLst/>
          </a:prstGeom>
          <a:gradFill rotWithShape="0">
            <a:gsLst>
              <a:gs pos="0">
                <a:srgbClr val="3E040E"/>
              </a:gs>
              <a:gs pos="100000">
                <a:srgbClr val="CF0E30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95649" name="Rectangle 36"/>
          <p:cNvSpPr>
            <a:spLocks noChangeArrowheads="1"/>
          </p:cNvSpPr>
          <p:nvPr/>
        </p:nvSpPr>
        <p:spPr bwMode="auto">
          <a:xfrm>
            <a:off x="7688263" y="2103438"/>
            <a:ext cx="1384300" cy="1211262"/>
          </a:xfrm>
          <a:prstGeom prst="rect">
            <a:avLst/>
          </a:prstGeom>
          <a:solidFill>
            <a:srgbClr val="CF0E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95650" name="Rectangle 37"/>
          <p:cNvSpPr>
            <a:spLocks noChangeArrowheads="1"/>
          </p:cNvSpPr>
          <p:nvPr/>
        </p:nvSpPr>
        <p:spPr bwMode="auto">
          <a:xfrm>
            <a:off x="5778500" y="3311525"/>
            <a:ext cx="3289300" cy="1193800"/>
          </a:xfrm>
          <a:prstGeom prst="rect">
            <a:avLst/>
          </a:prstGeom>
          <a:gradFill rotWithShape="0">
            <a:gsLst>
              <a:gs pos="0">
                <a:srgbClr val="371C00"/>
              </a:gs>
              <a:gs pos="100000">
                <a:srgbClr val="BA5D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95651" name="Rectangle 38"/>
          <p:cNvSpPr>
            <a:spLocks noChangeArrowheads="1"/>
          </p:cNvSpPr>
          <p:nvPr/>
        </p:nvSpPr>
        <p:spPr bwMode="auto">
          <a:xfrm>
            <a:off x="5786438" y="2519363"/>
            <a:ext cx="17192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/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以色列因着拒绝弥赛亚受审判被赶逐出应许之地 长达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19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世纪（主后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70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－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1948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）现在部分恢复（结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37:1-7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）</a:t>
            </a:r>
            <a:endParaRPr lang="en-US" altLang="zh-CN" sz="10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495652" name="Rectangle 39"/>
          <p:cNvSpPr>
            <a:spLocks noChangeArrowheads="1"/>
          </p:cNvSpPr>
          <p:nvPr/>
        </p:nvSpPr>
        <p:spPr bwMode="auto">
          <a:xfrm>
            <a:off x="6022975" y="3429000"/>
            <a:ext cx="12541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基督是教会的头，教会是属灵的圣殿（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2:19-22; 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林后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6:16)</a:t>
            </a:r>
          </a:p>
        </p:txBody>
      </p:sp>
      <p:sp>
        <p:nvSpPr>
          <p:cNvPr id="495653" name="Rectangle 40"/>
          <p:cNvSpPr>
            <a:spLocks noChangeArrowheads="1"/>
          </p:cNvSpPr>
          <p:nvPr/>
        </p:nvSpPr>
        <p:spPr bwMode="auto">
          <a:xfrm>
            <a:off x="5903913" y="4891088"/>
            <a:ext cx="1397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000A0D"/>
                </a:solidFill>
                <a:ea typeface="SimSun" charset="0"/>
                <a:cs typeface="SimSun" charset="0"/>
              </a:rPr>
              <a:t>新约前三项取代摩西律法（路</a:t>
            </a:r>
            <a:r>
              <a:rPr lang="en-US" altLang="zh-CN" sz="1000">
                <a:solidFill>
                  <a:srgbClr val="000A0D"/>
                </a:solidFill>
                <a:ea typeface="SimSun" charset="0"/>
                <a:cs typeface="SimSun" charset="0"/>
              </a:rPr>
              <a:t>22:20; </a:t>
            </a:r>
            <a:r>
              <a:rPr lang="zh-CN" altLang="en-US" sz="1000">
                <a:solidFill>
                  <a:srgbClr val="000A0D"/>
                </a:solidFill>
                <a:ea typeface="SimSun" charset="0"/>
                <a:cs typeface="SimSun" charset="0"/>
              </a:rPr>
              <a:t>林后</a:t>
            </a:r>
            <a:r>
              <a:rPr lang="en-US" altLang="zh-CN" sz="1000">
                <a:solidFill>
                  <a:srgbClr val="000A0D"/>
                </a:solidFill>
                <a:ea typeface="SimSun" charset="0"/>
                <a:cs typeface="SimSun" charset="0"/>
              </a:rPr>
              <a:t>3:6)</a:t>
            </a:r>
          </a:p>
        </p:txBody>
      </p:sp>
      <p:sp>
        <p:nvSpPr>
          <p:cNvPr id="495654" name="AutoShape 41"/>
          <p:cNvSpPr>
            <a:spLocks noChangeArrowheads="1"/>
          </p:cNvSpPr>
          <p:nvPr/>
        </p:nvSpPr>
        <p:spPr bwMode="auto">
          <a:xfrm rot="16200000" flipH="1">
            <a:off x="7551738" y="15160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95655" name="Line 42"/>
          <p:cNvSpPr>
            <a:spLocks noChangeShapeType="1"/>
          </p:cNvSpPr>
          <p:nvPr/>
        </p:nvSpPr>
        <p:spPr bwMode="auto">
          <a:xfrm>
            <a:off x="7675563" y="1689100"/>
            <a:ext cx="0" cy="403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  <a:cs typeface="+mn-cs"/>
            </a:endParaRPr>
          </a:p>
        </p:txBody>
      </p:sp>
      <p:sp>
        <p:nvSpPr>
          <p:cNvPr id="495656" name="Rectangle 43"/>
          <p:cNvSpPr>
            <a:spLocks noChangeArrowheads="1"/>
          </p:cNvSpPr>
          <p:nvPr/>
        </p:nvSpPr>
        <p:spPr bwMode="auto">
          <a:xfrm>
            <a:off x="7553325" y="2136775"/>
            <a:ext cx="1590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900">
                <a:solidFill>
                  <a:srgbClr val="FFFFFF"/>
                </a:solidFill>
                <a:ea typeface="SimSun" charset="0"/>
                <a:cs typeface="SimSun" charset="0"/>
              </a:rPr>
              <a:t>弥赛亚国度</a:t>
            </a:r>
          </a:p>
        </p:txBody>
      </p:sp>
      <p:sp>
        <p:nvSpPr>
          <p:cNvPr id="495657" name="Line 44"/>
          <p:cNvSpPr>
            <a:spLocks noChangeShapeType="1"/>
          </p:cNvSpPr>
          <p:nvPr/>
        </p:nvSpPr>
        <p:spPr bwMode="auto">
          <a:xfrm>
            <a:off x="8458200" y="2057400"/>
            <a:ext cx="0" cy="3657600"/>
          </a:xfrm>
          <a:prstGeom prst="line">
            <a:avLst/>
          </a:prstGeom>
          <a:noFill/>
          <a:ln w="12700">
            <a:solidFill>
              <a:srgbClr val="6E004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  <a:cs typeface="+mn-cs"/>
            </a:endParaRPr>
          </a:p>
        </p:txBody>
      </p:sp>
      <p:sp>
        <p:nvSpPr>
          <p:cNvPr id="495658" name="Rectangle 45"/>
          <p:cNvSpPr>
            <a:spLocks noChangeArrowheads="1"/>
          </p:cNvSpPr>
          <p:nvPr/>
        </p:nvSpPr>
        <p:spPr bwMode="auto">
          <a:xfrm>
            <a:off x="7620000" y="2273300"/>
            <a:ext cx="14589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千禧年永恒</a:t>
            </a:r>
            <a:endParaRPr lang="en-US" altLang="zh-CN" sz="10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495659" name="Rectangle 46"/>
          <p:cNvSpPr>
            <a:spLocks noChangeArrowheads="1"/>
          </p:cNvSpPr>
          <p:nvPr/>
        </p:nvSpPr>
        <p:spPr bwMode="auto">
          <a:xfrm>
            <a:off x="7627938" y="2451100"/>
            <a:ext cx="9763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/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完全恢复（结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37:8-28) 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耶路撒冷世界的首府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赛 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2:1-5)</a:t>
            </a:r>
          </a:p>
        </p:txBody>
      </p:sp>
      <p:sp>
        <p:nvSpPr>
          <p:cNvPr id="495660" name="Rectangle 47"/>
          <p:cNvSpPr>
            <a:spLocks noChangeArrowheads="1"/>
          </p:cNvSpPr>
          <p:nvPr/>
        </p:nvSpPr>
        <p:spPr bwMode="auto">
          <a:xfrm>
            <a:off x="8459788" y="2565400"/>
            <a:ext cx="7207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新耶路撒冷</a:t>
            </a:r>
          </a:p>
          <a:p>
            <a:pPr algn="ctr"/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启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 21)</a:t>
            </a:r>
          </a:p>
        </p:txBody>
      </p:sp>
      <p:sp>
        <p:nvSpPr>
          <p:cNvPr id="495661" name="Rectangle 48"/>
          <p:cNvSpPr>
            <a:spLocks noChangeArrowheads="1"/>
          </p:cNvSpPr>
          <p:nvPr/>
        </p:nvSpPr>
        <p:spPr bwMode="auto">
          <a:xfrm>
            <a:off x="7693025" y="3429000"/>
            <a:ext cx="8032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/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基督作王与众圣徒统治全世界</a:t>
            </a:r>
            <a:endParaRPr lang="en-US" altLang="zh-CN" sz="10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495662" name="Rectangle 49"/>
          <p:cNvSpPr>
            <a:spLocks noChangeArrowheads="1"/>
          </p:cNvSpPr>
          <p:nvPr/>
        </p:nvSpPr>
        <p:spPr bwMode="auto">
          <a:xfrm>
            <a:off x="7818438" y="987425"/>
            <a:ext cx="12176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基督与众圣徒一同掌权（弗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1:9-10; 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启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20:1-6; 22:5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下）</a:t>
            </a:r>
            <a:endParaRPr lang="en-US" altLang="zh-CN" sz="10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grpSp>
        <p:nvGrpSpPr>
          <p:cNvPr id="495663" name="Group 50"/>
          <p:cNvGrpSpPr>
            <a:grpSpLocks/>
          </p:cNvGrpSpPr>
          <p:nvPr/>
        </p:nvGrpSpPr>
        <p:grpSpPr bwMode="auto">
          <a:xfrm>
            <a:off x="4648200" y="5105400"/>
            <a:ext cx="76200" cy="304800"/>
            <a:chOff x="2928" y="3216"/>
            <a:chExt cx="48" cy="192"/>
          </a:xfrm>
        </p:grpSpPr>
        <p:sp>
          <p:nvSpPr>
            <p:cNvPr id="495717" name="Line 51"/>
            <p:cNvSpPr>
              <a:spLocks noChangeShapeType="1"/>
            </p:cNvSpPr>
            <p:nvPr/>
          </p:nvSpPr>
          <p:spPr bwMode="auto">
            <a:xfrm>
              <a:off x="2928" y="3216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  <a:cs typeface="+mn-cs"/>
              </a:endParaRPr>
            </a:p>
          </p:txBody>
        </p:sp>
        <p:sp>
          <p:nvSpPr>
            <p:cNvPr id="495718" name="Line 52"/>
            <p:cNvSpPr>
              <a:spLocks noChangeShapeType="1"/>
            </p:cNvSpPr>
            <p:nvPr/>
          </p:nvSpPr>
          <p:spPr bwMode="auto">
            <a:xfrm>
              <a:off x="2928" y="340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  <a:cs typeface="+mn-cs"/>
              </a:endParaRPr>
            </a:p>
          </p:txBody>
        </p:sp>
        <p:sp>
          <p:nvSpPr>
            <p:cNvPr id="495719" name="Line 53"/>
            <p:cNvSpPr>
              <a:spLocks noChangeShapeType="1"/>
            </p:cNvSpPr>
            <p:nvPr/>
          </p:nvSpPr>
          <p:spPr bwMode="auto">
            <a:xfrm>
              <a:off x="2976" y="321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495664" name="Group 54"/>
          <p:cNvGrpSpPr>
            <a:grpSpLocks/>
          </p:cNvGrpSpPr>
          <p:nvPr/>
        </p:nvGrpSpPr>
        <p:grpSpPr bwMode="auto">
          <a:xfrm>
            <a:off x="4876800" y="5426075"/>
            <a:ext cx="76200" cy="212725"/>
            <a:chOff x="3072" y="3418"/>
            <a:chExt cx="48" cy="134"/>
          </a:xfrm>
        </p:grpSpPr>
        <p:sp>
          <p:nvSpPr>
            <p:cNvPr id="495714" name="Line 55"/>
            <p:cNvSpPr>
              <a:spLocks noChangeShapeType="1"/>
            </p:cNvSpPr>
            <p:nvPr/>
          </p:nvSpPr>
          <p:spPr bwMode="auto">
            <a:xfrm>
              <a:off x="3072" y="341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  <a:cs typeface="+mn-cs"/>
              </a:endParaRPr>
            </a:p>
          </p:txBody>
        </p:sp>
        <p:sp>
          <p:nvSpPr>
            <p:cNvPr id="495715" name="Line 56"/>
            <p:cNvSpPr>
              <a:spLocks noChangeShapeType="1"/>
            </p:cNvSpPr>
            <p:nvPr/>
          </p:nvSpPr>
          <p:spPr bwMode="auto">
            <a:xfrm>
              <a:off x="3072" y="3552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  <a:cs typeface="+mn-cs"/>
              </a:endParaRPr>
            </a:p>
          </p:txBody>
        </p:sp>
        <p:sp>
          <p:nvSpPr>
            <p:cNvPr id="495716" name="Line 57"/>
            <p:cNvSpPr>
              <a:spLocks noChangeShapeType="1"/>
            </p:cNvSpPr>
            <p:nvPr/>
          </p:nvSpPr>
          <p:spPr bwMode="auto">
            <a:xfrm>
              <a:off x="3120" y="3418"/>
              <a:ext cx="0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  <a:cs typeface="+mn-cs"/>
              </a:endParaRPr>
            </a:p>
          </p:txBody>
        </p:sp>
      </p:grpSp>
      <p:sp>
        <p:nvSpPr>
          <p:cNvPr id="495665" name="Rectangle 58"/>
          <p:cNvSpPr>
            <a:spLocks noChangeArrowheads="1"/>
          </p:cNvSpPr>
          <p:nvPr/>
        </p:nvSpPr>
        <p:spPr bwMode="auto">
          <a:xfrm rot="-5400000">
            <a:off x="1504951" y="258603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charset="0"/>
                <a:cs typeface="SimSun" charset="0"/>
              </a:rPr>
              <a:t>土地</a:t>
            </a:r>
          </a:p>
        </p:txBody>
      </p:sp>
      <p:sp>
        <p:nvSpPr>
          <p:cNvPr id="495666" name="Rectangle 59"/>
          <p:cNvSpPr>
            <a:spLocks noChangeArrowheads="1"/>
          </p:cNvSpPr>
          <p:nvPr/>
        </p:nvSpPr>
        <p:spPr bwMode="auto">
          <a:xfrm rot="-5400000">
            <a:off x="1889126" y="376078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charset="0"/>
                <a:cs typeface="SimSun" charset="0"/>
              </a:rPr>
              <a:t>后裔</a:t>
            </a:r>
          </a:p>
        </p:txBody>
      </p:sp>
      <p:sp>
        <p:nvSpPr>
          <p:cNvPr id="495667" name="Rectangle 60"/>
          <p:cNvSpPr>
            <a:spLocks noChangeArrowheads="1"/>
          </p:cNvSpPr>
          <p:nvPr/>
        </p:nvSpPr>
        <p:spPr bwMode="auto">
          <a:xfrm rot="-5400000">
            <a:off x="2554288" y="514508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Nadianne" charset="0"/>
                <a:ea typeface="SimSun" charset="0"/>
                <a:cs typeface="SimSun" charset="0"/>
              </a:rPr>
              <a:t>祝福</a:t>
            </a:r>
          </a:p>
        </p:txBody>
      </p:sp>
      <p:sp>
        <p:nvSpPr>
          <p:cNvPr id="495668" name="Rectangle 61"/>
          <p:cNvSpPr>
            <a:spLocks noChangeArrowheads="1"/>
          </p:cNvSpPr>
          <p:nvPr/>
        </p:nvSpPr>
        <p:spPr bwMode="auto">
          <a:xfrm rot="-5400000">
            <a:off x="1069975" y="3783013"/>
            <a:ext cx="962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1000" b="1">
                <a:solidFill>
                  <a:srgbClr val="FFFFFF"/>
                </a:solidFill>
                <a:ea typeface="SimSun" charset="0"/>
                <a:cs typeface="SimSun" charset="0"/>
              </a:rPr>
              <a:t>创世记 </a:t>
            </a:r>
            <a:r>
              <a:rPr lang="en-US" altLang="zh-CN" sz="1000" b="1">
                <a:solidFill>
                  <a:srgbClr val="FFFFFF"/>
                </a:solidFill>
                <a:ea typeface="SimSun" charset="0"/>
                <a:cs typeface="SimSun" charset="0"/>
              </a:rPr>
              <a:t>12:1-3</a:t>
            </a:r>
          </a:p>
        </p:txBody>
      </p:sp>
      <p:sp>
        <p:nvSpPr>
          <p:cNvPr id="495669" name="Rectangle 62"/>
          <p:cNvSpPr>
            <a:spLocks noChangeArrowheads="1"/>
          </p:cNvSpPr>
          <p:nvPr/>
        </p:nvSpPr>
        <p:spPr bwMode="auto">
          <a:xfrm>
            <a:off x="8385175" y="3429000"/>
            <a:ext cx="7508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zh-CN" sz="1000">
                <a:solidFill>
                  <a:srgbClr val="FFFFFF"/>
                </a:solidFill>
                <a:cs typeface="+mn-cs"/>
              </a:rPr>
              <a:t> 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基督将国度呈递给天父（林前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15:24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）</a:t>
            </a:r>
            <a:endParaRPr lang="en-US" altLang="zh-CN" sz="10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grpSp>
        <p:nvGrpSpPr>
          <p:cNvPr id="495670" name="Group 63"/>
          <p:cNvGrpSpPr>
            <a:grpSpLocks/>
          </p:cNvGrpSpPr>
          <p:nvPr/>
        </p:nvGrpSpPr>
        <p:grpSpPr bwMode="auto">
          <a:xfrm>
            <a:off x="7823200" y="1676400"/>
            <a:ext cx="611188" cy="450850"/>
            <a:chOff x="4928" y="1056"/>
            <a:chExt cx="385" cy="284"/>
          </a:xfrm>
        </p:grpSpPr>
        <p:sp>
          <p:nvSpPr>
            <p:cNvPr id="495709" name="Freeform 64"/>
            <p:cNvSpPr>
              <a:spLocks/>
            </p:cNvSpPr>
            <p:nvPr/>
          </p:nvSpPr>
          <p:spPr bwMode="auto">
            <a:xfrm>
              <a:off x="4928" y="1056"/>
              <a:ext cx="385" cy="193"/>
            </a:xfrm>
            <a:custGeom>
              <a:avLst/>
              <a:gdLst>
                <a:gd name="T0" fmla="*/ 0 w 385"/>
                <a:gd name="T1" fmla="*/ 192 h 193"/>
                <a:gd name="T2" fmla="*/ 48 w 385"/>
                <a:gd name="T3" fmla="*/ 0 h 193"/>
                <a:gd name="T4" fmla="*/ 96 w 385"/>
                <a:gd name="T5" fmla="*/ 96 h 193"/>
                <a:gd name="T6" fmla="*/ 100 w 385"/>
                <a:gd name="T7" fmla="*/ 98 h 193"/>
                <a:gd name="T8" fmla="*/ 144 w 385"/>
                <a:gd name="T9" fmla="*/ 0 h 193"/>
                <a:gd name="T10" fmla="*/ 192 w 385"/>
                <a:gd name="T11" fmla="*/ 96 h 193"/>
                <a:gd name="T12" fmla="*/ 240 w 385"/>
                <a:gd name="T13" fmla="*/ 0 h 193"/>
                <a:gd name="T14" fmla="*/ 288 w 385"/>
                <a:gd name="T15" fmla="*/ 96 h 193"/>
                <a:gd name="T16" fmla="*/ 336 w 385"/>
                <a:gd name="T17" fmla="*/ 0 h 193"/>
                <a:gd name="T18" fmla="*/ 384 w 385"/>
                <a:gd name="T19" fmla="*/ 19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5"/>
                <a:gd name="T31" fmla="*/ 0 h 193"/>
                <a:gd name="T32" fmla="*/ 385 w 385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5" h="193">
                  <a:moveTo>
                    <a:pt x="0" y="192"/>
                  </a:moveTo>
                  <a:lnTo>
                    <a:pt x="48" y="0"/>
                  </a:lnTo>
                  <a:lnTo>
                    <a:pt x="96" y="96"/>
                  </a:lnTo>
                  <a:lnTo>
                    <a:pt x="100" y="98"/>
                  </a:lnTo>
                  <a:lnTo>
                    <a:pt x="144" y="0"/>
                  </a:lnTo>
                  <a:lnTo>
                    <a:pt x="192" y="96"/>
                  </a:lnTo>
                  <a:lnTo>
                    <a:pt x="240" y="0"/>
                  </a:lnTo>
                  <a:lnTo>
                    <a:pt x="288" y="96"/>
                  </a:lnTo>
                  <a:lnTo>
                    <a:pt x="336" y="0"/>
                  </a:lnTo>
                  <a:lnTo>
                    <a:pt x="384" y="192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  <a:cs typeface="+mn-cs"/>
              </a:endParaRPr>
            </a:p>
          </p:txBody>
        </p:sp>
        <p:sp>
          <p:nvSpPr>
            <p:cNvPr id="495710" name="Rectangle 65"/>
            <p:cNvSpPr>
              <a:spLocks noChangeArrowheads="1"/>
            </p:cNvSpPr>
            <p:nvPr/>
          </p:nvSpPr>
          <p:spPr bwMode="auto">
            <a:xfrm>
              <a:off x="4928" y="1248"/>
              <a:ext cx="384" cy="4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95711" name="Oval 66"/>
            <p:cNvSpPr>
              <a:spLocks noChangeArrowheads="1"/>
            </p:cNvSpPr>
            <p:nvPr/>
          </p:nvSpPr>
          <p:spPr bwMode="auto">
            <a:xfrm>
              <a:off x="4932" y="1252"/>
              <a:ext cx="376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95712" name="Line 67"/>
            <p:cNvSpPr>
              <a:spLocks noChangeShapeType="1"/>
            </p:cNvSpPr>
            <p:nvPr/>
          </p:nvSpPr>
          <p:spPr bwMode="auto">
            <a:xfrm>
              <a:off x="4928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  <a:cs typeface="+mn-cs"/>
              </a:endParaRPr>
            </a:p>
          </p:txBody>
        </p:sp>
        <p:sp>
          <p:nvSpPr>
            <p:cNvPr id="495713" name="Line 68"/>
            <p:cNvSpPr>
              <a:spLocks noChangeShapeType="1"/>
            </p:cNvSpPr>
            <p:nvPr/>
          </p:nvSpPr>
          <p:spPr bwMode="auto">
            <a:xfrm>
              <a:off x="5312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495671" name="Group 69"/>
          <p:cNvGrpSpPr>
            <a:grpSpLocks/>
          </p:cNvGrpSpPr>
          <p:nvPr/>
        </p:nvGrpSpPr>
        <p:grpSpPr bwMode="auto">
          <a:xfrm>
            <a:off x="4800600" y="5203825"/>
            <a:ext cx="1184275" cy="104775"/>
            <a:chOff x="3024" y="3278"/>
            <a:chExt cx="746" cy="66"/>
          </a:xfrm>
        </p:grpSpPr>
        <p:sp>
          <p:nvSpPr>
            <p:cNvPr id="495707" name="Line 70"/>
            <p:cNvSpPr>
              <a:spLocks noChangeShapeType="1"/>
            </p:cNvSpPr>
            <p:nvPr/>
          </p:nvSpPr>
          <p:spPr bwMode="auto">
            <a:xfrm>
              <a:off x="3024" y="331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  <a:cs typeface="+mn-cs"/>
              </a:endParaRPr>
            </a:p>
          </p:txBody>
        </p:sp>
        <p:sp>
          <p:nvSpPr>
            <p:cNvPr id="495708" name="AutoShape 71"/>
            <p:cNvSpPr>
              <a:spLocks noChangeArrowheads="1"/>
            </p:cNvSpPr>
            <p:nvPr/>
          </p:nvSpPr>
          <p:spPr bwMode="auto">
            <a:xfrm rot="5400000">
              <a:off x="3717" y="3291"/>
              <a:ext cx="66" cy="40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cs typeface="+mn-cs"/>
              </a:endParaRPr>
            </a:p>
          </p:txBody>
        </p:sp>
      </p:grpSp>
      <p:grpSp>
        <p:nvGrpSpPr>
          <p:cNvPr id="495672" name="Group 72"/>
          <p:cNvGrpSpPr>
            <a:grpSpLocks/>
          </p:cNvGrpSpPr>
          <p:nvPr/>
        </p:nvGrpSpPr>
        <p:grpSpPr bwMode="auto">
          <a:xfrm>
            <a:off x="4954588" y="5489575"/>
            <a:ext cx="2857500" cy="100013"/>
            <a:chOff x="3168" y="3458"/>
            <a:chExt cx="1891" cy="66"/>
          </a:xfrm>
        </p:grpSpPr>
        <p:sp>
          <p:nvSpPr>
            <p:cNvPr id="495705" name="Line 73"/>
            <p:cNvSpPr>
              <a:spLocks noChangeShapeType="1"/>
            </p:cNvSpPr>
            <p:nvPr/>
          </p:nvSpPr>
          <p:spPr bwMode="auto">
            <a:xfrm>
              <a:off x="3168" y="3493"/>
              <a:ext cx="18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  <a:cs typeface="+mn-cs"/>
              </a:endParaRPr>
            </a:p>
          </p:txBody>
        </p:sp>
        <p:sp>
          <p:nvSpPr>
            <p:cNvPr id="495706" name="AutoShape 74"/>
            <p:cNvSpPr>
              <a:spLocks noChangeArrowheads="1"/>
            </p:cNvSpPr>
            <p:nvPr/>
          </p:nvSpPr>
          <p:spPr bwMode="auto">
            <a:xfrm rot="5400000">
              <a:off x="5006" y="3471"/>
              <a:ext cx="66" cy="40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495673" name="Rectangle 75"/>
          <p:cNvSpPr>
            <a:spLocks noChangeArrowheads="1"/>
          </p:cNvSpPr>
          <p:nvPr/>
        </p:nvSpPr>
        <p:spPr bwMode="auto">
          <a:xfrm>
            <a:off x="0" y="6400800"/>
            <a:ext cx="91773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经文突出强调双重国度之约。以色列的角色从亚伯拉罕到基督其内涵延伸至教会（继续中），而教会并非指“新以色列人”（不连续）以便取代以色列民族。</a:t>
            </a:r>
          </a:p>
          <a:p>
            <a:pPr algn="ctr"/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以色列将在基督第二次降临时信靠基督从而再现其世界显赫地位。</a:t>
            </a:r>
            <a:endParaRPr lang="en-US" altLang="zh-CN" sz="10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495674" name="Rectangle 76"/>
          <p:cNvSpPr>
            <a:spLocks noChangeArrowheads="1"/>
          </p:cNvSpPr>
          <p:nvPr/>
        </p:nvSpPr>
        <p:spPr bwMode="auto">
          <a:xfrm>
            <a:off x="5114925" y="2095500"/>
            <a:ext cx="523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900">
                <a:solidFill>
                  <a:srgbClr val="FFFFFF"/>
                </a:solidFill>
                <a:ea typeface="SimSun" charset="0"/>
                <a:cs typeface="SimSun" charset="0"/>
              </a:rPr>
              <a:t>以色列</a:t>
            </a:r>
          </a:p>
        </p:txBody>
      </p:sp>
      <p:sp>
        <p:nvSpPr>
          <p:cNvPr id="495675" name="Rectangle 77"/>
          <p:cNvSpPr>
            <a:spLocks noChangeArrowheads="1"/>
          </p:cNvSpPr>
          <p:nvPr/>
        </p:nvSpPr>
        <p:spPr bwMode="auto">
          <a:xfrm>
            <a:off x="6394450" y="2095500"/>
            <a:ext cx="4095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zh-CN" altLang="en-US" sz="900">
                <a:solidFill>
                  <a:srgbClr val="FFFFFF"/>
                </a:solidFill>
                <a:ea typeface="SimSun" charset="0"/>
                <a:cs typeface="SimSun" charset="0"/>
              </a:rPr>
              <a:t>教会</a:t>
            </a:r>
          </a:p>
        </p:txBody>
      </p:sp>
      <p:sp>
        <p:nvSpPr>
          <p:cNvPr id="495676" name="Rectangle 78"/>
          <p:cNvSpPr>
            <a:spLocks noChangeArrowheads="1"/>
          </p:cNvSpPr>
          <p:nvPr/>
        </p:nvSpPr>
        <p:spPr bwMode="auto">
          <a:xfrm>
            <a:off x="5011738" y="2239963"/>
            <a:ext cx="7223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zh-CN" altLang="en-US" sz="800">
                <a:solidFill>
                  <a:srgbClr val="FFFFFF"/>
                </a:solidFill>
                <a:ea typeface="SimSun" charset="0"/>
                <a:cs typeface="SimSun" charset="0"/>
              </a:rPr>
              <a:t>民族的焦点</a:t>
            </a:r>
            <a:r>
              <a:rPr lang="en-US" altLang="zh-CN" sz="800">
                <a:solidFill>
                  <a:srgbClr val="FFFFFF"/>
                </a:solidFill>
                <a:ea typeface="SimSun" charset="0"/>
                <a:cs typeface="SimSun" charset="0"/>
              </a:rPr>
              <a:t>)</a:t>
            </a:r>
          </a:p>
        </p:txBody>
      </p:sp>
      <p:graphicFrame>
        <p:nvGraphicFramePr>
          <p:cNvPr id="495677" name="Object 2"/>
          <p:cNvGraphicFramePr>
            <a:graphicFrameLocks/>
          </p:cNvGraphicFramePr>
          <p:nvPr/>
        </p:nvGraphicFramePr>
        <p:xfrm>
          <a:off x="381000" y="49213"/>
          <a:ext cx="66516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1" name="Microsoft ClipArt Gallery" r:id="rId4" imgW="2120900" imgH="2108200" progId="MS_ClipArt_Gallery">
                  <p:embed/>
                </p:oleObj>
              </mc:Choice>
              <mc:Fallback>
                <p:oleObj name="Microsoft ClipArt Gallery" r:id="rId4" imgW="2120900" imgH="2108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9213"/>
                        <a:ext cx="66516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5678" name="Rectangle 80"/>
          <p:cNvSpPr>
            <a:spLocks noChangeArrowheads="1"/>
          </p:cNvSpPr>
          <p:nvPr/>
        </p:nvSpPr>
        <p:spPr bwMode="auto">
          <a:xfrm>
            <a:off x="6132513" y="2239963"/>
            <a:ext cx="10128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zh-CN" sz="1000">
                <a:solidFill>
                  <a:srgbClr val="FFFFFF"/>
                </a:solidFill>
                <a:cs typeface="+mn-cs"/>
              </a:rPr>
              <a:t>“</a:t>
            </a:r>
            <a:r>
              <a:rPr lang="zh-CN" altLang="en-US" sz="1000">
                <a:solidFill>
                  <a:srgbClr val="FFFFFF"/>
                </a:solidFill>
                <a:cs typeface="+mn-cs"/>
              </a:rPr>
              <a:t>新人” </a:t>
            </a:r>
            <a:r>
              <a:rPr lang="en-US" altLang="zh-CN" sz="1000">
                <a:solidFill>
                  <a:srgbClr val="FFFFFF"/>
                </a:solidFill>
                <a:cs typeface="+mn-cs"/>
              </a:rPr>
              <a:t>(</a:t>
            </a:r>
            <a:r>
              <a:rPr lang="zh-CN" altLang="en-US" sz="1000">
                <a:solidFill>
                  <a:srgbClr val="FFFFFF"/>
                </a:solidFill>
                <a:cs typeface="+mn-cs"/>
              </a:rPr>
              <a:t>弗</a:t>
            </a:r>
            <a:r>
              <a:rPr lang="en-US" altLang="zh-CN" sz="1000">
                <a:solidFill>
                  <a:srgbClr val="FFFFFF"/>
                </a:solidFill>
                <a:cs typeface="+mn-cs"/>
              </a:rPr>
              <a:t>2:15)</a:t>
            </a:r>
          </a:p>
        </p:txBody>
      </p:sp>
      <p:sp>
        <p:nvSpPr>
          <p:cNvPr id="495679" name="Line 81"/>
          <p:cNvSpPr>
            <a:spLocks noChangeShapeType="1"/>
          </p:cNvSpPr>
          <p:nvPr/>
        </p:nvSpPr>
        <p:spPr bwMode="auto">
          <a:xfrm>
            <a:off x="5783263" y="2116138"/>
            <a:ext cx="7937" cy="2379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ea typeface="MS PGothic" charset="0"/>
              <a:cs typeface="+mn-cs"/>
            </a:endParaRPr>
          </a:p>
        </p:txBody>
      </p:sp>
      <p:sp>
        <p:nvSpPr>
          <p:cNvPr id="495680" name="Rectangle 82"/>
          <p:cNvSpPr>
            <a:spLocks noChangeArrowheads="1"/>
          </p:cNvSpPr>
          <p:nvPr/>
        </p:nvSpPr>
        <p:spPr bwMode="auto">
          <a:xfrm>
            <a:off x="8029575" y="5772150"/>
            <a:ext cx="1079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/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第五版</a:t>
            </a:r>
          </a:p>
          <a:p>
            <a:pPr algn="just"/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2015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年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5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月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13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日</a:t>
            </a:r>
            <a:endParaRPr lang="en-US" altLang="zh-CN" sz="10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grpSp>
        <p:nvGrpSpPr>
          <p:cNvPr id="495681" name="Group 83"/>
          <p:cNvGrpSpPr>
            <a:grpSpLocks/>
          </p:cNvGrpSpPr>
          <p:nvPr/>
        </p:nvGrpSpPr>
        <p:grpSpPr bwMode="auto">
          <a:xfrm>
            <a:off x="1387475" y="2087563"/>
            <a:ext cx="165100" cy="176212"/>
            <a:chOff x="874" y="1315"/>
            <a:chExt cx="104" cy="111"/>
          </a:xfrm>
        </p:grpSpPr>
        <p:sp>
          <p:nvSpPr>
            <p:cNvPr id="495703" name="AutoShape 84"/>
            <p:cNvSpPr>
              <a:spLocks noChangeArrowheads="1"/>
            </p:cNvSpPr>
            <p:nvPr/>
          </p:nvSpPr>
          <p:spPr bwMode="auto">
            <a:xfrm>
              <a:off x="874" y="1315"/>
              <a:ext cx="100" cy="81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95704" name="AutoShape 85"/>
            <p:cNvSpPr>
              <a:spLocks noChangeArrowheads="1"/>
            </p:cNvSpPr>
            <p:nvPr/>
          </p:nvSpPr>
          <p:spPr bwMode="auto">
            <a:xfrm rot="10800000" flipH="1">
              <a:off x="876" y="1340"/>
              <a:ext cx="102" cy="86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cs typeface="+mn-cs"/>
              </a:endParaRPr>
            </a:p>
          </p:txBody>
        </p:sp>
      </p:grpSp>
      <p:grpSp>
        <p:nvGrpSpPr>
          <p:cNvPr id="495682" name="Group 86"/>
          <p:cNvGrpSpPr>
            <a:grpSpLocks/>
          </p:cNvGrpSpPr>
          <p:nvPr/>
        </p:nvGrpSpPr>
        <p:grpSpPr bwMode="auto">
          <a:xfrm>
            <a:off x="2305050" y="3333750"/>
            <a:ext cx="288925" cy="222250"/>
            <a:chOff x="1452" y="2100"/>
            <a:chExt cx="182" cy="140"/>
          </a:xfrm>
        </p:grpSpPr>
        <p:sp>
          <p:nvSpPr>
            <p:cNvPr id="495698" name="Freeform 87"/>
            <p:cNvSpPr>
              <a:spLocks/>
            </p:cNvSpPr>
            <p:nvPr/>
          </p:nvSpPr>
          <p:spPr bwMode="auto">
            <a:xfrm>
              <a:off x="1452" y="2100"/>
              <a:ext cx="182" cy="97"/>
            </a:xfrm>
            <a:custGeom>
              <a:avLst/>
              <a:gdLst>
                <a:gd name="T0" fmla="*/ 0 w 182"/>
                <a:gd name="T1" fmla="*/ 96 h 97"/>
                <a:gd name="T2" fmla="*/ 23 w 182"/>
                <a:gd name="T3" fmla="*/ 0 h 97"/>
                <a:gd name="T4" fmla="*/ 45 w 182"/>
                <a:gd name="T5" fmla="*/ 48 h 97"/>
                <a:gd name="T6" fmla="*/ 47 w 182"/>
                <a:gd name="T7" fmla="*/ 49 h 97"/>
                <a:gd name="T8" fmla="*/ 68 w 182"/>
                <a:gd name="T9" fmla="*/ 0 h 97"/>
                <a:gd name="T10" fmla="*/ 91 w 182"/>
                <a:gd name="T11" fmla="*/ 48 h 97"/>
                <a:gd name="T12" fmla="*/ 113 w 182"/>
                <a:gd name="T13" fmla="*/ 0 h 97"/>
                <a:gd name="T14" fmla="*/ 136 w 182"/>
                <a:gd name="T15" fmla="*/ 48 h 97"/>
                <a:gd name="T16" fmla="*/ 158 w 182"/>
                <a:gd name="T17" fmla="*/ 0 h 97"/>
                <a:gd name="T18" fmla="*/ 181 w 182"/>
                <a:gd name="T19" fmla="*/ 96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97"/>
                <a:gd name="T32" fmla="*/ 182 w 182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97">
                  <a:moveTo>
                    <a:pt x="0" y="96"/>
                  </a:moveTo>
                  <a:lnTo>
                    <a:pt x="23" y="0"/>
                  </a:lnTo>
                  <a:lnTo>
                    <a:pt x="45" y="48"/>
                  </a:lnTo>
                  <a:lnTo>
                    <a:pt x="47" y="49"/>
                  </a:lnTo>
                  <a:lnTo>
                    <a:pt x="68" y="0"/>
                  </a:lnTo>
                  <a:lnTo>
                    <a:pt x="91" y="48"/>
                  </a:lnTo>
                  <a:lnTo>
                    <a:pt x="113" y="0"/>
                  </a:lnTo>
                  <a:lnTo>
                    <a:pt x="136" y="48"/>
                  </a:lnTo>
                  <a:lnTo>
                    <a:pt x="158" y="0"/>
                  </a:lnTo>
                  <a:lnTo>
                    <a:pt x="181" y="96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  <a:cs typeface="+mn-cs"/>
              </a:endParaRPr>
            </a:p>
          </p:txBody>
        </p:sp>
        <p:sp>
          <p:nvSpPr>
            <p:cNvPr id="495699" name="Rectangle 88"/>
            <p:cNvSpPr>
              <a:spLocks noChangeArrowheads="1"/>
            </p:cNvSpPr>
            <p:nvPr/>
          </p:nvSpPr>
          <p:spPr bwMode="auto">
            <a:xfrm>
              <a:off x="1452" y="2196"/>
              <a:ext cx="181" cy="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95700" name="Oval 89"/>
            <p:cNvSpPr>
              <a:spLocks noChangeArrowheads="1"/>
            </p:cNvSpPr>
            <p:nvPr/>
          </p:nvSpPr>
          <p:spPr bwMode="auto">
            <a:xfrm>
              <a:off x="1456" y="2200"/>
              <a:ext cx="173" cy="4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95701" name="Line 90"/>
            <p:cNvSpPr>
              <a:spLocks noChangeShapeType="1"/>
            </p:cNvSpPr>
            <p:nvPr/>
          </p:nvSpPr>
          <p:spPr bwMode="auto">
            <a:xfrm>
              <a:off x="1452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  <a:cs typeface="+mn-cs"/>
              </a:endParaRPr>
            </a:p>
          </p:txBody>
        </p:sp>
        <p:sp>
          <p:nvSpPr>
            <p:cNvPr id="495702" name="Line 91"/>
            <p:cNvSpPr>
              <a:spLocks noChangeShapeType="1"/>
            </p:cNvSpPr>
            <p:nvPr/>
          </p:nvSpPr>
          <p:spPr bwMode="auto">
            <a:xfrm>
              <a:off x="1633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495683" name="Group 92"/>
          <p:cNvGrpSpPr>
            <a:grpSpLocks/>
          </p:cNvGrpSpPr>
          <p:nvPr/>
        </p:nvGrpSpPr>
        <p:grpSpPr bwMode="auto">
          <a:xfrm>
            <a:off x="1774825" y="1428750"/>
            <a:ext cx="298450" cy="238125"/>
            <a:chOff x="1118" y="900"/>
            <a:chExt cx="188" cy="150"/>
          </a:xfrm>
        </p:grpSpPr>
        <p:grpSp>
          <p:nvGrpSpPr>
            <p:cNvPr id="495692" name="Group 93"/>
            <p:cNvGrpSpPr>
              <a:grpSpLocks/>
            </p:cNvGrpSpPr>
            <p:nvPr/>
          </p:nvGrpSpPr>
          <p:grpSpPr bwMode="auto">
            <a:xfrm>
              <a:off x="1118" y="900"/>
              <a:ext cx="84" cy="150"/>
              <a:chOff x="1118" y="900"/>
              <a:chExt cx="84" cy="150"/>
            </a:xfrm>
          </p:grpSpPr>
          <p:sp>
            <p:nvSpPr>
              <p:cNvPr id="495696" name="Rectangle 94"/>
              <p:cNvSpPr>
                <a:spLocks noChangeArrowheads="1"/>
              </p:cNvSpPr>
              <p:nvPr/>
            </p:nvSpPr>
            <p:spPr bwMode="auto">
              <a:xfrm>
                <a:off x="1118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95697" name="Oval 95"/>
              <p:cNvSpPr>
                <a:spLocks noChangeArrowheads="1"/>
              </p:cNvSpPr>
              <p:nvPr/>
            </p:nvSpPr>
            <p:spPr bwMode="auto">
              <a:xfrm>
                <a:off x="1118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grpSp>
          <p:nvGrpSpPr>
            <p:cNvPr id="495693" name="Group 96"/>
            <p:cNvGrpSpPr>
              <a:grpSpLocks/>
            </p:cNvGrpSpPr>
            <p:nvPr/>
          </p:nvGrpSpPr>
          <p:grpSpPr bwMode="auto">
            <a:xfrm>
              <a:off x="1222" y="900"/>
              <a:ext cx="84" cy="150"/>
              <a:chOff x="1222" y="900"/>
              <a:chExt cx="84" cy="150"/>
            </a:xfrm>
          </p:grpSpPr>
          <p:sp>
            <p:nvSpPr>
              <p:cNvPr id="495694" name="Rectangle 97"/>
              <p:cNvSpPr>
                <a:spLocks noChangeArrowheads="1"/>
              </p:cNvSpPr>
              <p:nvPr/>
            </p:nvSpPr>
            <p:spPr bwMode="auto">
              <a:xfrm>
                <a:off x="1222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95695" name="Oval 98"/>
              <p:cNvSpPr>
                <a:spLocks noChangeArrowheads="1"/>
              </p:cNvSpPr>
              <p:nvPr/>
            </p:nvSpPr>
            <p:spPr bwMode="auto">
              <a:xfrm>
                <a:off x="1222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sp>
        <p:nvSpPr>
          <p:cNvPr id="495684" name="Rectangle 99"/>
          <p:cNvSpPr>
            <a:spLocks noChangeArrowheads="1"/>
          </p:cNvSpPr>
          <p:nvPr/>
        </p:nvSpPr>
        <p:spPr bwMode="auto">
          <a:xfrm>
            <a:off x="7667625" y="4586288"/>
            <a:ext cx="86518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000A0D"/>
                </a:solidFill>
                <a:ea typeface="SimSun" charset="0"/>
                <a:cs typeface="SimSun" charset="0"/>
              </a:rPr>
              <a:t>在民族复兴之际，新约的五个内容均得以实现（亚</a:t>
            </a:r>
            <a:r>
              <a:rPr lang="en-US" altLang="zh-CN" sz="1000">
                <a:solidFill>
                  <a:srgbClr val="000A0D"/>
                </a:solidFill>
                <a:ea typeface="SimSun" charset="0"/>
                <a:cs typeface="SimSun" charset="0"/>
              </a:rPr>
              <a:t>8</a:t>
            </a:r>
            <a:r>
              <a:rPr lang="zh-CN" altLang="en-US" sz="1000">
                <a:solidFill>
                  <a:srgbClr val="000A0D"/>
                </a:solidFill>
                <a:ea typeface="SimSun" charset="0"/>
                <a:cs typeface="SimSun" charset="0"/>
              </a:rPr>
              <a:t>）</a:t>
            </a:r>
            <a:endParaRPr lang="en-US" altLang="zh-CN" sz="1000">
              <a:solidFill>
                <a:srgbClr val="000A0D"/>
              </a:solidFill>
              <a:ea typeface="SimSun" charset="0"/>
              <a:cs typeface="SimSun" charset="0"/>
            </a:endParaRPr>
          </a:p>
        </p:txBody>
      </p:sp>
      <p:sp>
        <p:nvSpPr>
          <p:cNvPr id="430149" name="Rectangle 100"/>
          <p:cNvSpPr>
            <a:spLocks noChangeArrowheads="1"/>
          </p:cNvSpPr>
          <p:nvPr/>
        </p:nvSpPr>
        <p:spPr bwMode="auto">
          <a:xfrm>
            <a:off x="8416925" y="4675188"/>
            <a:ext cx="7270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>
              <a:defRPr/>
            </a:pPr>
            <a:r>
              <a:rPr lang="zh-CN" altLang="en-US" sz="1000" spc="-100" dirty="0">
                <a:solidFill>
                  <a:srgbClr val="000A0D"/>
                </a:solidFill>
                <a:ea typeface="SimSun" charset="0"/>
                <a:cs typeface="SimSun" charset="0"/>
              </a:rPr>
              <a:t>一切都更新了！</a:t>
            </a:r>
            <a:r>
              <a:rPr lang="en-US" altLang="zh-CN" sz="1000" spc="-100" dirty="0">
                <a:solidFill>
                  <a:srgbClr val="000A0D"/>
                </a:solidFill>
                <a:ea typeface="SimSun" charset="0"/>
                <a:cs typeface="SimSun" charset="0"/>
              </a:rPr>
              <a:t/>
            </a:r>
            <a:br>
              <a:rPr lang="en-US" altLang="zh-CN" sz="1000" spc="-100" dirty="0">
                <a:solidFill>
                  <a:srgbClr val="000A0D"/>
                </a:solidFill>
                <a:ea typeface="SimSun" charset="0"/>
                <a:cs typeface="SimSun" charset="0"/>
              </a:rPr>
            </a:br>
            <a:r>
              <a:rPr lang="zh-CN" altLang="en-US" sz="1000" spc="-100" dirty="0">
                <a:solidFill>
                  <a:srgbClr val="000A0D"/>
                </a:solidFill>
                <a:ea typeface="SimSun" charset="0"/>
                <a:cs typeface="SimSun" charset="0"/>
              </a:rPr>
              <a:t>（启</a:t>
            </a:r>
            <a:r>
              <a:rPr lang="en-US" altLang="zh-CN" sz="1000" spc="-100" dirty="0">
                <a:solidFill>
                  <a:srgbClr val="000A0D"/>
                </a:solidFill>
                <a:ea typeface="SimSun" charset="0"/>
                <a:cs typeface="SimSun" charset="0"/>
              </a:rPr>
              <a:t>21:5</a:t>
            </a:r>
            <a:r>
              <a:rPr lang="zh-CN" altLang="en-US" sz="1000" spc="-100" dirty="0">
                <a:solidFill>
                  <a:srgbClr val="000A0D"/>
                </a:solidFill>
                <a:ea typeface="SimSun" charset="0"/>
                <a:cs typeface="SimSun" charset="0"/>
              </a:rPr>
              <a:t>）</a:t>
            </a:r>
            <a:endParaRPr lang="en-US" altLang="zh-CN" sz="1000" spc="-100" dirty="0">
              <a:solidFill>
                <a:srgbClr val="000A0D"/>
              </a:solidFill>
              <a:ea typeface="SimSun" charset="0"/>
              <a:cs typeface="SimSun" charset="0"/>
            </a:endParaRPr>
          </a:p>
        </p:txBody>
      </p:sp>
      <p:sp>
        <p:nvSpPr>
          <p:cNvPr id="1556581" name="Rectangle 101"/>
          <p:cNvSpPr>
            <a:spLocks noChangeArrowheads="1"/>
          </p:cNvSpPr>
          <p:nvPr/>
        </p:nvSpPr>
        <p:spPr bwMode="auto">
          <a:xfrm>
            <a:off x="1905000" y="5965825"/>
            <a:ext cx="28527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暂时的（加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3:19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）、有条件的，显明人的罪（罗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7:7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）并规范以色列人（加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3:23-25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）</a:t>
            </a:r>
            <a:endParaRPr lang="en-US" altLang="zh-CN" sz="100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  <p:sp>
        <p:nvSpPr>
          <p:cNvPr id="495687" name="Rectangle 102"/>
          <p:cNvSpPr>
            <a:spLocks noChangeArrowheads="1"/>
          </p:cNvSpPr>
          <p:nvPr/>
        </p:nvSpPr>
        <p:spPr bwMode="auto">
          <a:xfrm>
            <a:off x="5862638" y="5734050"/>
            <a:ext cx="14462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十字架废除、成就、取代了律法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(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罗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7:1-6;1 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林前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9:19-21; </a:t>
            </a:r>
            <a:r>
              <a:rPr lang="zh-CN" altLang="en-US" sz="1000">
                <a:solidFill>
                  <a:srgbClr val="FFFFFF"/>
                </a:solidFill>
                <a:ea typeface="SimSun" charset="0"/>
                <a:cs typeface="SimSun" charset="0"/>
              </a:rPr>
              <a:t>希</a:t>
            </a:r>
            <a:r>
              <a:rPr lang="en-US" altLang="zh-CN" sz="1000">
                <a:solidFill>
                  <a:srgbClr val="FFFFFF"/>
                </a:solidFill>
                <a:ea typeface="SimSun" charset="0"/>
                <a:cs typeface="SimSun" charset="0"/>
              </a:rPr>
              <a:t>8:13)</a:t>
            </a:r>
          </a:p>
        </p:txBody>
      </p:sp>
      <p:sp>
        <p:nvSpPr>
          <p:cNvPr id="1556583" name="Rectangle 103"/>
          <p:cNvSpPr>
            <a:spLocks noChangeArrowheads="1"/>
          </p:cNvSpPr>
          <p:nvPr/>
        </p:nvSpPr>
        <p:spPr bwMode="auto">
          <a:xfrm>
            <a:off x="2819400" y="1755775"/>
            <a:ext cx="127635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创世记 </a:t>
            </a:r>
            <a:r>
              <a:rPr lang="en-US" altLang="zh-CN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SimSun" charset="0"/>
                <a:cs typeface="SimSun" charset="0"/>
              </a:rPr>
              <a:t>6:18; 9:8-17</a:t>
            </a:r>
          </a:p>
        </p:txBody>
      </p:sp>
      <p:sp>
        <p:nvSpPr>
          <p:cNvPr id="1556584" name="Rectangle 104"/>
          <p:cNvSpPr>
            <a:spLocks noGrp="1" noChangeArrowheads="1"/>
          </p:cNvSpPr>
          <p:nvPr>
            <p:ph type="ctrTitle"/>
          </p:nvPr>
        </p:nvSpPr>
        <p:spPr>
          <a:xfrm>
            <a:off x="838200" y="246063"/>
            <a:ext cx="7696200" cy="704850"/>
          </a:xfrm>
          <a:effectLst>
            <a:outerShdw blurRad="63500" dist="35921" dir="2700000" algn="ctr" rotWithShape="0">
              <a:srgbClr val="000000">
                <a:alpha val="50000"/>
              </a:srgbClr>
            </a:outerShdw>
          </a:effectLst>
        </p:spPr>
        <p:txBody>
          <a:bodyPr anchor="t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 charset="0"/>
                <a:ea typeface="SimSun" charset="0"/>
                <a:cs typeface="SimSun" charset="0"/>
              </a:rPr>
              <a:t>国度与契约时间表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 charset="0"/>
                <a:ea typeface="SimSun" charset="0"/>
                <a:cs typeface="SimSun" charset="0"/>
              </a:rPr>
              <a:t> </a:t>
            </a:r>
            <a:endParaRPr lang="en-US" altLang="zh-C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ggadocio" charset="0"/>
              <a:ea typeface="SimSun" charset="0"/>
              <a:cs typeface="SimSun" charset="0"/>
            </a:endParaRPr>
          </a:p>
        </p:txBody>
      </p:sp>
      <p:sp>
        <p:nvSpPr>
          <p:cNvPr id="106" name="Text Box 105"/>
          <p:cNvSpPr txBox="1">
            <a:spLocks noChangeArrowheads="1"/>
          </p:cNvSpPr>
          <p:nvPr/>
        </p:nvSpPr>
        <p:spPr bwMode="auto">
          <a:xfrm>
            <a:off x="9285288" y="158750"/>
            <a:ext cx="5429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24" charset="0"/>
                <a:ea typeface="ＭＳ Ｐゴシック" charset="-128"/>
                <a:cs typeface="ＭＳ Ｐゴシック" charset="-128"/>
              </a:rPr>
              <a:t>9g</a:t>
            </a:r>
          </a:p>
        </p:txBody>
      </p:sp>
      <p:sp>
        <p:nvSpPr>
          <p:cNvPr id="107" name="Text Box 105"/>
          <p:cNvSpPr txBox="1">
            <a:spLocks noChangeArrowheads="1"/>
          </p:cNvSpPr>
          <p:nvPr/>
        </p:nvSpPr>
        <p:spPr bwMode="auto">
          <a:xfrm>
            <a:off x="8329613" y="0"/>
            <a:ext cx="8286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-111" charset="0"/>
                <a:cs typeface="+mn-cs"/>
              </a:rPr>
              <a:t>22 &amp;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-111" charset="0"/>
                <a:cs typeface="+mn-cs"/>
              </a:rPr>
              <a:t>337</a:t>
            </a:r>
          </a:p>
        </p:txBody>
      </p:sp>
    </p:spTree>
    <p:extLst>
      <p:ext uri="{BB962C8B-B14F-4D97-AF65-F5344CB8AC3E}">
        <p14:creationId xmlns:p14="http://schemas.microsoft.com/office/powerpoint/2010/main" val="4203164616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Black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末世论</a:t>
            </a:r>
            <a:r>
              <a:rPr lang="en-US" altLang="zh-CN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•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29851549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7200" b="1" dirty="0"/>
              <a:t>契约的种类</a:t>
            </a:r>
            <a:endParaRPr lang="en-US" altLang="en-US" sz="7200" b="1" dirty="0"/>
          </a:p>
        </p:txBody>
      </p:sp>
      <p:grpSp>
        <p:nvGrpSpPr>
          <p:cNvPr id="16386" name="Group 3"/>
          <p:cNvGrpSpPr>
            <a:grpSpLocks noChangeAspect="1"/>
          </p:cNvGrpSpPr>
          <p:nvPr/>
        </p:nvGrpSpPr>
        <p:grpSpPr bwMode="auto">
          <a:xfrm>
            <a:off x="381000" y="1066800"/>
            <a:ext cx="8763000" cy="2908300"/>
            <a:chOff x="164" y="1021"/>
            <a:chExt cx="1874" cy="2328"/>
          </a:xfrm>
        </p:grpSpPr>
        <p:sp>
          <p:nvSpPr>
            <p:cNvPr id="16390" name="AutoShape 4"/>
            <p:cNvSpPr>
              <a:spLocks noChangeAspect="1" noChangeArrowheads="1" noTextEdit="1"/>
            </p:cNvSpPr>
            <p:nvPr/>
          </p:nvSpPr>
          <p:spPr bwMode="auto">
            <a:xfrm>
              <a:off x="164" y="1021"/>
              <a:ext cx="1874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FFFFFF"/>
                </a:solidFill>
                <a:latin typeface="Tahoma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16391" name="_s15365"/>
            <p:cNvCxnSpPr>
              <a:cxnSpLocks noChangeShapeType="1"/>
              <a:stCxn id="16395" idx="0"/>
              <a:endCxn id="16393" idx="2"/>
            </p:cNvCxnSpPr>
            <p:nvPr/>
          </p:nvCxnSpPr>
          <p:spPr bwMode="auto">
            <a:xfrm rot="5400000" flipH="1">
              <a:off x="1298" y="1786"/>
              <a:ext cx="109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2" name="_s15366"/>
            <p:cNvCxnSpPr>
              <a:cxnSpLocks noChangeShapeType="1"/>
              <a:stCxn id="16394" idx="0"/>
              <a:endCxn id="16393" idx="2"/>
            </p:cNvCxnSpPr>
            <p:nvPr/>
          </p:nvCxnSpPr>
          <p:spPr bwMode="auto">
            <a:xfrm rot="-5400000">
              <a:off x="794" y="1786"/>
              <a:ext cx="109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93" name="_s15367"/>
            <p:cNvSpPr>
              <a:spLocks noChangeArrowheads="1"/>
            </p:cNvSpPr>
            <p:nvPr/>
          </p:nvSpPr>
          <p:spPr bwMode="auto">
            <a:xfrm>
              <a:off x="631" y="1409"/>
              <a:ext cx="940" cy="574"/>
            </a:xfrm>
            <a:prstGeom prst="roundRect">
              <a:avLst>
                <a:gd name="adj" fmla="val 16667"/>
              </a:avLst>
            </a:prstGeom>
            <a:solidFill>
              <a:srgbClr val="0033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4000" b="1" dirty="0">
                  <a:solidFill>
                    <a:srgbClr val="FFFFFF"/>
                  </a:solidFill>
                  <a:cs typeface="+mn-cs"/>
                </a:rPr>
                <a:t>契约</a:t>
              </a:r>
              <a:endParaRPr lang="en-US" altLang="en-US" sz="4000" b="1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94" name="_s15368"/>
            <p:cNvSpPr>
              <a:spLocks noChangeArrowheads="1"/>
            </p:cNvSpPr>
            <p:nvPr/>
          </p:nvSpPr>
          <p:spPr bwMode="auto">
            <a:xfrm>
              <a:off x="164" y="2092"/>
              <a:ext cx="865" cy="57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4000" b="1" dirty="0">
                  <a:solidFill>
                    <a:srgbClr val="FFFFFF"/>
                  </a:solidFill>
                  <a:cs typeface="+mn-cs"/>
                </a:rPr>
                <a:t>有条件的</a:t>
              </a:r>
              <a:endParaRPr lang="en-US" altLang="en-US" sz="4000" b="1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95" name="_s15369"/>
            <p:cNvSpPr>
              <a:spLocks noChangeArrowheads="1"/>
            </p:cNvSpPr>
            <p:nvPr/>
          </p:nvSpPr>
          <p:spPr bwMode="auto">
            <a:xfrm>
              <a:off x="1173" y="2092"/>
              <a:ext cx="865" cy="575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ja-JP" altLang="en-US" sz="4000" b="1">
                  <a:solidFill>
                    <a:srgbClr val="FFFFFF"/>
                  </a:solidFill>
                  <a:cs typeface="+mn-cs"/>
                </a:rPr>
                <a:t>无条件的</a:t>
              </a:r>
              <a:endParaRPr lang="en-US" altLang="en-US" sz="4000" b="1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8496300" y="33338"/>
            <a:ext cx="5730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Tahoma" charset="0"/>
                <a:cs typeface="+mn-cs"/>
              </a:rPr>
              <a:t>37</a:t>
            </a:r>
          </a:p>
        </p:txBody>
      </p:sp>
      <p:pic>
        <p:nvPicPr>
          <p:cNvPr id="15372" name="Picture 12" descr="j01954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992437"/>
            <a:ext cx="25146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517779" y="5517232"/>
            <a:ext cx="7162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ja-JP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对小组的问题</a:t>
            </a:r>
            <a:r>
              <a:rPr lang="en-US" altLang="ja-JP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:</a:t>
            </a:r>
          </a:p>
          <a:p>
            <a:pPr algn="ctr"/>
            <a:r>
              <a:rPr lang="ja-JP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结婚是有条件还是无条件的</a:t>
            </a:r>
            <a:r>
              <a:rPr lang="en-US" altLang="ja-JP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  <a:endParaRPr lang="en-US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48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76200"/>
            <a:ext cx="5486400" cy="23622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/>
                <a:cs typeface="Arial"/>
              </a:rPr>
              <a:t>圣经里盟约的种类</a:t>
            </a:r>
            <a:endParaRPr lang="en-US" b="1" dirty="0"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latin typeface="Arial"/>
              <a:cs typeface="Arial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438400"/>
            <a:ext cx="4724400" cy="4419600"/>
          </a:xfrm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Monotype Sorts" pitchFamily="-108" charset="2"/>
              <a:buChar char="F"/>
              <a:defRPr/>
            </a:pPr>
            <a:r>
              <a:rPr lang="zh-CN" alt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/>
                <a:cs typeface="Arial"/>
              </a:rPr>
              <a:t>圣约神学</a:t>
            </a:r>
            <a:endParaRPr lang="en-US" sz="3600" b="1" dirty="0"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latin typeface="Arial"/>
              <a:cs typeface="Arial"/>
            </a:endParaRPr>
          </a:p>
          <a:p>
            <a:pPr algn="r" eaLnBrk="1" hangingPunct="1">
              <a:lnSpc>
                <a:spcPct val="90000"/>
              </a:lnSpc>
              <a:buFont typeface="Monotype Sorts" pitchFamily="-108" charset="2"/>
              <a:buChar char="F"/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/>
                <a:cs typeface="Arial"/>
              </a:rPr>
              <a:t>(</a:t>
            </a:r>
            <a:r>
              <a:rPr lang="zh-CN" alt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/>
                <a:cs typeface="Arial"/>
              </a:rPr>
              <a:t>神学论</a:t>
            </a:r>
            <a:r>
              <a:rPr 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/>
                <a:cs typeface="Arial"/>
              </a:rPr>
              <a:t>)</a:t>
            </a:r>
          </a:p>
          <a:p>
            <a:pPr algn="r" eaLnBrk="1" hangingPunct="1">
              <a:lnSpc>
                <a:spcPct val="90000"/>
              </a:lnSpc>
              <a:buFont typeface="Monotype Sorts" pitchFamily="-108" charset="2"/>
              <a:buChar char="F"/>
              <a:defRPr/>
            </a:pPr>
            <a:endParaRPr lang="en-US" sz="3600" b="1" dirty="0"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latin typeface="Arial"/>
              <a:cs typeface="Arial"/>
            </a:endParaRPr>
          </a:p>
          <a:p>
            <a:pPr algn="r" eaLnBrk="1" hangingPunct="1">
              <a:lnSpc>
                <a:spcPct val="90000"/>
              </a:lnSpc>
              <a:buFont typeface="Monotype Sorts" pitchFamily="-108" charset="2"/>
              <a:buChar char="F"/>
              <a:defRPr/>
            </a:pPr>
            <a:r>
              <a:rPr lang="zh-CN" alt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/>
                <a:cs typeface="Arial"/>
              </a:rPr>
              <a:t>圣经盟约</a:t>
            </a:r>
            <a:endParaRPr lang="en-SG" altLang="zh-CN" sz="3600" b="1" dirty="0"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latin typeface="Arial"/>
              <a:cs typeface="Arial"/>
            </a:endParaRPr>
          </a:p>
          <a:p>
            <a:pPr algn="r" eaLnBrk="1" hangingPunct="1">
              <a:lnSpc>
                <a:spcPct val="90000"/>
              </a:lnSpc>
              <a:buFont typeface="Monotype Sorts" pitchFamily="-108" charset="2"/>
              <a:buChar char="F"/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/>
                <a:cs typeface="Arial"/>
              </a:rPr>
              <a:t>(</a:t>
            </a:r>
            <a:r>
              <a:rPr lang="zh-CN" alt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/>
                <a:cs typeface="Arial"/>
              </a:rPr>
              <a:t>圣经论</a:t>
            </a:r>
            <a:r>
              <a:rPr 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/>
                <a:cs typeface="Arial"/>
              </a:rPr>
              <a:t>)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18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b="1" dirty="0">
                <a:latin typeface="Arial"/>
                <a:ea typeface="ＭＳ Ｐゴシック" pitchFamily="-108" charset="-128"/>
                <a:cs typeface="Arial"/>
              </a:rPr>
              <a:t>神学契约</a:t>
            </a:r>
            <a:endParaRPr lang="en-US" b="1" dirty="0">
              <a:latin typeface="Arial"/>
              <a:ea typeface="ＭＳ Ｐゴシック" pitchFamily="-108" charset="-128"/>
              <a:cs typeface="Arial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18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771525" y="2204864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539750" indent="-539750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-108" charset="2"/>
              <a:buChar char="l"/>
              <a:defRPr/>
            </a:pPr>
            <a:r>
              <a:rPr lang="zh-CN" altLang="en-US" sz="4000" b="1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赎罪之约</a:t>
            </a:r>
            <a:endParaRPr lang="en-US" sz="4000" b="1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539750" indent="-539750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-108" charset="2"/>
              <a:buChar char="l"/>
              <a:defRPr/>
            </a:pPr>
            <a:r>
              <a:rPr lang="zh-CN" altLang="en-US" sz="4000" b="1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善工之约</a:t>
            </a:r>
            <a:endParaRPr lang="en-US" sz="4000" b="1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539750" indent="-539750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-108" charset="2"/>
              <a:buChar char="l"/>
              <a:defRPr/>
            </a:pPr>
            <a:r>
              <a:rPr lang="zh-CN" altLang="en-US" sz="4000" b="1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恩典之约</a:t>
            </a:r>
            <a:endParaRPr lang="en-US" sz="4000" b="1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070"/>
            <a:ext cx="9144000" cy="6297930"/>
          </a:xfrm>
          <a:prstGeom prst="rect">
            <a:avLst/>
          </a:prstGeom>
        </p:spPr>
      </p:pic>
      <p:sp>
        <p:nvSpPr>
          <p:cNvPr id="164866" name="Title 1"/>
          <p:cNvSpPr txBox="1">
            <a:spLocks/>
          </p:cNvSpPr>
          <p:nvPr/>
        </p:nvSpPr>
        <p:spPr bwMode="auto">
          <a:xfrm>
            <a:off x="107504" y="5256584"/>
            <a:ext cx="9036496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zh-CHT" altLang="en-US" sz="32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耶和華 神吩咐那人說：“園中各樣樹上的果子，你都可以吃； </a:t>
            </a:r>
            <a:r>
              <a:rPr lang="en-US" altLang="zh-CHT" sz="32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17 </a:t>
            </a:r>
            <a:r>
              <a:rPr lang="zh-CHT" altLang="en-US" sz="32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只是那知善惡樹的果子，你不可吃；因為你吃的時候，你必要死。”</a:t>
            </a:r>
            <a:endParaRPr lang="en-US" sz="3200" b="1" dirty="0"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latin typeface="Arial" charset="0"/>
              <a:ea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163"/>
            <a:ext cx="9144000" cy="682238"/>
          </a:xfrm>
          <a:gradFill rotWithShape="1">
            <a:gsLst>
              <a:gs pos="0">
                <a:srgbClr val="660033"/>
              </a:gs>
              <a:gs pos="50000">
                <a:srgbClr val="2F0018"/>
              </a:gs>
              <a:gs pos="100000">
                <a:srgbClr val="660033"/>
              </a:gs>
            </a:gsLst>
            <a:lin ang="5400000" scaled="1"/>
          </a:gradFill>
        </p:spPr>
        <p:txBody>
          <a:bodyPr lIns="91440" tIns="45720" rIns="91440" bIns="45720">
            <a:spAutoFit/>
          </a:bodyPr>
          <a:lstStyle/>
          <a:p>
            <a:pPr>
              <a:defRPr/>
            </a:pPr>
            <a:r>
              <a:rPr lang="zh-TW" altLang="en-US" sz="4000" b="1" dirty="0"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创世纪 </a:t>
            </a:r>
            <a:r>
              <a:rPr lang="en-US" sz="4000" b="1" dirty="0"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2:16 (CNV)</a:t>
            </a:r>
          </a:p>
        </p:txBody>
      </p:sp>
    </p:spTree>
    <p:extLst>
      <p:ext uri="{BB962C8B-B14F-4D97-AF65-F5344CB8AC3E}">
        <p14:creationId xmlns:p14="http://schemas.microsoft.com/office/powerpoint/2010/main" val="327890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81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44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cs typeface="Arial"/>
              </a:rPr>
              <a:t>神学盟约</a:t>
            </a:r>
            <a: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cs typeface="Arial"/>
              </a:rPr>
              <a:t/>
            </a:r>
            <a:br>
              <a:rPr lang="en-US" sz="44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cs typeface="Arial"/>
              </a:rPr>
            </a:b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6400800"/>
            <a:ext cx="7715200" cy="533400"/>
          </a:xfrm>
        </p:spPr>
        <p:txBody>
          <a:bodyPr/>
          <a:lstStyle/>
          <a:p>
            <a:pPr algn="r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Robert Lightner, </a:t>
            </a:r>
            <a:r>
              <a:rPr lang="zh-CN" altLang="en-US" sz="2000" dirty="0">
                <a:latin typeface="Arial" charset="0"/>
                <a:ea typeface="ＭＳ Ｐゴシック" charset="0"/>
                <a:cs typeface="ＭＳ Ｐゴシック" charset="0"/>
              </a:rPr>
              <a:t>末世的手册（</a:t>
            </a:r>
            <a:r>
              <a:rPr lang="en-US" sz="2000" i="1" dirty="0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latin typeface="Arial" charset="0"/>
                <a:ea typeface="ＭＳ Ｐゴシック" charset="0"/>
                <a:cs typeface="ＭＳ Ｐゴシック" charset="0"/>
              </a:rPr>
              <a:t>Last Days Handbook</a:t>
            </a:r>
            <a:r>
              <a:rPr lang="zh-CN" altLang="en-US" sz="2000" i="1" dirty="0">
                <a:latin typeface="Arial" charset="0"/>
                <a:ea typeface="ＭＳ Ｐゴシック" charset="0"/>
                <a:cs typeface="ＭＳ Ｐゴシック" charset="0"/>
              </a:rPr>
              <a:t>）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76</a:t>
            </a:r>
            <a:r>
              <a:rPr lang="zh-CN" altLang="en-US" sz="2000" dirty="0">
                <a:latin typeface="Arial" charset="0"/>
                <a:ea typeface="ＭＳ Ｐゴシック" charset="0"/>
                <a:cs typeface="ＭＳ Ｐゴシック" charset="0"/>
              </a:rPr>
              <a:t>页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5638800" y="1143000"/>
            <a:ext cx="2743200" cy="23622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4000" dirty="0">
                <a:solidFill>
                  <a:schemeClr val="bg2"/>
                </a:solidFill>
              </a:rPr>
              <a:t>神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532487" y="1290935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b="1" dirty="0">
                <a:solidFill>
                  <a:schemeClr val="bg2"/>
                </a:solidFill>
              </a:rPr>
              <a:t>天父</a:t>
            </a:r>
            <a:endParaRPr lang="en-US" dirty="0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818188" y="2590800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b="1" dirty="0">
                <a:solidFill>
                  <a:schemeClr val="bg2"/>
                </a:solidFill>
              </a:rPr>
              <a:t>圣子</a:t>
            </a:r>
            <a:endParaRPr lang="en-US" dirty="0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7120732" y="2629293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b="1" dirty="0">
                <a:solidFill>
                  <a:schemeClr val="bg2"/>
                </a:solidFill>
              </a:rPr>
              <a:t>圣灵</a:t>
            </a:r>
            <a:endParaRPr lang="en-US" dirty="0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5638800" y="4038600"/>
            <a:ext cx="2743200" cy="23622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6503988" y="4572000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b="1" dirty="0">
                <a:solidFill>
                  <a:schemeClr val="bg2"/>
                </a:solidFill>
              </a:rPr>
              <a:t>亚当</a:t>
            </a:r>
            <a:endParaRPr lang="en-US" dirty="0"/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6217662" y="5181600"/>
            <a:ext cx="17283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2"/>
                </a:solidFill>
              </a:rPr>
              <a:t>被拣选的人</a:t>
            </a:r>
            <a:endParaRPr lang="en-US" b="1" dirty="0">
              <a:solidFill>
                <a:schemeClr val="bg2"/>
              </a:solidFill>
            </a:endParaRPr>
          </a:p>
          <a:p>
            <a:pPr algn="ctr"/>
            <a:r>
              <a:rPr lang="zh-CN" altLang="en-US" b="1" dirty="0">
                <a:solidFill>
                  <a:schemeClr val="bg2"/>
                </a:solidFill>
              </a:rPr>
              <a:t>罪人</a:t>
            </a:r>
            <a:endParaRPr lang="en-US" dirty="0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6934200" y="3505200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prstShdw prst="shdw17" dist="17961" dir="135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899592" y="1923863"/>
            <a:ext cx="3512500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FF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赎罪</a:t>
            </a:r>
            <a:r>
              <a:rPr lang="zh-CN" altLang="en-US" b="1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之约</a:t>
            </a:r>
          </a:p>
          <a:p>
            <a:pPr>
              <a:defRPr/>
            </a:pPr>
            <a:r>
              <a:rPr lang="zh-CN" altLang="en-US" b="1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   天父，圣子和圣灵之间</a:t>
            </a:r>
            <a:endParaRPr lang="en-US" b="1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899592" y="3244536"/>
            <a:ext cx="26019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FF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善工</a:t>
            </a:r>
            <a:r>
              <a:rPr lang="zh-CN" altLang="en-US" b="1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之约</a:t>
            </a:r>
            <a:endParaRPr lang="en-SG" altLang="zh-CN" b="1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defRPr/>
            </a:pPr>
            <a:r>
              <a:rPr lang="zh-CN" altLang="en-US" b="1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  上帝和亚当之间</a:t>
            </a:r>
            <a:endParaRPr lang="en-US" b="1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899592" y="4818812"/>
            <a:ext cx="45416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FF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恩典</a:t>
            </a:r>
            <a:r>
              <a:rPr lang="zh-CN" altLang="en-US" b="1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之约</a:t>
            </a:r>
            <a:endParaRPr lang="en-US" b="1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defRPr/>
            </a:pPr>
            <a:r>
              <a:rPr lang="en-US" b="1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   </a:t>
            </a:r>
            <a:r>
              <a:rPr lang="zh-CN" altLang="en-US" b="1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上帝和被拣选的人及罪人之间</a:t>
            </a:r>
            <a:endParaRPr lang="en-US" b="1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19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9" grpId="0"/>
      <p:bldP spid="59400" grpId="0"/>
      <p:bldP spid="59401" grpId="0"/>
      <p:bldP spid="59402" grpId="0" animBg="1"/>
      <p:bldP spid="59403" grpId="0"/>
      <p:bldP spid="59405" grpId="0"/>
      <p:bldP spid="59406" grpId="0" animBg="1"/>
      <p:bldP spid="59407" grpId="0"/>
      <p:bldP spid="59408" grpId="0"/>
      <p:bldP spid="59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7" name="Picture 6" descr="Israel Map With Highway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2" y="19446"/>
            <a:ext cx="921226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30143" y="535424"/>
            <a:ext cx="3311352" cy="936104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Geneva" charset="0"/>
                <a:cs typeface="Geneva" charset="0"/>
              </a:defRPr>
            </a:lvl6pPr>
            <a:lvl7pPr marL="914400"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Geneva" charset="0"/>
                <a:cs typeface="Geneva" charset="0"/>
              </a:defRPr>
            </a:lvl7pPr>
            <a:lvl8pPr marL="1371600"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Geneva" charset="0"/>
                <a:cs typeface="Geneva" charset="0"/>
              </a:defRPr>
            </a:lvl8pPr>
            <a:lvl9pPr marL="1828800"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Geneva" charset="0"/>
                <a:cs typeface="Genev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亚当</a:t>
            </a:r>
            <a:endParaRPr lang="en-US" b="1" dirty="0">
              <a:solidFill>
                <a:srgbClr val="FFFF00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866" name="Title 1"/>
          <p:cNvSpPr txBox="1">
            <a:spLocks/>
          </p:cNvSpPr>
          <p:nvPr/>
        </p:nvSpPr>
        <p:spPr bwMode="auto">
          <a:xfrm>
            <a:off x="128416" y="1638605"/>
            <a:ext cx="2195736" cy="531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可是，你们  却</a:t>
            </a:r>
            <a:r>
              <a:rPr lang="zh-CN" altLang="en-US" sz="2800" b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如亚当</a:t>
            </a:r>
            <a:r>
              <a:rPr lang="en-US" sz="2800" b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, </a:t>
            </a:r>
            <a:r>
              <a:rPr lang="zh-CN" altLang="en-US" sz="2800" b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一样背约，</a:t>
            </a:r>
            <a:r>
              <a:rPr lang="en-US" sz="2800" b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 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以诡诈待我。</a:t>
            </a:r>
            <a:r>
              <a:rPr 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” </a:t>
            </a:r>
            <a:br>
              <a:rPr 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</a:br>
            <a:r>
              <a:rPr 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(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当代译本修订版</a:t>
            </a:r>
            <a:r>
              <a:rPr 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" y="38927"/>
            <a:ext cx="9144000" cy="623888"/>
          </a:xfrm>
          <a:gradFill rotWithShape="1">
            <a:gsLst>
              <a:gs pos="0">
                <a:srgbClr val="660033"/>
              </a:gs>
              <a:gs pos="50000">
                <a:srgbClr val="2F0018"/>
              </a:gs>
              <a:gs pos="100000">
                <a:srgbClr val="660033"/>
              </a:gs>
            </a:gsLst>
            <a:lin ang="5400000" scaled="1"/>
          </a:gradFill>
        </p:spPr>
        <p:txBody>
          <a:bodyPr lIns="91440" tIns="45720" rIns="91440" bIns="45720">
            <a:spAutoFit/>
          </a:bodyPr>
          <a:lstStyle/>
          <a:p>
            <a:pPr>
              <a:defRPr/>
            </a:pPr>
            <a:r>
              <a:rPr lang="zh-CN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何西阿书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6:7 </a:t>
            </a:r>
            <a:r>
              <a:rPr lang="zh-CN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不同版本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921933" y="1589591"/>
            <a:ext cx="2520280" cy="531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他们却如亚当城背约，</a:t>
            </a:r>
            <a:r>
              <a:rPr lang="zh-CN" altLang="en-US" sz="2800" b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在境内</a:t>
            </a:r>
            <a:r>
              <a:rPr 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 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向我行事诡诈</a:t>
            </a:r>
            <a:r>
              <a:rPr 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 ” </a:t>
            </a:r>
            <a:br>
              <a:rPr 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</a:br>
            <a:r>
              <a:rPr 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(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简体和合本</a:t>
            </a:r>
            <a:r>
              <a:rPr 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)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443192" y="1582709"/>
            <a:ext cx="2520280" cy="531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可是他们却</a:t>
            </a:r>
            <a:r>
              <a:rPr lang="zh-CN" altLang="en-US" sz="2800" b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在亚当城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背约</a:t>
            </a:r>
            <a:r>
              <a:rPr 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 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，在那里向我行诡诈。</a:t>
            </a:r>
            <a:r>
              <a:rPr 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” </a:t>
            </a:r>
            <a:br>
              <a:rPr 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</a:br>
            <a:r>
              <a:rPr 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(</a:t>
            </a:r>
            <a:r>
              <a:rPr lang="zh-CN" alt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简体新译本</a:t>
            </a:r>
            <a:r>
              <a:rPr lang="en-US" sz="2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) </a:t>
            </a:r>
          </a:p>
        </p:txBody>
      </p: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5373688" y="908050"/>
            <a:ext cx="206375" cy="219075"/>
            <a:chOff x="6972297" y="5071534"/>
            <a:chExt cx="206026" cy="218418"/>
          </a:xfrm>
        </p:grpSpPr>
        <p:sp>
          <p:nvSpPr>
            <p:cNvPr id="418825" name="Oval 23"/>
            <p:cNvSpPr>
              <a:spLocks noChangeAspect="1"/>
            </p:cNvSpPr>
            <p:nvPr/>
          </p:nvSpPr>
          <p:spPr bwMode="auto">
            <a:xfrm>
              <a:off x="6993408" y="5099454"/>
              <a:ext cx="184915" cy="19049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-914400">
                <a:spcBef>
                  <a:spcPct val="50000"/>
                </a:spcBef>
                <a:buFont typeface="Wingdings" charset="0"/>
                <a:buChar char="§"/>
              </a:pPr>
              <a:endParaRPr lang="en-US" b="1">
                <a:solidFill>
                  <a:srgbClr val="333333"/>
                </a:solidFill>
                <a:latin typeface="Times" charset="0"/>
                <a:cs typeface="Times New Roman" charset="0"/>
              </a:endParaRPr>
            </a:p>
          </p:txBody>
        </p:sp>
        <p:sp>
          <p:nvSpPr>
            <p:cNvPr id="418826" name="Oval 24"/>
            <p:cNvSpPr>
              <a:spLocks noChangeAspect="1"/>
            </p:cNvSpPr>
            <p:nvPr/>
          </p:nvSpPr>
          <p:spPr bwMode="auto">
            <a:xfrm>
              <a:off x="6972297" y="5071534"/>
              <a:ext cx="184915" cy="19049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-914400">
                <a:spcBef>
                  <a:spcPct val="50000"/>
                </a:spcBef>
                <a:buFont typeface="Wingdings" charset="0"/>
                <a:buChar char="§"/>
              </a:pPr>
              <a:endParaRPr lang="en-US" b="1">
                <a:solidFill>
                  <a:srgbClr val="333333"/>
                </a:solidFill>
                <a:latin typeface="Times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4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61" name="Group 70660"/>
          <p:cNvGrpSpPr/>
          <p:nvPr/>
        </p:nvGrpSpPr>
        <p:grpSpPr>
          <a:xfrm>
            <a:off x="-44477" y="1820537"/>
            <a:ext cx="9232953" cy="4395192"/>
            <a:chOff x="-61236" y="1700808"/>
            <a:chExt cx="9232953" cy="4395192"/>
          </a:xfrm>
        </p:grpSpPr>
        <p:graphicFrame>
          <p:nvGraphicFramePr>
            <p:cNvPr id="7065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691811"/>
                </p:ext>
              </p:extLst>
            </p:nvPr>
          </p:nvGraphicFramePr>
          <p:xfrm>
            <a:off x="-61236" y="1700808"/>
            <a:ext cx="9203622" cy="4395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10" name="Document" r:id="rId4" imgW="5753100" imgH="3060700" progId="Word.Document.8">
                    <p:embed/>
                  </p:oleObj>
                </mc:Choice>
                <mc:Fallback>
                  <p:oleObj name="Document" r:id="rId4" imgW="5753100" imgH="3060700" progId="Word.Documen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740" t="10239" r="1740" b="2936"/>
                        <a:stretch>
                          <a:fillRect/>
                        </a:stretch>
                      </p:blipFill>
                      <p:spPr bwMode="auto">
                        <a:xfrm>
                          <a:off x="-61236" y="1700808"/>
                          <a:ext cx="9203622" cy="4395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 bwMode="auto">
            <a:xfrm>
              <a:off x="2051720" y="2276872"/>
              <a:ext cx="360040" cy="316835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716016" y="2636912"/>
              <a:ext cx="360040" cy="316835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8811677" y="2132856"/>
              <a:ext cx="360040" cy="36004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236296" y="4797152"/>
              <a:ext cx="1440160" cy="64807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220072" y="4797152"/>
              <a:ext cx="1440160" cy="64807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364088" y="5589240"/>
              <a:ext cx="3096344" cy="43204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483768" y="5661248"/>
              <a:ext cx="2376264" cy="43204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156176" y="2924944"/>
              <a:ext cx="1584176" cy="115212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915816" y="2924944"/>
              <a:ext cx="1584176" cy="115212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23528" y="2924944"/>
              <a:ext cx="1584176" cy="115212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300192" y="5157192"/>
              <a:ext cx="576064" cy="2880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 bwMode="auto">
          <a:xfrm>
            <a:off x="5076056" y="4940587"/>
            <a:ext cx="2041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Times New Roman"/>
                <a:ea typeface="MS PGothic" charset="0"/>
                <a:cs typeface="Times New Roman"/>
              </a:rPr>
              <a:t>旧约</a:t>
            </a:r>
            <a:r>
              <a:rPr lang="zh-CN" altLang="en-US" sz="1600" b="1" dirty="0">
                <a:solidFill>
                  <a:srgbClr val="000000"/>
                </a:solidFill>
                <a:effectLst/>
                <a:latin typeface="Times New Roman"/>
                <a:ea typeface="MS PGothic" charset="0"/>
                <a:cs typeface="Times New Roman"/>
              </a:rPr>
              <a:t>祖先</a:t>
            </a:r>
            <a:endParaRPr lang="en-US" sz="1600" b="1" dirty="0">
              <a:solidFill>
                <a:srgbClr val="000000"/>
              </a:solidFill>
              <a:effectLst/>
              <a:latin typeface="Times New Roman"/>
              <a:ea typeface="MS PGothic" charset="0"/>
              <a:cs typeface="Times New Roman"/>
            </a:endParaRPr>
          </a:p>
        </p:txBody>
      </p:sp>
      <p:sp>
        <p:nvSpPr>
          <p:cNvPr id="768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44624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SG" altLang="zh-CN" sz="40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/>
                <a:cs typeface="Arial"/>
              </a:rPr>
              <a:t/>
            </a:r>
            <a:br>
              <a:rPr lang="en-SG" altLang="zh-CN" sz="40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/>
                <a:cs typeface="Arial"/>
              </a:rPr>
            </a:br>
            <a:r>
              <a:rPr lang="zh-CN" altLang="en-US" sz="40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/>
                <a:cs typeface="Arial"/>
              </a:rPr>
              <a:t>圣约神学的时间线</a:t>
            </a: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/>
                <a:cs typeface="Arial"/>
              </a:rPr>
              <a:t/>
            </a:r>
            <a:br>
              <a:rPr lang="en-US" sz="40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/>
                <a:cs typeface="Arial"/>
              </a:rPr>
            </a:br>
            <a:endParaRPr lang="en-US" b="1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683568" y="6207968"/>
            <a:ext cx="8079432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Arial"/>
                <a:cs typeface="Arial"/>
              </a:rPr>
              <a:t>Charles Ryrie, </a:t>
            </a:r>
            <a:r>
              <a:rPr lang="zh-CN" altLang="en-US" sz="2400" dirty="0">
                <a:latin typeface="Arial"/>
                <a:cs typeface="Arial"/>
              </a:rPr>
              <a:t>时代论</a:t>
            </a:r>
            <a:r>
              <a:rPr lang="en-US" sz="2400" dirty="0">
                <a:latin typeface="Arial"/>
                <a:cs typeface="Arial"/>
              </a:rPr>
              <a:t> (</a:t>
            </a:r>
            <a:r>
              <a:rPr lang="en-US" sz="2400" i="1" dirty="0">
                <a:latin typeface="Arial"/>
                <a:cs typeface="Arial"/>
              </a:rPr>
              <a:t>Dispensationalism)</a:t>
            </a:r>
            <a:r>
              <a:rPr lang="en-US" sz="2400" dirty="0">
                <a:latin typeface="Arial"/>
                <a:cs typeface="Arial"/>
              </a:rPr>
              <a:t> (1995), 188</a:t>
            </a:r>
            <a:r>
              <a:rPr lang="zh-CN" altLang="en-US" sz="2400">
                <a:latin typeface="Arial"/>
                <a:cs typeface="Arial"/>
              </a:rPr>
              <a:t>页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19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296" y="1924554"/>
            <a:ext cx="2195736" cy="677108"/>
          </a:xfrm>
          <a:prstGeom prst="rect">
            <a:avLst/>
          </a:prstGeom>
          <a:gradFill rotWithShape="1">
            <a:gsLst>
              <a:gs pos="0">
                <a:srgbClr val="660033"/>
              </a:gs>
              <a:gs pos="50000">
                <a:srgbClr val="2F0018"/>
              </a:gs>
              <a:gs pos="100000">
                <a:srgbClr val="6600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>
              <a:defRPr/>
            </a:pPr>
            <a:r>
              <a:rPr lang="zh-CN" altLang="en-US" sz="3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救赎之约</a:t>
            </a:r>
            <a:r>
              <a:rPr lang="en-US" sz="3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10493" y="1967302"/>
            <a:ext cx="2195736" cy="677108"/>
          </a:xfrm>
          <a:prstGeom prst="rect">
            <a:avLst/>
          </a:prstGeom>
          <a:gradFill rotWithShape="1">
            <a:gsLst>
              <a:gs pos="0">
                <a:srgbClr val="660033"/>
              </a:gs>
              <a:gs pos="50000">
                <a:srgbClr val="2F0018"/>
              </a:gs>
              <a:gs pos="100000">
                <a:srgbClr val="6600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>
              <a:defRPr/>
            </a:pPr>
            <a:r>
              <a:rPr lang="zh-CN" altLang="en-US" sz="3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善工之约</a:t>
            </a:r>
            <a:endParaRPr lang="en-US" sz="3800" b="1" dirty="0"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latin typeface="Arial" charset="0"/>
              <a:ea typeface="MS PGothic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991083" y="1959804"/>
            <a:ext cx="2195736" cy="677108"/>
          </a:xfrm>
          <a:prstGeom prst="rect">
            <a:avLst/>
          </a:prstGeom>
          <a:gradFill rotWithShape="1">
            <a:gsLst>
              <a:gs pos="0">
                <a:srgbClr val="660033"/>
              </a:gs>
              <a:gs pos="50000">
                <a:srgbClr val="2F0018"/>
              </a:gs>
              <a:gs pos="100000">
                <a:srgbClr val="6600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>
              <a:defRPr/>
            </a:pPr>
            <a:r>
              <a:rPr lang="zh-CN" altLang="en-US" sz="38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MS PGothic" charset="0"/>
              </a:rPr>
              <a:t>恩典之约</a:t>
            </a:r>
            <a:endParaRPr lang="en-US" sz="3800" b="1" dirty="0"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latin typeface="Arial" charset="0"/>
              <a:ea typeface="MS PGothic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1197" y="3220640"/>
            <a:ext cx="15937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天父和圣子</a:t>
            </a:r>
            <a:endParaRPr lang="en-US" sz="2000" b="1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309057" y="3078832"/>
            <a:ext cx="1301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上帝和亚当</a:t>
            </a:r>
            <a:endParaRPr lang="en-US" sz="2000" b="1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991101" y="3078832"/>
            <a:ext cx="1805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上帝和人类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/>
            </a:r>
            <a:br>
              <a:rPr lang="en-US" sz="2000" b="1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</a:br>
            <a:endParaRPr lang="en-US" sz="2000" b="1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123728" y="3237078"/>
            <a:ext cx="36004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Times New Roman"/>
                <a:ea typeface="MS PGothic" charset="0"/>
                <a:cs typeface="Times New Roman"/>
              </a:rPr>
              <a:t>永恒的过去</a:t>
            </a:r>
            <a:endParaRPr lang="en-US" sz="1800" b="1" dirty="0">
              <a:solidFill>
                <a:srgbClr val="000000"/>
              </a:solidFill>
              <a:effectLst/>
              <a:latin typeface="Times New Roman"/>
              <a:ea typeface="MS PGothic" charset="0"/>
              <a:cs typeface="Times New Roman"/>
            </a:endParaRPr>
          </a:p>
          <a:p>
            <a:pPr>
              <a:defRPr/>
            </a:pPr>
            <a:endParaRPr lang="en-US" sz="1400" b="1" dirty="0">
              <a:solidFill>
                <a:srgbClr val="000000"/>
              </a:solidFill>
              <a:effectLst/>
              <a:latin typeface="Times New Roman"/>
              <a:ea typeface="MS PGothic" charset="0"/>
              <a:cs typeface="Times New Roman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752528" y="3555309"/>
            <a:ext cx="4675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Times New Roman"/>
                <a:ea typeface="MS PGothic" charset="0"/>
                <a:cs typeface="Times New Roman"/>
              </a:rPr>
              <a:t>亚当的罪</a:t>
            </a:r>
            <a:endParaRPr lang="en-US" sz="1800" b="1" dirty="0">
              <a:solidFill>
                <a:srgbClr val="000000"/>
              </a:solidFill>
              <a:effectLst/>
              <a:latin typeface="Times New Roman"/>
              <a:ea typeface="MS PGothic" charset="0"/>
              <a:cs typeface="Times New Roman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8789145" y="3056187"/>
            <a:ext cx="3600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Times New Roman"/>
                <a:ea typeface="MS PGothic" charset="0"/>
                <a:cs typeface="Times New Roman"/>
              </a:rPr>
              <a:t>永恒</a:t>
            </a:r>
            <a:endParaRPr lang="en-US" sz="1800" b="1" dirty="0">
              <a:solidFill>
                <a:srgbClr val="000000"/>
              </a:solidFill>
              <a:effectLst/>
              <a:latin typeface="Times New Roman"/>
              <a:ea typeface="MS PGothic" charset="0"/>
              <a:cs typeface="Times New Roman"/>
            </a:endParaRPr>
          </a:p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latin typeface="Times New Roman"/>
                <a:ea typeface="MS PGothic" charset="0"/>
                <a:cs typeface="Times New Roman"/>
              </a:rPr>
              <a:t>都未来</a:t>
            </a:r>
            <a:endParaRPr lang="en-US" sz="1800" b="1" dirty="0">
              <a:solidFill>
                <a:srgbClr val="000000"/>
              </a:solidFill>
              <a:effectLst/>
              <a:latin typeface="Times New Roman"/>
              <a:ea typeface="MS PGothic" charset="0"/>
              <a:cs typeface="Times New Roman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7020272" y="4955976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>
              <a:defRPr/>
            </a:pPr>
            <a:r>
              <a:rPr lang="zh-CN" altLang="en-US" sz="1600" b="1" dirty="0">
                <a:solidFill>
                  <a:srgbClr val="000000"/>
                </a:solidFill>
                <a:effectLst/>
                <a:latin typeface="Times New Roman"/>
                <a:ea typeface="MS PGothic" charset="0"/>
                <a:cs typeface="Times New Roman"/>
              </a:rPr>
              <a:t>新约信徒</a:t>
            </a:r>
            <a:endParaRPr lang="en-US" sz="1600" b="1" dirty="0">
              <a:solidFill>
                <a:srgbClr val="000000"/>
              </a:solidFill>
              <a:effectLst/>
              <a:latin typeface="Times New Roman"/>
              <a:ea typeface="MS PGothic" charset="0"/>
              <a:cs typeface="Times New Roman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5176918" y="5682684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Times New Roman"/>
                <a:ea typeface="MS PGothic" charset="0"/>
                <a:cs typeface="Times New Roman"/>
              </a:rPr>
              <a:t>创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/>
                <a:ea typeface="MS PGothic" charset="0"/>
                <a:cs typeface="Times New Roman"/>
              </a:rPr>
              <a:t> 3:7</a:t>
            </a:r>
            <a:endParaRPr lang="en-US" sz="1400" b="1" dirty="0">
              <a:solidFill>
                <a:srgbClr val="000000"/>
              </a:solidFill>
              <a:effectLst/>
              <a:latin typeface="Times New Roman"/>
              <a:ea typeface="MS PGothic" charset="0"/>
              <a:cs typeface="Times New Roman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7028236" y="5702392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Times New Roman"/>
                <a:ea typeface="MS PGothic" charset="0"/>
                <a:cs typeface="Times New Roman"/>
              </a:rPr>
              <a:t>启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/>
                <a:ea typeface="MS PGothic" charset="0"/>
                <a:cs typeface="Times New Roman"/>
              </a:rPr>
              <a:t> 20:15</a:t>
            </a:r>
            <a:endParaRPr lang="en-US" sz="1400" b="1" dirty="0">
              <a:solidFill>
                <a:srgbClr val="000000"/>
              </a:solidFill>
              <a:effectLst/>
              <a:latin typeface="Times New Roman"/>
              <a:ea typeface="MS PGothic" charset="0"/>
              <a:cs typeface="Times New Roman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2987824" y="5589240"/>
            <a:ext cx="1944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Times New Roman"/>
                <a:ea typeface="MS PGothic" charset="0"/>
                <a:cs typeface="Times New Roman"/>
              </a:rPr>
              <a:t>创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/>
                <a:ea typeface="MS PGothic" charset="0"/>
                <a:cs typeface="Times New Roman"/>
              </a:rPr>
              <a:t>1:27–3:6</a:t>
            </a:r>
            <a:endParaRPr lang="en-US" sz="1400" b="1" dirty="0">
              <a:solidFill>
                <a:srgbClr val="000000"/>
              </a:solidFill>
              <a:effectLst/>
              <a:latin typeface="Times New Roman"/>
              <a:ea typeface="MS PGothic" charset="0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Osaka" charset="0"/>
                <a:cs typeface="Osaka" charset="0"/>
              </a:rPr>
              <a:t>圣约论的概念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ea typeface="Osaka" charset="0"/>
              <a:cs typeface="Osaka" charset="0"/>
            </a:endParaRPr>
          </a:p>
        </p:txBody>
      </p:sp>
      <p:graphicFrame>
        <p:nvGraphicFramePr>
          <p:cNvPr id="80947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28271"/>
              </p:ext>
            </p:extLst>
          </p:nvPr>
        </p:nvGraphicFramePr>
        <p:xfrm>
          <a:off x="323528" y="1047601"/>
          <a:ext cx="7947343" cy="5295314"/>
        </p:xfrm>
        <a:graphic>
          <a:graphicData uri="http://schemas.openxmlformats.org/drawingml/2006/table">
            <a:tbl>
              <a:tblPr/>
              <a:tblGrid>
                <a:gridCol w="16036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2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比较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善工之约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赎罪</a:t>
                      </a:r>
                      <a:r>
                        <a:rPr lang="zh-CN" altLang="en-US" sz="2400" b="1" dirty="0"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之约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  <a:defRPr/>
                      </a:pPr>
                      <a:r>
                        <a:rPr lang="zh-CN" altLang="en-US" sz="2400" b="1" dirty="0"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恩典之约</a:t>
                      </a:r>
                      <a:endParaRPr lang="en-US" sz="2400" b="1" dirty="0"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人物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与亚当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与父和子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与人类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应许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确定永生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 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为人类预备了救恩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永生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3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条件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顺服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___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信心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警戒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肉身的死亡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___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永恒的死亡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2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时间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亚当犯罪前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永恒的过去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  <a:defRPr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Osaka" pitchFamily="-108" charset="-128"/>
                          <a:cs typeface="Osaka" pitchFamily="-108" charset="-128"/>
                        </a:rPr>
                        <a:t>亚当犯罪后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-108" charset="0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0948" name="Rectangle 52"/>
          <p:cNvSpPr>
            <a:spLocks noRot="1" noChangeArrowheads="1"/>
          </p:cNvSpPr>
          <p:nvPr/>
        </p:nvSpPr>
        <p:spPr bwMode="auto">
          <a:xfrm>
            <a:off x="323528" y="6324600"/>
            <a:ext cx="882047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dirty="0">
                <a:latin typeface="Times" pitchFamily="-108" charset="0"/>
                <a:ea typeface="Osaka" pitchFamily="-108" charset="-128"/>
                <a:cs typeface="Osaka" pitchFamily="-108" charset="-128"/>
              </a:rPr>
              <a:t>Paul Enns, </a:t>
            </a:r>
            <a:r>
              <a:rPr lang="en-US" i="1" dirty="0">
                <a:latin typeface="Times" pitchFamily="-108" charset="0"/>
                <a:ea typeface="Osaka" pitchFamily="-108" charset="-128"/>
                <a:cs typeface="Osaka" pitchFamily="-108" charset="-128"/>
              </a:rPr>
              <a:t>Moody</a:t>
            </a:r>
            <a:r>
              <a:rPr lang="zh-CN" altLang="en-US" i="1" dirty="0">
                <a:latin typeface="Times" pitchFamily="-108" charset="0"/>
                <a:ea typeface="Osaka" pitchFamily="-108" charset="-128"/>
                <a:cs typeface="Osaka" pitchFamily="-108" charset="-128"/>
              </a:rPr>
              <a:t>神学手册（</a:t>
            </a:r>
            <a:r>
              <a:rPr lang="en-US" i="1" dirty="0">
                <a:latin typeface="Times" pitchFamily="-108" charset="0"/>
                <a:ea typeface="Osaka" pitchFamily="-108" charset="-128"/>
                <a:cs typeface="Osaka" pitchFamily="-108" charset="-128"/>
              </a:rPr>
              <a:t>Handbook of Theology</a:t>
            </a:r>
            <a:r>
              <a:rPr lang="zh-CN" altLang="en-US" i="1" dirty="0">
                <a:latin typeface="Times" pitchFamily="-108" charset="0"/>
                <a:ea typeface="Osaka" pitchFamily="-108" charset="-128"/>
                <a:cs typeface="Osaka" pitchFamily="-108" charset="-128"/>
              </a:rPr>
              <a:t>）</a:t>
            </a:r>
            <a:r>
              <a:rPr lang="en-US" dirty="0">
                <a:latin typeface="Times" pitchFamily="-108" charset="0"/>
                <a:ea typeface="Osaka" pitchFamily="-108" charset="-128"/>
                <a:cs typeface="Osaka" pitchFamily="-108" charset="-128"/>
              </a:rPr>
              <a:t>, 509</a:t>
            </a:r>
            <a:r>
              <a:rPr lang="zh-CN" altLang="en-US" dirty="0">
                <a:latin typeface="Times" pitchFamily="-108" charset="0"/>
                <a:ea typeface="Osaka" pitchFamily="-108" charset="-128"/>
                <a:cs typeface="Osaka" pitchFamily="-108" charset="-128"/>
              </a:rPr>
              <a:t>页</a:t>
            </a:r>
            <a:endParaRPr lang="en-US" dirty="0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80949" name="Text Box 53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19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Alchemy">
  <a:themeElements>
    <a:clrScheme name="Alchemy 1">
      <a:dk1>
        <a:srgbClr val="808080"/>
      </a:dk1>
      <a:lt1>
        <a:srgbClr val="FFFF00"/>
      </a:lt1>
      <a:dk2>
        <a:srgbClr val="1F0769"/>
      </a:dk2>
      <a:lt2>
        <a:srgbClr val="FFFF00"/>
      </a:lt2>
      <a:accent1>
        <a:srgbClr val="821109"/>
      </a:accent1>
      <a:accent2>
        <a:srgbClr val="3C3DB8"/>
      </a:accent2>
      <a:accent3>
        <a:srgbClr val="ABAAB9"/>
      </a:accent3>
      <a:accent4>
        <a:srgbClr val="DADA00"/>
      </a:accent4>
      <a:accent5>
        <a:srgbClr val="C1AAAA"/>
      </a:accent5>
      <a:accent6>
        <a:srgbClr val="3536A6"/>
      </a:accent6>
      <a:hlink>
        <a:srgbClr val="009999"/>
      </a:hlink>
      <a:folHlink>
        <a:srgbClr val="99CC00"/>
      </a:folHlink>
    </a:clrScheme>
    <a:fontScheme name="Alchemy">
      <a:majorFont>
        <a:latin typeface="Verdana"/>
        <a:ea typeface="Osaka"/>
        <a:cs typeface="Osaka"/>
      </a:majorFont>
      <a:minorFont>
        <a:latin typeface="Verdan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Alchemy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blstripc.ppt - Blue Stripes">
  <a:themeElements>
    <a:clrScheme name="">
      <a:dk1>
        <a:srgbClr val="0000FF"/>
      </a:dk1>
      <a:lt1>
        <a:srgbClr val="FFFFFF"/>
      </a:lt1>
      <a:dk2>
        <a:srgbClr val="000080"/>
      </a:dk2>
      <a:lt2>
        <a:srgbClr val="FFFF00"/>
      </a:lt2>
      <a:accent1>
        <a:srgbClr val="FF8000"/>
      </a:accent1>
      <a:accent2>
        <a:srgbClr val="FFA040"/>
      </a:accent2>
      <a:accent3>
        <a:srgbClr val="AAAAC0"/>
      </a:accent3>
      <a:accent4>
        <a:srgbClr val="DADADA"/>
      </a:accent4>
      <a:accent5>
        <a:srgbClr val="FFC0AA"/>
      </a:accent5>
      <a:accent6>
        <a:srgbClr val="E79139"/>
      </a:accent6>
      <a:hlink>
        <a:srgbClr val="E000E0"/>
      </a:hlink>
      <a:folHlink>
        <a:srgbClr val="8080FF"/>
      </a:folHlink>
    </a:clrScheme>
    <a:fontScheme name="blstripc.ppt - Blue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8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8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stripc.ppt - Blue Strip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Geneva"/>
        <a:cs typeface="Geneva"/>
      </a:majorFont>
      <a:minorFont>
        <a:latin typeface="Times New Roman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 1">
      <a:dk1>
        <a:srgbClr val="808080"/>
      </a:dk1>
      <a:lt1>
        <a:srgbClr val="FFFFFF"/>
      </a:lt1>
      <a:dk2>
        <a:srgbClr val="5C8564"/>
      </a:dk2>
      <a:lt2>
        <a:srgbClr val="FFFFFF"/>
      </a:lt2>
      <a:accent1>
        <a:srgbClr val="86A1BF"/>
      </a:accent1>
      <a:accent2>
        <a:srgbClr val="FF6666"/>
      </a:accent2>
      <a:accent3>
        <a:srgbClr val="B5C2B8"/>
      </a:accent3>
      <a:accent4>
        <a:srgbClr val="DADADA"/>
      </a:accent4>
      <a:accent5>
        <a:srgbClr val="C3CDDC"/>
      </a:accent5>
      <a:accent6>
        <a:srgbClr val="E75C5C"/>
      </a:accent6>
      <a:hlink>
        <a:srgbClr val="80FF00"/>
      </a:hlink>
      <a:folHlink>
        <a:srgbClr val="FFFF66"/>
      </a:folHlink>
    </a:clrScheme>
    <a:fontScheme name="Chalkboard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Chalkboard 1">
        <a:dk1>
          <a:srgbClr val="808080"/>
        </a:dk1>
        <a:lt1>
          <a:srgbClr val="FFFFFF"/>
        </a:lt1>
        <a:dk2>
          <a:srgbClr val="5C8564"/>
        </a:dk2>
        <a:lt2>
          <a:srgbClr val="FFFFFF"/>
        </a:lt2>
        <a:accent1>
          <a:srgbClr val="86A1BF"/>
        </a:accent1>
        <a:accent2>
          <a:srgbClr val="FF6666"/>
        </a:accent2>
        <a:accent3>
          <a:srgbClr val="B5C2B8"/>
        </a:accent3>
        <a:accent4>
          <a:srgbClr val="DADADA"/>
        </a:accent4>
        <a:accent5>
          <a:srgbClr val="C3CDDC"/>
        </a:accent5>
        <a:accent6>
          <a:srgbClr val="E75C5C"/>
        </a:accent6>
        <a:hlink>
          <a:srgbClr val="80FF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2_Clouds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4D4D4D"/>
        </a:dk1>
        <a:lt1>
          <a:srgbClr val="FFFFFF"/>
        </a:lt1>
        <a:dk2>
          <a:srgbClr val="000092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AAAAC7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4F4F77"/>
        </a:dk1>
        <a:lt1>
          <a:srgbClr val="FFFFFF"/>
        </a:lt1>
        <a:dk2>
          <a:srgbClr val="000092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AAAAC7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Geneva"/>
        <a:cs typeface="Geneva"/>
      </a:majorFont>
      <a:minorFont>
        <a:latin typeface="Times New Roman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Rick's HD:Applications:Microsoft Office 2004:Templates:Presentations:Designs:Bold Stripes</Template>
  <TotalTime>3300</TotalTime>
  <Words>1003</Words>
  <Application>Microsoft Macintosh PowerPoint</Application>
  <PresentationFormat>On-screen Show (4:3)</PresentationFormat>
  <Paragraphs>173</Paragraphs>
  <Slides>12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Alchemy</vt:lpstr>
      <vt:lpstr>Chalkboard</vt:lpstr>
      <vt:lpstr>Calm</vt:lpstr>
      <vt:lpstr>Circuit</vt:lpstr>
      <vt:lpstr>Crumple</vt:lpstr>
      <vt:lpstr>2_Clouds</vt:lpstr>
      <vt:lpstr>Orbit</vt:lpstr>
      <vt:lpstr>36_Office Theme</vt:lpstr>
      <vt:lpstr>1_Balance</vt:lpstr>
      <vt:lpstr>2_blstripc.ppt - Blue Stripes</vt:lpstr>
      <vt:lpstr>37_Office Theme</vt:lpstr>
      <vt:lpstr>20_Default Design</vt:lpstr>
      <vt:lpstr>Document</vt:lpstr>
      <vt:lpstr>Microsoft ClipArt Gallery</vt:lpstr>
      <vt:lpstr>圣约论</vt:lpstr>
      <vt:lpstr>契约的种类</vt:lpstr>
      <vt:lpstr>圣经里盟约的种类</vt:lpstr>
      <vt:lpstr>神学契约</vt:lpstr>
      <vt:lpstr>创世纪 2:16 (CNV)</vt:lpstr>
      <vt:lpstr>神学盟约 </vt:lpstr>
      <vt:lpstr>何西阿书 6:7 不同版本</vt:lpstr>
      <vt:lpstr> 圣约神学的时间线 </vt:lpstr>
      <vt:lpstr>圣约论的概念</vt:lpstr>
      <vt:lpstr>国度与契约时间表 </vt:lpstr>
      <vt:lpstr>Black</vt:lpstr>
      <vt:lpstr>末世论 •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Line of Blessing</dc:title>
  <dc:creator>Rick Griffith</dc:creator>
  <cp:lastModifiedBy>Rick Griffith</cp:lastModifiedBy>
  <cp:revision>115</cp:revision>
  <dcterms:created xsi:type="dcterms:W3CDTF">2009-09-15T01:01:19Z</dcterms:created>
  <dcterms:modified xsi:type="dcterms:W3CDTF">2018-04-16T12:24:54Z</dcterms:modified>
</cp:coreProperties>
</file>