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2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3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4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5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6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7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8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9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embeddings/oleObject1.bin" ContentType="application/vnd.openxmlformats-officedocument.oleObject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1" r:id="rId2"/>
    <p:sldMasterId id="2147483686" r:id="rId3"/>
    <p:sldMasterId id="2147483698" r:id="rId4"/>
    <p:sldMasterId id="2147483725" r:id="rId5"/>
    <p:sldMasterId id="2147483833" r:id="rId6"/>
    <p:sldMasterId id="2147483864" r:id="rId7"/>
    <p:sldMasterId id="2147483876" r:id="rId8"/>
    <p:sldMasterId id="2147483879" r:id="rId9"/>
    <p:sldMasterId id="2147483897" r:id="rId10"/>
    <p:sldMasterId id="2147483909" r:id="rId11"/>
    <p:sldMasterId id="2147483934" r:id="rId12"/>
    <p:sldMasterId id="2147483948" r:id="rId13"/>
    <p:sldMasterId id="2147483960" r:id="rId14"/>
    <p:sldMasterId id="2147483973" r:id="rId15"/>
    <p:sldMasterId id="2147483985" r:id="rId16"/>
    <p:sldMasterId id="2147483997" r:id="rId17"/>
    <p:sldMasterId id="2147484009" r:id="rId18"/>
    <p:sldMasterId id="2147484021" r:id="rId19"/>
    <p:sldMasterId id="2147484033" r:id="rId20"/>
  </p:sldMasterIdLst>
  <p:notesMasterIdLst>
    <p:notesMasterId r:id="rId70"/>
  </p:notesMasterIdLst>
  <p:sldIdLst>
    <p:sldId id="257" r:id="rId21"/>
    <p:sldId id="395" r:id="rId22"/>
    <p:sldId id="396" r:id="rId23"/>
    <p:sldId id="397" r:id="rId24"/>
    <p:sldId id="398" r:id="rId25"/>
    <p:sldId id="399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407" r:id="rId34"/>
    <p:sldId id="408" r:id="rId35"/>
    <p:sldId id="409" r:id="rId36"/>
    <p:sldId id="410" r:id="rId37"/>
    <p:sldId id="413" r:id="rId38"/>
    <p:sldId id="411" r:id="rId39"/>
    <p:sldId id="412" r:id="rId40"/>
    <p:sldId id="418" r:id="rId41"/>
    <p:sldId id="362" r:id="rId42"/>
    <p:sldId id="363" r:id="rId43"/>
    <p:sldId id="364" r:id="rId44"/>
    <p:sldId id="365" r:id="rId45"/>
    <p:sldId id="366" r:id="rId46"/>
    <p:sldId id="367" r:id="rId47"/>
    <p:sldId id="414" r:id="rId48"/>
    <p:sldId id="415" r:id="rId49"/>
    <p:sldId id="416" r:id="rId50"/>
    <p:sldId id="417" r:id="rId51"/>
    <p:sldId id="380" r:id="rId52"/>
    <p:sldId id="381" r:id="rId53"/>
    <p:sldId id="382" r:id="rId54"/>
    <p:sldId id="383" r:id="rId55"/>
    <p:sldId id="419" r:id="rId56"/>
    <p:sldId id="420" r:id="rId57"/>
    <p:sldId id="421" r:id="rId58"/>
    <p:sldId id="387" r:id="rId59"/>
    <p:sldId id="390" r:id="rId60"/>
    <p:sldId id="422" r:id="rId61"/>
    <p:sldId id="260" r:id="rId62"/>
    <p:sldId id="261" r:id="rId63"/>
    <p:sldId id="259" r:id="rId64"/>
    <p:sldId id="258" r:id="rId65"/>
    <p:sldId id="262" r:id="rId66"/>
    <p:sldId id="263" r:id="rId67"/>
    <p:sldId id="264" r:id="rId68"/>
    <p:sldId id="394" r:id="rId6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85366" autoAdjust="0"/>
  </p:normalViewPr>
  <p:slideViewPr>
    <p:cSldViewPr>
      <p:cViewPr>
        <p:scale>
          <a:sx n="116" d="100"/>
          <a:sy n="116" d="100"/>
        </p:scale>
        <p:origin x="-2136" y="-5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3" Type="http://schemas.openxmlformats.org/officeDocument/2006/relationships/slide" Target="slides/slide43.xml"/><Relationship Id="rId64" Type="http://schemas.openxmlformats.org/officeDocument/2006/relationships/slide" Target="slides/slide44.xml"/><Relationship Id="rId65" Type="http://schemas.openxmlformats.org/officeDocument/2006/relationships/slide" Target="slides/slide45.xml"/><Relationship Id="rId66" Type="http://schemas.openxmlformats.org/officeDocument/2006/relationships/slide" Target="slides/slide46.xml"/><Relationship Id="rId67" Type="http://schemas.openxmlformats.org/officeDocument/2006/relationships/slide" Target="slides/slide47.xml"/><Relationship Id="rId68" Type="http://schemas.openxmlformats.org/officeDocument/2006/relationships/slide" Target="slides/slide48.xml"/><Relationship Id="rId69" Type="http://schemas.openxmlformats.org/officeDocument/2006/relationships/slide" Target="slides/slide49.xml"/><Relationship Id="rId50" Type="http://schemas.openxmlformats.org/officeDocument/2006/relationships/slide" Target="slides/slide30.xml"/><Relationship Id="rId51" Type="http://schemas.openxmlformats.org/officeDocument/2006/relationships/slide" Target="slides/slide31.xml"/><Relationship Id="rId52" Type="http://schemas.openxmlformats.org/officeDocument/2006/relationships/slide" Target="slides/slide32.xml"/><Relationship Id="rId53" Type="http://schemas.openxmlformats.org/officeDocument/2006/relationships/slide" Target="slides/slide33.xml"/><Relationship Id="rId54" Type="http://schemas.openxmlformats.org/officeDocument/2006/relationships/slide" Target="slides/slide34.xml"/><Relationship Id="rId55" Type="http://schemas.openxmlformats.org/officeDocument/2006/relationships/slide" Target="slides/slide35.xml"/><Relationship Id="rId56" Type="http://schemas.openxmlformats.org/officeDocument/2006/relationships/slide" Target="slides/slide36.xml"/><Relationship Id="rId57" Type="http://schemas.openxmlformats.org/officeDocument/2006/relationships/slide" Target="slides/slide37.xml"/><Relationship Id="rId58" Type="http://schemas.openxmlformats.org/officeDocument/2006/relationships/slide" Target="slides/slide38.xml"/><Relationship Id="rId59" Type="http://schemas.openxmlformats.org/officeDocument/2006/relationships/slide" Target="slides/slide39.xml"/><Relationship Id="rId40" Type="http://schemas.openxmlformats.org/officeDocument/2006/relationships/slide" Target="slides/slide20.xml"/><Relationship Id="rId41" Type="http://schemas.openxmlformats.org/officeDocument/2006/relationships/slide" Target="slides/slide21.xml"/><Relationship Id="rId42" Type="http://schemas.openxmlformats.org/officeDocument/2006/relationships/slide" Target="slides/slide22.xml"/><Relationship Id="rId43" Type="http://schemas.openxmlformats.org/officeDocument/2006/relationships/slide" Target="slides/slide23.xml"/><Relationship Id="rId44" Type="http://schemas.openxmlformats.org/officeDocument/2006/relationships/slide" Target="slides/slide24.xml"/><Relationship Id="rId45" Type="http://schemas.openxmlformats.org/officeDocument/2006/relationships/slide" Target="slides/slide25.xml"/><Relationship Id="rId46" Type="http://schemas.openxmlformats.org/officeDocument/2006/relationships/slide" Target="slides/slide26.xml"/><Relationship Id="rId47" Type="http://schemas.openxmlformats.org/officeDocument/2006/relationships/slide" Target="slides/slide27.xml"/><Relationship Id="rId48" Type="http://schemas.openxmlformats.org/officeDocument/2006/relationships/slide" Target="slides/slide28.xml"/><Relationship Id="rId49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0.xml"/><Relationship Id="rId31" Type="http://schemas.openxmlformats.org/officeDocument/2006/relationships/slide" Target="slides/slide11.xml"/><Relationship Id="rId32" Type="http://schemas.openxmlformats.org/officeDocument/2006/relationships/slide" Target="slides/slide12.xml"/><Relationship Id="rId33" Type="http://schemas.openxmlformats.org/officeDocument/2006/relationships/slide" Target="slides/slide13.xml"/><Relationship Id="rId34" Type="http://schemas.openxmlformats.org/officeDocument/2006/relationships/slide" Target="slides/slide14.xml"/><Relationship Id="rId35" Type="http://schemas.openxmlformats.org/officeDocument/2006/relationships/slide" Target="slides/slide15.xml"/><Relationship Id="rId36" Type="http://schemas.openxmlformats.org/officeDocument/2006/relationships/slide" Target="slides/slide16.xml"/><Relationship Id="rId37" Type="http://schemas.openxmlformats.org/officeDocument/2006/relationships/slide" Target="slides/slide17.xml"/><Relationship Id="rId38" Type="http://schemas.openxmlformats.org/officeDocument/2006/relationships/slide" Target="slides/slide18.xml"/><Relationship Id="rId39" Type="http://schemas.openxmlformats.org/officeDocument/2006/relationships/slide" Target="slides/slide19.xml"/><Relationship Id="rId70" Type="http://schemas.openxmlformats.org/officeDocument/2006/relationships/notesMaster" Target="notesMasters/notes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21" Type="http://schemas.openxmlformats.org/officeDocument/2006/relationships/slide" Target="slides/slide1.xml"/><Relationship Id="rId22" Type="http://schemas.openxmlformats.org/officeDocument/2006/relationships/slide" Target="slides/slide2.xml"/><Relationship Id="rId23" Type="http://schemas.openxmlformats.org/officeDocument/2006/relationships/slide" Target="slides/slide3.xml"/><Relationship Id="rId24" Type="http://schemas.openxmlformats.org/officeDocument/2006/relationships/slide" Target="slides/slide4.xml"/><Relationship Id="rId25" Type="http://schemas.openxmlformats.org/officeDocument/2006/relationships/slide" Target="slides/slide5.xml"/><Relationship Id="rId26" Type="http://schemas.openxmlformats.org/officeDocument/2006/relationships/slide" Target="slides/slide6.xml"/><Relationship Id="rId27" Type="http://schemas.openxmlformats.org/officeDocument/2006/relationships/slide" Target="slides/slide7.xml"/><Relationship Id="rId28" Type="http://schemas.openxmlformats.org/officeDocument/2006/relationships/slide" Target="slides/slide8.xml"/><Relationship Id="rId29" Type="http://schemas.openxmlformats.org/officeDocument/2006/relationships/slide" Target="slides/slide9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40.xml"/><Relationship Id="rId61" Type="http://schemas.openxmlformats.org/officeDocument/2006/relationships/slide" Target="slides/slide41.xml"/><Relationship Id="rId62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CF029F3-068E-FF43-B848-2C2CC0FC1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55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13BDCF4-DDCC-D646-A0B9-69C87BEC53FD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12271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387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9688" eaLnBrk="1" hangingPunct="1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I've served as a seminary professor with 30 other faculty at Singapore's largest training school: Singapore Bible College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592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9688" eaLnBrk="1" hangingPunct="1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I get to teach these leaders every book of the Bible in survey courses, plus backgrounds to both the OT and NT, three areas of theology, and how to preach.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FA24C2C-5312-3043-886F-51E4A3F0A140}" type="slidenum">
              <a:rPr lang="en-US" sz="1200">
                <a:solidFill>
                  <a:srgbClr val="000000"/>
                </a:solidFill>
              </a:rPr>
              <a:pPr eaLnBrk="1" hangingPunct="1"/>
              <a:t>22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792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6E35ECA-F964-FF42-86DE-CB721723F4A6}" type="slidenum">
              <a:rPr lang="en-US" sz="1200">
                <a:solidFill>
                  <a:srgbClr val="000000"/>
                </a:solidFill>
              </a:rPr>
              <a:pPr eaLnBrk="1" hangingPunct="1"/>
              <a:t>23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81283" name="Text Box 2"/>
          <p:cNvSpPr txBox="1">
            <a:spLocks noChangeArrowheads="1"/>
          </p:cNvSpPr>
          <p:nvPr/>
        </p:nvSpPr>
        <p:spPr bwMode="auto">
          <a:xfrm>
            <a:off x="1130300" y="674688"/>
            <a:ext cx="4597400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1284" name="Text Box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ED64B40-4044-4844-B8EE-A2134D90C9AB}" type="slidenum">
              <a:rPr lang="en-US" sz="1200">
                <a:solidFill>
                  <a:srgbClr val="000000"/>
                </a:solidFill>
              </a:rPr>
              <a:pPr eaLnBrk="1" hangingPunct="1"/>
              <a:t>24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83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483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F9A6288-1E60-284D-B581-BC2637384385}" type="slidenum">
              <a:rPr lang="en-US" sz="1200">
                <a:solidFill>
                  <a:srgbClr val="000000"/>
                </a:solidFill>
              </a:rPr>
              <a:pPr eaLnBrk="1" hangingPunct="1"/>
              <a:t>25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853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F958C93-A1A9-7148-B53C-9AB03EAB7EC4}" type="slidenum">
              <a:rPr lang="en-US" sz="1200">
                <a:solidFill>
                  <a:srgbClr val="000000"/>
                </a:solidFill>
              </a:rPr>
              <a:pPr eaLnBrk="1" hangingPunct="1"/>
              <a:t>26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87427" name="Text Box 2"/>
          <p:cNvSpPr txBox="1">
            <a:spLocks noChangeArrowheads="1"/>
          </p:cNvSpPr>
          <p:nvPr/>
        </p:nvSpPr>
        <p:spPr bwMode="auto">
          <a:xfrm>
            <a:off x="1130300" y="674688"/>
            <a:ext cx="4597400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7428" name="Text Box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BA7933-7A43-054E-A902-3755C4E5C97A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27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01481A-4931-1646-9DE4-98D64331506B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28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823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Times New Roman" charset="0"/>
              </a:rPr>
              <a:t>This has resulted in Bible teaching and study materials—mostly PowerPoint—in 42 languages!  All a teacher needs to do is to click on a file and it downloads for free to teach any book of the Bible and many other subjects.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29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51E663-C341-B448-95C2-4D967116797D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2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30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0CD1452-832C-F142-A0F2-7761CC4A337A}" type="slidenum">
              <a:rPr lang="en-US" sz="1200">
                <a:solidFill>
                  <a:srgbClr val="000000"/>
                </a:solidFill>
              </a:rPr>
              <a:pPr eaLnBrk="1" hangingPunct="1"/>
              <a:t>31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This has resulted in Bible teaching and study materials—mostly PowerPoint—in 42 languages!  All a teacher needs to do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is to click on a file and it downloads for free to teach any book of the Bible and many other subjects.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2D2B0C5-9AA8-0F4B-BDC9-312342C2811B}" type="slidenum">
              <a:rPr lang="en-US" sz="1200">
                <a:solidFill>
                  <a:prstClr val="black"/>
                </a:solidFill>
              </a:rPr>
              <a:pPr eaLnBrk="1" hangingPunct="1"/>
              <a:t>32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1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8500"/>
            <a:ext cx="4540250" cy="3405188"/>
          </a:xfrm>
          <a:solidFill>
            <a:srgbClr val="FFFFFF"/>
          </a:solidFill>
          <a:ln/>
        </p:spPr>
      </p:sp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112288" tIns="56144" rIns="112288" bIns="56144"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5FFC754-9CE7-4046-9A19-7239C18C9543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33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8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8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From 1997-July 2014 God has seen fit to grant me the privilege to train pastors in 12 other countries on 53 trips.  Often pastors in the US team-teach with me on these trips.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0DA8578-EB5B-6B45-88AB-012FA52A15EF}" type="slidenum">
              <a:rPr lang="en-US" sz="1200">
                <a:solidFill>
                  <a:prstClr val="black"/>
                </a:solidFill>
              </a:rPr>
              <a:pPr eaLnBrk="1" hangingPunct="1"/>
              <a:t>34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20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9A61C19-C6A7-B644-8880-508933F21B57}" type="slidenum">
              <a:rPr lang="en-US" sz="1200">
                <a:solidFill>
                  <a:prstClr val="black"/>
                </a:solidFill>
              </a:rPr>
              <a:pPr eaLnBrk="1" hangingPunct="1"/>
              <a:t>35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22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56C920F-4923-B143-832A-94EBB297F1CD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36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40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375617-9E0B-E34D-8C69-196A9287EC7D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38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82CA5CC-4BAA-4B4D-80FD-2C882B06169D}" type="slidenum">
              <a:rPr lang="en-US" sz="1200">
                <a:solidFill>
                  <a:prstClr val="black"/>
                </a:solidFill>
              </a:rPr>
              <a:pPr eaLnBrk="1" hangingPunct="1"/>
              <a:t>39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2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9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DABD9A3-B2CC-A446-AE71-038E57CAB731}" type="slidenum">
              <a:rPr lang="en-US" sz="120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40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8195B71-3690-E840-B532-C235E1177DCD}" type="slidenum">
              <a:rPr lang="en-US" sz="1200">
                <a:solidFill>
                  <a:srgbClr val="000000"/>
                </a:solidFill>
              </a:rPr>
              <a:pPr/>
              <a:t>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761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3" eaLnBrk="1" hangingPunct="1">
              <a:spcBef>
                <a:spcPts val="1200"/>
              </a:spcBef>
              <a:spcAft>
                <a:spcPts val="300"/>
              </a:spcAft>
            </a:pPr>
            <a:endParaRPr kumimoji="1" lang="en-US">
              <a:latin typeface="Arial" charset="0"/>
              <a:ea typeface="ＭＳ Ｐ明朝" charset="0"/>
            </a:endParaRPr>
          </a:p>
          <a:p>
            <a:pPr lvl="3" eaLnBrk="1" hangingPunct="1">
              <a:spcBef>
                <a:spcPts val="1200"/>
              </a:spcBef>
              <a:spcAft>
                <a:spcPts val="300"/>
              </a:spcAft>
            </a:pPr>
            <a:r>
              <a:rPr kumimoji="1" lang="en-US">
                <a:latin typeface="Arial" charset="0"/>
                <a:ea typeface="ＭＳ Ｐ明朝" charset="0"/>
              </a:rPr>
              <a:t>Also, why don’t our families passionately love Jesus?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49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Future (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fu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Eschatology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8A300D2-FA20-CC42-86C8-722B03782C71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11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A0C7797-2FCB-E341-B660-FBEE518651CF}" type="slidenum">
              <a:rPr lang="en-US" sz="1200">
                <a:solidFill>
                  <a:srgbClr val="000000"/>
                </a:solidFill>
              </a:rPr>
              <a:pPr eaLnBrk="1" hangingPunct="1"/>
              <a:t>14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010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>
                <a:latin typeface="Calibri" charset="0"/>
                <a:ea typeface="宋体" charset="0"/>
                <a:cs typeface="宋体" charset="0"/>
              </a:rPr>
              <a:t>我们</a:t>
            </a:r>
            <a:r>
              <a:rPr lang="en-US" altLang="zh-CN">
                <a:latin typeface="Calibri" charset="0"/>
                <a:ea typeface="宋体" charset="0"/>
                <a:cs typeface="宋体" charset="0"/>
              </a:rPr>
              <a:t>2015</a:t>
            </a:r>
            <a:r>
              <a:rPr lang="zh-CN" altLang="en-US">
                <a:latin typeface="Calibri" charset="0"/>
                <a:ea typeface="宋体" charset="0"/>
                <a:cs typeface="宋体" charset="0"/>
              </a:rPr>
              <a:t>年</a:t>
            </a:r>
            <a:r>
              <a:rPr lang="en-US" altLang="zh-CN">
                <a:latin typeface="Calibri" charset="0"/>
                <a:ea typeface="宋体" charset="0"/>
                <a:cs typeface="宋体" charset="0"/>
              </a:rPr>
              <a:t>3</a:t>
            </a:r>
            <a:r>
              <a:rPr lang="zh-CN" altLang="en-US">
                <a:latin typeface="Calibri" charset="0"/>
                <a:ea typeface="宋体" charset="0"/>
                <a:cs typeface="宋体" charset="0"/>
              </a:rPr>
              <a:t>月的源自世界上</a:t>
            </a:r>
            <a:r>
              <a:rPr lang="en-US" altLang="zh-CN">
                <a:latin typeface="Calibri" charset="0"/>
                <a:ea typeface="宋体" charset="0"/>
                <a:cs typeface="宋体" charset="0"/>
              </a:rPr>
              <a:t>12</a:t>
            </a:r>
            <a:r>
              <a:rPr lang="zh-CN" altLang="en-US">
                <a:latin typeface="Calibri" charset="0"/>
                <a:ea typeface="宋体" charset="0"/>
                <a:cs typeface="宋体" charset="0"/>
              </a:rPr>
              <a:t>个不同的国家。</a:t>
            </a:r>
            <a:br>
              <a:rPr lang="zh-CN" altLang="en-US">
                <a:latin typeface="Calibri" charset="0"/>
                <a:ea typeface="宋体" charset="0"/>
                <a:cs typeface="宋体" charset="0"/>
              </a:rPr>
            </a:b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3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Times New Roman" charset="0"/>
              </a:rPr>
              <a:t>We also helped start Crossroads International Church in 2006 where I serve as the pastor-teacher.</a:t>
            </a:r>
          </a:p>
        </p:txBody>
      </p:sp>
      <p:sp>
        <p:nvSpPr>
          <p:cNvPr id="303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5BC152-D650-144F-A0F4-43062D17B4F5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15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5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Times New Roman" charset="0"/>
              </a:rPr>
              <a:t>RICK: Yes, we helped start Crossroads International Church in 2006 and I serve as the pastor-teacher.</a:t>
            </a:r>
          </a:p>
        </p:txBody>
      </p:sp>
      <p:sp>
        <p:nvSpPr>
          <p:cNvPr id="305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9FA528-892B-D04A-ADCA-20822AFC1CBE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16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Times New Roman" charset="0"/>
              </a:rPr>
              <a:t>One special joy is mentoring my students who serve with us at church and led ministries to youth, children, home groups, and the worship team.</a:t>
            </a:r>
          </a:p>
        </p:txBody>
      </p:sp>
      <p:sp>
        <p:nvSpPr>
          <p:cNvPr id="307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229B791-8AD3-C049-949B-75E2ADE2BBC4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17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676F8F-7FFA-5D49-9590-1C1336F6B132}" type="slidenum">
              <a:rPr lang="en-US" sz="1200">
                <a:solidFill>
                  <a:srgbClr val="000000"/>
                </a:solidFill>
              </a:rPr>
              <a:pPr eaLnBrk="1" hangingPunct="1"/>
              <a:t>19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143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Arial" charset="0"/>
              </a:rPr>
              <a:t>I</a:t>
            </a:r>
            <a:r>
              <a:rPr lang="fr-FR">
                <a:latin typeface="Arial" charset="0"/>
              </a:rPr>
              <a:t>'</a:t>
            </a:r>
            <a:r>
              <a:rPr lang="en-US">
                <a:latin typeface="Arial" charset="0"/>
              </a:rPr>
              <a:t>m also the director of the doctoral program at SBC that trains about 80 seminary professors and pastors throughout Asia in English and Chinese.  Generallly each year about 5 of them received their Doctor of Ministry degree.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3D702-CF74-214B-8344-BDAE03569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32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CE4E7-9693-574F-8772-E8332C8B4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699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F0DD198-773E-994B-A993-8D3FC4278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121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FC0BD88-C234-5543-8F2F-9916E6470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894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C183D9DD-78DA-B34B-9C5F-667A3BA6F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153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2ECA1B2-54FF-2243-8A56-FD9A1AD9B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0319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78121F4C-B429-314F-8881-1278D989F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4705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9C4569D2-9139-8244-A8D3-6E4AFA19C1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4440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55FE0DF-B986-BC4C-850C-34AE2BD0C7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290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80DD9-A23B-314F-BFC4-72C649525D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379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BDA53-B73B-5341-BA85-2FC04EB72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8496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392D6-62C7-6C4B-835A-194B306692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95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8CC49-147F-814F-889C-8DEB47D52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692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E1AAE-EB9F-0643-9053-1F4C9745B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2337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2D0A9-2102-CB44-8CD3-AA2A189F2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2727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58597-4425-1E4C-B4BF-CE36C758B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5940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BE135-2A53-BB4B-8C9E-B455622CA2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93349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E1614-3ADD-284A-A0A7-22AE409D88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7421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A87FD-96D8-7E45-B7D7-CB67DA64E9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221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DEE3E-DF19-EA4B-8141-650655CE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2433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1A96F-40D7-1642-9895-AEEE24496E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727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A3201D-2AB6-AE49-A975-3B4F60CAF809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667422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8C6396E-D8C5-0543-A5FB-DE05D2161779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7724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268AC-1C01-8E4E-B3A2-C26BE30FE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870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357BD8-583B-AE43-B7F0-33205CCF4F1A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3957123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13BB173-1418-4742-BE45-792D2A47B7CA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533417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C259480-B71F-8A4D-ADC8-0B9239E658ED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868040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3784F48-2016-004E-8AC9-A402ADCB27D0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224949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19A0DE4-78E2-194F-8084-D7E9349ACF10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821051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B39F00F-C3D3-B44D-9A4F-5BEEA77E4E64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1988752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160A73A-6CAC-9D4A-854A-5F86B02F1176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3928640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AA1B017-F4C4-9D4D-9639-C1B68D9EF09D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283907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B6315BB-E2A2-0244-B2CB-C4C1EF281AB1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948503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A9B366-F5CD-384D-AF35-AFCBC52EF712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9968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4FDAC-F746-C84C-850E-B84A42AF65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6751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2FD8632-1DBA-0A46-9E16-D3019C2DB6E3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4619463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8CD6F6DA-B856-884A-A8C2-7E876957F40E}" type="datetimeFigureOut">
              <a:rPr lang="en-US"/>
              <a:pPr>
                <a:defRPr/>
              </a:pPr>
              <a:t>16/4/18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E3164767-F0E8-D144-ADF5-04E378D34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47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68443322-D256-004E-9DCA-6F840320D385}" type="datetimeFigureOut">
              <a:rPr lang="en-US"/>
              <a:pPr>
                <a:defRPr/>
              </a:pPr>
              <a:t>16/4/18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26EA8809-E3DD-3D45-ADF1-28C9CD52B7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7163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402E1B17-CBB1-414C-81E4-BFE70A229C17}" type="datetimeFigureOut">
              <a:rPr lang="en-US"/>
              <a:pPr>
                <a:defRPr/>
              </a:pPr>
              <a:t>16/4/18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D276AA35-E8B2-EE4B-8A27-6EE4CC71F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4799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BE36B5FB-5385-B442-97E5-FD30B76567CC}" type="datetimeFigureOut">
              <a:rPr lang="en-US"/>
              <a:pPr>
                <a:defRPr/>
              </a:pPr>
              <a:t>16/4/18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493D07F7-6D32-C049-9BDC-5F7B14007E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9987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34D5FDD2-7A75-7043-A4BB-CC7991FD50A8}" type="datetimeFigureOut">
              <a:rPr lang="en-US"/>
              <a:pPr>
                <a:defRPr/>
              </a:pPr>
              <a:t>16/4/18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8BBA86D2-00FE-444B-BB1A-0E7641D3B5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4931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59226BD6-C766-0246-BC02-F83DFADF1054}" type="datetimeFigureOut">
              <a:rPr lang="en-US"/>
              <a:pPr>
                <a:defRPr/>
              </a:pPr>
              <a:t>16/4/18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C59268F5-1C01-0947-8EF2-C6225E3C96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43906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DB2ECC4F-B3B8-744A-AA01-2AC2893A4D6F}" type="datetimeFigureOut">
              <a:rPr lang="en-US"/>
              <a:pPr>
                <a:defRPr/>
              </a:pPr>
              <a:t>16/4/18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4AF77799-AC0C-E544-BF4F-4068F2327C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9729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441D71CC-4657-8A40-B822-39ABA8853F26}" type="datetimeFigureOut">
              <a:rPr lang="en-US"/>
              <a:pPr>
                <a:defRPr/>
              </a:pPr>
              <a:t>16/4/18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7A4D06FC-52BC-C449-A643-FD49D50523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3261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C671C655-97C1-6C47-A8B4-AFDFEC76DDC8}" type="datetimeFigureOut">
              <a:rPr lang="en-US"/>
              <a:pPr>
                <a:defRPr/>
              </a:pPr>
              <a:t>16/4/18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72208DB2-1480-1A42-8AD1-FD766752AB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44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6F3CA-37B4-094B-ACA6-AB12141B7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4349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706C246F-04F2-3F44-BCF3-2035E3658208}" type="datetimeFigureOut">
              <a:rPr lang="en-US"/>
              <a:pPr>
                <a:defRPr/>
              </a:pPr>
              <a:t>16/4/18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841D617A-5DC7-EC42-8719-B419E2314F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9999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5F620639-D37C-BE42-8DC9-5F6857E3DEBF}" type="datetimeFigureOut">
              <a:rPr lang="en-US"/>
              <a:pPr>
                <a:defRPr/>
              </a:pPr>
              <a:t>16/4/18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fld id="{DE70E3E1-0A4E-364B-8D46-82639E780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2644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356F1013-83A1-7E48-86E3-EB75EA11F2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0861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F1F4150A-B409-1C45-A61D-8D7933361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921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5172DEAB-EF37-D344-8283-31051AD37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3979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7D0664B8-B6EA-D043-87AD-B3106108B7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1271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AAAC30F2-2A67-114C-A433-A6C5C9786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9735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736B8041-4EA8-CD45-9315-9EBD68F415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077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8EE1C489-E414-9345-B55B-7C11E7FDF4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9658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1BA1BCD5-778F-6F45-A09F-47CFBADB8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45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69A35-17B1-AD4C-B7FA-F4A5813C65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147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D7215E76-DFA8-8049-BD13-9BF216F23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7361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F8CC67D2-5FF4-8C4F-8ED8-8C93C2571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96586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5DDC25A2-5A6B-214D-8B19-D6CA24D6D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5218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DC441223-FDC3-1547-B6B4-7391916F4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4967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A24AEB48-D0E5-0E42-BE5C-1E1B77403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3857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51BD2216-D2EC-4542-8854-34B245EA85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5440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46D9BA2D-E969-B449-BBB4-5837709B48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8515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43AFF77E-1CC5-7149-B459-8DED40FFD5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664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FE33D1FF-FF41-D742-B9E9-E4A3894875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7399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2A459BB9-64BD-3D48-B26D-4EA99F1ED8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54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FCD34-BE29-0D47-B898-D96BE1EC68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2684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652DE5BF-62AF-D547-BA28-2671D12FD0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1116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B5E7B29D-B203-F940-A98F-2278D8036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1460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854C6AFF-157B-CA46-BEEB-18FC39895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0049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0E8CA312-977C-9A4F-AF30-556063FB09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0648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7348ABC8-2B2A-0E48-9771-0EE8A59B8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9170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1C621DDF-5E91-EE4C-BE87-715C42E349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91446"/>
      </p:ext>
    </p:extLst>
  </p:cSld>
  <p:clrMapOvr>
    <a:masterClrMapping/>
  </p:clrMapOvr>
  <p:transition xmlns:p14="http://schemas.microsoft.com/office/powerpoint/2010/main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F965927-21E4-C349-89E6-D2A332A67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36632"/>
      </p:ext>
    </p:extLst>
  </p:cSld>
  <p:clrMapOvr>
    <a:masterClrMapping/>
  </p:clrMapOvr>
  <p:transition xmlns:p14="http://schemas.microsoft.com/office/powerpoint/2010/main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4B7C1C2-3659-164D-880C-50BFC4319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84741"/>
      </p:ext>
    </p:extLst>
  </p:cSld>
  <p:clrMapOvr>
    <a:masterClrMapping/>
  </p:clrMapOvr>
  <p:transition xmlns:p14="http://schemas.microsoft.com/office/powerpoint/2010/main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FEFE2B6A-82D8-524C-B008-6DB4851DE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09256"/>
      </p:ext>
    </p:extLst>
  </p:cSld>
  <p:clrMapOvr>
    <a:masterClrMapping/>
  </p:clrMapOvr>
  <p:transition xmlns:p14="http://schemas.microsoft.com/office/powerpoint/2010/main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7A7DFE14-5363-B340-9DF1-197B379E68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54081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27C10-1E9F-2647-ABCE-CD9FACB76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5917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B51AEBFA-C751-3C45-8170-BA04F67C3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36980"/>
      </p:ext>
    </p:extLst>
  </p:cSld>
  <p:clrMapOvr>
    <a:masterClrMapping/>
  </p:clrMapOvr>
  <p:transition xmlns:p14="http://schemas.microsoft.com/office/powerpoint/2010/main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2945F61F-F5BB-274F-A7B1-0FF9CDC21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35366"/>
      </p:ext>
    </p:extLst>
  </p:cSld>
  <p:clrMapOvr>
    <a:masterClrMapping/>
  </p:clrMapOvr>
  <p:transition xmlns:p14="http://schemas.microsoft.com/office/powerpoint/2010/main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D6E7DD4D-F6FD-5547-8B59-BD0CA61365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36789"/>
      </p:ext>
    </p:extLst>
  </p:cSld>
  <p:clrMapOvr>
    <a:masterClrMapping/>
  </p:clrMapOvr>
  <p:transition xmlns:p14="http://schemas.microsoft.com/office/powerpoint/2010/main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A7204564-B342-684D-BB65-78FD059BB6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13930"/>
      </p:ext>
    </p:extLst>
  </p:cSld>
  <p:clrMapOvr>
    <a:masterClrMapping/>
  </p:clrMapOvr>
  <p:transition xmlns:p14="http://schemas.microsoft.com/office/powerpoint/2010/main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C808FFA3-3B0E-CD41-B117-0D5525B15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73339"/>
      </p:ext>
    </p:extLst>
  </p:cSld>
  <p:clrMapOvr>
    <a:masterClrMapping/>
  </p:clrMapOvr>
  <p:transition xmlns:p14="http://schemas.microsoft.com/office/powerpoint/2010/main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EF61D241-1315-EC46-A1F8-5315FF52B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5339"/>
      </p:ext>
    </p:extLst>
  </p:cSld>
  <p:clrMapOvr>
    <a:masterClrMapping/>
  </p:clrMapOvr>
  <p:transition xmlns:p14="http://schemas.microsoft.com/office/powerpoint/2010/main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04 w 1722"/>
                <a:gd name="T1" fmla="*/ 33 h 66"/>
                <a:gd name="T2" fmla="*/ 1604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04 w 1722"/>
                <a:gd name="T9" fmla="*/ 33 h 66"/>
                <a:gd name="T10" fmla="*/ 1604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6 w 975"/>
                <a:gd name="T1" fmla="*/ 48 h 101"/>
                <a:gd name="T2" fmla="*/ 916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6 w 975"/>
                <a:gd name="T9" fmla="*/ 48 h 101"/>
                <a:gd name="T10" fmla="*/ 916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3 w 2141"/>
                <a:gd name="T7" fmla="*/ 0 h 198"/>
                <a:gd name="T8" fmla="*/ 202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35 w 2517"/>
                <a:gd name="T1" fmla="*/ 276 h 276"/>
                <a:gd name="T2" fmla="*/ 2340 w 2517"/>
                <a:gd name="T3" fmla="*/ 204 h 276"/>
                <a:gd name="T4" fmla="*/ 2087 w 2517"/>
                <a:gd name="T5" fmla="*/ 0 h 276"/>
                <a:gd name="T6" fmla="*/ 0 w 2517"/>
                <a:gd name="T7" fmla="*/ 276 h 276"/>
                <a:gd name="T8" fmla="*/ 2035 w 2517"/>
                <a:gd name="T9" fmla="*/ 276 h 276"/>
                <a:gd name="T10" fmla="*/ 2035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0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0 w 729"/>
                <a:gd name="T7" fmla="*/ 240 h 240"/>
                <a:gd name="T8" fmla="*/ 670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0 w 729"/>
                <a:gd name="T1" fmla="*/ 318 h 318"/>
                <a:gd name="T2" fmla="*/ 670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0 w 729"/>
                <a:gd name="T9" fmla="*/ 318 h 318"/>
                <a:gd name="T10" fmla="*/ 670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3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BAFCB598-7EB0-CA46-A6E1-7D5AF9D074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0067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2380611B-E8CF-5A40-A31F-7D0C24298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759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B8AE5D3A-CE47-044A-8CD3-E1BFDA362F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6239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2B890F28-FF47-2140-A6B1-73AE3A70C0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916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063B3-F47D-EA42-873E-42F6A9D480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9106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9B1E1604-B5C4-2846-989C-CF58A86C4B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5557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F99A9454-8A30-EC47-ADE4-0E11B4B41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1913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51107567-AE48-3D41-BCC1-5CC5F13AB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9783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DC369AA4-67BD-8447-8766-333B8BF2BB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0408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288991BA-2E00-024A-9628-1FD6820EA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5422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EA7981F4-6385-D44A-931E-57FE10AC3E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0806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3AD3E215-6CC0-ED49-86A4-9851DBD2E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3103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4C70F98-C644-7740-86F6-CDAF7B2AC22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33055159"/>
      </p:ext>
    </p:extLst>
  </p:cSld>
  <p:clrMapOvr>
    <a:masterClrMapping/>
  </p:clrMapOvr>
  <p:transition xmlns:p14="http://schemas.microsoft.com/office/powerpoint/2010/main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7E46D5C-5C5E-4749-BF41-E884BA698CE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18544644"/>
      </p:ext>
    </p:extLst>
  </p:cSld>
  <p:clrMapOvr>
    <a:masterClrMapping/>
  </p:clrMapOvr>
  <p:transition xmlns:p14="http://schemas.microsoft.com/office/powerpoint/2010/main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A4887DD-C28D-CF43-B636-326D222B9B0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8773921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7EC2C-6CF8-1B4A-BEB8-1955707AB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1003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8C2E2EC-3C2B-1944-9333-26495FCE039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26722957"/>
      </p:ext>
    </p:extLst>
  </p:cSld>
  <p:clrMapOvr>
    <a:masterClrMapping/>
  </p:clrMapOvr>
  <p:transition xmlns:p14="http://schemas.microsoft.com/office/powerpoint/2010/main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1EB2B39-A8C2-7541-9C6A-F3A718A7A73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9159755"/>
      </p:ext>
    </p:extLst>
  </p:cSld>
  <p:clrMapOvr>
    <a:masterClrMapping/>
  </p:clrMapOvr>
  <p:transition xmlns:p14="http://schemas.microsoft.com/office/powerpoint/2010/main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F1C91DD-9E1E-9146-83D7-07FDE35917F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22198826"/>
      </p:ext>
    </p:extLst>
  </p:cSld>
  <p:clrMapOvr>
    <a:masterClrMapping/>
  </p:clrMapOvr>
  <p:transition xmlns:p14="http://schemas.microsoft.com/office/powerpoint/2010/main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33A51B7-60F6-0C4D-B2C4-D38C954D022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69197309"/>
      </p:ext>
    </p:extLst>
  </p:cSld>
  <p:clrMapOvr>
    <a:masterClrMapping/>
  </p:clrMapOvr>
  <p:transition xmlns:p14="http://schemas.microsoft.com/office/powerpoint/2010/main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534A50C-BAC0-C44B-8802-12908FF728B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82324646"/>
      </p:ext>
    </p:extLst>
  </p:cSld>
  <p:clrMapOvr>
    <a:masterClrMapping/>
  </p:clrMapOvr>
  <p:transition xmlns:p14="http://schemas.microsoft.com/office/powerpoint/2010/main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3C16809-6DD0-934D-882F-1523F6D5867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35707817"/>
      </p:ext>
    </p:extLst>
  </p:cSld>
  <p:clrMapOvr>
    <a:masterClrMapping/>
  </p:clrMapOvr>
  <p:transition xmlns:p14="http://schemas.microsoft.com/office/powerpoint/2010/main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3C267C4-D576-964F-86CC-4AEF9F157B5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5178633"/>
      </p:ext>
    </p:extLst>
  </p:cSld>
  <p:clrMapOvr>
    <a:masterClrMapping/>
  </p:clrMapOvr>
  <p:transition xmlns:p14="http://schemas.microsoft.com/office/powerpoint/2010/main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3D80F02-B887-EC43-B944-7E04BAA9145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06154552"/>
      </p:ext>
    </p:extLst>
  </p:cSld>
  <p:clrMapOvr>
    <a:masterClrMapping/>
  </p:clrMapOvr>
  <p:transition xmlns:p14="http://schemas.microsoft.com/office/powerpoint/2010/main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4FC3983B-C8B2-9D4E-B551-AB6B71815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400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2E6AE401-83B3-4B42-B84E-DA35EEC66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66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97C4D-3BB3-404F-8062-F21903AEF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06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DB8E6-567F-7A4A-95BC-9B37A901C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6959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F2A56D7A-FC05-994F-9ADF-8D4AB2DE4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5485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178D7FF0-DD03-8449-BAB0-19066CC2E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9129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A8F2501B-F1EC-2943-B8E5-82589E4CF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0246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26609E25-7048-B94B-B67B-9A6BDDDA7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3633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32B4E171-0608-244A-84CD-7133F1D56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7074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DE847CF3-C053-9548-95AD-C6E1F3863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6260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85AAFC73-2CC8-D041-B7A7-5F45C27D3F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6763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96EDFC93-83EF-6F4F-AB61-B6ABAFB0EE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1529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75783498-35DA-8A46-B7F7-584EC46D5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141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0C74B82C-248F-6840-86F8-B7D849744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62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98605-CE02-E643-B6BD-46FB262F0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78522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4AFC62E7-14EA-D041-ABC6-8BC14BE5C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0437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2EB59F4-6472-D040-B320-C5E7225974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986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41C5484-7FA8-3A42-8C38-1C95CDE35C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1974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1F1CBC1-EF81-5C45-9CDE-E79CE793CA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32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725A9F2-E018-E64C-A8F6-D6EB94F69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0371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5C2391D2-3D84-D345-AF67-C885A9B00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6766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EA7D782-9C0B-A240-90B1-2086147AA2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5536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2F43EFE-2E4E-5B42-8343-5EE60EBD7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491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1BD41DB-A581-E34D-82E9-4E790A9F7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8031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44C08C2-49B4-FB46-B2CE-A849D0EDD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076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F686F-83AB-1E44-B378-6E75F07C4C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620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104F9E7-5481-B041-AD2B-B2617AD62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27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2FEEC9B-1220-F446-B618-3083225DC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88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35F97-924F-AD45-8BA8-314066AAD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25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4E131-86C8-974D-B1B7-05400E1638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860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12760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89826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18226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93156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38484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DFB53-4F91-A545-B616-5F9AA922CD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76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656037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1294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43113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38332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16422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78118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EBE9295-75AE-B04A-AA1F-3E78BCD9E5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219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E8ECB-201A-614A-AD3E-9971C3D947A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131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680EF-D0E5-3042-8082-3F8191AF1D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7457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B7A2F-31AE-064A-8139-BBD7C055DDA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864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98AF-C4D9-C742-8ECA-7928681FF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968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05C04-476F-9D4C-BED6-96175F9E3AE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2491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A4C1C-818B-5943-AB6E-075BACD08C9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1485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BE65C-7DE6-2149-84C8-96FCD592B77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098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256BE-5254-F44F-82C3-07A145616AD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422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21511-36EE-5346-8D1F-E3C41A34957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1304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6C717-CF3A-2448-BABC-D141689D5E1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530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51F7A-79D5-8446-BAEB-CEFEAA4CAEB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4268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B258F-0D39-3541-BCBB-68DB80A23EA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080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8AE88-9465-3540-9364-A47C1AA710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9803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60363-CF78-EB4F-A861-5097FF75B4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501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97429-2B0D-9F41-B37B-CED8B7AE6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120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CF807-146F-1F42-A8E6-EE1E83B137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2367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AF843-4F16-3F4E-8F6A-0773612C0D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083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66E54-8B2C-364F-862C-4A63555EA9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125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43AF5-1B4F-B542-BEAB-4283D0CC9E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223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47185-C3B0-124A-B235-5245CB41B0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8635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D3160-E377-E048-AD42-65BCC66744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035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92087-29F2-C744-ADB4-311CAFE339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24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FD497-8A03-9948-AB17-B725CC7E17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1171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30405-B284-F240-942F-DFB140EAF8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2136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6E98F-FF58-1647-A0B7-B11969847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35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21407-2978-4A4D-BB44-6FE016748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979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68F1373D-2424-1944-8AB9-C03D3CE35F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86458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68FA39F1-3DAB-3D4D-A9B9-65599B67A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33342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D3D110D4-BFA1-A74D-807D-11C800982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305799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477485F6-2580-304D-BCF6-3F7C0FB5F9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597323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97C77B9C-533D-0548-9FF1-D4325DE12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34975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1001A6AE-71EA-9A42-9C85-210499AD8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88147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08E19A94-00D9-CF4A-9168-8E6471AC67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56652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00A8C770-2F2C-454F-9BC9-A63FFDE24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86179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78D8D3D9-E70C-6741-875D-9591A766E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84793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2C440B26-3107-8240-8196-C451DF36D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15068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9F5D8-3CC9-EA45-A809-6333154A6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745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FF89B1F9-6137-154F-B593-2A66391483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99944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28EB7266-FE2F-244D-BFC1-6D9DBD9DA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15673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752600" y="1828800"/>
            <a:ext cx="6400800" cy="19050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262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49488" y="4191000"/>
            <a:ext cx="5408612" cy="1752600"/>
          </a:xfrm>
        </p:spPr>
        <p:txBody>
          <a:bodyPr/>
          <a:lstStyle>
            <a:lvl1pPr marL="0" indent="0" algn="ctr">
              <a:buFont typeface="Wingdings" pitchFamily="-109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3276600" cy="4572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22C48-88D3-6347-B9F9-EE8CB5C580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41473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B8190-91C6-F447-8EF5-F3F41E726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31594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B9C0D-BB37-BF48-8C73-19D9E9688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69733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0847E-D15C-824B-ADB3-98546CED59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16596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F4278-AE18-A148-82C5-EF41481875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29147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9486A-0948-A543-B404-8682223CE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88582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5192D-6E50-564D-8C63-01BAD6F59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268619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635CE-ACE9-974A-BCD3-AF4B2F20D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19555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533F2-B650-104F-B7BC-F150F468FE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550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EBFBF-473B-2D48-AB2B-92EDD8A29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75028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5C58E-2816-7841-853E-96C5566C2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11569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295400"/>
            <a:ext cx="1752600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1295400"/>
            <a:ext cx="5105400" cy="4800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F3710-8285-A64D-A2AC-6FE37C06E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190293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/>
              </a:defRPr>
            </a:lvl1pPr>
          </a:lstStyle>
          <a:p>
            <a:pPr>
              <a:defRPr/>
            </a:pPr>
            <a:fld id="{1886B8EE-5B5E-114F-B43A-D565818E03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637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/>
              </a:defRPr>
            </a:lvl1pPr>
          </a:lstStyle>
          <a:p>
            <a:pPr>
              <a:defRPr/>
            </a:pPr>
            <a:fld id="{970EB5D7-0F0A-C149-957A-160709EC7D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49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50821320-7B35-2246-9CB7-54B262E34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83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CF9DA5D2-B73E-1647-A139-928C94CC71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998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FC799A89-52DC-8149-BF48-9EF46F5D4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851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36F7F87B-A433-0048-9767-C1225C4B4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59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B0A06D90-4678-5748-8960-F02C0C8D7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64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1C95A-BFAB-7241-BBFF-20964D45C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893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3F94B07F-D55A-C549-810F-94A3E347C6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676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C27BC74D-D9F7-6A48-9256-1350AAE7B3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7278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5A055E62-913A-0A45-BEE9-2BC5D0717F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1005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3E50A523-49F6-B243-BF48-D614D9C9C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6578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52C440BB-BC94-904E-83CD-4282E919F1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1141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B99A6AE8-BF2B-D942-ACAC-4A4F351336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563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76 w 1722"/>
                <a:gd name="T1" fmla="*/ 43 h 66"/>
                <a:gd name="T2" fmla="*/ 1676 w 1722"/>
                <a:gd name="T3" fmla="*/ 37 h 66"/>
                <a:gd name="T4" fmla="*/ 0 w 1722"/>
                <a:gd name="T5" fmla="*/ 0 h 66"/>
                <a:gd name="T6" fmla="*/ 0 w 1722"/>
                <a:gd name="T7" fmla="*/ 33 h 66"/>
                <a:gd name="T8" fmla="*/ 1676 w 1722"/>
                <a:gd name="T9" fmla="*/ 43 h 66"/>
                <a:gd name="T10" fmla="*/ 1676 w 1722"/>
                <a:gd name="T11" fmla="*/ 4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52 w 975"/>
                <a:gd name="T1" fmla="*/ 48 h 101"/>
                <a:gd name="T2" fmla="*/ 95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52 w 975"/>
                <a:gd name="T9" fmla="*/ 48 h 101"/>
                <a:gd name="T10" fmla="*/ 95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9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95 w 2141"/>
                <a:gd name="T7" fmla="*/ 0 h 198"/>
                <a:gd name="T8" fmla="*/ 209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13 w 2517"/>
                <a:gd name="T1" fmla="*/ 276 h 276"/>
                <a:gd name="T2" fmla="*/ 2448 w 2517"/>
                <a:gd name="T3" fmla="*/ 204 h 276"/>
                <a:gd name="T4" fmla="*/ 2191 w 2517"/>
                <a:gd name="T5" fmla="*/ 0 h 276"/>
                <a:gd name="T6" fmla="*/ 0 w 2517"/>
                <a:gd name="T7" fmla="*/ 276 h 276"/>
                <a:gd name="T8" fmla="*/ 2113 w 2517"/>
                <a:gd name="T9" fmla="*/ 276 h 276"/>
                <a:gd name="T10" fmla="*/ 211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0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06 w 729"/>
                <a:gd name="T7" fmla="*/ 240 h 240"/>
                <a:gd name="T8" fmla="*/ 70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06 w 729"/>
                <a:gd name="T1" fmla="*/ 318 h 318"/>
                <a:gd name="T2" fmla="*/ 70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06 w 729"/>
                <a:gd name="T9" fmla="*/ 318 h 318"/>
                <a:gd name="T10" fmla="*/ 70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8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D2B571E-4560-8643-BA30-351B332AFD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523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22C0EE0-93E8-9649-B3DA-E1A162270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035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4CA633D8-B6EE-9F4E-946B-0F5654A886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060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A6A456FF-DC9A-2145-99BE-83D4F25DA6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140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0.xml"/><Relationship Id="rId14" Type="http://schemas.openxmlformats.org/officeDocument/2006/relationships/theme" Target="../theme/theme12.xml"/><Relationship Id="rId1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4.xml"/><Relationship Id="rId8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7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0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3.xml"/><Relationship Id="rId13" Type="http://schemas.openxmlformats.org/officeDocument/2006/relationships/theme" Target="../theme/theme14.xml"/><Relationship Id="rId1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48.xml"/><Relationship Id="rId8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1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0.xml"/><Relationship Id="rId8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5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1.xml"/><Relationship Id="rId8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6.xml"/><Relationship Id="rId12" Type="http://schemas.openxmlformats.org/officeDocument/2006/relationships/theme" Target="../theme/theme17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2.xml"/><Relationship Id="rId8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7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3.xml"/><Relationship Id="rId8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8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4.xml"/><Relationship Id="rId8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9.xml"/><Relationship Id="rId12" Type="http://schemas.openxmlformats.org/officeDocument/2006/relationships/slideLayout" Target="../slideLayouts/slideLayout220.xml"/><Relationship Id="rId13" Type="http://schemas.openxmlformats.org/officeDocument/2006/relationships/slideLayout" Target="../slideLayouts/slideLayout221.xml"/><Relationship Id="rId14" Type="http://schemas.openxmlformats.org/officeDocument/2006/relationships/theme" Target="../theme/theme20.xml"/><Relationship Id="rId1" Type="http://schemas.openxmlformats.org/officeDocument/2006/relationships/slideLayout" Target="../slideLayouts/slideLayout209.xml"/><Relationship Id="rId2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5.xml"/><Relationship Id="rId8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18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4.xml"/><Relationship Id="rId3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83A22CA-1F77-F744-B6A6-E74A5A90D0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50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751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76 w 1722"/>
                <a:gd name="T1" fmla="*/ 43 h 66"/>
                <a:gd name="T2" fmla="*/ 1676 w 1722"/>
                <a:gd name="T3" fmla="*/ 37 h 66"/>
                <a:gd name="T4" fmla="*/ 0 w 1722"/>
                <a:gd name="T5" fmla="*/ 0 h 66"/>
                <a:gd name="T6" fmla="*/ 0 w 1722"/>
                <a:gd name="T7" fmla="*/ 33 h 66"/>
                <a:gd name="T8" fmla="*/ 1676 w 1722"/>
                <a:gd name="T9" fmla="*/ 43 h 66"/>
                <a:gd name="T10" fmla="*/ 1676 w 1722"/>
                <a:gd name="T11" fmla="*/ 4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751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52 w 975"/>
                <a:gd name="T1" fmla="*/ 48 h 101"/>
                <a:gd name="T2" fmla="*/ 95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52 w 975"/>
                <a:gd name="T9" fmla="*/ 48 h 101"/>
                <a:gd name="T10" fmla="*/ 95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7751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9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95 w 2141"/>
                <a:gd name="T7" fmla="*/ 0 h 198"/>
                <a:gd name="T8" fmla="*/ 209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752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13 w 2517"/>
                <a:gd name="T1" fmla="*/ 276 h 276"/>
                <a:gd name="T2" fmla="*/ 2448 w 2517"/>
                <a:gd name="T3" fmla="*/ 204 h 276"/>
                <a:gd name="T4" fmla="*/ 2191 w 2517"/>
                <a:gd name="T5" fmla="*/ 0 h 276"/>
                <a:gd name="T6" fmla="*/ 0 w 2517"/>
                <a:gd name="T7" fmla="*/ 276 h 276"/>
                <a:gd name="T8" fmla="*/ 2113 w 2517"/>
                <a:gd name="T9" fmla="*/ 276 h 276"/>
                <a:gd name="T10" fmla="*/ 211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752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0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06 w 729"/>
                <a:gd name="T7" fmla="*/ 240 h 240"/>
                <a:gd name="T8" fmla="*/ 70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752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06 w 729"/>
                <a:gd name="T1" fmla="*/ 318 h 318"/>
                <a:gd name="T2" fmla="*/ 70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06 w 729"/>
                <a:gd name="T9" fmla="*/ 318 h 318"/>
                <a:gd name="T10" fmla="*/ 70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752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753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753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753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8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753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7754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D0A1C13A-5E42-0B43-8E4A-8C0FAB28C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656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7256CBEC-CB86-5A48-8D5B-4901F08D9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2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3320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13321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13322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13323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 eaLnBrk="1" hangingPunct="1">
              <a:defRPr/>
            </a:pPr>
            <a:fld id="{A963465A-6F78-8246-B96E-0F5C2E01655B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4958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78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defTabSz="455613">
              <a:defRPr sz="1200">
                <a:solidFill>
                  <a:srgbClr val="898989"/>
                </a:solidFill>
                <a:latin typeface="Calibri" charset="0"/>
                <a:cs typeface="Arial" charset="0"/>
                <a:sym typeface="Arial" charset="0"/>
              </a:defRPr>
            </a:lvl1pPr>
          </a:lstStyle>
          <a:p>
            <a:pPr eaLnBrk="1" hangingPunct="1">
              <a:defRPr/>
            </a:pPr>
            <a:fld id="{7DAAE719-33E5-E242-A8FB-32FCA2E0910C}" type="datetimeFigureOut">
              <a:rPr lang="en-US"/>
              <a:pPr eaLnBrk="1" hangingPunct="1">
                <a:defRPr/>
              </a:pPr>
              <a:t>16/4/18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 defTabSz="45710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Arial"/>
                <a:cs typeface="Arial"/>
                <a:sym typeface="Arial"/>
                <a:rtl val="0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algn="r" defTabSz="455613">
              <a:defRPr sz="1200">
                <a:solidFill>
                  <a:srgbClr val="898989"/>
                </a:solidFill>
                <a:latin typeface="Calibri" charset="0"/>
                <a:cs typeface="Arial" charset="0"/>
                <a:sym typeface="Arial" charset="0"/>
              </a:defRPr>
            </a:lvl1pPr>
          </a:lstStyle>
          <a:p>
            <a:pPr eaLnBrk="1" hangingPunct="1">
              <a:defRPr/>
            </a:pPr>
            <a:fld id="{873D32C3-01DF-6745-8A60-6393BF65AFE0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07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BEE261F6-C88B-1E4E-996C-08EA92BFD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990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eaLnBrk="1" hangingPunct="1">
              <a:defRPr/>
            </a:pPr>
            <a:fld id="{EF072FA0-7CAE-9249-8D52-42D605785631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6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63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3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3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74515469-FB79-2742-B593-CDF9E8187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2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0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411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04 w 1722"/>
                <a:gd name="T1" fmla="*/ 33 h 66"/>
                <a:gd name="T2" fmla="*/ 1604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04 w 1722"/>
                <a:gd name="T9" fmla="*/ 33 h 66"/>
                <a:gd name="T10" fmla="*/ 1604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413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6 w 975"/>
                <a:gd name="T1" fmla="*/ 48 h 101"/>
                <a:gd name="T2" fmla="*/ 916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6 w 975"/>
                <a:gd name="T9" fmla="*/ 48 h 101"/>
                <a:gd name="T10" fmla="*/ 916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102414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3 w 2141"/>
                <a:gd name="T7" fmla="*/ 0 h 198"/>
                <a:gd name="T8" fmla="*/ 202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416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35 w 2517"/>
                <a:gd name="T1" fmla="*/ 276 h 276"/>
                <a:gd name="T2" fmla="*/ 2340 w 2517"/>
                <a:gd name="T3" fmla="*/ 204 h 276"/>
                <a:gd name="T4" fmla="*/ 2087 w 2517"/>
                <a:gd name="T5" fmla="*/ 0 h 276"/>
                <a:gd name="T6" fmla="*/ 0 w 2517"/>
                <a:gd name="T7" fmla="*/ 276 h 276"/>
                <a:gd name="T8" fmla="*/ 2035 w 2517"/>
                <a:gd name="T9" fmla="*/ 276 h 276"/>
                <a:gd name="T10" fmla="*/ 2035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418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0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0 w 729"/>
                <a:gd name="T7" fmla="*/ 240 h 240"/>
                <a:gd name="T8" fmla="*/ 670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420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0 w 729"/>
                <a:gd name="T1" fmla="*/ 318 h 318"/>
                <a:gd name="T2" fmla="*/ 670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0 w 729"/>
                <a:gd name="T9" fmla="*/ 318 h 318"/>
                <a:gd name="T10" fmla="*/ 670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424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426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430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433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3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435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02444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914400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BFE432A-7AEF-0C44-8E77-73E343FD3F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836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717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3032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000000"/>
                </a:solidFill>
                <a:latin typeface="Comic Sans MS" charset="0"/>
                <a:ea typeface="ヒラギノ角ゴ ProN W3" charset="0"/>
                <a:cs typeface="MS PGothic" charset="0"/>
                <a:sym typeface="Comic Sans MS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>
              <a:defRPr/>
            </a:pPr>
            <a:fld id="{13BFA62E-4337-8B49-BAF7-AE34EEA7C8B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8492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transition xmlns:p14="http://schemas.microsoft.com/office/powerpoint/2010/main"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C1B62A51-E28C-4E4B-B4B1-7BCD94F5E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8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EB8EDAF-D37B-414B-8D14-E2E0F3B94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890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65896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165897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165898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  <p:sp>
          <p:nvSpPr>
            <p:cNvPr id="165899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5DD388E2-F1C6-DA4B-929D-6649C4B0E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38947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  <p:sldLayoutId id="2147484045" r:id="rId12"/>
    <p:sldLayoutId id="214748404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19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032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 eaLnBrk="1" hangingPunct="1">
              <a:defRPr/>
            </a:pPr>
            <a:fld id="{92B4D5BD-7842-AD43-A700-5A25A8F52361}" type="slidenum">
              <a:rPr lang="en-US">
                <a:solidFill>
                  <a:srgbClr val="FFFFFF"/>
                </a:solidFill>
                <a:latin typeface="Times New Roman" charset="0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89228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>
              <a:defRPr/>
            </a:pPr>
            <a:fld id="{5C19493D-D1C8-2D44-837F-E84E54ACCB51}" type="slidenum">
              <a:rPr lang="en-US">
                <a:solidFill>
                  <a:srgbClr val="000000"/>
                </a:solidFill>
                <a:latin typeface="Times New Roman" charset="0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08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BD636CFC-E4AC-0A40-ADD4-F48904865B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3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295400"/>
            <a:ext cx="541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728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667000"/>
            <a:ext cx="7010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1604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5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6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F0F8BE36-F103-0D4E-B444-FDB612B75D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5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eaLnBrk="1" hangingPunct="1">
              <a:defRPr/>
            </a:pPr>
            <a:fld id="{1BF00E6F-C877-5F43-A21F-D4461A83CAC5}" type="slidenum">
              <a:rPr lang="en-US">
                <a:latin typeface="Times New Roman" charset="0"/>
              </a:rPr>
              <a:pPr eaLnBrk="1" hangingPunct="1">
                <a:defRPr/>
              </a:pPr>
              <a:t>‹#›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6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-12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-12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1094B9B8-01DD-5440-A0BC-D96E85C37D91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5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Geneva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Relationship Id="rId2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43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165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165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165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Relationship Id="rId2" Type="http://schemas.openxmlformats.org/officeDocument/2006/relationships/image" Target="../media/image26.jpeg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Relationship Id="rId2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18.xml"/><Relationship Id="rId2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Relationship Id="rId2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4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07.xml"/><Relationship Id="rId2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47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ron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53538" cy="6858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44450"/>
            <a:ext cx="8243887" cy="122555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zh-TW" altLang="en-US" sz="8000" b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末世论</a:t>
            </a:r>
            <a:endParaRPr lang="en-US" sz="3200" b="1" dirty="0" smtClean="0">
              <a:solidFill>
                <a:schemeClr val="bg1"/>
              </a:solidFill>
              <a:effectLst>
                <a:glow rad="139700">
                  <a:schemeClr val="tx1"/>
                </a:glow>
              </a:effectLst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611188" y="1459309"/>
            <a:ext cx="824388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zh-TW" altLang="en-US" sz="4000" b="1" i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cs typeface="Arial" charset="0"/>
              </a:rPr>
              <a:t>末世论</a:t>
            </a:r>
            <a:endParaRPr lang="en-US" sz="1200" b="1" i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-36512" y="6398383"/>
            <a:ext cx="9252519" cy="474344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Dr. Rick Griffith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• </a:t>
            </a:r>
            <a:r>
              <a:rPr kumimoji="0" lang="zh-CN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博士</a:t>
            </a:r>
            <a:r>
              <a:rPr kumimoji="0" lang="en-US" altLang="zh-CN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 • </a:t>
            </a:r>
            <a:r>
              <a:rPr kumimoji="0" lang="zh-CN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新加坡</a:t>
            </a:r>
            <a:r>
              <a:rPr kumimoji="0" lang="zh-CN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神</a:t>
            </a:r>
            <a:r>
              <a:rPr kumimoji="0" lang="zh-CN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学院</a:t>
            </a:r>
            <a:r>
              <a:rPr kumimoji="0" lang="en-US" altLang="zh-CN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 </a:t>
            </a:r>
            <a:r>
              <a:rPr kumimoji="0" lang="en-US" altLang="zh-CN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•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BibleStudyDownloads.org</a:t>
            </a:r>
            <a:endParaRPr kumimoji="0" lang="en-US" sz="20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00876"/>
            <a:ext cx="9144000" cy="757124"/>
          </a:xfrm>
        </p:spPr>
        <p:txBody>
          <a:bodyPr/>
          <a:lstStyle/>
          <a:p>
            <a:pPr>
              <a:defRPr/>
            </a:pPr>
            <a:r>
              <a:rPr lang="zh-CN" altLang="en-US" sz="48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史帝文驾机搭载</a:t>
            </a:r>
            <a:r>
              <a:rPr lang="en-US" altLang="zh-CN" sz="48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 170+</a:t>
            </a:r>
            <a:r>
              <a:rPr lang="en-US" sz="48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zh-CN" altLang="en-US" sz="48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旅客</a:t>
            </a:r>
            <a:endParaRPr lang="en-US" sz="4800" b="1" kern="1200" dirty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9389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8510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3" name="Picture 1" descr="Cara Kurt Katie Steph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91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551488"/>
            <a:ext cx="9144000" cy="6858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KaiTi" pitchFamily="49" charset="-122"/>
                <a:ea typeface="KaiTi" pitchFamily="49" charset="-122"/>
              </a:rPr>
              <a:t>克尔和卡拉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KaiTi" pitchFamily="49" charset="-122"/>
                <a:ea typeface="KaiTi" pitchFamily="49" charset="-122"/>
              </a:rPr>
              <a:t>史帝文和</a:t>
            </a:r>
            <a:r>
              <a:rPr lang="ja-JP" altLang="en-US" sz="3200" b="1" dirty="0">
                <a:solidFill>
                  <a:schemeClr val="bg1"/>
                </a:solidFill>
                <a:effectLst>
                  <a:glow rad="2540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卡蒂</a:t>
            </a:r>
            <a:endParaRPr lang="en-US" sz="4000" b="1" dirty="0">
              <a:solidFill>
                <a:schemeClr val="bg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61754005"/>
      </p:ext>
    </p:extLst>
  </p:cSld>
  <p:clrMapOvr>
    <a:masterClrMapping/>
  </p:clrMapOvr>
  <p:transition xmlns:p14="http://schemas.microsoft.com/office/powerpoint/2010/main"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5" name="Picture 2" descr="IMG_09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416" y="5445224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我们的小儿子，约翰</a:t>
            </a:r>
            <a:r>
              <a:rPr lang="en-SG" altLang="zh-CN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(23)</a:t>
            </a:r>
            <a:r>
              <a:rPr lang="zh-CN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是  加利福尼亚的一个图形艺术家</a:t>
            </a:r>
            <a:endParaRPr lang="en-US" sz="4800" b="1" dirty="0">
              <a:solidFill>
                <a:srgbClr val="FFFFFF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69856417"/>
      </p:ext>
    </p:extLst>
  </p:cSld>
  <p:clrMapOvr>
    <a:masterClrMapping/>
  </p:clrMapOvr>
  <p:transition xmlns:p14="http://schemas.microsoft.com/office/powerpoint/2010/main"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3" name="Picture 2" descr="Upper Room Service 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>
                <a:solidFill>
                  <a:schemeClr val="bg1"/>
                </a:solidFill>
                <a:latin typeface="Arial" charset="0"/>
                <a:ea typeface="ＭＳ Ｐゴシック" charset="0"/>
              </a:rPr>
              <a:t>Our People</a:t>
            </a:r>
            <a:endParaRPr lang="en-US" sz="6600">
              <a:latin typeface="Arial" charset="0"/>
              <a:ea typeface="ＭＳ Ｐゴシック" charset="0"/>
            </a:endParaRPr>
          </a:p>
        </p:txBody>
      </p:sp>
      <p:pic>
        <p:nvPicPr>
          <p:cNvPr id="356355" name="Picture 7" descr="Crossroads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7463"/>
            <a:ext cx="777240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113" y="1412776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dirty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</a:rPr>
              <a:t>37 people from 12 nations</a:t>
            </a:r>
            <a:endParaRPr lang="en-US" sz="4400" b="1" dirty="0">
              <a:solidFill>
                <a:srgbClr val="000000"/>
              </a:solidFill>
              <a:effectLst>
                <a:glow rad="139700">
                  <a:srgbClr val="000000"/>
                </a:glow>
              </a:effectLst>
              <a:latin typeface="Arial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5517232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</a:rPr>
              <a:t>January 2017</a:t>
            </a:r>
            <a:endParaRPr lang="en-US" sz="4400" b="1" dirty="0">
              <a:solidFill>
                <a:srgbClr val="000000"/>
              </a:solidFill>
              <a:effectLst>
                <a:glow rad="139700">
                  <a:srgbClr val="000000"/>
                </a:glow>
              </a:effectLst>
              <a:latin typeface="Arial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82655410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3" name="Picture 4" descr="Asia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7239000" y="34940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 smtClean="0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美国</a:t>
            </a:r>
            <a:endParaRPr lang="en-US" sz="1800" b="1" smtClean="0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800000"/>
          </a:solidFill>
        </p:spPr>
        <p:txBody>
          <a:bodyPr/>
          <a:lstStyle/>
          <a:p>
            <a:pPr eaLnBrk="1" hangingPunct="1"/>
            <a:r>
              <a:rPr lang="en-US" b="1">
                <a:solidFill>
                  <a:srgbClr val="FFFFFF"/>
                </a:solidFill>
                <a:latin typeface="26" charset="0"/>
                <a:ea typeface="ＭＳ Ｐゴシック" charset="0"/>
              </a:rPr>
              <a:t>Crossroads</a:t>
            </a:r>
            <a:r>
              <a:rPr lang="zh-CN" altLang="en-US" b="1">
                <a:solidFill>
                  <a:srgbClr val="FFFFFF"/>
                </a:solidFill>
                <a:latin typeface="SimSun" charset="0"/>
                <a:ea typeface="SimSun" charset="0"/>
                <a:cs typeface="SimSun" charset="0"/>
              </a:rPr>
              <a:t>教会会友</a:t>
            </a:r>
            <a:r>
              <a:rPr lang="en-US" altLang="ja-JP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2015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年</a:t>
            </a: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7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月</a:t>
            </a: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imSun" charset="0"/>
              <a:ea typeface="SimSun" charset="0"/>
              <a:cs typeface="SimSun" charset="0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771900" y="1620838"/>
            <a:ext cx="3154363" cy="4424362"/>
            <a:chOff x="3771900" y="1620838"/>
            <a:chExt cx="3153576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900" y="2466975"/>
              <a:ext cx="380905" cy="357822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ea typeface="ＭＳ Ｐゴシック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432" y="2987675"/>
              <a:ext cx="380905" cy="2971800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ea typeface="ＭＳ Ｐゴシック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2496691">
              <a:off x="6544571" y="3249613"/>
              <a:ext cx="380905" cy="2614612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ea typeface="ＭＳ Ｐゴシック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248" y="1620838"/>
              <a:ext cx="380905" cy="411480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ea typeface="ＭＳ Ｐゴシック"/>
              </a:endParaRPr>
            </a:p>
          </p:txBody>
        </p:sp>
      </p:grpSp>
      <p:sp>
        <p:nvSpPr>
          <p:cNvPr id="361485" name="Text Box 13"/>
          <p:cNvSpPr txBox="1">
            <a:spLocks noChangeArrowheads="1"/>
          </p:cNvSpPr>
          <p:nvPr/>
        </p:nvSpPr>
        <p:spPr bwMode="auto">
          <a:xfrm>
            <a:off x="-36513" y="1092200"/>
            <a:ext cx="2087563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 smtClean="0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法国</a:t>
            </a:r>
            <a:endParaRPr lang="en-US" sz="1800" b="1" smtClean="0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1979613" y="357346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 smtClean="0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印度</a:t>
            </a:r>
            <a:endParaRPr lang="en-US" sz="1800" b="1" smtClean="0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635375" y="3284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 smtClean="0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缅甸</a:t>
            </a:r>
            <a:endParaRPr lang="en-US" sz="1800" b="1" smtClean="0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300041" name="Text Box 28"/>
          <p:cNvSpPr txBox="1">
            <a:spLocks noChangeArrowheads="1"/>
          </p:cNvSpPr>
          <p:nvPr/>
        </p:nvSpPr>
        <p:spPr bwMode="auto">
          <a:xfrm>
            <a:off x="4575175" y="5410200"/>
            <a:ext cx="16764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en-US" sz="1800" b="1" smtClean="0">
                <a:solidFill>
                  <a:srgbClr val="FFFFFF"/>
                </a:solidFill>
              </a:rPr>
              <a:t>CIC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4572000" y="5075238"/>
            <a:ext cx="16557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新加坡</a:t>
            </a:r>
            <a:endParaRPr lang="en-US" sz="1800" b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300043" name="Rounded Rectangle 1"/>
          <p:cNvSpPr>
            <a:spLocks noChangeArrowheads="1"/>
          </p:cNvSpPr>
          <p:nvPr/>
        </p:nvSpPr>
        <p:spPr bwMode="auto">
          <a:xfrm>
            <a:off x="2627313" y="-1588"/>
            <a:ext cx="2160587" cy="2305051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/>
            <a:endParaRPr lang="en-US" sz="1800" smtClean="0">
              <a:solidFill>
                <a:srgbClr val="000000"/>
              </a:solidFill>
            </a:endParaRPr>
          </a:p>
        </p:txBody>
      </p:sp>
      <p:pic>
        <p:nvPicPr>
          <p:cNvPr id="300044" name="Picture 5" descr="Crossroads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42875"/>
            <a:ext cx="16573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6875463" y="4221163"/>
            <a:ext cx="1906587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 smtClean="0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菲律宾</a:t>
            </a:r>
            <a:endParaRPr lang="en-US" sz="1800" b="1" smtClean="0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-33338" y="642938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意大利</a:t>
            </a:r>
            <a:endParaRPr lang="en-US" sz="1800" b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-36513" y="1541463"/>
            <a:ext cx="20875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荷兰</a:t>
            </a:r>
            <a:endParaRPr lang="en-US" sz="1800" b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5724525" y="1700213"/>
            <a:ext cx="1905000" cy="40005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2000" b="1" smtClean="0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韩国</a:t>
            </a:r>
            <a:endParaRPr lang="en-US" sz="2000" b="1" smtClean="0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9390063" y="160655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1800" b="1" dirty="0">
                <a:solidFill>
                  <a:srgbClr val="FFFF00"/>
                </a:solidFill>
              </a:rPr>
              <a:t>香港</a:t>
            </a:r>
            <a:endParaRPr lang="en-US" sz="1800" b="1" dirty="0">
              <a:solidFill>
                <a:srgbClr val="FFFF00"/>
              </a:solidFill>
              <a:ea typeface="ＭＳ Ｐゴシック"/>
            </a:endParaRP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9390063" y="2400300"/>
            <a:ext cx="1905000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 smtClean="0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台湾</a:t>
            </a:r>
            <a:endParaRPr lang="en-US" sz="1800" b="1" smtClean="0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9390063" y="3086100"/>
            <a:ext cx="1905000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 smtClean="0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中国</a:t>
            </a:r>
            <a:endParaRPr lang="en-US" sz="1800" b="1" smtClean="0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9436100" y="5578475"/>
            <a:ext cx="1905000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 smtClean="0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印尼</a:t>
            </a:r>
            <a:endParaRPr lang="en-US" sz="1800" b="1" smtClean="0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9390063" y="4748213"/>
            <a:ext cx="1655762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 smtClean="0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马来西亚</a:t>
            </a:r>
            <a:endParaRPr lang="en-US" sz="1800" b="1" smtClean="0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7219950" y="55895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 smtClean="0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新西兰</a:t>
            </a:r>
            <a:endParaRPr lang="en-US" sz="1800" b="1" smtClean="0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-22225" y="1993900"/>
            <a:ext cx="2087563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 smtClean="0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黎巴嫩</a:t>
            </a:r>
            <a:endParaRPr lang="en-US" sz="1800" b="1" smtClean="0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0" y="4797425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 smtClean="0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津巴布韦</a:t>
            </a:r>
            <a:endParaRPr lang="en-US" sz="1800" b="1" smtClean="0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7019925" y="1196975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zh-CN" altLang="en-US" sz="1800" b="1" smtClean="0">
                <a:solidFill>
                  <a:srgbClr val="FFFF00"/>
                </a:solidFill>
                <a:latin typeface="SimSun" charset="0"/>
                <a:ea typeface="SimSun" charset="0"/>
                <a:cs typeface="SimSun" charset="0"/>
              </a:rPr>
              <a:t>日本</a:t>
            </a:r>
            <a:endParaRPr lang="en-US" sz="1800" b="1" smtClean="0">
              <a:solidFill>
                <a:srgbClr val="FFFF00"/>
              </a:solidFill>
              <a:latin typeface="SimSun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0586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61485" grpId="0" animBg="1"/>
      <p:bldP spid="361491" grpId="0" animBg="1"/>
      <p:bldP spid="361493" grpId="0" animBg="1"/>
      <p:bldP spid="361496" grpId="0" animBg="1"/>
      <p:bldP spid="21" grpId="0" animBg="1"/>
      <p:bldP spid="22" grpId="0" animBg="1"/>
      <p:bldP spid="25" grpId="0" animBg="1"/>
      <p:bldP spid="26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1" name="Picture 1" descr="Goodbye to David May 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7238"/>
            <a:ext cx="9144000" cy="61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66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2083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0"/>
            <a:ext cx="5751512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775325"/>
            <a:ext cx="91440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imSun" charset="0"/>
                <a:ea typeface="SimSun" charset="0"/>
                <a:cs typeface="SimSun" charset="0"/>
              </a:rPr>
              <a:t>2015:</a:t>
            </a:r>
            <a:r>
              <a:rPr lang="zh-CN" altLang="en-US" sz="4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imSun" charset="0"/>
                <a:ea typeface="SimSun" charset="0"/>
                <a:cs typeface="SimSun" charset="0"/>
              </a:rPr>
              <a:t>来自</a:t>
            </a:r>
            <a:r>
              <a:rPr lang="en-US" altLang="zh-CN" sz="4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imSun" charset="0"/>
                <a:ea typeface="SimSun" charset="0"/>
                <a:cs typeface="SimSun" charset="0"/>
              </a:rPr>
              <a:t>13</a:t>
            </a:r>
            <a:r>
              <a:rPr lang="zh-CN" altLang="en-US" sz="4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imSun" charset="0"/>
                <a:ea typeface="SimSun" charset="0"/>
                <a:cs typeface="SimSun" charset="0"/>
              </a:rPr>
              <a:t>个国家的</a:t>
            </a:r>
            <a:r>
              <a:rPr lang="en-US" altLang="zh-CN" sz="4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imSun" charset="0"/>
                <a:ea typeface="SimSun" charset="0"/>
                <a:cs typeface="SimSun" charset="0"/>
              </a:rPr>
              <a:t>50</a:t>
            </a:r>
            <a:r>
              <a:rPr lang="ja-JP" altLang="en-US" sz="4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imSun" charset="0"/>
                <a:ea typeface="SimSun" charset="0"/>
                <a:cs typeface="SimSun" charset="0"/>
              </a:rPr>
              <a:t>名会友</a:t>
            </a:r>
            <a:endParaRPr lang="en-US" sz="4400" b="1" smtClean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SimSun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166739"/>
      </p:ext>
    </p:extLst>
  </p:cSld>
  <p:clrMapOvr>
    <a:masterClrMapping/>
  </p:clrMapOvr>
  <p:transition xmlns:p14="http://schemas.microsoft.com/office/powerpoint/2010/main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29" name="Picture 6" descr="Preaching Home as Relationships May 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61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66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4131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0"/>
            <a:ext cx="5751512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657850"/>
            <a:ext cx="91440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4400" b="1" smtClean="0">
                <a:solidFill>
                  <a:srgbClr val="FFFFFF"/>
                </a:solidFill>
                <a:latin typeface="SimSun" charset="0"/>
                <a:ea typeface="SimSun" charset="0"/>
                <a:cs typeface="SimSun" charset="0"/>
              </a:rPr>
              <a:t>用经文讲道</a:t>
            </a:r>
            <a:endParaRPr lang="en-US" sz="4400" b="1" smtClean="0">
              <a:solidFill>
                <a:srgbClr val="FFFFFF"/>
              </a:solidFill>
              <a:latin typeface="SimSun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7864"/>
      </p:ext>
    </p:extLst>
  </p:cSld>
  <p:clrMapOvr>
    <a:masterClrMapping/>
  </p:clrMapOvr>
  <p:transition xmlns:p14="http://schemas.microsoft.com/office/powerpoint/2010/main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6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6178" name="Picture 6" descr="CIC SBC Studen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6179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0"/>
            <a:ext cx="38465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853569"/>
            <a:ext cx="9144000" cy="93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44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新加坡神学院学生在教会事奉</a:t>
            </a:r>
            <a:endParaRPr lang="en-US" sz="4400" b="1" dirty="0">
              <a:solidFill>
                <a:srgbClr val="FFFFFF"/>
              </a:solidFill>
              <a:effectLst>
                <a:glow rad="190500">
                  <a:srgbClr val="000000"/>
                </a:glow>
              </a:effectLst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6317045"/>
      </p:ext>
    </p:extLst>
  </p:cSld>
  <p:clrMapOvr>
    <a:masterClrMapping/>
  </p:clrMapOvr>
  <p:transition xmlns:p14="http://schemas.microsoft.com/office/powerpoint/2010/main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0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927100"/>
            <a:ext cx="9153526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0638"/>
            <a:ext cx="9144000" cy="928688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ja-JP" altLang="en-US" sz="54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宣教机构</a:t>
            </a:r>
            <a:r>
              <a:rPr lang="en-US" sz="54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…</a:t>
            </a:r>
          </a:p>
        </p:txBody>
      </p:sp>
      <p:sp>
        <p:nvSpPr>
          <p:cNvPr id="2363395" name="Rectangle 3"/>
          <p:cNvSpPr>
            <a:spLocks/>
          </p:cNvSpPr>
          <p:nvPr/>
        </p:nvSpPr>
        <p:spPr bwMode="auto">
          <a:xfrm>
            <a:off x="0" y="4221163"/>
            <a:ext cx="9144000" cy="1655762"/>
          </a:xfrm>
          <a:prstGeom prst="rect">
            <a:avLst/>
          </a:prstGeom>
          <a:solidFill>
            <a:srgbClr val="CCCCCC"/>
          </a:solidFill>
          <a:ln w="12700" cap="sq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>
              <a:solidFill>
                <a:srgbClr val="AAAAAA">
                  <a:lumMod val="20000"/>
                  <a:lumOff val="80000"/>
                </a:srgbClr>
              </a:solidFill>
            </a:endParaRPr>
          </a:p>
        </p:txBody>
      </p:sp>
      <p:grpSp>
        <p:nvGrpSpPr>
          <p:cNvPr id="299012" name="Group 6"/>
          <p:cNvGrpSpPr>
            <a:grpSpLocks/>
          </p:cNvGrpSpPr>
          <p:nvPr/>
        </p:nvGrpSpPr>
        <p:grpSpPr bwMode="auto">
          <a:xfrm>
            <a:off x="144463" y="4406900"/>
            <a:ext cx="8891587" cy="1254125"/>
            <a:chOff x="0" y="0"/>
            <a:chExt cx="5601" cy="790"/>
          </a:xfrm>
        </p:grpSpPr>
        <p:sp>
          <p:nvSpPr>
            <p:cNvPr id="2363397" name="Rectangle 4"/>
            <p:cNvSpPr>
              <a:spLocks/>
            </p:cNvSpPr>
            <p:nvPr/>
          </p:nvSpPr>
          <p:spPr bwMode="auto">
            <a:xfrm>
              <a:off x="0" y="0"/>
              <a:ext cx="5601" cy="79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rgbClr val="AAAAAA">
                    <a:lumMod val="20000"/>
                    <a:lumOff val="80000"/>
                  </a:srgbClr>
                </a:solidFill>
              </a:endParaRPr>
            </a:p>
          </p:txBody>
        </p:sp>
        <p:pic>
          <p:nvPicPr>
            <p:cNvPr id="299014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601" cy="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910354"/>
      </p:ext>
    </p:extLst>
  </p:cSld>
  <p:clrMapOvr>
    <a:masterClrMapping/>
  </p:clrMapOvr>
  <p:transition xmlns:p14="http://schemas.microsoft.com/office/powerpoint/2010/main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5" name="Picture 1" descr="IMG_086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435600"/>
            <a:ext cx="9251951" cy="1498600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SimSun" charset="0"/>
                <a:ea typeface="SimSun" charset="0"/>
                <a:cs typeface="SimSun" charset="0"/>
              </a:rPr>
              <a:t>我负责指导新神博士研究生（</a:t>
            </a: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SimSun" charset="0"/>
                <a:ea typeface="SimSun" charset="0"/>
                <a:cs typeface="SimSun" charset="0"/>
              </a:rPr>
              <a:t>DMin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SimSun" charset="0"/>
                <a:ea typeface="SimSun" charset="0"/>
                <a:cs typeface="SimSun" charset="0"/>
              </a:rPr>
              <a:t>）</a:t>
            </a: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000080"/>
                </a:outerShdw>
              </a:effectLst>
              <a:latin typeface="SimSun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067462"/>
      </p:ext>
    </p:extLst>
  </p:cSld>
  <p:clrMapOvr>
    <a:masterClrMapping/>
  </p:clrMapOvr>
  <p:transition xmlns:p14="http://schemas.microsoft.com/office/powerpoint/2010/main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99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00013"/>
            <a:ext cx="9144000" cy="865188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TW" altLang="en-US" sz="54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自我介绍</a:t>
            </a:r>
            <a:r>
              <a:rPr lang="en-US" altLang="zh-TW" sz="54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!</a:t>
            </a:r>
            <a:endParaRPr lang="en-US" sz="54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0" y="1187450"/>
            <a:ext cx="4716016" cy="576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cs typeface="Arial" charset="0"/>
              </a:rPr>
              <a:t>名称</a:t>
            </a:r>
            <a:b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cs typeface="Arial" charset="0"/>
              </a:rPr>
            </a:br>
            <a: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cs typeface="Arial" charset="0"/>
              </a:rPr>
              <a:t>国家</a:t>
            </a:r>
            <a:b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cs typeface="Arial" charset="0"/>
              </a:rPr>
            </a:br>
            <a: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cs typeface="Arial" charset="0"/>
              </a:rPr>
              <a:t>家庭背景</a:t>
            </a:r>
            <a:b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cs typeface="Arial" charset="0"/>
              </a:rPr>
            </a:br>
            <a: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cs typeface="Arial" charset="0"/>
              </a:rPr>
              <a:t>教会</a:t>
            </a:r>
            <a:b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cs typeface="Arial" charset="0"/>
              </a:rPr>
            </a:br>
            <a:r>
              <a:rPr lang="zh-TW" alt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cs typeface="Arial" charset="0"/>
              </a:rPr>
              <a:t>事奉目标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153628" y="1088058"/>
            <a:ext cx="4716016" cy="576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cs typeface="Arial" charset="0"/>
              </a:rPr>
              <a:t>Name</a:t>
            </a:r>
          </a:p>
          <a:p>
            <a:pPr algn="ctr"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cs typeface="Arial" charset="0"/>
              </a:rPr>
              <a:t>Country</a:t>
            </a:r>
          </a:p>
          <a:p>
            <a:pPr algn="ctr"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 err="1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cs typeface="Arial" charset="0"/>
              </a:rPr>
              <a:t>Programme</a:t>
            </a:r>
            <a:endParaRPr lang="en-US" sz="4000" b="1" dirty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cs typeface="Arial" charset="0"/>
            </a:endParaRPr>
          </a:p>
          <a:p>
            <a:pPr algn="ctr"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cs typeface="Arial" charset="0"/>
              </a:rPr>
              <a:t>Family</a:t>
            </a:r>
          </a:p>
          <a:p>
            <a:pPr algn="ctr"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cs typeface="Arial" charset="0"/>
              </a:rPr>
              <a:t>Church</a:t>
            </a:r>
          </a:p>
          <a:p>
            <a:pPr algn="ctr"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cs typeface="Arial" charset="0"/>
              </a:rPr>
              <a:t>Ministry Goal</a:t>
            </a:r>
          </a:p>
          <a:p>
            <a:pPr algn="ctr"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cs typeface="Arial" charset="0"/>
              </a:rPr>
              <a:t>$20 each for Notes</a:t>
            </a:r>
          </a:p>
        </p:txBody>
      </p:sp>
    </p:spTree>
    <p:extLst>
      <p:ext uri="{BB962C8B-B14F-4D97-AF65-F5344CB8AC3E}">
        <p14:creationId xmlns:p14="http://schemas.microsoft.com/office/powerpoint/2010/main" val="3954708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849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4213"/>
            <a:ext cx="9144000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08025"/>
          </a:xfrm>
          <a:solidFill>
            <a:srgbClr val="000066"/>
          </a:solidFill>
        </p:spPr>
        <p:txBody>
          <a:bodyPr rIns="132080" anchor="t"/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Lucida Grande" charset="0"/>
              </a:rPr>
              <a:t>新加坡神学院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ヒラギノ角ゴ ProN W6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418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 rIns="132080"/>
          <a:lstStyle/>
          <a:p>
            <a:pPr eaLnBrk="1" hangingPunct="1">
              <a:defRPr/>
            </a:pPr>
            <a:r>
              <a:rPr lang="ja-JP" altLang="en-US" sz="4800" b="1" dirty="0">
                <a:solidFill>
                  <a:schemeClr val="tx1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新神</a:t>
            </a:r>
            <a:r>
              <a:rPr lang="en-US" sz="4800" b="1" dirty="0">
                <a:solidFill>
                  <a:schemeClr val="tx1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 </a:t>
            </a:r>
            <a:r>
              <a:rPr lang="ja-JP" altLang="en-US" sz="4800" b="1" dirty="0">
                <a:solidFill>
                  <a:schemeClr val="tx1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课程</a:t>
            </a:r>
            <a:r>
              <a:rPr lang="en-US" sz="4800" b="1" dirty="0">
                <a:solidFill>
                  <a:schemeClr val="tx1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 </a:t>
            </a:r>
            <a:r>
              <a:rPr lang="ja-JP" altLang="en-US" sz="4800" b="1" dirty="0">
                <a:solidFill>
                  <a:schemeClr val="tx1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网上教学</a:t>
            </a:r>
            <a:endParaRPr lang="en-US" sz="4800" b="1" dirty="0">
              <a:solidFill>
                <a:schemeClr val="tx1"/>
              </a:solidFill>
              <a:effectLst>
                <a:glow rad="355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ヒラギノ角ゴ ProN W6" charset="0"/>
              <a:sym typeface="Arial Black" charset="0"/>
            </a:endParaRPr>
          </a:p>
        </p:txBody>
      </p:sp>
      <p:sp>
        <p:nvSpPr>
          <p:cNvPr id="214018" name="Rectangle 2"/>
          <p:cNvSpPr>
            <a:spLocks/>
          </p:cNvSpPr>
          <p:nvPr/>
        </p:nvSpPr>
        <p:spPr bwMode="auto">
          <a:xfrm>
            <a:off x="309563" y="1600200"/>
            <a:ext cx="9158287" cy="812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rgbClr val="00002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defTabSz="914400" fontAlgn="auto">
              <a:spcBef>
                <a:spcPts val="0"/>
              </a:spcBef>
              <a:spcAft>
                <a:spcPts val="0"/>
              </a:spcAft>
              <a:tabLst>
                <a:tab pos="1866900" algn="l"/>
                <a:tab pos="4318000" algn="l"/>
                <a:tab pos="4584700" algn="l"/>
              </a:tabLst>
              <a:defRPr/>
            </a:pPr>
            <a:r>
              <a:rPr lang="ja-JP" altLang="en-US" sz="4000" b="1" u="sng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基础</a:t>
            </a:r>
            <a:r>
              <a:rPr lang="en-US" altLang="ja-JP" sz="40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sym typeface="Arial Black" charset="0"/>
              </a:rPr>
              <a:t>	</a:t>
            </a:r>
            <a:r>
              <a:rPr lang="ja-JP" altLang="en-US" sz="40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MS PGothic" charset="0"/>
                <a:sym typeface="Arial Black" charset="0"/>
              </a:rPr>
              <a:t>旧约</a:t>
            </a:r>
            <a:r>
              <a:rPr lang="en-US" altLang="ja-JP" sz="40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sym typeface="Arial Black" charset="0"/>
              </a:rPr>
              <a:t>	</a:t>
            </a:r>
            <a:r>
              <a:rPr lang="ja-JP" altLang="en-US" sz="40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MS PGothic" charset="0"/>
                <a:sym typeface="Arial Black" charset="0"/>
              </a:rPr>
              <a:t>新约</a:t>
            </a:r>
            <a:endParaRPr lang="zh-CN" altLang="en-US" sz="4000" b="1" kern="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MS PGothic" charset="0"/>
              <a:sym typeface="Arial Black" charset="0"/>
            </a:endParaRPr>
          </a:p>
        </p:txBody>
      </p:sp>
      <p:sp>
        <p:nvSpPr>
          <p:cNvPr id="214019" name="Rectangle 3"/>
          <p:cNvSpPr>
            <a:spLocks/>
          </p:cNvSpPr>
          <p:nvPr/>
        </p:nvSpPr>
        <p:spPr bwMode="auto">
          <a:xfrm>
            <a:off x="309563" y="2489200"/>
            <a:ext cx="9158287" cy="736600"/>
          </a:xfrm>
          <a:prstGeom prst="rect">
            <a:avLst/>
          </a:prstGeom>
          <a:gradFill rotWithShape="0">
            <a:gsLst>
              <a:gs pos="0">
                <a:srgbClr val="700101"/>
              </a:gs>
              <a:gs pos="100000">
                <a:srgbClr val="3400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defTabSz="914400" fontAlgn="auto">
              <a:spcBef>
                <a:spcPts val="0"/>
              </a:spcBef>
              <a:spcAft>
                <a:spcPts val="0"/>
              </a:spcAft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/>
            </a:pPr>
            <a:r>
              <a:rPr lang="ja-JP" altLang="en-US" sz="3500" b="1" u="sng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背景</a:t>
            </a:r>
            <a:r>
              <a:rPr lang="en-US" altLang="ja-JP" sz="35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sym typeface="Arial Black" charset="0"/>
              </a:rPr>
              <a:t>	</a:t>
            </a:r>
            <a:r>
              <a:rPr lang="ja-JP" altLang="en-US" sz="35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MS PGothic" charset="0"/>
                <a:sym typeface="Arial Black" charset="0"/>
              </a:rPr>
              <a:t>旧约的世界</a:t>
            </a:r>
            <a:r>
              <a:rPr lang="en-US" altLang="ja-JP" sz="35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sym typeface="Arial Black" charset="0"/>
              </a:rPr>
              <a:t>	</a:t>
            </a:r>
            <a:r>
              <a:rPr lang="ja-JP" altLang="en-US" sz="35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MS PGothic" charset="0"/>
                <a:sym typeface="Arial Black" charset="0"/>
              </a:rPr>
              <a:t>新约的世界</a:t>
            </a:r>
            <a:r>
              <a:rPr lang="en-US" altLang="ja-JP" sz="35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sym typeface="Arial Black" charset="0"/>
              </a:rPr>
              <a:t>	</a:t>
            </a:r>
            <a:endParaRPr lang="zh-CN" altLang="en-US" sz="3500" b="1" kern="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sym typeface="Arial Black" charset="0"/>
            </a:endParaRPr>
          </a:p>
        </p:txBody>
      </p:sp>
      <p:sp>
        <p:nvSpPr>
          <p:cNvPr id="214020" name="Rectangle 4"/>
          <p:cNvSpPr>
            <a:spLocks/>
          </p:cNvSpPr>
          <p:nvPr/>
        </p:nvSpPr>
        <p:spPr bwMode="auto">
          <a:xfrm>
            <a:off x="309563" y="3381375"/>
            <a:ext cx="9158287" cy="736600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18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defTabSz="914400" fontAlgn="auto">
              <a:spcBef>
                <a:spcPts val="0"/>
              </a:spcBef>
              <a:spcAft>
                <a:spcPts val="0"/>
              </a:spcAft>
              <a:tabLst>
                <a:tab pos="1130300" algn="l"/>
                <a:tab pos="3746500" algn="l"/>
                <a:tab pos="6096000" algn="l"/>
                <a:tab pos="6413500" algn="l"/>
              </a:tabLst>
              <a:defRPr/>
            </a:pPr>
            <a:r>
              <a:rPr lang="ja-JP" altLang="en-US" sz="3500" b="1" u="sng" kern="0" dirty="0">
                <a:solidFill>
                  <a:srgbClr val="FFFA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神学</a:t>
            </a:r>
            <a:r>
              <a:rPr lang="en-US" altLang="ja-JP" sz="3500" b="1" kern="0" dirty="0">
                <a:solidFill>
                  <a:srgbClr val="FFFA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sym typeface="Arial Black" charset="0"/>
              </a:rPr>
              <a:t>	     </a:t>
            </a:r>
            <a:r>
              <a:rPr lang="ja-JP" altLang="en-US" sz="3500" b="1" kern="0" dirty="0">
                <a:solidFill>
                  <a:srgbClr val="FFFA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old" charset="0"/>
              </a:rPr>
              <a:t>教会</a:t>
            </a:r>
            <a:r>
              <a:rPr lang="en-US" altLang="ja-JP" sz="3500" b="1" kern="0" dirty="0">
                <a:solidFill>
                  <a:srgbClr val="FFFA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old" charset="0"/>
              </a:rPr>
              <a:t>	    </a:t>
            </a:r>
            <a:r>
              <a:rPr lang="ja-JP" altLang="en-US" sz="3500" b="1" kern="0" dirty="0">
                <a:solidFill>
                  <a:srgbClr val="FFFA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old" charset="0"/>
              </a:rPr>
              <a:t>灵命</a:t>
            </a:r>
            <a:r>
              <a:rPr lang="en-US" altLang="ja-JP" sz="3500" b="1" kern="0" dirty="0">
                <a:solidFill>
                  <a:srgbClr val="FFFA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old" charset="0"/>
              </a:rPr>
              <a:t>	</a:t>
            </a:r>
            <a:r>
              <a:rPr lang="ja-JP" altLang="en-US" sz="3500" b="1" kern="0" dirty="0">
                <a:solidFill>
                  <a:srgbClr val="FFFA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old" charset="0"/>
              </a:rPr>
              <a:t>未来</a:t>
            </a:r>
            <a:endParaRPr lang="zh-CN" altLang="en-US" sz="3500" b="1" kern="0" dirty="0">
              <a:solidFill>
                <a:srgbClr val="FFFA8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ヒラギノ角ゴ ProN W6" charset="0"/>
              <a:sym typeface="Arial Bold" charset="0"/>
            </a:endParaRPr>
          </a:p>
        </p:txBody>
      </p:sp>
      <p:sp>
        <p:nvSpPr>
          <p:cNvPr id="214021" name="Rectangle 5"/>
          <p:cNvSpPr>
            <a:spLocks/>
          </p:cNvSpPr>
          <p:nvPr/>
        </p:nvSpPr>
        <p:spPr bwMode="auto">
          <a:xfrm>
            <a:off x="273050" y="4270375"/>
            <a:ext cx="9220200" cy="812800"/>
          </a:xfrm>
          <a:prstGeom prst="rect">
            <a:avLst/>
          </a:prstGeom>
          <a:gradFill rotWithShape="0">
            <a:gsLst>
              <a:gs pos="0">
                <a:srgbClr val="2A0830"/>
              </a:gs>
              <a:gs pos="100000">
                <a:srgbClr val="5A126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defTabSz="914400" fontAlgn="auto">
              <a:spcBef>
                <a:spcPts val="0"/>
              </a:spcBef>
              <a:spcAft>
                <a:spcPts val="0"/>
              </a:spcAft>
              <a:tabLst>
                <a:tab pos="2844800" algn="l"/>
                <a:tab pos="4279900" algn="l"/>
                <a:tab pos="4584700" algn="l"/>
              </a:tabLst>
              <a:defRPr/>
            </a:pPr>
            <a:r>
              <a:rPr lang="ja-JP" altLang="en-US" sz="4000" b="1" u="sng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Heiti SC Medium" charset="0"/>
                <a:sym typeface="Arial Black" charset="0"/>
              </a:rPr>
              <a:t>讲道</a:t>
            </a:r>
            <a:r>
              <a:rPr lang="en-US" altLang="ja-JP" sz="40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Heiti SC Medium" charset="0"/>
                <a:sym typeface="Arial Black" charset="0"/>
              </a:rPr>
              <a:t>    </a:t>
            </a:r>
            <a:r>
              <a:rPr lang="ja-JP" altLang="en-US" sz="40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Heiti SC Medium" charset="0"/>
                <a:sym typeface="Arial Black" charset="0"/>
              </a:rPr>
              <a:t>讲道研习</a:t>
            </a:r>
            <a:r>
              <a:rPr lang="zh-CN" altLang="en-US" sz="40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Heiti SC Medium" charset="0"/>
                <a:sym typeface="Arial Black" charset="0"/>
              </a:rPr>
              <a:t>（上） </a:t>
            </a:r>
            <a:r>
              <a:rPr lang="ja-JP" altLang="en-US" sz="40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Heiti SC Medium" charset="0"/>
                <a:sym typeface="Arial Black" charset="0"/>
              </a:rPr>
              <a:t>讲道研习</a:t>
            </a:r>
            <a:r>
              <a:rPr lang="en-SG" altLang="ja-JP" sz="40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Heiti SC Medium" charset="0"/>
                <a:sym typeface="Arial Black" charset="0"/>
              </a:rPr>
              <a:t>(</a:t>
            </a:r>
            <a:r>
              <a:rPr lang="zh-CN" altLang="en-US" sz="4000" b="1" kern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Heiti SC Medium" charset="0"/>
                <a:sym typeface="Arial Black" charset="0"/>
              </a:rPr>
              <a:t>下）</a:t>
            </a:r>
          </a:p>
        </p:txBody>
      </p:sp>
      <p:sp>
        <p:nvSpPr>
          <p:cNvPr id="214022" name="Rectangle 6"/>
          <p:cNvSpPr>
            <a:spLocks/>
          </p:cNvSpPr>
          <p:nvPr/>
        </p:nvSpPr>
        <p:spPr bwMode="auto">
          <a:xfrm>
            <a:off x="0" y="715963"/>
            <a:ext cx="91567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pPr marL="39688"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srgbClr val="000000"/>
                </a:solidFill>
                <a:effectLst>
                  <a:glow rad="355600">
                    <a:srgbClr val="FFFFFF"/>
                  </a:glow>
                </a:effectLst>
                <a:latin typeface="Arial Black" charset="0"/>
                <a:ea typeface="ヒラギノ角ゴ ProN W6" charset="0"/>
                <a:cs typeface="ヒラギノ角ゴ ProN W6" charset="0"/>
                <a:sym typeface="Arial Black" charset="0"/>
              </a:rPr>
              <a:t>(</a:t>
            </a:r>
            <a:r>
              <a:rPr lang="ja-JP" altLang="en-US" sz="4000" b="1" kern="0" dirty="0"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英文</a:t>
            </a:r>
            <a:r>
              <a:rPr lang="en-US" sz="4000" b="1" kern="0" dirty="0"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 • </a:t>
            </a:r>
            <a:r>
              <a:rPr lang="ja-JP" altLang="en-US" sz="4000" b="1" kern="0" dirty="0"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印尼文</a:t>
            </a:r>
            <a:r>
              <a:rPr lang="en-US" sz="4000" b="1" kern="0" dirty="0"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 • </a:t>
            </a:r>
            <a:r>
              <a:rPr lang="ja-JP" altLang="en-US" sz="4000" b="1" kern="0" dirty="0"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中文</a:t>
            </a:r>
            <a:r>
              <a:rPr lang="en-US" sz="4000" b="1" kern="0" dirty="0">
                <a:solidFill>
                  <a:srgbClr val="000000"/>
                </a:solidFill>
                <a:effectLst>
                  <a:glow rad="355600">
                    <a:srgbClr val="FFFFFF"/>
                  </a:glow>
                </a:effectLst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826209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8" grpId="0" animBg="1" autoUpdateAnimBg="0"/>
      <p:bldP spid="214019" grpId="0" animBg="1" autoUpdateAnimBg="0"/>
      <p:bldP spid="214020" grpId="0" animBg="1" autoUpdateAnimBg="0"/>
      <p:bldP spid="214021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09" name="Rectangle 2"/>
          <p:cNvSpPr>
            <a:spLocks noChangeArrowheads="1"/>
          </p:cNvSpPr>
          <p:nvPr/>
        </p:nvSpPr>
        <p:spPr bwMode="auto">
          <a:xfrm>
            <a:off x="0" y="0"/>
            <a:ext cx="9142413" cy="6858000"/>
          </a:xfrm>
          <a:prstGeom prst="rect">
            <a:avLst/>
          </a:prstGeom>
          <a:solidFill>
            <a:srgbClr val="04040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 smtClean="0">
              <a:solidFill>
                <a:srgbClr val="000000"/>
              </a:solidFill>
            </a:endParaRPr>
          </a:p>
        </p:txBody>
      </p:sp>
      <p:pic>
        <p:nvPicPr>
          <p:cNvPr id="478210" name="Picture 3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11"/>
          <a:stretch>
            <a:fillRect/>
          </a:stretch>
        </p:blipFill>
        <p:spPr bwMode="auto">
          <a:xfrm>
            <a:off x="762000" y="38100"/>
            <a:ext cx="72390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8211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smtClean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78212" name="Text Box 5"/>
          <p:cNvSpPr txBox="1">
            <a:spLocks noChangeArrowheads="1"/>
          </p:cNvSpPr>
          <p:nvPr/>
        </p:nvSpPr>
        <p:spPr bwMode="auto">
          <a:xfrm>
            <a:off x="1787525" y="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smtClean="0">
                <a:solidFill>
                  <a:srgbClr val="000000"/>
                </a:solidFill>
                <a:latin typeface="Comic Sans MS" charset="0"/>
              </a:rPr>
              <a:t>Gen. 1:1</a:t>
            </a:r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57200" y="838200"/>
            <a:ext cx="8686800" cy="41910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altLang="ja-JP" sz="11700" b="1" i="1" dirty="0" smtClean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"in </a:t>
            </a:r>
            <a:r>
              <a:rPr lang="en-US" altLang="ja-JP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altLang="ja-JP" sz="11700" b="1" i="1" dirty="0" smtClean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beginning"</a:t>
            </a:r>
            <a:endParaRPr lang="en-US" sz="11700" b="1" i="1" dirty="0">
              <a:solidFill>
                <a:srgbClr val="FFFF00"/>
              </a:solidFill>
              <a:effectLst>
                <a:glow rad="292100">
                  <a:schemeClr val="tx2">
                    <a:alpha val="89000"/>
                  </a:schemeClr>
                </a:glow>
              </a:effectLst>
              <a:latin typeface="Kosher-Norm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9910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6477000" y="4953000"/>
            <a:ext cx="2667000" cy="19812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ea typeface="ＭＳ Ｐゴシック" charset="0"/>
              </a:rPr>
              <a:t>An Introduction to Genesis</a:t>
            </a:r>
          </a:p>
        </p:txBody>
      </p:sp>
    </p:spTree>
    <p:extLst>
      <p:ext uri="{BB962C8B-B14F-4D97-AF65-F5344CB8AC3E}">
        <p14:creationId xmlns:p14="http://schemas.microsoft.com/office/powerpoint/2010/main" val="4866240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7" name="Rectangle 2"/>
          <p:cNvSpPr>
            <a:spLocks noChangeArrowheads="1"/>
          </p:cNvSpPr>
          <p:nvPr/>
        </p:nvSpPr>
        <p:spPr bwMode="auto">
          <a:xfrm>
            <a:off x="-76200" y="0"/>
            <a:ext cx="9220200" cy="6858000"/>
          </a:xfrm>
          <a:prstGeom prst="rect">
            <a:avLst/>
          </a:prstGeom>
          <a:solidFill>
            <a:srgbClr val="0404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 smtClean="0">
              <a:solidFill>
                <a:srgbClr val="000000"/>
              </a:solidFill>
            </a:endParaRPr>
          </a:p>
        </p:txBody>
      </p:sp>
      <p:pic>
        <p:nvPicPr>
          <p:cNvPr id="48025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11"/>
          <a:stretch>
            <a:fillRect/>
          </a:stretch>
        </p:blipFill>
        <p:spPr bwMode="auto">
          <a:xfrm>
            <a:off x="762000" y="38100"/>
            <a:ext cx="73152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80259" name="Text Box 4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0260" name="Text Box 5"/>
          <p:cNvSpPr txBox="1">
            <a:spLocks noChangeArrowheads="1"/>
          </p:cNvSpPr>
          <p:nvPr/>
        </p:nvSpPr>
        <p:spPr bwMode="auto">
          <a:xfrm>
            <a:off x="1787525" y="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000"/>
              </a:spcBef>
              <a:buClr>
                <a:srgbClr val="000000"/>
              </a:buClr>
              <a:buSzPct val="100000"/>
              <a:buFont typeface="Comic Sans MS" charset="0"/>
              <a:buNone/>
            </a:pPr>
            <a:r>
              <a:rPr lang="en-GB" sz="1600" b="1" smtClean="0">
                <a:solidFill>
                  <a:srgbClr val="000000"/>
                </a:solidFill>
                <a:latin typeface="Comic Sans MS" charset="0"/>
              </a:rPr>
              <a:t>Gen. 1:1</a:t>
            </a:r>
          </a:p>
        </p:txBody>
      </p:sp>
      <p:sp>
        <p:nvSpPr>
          <p:cNvPr id="22426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8686800" cy="4192588"/>
          </a:xfrm>
          <a:extLst/>
        </p:spPr>
        <p:txBody>
          <a:bodyPr lIns="90000" tIns="46800" rIns="90000" bIns="46800"/>
          <a:lstStyle/>
          <a:p>
            <a:pPr defTabSz="457200" eaLnBrk="1" hangingPunct="1">
              <a:buClr>
                <a:srgbClr val="FFFF00"/>
              </a:buClr>
              <a:buFont typeface="Kosher-Norm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ja-JP" sz="11700" b="1" i="1" dirty="0" smtClean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"</a:t>
            </a:r>
            <a:r>
              <a:rPr lang="en-US" altLang="ja-JP" sz="11700" b="1" i="1" dirty="0" err="1" smtClean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pada</a:t>
            </a:r>
            <a:r>
              <a:rPr lang="en-US" altLang="ja-JP" sz="11700" b="1" i="1" dirty="0" smtClean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11700" b="1" i="1" dirty="0" err="1" smtClean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mulanya</a:t>
            </a:r>
            <a:r>
              <a:rPr lang="en-US" altLang="ja-JP" sz="11700" b="1" i="1" dirty="0" smtClean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"</a:t>
            </a:r>
            <a:endParaRPr lang="en-GB" sz="11700" b="1" i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Kosher-Norm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1958" name="Rectangle 7"/>
          <p:cNvSpPr>
            <a:spLocks noGrp="1" noChangeArrowheads="1"/>
          </p:cNvSpPr>
          <p:nvPr>
            <p:ph type="subTitle" idx="4294967295"/>
          </p:nvPr>
        </p:nvSpPr>
        <p:spPr>
          <a:xfrm>
            <a:off x="6248400" y="4953000"/>
            <a:ext cx="2895600" cy="1982788"/>
          </a:xfrm>
          <a:extLst/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en-GB" b="1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rPr>
              <a:t>Pengenalan kitab Kejadian</a:t>
            </a:r>
          </a:p>
        </p:txBody>
      </p:sp>
    </p:spTree>
    <p:extLst>
      <p:ext uri="{BB962C8B-B14F-4D97-AF65-F5344CB8AC3E}">
        <p14:creationId xmlns:p14="http://schemas.microsoft.com/office/powerpoint/2010/main" val="26468720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5" name="Rectangle 2"/>
          <p:cNvSpPr>
            <a:spLocks noChangeArrowheads="1"/>
          </p:cNvSpPr>
          <p:nvPr/>
        </p:nvSpPr>
        <p:spPr bwMode="auto">
          <a:xfrm>
            <a:off x="1588" y="0"/>
            <a:ext cx="9142412" cy="6858000"/>
          </a:xfrm>
          <a:prstGeom prst="rect">
            <a:avLst/>
          </a:prstGeom>
          <a:solidFill>
            <a:srgbClr val="04040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 smtClean="0">
              <a:solidFill>
                <a:srgbClr val="000000"/>
              </a:solidFill>
            </a:endParaRPr>
          </a:p>
        </p:txBody>
      </p:sp>
      <p:pic>
        <p:nvPicPr>
          <p:cNvPr id="482306" name="Picture 3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11"/>
          <a:stretch>
            <a:fillRect/>
          </a:stretch>
        </p:blipFill>
        <p:spPr bwMode="auto">
          <a:xfrm>
            <a:off x="762000" y="38100"/>
            <a:ext cx="72390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2307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smtClean="0">
              <a:solidFill>
                <a:srgbClr val="FFA27C"/>
              </a:solidFill>
              <a:latin typeface="Arial" charset="0"/>
            </a:endParaRPr>
          </a:p>
        </p:txBody>
      </p:sp>
      <p:sp>
        <p:nvSpPr>
          <p:cNvPr id="482308" name="Text Box 5"/>
          <p:cNvSpPr txBox="1">
            <a:spLocks noChangeArrowheads="1"/>
          </p:cNvSpPr>
          <p:nvPr/>
        </p:nvSpPr>
        <p:spPr bwMode="auto">
          <a:xfrm>
            <a:off x="1787525" y="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smtClean="0">
                <a:solidFill>
                  <a:srgbClr val="000000"/>
                </a:solidFill>
                <a:latin typeface="Comic Sans MS" charset="0"/>
              </a:rPr>
              <a:t>Gen. 1:1</a:t>
            </a:r>
          </a:p>
        </p:txBody>
      </p:sp>
      <p:sp>
        <p:nvSpPr>
          <p:cNvPr id="22528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57200" y="838200"/>
            <a:ext cx="8686800" cy="4191000"/>
          </a:xfrm>
          <a:extLst/>
        </p:spPr>
        <p:txBody>
          <a:bodyPr lIns="90000" tIns="46800" rIns="90000" bIns="46800"/>
          <a:lstStyle/>
          <a:p>
            <a:pPr defTabSz="457200" eaLnBrk="1" hangingPunct="1">
              <a:buClr>
                <a:srgbClr val="FFFF00"/>
              </a:buClr>
              <a:buFont typeface="Kosher-Norm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zh-CN" sz="11700" b="1" i="1" dirty="0" smtClean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11700" b="1" i="1" dirty="0" smtClean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起初</a:t>
            </a:r>
            <a:r>
              <a:rPr lang="en-US" altLang="zh-CN" sz="11700" b="1" i="1" dirty="0" smtClean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"</a:t>
            </a:r>
            <a:endParaRPr lang="en-US" altLang="zh-CN" sz="11700" b="1" i="1" dirty="0">
              <a:solidFill>
                <a:srgbClr val="FFFF00"/>
              </a:solidFill>
              <a:effectLst>
                <a:glow rad="292100">
                  <a:schemeClr val="tx2">
                    <a:alpha val="89000"/>
                  </a:schemeClr>
                </a:glow>
              </a:effectLst>
              <a:latin typeface="Kosher-Norm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4006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4923923" y="5715000"/>
            <a:ext cx="4220077" cy="8382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zh-CN" altLang="en-US" sz="54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ea typeface="ＭＳ Ｐゴシック" charset="0"/>
              </a:rPr>
              <a:t>创世记导论</a:t>
            </a:r>
            <a:endParaRPr lang="en-US" altLang="zh-CN" sz="5400" b="1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9472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latin typeface="Arial"/>
              <a:cs typeface="Arial"/>
            </a:endParaRPr>
          </a:p>
        </p:txBody>
      </p:sp>
      <p:pic>
        <p:nvPicPr>
          <p:cNvPr id="484354" name="Picture 3" descr="EARTH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2" name="Text Box 4"/>
          <p:cNvSpPr txBox="1">
            <a:spLocks noChangeArrowheads="1"/>
          </p:cNvSpPr>
          <p:nvPr/>
        </p:nvSpPr>
        <p:spPr bwMode="auto">
          <a:xfrm>
            <a:off x="457200" y="1508125"/>
            <a:ext cx="327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Day 1:</a:t>
            </a:r>
            <a:r>
              <a:rPr lang="en-US" sz="4000" b="1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 Light</a:t>
            </a:r>
          </a:p>
        </p:txBody>
      </p:sp>
      <p:sp>
        <p:nvSpPr>
          <p:cNvPr id="227333" name="Text Box 5"/>
          <p:cNvSpPr txBox="1">
            <a:spLocks noChangeArrowheads="1"/>
          </p:cNvSpPr>
          <p:nvPr/>
        </p:nvSpPr>
        <p:spPr bwMode="auto">
          <a:xfrm>
            <a:off x="457200" y="2879725"/>
            <a:ext cx="4419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Day 2:</a:t>
            </a:r>
            <a:r>
              <a:rPr lang="en-US" sz="4000" b="1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 Water &amp;  air separated</a:t>
            </a:r>
          </a:p>
        </p:txBody>
      </p:sp>
      <p:sp>
        <p:nvSpPr>
          <p:cNvPr id="227334" name="Text Box 6"/>
          <p:cNvSpPr txBox="1">
            <a:spLocks noChangeArrowheads="1"/>
          </p:cNvSpPr>
          <p:nvPr/>
        </p:nvSpPr>
        <p:spPr bwMode="auto">
          <a:xfrm>
            <a:off x="457200" y="4708525"/>
            <a:ext cx="4038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57150" indent="-57150" eaLnBrk="1" hangingPunct="1"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Day 3:</a:t>
            </a:r>
            <a:r>
              <a:rPr lang="en-US" sz="4000" b="1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 Land &amp; sea separated</a:t>
            </a:r>
          </a:p>
        </p:txBody>
      </p:sp>
      <p:sp>
        <p:nvSpPr>
          <p:cNvPr id="227335" name="Text Box 7"/>
          <p:cNvSpPr txBox="1">
            <a:spLocks noChangeArrowheads="1"/>
          </p:cNvSpPr>
          <p:nvPr/>
        </p:nvSpPr>
        <p:spPr bwMode="auto">
          <a:xfrm>
            <a:off x="4495800" y="1219200"/>
            <a:ext cx="4648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Day 4:</a:t>
            </a:r>
            <a:r>
              <a:rPr lang="en-US" sz="4000" b="1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  Sun, moon &amp; stars arranged</a:t>
            </a:r>
          </a:p>
        </p:txBody>
      </p:sp>
      <p:sp>
        <p:nvSpPr>
          <p:cNvPr id="227336" name="Text Box 8"/>
          <p:cNvSpPr txBox="1">
            <a:spLocks noChangeArrowheads="1"/>
          </p:cNvSpPr>
          <p:nvPr/>
        </p:nvSpPr>
        <p:spPr bwMode="auto">
          <a:xfrm>
            <a:off x="4495800" y="2879725"/>
            <a:ext cx="4191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Day 5:</a:t>
            </a:r>
            <a:r>
              <a:rPr lang="en-US" sz="4000" b="1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  Fish &amp; fowl</a:t>
            </a:r>
          </a:p>
        </p:txBody>
      </p:sp>
      <p:sp>
        <p:nvSpPr>
          <p:cNvPr id="227337" name="Text Box 9"/>
          <p:cNvSpPr txBox="1">
            <a:spLocks noChangeArrowheads="1"/>
          </p:cNvSpPr>
          <p:nvPr/>
        </p:nvSpPr>
        <p:spPr bwMode="auto">
          <a:xfrm>
            <a:off x="4495800" y="4708525"/>
            <a:ext cx="4191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Day 6:</a:t>
            </a:r>
            <a:r>
              <a:rPr lang="en-US" sz="4000" b="1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  Animals &amp; man</a:t>
            </a:r>
          </a:p>
        </p:txBody>
      </p:sp>
      <p:sp>
        <p:nvSpPr>
          <p:cNvPr id="227338" name="Text Box 10"/>
          <p:cNvSpPr txBox="1">
            <a:spLocks noChangeArrowheads="1"/>
          </p:cNvSpPr>
          <p:nvPr/>
        </p:nvSpPr>
        <p:spPr bwMode="auto">
          <a:xfrm>
            <a:off x="4876800" y="6248400"/>
            <a:ext cx="426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Genesis 1:3-31</a:t>
            </a:r>
          </a:p>
        </p:txBody>
      </p:sp>
      <p:sp>
        <p:nvSpPr>
          <p:cNvPr id="384010" name="Rectangle 11"/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latin typeface="Arial"/>
              <a:cs typeface="Arial"/>
            </a:endParaRPr>
          </a:p>
        </p:txBody>
      </p:sp>
      <p:sp>
        <p:nvSpPr>
          <p:cNvPr id="384011" name="Line 12"/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latin typeface="Arial"/>
              <a:cs typeface="Arial"/>
            </a:endParaRPr>
          </a:p>
        </p:txBody>
      </p:sp>
      <p:sp>
        <p:nvSpPr>
          <p:cNvPr id="384012" name="Line 13"/>
          <p:cNvSpPr>
            <a:spLocks noChangeShapeType="1"/>
          </p:cNvSpPr>
          <p:nvPr/>
        </p:nvSpPr>
        <p:spPr bwMode="auto">
          <a:xfrm>
            <a:off x="304800" y="27432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latin typeface="Arial"/>
              <a:cs typeface="Arial"/>
            </a:endParaRPr>
          </a:p>
        </p:txBody>
      </p:sp>
      <p:sp>
        <p:nvSpPr>
          <p:cNvPr id="384013" name="Line 14"/>
          <p:cNvSpPr>
            <a:spLocks noChangeShapeType="1"/>
          </p:cNvSpPr>
          <p:nvPr/>
        </p:nvSpPr>
        <p:spPr bwMode="auto">
          <a:xfrm>
            <a:off x="228600" y="44196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latin typeface="Arial"/>
              <a:cs typeface="Arial"/>
            </a:endParaRPr>
          </a:p>
        </p:txBody>
      </p:sp>
      <p:sp>
        <p:nvSpPr>
          <p:cNvPr id="384014" name="Text Box 15"/>
          <p:cNvSpPr txBox="1">
            <a:spLocks noChangeArrowheads="1"/>
          </p:cNvSpPr>
          <p:nvPr/>
        </p:nvSpPr>
        <p:spPr bwMode="auto">
          <a:xfrm>
            <a:off x="8578850" y="76200"/>
            <a:ext cx="5270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33</a:t>
            </a:r>
          </a:p>
        </p:txBody>
      </p:sp>
      <p:sp>
        <p:nvSpPr>
          <p:cNvPr id="484367" name="WordArt 16"/>
          <p:cNvSpPr>
            <a:spLocks noChangeArrowheads="1" noChangeShapeType="1" noTextEdit="1"/>
          </p:cNvSpPr>
          <p:nvPr/>
        </p:nvSpPr>
        <p:spPr bwMode="auto">
          <a:xfrm>
            <a:off x="2286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1" hangingPunct="1"/>
            <a:r>
              <a:rPr lang="en-US" sz="3600" kern="1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Formless</a:t>
            </a:r>
          </a:p>
        </p:txBody>
      </p:sp>
      <p:sp>
        <p:nvSpPr>
          <p:cNvPr id="484368" name="WordArt 17"/>
          <p:cNvSpPr>
            <a:spLocks noChangeArrowheads="1" noChangeShapeType="1" noTextEdit="1"/>
          </p:cNvSpPr>
          <p:nvPr/>
        </p:nvSpPr>
        <p:spPr bwMode="auto">
          <a:xfrm>
            <a:off x="5334000" y="381000"/>
            <a:ext cx="8223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eaLnBrk="1" hangingPunct="1"/>
            <a:r>
              <a:rPr lang="en-US" sz="3600" kern="1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Void</a:t>
            </a:r>
          </a:p>
        </p:txBody>
      </p:sp>
      <p:sp>
        <p:nvSpPr>
          <p:cNvPr id="484369" name="WordArt 18"/>
          <p:cNvSpPr>
            <a:spLocks noChangeArrowheads="1" noChangeShapeType="1" noTextEdit="1"/>
          </p:cNvSpPr>
          <p:nvPr/>
        </p:nvSpPr>
        <p:spPr bwMode="auto">
          <a:xfrm>
            <a:off x="25527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Forming</a:t>
            </a:r>
          </a:p>
        </p:txBody>
      </p:sp>
      <p:sp>
        <p:nvSpPr>
          <p:cNvPr id="484370" name="WordArt 19"/>
          <p:cNvSpPr>
            <a:spLocks noChangeArrowheads="1" noChangeShapeType="1" noTextEdit="1"/>
          </p:cNvSpPr>
          <p:nvPr/>
        </p:nvSpPr>
        <p:spPr bwMode="auto">
          <a:xfrm>
            <a:off x="68580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Filling</a:t>
            </a:r>
          </a:p>
        </p:txBody>
      </p:sp>
      <p:sp>
        <p:nvSpPr>
          <p:cNvPr id="484371" name="AutoShape 20"/>
          <p:cNvSpPr>
            <a:spLocks noChangeArrowheads="1"/>
          </p:cNvSpPr>
          <p:nvPr/>
        </p:nvSpPr>
        <p:spPr bwMode="auto">
          <a:xfrm>
            <a:off x="19050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384020" name="AutoShape 21"/>
          <p:cNvSpPr>
            <a:spLocks noChangeArrowheads="1"/>
          </p:cNvSpPr>
          <p:nvPr/>
        </p:nvSpPr>
        <p:spPr bwMode="auto">
          <a:xfrm>
            <a:off x="62484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latin typeface="Arial"/>
              <a:cs typeface="Arial"/>
            </a:endParaRPr>
          </a:p>
        </p:txBody>
      </p:sp>
      <p:sp>
        <p:nvSpPr>
          <p:cNvPr id="384021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6629400" cy="838200"/>
          </a:xfrm>
          <a:extLst/>
        </p:spPr>
        <p:txBody>
          <a:bodyPr/>
          <a:lstStyle/>
          <a:p>
            <a:pPr algn="l" eaLnBrk="1" hangingPunct="1">
              <a:defRPr/>
            </a:pPr>
            <a:r>
              <a:rPr lang="en-US" sz="5400" b="1">
                <a:solidFill>
                  <a:srgbClr val="FAFE1E"/>
                </a:solidFill>
                <a:effectLst>
                  <a:glow rad="101600">
                    <a:schemeClr val="tx1"/>
                  </a:glow>
                </a:effectLst>
                <a:ea typeface="ＭＳ Ｐゴシック" charset="0"/>
              </a:rPr>
              <a:t>Days of Creation</a:t>
            </a:r>
            <a:endParaRPr lang="en-US">
              <a:effectLst>
                <a:glow rad="101600">
                  <a:schemeClr val="tx1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9647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4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latin typeface="Arial"/>
              <a:cs typeface="Arial"/>
            </a:endParaRPr>
          </a:p>
        </p:txBody>
      </p:sp>
      <p:pic>
        <p:nvPicPr>
          <p:cNvPr id="486402" name="Picture 3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86051" name="Text Box 4"/>
          <p:cNvSpPr txBox="1">
            <a:spLocks noChangeArrowheads="1"/>
          </p:cNvSpPr>
          <p:nvPr/>
        </p:nvSpPr>
        <p:spPr bwMode="auto">
          <a:xfrm>
            <a:off x="457200" y="1508125"/>
            <a:ext cx="3657600" cy="6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FF00"/>
              </a:buClr>
              <a:buSzPct val="100000"/>
              <a:buFont typeface="Times New Roman" charset="0"/>
              <a:buNone/>
              <a:defRPr/>
            </a:pPr>
            <a:r>
              <a:rPr lang="en-GB" sz="3600" b="1" dirty="0" err="1" smtClean="0"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Hari</a:t>
            </a:r>
            <a:r>
              <a:rPr lang="en-GB" sz="3600" b="1" dirty="0" smtClean="0"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 1:</a:t>
            </a:r>
            <a:r>
              <a:rPr lang="en-GB" sz="3600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 </a:t>
            </a:r>
            <a:r>
              <a:rPr lang="en-GB" sz="3600" b="1" dirty="0" err="1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Terang</a:t>
            </a:r>
            <a:endParaRPr lang="en-GB" sz="3600" b="1" dirty="0" smtClean="0"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latin typeface="Arial"/>
              <a:cs typeface="Arial"/>
            </a:endParaRPr>
          </a:p>
        </p:txBody>
      </p:sp>
      <p:sp>
        <p:nvSpPr>
          <p:cNvPr id="386052" name="Text Box 5"/>
          <p:cNvSpPr txBox="1">
            <a:spLocks noChangeArrowheads="1"/>
          </p:cNvSpPr>
          <p:nvPr/>
        </p:nvSpPr>
        <p:spPr bwMode="auto">
          <a:xfrm>
            <a:off x="457200" y="2879725"/>
            <a:ext cx="3970784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FF00"/>
              </a:buClr>
              <a:buSzPct val="100000"/>
              <a:buFont typeface="Times New Roman" charset="0"/>
              <a:buNone/>
              <a:defRPr/>
            </a:pPr>
            <a:r>
              <a:rPr lang="en-GB" sz="3600" b="1" dirty="0" err="1" smtClean="0"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Hari</a:t>
            </a:r>
            <a:r>
              <a:rPr lang="en-GB" sz="3600" b="1" dirty="0" smtClean="0"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 2:</a:t>
            </a:r>
            <a:r>
              <a:rPr lang="en-GB" sz="3600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 Air &amp;  </a:t>
            </a:r>
            <a:br>
              <a:rPr lang="en-GB" sz="3600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</a:br>
            <a:r>
              <a:rPr lang="en-GB" sz="3600" b="1" dirty="0" err="1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udara</a:t>
            </a:r>
            <a:r>
              <a:rPr lang="en-GB" sz="3600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 </a:t>
            </a:r>
            <a:r>
              <a:rPr lang="en-GB" sz="3600" b="1" dirty="0" err="1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dipisahkan</a:t>
            </a:r>
            <a:endParaRPr lang="en-GB" sz="3600" b="1" dirty="0" smtClean="0"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latin typeface="Arial"/>
              <a:cs typeface="Arial"/>
            </a:endParaRPr>
          </a:p>
        </p:txBody>
      </p:sp>
      <p:sp>
        <p:nvSpPr>
          <p:cNvPr id="386053" name="Text Box 6"/>
          <p:cNvSpPr txBox="1">
            <a:spLocks noChangeArrowheads="1"/>
          </p:cNvSpPr>
          <p:nvPr/>
        </p:nvSpPr>
        <p:spPr bwMode="auto">
          <a:xfrm>
            <a:off x="457200" y="4708525"/>
            <a:ext cx="4038600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55563" indent="-55563" defTabSz="4572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FF00"/>
              </a:buClr>
              <a:buSzPct val="100000"/>
              <a:buFont typeface="Times New Roman" charset="0"/>
              <a:buNone/>
              <a:defRPr/>
            </a:pPr>
            <a:r>
              <a:rPr lang="en-GB" sz="3600" b="1" dirty="0" err="1" smtClean="0"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Hari</a:t>
            </a:r>
            <a:r>
              <a:rPr lang="en-GB" sz="3600" b="1" dirty="0" smtClean="0"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 3:</a:t>
            </a:r>
            <a:r>
              <a:rPr lang="en-GB" sz="3600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 </a:t>
            </a:r>
            <a:r>
              <a:rPr lang="en-GB" sz="3600" b="1" dirty="0" err="1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Darat</a:t>
            </a:r>
            <a:r>
              <a:rPr lang="en-GB" sz="3600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 &amp; </a:t>
            </a:r>
            <a:r>
              <a:rPr lang="en-GB" sz="3600" b="1" dirty="0" err="1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laut</a:t>
            </a:r>
            <a:r>
              <a:rPr lang="en-GB" sz="3600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 </a:t>
            </a:r>
            <a:r>
              <a:rPr lang="en-GB" sz="3600" b="1" dirty="0" err="1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dipisahkan</a:t>
            </a:r>
            <a:endParaRPr lang="en-GB" sz="3600" b="1" dirty="0" smtClean="0"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latin typeface="Arial"/>
              <a:cs typeface="Arial"/>
            </a:endParaRPr>
          </a:p>
        </p:txBody>
      </p:sp>
      <p:sp>
        <p:nvSpPr>
          <p:cNvPr id="386054" name="Text Box 7"/>
          <p:cNvSpPr txBox="1">
            <a:spLocks noChangeArrowheads="1"/>
          </p:cNvSpPr>
          <p:nvPr/>
        </p:nvSpPr>
        <p:spPr bwMode="auto">
          <a:xfrm>
            <a:off x="4495800" y="1219200"/>
            <a:ext cx="4648200" cy="107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000"/>
              </a:spcBef>
              <a:buClr>
                <a:srgbClr val="FFFF00"/>
              </a:buClr>
              <a:buSzPct val="100000"/>
              <a:buFont typeface="Times New Roman" charset="0"/>
              <a:buNone/>
              <a:defRPr/>
            </a:pPr>
            <a:r>
              <a:rPr lang="en-GB" sz="3600" b="1" smtClean="0"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Hari 4:</a:t>
            </a:r>
            <a:r>
              <a:rPr lang="en-GB" sz="3600" b="1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  </a:t>
            </a:r>
            <a:r>
              <a:rPr lang="en-GB" sz="2800" b="1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Matahari, bulan &amp; bintang diatur</a:t>
            </a:r>
          </a:p>
        </p:txBody>
      </p:sp>
      <p:sp>
        <p:nvSpPr>
          <p:cNvPr id="386055" name="Text Box 8"/>
          <p:cNvSpPr txBox="1">
            <a:spLocks noChangeArrowheads="1"/>
          </p:cNvSpPr>
          <p:nvPr/>
        </p:nvSpPr>
        <p:spPr bwMode="auto">
          <a:xfrm>
            <a:off x="4495800" y="2879725"/>
            <a:ext cx="4191000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FF00"/>
              </a:buClr>
              <a:buSzPct val="100000"/>
              <a:buFont typeface="Times New Roman" charset="0"/>
              <a:buNone/>
              <a:defRPr/>
            </a:pPr>
            <a:r>
              <a:rPr lang="en-GB" sz="3600" b="1" dirty="0" err="1" smtClean="0"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Hari</a:t>
            </a:r>
            <a:r>
              <a:rPr lang="en-GB" sz="3600" b="1" dirty="0" smtClean="0"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 5:</a:t>
            </a:r>
            <a:r>
              <a:rPr lang="en-GB" sz="3600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  </a:t>
            </a:r>
            <a:r>
              <a:rPr lang="en-GB" sz="3600" b="1" dirty="0" err="1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Ikan</a:t>
            </a:r>
            <a:r>
              <a:rPr lang="en-GB" sz="3600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 &amp; </a:t>
            </a:r>
            <a:r>
              <a:rPr lang="en-GB" sz="3600" b="1" dirty="0" err="1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unggas</a:t>
            </a:r>
            <a:endParaRPr lang="en-GB" sz="3600" b="1" dirty="0" smtClean="0"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latin typeface="Arial"/>
              <a:cs typeface="Arial"/>
            </a:endParaRPr>
          </a:p>
        </p:txBody>
      </p:sp>
      <p:sp>
        <p:nvSpPr>
          <p:cNvPr id="386056" name="Text Box 9"/>
          <p:cNvSpPr txBox="1">
            <a:spLocks noChangeArrowheads="1"/>
          </p:cNvSpPr>
          <p:nvPr/>
        </p:nvSpPr>
        <p:spPr bwMode="auto">
          <a:xfrm>
            <a:off x="4495800" y="4708525"/>
            <a:ext cx="4191000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FF00"/>
              </a:buClr>
              <a:buSzPct val="100000"/>
              <a:buFont typeface="Times New Roman" charset="0"/>
              <a:buNone/>
              <a:defRPr/>
            </a:pPr>
            <a:r>
              <a:rPr lang="en-GB" sz="3600" b="1" dirty="0" err="1" smtClean="0"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Hari</a:t>
            </a:r>
            <a:r>
              <a:rPr lang="en-GB" sz="3600" b="1" dirty="0" smtClean="0">
                <a:solidFill>
                  <a:srgbClr val="FFFF00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 6:</a:t>
            </a:r>
            <a:r>
              <a:rPr lang="en-GB" sz="3600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  </a:t>
            </a:r>
            <a:r>
              <a:rPr lang="en-GB" sz="3600" b="1" dirty="0" err="1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Binatang</a:t>
            </a:r>
            <a:r>
              <a:rPr lang="en-GB" sz="3600" b="1" dirty="0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 &amp; </a:t>
            </a:r>
            <a:r>
              <a:rPr lang="en-GB" sz="3600" b="1" dirty="0" err="1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manusia</a:t>
            </a:r>
            <a:endParaRPr lang="en-GB" sz="3600" b="1" dirty="0" smtClean="0"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latin typeface="Arial"/>
              <a:cs typeface="Arial"/>
            </a:endParaRPr>
          </a:p>
        </p:txBody>
      </p:sp>
      <p:sp>
        <p:nvSpPr>
          <p:cNvPr id="386057" name="Text Box 10"/>
          <p:cNvSpPr txBox="1">
            <a:spLocks noChangeArrowheads="1"/>
          </p:cNvSpPr>
          <p:nvPr/>
        </p:nvSpPr>
        <p:spPr bwMode="auto">
          <a:xfrm>
            <a:off x="4876800" y="6248400"/>
            <a:ext cx="42672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2000"/>
              </a:spcBef>
              <a:buClr>
                <a:srgbClr val="FFFFFF"/>
              </a:buClr>
              <a:buSzPct val="100000"/>
              <a:buFont typeface="Times New Roman" charset="0"/>
              <a:buNone/>
              <a:defRPr/>
            </a:pPr>
            <a:r>
              <a:rPr lang="en-GB" sz="2800" b="1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Kejadian 1:3-31</a:t>
            </a:r>
          </a:p>
        </p:txBody>
      </p:sp>
      <p:sp>
        <p:nvSpPr>
          <p:cNvPr id="386058" name="Rectangle 11"/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600"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latin typeface="Arial"/>
              <a:cs typeface="Arial"/>
            </a:endParaRPr>
          </a:p>
        </p:txBody>
      </p:sp>
      <p:sp>
        <p:nvSpPr>
          <p:cNvPr id="386059" name="Line 12"/>
          <p:cNvSpPr>
            <a:spLocks noChangeShapeType="1"/>
          </p:cNvSpPr>
          <p:nvPr/>
        </p:nvSpPr>
        <p:spPr bwMode="auto">
          <a:xfrm>
            <a:off x="4343400" y="1219200"/>
            <a:ext cx="1588" cy="4953000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000"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latin typeface="Arial"/>
              <a:cs typeface="Arial"/>
            </a:endParaRPr>
          </a:p>
        </p:txBody>
      </p:sp>
      <p:sp>
        <p:nvSpPr>
          <p:cNvPr id="386060" name="Line 13"/>
          <p:cNvSpPr>
            <a:spLocks noChangeShapeType="1"/>
          </p:cNvSpPr>
          <p:nvPr/>
        </p:nvSpPr>
        <p:spPr bwMode="auto">
          <a:xfrm>
            <a:off x="304800" y="2743200"/>
            <a:ext cx="8534400" cy="1588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000"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latin typeface="Arial"/>
              <a:cs typeface="Arial"/>
            </a:endParaRPr>
          </a:p>
        </p:txBody>
      </p:sp>
      <p:sp>
        <p:nvSpPr>
          <p:cNvPr id="386061" name="Line 14"/>
          <p:cNvSpPr>
            <a:spLocks noChangeShapeType="1"/>
          </p:cNvSpPr>
          <p:nvPr/>
        </p:nvSpPr>
        <p:spPr bwMode="auto">
          <a:xfrm>
            <a:off x="228600" y="4419600"/>
            <a:ext cx="8534400" cy="1588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000"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latin typeface="Arial"/>
              <a:cs typeface="Arial"/>
            </a:endParaRPr>
          </a:p>
        </p:txBody>
      </p:sp>
      <p:sp>
        <p:nvSpPr>
          <p:cNvPr id="386062" name="Text Box 15"/>
          <p:cNvSpPr txBox="1">
            <a:spLocks noChangeArrowheads="1"/>
          </p:cNvSpPr>
          <p:nvPr/>
        </p:nvSpPr>
        <p:spPr bwMode="auto">
          <a:xfrm>
            <a:off x="8580438" y="76200"/>
            <a:ext cx="467042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FF"/>
              </a:buClr>
              <a:buSzPct val="100000"/>
              <a:buFont typeface="Times New Roman" charset="0"/>
              <a:buNone/>
              <a:defRPr/>
            </a:pPr>
            <a:r>
              <a:rPr lang="en-GB" sz="2000" b="1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64</a:t>
            </a:r>
          </a:p>
        </p:txBody>
      </p:sp>
      <p:sp>
        <p:nvSpPr>
          <p:cNvPr id="486415" name="WordArt 16"/>
          <p:cNvSpPr>
            <a:spLocks noChangeArrowheads="1" noChangeShapeType="1" noTextEdit="1"/>
          </p:cNvSpPr>
          <p:nvPr/>
        </p:nvSpPr>
        <p:spPr bwMode="auto">
          <a:xfrm>
            <a:off x="152400" y="771525"/>
            <a:ext cx="20574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481"/>
                <a:gd name="adj2" fmla="val 0"/>
              </a:avLst>
            </a:prstTxWarp>
          </a:bodyPr>
          <a:lstStyle/>
          <a:p>
            <a:pPr algn="ctr" eaLnBrk="1" hangingPunct="1"/>
            <a:r>
              <a:rPr lang="en-US" sz="3600" kern="10" smtClean="0">
                <a:ln w="126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52" dir="18900000" algn="ctr" rotWithShape="0">
                    <a:srgbClr val="000099"/>
                  </a:outerShdw>
                </a:effectLst>
                <a:latin typeface="Impact"/>
                <a:ea typeface="Impact"/>
                <a:cs typeface="Impact"/>
              </a:rPr>
              <a:t>Tidak berbentuk</a:t>
            </a:r>
          </a:p>
        </p:txBody>
      </p:sp>
      <p:sp>
        <p:nvSpPr>
          <p:cNvPr id="486416" name="WordArt 17"/>
          <p:cNvSpPr>
            <a:spLocks noChangeArrowheads="1" noChangeShapeType="1" noTextEdit="1"/>
          </p:cNvSpPr>
          <p:nvPr/>
        </p:nvSpPr>
        <p:spPr bwMode="auto">
          <a:xfrm>
            <a:off x="4876800" y="381000"/>
            <a:ext cx="12795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eaLnBrk="1" hangingPunct="1"/>
            <a:r>
              <a:rPr lang="en-US" sz="3600" kern="10" smtClean="0">
                <a:ln w="9360">
                  <a:solidFill>
                    <a:srgbClr val="CC99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966" dir="2700000" algn="ctr" rotWithShape="0">
                    <a:srgbClr val="9999FF">
                      <a:alpha val="80011"/>
                    </a:srgbClr>
                  </a:outerShdw>
                </a:effectLst>
                <a:latin typeface="Impact"/>
                <a:ea typeface="Impact"/>
                <a:cs typeface="Impact"/>
              </a:rPr>
              <a:t>Kosong</a:t>
            </a:r>
          </a:p>
        </p:txBody>
      </p:sp>
      <p:sp>
        <p:nvSpPr>
          <p:cNvPr id="486417" name="WordArt 18"/>
          <p:cNvSpPr>
            <a:spLocks noChangeArrowheads="1" noChangeShapeType="1" noTextEdit="1"/>
          </p:cNvSpPr>
          <p:nvPr/>
        </p:nvSpPr>
        <p:spPr bwMode="auto">
          <a:xfrm>
            <a:off x="2667000" y="762000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en-US" sz="3600" kern="10" smtClean="0">
                <a:ln w="19080">
                  <a:solidFill>
                    <a:srgbClr val="99CCFF"/>
                  </a:solidFill>
                  <a:miter lim="800000"/>
                  <a:headEnd/>
                  <a:tailEnd/>
                </a:ln>
                <a:solidFill>
                  <a:srgbClr val="0066CC"/>
                </a:solidFill>
                <a:effectLst>
                  <a:outerShdw blurRad="63500" dist="17819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Dibentuk</a:t>
            </a:r>
          </a:p>
        </p:txBody>
      </p:sp>
      <p:sp>
        <p:nvSpPr>
          <p:cNvPr id="486418" name="WordArt 19"/>
          <p:cNvSpPr>
            <a:spLocks noChangeArrowheads="1" noChangeShapeType="1" noTextEdit="1"/>
          </p:cNvSpPr>
          <p:nvPr/>
        </p:nvSpPr>
        <p:spPr bwMode="auto">
          <a:xfrm>
            <a:off x="68580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en-US" sz="3600" kern="10" smtClean="0">
                <a:ln w="19080">
                  <a:solidFill>
                    <a:srgbClr val="99CCFF"/>
                  </a:solidFill>
                  <a:miter lim="800000"/>
                  <a:headEnd/>
                  <a:tailEnd/>
                </a:ln>
                <a:solidFill>
                  <a:srgbClr val="0066CC"/>
                </a:solidFill>
                <a:effectLst>
                  <a:outerShdw blurRad="63500" dist="17819" dir="2700000" algn="ctr" rotWithShape="0">
                    <a:srgbClr val="990000"/>
                  </a:outerShdw>
                </a:effectLst>
                <a:latin typeface="Impact"/>
                <a:ea typeface="Impact"/>
                <a:cs typeface="Impact"/>
              </a:rPr>
              <a:t>Diisi</a:t>
            </a:r>
          </a:p>
        </p:txBody>
      </p:sp>
      <p:sp>
        <p:nvSpPr>
          <p:cNvPr id="386067" name="AutoShape 20"/>
          <p:cNvSpPr>
            <a:spLocks noChangeArrowheads="1"/>
          </p:cNvSpPr>
          <p:nvPr/>
        </p:nvSpPr>
        <p:spPr bwMode="auto">
          <a:xfrm>
            <a:off x="2286000" y="9144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00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latin typeface="Arial"/>
              <a:cs typeface="Arial"/>
            </a:endParaRPr>
          </a:p>
        </p:txBody>
      </p:sp>
      <p:sp>
        <p:nvSpPr>
          <p:cNvPr id="386068" name="AutoShape 21"/>
          <p:cNvSpPr>
            <a:spLocks noChangeArrowheads="1"/>
          </p:cNvSpPr>
          <p:nvPr/>
        </p:nvSpPr>
        <p:spPr bwMode="auto">
          <a:xfrm>
            <a:off x="62484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>
              <a:solidFill>
                <a:srgbClr val="000000"/>
              </a:solidFill>
              <a:effectLst>
                <a:glow rad="101600">
                  <a:srgbClr val="000000"/>
                </a:glow>
              </a:effectLst>
              <a:latin typeface="Arial"/>
              <a:cs typeface="Arial"/>
            </a:endParaRPr>
          </a:p>
        </p:txBody>
      </p:sp>
      <p:sp>
        <p:nvSpPr>
          <p:cNvPr id="386069" name="Text Box 22"/>
          <p:cNvSpPr txBox="1">
            <a:spLocks noChangeArrowheads="1"/>
          </p:cNvSpPr>
          <p:nvPr/>
        </p:nvSpPr>
        <p:spPr bwMode="auto">
          <a:xfrm>
            <a:off x="152400" y="-153988"/>
            <a:ext cx="6629400" cy="91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AFE1E"/>
              </a:buClr>
              <a:buSzPct val="100000"/>
              <a:buFont typeface="Times New Roman" charset="0"/>
              <a:buNone/>
              <a:defRPr/>
            </a:pPr>
            <a:r>
              <a:rPr lang="en-GB" sz="4800" b="1" smtClean="0">
                <a:solidFill>
                  <a:srgbClr val="FAFE1E"/>
                </a:solidFill>
                <a:effectLst>
                  <a:glow rad="101600">
                    <a:srgbClr val="000000"/>
                  </a:glow>
                </a:effectLst>
                <a:latin typeface="Arial"/>
                <a:cs typeface="Arial"/>
              </a:rPr>
              <a:t>Hari-hari penciptaan</a:t>
            </a:r>
          </a:p>
        </p:txBody>
      </p:sp>
      <p:sp>
        <p:nvSpPr>
          <p:cNvPr id="486422" name="Title 1"/>
          <p:cNvSpPr>
            <a:spLocks noGrp="1"/>
          </p:cNvSpPr>
          <p:nvPr>
            <p:ph type="title" idx="4294967295"/>
          </p:nvPr>
        </p:nvSpPr>
        <p:spPr>
          <a:xfrm>
            <a:off x="-31750" y="-674688"/>
            <a:ext cx="9067800" cy="571500"/>
          </a:xfrm>
        </p:spPr>
        <p:txBody>
          <a:bodyPr/>
          <a:lstStyle/>
          <a:p>
            <a:r>
              <a:rPr lang="en-US" sz="3200">
                <a:latin typeface="Arial" charset="0"/>
                <a:ea typeface="ＭＳ Ｐゴシック" charset="0"/>
                <a:cs typeface="Arial" charset="0"/>
              </a:rPr>
              <a:t>Days of Creation in Bahasa Indonesian</a:t>
            </a:r>
          </a:p>
        </p:txBody>
      </p:sp>
    </p:spTree>
    <p:extLst>
      <p:ext uri="{BB962C8B-B14F-4D97-AF65-F5344CB8AC3E}">
        <p14:creationId xmlns:p14="http://schemas.microsoft.com/office/powerpoint/2010/main" val="289643871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49" name="Rectangle 2"/>
          <p:cNvSpPr>
            <a:spLocks noChangeArrowheads="1"/>
          </p:cNvSpPr>
          <p:nvPr/>
        </p:nvSpPr>
        <p:spPr bwMode="auto">
          <a:xfrm>
            <a:off x="0" y="0"/>
            <a:ext cx="9144000" cy="7086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pic>
        <p:nvPicPr>
          <p:cNvPr id="488450" name="Picture 3" descr="EARTH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8" name="Text Box 4"/>
          <p:cNvSpPr txBox="1">
            <a:spLocks noChangeArrowheads="1"/>
          </p:cNvSpPr>
          <p:nvPr/>
        </p:nvSpPr>
        <p:spPr bwMode="auto">
          <a:xfrm>
            <a:off x="457200" y="1508125"/>
            <a:ext cx="327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rgbClr val="FFFF00"/>
                </a:solidFill>
                <a:ea typeface="SimSun" charset="0"/>
                <a:cs typeface="SimSun" charset="0"/>
              </a:rPr>
              <a:t>第一天</a:t>
            </a:r>
            <a:r>
              <a:rPr lang="en-US" altLang="ja-JP" sz="4000" b="1" smtClean="0">
                <a:solidFill>
                  <a:srgbClr val="FFFF00"/>
                </a:solidFill>
              </a:rPr>
              <a:t>:</a:t>
            </a:r>
            <a:r>
              <a:rPr lang="en-US" altLang="ja-JP" sz="4000" b="1" smtClean="0">
                <a:solidFill>
                  <a:srgbClr val="FFFFFF"/>
                </a:solidFill>
              </a:rPr>
              <a:t> </a:t>
            </a:r>
            <a:r>
              <a:rPr lang="zh-CN" altLang="en-US" sz="4000" b="1" smtClean="0">
                <a:solidFill>
                  <a:srgbClr val="FFFFFF"/>
                </a:solidFill>
                <a:ea typeface="SimSun" charset="0"/>
                <a:cs typeface="SimSun" charset="0"/>
              </a:rPr>
              <a:t>光</a:t>
            </a:r>
          </a:p>
        </p:txBody>
      </p:sp>
      <p:sp>
        <p:nvSpPr>
          <p:cNvPr id="216069" name="Text Box 5"/>
          <p:cNvSpPr txBox="1">
            <a:spLocks noChangeArrowheads="1"/>
          </p:cNvSpPr>
          <p:nvPr/>
        </p:nvSpPr>
        <p:spPr bwMode="auto">
          <a:xfrm>
            <a:off x="381000" y="2819400"/>
            <a:ext cx="4419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rgbClr val="FFFF00"/>
                </a:solidFill>
                <a:ea typeface="SimSun" charset="0"/>
                <a:cs typeface="SimSun" charset="0"/>
              </a:rPr>
              <a:t>第二天</a:t>
            </a:r>
            <a:r>
              <a:rPr lang="en-US" altLang="ja-JP" sz="4000" b="1" smtClean="0">
                <a:solidFill>
                  <a:srgbClr val="FFFF00"/>
                </a:solidFill>
              </a:rPr>
              <a:t>:</a:t>
            </a:r>
            <a:r>
              <a:rPr lang="en-US" altLang="ja-JP" sz="4000" b="1" smtClean="0">
                <a:solidFill>
                  <a:srgbClr val="FFFFFF"/>
                </a:solidFill>
              </a:rPr>
              <a:t> </a:t>
            </a:r>
            <a:endParaRPr lang="en-US" altLang="zh-CN" sz="4000" b="1" smtClean="0">
              <a:solidFill>
                <a:srgbClr val="FFFFFF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rgbClr val="FFFFFF"/>
                </a:solidFill>
                <a:ea typeface="SimSun" charset="0"/>
                <a:cs typeface="SimSun" charset="0"/>
              </a:rPr>
              <a:t>水与空气分开</a:t>
            </a:r>
            <a:endParaRPr lang="en-US" sz="2000" b="1" smtClean="0">
              <a:solidFill>
                <a:srgbClr val="FFFFFF"/>
              </a:solidFill>
            </a:endParaRPr>
          </a:p>
        </p:txBody>
      </p:sp>
      <p:sp>
        <p:nvSpPr>
          <p:cNvPr id="216070" name="Text Box 6"/>
          <p:cNvSpPr txBox="1">
            <a:spLocks noChangeArrowheads="1"/>
          </p:cNvSpPr>
          <p:nvPr/>
        </p:nvSpPr>
        <p:spPr bwMode="auto">
          <a:xfrm>
            <a:off x="457200" y="4495800"/>
            <a:ext cx="4038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57150" indent="-571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rgbClr val="FFFF00"/>
                </a:solidFill>
                <a:ea typeface="SimSun" charset="0"/>
                <a:cs typeface="SimSun" charset="0"/>
              </a:rPr>
              <a:t>第三天</a:t>
            </a:r>
            <a:r>
              <a:rPr lang="en-US" altLang="ja-JP" sz="4000" b="1" smtClean="0">
                <a:solidFill>
                  <a:srgbClr val="FFFF00"/>
                </a:solidFill>
              </a:rPr>
              <a:t>:</a:t>
            </a:r>
            <a:r>
              <a:rPr lang="en-US" altLang="ja-JP" sz="4000" b="1" smtClean="0">
                <a:solidFill>
                  <a:srgbClr val="FFFFFF"/>
                </a:solidFill>
              </a:rPr>
              <a:t> </a:t>
            </a:r>
            <a:endParaRPr lang="en-US" altLang="zh-CN" sz="4000" b="1" smtClean="0">
              <a:solidFill>
                <a:srgbClr val="FFFFFF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rgbClr val="FFFFFF"/>
                </a:solidFill>
                <a:ea typeface="SimSun" charset="0"/>
                <a:cs typeface="SimSun" charset="0"/>
              </a:rPr>
              <a:t>旱地与海分开</a:t>
            </a:r>
            <a:endParaRPr lang="en-US" sz="2000" b="1" smtClean="0">
              <a:solidFill>
                <a:srgbClr val="FFFFFF"/>
              </a:solidFill>
            </a:endParaRPr>
          </a:p>
        </p:txBody>
      </p:sp>
      <p:sp>
        <p:nvSpPr>
          <p:cNvPr id="216071" name="Text Box 7"/>
          <p:cNvSpPr txBox="1">
            <a:spLocks noChangeArrowheads="1"/>
          </p:cNvSpPr>
          <p:nvPr/>
        </p:nvSpPr>
        <p:spPr bwMode="auto">
          <a:xfrm>
            <a:off x="4495800" y="1219200"/>
            <a:ext cx="4648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rgbClr val="FFFF00"/>
                </a:solidFill>
                <a:ea typeface="SimSun" charset="0"/>
                <a:cs typeface="SimSun" charset="0"/>
              </a:rPr>
              <a:t>第四天</a:t>
            </a:r>
            <a:r>
              <a:rPr lang="en-US" altLang="zh-CN" sz="4000" b="1" smtClean="0">
                <a:solidFill>
                  <a:srgbClr val="FFFF00"/>
                </a:solidFill>
                <a:ea typeface="SimSun" charset="0"/>
                <a:cs typeface="SimSun" charset="0"/>
              </a:rPr>
              <a:t>:</a:t>
            </a:r>
            <a:r>
              <a:rPr lang="en-US" altLang="ja-JP" sz="4000" b="1" smtClean="0">
                <a:solidFill>
                  <a:srgbClr val="FFFFFF"/>
                </a:solidFill>
              </a:rPr>
              <a:t>  </a:t>
            </a:r>
            <a:r>
              <a:rPr lang="zh-CN" altLang="en-US" sz="4000" b="1" smtClean="0">
                <a:solidFill>
                  <a:srgbClr val="FFFFFF"/>
                </a:solidFill>
                <a:ea typeface="SimSun" charset="0"/>
                <a:cs typeface="SimSun" charset="0"/>
              </a:rPr>
              <a:t>太阳，月亮与众星摆列在天</a:t>
            </a:r>
            <a:endParaRPr lang="en-US" sz="2000" b="1" smtClean="0">
              <a:solidFill>
                <a:srgbClr val="FFFFFF"/>
              </a:solidFill>
            </a:endParaRPr>
          </a:p>
        </p:txBody>
      </p:sp>
      <p:sp>
        <p:nvSpPr>
          <p:cNvPr id="216072" name="Text Box 8"/>
          <p:cNvSpPr txBox="1">
            <a:spLocks noChangeArrowheads="1"/>
          </p:cNvSpPr>
          <p:nvPr/>
        </p:nvSpPr>
        <p:spPr bwMode="auto">
          <a:xfrm>
            <a:off x="4495800" y="2879725"/>
            <a:ext cx="419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rgbClr val="FFFF00"/>
                </a:solidFill>
                <a:ea typeface="SimSun" charset="0"/>
                <a:cs typeface="SimSun" charset="0"/>
              </a:rPr>
              <a:t>第五天</a:t>
            </a:r>
            <a:r>
              <a:rPr lang="en-US" altLang="ja-JP" sz="4000" b="1" smtClean="0">
                <a:solidFill>
                  <a:srgbClr val="FFFF00"/>
                </a:solidFill>
              </a:rPr>
              <a:t>:</a:t>
            </a:r>
            <a:r>
              <a:rPr lang="en-US" altLang="ja-JP" sz="4000" b="1" smtClean="0">
                <a:solidFill>
                  <a:srgbClr val="FFFFFF"/>
                </a:solidFill>
              </a:rPr>
              <a:t>  </a:t>
            </a:r>
            <a:r>
              <a:rPr lang="zh-CN" altLang="en-US" sz="4000" b="1" smtClean="0">
                <a:solidFill>
                  <a:srgbClr val="FFFFFF"/>
                </a:solidFill>
                <a:ea typeface="SimSun" charset="0"/>
                <a:cs typeface="SimSun" charset="0"/>
              </a:rPr>
              <a:t>鱼与雀鸟</a:t>
            </a:r>
            <a:endParaRPr lang="en-US" sz="2000" b="1" smtClean="0">
              <a:solidFill>
                <a:srgbClr val="FFFFFF"/>
              </a:solidFill>
            </a:endParaRPr>
          </a:p>
        </p:txBody>
      </p:sp>
      <p:sp>
        <p:nvSpPr>
          <p:cNvPr id="216073" name="Text Box 9"/>
          <p:cNvSpPr txBox="1">
            <a:spLocks noChangeArrowheads="1"/>
          </p:cNvSpPr>
          <p:nvPr/>
        </p:nvSpPr>
        <p:spPr bwMode="auto">
          <a:xfrm>
            <a:off x="4495800" y="4495800"/>
            <a:ext cx="419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 smtClean="0">
                <a:solidFill>
                  <a:srgbClr val="FFFF00"/>
                </a:solidFill>
                <a:ea typeface="SimSun" charset="0"/>
                <a:cs typeface="SimSun" charset="0"/>
              </a:rPr>
              <a:t>第</a:t>
            </a:r>
            <a:r>
              <a:rPr lang="zh-CN" altLang="en-US" sz="4000" b="1" smtClean="0">
                <a:solidFill>
                  <a:srgbClr val="FAFE1E"/>
                </a:solidFill>
                <a:latin typeface="Arial" charset="0"/>
                <a:ea typeface="SimSun" charset="0"/>
                <a:cs typeface="SimSun" charset="0"/>
              </a:rPr>
              <a:t>六</a:t>
            </a:r>
            <a:r>
              <a:rPr lang="zh-CN" altLang="en-US" sz="4000" b="1" smtClean="0">
                <a:solidFill>
                  <a:srgbClr val="FFFF00"/>
                </a:solidFill>
                <a:ea typeface="SimSun" charset="0"/>
                <a:cs typeface="SimSun" charset="0"/>
              </a:rPr>
              <a:t>天</a:t>
            </a:r>
            <a:r>
              <a:rPr lang="en-US" altLang="ja-JP" sz="4000" b="1" smtClean="0">
                <a:solidFill>
                  <a:srgbClr val="FFFF00"/>
                </a:solidFill>
              </a:rPr>
              <a:t>:</a:t>
            </a:r>
            <a:r>
              <a:rPr lang="en-US" altLang="ja-JP" sz="4000" b="1" smtClean="0">
                <a:solidFill>
                  <a:srgbClr val="FFFFFF"/>
                </a:solidFill>
              </a:rPr>
              <a:t>  </a:t>
            </a:r>
            <a:r>
              <a:rPr lang="zh-CN" altLang="en-US" sz="4000" b="1" smtClean="0">
                <a:solidFill>
                  <a:srgbClr val="FFFFFF"/>
                </a:solidFill>
                <a:ea typeface="SimSun" charset="0"/>
                <a:cs typeface="SimSun" charset="0"/>
              </a:rPr>
              <a:t>动物与人</a:t>
            </a:r>
            <a:endParaRPr lang="en-US" sz="2000" b="1" smtClean="0">
              <a:solidFill>
                <a:srgbClr val="FFFFFF"/>
              </a:solidFill>
            </a:endParaRPr>
          </a:p>
        </p:txBody>
      </p:sp>
      <p:sp>
        <p:nvSpPr>
          <p:cNvPr id="216074" name="Text Box 10"/>
          <p:cNvSpPr txBox="1">
            <a:spLocks noChangeArrowheads="1"/>
          </p:cNvSpPr>
          <p:nvPr/>
        </p:nvSpPr>
        <p:spPr bwMode="auto">
          <a:xfrm>
            <a:off x="4876800" y="6248400"/>
            <a:ext cx="426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 smtClean="0">
                <a:solidFill>
                  <a:srgbClr val="FFFFFF"/>
                </a:solidFill>
                <a:ea typeface="SimSun" charset="0"/>
                <a:cs typeface="SimSun" charset="0"/>
              </a:rPr>
              <a:t>创世记 </a:t>
            </a:r>
            <a:r>
              <a:rPr lang="en-US" sz="3200" b="1" smtClean="0">
                <a:solidFill>
                  <a:srgbClr val="FFFFFF"/>
                </a:solidFill>
              </a:rPr>
              <a:t>1:3-31</a:t>
            </a:r>
          </a:p>
        </p:txBody>
      </p:sp>
      <p:sp>
        <p:nvSpPr>
          <p:cNvPr id="488458" name="Rectangle 11"/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endParaRPr lang="en-US" smtClean="0">
              <a:solidFill>
                <a:srgbClr val="FFFFFF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88459" name="Line 12"/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88460" name="Line 13"/>
          <p:cNvSpPr>
            <a:spLocks noChangeShapeType="1"/>
          </p:cNvSpPr>
          <p:nvPr/>
        </p:nvSpPr>
        <p:spPr bwMode="auto">
          <a:xfrm>
            <a:off x="304800" y="27432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88461" name="Line 14"/>
          <p:cNvSpPr>
            <a:spLocks noChangeShapeType="1"/>
          </p:cNvSpPr>
          <p:nvPr/>
        </p:nvSpPr>
        <p:spPr bwMode="auto">
          <a:xfrm>
            <a:off x="228600" y="44196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88462" name="Text Box 15"/>
          <p:cNvSpPr txBox="1">
            <a:spLocks noChangeArrowheads="1"/>
          </p:cNvSpPr>
          <p:nvPr/>
        </p:nvSpPr>
        <p:spPr bwMode="auto">
          <a:xfrm>
            <a:off x="8578850" y="762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smtClean="0">
                <a:solidFill>
                  <a:srgbClr val="FFFFFF"/>
                </a:solidFill>
                <a:ea typeface="MS PGothic" charset="0"/>
                <a:cs typeface="MS PGothic" charset="0"/>
              </a:rPr>
              <a:t>64</a:t>
            </a:r>
          </a:p>
        </p:txBody>
      </p:sp>
      <p:sp>
        <p:nvSpPr>
          <p:cNvPr id="488463" name="WordArt 16"/>
          <p:cNvSpPr>
            <a:spLocks noChangeArrowheads="1" noChangeShapeType="1" noTextEdit="1"/>
          </p:cNvSpPr>
          <p:nvPr/>
        </p:nvSpPr>
        <p:spPr bwMode="auto">
          <a:xfrm>
            <a:off x="228600" y="685800"/>
            <a:ext cx="1714500" cy="8286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1" hangingPunct="1"/>
            <a:r>
              <a:rPr lang="en-US" sz="3600" kern="10" spc="-36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混沌</a:t>
            </a:r>
          </a:p>
        </p:txBody>
      </p:sp>
      <p:sp>
        <p:nvSpPr>
          <p:cNvPr id="488464" name="WordArt 17"/>
          <p:cNvSpPr>
            <a:spLocks noChangeArrowheads="1" noChangeShapeType="1" noTextEdit="1"/>
          </p:cNvSpPr>
          <p:nvPr/>
        </p:nvSpPr>
        <p:spPr bwMode="auto">
          <a:xfrm>
            <a:off x="5257800" y="0"/>
            <a:ext cx="8223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eaLnBrk="1" hangingPunct="1"/>
            <a:r>
              <a:rPr lang="zh-TW" altLang="en-US" sz="3600" kern="1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空虚</a:t>
            </a:r>
            <a:endParaRPr lang="en-US" sz="3600" kern="10" smtClean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blurRad="63500"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488465" name="WordArt 18"/>
          <p:cNvSpPr>
            <a:spLocks noChangeArrowheads="1" noChangeShapeType="1" noTextEdit="1"/>
          </p:cNvSpPr>
          <p:nvPr/>
        </p:nvSpPr>
        <p:spPr bwMode="auto">
          <a:xfrm>
            <a:off x="25527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形成</a:t>
            </a:r>
          </a:p>
        </p:txBody>
      </p:sp>
      <p:sp>
        <p:nvSpPr>
          <p:cNvPr id="488466" name="WordArt 19"/>
          <p:cNvSpPr>
            <a:spLocks noChangeArrowheads="1" noChangeShapeType="1" noTextEdit="1"/>
          </p:cNvSpPr>
          <p:nvPr/>
        </p:nvSpPr>
        <p:spPr bwMode="auto">
          <a:xfrm>
            <a:off x="6858000" y="457200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zh-TW" alt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充满</a:t>
            </a:r>
            <a:endParaRPr lang="en-US" sz="3600" kern="1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488467" name="AutoShape 20"/>
          <p:cNvSpPr>
            <a:spLocks noChangeArrowheads="1"/>
          </p:cNvSpPr>
          <p:nvPr/>
        </p:nvSpPr>
        <p:spPr bwMode="auto">
          <a:xfrm>
            <a:off x="19050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488468" name="AutoShape 21"/>
          <p:cNvSpPr>
            <a:spLocks noChangeArrowheads="1"/>
          </p:cNvSpPr>
          <p:nvPr/>
        </p:nvSpPr>
        <p:spPr bwMode="auto">
          <a:xfrm>
            <a:off x="6248400" y="6096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488469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6629400" cy="838200"/>
          </a:xfrm>
        </p:spPr>
        <p:txBody>
          <a:bodyPr/>
          <a:lstStyle/>
          <a:p>
            <a:pPr algn="l" eaLnBrk="1" hangingPunct="1"/>
            <a:r>
              <a:rPr lang="zh-CN" altLang="en-US" sz="5400" b="1">
                <a:solidFill>
                  <a:srgbClr val="FAFE1E"/>
                </a:solidFill>
                <a:latin typeface="Arial" charset="0"/>
                <a:ea typeface="SimSun" charset="0"/>
                <a:cs typeface="SimSun" charset="0"/>
              </a:rPr>
              <a:t>六天的创造</a:t>
            </a:r>
            <a:endParaRPr lang="en-US" sz="2000" b="1">
              <a:latin typeface="Arial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2975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81" name="Picture 1" descr="Screen Shot 2015-12-12 at 9.41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8"/>
            <a:ext cx="9144000" cy="589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60492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  <a:endParaRPr lang="en-US" sz="2400" b="1" kern="0" dirty="0" smtClean="0"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  <p:pic>
        <p:nvPicPr>
          <p:cNvPr id="2" name="Picture 1" descr="Screen Shot 2016-04-14 at 8.23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7147"/>
            <a:ext cx="9144000" cy="504610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2483768" y="1484784"/>
            <a:ext cx="3456384" cy="1224136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  <a:latin typeface="Arial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509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3" name="Picture 3" descr="IMG_63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74" name="Subtitle 2"/>
          <p:cNvSpPr txBox="1">
            <a:spLocks/>
          </p:cNvSpPr>
          <p:nvPr/>
        </p:nvSpPr>
        <p:spPr bwMode="auto">
          <a:xfrm>
            <a:off x="3540125" y="-52388"/>
            <a:ext cx="3336925" cy="180340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0" tIns="45711" rIns="91420" bIns="45711" anchor="ctr"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2800" b="1" smtClean="0">
                <a:solidFill>
                  <a:srgbClr val="FFFFFF"/>
                </a:solidFill>
                <a:latin typeface="SimSun" charset="0"/>
                <a:ea typeface="SimSun" charset="0"/>
                <a:cs typeface="SimSun" charset="0"/>
                <a:sym typeface="Trebuchet MS" charset="0"/>
              </a:rPr>
              <a:t>妇女查经班在研读列王记上下</a:t>
            </a:r>
            <a:endParaRPr lang="en-US" sz="2800" b="1" smtClean="0">
              <a:solidFill>
                <a:srgbClr val="FFFFFF"/>
              </a:solidFill>
              <a:latin typeface="SimSun" charset="0"/>
              <a:ea typeface="SimSun" charset="0"/>
              <a:cs typeface="SimSun" charset="0"/>
              <a:sym typeface="Trebuchet MS" charset="0"/>
            </a:endParaRPr>
          </a:p>
        </p:txBody>
      </p:sp>
      <p:sp>
        <p:nvSpPr>
          <p:cNvPr id="339971" name="Subtitle 2"/>
          <p:cNvSpPr>
            <a:spLocks noGrp="1"/>
          </p:cNvSpPr>
          <p:nvPr>
            <p:ph type="subTitle" idx="1"/>
          </p:nvPr>
        </p:nvSpPr>
        <p:spPr>
          <a:xfrm>
            <a:off x="0" y="5516563"/>
            <a:ext cx="9144000" cy="1352550"/>
          </a:xfrm>
          <a:solidFill>
            <a:schemeClr val="tx1"/>
          </a:solidFill>
        </p:spPr>
        <p:txBody>
          <a:bodyPr anchor="ctr"/>
          <a:lstStyle/>
          <a:p>
            <a:pPr eaLnBrk="1" hangingPunct="1"/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SimSun" charset="0"/>
                <a:ea typeface="SimSun" charset="0"/>
                <a:cs typeface="SimSun" charset="0"/>
              </a:rPr>
              <a:t>美国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SimSun" charset="0"/>
                <a:ea typeface="SimSun" charset="0"/>
                <a:cs typeface="SimSun" charset="0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SimSun" charset="0"/>
                <a:ea typeface="SimSun" charset="0"/>
                <a:cs typeface="SimSun" charset="0"/>
              </a:rPr>
              <a:t>印度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SimSun" charset="0"/>
                <a:ea typeface="SimSun" charset="0"/>
                <a:cs typeface="SimSun" charset="0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SimSun" charset="0"/>
                <a:ea typeface="SimSun" charset="0"/>
                <a:cs typeface="SimSun" charset="0"/>
              </a:rPr>
              <a:t>新加坡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SimSun" charset="0"/>
                <a:ea typeface="SimSun" charset="0"/>
                <a:cs typeface="SimSun" charset="0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SimSun" charset="0"/>
                <a:ea typeface="SimSun" charset="0"/>
                <a:cs typeface="SimSun" charset="0"/>
              </a:rPr>
              <a:t>新西兰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SimSun" charset="0"/>
                <a:ea typeface="SimSun" charset="0"/>
                <a:cs typeface="SimSun" charset="0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SimSun" charset="0"/>
                <a:ea typeface="SimSun" charset="0"/>
                <a:cs typeface="SimSun" charset="0"/>
              </a:rPr>
              <a:t>津巴布韦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SimSun" charset="0"/>
                <a:ea typeface="SimSun" charset="0"/>
                <a:cs typeface="SimSun" charset="0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SimSun" charset="0"/>
                <a:ea typeface="SimSun" charset="0"/>
                <a:cs typeface="SimSun" charset="0"/>
              </a:rPr>
              <a:t>荷兰</a:t>
            </a:r>
            <a:endParaRPr lang="en-US" sz="3600" b="1"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latin typeface="SimSun" charset="0"/>
              <a:ea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686727"/>
      </p:ext>
    </p:extLst>
  </p:cSld>
  <p:clrMapOvr>
    <a:masterClrMapping/>
  </p:clrMapOvr>
  <p:transition xmlns:p14="http://schemas.microsoft.com/office/powerpoint/2010/main"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  <a:endParaRPr lang="en-US" sz="2400" b="1" kern="0" dirty="0" smtClean="0"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  <p:pic>
        <p:nvPicPr>
          <p:cNvPr id="3" name="Picture 2" descr="Screen Shot 2016-04-14 at 8.24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2" y="548680"/>
            <a:ext cx="9144000" cy="515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04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7</a:t>
            </a:r>
            <a:endParaRPr lang="en-US" sz="2400" b="1" kern="0" dirty="0" smtClean="0"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latin typeface="Arial" charset="0"/>
              <a:ea typeface="ＭＳ Ｐゴシック"/>
            </a:endParaRPr>
          </a:p>
        </p:txBody>
      </p:sp>
      <p:pic>
        <p:nvPicPr>
          <p:cNvPr id="2" name="Picture 1" descr="Screen Shot 2016-04-14 at 8.24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9443"/>
            <a:ext cx="9144000" cy="510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15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66"/>
            </a:gs>
            <a:gs pos="100000">
              <a:schemeClr val="tx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219200"/>
          </a:xfrm>
          <a:solidFill>
            <a:srgbClr val="CC0066"/>
          </a:solidFill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上帝给我们的事工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6513" y="2057400"/>
            <a:ext cx="9144000" cy="464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zh-CN" altLang="en-US" sz="28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Arial" charset="0"/>
              </a:rPr>
              <a:t>世界探索事工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zh-CN" alt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Arial" charset="0"/>
              </a:rPr>
              <a:t>新加坡工场领袖</a:t>
            </a:r>
            <a:endParaRPr lang="en-US" sz="2800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zh-CN" altLang="en-US" sz="28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Arial" charset="0"/>
              </a:rPr>
              <a:t>新加坡神学院</a:t>
            </a:r>
            <a:r>
              <a:rPr lang="en-US" altLang="zh-CN" sz="28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zh-CN" alt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Arial" charset="0"/>
              </a:rPr>
              <a:t>圣经和讲道教授</a:t>
            </a:r>
            <a:endParaRPr lang="en-US" sz="2800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zh-CN" alt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Arial" charset="0"/>
              </a:rPr>
              <a:t>新加坡神学院</a:t>
            </a:r>
            <a:r>
              <a:rPr lang="en-US" altLang="zh-CN" sz="28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zh-CN" alt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Arial" charset="0"/>
              </a:rPr>
              <a:t>事工博士学位负责人</a:t>
            </a:r>
            <a:endParaRPr lang="en-US" sz="2800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zh-CN" altLang="en-US" sz="28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Arial" charset="0"/>
              </a:rPr>
              <a:t>兼职教授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zh-CN" alt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Arial" charset="0"/>
              </a:rPr>
              <a:t>在</a:t>
            </a:r>
            <a:r>
              <a:rPr lang="en-US" altLang="zh-CN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Arial" charset="0"/>
              </a:rPr>
              <a:t>12</a:t>
            </a:r>
            <a:r>
              <a:rPr lang="zh-CN" alt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Arial" charset="0"/>
              </a:rPr>
              <a:t>个国家任教</a:t>
            </a:r>
            <a:endParaRPr lang="en-US" sz="2800" b="1" dirty="0" smtClean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zh-CN" altLang="en-US" sz="28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Arial" charset="0"/>
              </a:rPr>
              <a:t>圣经基础事工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zh-CN" alt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Arial" charset="0"/>
              </a:rPr>
              <a:t>翻译负责人</a:t>
            </a:r>
            <a:endParaRPr lang="en-US" sz="2800" b="1" dirty="0" smtClean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2800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Arial" charset="0"/>
              </a:rPr>
              <a:t>Biblestudydownloads.com</a:t>
            </a:r>
            <a:r>
              <a:rPr lang="zh-CN" altLang="en-US" sz="28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Arial" charset="0"/>
              </a:rPr>
              <a:t>圣经学习下载网站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zh-CN" alt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Arial" charset="0"/>
              </a:rPr>
              <a:t>网站负责人</a:t>
            </a:r>
            <a:endParaRPr lang="en-US" sz="2800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zh-CN" altLang="en-US" sz="28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Arial" charset="0"/>
              </a:rPr>
              <a:t>十字路口国际教会</a:t>
            </a:r>
            <a:r>
              <a:rPr lang="en-US" altLang="zh-CN" sz="28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zh-CN" alt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Arial" charset="0"/>
              </a:rPr>
              <a:t>牧师</a:t>
            </a:r>
            <a:r>
              <a:rPr lang="en-US" altLang="zh-CN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Arial" charset="0"/>
              </a:rPr>
              <a:t>-</a:t>
            </a:r>
            <a:r>
              <a:rPr lang="zh-CN" alt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Arial" charset="0"/>
              </a:rPr>
              <a:t>教师</a:t>
            </a:r>
            <a:endParaRPr lang="en-US" sz="2800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674636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 autoUpdateAnimBg="0" advAuto="200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121" name="Picture 4" descr="Asia 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 smtClean="0">
                <a:cs typeface="+mj-cs"/>
              </a:rPr>
              <a:t>教学事工</a:t>
            </a:r>
            <a:r>
              <a:rPr lang="en-US" b="1" dirty="0" smtClean="0">
                <a:cs typeface="+mj-cs"/>
              </a:rPr>
              <a:t> 1997-2018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209925" y="1620838"/>
            <a:ext cx="3716338" cy="4424362"/>
            <a:chOff x="3209900" y="1620838"/>
            <a:chExt cx="3715576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760" y="2466975"/>
              <a:ext cx="380922" cy="357822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317" y="2987675"/>
              <a:ext cx="380922" cy="2971800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2496691">
              <a:off x="6544554" y="3249613"/>
              <a:ext cx="380922" cy="2614612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171" y="1620838"/>
              <a:ext cx="380922" cy="411480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AutoShape 4"/>
            <p:cNvSpPr>
              <a:spLocks noChangeArrowheads="1"/>
            </p:cNvSpPr>
            <p:nvPr/>
          </p:nvSpPr>
          <p:spPr bwMode="auto">
            <a:xfrm rot="16563811">
              <a:off x="4124867" y="4118996"/>
              <a:ext cx="381000" cy="221093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61489" name="Text Box 17"/>
          <p:cNvSpPr txBox="1">
            <a:spLocks noChangeArrowheads="1"/>
          </p:cNvSpPr>
          <p:nvPr/>
        </p:nvSpPr>
        <p:spPr bwMode="auto">
          <a:xfrm>
            <a:off x="3995738" y="12684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1800" b="1" dirty="0" smtClean="0">
                <a:solidFill>
                  <a:srgbClr val="FFFFFF"/>
                </a:solidFill>
              </a:rPr>
              <a:t>蒙古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2019300" y="37163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1800" b="1" dirty="0" smtClean="0">
                <a:solidFill>
                  <a:srgbClr val="FFFFFF"/>
                </a:solidFill>
              </a:rPr>
              <a:t>印度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635375" y="3284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1800" b="1" dirty="0" smtClean="0">
                <a:solidFill>
                  <a:srgbClr val="FFFFFF"/>
                </a:solidFill>
              </a:rPr>
              <a:t>缅甸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17128" name="Text Box 28"/>
          <p:cNvSpPr txBox="1">
            <a:spLocks noChangeArrowheads="1"/>
          </p:cNvSpPr>
          <p:nvPr/>
        </p:nvSpPr>
        <p:spPr bwMode="auto">
          <a:xfrm>
            <a:off x="4575175" y="5410200"/>
            <a:ext cx="16764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smtClean="0">
                <a:solidFill>
                  <a:srgbClr val="FFFFFF"/>
                </a:solidFill>
                <a:latin typeface="Arial" charset="0"/>
              </a:rPr>
              <a:t>SBC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4572000" y="5075238"/>
            <a:ext cx="16557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1800" b="1" dirty="0" smtClean="0">
                <a:solidFill>
                  <a:srgbClr val="FFFFFF"/>
                </a:solidFill>
              </a:rPr>
              <a:t>新加坡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4140200" y="2349500"/>
            <a:ext cx="2160588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1800" b="1" dirty="0" smtClean="0">
                <a:solidFill>
                  <a:srgbClr val="FFFFFF"/>
                </a:solidFill>
              </a:rPr>
              <a:t>中国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5076825" y="41798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1800" b="1" dirty="0" smtClean="0">
                <a:solidFill>
                  <a:srgbClr val="FFFFFF"/>
                </a:solidFill>
              </a:rPr>
              <a:t>越南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4572000" y="462756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1800" b="1" dirty="0" smtClean="0">
                <a:solidFill>
                  <a:srgbClr val="FFFFFF"/>
                </a:solidFill>
              </a:rPr>
              <a:t>马来西亚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4427538" y="37322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1800" b="1" dirty="0" smtClean="0">
                <a:solidFill>
                  <a:srgbClr val="FFFFFF"/>
                </a:solidFill>
              </a:rPr>
              <a:t>泰国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6372225" y="53736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1800" b="1" dirty="0" smtClean="0">
                <a:solidFill>
                  <a:srgbClr val="FFFFFF"/>
                </a:solidFill>
              </a:rPr>
              <a:t>印度尼西亚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6227763" y="17732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1800" b="1" dirty="0" smtClean="0">
                <a:solidFill>
                  <a:srgbClr val="FFFFFF"/>
                </a:solidFill>
              </a:rPr>
              <a:t>韩国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114300" y="152400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1800" b="1" dirty="0" smtClean="0">
                <a:solidFill>
                  <a:srgbClr val="FFFFFF"/>
                </a:solidFill>
              </a:rPr>
              <a:t>约旦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2300288" y="27162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1800" b="1" smtClean="0">
                <a:solidFill>
                  <a:srgbClr val="FFFFFF"/>
                </a:solidFill>
              </a:rPr>
              <a:t>尼泊尔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1314450" y="5189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1800" b="1" dirty="0" smtClean="0">
                <a:solidFill>
                  <a:srgbClr val="FFFFFF"/>
                </a:solidFill>
              </a:rPr>
              <a:t>斯里兰卡</a:t>
            </a:r>
            <a:endParaRPr lang="en-US" sz="1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9124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6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89" grpId="0" animBg="1"/>
      <p:bldP spid="361491" grpId="0" animBg="1"/>
      <p:bldP spid="361493" grpId="0" animBg="1"/>
      <p:bldP spid="361496" grpId="0" animBg="1"/>
      <p:bldP spid="24" grpId="0" animBg="1"/>
      <p:bldP spid="25" grpId="0" animBg="1"/>
      <p:bldP spid="26" grpId="0" animBg="1"/>
      <p:bldP spid="28" grpId="0" animBg="1"/>
      <p:bldP spid="30" grpId="0" animBg="1"/>
      <p:bldP spid="31" grpId="0" animBg="1"/>
      <p:bldP spid="33" grpId="0" animBg="1"/>
      <p:bldP spid="34" grpId="0" animBg="1"/>
      <p:bldP spid="3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848600" cy="838200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课程介绍</a:t>
            </a:r>
            <a:endParaRPr lang="en-US" altLang="zh-CN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0292" name="Text Box 1028"/>
          <p:cNvSpPr txBox="1">
            <a:spLocks noChangeArrowheads="1"/>
          </p:cNvSpPr>
          <p:nvPr/>
        </p:nvSpPr>
        <p:spPr bwMode="auto">
          <a:xfrm>
            <a:off x="8578850" y="152400"/>
            <a:ext cx="327025" cy="40005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b="1">
                <a:solidFill>
                  <a:srgbClr val="FFFFFF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140293" name="Rectangle 1029"/>
          <p:cNvSpPr>
            <a:spLocks noChangeArrowheads="1"/>
          </p:cNvSpPr>
          <p:nvPr/>
        </p:nvSpPr>
        <p:spPr bwMode="auto">
          <a:xfrm>
            <a:off x="457200" y="1219200"/>
            <a:ext cx="8382000" cy="49117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58866" dir="3765876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Char char="n"/>
              <a:defRPr/>
            </a:pPr>
            <a:r>
              <a:rPr lang="zh-CN" alt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-ExtB"/>
                <a:ea typeface="SimSun-ExtB"/>
                <a:cs typeface="SimSun-ExtB"/>
              </a:rPr>
              <a:t>未来会如何呢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-ExtB"/>
                <a:ea typeface="SimSun-ExtB"/>
                <a:cs typeface="SimSun-ExtB"/>
              </a:rPr>
              <a:t>?  </a:t>
            </a:r>
            <a:r>
              <a:rPr lang="zh-CN" alt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-ExtB"/>
                <a:ea typeface="SimSun-ExtB"/>
                <a:cs typeface="SimSun-ExtB"/>
              </a:rPr>
              <a:t>在中东、欧洲、中国和俄罗斯会进行符合圣经预言的活动和事件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-ExtB"/>
                <a:ea typeface="SimSun-ExtB"/>
                <a:cs typeface="SimSun-ExtB"/>
              </a:rPr>
              <a:t>?</a:t>
            </a:r>
            <a:r>
              <a:rPr lang="zh-CN" alt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-ExtB"/>
                <a:ea typeface="SimSun-ExtB"/>
                <a:cs typeface="SimSun-ExtB"/>
              </a:rPr>
              <a:t>耶稣何时会再来，就是大灾难什么时候来临？天堂和地狱是什么样子的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-ExtB"/>
                <a:ea typeface="SimSun-ExtB"/>
                <a:cs typeface="SimSun-ExtB"/>
              </a:rPr>
              <a:t>?  </a:t>
            </a:r>
            <a:r>
              <a:rPr lang="zh-CN" alt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-ExtB"/>
                <a:ea typeface="SimSun-ExtB"/>
                <a:cs typeface="SimSun-ExtB"/>
              </a:rPr>
              <a:t>我们将在这个由两部分组成的课程里回答这些关于末世论（对未来的研究）的问题以及探索这些问题现在如何影响你。这个课程将使用一本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-ExtB"/>
                <a:ea typeface="SimSun-ExtB"/>
                <a:cs typeface="SimSun-ExtB"/>
              </a:rPr>
              <a:t>400</a:t>
            </a:r>
            <a:r>
              <a:rPr lang="zh-CN" alt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-ExtB"/>
                <a:ea typeface="SimSun-ExtB"/>
                <a:cs typeface="SimSun-ExtB"/>
              </a:rPr>
              <a:t>页的课堂笔记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-ExtB"/>
                <a:ea typeface="SimSun-ExtB"/>
                <a:cs typeface="SimSun-ExtB"/>
              </a:rPr>
              <a:t> (</a:t>
            </a:r>
            <a:r>
              <a:rPr lang="zh-CN" alt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-ExtB"/>
                <a:ea typeface="SimSun-ExtB"/>
                <a:cs typeface="SimSun-ExtB"/>
              </a:rPr>
              <a:t>价值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-ExtB"/>
                <a:ea typeface="SimSun-ExtB"/>
                <a:cs typeface="SimSun-ExtB"/>
              </a:rPr>
              <a:t>20</a:t>
            </a:r>
            <a:r>
              <a:rPr lang="zh-CN" alt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-ExtB"/>
                <a:ea typeface="SimSun-ExtB"/>
                <a:cs typeface="SimSun-ExtB"/>
              </a:rPr>
              <a:t>新币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-ExtB"/>
                <a:ea typeface="SimSun-ExtB"/>
                <a:cs typeface="SimSun-ExtB"/>
              </a:rPr>
              <a:t>)</a:t>
            </a:r>
            <a:r>
              <a:rPr lang="zh-CN" alt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-ExtB"/>
                <a:ea typeface="SimSun-ExtB"/>
                <a:cs typeface="SimSun-ExtB"/>
              </a:rPr>
              <a:t>。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imSun-ExtB"/>
              <a:ea typeface="SimSun-ExtB"/>
              <a:cs typeface="SimSun-ExtB"/>
            </a:endParaRPr>
          </a:p>
        </p:txBody>
      </p:sp>
    </p:spTree>
    <p:extLst>
      <p:ext uri="{BB962C8B-B14F-4D97-AF65-F5344CB8AC3E}">
        <p14:creationId xmlns:p14="http://schemas.microsoft.com/office/powerpoint/2010/main" val="48534262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4624"/>
            <a:ext cx="7467600" cy="762000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课程目标</a:t>
            </a:r>
            <a:endParaRPr lang="en-US" altLang="zh-CN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21218" name="Text Box 15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FFFF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144016" y="959024"/>
            <a:ext cx="9036496" cy="589897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58775" indent="-358775" eaLnBrk="1" hangingPunct="1">
              <a:lnSpc>
                <a:spcPct val="90000"/>
              </a:lnSpc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zh-CN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课程结束时学生们将能够</a:t>
            </a:r>
            <a:r>
              <a:rPr lang="mr-IN" altLang="zh-CN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…</a:t>
            </a:r>
          </a:p>
          <a:p>
            <a:pPr marL="358775" indent="-358775" eaLnBrk="1" hangingPunct="1">
              <a:lnSpc>
                <a:spcPct val="90000"/>
              </a:lnSpc>
              <a:buClr>
                <a:srgbClr val="FFFF00"/>
              </a:buClr>
              <a:buSzPct val="75000"/>
              <a:buFont typeface="Wingdings" charset="0"/>
              <a:buNone/>
              <a:defRPr/>
            </a:pPr>
            <a:endParaRPr lang="en-US" altLang="zh-CN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58775" indent="-358775"/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A.	</a:t>
            </a:r>
            <a:r>
              <a:rPr lang="zh-CN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护卫</a:t>
            </a:r>
            <a:r>
              <a:rPr lang="zh-CN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个人</a:t>
            </a:r>
            <a:r>
              <a:rPr lang="zh-CN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末世论的圣经观点（死亡，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zh-CN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中间状态，地狱的存在，审判，天堂，等等）。</a:t>
            </a:r>
            <a:endParaRPr lang="en-SG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58775" indent="-358775"/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 </a:t>
            </a:r>
            <a:endParaRPr lang="en-SG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58775" indent="-358775"/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B.	</a:t>
            </a:r>
            <a:r>
              <a:rPr lang="zh-CN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比较和对比</a:t>
            </a:r>
            <a:r>
              <a:rPr lang="zh-CN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教会</a:t>
            </a:r>
            <a:r>
              <a:rPr lang="zh-CN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和</a:t>
            </a:r>
            <a:r>
              <a:rPr lang="zh-CN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以色列</a:t>
            </a:r>
            <a:r>
              <a:rPr lang="zh-CN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。</a:t>
            </a:r>
            <a:endParaRPr lang="en-SG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58775" indent="-358775"/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 </a:t>
            </a:r>
            <a:endParaRPr lang="en-SG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58775" indent="-358775"/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C.	</a:t>
            </a:r>
            <a:r>
              <a:rPr lang="zh-CN" altLang="en-US" sz="20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表现对各种有关</a:t>
            </a:r>
            <a:r>
              <a:rPr lang="zh-CN" altLang="en-US" sz="2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千禧年</a:t>
            </a:r>
            <a:r>
              <a:rPr lang="zh-CN" altLang="en-US" sz="2000" b="1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的</a:t>
            </a:r>
            <a:r>
              <a:rPr lang="zh-CN" altLang="en-US" sz="20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末世论观点和</a:t>
            </a:r>
            <a:r>
              <a:rPr lang="zh-CN" altLang="en-US" sz="2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被提</a:t>
            </a:r>
            <a:r>
              <a:rPr lang="zh-CN" altLang="en-US" sz="20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（</a:t>
            </a:r>
            <a:r>
              <a:rPr lang="zh-CN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在大灾难之</a:t>
            </a:r>
            <a:r>
              <a:rPr lang="zh-CN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前，</a:t>
            </a:r>
            <a:r>
              <a:rPr lang="en-US" altLang="zh-CN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zh-CN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之中和之后）</a:t>
            </a:r>
            <a:r>
              <a:rPr lang="zh-CN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的熟悉。同时持守其中的一种观点（至少暂时如此）。</a:t>
            </a:r>
            <a:endParaRPr lang="en-SG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58775" indent="-358775"/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 </a:t>
            </a:r>
            <a:endParaRPr lang="en-SG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58775" indent="-358775"/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D.	</a:t>
            </a:r>
            <a:r>
              <a:rPr lang="zh-CN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清楚表达圣经</a:t>
            </a:r>
            <a:r>
              <a:rPr lang="zh-CN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盟约</a:t>
            </a:r>
            <a:r>
              <a:rPr lang="zh-CN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及这些盟约和末世论的关系。</a:t>
            </a:r>
            <a:endParaRPr lang="en-SG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58775" indent="-358775"/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 </a:t>
            </a:r>
            <a:endParaRPr lang="en-SG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58775" indent="-358775"/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E.	</a:t>
            </a:r>
            <a:r>
              <a:rPr lang="zh-CN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熟悉末世论，以至于可以自信地</a:t>
            </a:r>
            <a:r>
              <a:rPr lang="zh-CN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宣讲</a:t>
            </a:r>
            <a:r>
              <a:rPr lang="zh-CN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和</a:t>
            </a:r>
            <a:r>
              <a:rPr lang="zh-CN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教导</a:t>
            </a:r>
            <a:r>
              <a:rPr lang="zh-CN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这个科目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</a:t>
            </a:r>
            <a:endParaRPr lang="en-SG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58775" indent="-358775"/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 </a:t>
            </a:r>
            <a:endParaRPr lang="en-SG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58775" indent="-358775"/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F.	</a:t>
            </a:r>
            <a:r>
              <a:rPr lang="zh-CN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看到末世论和个人圣洁、世界宣教、当代事件，以及亚洲文化和各种宗教之间的</a:t>
            </a:r>
            <a:r>
              <a:rPr lang="zh-CN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关联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。</a:t>
            </a:r>
            <a:endParaRPr lang="en-SG" sz="2000" b="1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71940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3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3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3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3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3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3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3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3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3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3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3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3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3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3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35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35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21" name="Picture 9" descr="j0316779"/>
          <p:cNvPicPr>
            <a:picLocks noChangeAspect="1" noChangeArrowheads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762000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>
                    <a:lumMod val="75000"/>
                  </a:schemeClr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通过互联网学习的优势</a:t>
            </a:r>
            <a:endParaRPr lang="en-US" altLang="zh-CN" dirty="0">
              <a:solidFill>
                <a:schemeClr val="bg1">
                  <a:lumMod val="75000"/>
                </a:schemeClr>
              </a:solidFill>
              <a:effectLst/>
              <a:latin typeface="SimSun" panose="02010600030101010101" pitchFamily="2" charset="-122"/>
              <a:ea typeface="SimSun" panose="02010600030101010101" pitchFamily="2" charset="-122"/>
              <a:cs typeface="Arial" charset="0"/>
            </a:endParaRPr>
          </a:p>
        </p:txBody>
      </p:sp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</a:p>
        </p:txBody>
      </p:sp>
      <p:sp>
        <p:nvSpPr>
          <p:cNvPr id="141319" name="Rectangle 7"/>
          <p:cNvSpPr>
            <a:spLocks noChangeArrowheads="1"/>
          </p:cNvSpPr>
          <p:nvPr/>
        </p:nvSpPr>
        <p:spPr bwMode="auto">
          <a:xfrm>
            <a:off x="1828800" y="1752600"/>
            <a:ext cx="6400800" cy="5105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609600" indent="-609600" eaLnBrk="1" hangingPunct="1">
              <a:spcBef>
                <a:spcPct val="20000"/>
              </a:spcBef>
              <a:buClr>
                <a:srgbClr val="FFFF00"/>
              </a:buClr>
              <a:buSzPct val="75000"/>
              <a:buFontTx/>
              <a:buAutoNum type="alphaUcPeriod"/>
              <a:defRPr/>
            </a:pPr>
            <a:r>
              <a:rPr lang="zh-CN" altLang="en-US" sz="40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兴趣</a:t>
            </a:r>
            <a:endParaRPr lang="en-SG" altLang="zh-CN" sz="4000" b="1" dirty="0">
              <a:solidFill>
                <a:srgbClr val="FFFF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609600" indent="-609600" eaLnBrk="1" hangingPunct="1">
              <a:spcBef>
                <a:spcPct val="20000"/>
              </a:spcBef>
              <a:buClr>
                <a:srgbClr val="FFFF00"/>
              </a:buClr>
              <a:buSzPct val="75000"/>
              <a:buFontTx/>
              <a:buAutoNum type="alphaUcPeriod"/>
              <a:defRPr/>
            </a:pPr>
            <a:r>
              <a:rPr lang="zh-CN" altLang="en-US" sz="40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更好的学习</a:t>
            </a:r>
            <a:endParaRPr lang="en-SG" altLang="zh-CN" sz="4000" b="1" dirty="0">
              <a:solidFill>
                <a:srgbClr val="FFFF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609600" indent="-609600" eaLnBrk="1" hangingPunct="1">
              <a:spcBef>
                <a:spcPct val="20000"/>
              </a:spcBef>
              <a:buClr>
                <a:srgbClr val="FFFF00"/>
              </a:buClr>
              <a:buSzPct val="75000"/>
              <a:buFontTx/>
              <a:buAutoNum type="alphaUcPeriod"/>
              <a:defRPr/>
            </a:pPr>
            <a:r>
              <a:rPr lang="zh-CN" altLang="en-US" sz="40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装备</a:t>
            </a:r>
            <a:r>
              <a:rPr lang="en-SG" altLang="zh-CN" sz="40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/</a:t>
            </a:r>
            <a:r>
              <a:rPr lang="ja-JP" altLang="en-US" sz="40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训练信徒</a:t>
            </a:r>
            <a:endParaRPr lang="en-SG" altLang="zh-CN" sz="4000" b="1" dirty="0">
              <a:solidFill>
                <a:srgbClr val="FFFFFF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609600" indent="-609600" eaLnBrk="1" hangingPunct="1">
              <a:spcBef>
                <a:spcPct val="20000"/>
              </a:spcBef>
              <a:buClr>
                <a:srgbClr val="FFFF00"/>
              </a:buClr>
              <a:buSzPct val="75000"/>
              <a:buFontTx/>
              <a:buAutoNum type="alphaUcPeriod"/>
              <a:defRPr/>
            </a:pPr>
            <a:r>
              <a:rPr lang="zh-CN" altLang="en-US" sz="40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节省时间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973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1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1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1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1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1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1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9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22225" y="1588"/>
            <a:ext cx="3686175" cy="2779712"/>
          </a:xfrm>
        </p:spPr>
        <p:txBody>
          <a:bodyPr/>
          <a:lstStyle/>
          <a:p>
            <a:pPr>
              <a:defRPr/>
            </a:pPr>
            <a:r>
              <a:rPr lang="zh-CN" altLang="en-US" sz="6000" dirty="0">
                <a:latin typeface="SimSun" panose="02010600030101010101" pitchFamily="2" charset="-122"/>
                <a:ea typeface="SimSun" panose="02010600030101010101" pitchFamily="2" charset="-122"/>
              </a:rPr>
              <a:t>我们的   </a:t>
            </a:r>
            <a:r>
              <a:rPr lang="en-US" altLang="zh-CN" sz="6000" dirty="0">
                <a:latin typeface="SimSun" panose="02010600030101010101" pitchFamily="2" charset="-122"/>
                <a:ea typeface="SimSun" panose="02010600030101010101" pitchFamily="2" charset="-122"/>
              </a:rPr>
              <a:t>2</a:t>
            </a:r>
            <a:r>
              <a:rPr lang="zh-CN" altLang="en-US" sz="6000" dirty="0">
                <a:latin typeface="SimSun" panose="02010600030101010101" pitchFamily="2" charset="-122"/>
                <a:ea typeface="SimSun" panose="02010600030101010101" pitchFamily="2" charset="-122"/>
              </a:rPr>
              <a:t>个网站</a:t>
            </a:r>
            <a:endParaRPr lang="en-US" sz="6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3598862" y="260648"/>
            <a:ext cx="5545138" cy="3006725"/>
            <a:chOff x="3851920" y="3789040"/>
            <a:chExt cx="5544616" cy="3007048"/>
          </a:xfrm>
        </p:grpSpPr>
        <p:pic>
          <p:nvPicPr>
            <p:cNvPr id="342025" name="Picture 5" descr="moodle gra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4722" y="3789040"/>
              <a:ext cx="4799278" cy="3007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Subtitle 2"/>
            <p:cNvSpPr txBox="1">
              <a:spLocks/>
            </p:cNvSpPr>
            <p:nvPr/>
          </p:nvSpPr>
          <p:spPr bwMode="auto">
            <a:xfrm>
              <a:off x="3851920" y="4509842"/>
              <a:ext cx="5544616" cy="1224093"/>
            </a:xfrm>
            <a:prstGeom prst="rect">
              <a:avLst/>
            </a:prstGeom>
            <a:noFill/>
            <a:ln w="9525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  <a:buClr>
                  <a:srgbClr val="FFFF00"/>
                </a:buClr>
                <a:buSzPct val="75000"/>
                <a:buFont typeface="Wingdings" charset="0"/>
                <a:buNone/>
                <a:defRPr/>
              </a:pPr>
              <a:r>
                <a:rPr lang="en-US" sz="3200" b="1">
                  <a:solidFill>
                    <a:srgbClr val="0404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  <a:t>SBC Moodle</a:t>
              </a:r>
              <a:br>
                <a:rPr lang="en-US" sz="3200" b="1">
                  <a:solidFill>
                    <a:srgbClr val="0404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</a:br>
              <a:r>
                <a:rPr lang="en-US" sz="3200" b="1">
                  <a:solidFill>
                    <a:srgbClr val="0404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  <a:t>(Quizzes)</a:t>
              </a:r>
            </a:p>
          </p:txBody>
        </p:sp>
      </p:grpSp>
      <p:grpSp>
        <p:nvGrpSpPr>
          <p:cNvPr id="342020" name="Group 6"/>
          <p:cNvGrpSpPr>
            <a:grpSpLocks/>
          </p:cNvGrpSpPr>
          <p:nvPr/>
        </p:nvGrpSpPr>
        <p:grpSpPr bwMode="auto">
          <a:xfrm>
            <a:off x="-252413" y="2997200"/>
            <a:ext cx="5545138" cy="2794000"/>
            <a:chOff x="-252536" y="2996952"/>
            <a:chExt cx="5545138" cy="2794576"/>
          </a:xfrm>
        </p:grpSpPr>
        <p:grpSp>
          <p:nvGrpSpPr>
            <p:cNvPr id="342021" name="Group 11"/>
            <p:cNvGrpSpPr>
              <a:grpSpLocks/>
            </p:cNvGrpSpPr>
            <p:nvPr/>
          </p:nvGrpSpPr>
          <p:grpSpPr bwMode="auto">
            <a:xfrm>
              <a:off x="-36512" y="2996952"/>
              <a:ext cx="4951648" cy="2794576"/>
              <a:chOff x="-19608" y="692696"/>
              <a:chExt cx="9146817" cy="5530880"/>
            </a:xfrm>
          </p:grpSpPr>
          <p:pic>
            <p:nvPicPr>
              <p:cNvPr id="342023" name="Picture 12" descr="Screen Shot 2015-12-12 at 9.41.12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6791" y="1197992"/>
                <a:ext cx="9144000" cy="5025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2024" name="Picture 13" descr="Screen Shot 2015-12-12 at 9.41.12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9608" y="692696"/>
                <a:ext cx="9144000" cy="837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Subtitle 2"/>
            <p:cNvSpPr txBox="1">
              <a:spLocks/>
            </p:cNvSpPr>
            <p:nvPr/>
          </p:nvSpPr>
          <p:spPr bwMode="auto">
            <a:xfrm>
              <a:off x="-252536" y="3860730"/>
              <a:ext cx="5545138" cy="1224215"/>
            </a:xfrm>
            <a:prstGeom prst="rect">
              <a:avLst/>
            </a:prstGeom>
            <a:noFill/>
            <a:ln w="9525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  <a:buClr>
                  <a:srgbClr val="FFFF00"/>
                </a:buClr>
                <a:buSzPct val="75000"/>
                <a:buFont typeface="Wingdings" charset="0"/>
                <a:buNone/>
                <a:defRPr/>
              </a:pPr>
              <a:r>
                <a:rPr lang="en-US" sz="3200" b="1" dirty="0">
                  <a:solidFill>
                    <a:srgbClr val="FFFFFF"/>
                  </a:solidFill>
                  <a:effectLst>
                    <a:glow rad="228600">
                      <a:srgbClr val="000000"/>
                    </a:glow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BibleStudyDownloads.org</a:t>
              </a:r>
            </a:p>
            <a:p>
              <a:pPr algn="ctr">
                <a:spcBef>
                  <a:spcPct val="20000"/>
                </a:spcBef>
                <a:buClr>
                  <a:srgbClr val="FFFF00"/>
                </a:buClr>
                <a:buSzPct val="75000"/>
                <a:buFont typeface="Wingdings" charset="0"/>
                <a:buNone/>
                <a:defRPr/>
              </a:pPr>
              <a:r>
                <a:rPr lang="en-US" sz="3200" b="1" dirty="0">
                  <a:solidFill>
                    <a:srgbClr val="FFFFFF"/>
                  </a:solidFill>
                  <a:effectLst>
                    <a:glow rad="228600">
                      <a:srgbClr val="000000"/>
                    </a:glow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(Downloads)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55640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89" name="Picture 5" descr="moodle gr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2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ja-JP" altLang="en-US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如何使用 </a:t>
            </a:r>
            <a:r>
              <a:rPr lang="en-SG" altLang="ja-JP" dirty="0" err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moodle</a:t>
            </a:r>
            <a:r>
              <a:rPr lang="en-US" altLang="zh-CN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…</a:t>
            </a:r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3851275" y="4191000"/>
            <a:ext cx="5221288" cy="2667000"/>
          </a:xfrm>
          <a:prstGeom prst="rect">
            <a:avLst/>
          </a:prstGeom>
          <a:solidFill>
            <a:srgbClr val="000090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Char char="n"/>
              <a:defRPr/>
            </a:pPr>
            <a:r>
              <a:rPr lang="ja-JP" altLang="en-US" sz="2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上网到</a:t>
            </a:r>
            <a:r>
              <a:rPr lang="en-US" altLang="zh-CN" sz="2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sbc.edu.sg/</a:t>
            </a:r>
            <a:r>
              <a:rPr lang="en-US" altLang="zh-CN" sz="2200" b="1" dirty="0" err="1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moodle</a:t>
            </a:r>
            <a:r>
              <a:rPr lang="en-US" altLang="zh-CN" sz="2200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/login/</a:t>
            </a:r>
            <a:r>
              <a:rPr lang="en-US" altLang="zh-CN" sz="2200" b="1" dirty="0" err="1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index.php</a:t>
            </a:r>
            <a:endParaRPr lang="en-US" altLang="zh-CN" b="1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Char char="n"/>
              <a:defRPr/>
            </a:pPr>
            <a:r>
              <a:rPr lang="zh-CN" alt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键入您的正常</a:t>
            </a:r>
            <a:r>
              <a:rPr lang="en-US" altLang="zh-CN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SBC</a:t>
            </a:r>
            <a:r>
              <a:rPr lang="zh-CN" alt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用户名和</a:t>
            </a:r>
            <a:r>
              <a:rPr lang="en-US" altLang="zh-CN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SBC</a:t>
            </a:r>
            <a:r>
              <a:rPr lang="zh-CN" alt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密码</a:t>
            </a:r>
            <a:endParaRPr lang="en-SG" altLang="zh-CN" b="1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Char char="n"/>
              <a:defRPr/>
            </a:pPr>
            <a:r>
              <a:rPr lang="zh-CN" alt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点击</a:t>
            </a:r>
            <a:r>
              <a:rPr lang="en-US" altLang="zh-CN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OT</a:t>
            </a:r>
            <a:r>
              <a:rPr lang="zh-CN" alt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课程（或</a:t>
            </a:r>
            <a:r>
              <a:rPr lang="en-US" altLang="zh-CN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CCTE OT CCTE</a:t>
            </a:r>
            <a:r>
              <a:rPr lang="zh-CN" alt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课程）</a:t>
            </a:r>
            <a:endParaRPr lang="en-SG" altLang="zh-CN" b="1" dirty="0">
              <a:solidFill>
                <a:srgbClr val="FFFF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Char char="n"/>
              <a:defRPr/>
            </a:pPr>
            <a:r>
              <a:rPr lang="zh-CN" altLang="en-US" b="1" dirty="0">
                <a:solidFill>
                  <a:srgbClr val="FFFF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开始进行测验或发布信息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4641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635375" y="228600"/>
            <a:ext cx="4751388" cy="2120900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en-US" altLang="zh-CN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CCTE </a:t>
            </a:r>
            <a:r>
              <a:rPr lang="zh-CN" altLang="en-US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课程要求</a:t>
            </a:r>
            <a:endParaRPr lang="en-US" altLang="zh-CN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459788" y="152400"/>
            <a:ext cx="629499" cy="461665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-2</a:t>
            </a:r>
            <a:endParaRPr 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528387" name="Picture 5" descr="Came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" y="152400"/>
            <a:ext cx="3505200" cy="233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304800" y="2819400"/>
            <a:ext cx="5491163" cy="3429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609600" indent="-609600"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Times New Roman" charset="0"/>
              <a:buAutoNum type="alphaUcPeriod"/>
              <a:defRPr/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阅读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zh-CN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(50%)</a:t>
            </a:r>
          </a:p>
          <a:p>
            <a:pPr marL="609600" indent="-609600"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Times New Roman" charset="0"/>
              <a:buAutoNum type="alphaUcPeriod"/>
              <a:defRPr/>
            </a:pPr>
            <a:r>
              <a:rPr lang="zh-CN" alt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测试</a:t>
            </a:r>
            <a:r>
              <a:rPr lang="en-US" altLang="zh-CN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altLang="zh-CN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(50%)</a:t>
            </a:r>
            <a:endParaRPr 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30899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69" name="Picture 2" descr="Three S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" y="5229200"/>
            <a:ext cx="9144000" cy="1143000"/>
          </a:xfrm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pPr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zh-CN" altLang="en-US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我们的</a:t>
            </a:r>
            <a:r>
              <a:rPr lang="en-US" altLang="zh-CN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3</a:t>
            </a:r>
            <a:r>
              <a:rPr lang="zh-CN" altLang="en-US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个儿子</a:t>
            </a:r>
            <a:endParaRPr lang="en-US" sz="5400" b="1" kern="1200" dirty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63922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1388989"/>
              </p:ext>
            </p:extLst>
          </p:nvPr>
        </p:nvGraphicFramePr>
        <p:xfrm>
          <a:off x="-36512" y="-1"/>
          <a:ext cx="9612560" cy="13958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Document" r:id="rId4" imgW="6235700" imgH="9055100" progId="Word.Document.12">
                  <p:embed/>
                </p:oleObj>
              </mc:Choice>
              <mc:Fallback>
                <p:oleObj name="Document" r:id="rId4" imgW="6235700" imgH="9055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36512" y="-1"/>
                        <a:ext cx="9612560" cy="139581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3705944"/>
            <a:ext cx="5148064" cy="1091208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Our Schedule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8676456" y="303039"/>
            <a:ext cx="527007" cy="461665"/>
          </a:xfrm>
          <a:prstGeom prst="rect">
            <a:avLst/>
          </a:prstGeom>
          <a:solidFill>
            <a:srgbClr val="333399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FFFFFF"/>
                </a:solidFill>
              </a:rPr>
              <a:t>10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576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/>
            <a:endParaRPr lang="en-US">
              <a:solidFill>
                <a:srgbClr val="000000"/>
              </a:solidFill>
            </a:endParaRPr>
          </a:p>
        </p:txBody>
      </p:sp>
      <p:pic>
        <p:nvPicPr>
          <p:cNvPr id="34304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162843" y="1159668"/>
            <a:ext cx="6858000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35489" y="115888"/>
            <a:ext cx="4608511" cy="6670675"/>
          </a:xfrm>
        </p:spPr>
        <p:txBody>
          <a:bodyPr/>
          <a:lstStyle/>
          <a:p>
            <a:pPr eaLnBrk="1" hangingPunct="1"/>
            <a:r>
              <a:rPr lang="zh-CN" altLang="en-US" sz="5400" b="1">
                <a:solidFill>
                  <a:schemeClr val="bg1"/>
                </a:solidFill>
                <a:latin typeface="SimSun" charset="0"/>
                <a:ea typeface="SimSun" charset="0"/>
                <a:cs typeface="SimSun" charset="0"/>
              </a:rPr>
              <a:t>测验，中期和 期末考试都</a:t>
            </a:r>
            <a:r>
              <a:rPr lang="en-US" altLang="zh-CN" sz="5400" b="1">
                <a:solidFill>
                  <a:schemeClr val="bg1"/>
                </a:solidFill>
                <a:latin typeface="SimSun" charset="0"/>
                <a:ea typeface="SimSun" charset="0"/>
                <a:cs typeface="SimSun" charset="0"/>
              </a:rPr>
              <a:t/>
            </a:r>
            <a:br>
              <a:rPr lang="en-US" altLang="zh-CN" sz="5400" b="1">
                <a:solidFill>
                  <a:schemeClr val="bg1"/>
                </a:solidFill>
                <a:latin typeface="SimSun" charset="0"/>
                <a:ea typeface="SimSun" charset="0"/>
                <a:cs typeface="SimSun" charset="0"/>
              </a:rPr>
            </a:br>
            <a:r>
              <a:rPr lang="zh-CN" altLang="en-US" sz="5400" b="1">
                <a:solidFill>
                  <a:schemeClr val="bg1"/>
                </a:solidFill>
                <a:latin typeface="SimSun" charset="0"/>
                <a:ea typeface="SimSun" charset="0"/>
                <a:cs typeface="SimSun" charset="0"/>
              </a:rPr>
              <a:t>不可参考书本！</a:t>
            </a:r>
            <a:endParaRPr lang="en-US" sz="5400" b="1">
              <a:solidFill>
                <a:schemeClr val="bg1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989138"/>
            <a:ext cx="2408237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28118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8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90"/>
            </a:gs>
            <a:gs pos="100000">
              <a:srgbClr val="000000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1916113"/>
            <a:ext cx="9220201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539750" y="188913"/>
            <a:ext cx="7772400" cy="998537"/>
          </a:xfrm>
          <a:solidFill>
            <a:srgbClr val="800000"/>
          </a:solidFill>
        </p:spPr>
        <p:txBody>
          <a:bodyPr/>
          <a:lstStyle/>
          <a:p>
            <a:pPr>
              <a:defRPr/>
            </a:pP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定义末世论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0" y="1412776"/>
            <a:ext cx="918051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658813" indent="-538163"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</a:rPr>
              <a:t>1.	</a:t>
            </a:r>
            <a:r>
              <a:rPr lang="zh-CN" altLang="en-US" sz="3200" b="1" dirty="0" smtClean="0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</a:rPr>
              <a:t>定义：对末后世代的研究</a:t>
            </a:r>
            <a:endParaRPr lang="en-US" sz="3200" b="1" dirty="0">
              <a:solidFill>
                <a:srgbClr val="FFFFFF"/>
              </a:solidFill>
              <a:effectLst>
                <a:glow rad="139700">
                  <a:schemeClr val="tx1"/>
                </a:glow>
              </a:effectLst>
            </a:endParaRPr>
          </a:p>
        </p:txBody>
      </p:sp>
      <p:sp>
        <p:nvSpPr>
          <p:cNvPr id="30725" name="Text Box 13"/>
          <p:cNvSpPr txBox="1">
            <a:spLocks noChangeArrowheads="1"/>
          </p:cNvSpPr>
          <p:nvPr/>
        </p:nvSpPr>
        <p:spPr bwMode="auto">
          <a:xfrm>
            <a:off x="8467725" y="1524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</a:rPr>
              <a:t>11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83890" y="2420888"/>
            <a:ext cx="820859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98488" indent="-598488">
              <a:defRPr/>
            </a:pPr>
            <a:r>
              <a:rPr lang="en-US" sz="3200" b="1" i="1" dirty="0" err="1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eschatos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 </a:t>
            </a: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(</a:t>
            </a:r>
            <a:r>
              <a:rPr lang="el-GR" sz="3200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ἔσχατος</a:t>
            </a: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) = </a:t>
            </a:r>
            <a:r>
              <a:rPr lang="zh-CN" altLang="en-US" sz="3200" b="1" dirty="0" smtClean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</a:rPr>
              <a:t>最后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, </a:t>
            </a:r>
            <a:r>
              <a:rPr lang="zh-CN" alt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关于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:</a:t>
            </a:r>
            <a:endParaRPr lang="en-US" sz="3200" b="1" dirty="0">
              <a:solidFill>
                <a:srgbClr val="FFFFFF"/>
              </a:solidFill>
              <a:effectLst>
                <a:glow rad="101600">
                  <a:schemeClr val="tx1"/>
                </a:glow>
              </a:effectLst>
            </a:endParaRPr>
          </a:p>
          <a:p>
            <a:pPr marL="742950" indent="-742950">
              <a:buFont typeface="+mj-lt"/>
              <a:buAutoNum type="alphaLcPeriod"/>
              <a:defRPr/>
            </a:pPr>
            <a:r>
              <a:rPr lang="zh-CN" alt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一个区域的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 </a:t>
            </a:r>
            <a:r>
              <a:rPr lang="zh-CN" altLang="en-US" sz="3200" b="1" dirty="0" smtClean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</a:rPr>
              <a:t>最远边界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of </a:t>
            </a: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an area, </a:t>
            </a:r>
            <a:r>
              <a:rPr lang="zh-CN" alt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最远，最后</a:t>
            </a:r>
            <a:endParaRPr lang="en-US" altLang="zh-CN" sz="3200" b="1" dirty="0" smtClean="0">
              <a:solidFill>
                <a:srgbClr val="FFFFFF"/>
              </a:solidFill>
              <a:effectLst>
                <a:glow rad="101600">
                  <a:schemeClr val="tx1"/>
                </a:glow>
              </a:effectLst>
            </a:endParaRPr>
          </a:p>
          <a:p>
            <a:pPr marL="742950" indent="-742950">
              <a:buFont typeface="+mj-lt"/>
              <a:buAutoNum type="alphaLcPeriod"/>
              <a:defRPr/>
            </a:pPr>
            <a:r>
              <a:rPr 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 </a:t>
            </a:r>
            <a:r>
              <a:rPr lang="zh-CN" altLang="en-US" sz="3200" b="1" dirty="0" smtClean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</a:rPr>
              <a:t>一个</a:t>
            </a:r>
            <a:r>
              <a:rPr lang="zh-CN" altLang="en-US" sz="3200" b="1" dirty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</a:rPr>
              <a:t>系列的最后项目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, </a:t>
            </a:r>
            <a:r>
              <a:rPr lang="zh-CN" alt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时间的</a:t>
            </a:r>
            <a:r>
              <a:rPr lang="zh-CN" altLang="en-US" sz="3200" b="1" i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最末尾</a:t>
            </a:r>
            <a:r>
              <a:rPr lang="en-US" sz="3200" b="1" i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, </a:t>
            </a:r>
            <a:r>
              <a:rPr lang="zh-CN" altLang="en-US" sz="3200" b="1" i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最后</a:t>
            </a:r>
            <a:endParaRPr lang="en-US" altLang="zh-CN" sz="3200" b="1" i="1" dirty="0" smtClean="0">
              <a:solidFill>
                <a:srgbClr val="FFFFFF"/>
              </a:solidFill>
              <a:effectLst>
                <a:glow rad="101600">
                  <a:schemeClr val="tx1"/>
                </a:glow>
              </a:effectLst>
            </a:endParaRPr>
          </a:p>
          <a:p>
            <a:pPr marL="742950" indent="-742950">
              <a:buFont typeface="+mj-lt"/>
              <a:buAutoNum type="alphaLcPeriod"/>
              <a:defRPr/>
            </a:pPr>
            <a:r>
              <a:rPr lang="zh-CN" alt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等级、</a:t>
            </a:r>
            <a:r>
              <a:rPr lang="zh-CN" altLang="en-US" sz="3200" b="1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价值或状况的</a:t>
            </a:r>
            <a:r>
              <a:rPr lang="zh-CN" altLang="en-US" sz="3200" b="1" smtClean="0">
                <a:solidFill>
                  <a:srgbClr val="FFFF00"/>
                </a:solidFill>
                <a:effectLst>
                  <a:glow rad="101600">
                    <a:schemeClr val="tx1"/>
                  </a:glow>
                </a:effectLst>
              </a:rPr>
              <a:t>最远端</a:t>
            </a:r>
            <a:r>
              <a:rPr lang="en-US" altLang="zh-CN" sz="3200" b="1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, </a:t>
            </a:r>
            <a:r>
              <a:rPr lang="zh-CN" alt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最后、最末、最不重要的</a:t>
            </a:r>
            <a:endParaRPr lang="en-US" sz="3200" b="1" dirty="0">
              <a:solidFill>
                <a:srgbClr val="FFFFFF"/>
              </a:solidFill>
              <a:effectLst>
                <a:glow rad="101600">
                  <a:schemeClr val="tx1"/>
                </a:glow>
              </a:effectLst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64288" y="6309320"/>
            <a:ext cx="18000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b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BDAG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build="p"/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90"/>
            </a:gs>
            <a:gs pos="100000">
              <a:srgbClr val="000000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57388"/>
            <a:ext cx="9144000" cy="490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513" y="188913"/>
            <a:ext cx="7772400" cy="998537"/>
          </a:xfrm>
          <a:solidFill>
            <a:srgbClr val="800000"/>
          </a:solidFill>
        </p:spPr>
        <p:txBody>
          <a:bodyPr/>
          <a:lstStyle/>
          <a:p>
            <a:pPr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定义末世论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107504" y="1412776"/>
            <a:ext cx="8964613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98488" indent="-598488"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1.	</a:t>
            </a:r>
            <a:r>
              <a:rPr lang="zh-CN" altLang="en-US" sz="3200" b="1" dirty="0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</a:rPr>
              <a:t>定义：对末后世代的</a:t>
            </a:r>
            <a:r>
              <a:rPr lang="zh-CN" altLang="en-US" sz="3200" b="1" dirty="0" smtClean="0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</a:rPr>
              <a:t>研究</a:t>
            </a:r>
            <a:endParaRPr lang="en-US" sz="3200" b="1" dirty="0">
              <a:solidFill>
                <a:srgbClr val="FFFFFF"/>
              </a:solidFill>
              <a:effectLst>
                <a:glow rad="101600">
                  <a:schemeClr val="tx1"/>
                </a:glow>
              </a:effectLst>
            </a:endParaRPr>
          </a:p>
          <a:p>
            <a:pPr marL="598488" indent="-598488"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 </a:t>
            </a:r>
          </a:p>
          <a:p>
            <a:pPr marL="598488" indent="-598488"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2.	</a:t>
            </a:r>
            <a:r>
              <a:rPr lang="zh-CN" alt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复合词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: </a:t>
            </a:r>
            <a:r>
              <a:rPr lang="en-US" sz="3200" b="1" i="1" dirty="0" err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eschatos</a:t>
            </a: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 (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“</a:t>
            </a:r>
            <a:r>
              <a:rPr lang="zh-CN" alt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最后的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”</a:t>
            </a: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) </a:t>
            </a:r>
            <a:r>
              <a:rPr lang="zh-CN" alt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和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 </a:t>
            </a:r>
            <a:r>
              <a:rPr lang="en-US" sz="3200" b="1" i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ology</a:t>
            </a: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 (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“</a:t>
            </a:r>
            <a:r>
              <a:rPr lang="zh-CN" alt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研究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”</a:t>
            </a: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), </a:t>
            </a:r>
            <a:r>
              <a:rPr lang="zh-CN" alt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取自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 </a:t>
            </a:r>
            <a:r>
              <a:rPr lang="en-US" sz="3200" b="1" i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logos</a:t>
            </a: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 (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“</a:t>
            </a:r>
            <a:r>
              <a:rPr lang="zh-CN" alt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探讨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” </a:t>
            </a: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or 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“</a:t>
            </a:r>
            <a:r>
              <a:rPr lang="zh-CN" alt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教义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”</a:t>
            </a: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).</a:t>
            </a:r>
          </a:p>
          <a:p>
            <a:pPr marL="598488" indent="-598488"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 </a:t>
            </a:r>
          </a:p>
          <a:p>
            <a:pPr marL="598488" indent="-598488"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3.	</a:t>
            </a:r>
            <a:r>
              <a:rPr lang="zh-CN" alt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因此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, </a:t>
            </a:r>
            <a:r>
              <a:rPr lang="zh-CN" alt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末世是关于现在次序的最后呈现。这推测了一个不同于东方宗教的线性历史观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 </a:t>
            </a: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(cf. pp. 215-17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)</a:t>
            </a:r>
            <a:r>
              <a:rPr lang="zh-CN" altLang="en-US" sz="3200" b="1" dirty="0" smtClean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</a:rPr>
              <a:t>。</a:t>
            </a:r>
            <a:endParaRPr lang="en-US" sz="3200" b="1" dirty="0">
              <a:solidFill>
                <a:srgbClr val="FFFFFF"/>
              </a:solidFill>
              <a:effectLst>
                <a:glow rad="101600">
                  <a:schemeClr val="tx1"/>
                </a:glow>
              </a:effectLst>
            </a:endParaRPr>
          </a:p>
        </p:txBody>
      </p:sp>
      <p:sp>
        <p:nvSpPr>
          <p:cNvPr id="31749" name="Text Box 13"/>
          <p:cNvSpPr txBox="1">
            <a:spLocks noChangeArrowheads="1"/>
          </p:cNvSpPr>
          <p:nvPr/>
        </p:nvSpPr>
        <p:spPr bwMode="auto">
          <a:xfrm>
            <a:off x="8467725" y="1524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</a:rPr>
              <a:t>11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5943600" y="609600"/>
            <a:ext cx="3200400" cy="5638800"/>
          </a:xfrm>
        </p:spPr>
        <p:txBody>
          <a:bodyPr/>
          <a:lstStyle/>
          <a:p>
            <a:pPr eaLnBrk="1" hangingPunct="1"/>
            <a:r>
              <a:rPr lang="zh-CN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今天有很多人忽视预言，把头埋在沙子里。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2770" name="Picture 4" descr="Head in S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45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4450"/>
            <a:ext cx="7772400" cy="936625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zh-CN" altLang="en-US" sz="4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为什么要研究预言</a:t>
            </a:r>
            <a:r>
              <a:rPr lang="en-US" sz="4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?</a:t>
            </a:r>
            <a:endParaRPr lang="en-US" sz="40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794" name="Picture 4" descr="Closed scro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975" y="1752600"/>
            <a:ext cx="29337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1447800" y="3352800"/>
            <a:ext cx="304800" cy="304800"/>
          </a:xfrm>
          <a:prstGeom prst="irregularSeal1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1447800" y="3733800"/>
            <a:ext cx="304800" cy="304800"/>
          </a:xfrm>
          <a:prstGeom prst="irregularSeal1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1447800" y="4114800"/>
            <a:ext cx="304800" cy="304800"/>
          </a:xfrm>
          <a:prstGeom prst="irregularSeal1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1447800" y="4495800"/>
            <a:ext cx="304800" cy="304800"/>
          </a:xfrm>
          <a:prstGeom prst="irregularSeal1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1447800" y="4876800"/>
            <a:ext cx="304800" cy="304800"/>
          </a:xfrm>
          <a:prstGeom prst="irregularSeal1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54" name="AutoShape 10"/>
          <p:cNvSpPr>
            <a:spLocks noChangeArrowheads="1"/>
          </p:cNvSpPr>
          <p:nvPr/>
        </p:nvSpPr>
        <p:spPr bwMode="auto">
          <a:xfrm>
            <a:off x="1447800" y="5257800"/>
            <a:ext cx="304800" cy="304800"/>
          </a:xfrm>
          <a:prstGeom prst="irregularSeal1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55" name="AutoShape 11"/>
          <p:cNvSpPr>
            <a:spLocks noChangeArrowheads="1"/>
          </p:cNvSpPr>
          <p:nvPr/>
        </p:nvSpPr>
        <p:spPr bwMode="auto">
          <a:xfrm>
            <a:off x="1447800" y="5715000"/>
            <a:ext cx="304800" cy="304800"/>
          </a:xfrm>
          <a:prstGeom prst="irregularSeal1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802" name="Rectangle 12"/>
          <p:cNvSpPr>
            <a:spLocks noGrp="1" noChangeArrowheads="1"/>
          </p:cNvSpPr>
          <p:nvPr>
            <p:ph type="body" sz="half" idx="2"/>
          </p:nvPr>
        </p:nvSpPr>
        <p:spPr>
          <a:xfrm>
            <a:off x="2195513" y="1125538"/>
            <a:ext cx="6877050" cy="5732462"/>
          </a:xfrm>
        </p:spPr>
        <p:txBody>
          <a:bodyPr/>
          <a:lstStyle/>
          <a:p>
            <a:pPr marL="514350" indent="-514350">
              <a:buFontTx/>
              <a:buAutoNum type="arabicPeriod"/>
              <a:defRPr/>
            </a:pPr>
            <a:r>
              <a:rPr lang="zh-CN" altLang="en-US" sz="2800" b="1" dirty="0" smtClean="0"/>
              <a:t>预言</a:t>
            </a:r>
            <a:r>
              <a:rPr lang="zh-CN" altLang="en-US" sz="2800" b="1" dirty="0" smtClean="0">
                <a:solidFill>
                  <a:srgbClr val="0000FF"/>
                </a:solidFill>
              </a:rPr>
              <a:t>证明了圣经的权威性</a:t>
            </a:r>
            <a:r>
              <a:rPr lang="en-US" sz="2800" b="1" dirty="0" smtClean="0"/>
              <a:t> </a:t>
            </a:r>
            <a:r>
              <a:rPr lang="en-US" sz="2800" b="1" dirty="0"/>
              <a:t>(Dan. 9:25-27; cf. pp. 80-86e).</a:t>
            </a:r>
          </a:p>
          <a:p>
            <a:pPr marL="514350" indent="-514350">
              <a:buFontTx/>
              <a:buAutoNum type="arabicPeriod"/>
              <a:defRPr/>
            </a:pPr>
            <a:r>
              <a:rPr lang="zh-CN" altLang="en-US" sz="2800" b="1" dirty="0" smtClean="0"/>
              <a:t>预言</a:t>
            </a:r>
            <a:r>
              <a:rPr lang="zh-CN" altLang="en-US" sz="2800" b="1" dirty="0" smtClean="0">
                <a:solidFill>
                  <a:srgbClr val="0000FF"/>
                </a:solidFill>
              </a:rPr>
              <a:t>揭示</a:t>
            </a:r>
            <a:r>
              <a:rPr lang="zh-CN" altLang="en-US" sz="2800" b="1" dirty="0">
                <a:solidFill>
                  <a:srgbClr val="0000FF"/>
                </a:solidFill>
              </a:rPr>
              <a:t>了上帝的权能和智慧</a:t>
            </a:r>
            <a:r>
              <a:rPr lang="en-US" sz="2800" b="1" dirty="0" smtClean="0"/>
              <a:t>since </a:t>
            </a:r>
            <a:r>
              <a:rPr lang="en-US" sz="2800" b="1" dirty="0"/>
              <a:t>only He knows the future </a:t>
            </a:r>
            <a:r>
              <a:rPr lang="en-US" sz="2800" b="1" dirty="0" smtClean="0"/>
              <a:t>(</a:t>
            </a:r>
            <a:r>
              <a:rPr lang="zh-CN" altLang="en-US" sz="2800" b="1" dirty="0" smtClean="0"/>
              <a:t>以赛亚书</a:t>
            </a:r>
            <a:r>
              <a:rPr lang="en-US" sz="2800" b="1" dirty="0" smtClean="0"/>
              <a:t>44</a:t>
            </a:r>
            <a:r>
              <a:rPr lang="en-US" sz="2800" b="1" dirty="0"/>
              <a:t>:7; 45:11</a:t>
            </a:r>
            <a:r>
              <a:rPr lang="en-US" sz="2800" b="1" dirty="0" smtClean="0"/>
              <a:t>)</a:t>
            </a:r>
            <a:r>
              <a:rPr lang="zh-CN" altLang="en-US" sz="2800" b="1" dirty="0"/>
              <a:t>。</a:t>
            </a:r>
            <a:endParaRPr lang="en-US" sz="2800" b="1" dirty="0" smtClean="0"/>
          </a:p>
          <a:p>
            <a:pPr marL="514350" indent="-514350">
              <a:buFontTx/>
              <a:buAutoNum type="arabicPeriod"/>
              <a:defRPr/>
            </a:pPr>
            <a:r>
              <a:rPr lang="zh-CN" altLang="en-US" sz="2800" b="1" dirty="0" smtClean="0"/>
              <a:t>预言</a:t>
            </a:r>
            <a:r>
              <a:rPr lang="zh-CN" altLang="en-US" sz="2800" b="1" dirty="0" smtClean="0">
                <a:solidFill>
                  <a:srgbClr val="0000FF"/>
                </a:solidFill>
              </a:rPr>
              <a:t>揭示了上帝的目标</a:t>
            </a:r>
            <a:r>
              <a:rPr lang="zh-CN" altLang="en-US" sz="2800" b="1" dirty="0" smtClean="0"/>
              <a:t>是我们和基督一起得胜作王</a:t>
            </a:r>
            <a:r>
              <a:rPr lang="en-US" sz="2800" b="1" dirty="0" smtClean="0"/>
              <a:t>(</a:t>
            </a:r>
            <a:r>
              <a:rPr lang="zh-CN" altLang="en-US" sz="2800" b="1" dirty="0">
                <a:latin typeface="Arial" charset="0"/>
                <a:ea typeface="ＭＳ Ｐゴシック" charset="0"/>
                <a:cs typeface="ＭＳ Ｐゴシック" charset="0"/>
              </a:rPr>
              <a:t>启示录</a:t>
            </a:r>
            <a:r>
              <a:rPr lang="en-US" sz="2800" b="1" dirty="0" smtClean="0"/>
              <a:t>5</a:t>
            </a:r>
            <a:r>
              <a:rPr lang="en-US" sz="2800" b="1" dirty="0"/>
              <a:t>:10; 22:5</a:t>
            </a:r>
            <a:r>
              <a:rPr lang="en-US" sz="2800" b="1" dirty="0" smtClean="0"/>
              <a:t>)</a:t>
            </a:r>
            <a:r>
              <a:rPr lang="zh-CN" altLang="en-US" sz="2800" b="1" dirty="0"/>
              <a:t>。</a:t>
            </a:r>
            <a:endParaRPr lang="en-US" sz="2800" b="1" dirty="0" smtClean="0"/>
          </a:p>
          <a:p>
            <a:pPr marL="514350" indent="-514350">
              <a:buFontTx/>
              <a:buAutoNum type="arabicPeriod"/>
              <a:defRPr/>
            </a:pPr>
            <a:r>
              <a:rPr lang="zh-CN" altLang="en-US" sz="2800" b="1" dirty="0" smtClean="0"/>
              <a:t>预言是一个卓越</a:t>
            </a:r>
            <a:r>
              <a:rPr lang="zh-CN" altLang="en-US" sz="2800" b="1" dirty="0" smtClean="0">
                <a:solidFill>
                  <a:srgbClr val="0000FF"/>
                </a:solidFill>
              </a:rPr>
              <a:t>传福音</a:t>
            </a:r>
            <a:r>
              <a:rPr lang="zh-CN" altLang="en-US" sz="2800" b="1" dirty="0" smtClean="0"/>
              <a:t>的手段</a:t>
            </a:r>
            <a:r>
              <a:rPr lang="en-US" sz="2800" b="1" dirty="0" smtClean="0"/>
              <a:t>(</a:t>
            </a:r>
            <a:r>
              <a:rPr lang="zh-CN" altLang="en-US" sz="2800" b="1" dirty="0">
                <a:latin typeface="Arial" charset="0"/>
                <a:ea typeface="ＭＳ Ｐゴシック" charset="0"/>
                <a:cs typeface="ＭＳ Ｐゴシック" charset="0"/>
              </a:rPr>
              <a:t>启示录</a:t>
            </a:r>
            <a:r>
              <a:rPr lang="en-US" sz="2800" b="1" dirty="0" smtClean="0"/>
              <a:t>3</a:t>
            </a:r>
            <a:r>
              <a:rPr lang="en-US" sz="2800" b="1" dirty="0"/>
              <a:t>:20), </a:t>
            </a:r>
            <a:r>
              <a:rPr lang="zh-CN" altLang="en-US" sz="2800" b="1" dirty="0" smtClean="0"/>
              <a:t>展现了上帝的忍耐</a:t>
            </a:r>
            <a:r>
              <a:rPr lang="en-US" sz="2800" b="1" dirty="0" smtClean="0"/>
              <a:t> (</a:t>
            </a:r>
            <a:r>
              <a:rPr lang="zh-CN" altLang="en-US" sz="2800" b="1" dirty="0" smtClean="0"/>
              <a:t>彼得后书</a:t>
            </a:r>
            <a:r>
              <a:rPr lang="en-US" sz="2800" b="1" dirty="0" smtClean="0"/>
              <a:t> </a:t>
            </a:r>
            <a:r>
              <a:rPr lang="en-US" sz="2800" b="1" dirty="0"/>
              <a:t>3:9</a:t>
            </a:r>
            <a:r>
              <a:rPr lang="en-US" sz="2800" b="1" dirty="0" smtClean="0"/>
              <a:t>)</a:t>
            </a:r>
            <a:r>
              <a:rPr lang="zh-CN" altLang="en-US" sz="2800" b="1" dirty="0" smtClean="0"/>
              <a:t>。</a:t>
            </a:r>
            <a:endParaRPr lang="en-US" sz="2800" b="1" dirty="0"/>
          </a:p>
          <a:p>
            <a:pPr marL="419100" indent="-419100" eaLnBrk="1" hangingPunct="1">
              <a:buFontTx/>
              <a:buNone/>
              <a:defRPr/>
            </a:pPr>
            <a:endParaRPr lang="en-US" sz="28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803" name="Text Box 13"/>
          <p:cNvSpPr txBox="1">
            <a:spLocks noChangeArrowheads="1"/>
          </p:cNvSpPr>
          <p:nvPr/>
        </p:nvSpPr>
        <p:spPr bwMode="auto">
          <a:xfrm>
            <a:off x="8467725" y="1524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11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2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4450"/>
            <a:ext cx="7772400" cy="936625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zh-CN" altLang="en-US" sz="40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为什么要研究预</a:t>
            </a:r>
            <a:r>
              <a:rPr lang="zh-CN" altLang="en-US" sz="4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言</a:t>
            </a:r>
            <a:r>
              <a:rPr lang="en-US" sz="4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?</a:t>
            </a:r>
            <a:endParaRPr lang="en-US" sz="40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18" name="Picture 4" descr="Closed scro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975" y="1752600"/>
            <a:ext cx="29337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1447800" y="3352800"/>
            <a:ext cx="304800" cy="304800"/>
          </a:xfrm>
          <a:prstGeom prst="irregularSeal1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1447800" y="3733800"/>
            <a:ext cx="304800" cy="304800"/>
          </a:xfrm>
          <a:prstGeom prst="irregularSeal1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1447800" y="4114800"/>
            <a:ext cx="304800" cy="304800"/>
          </a:xfrm>
          <a:prstGeom prst="irregularSeal1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1447800" y="4495800"/>
            <a:ext cx="304800" cy="304800"/>
          </a:xfrm>
          <a:prstGeom prst="irregularSeal1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1447800" y="4876800"/>
            <a:ext cx="304800" cy="304800"/>
          </a:xfrm>
          <a:prstGeom prst="irregularSeal1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54" name="AutoShape 10"/>
          <p:cNvSpPr>
            <a:spLocks noChangeArrowheads="1"/>
          </p:cNvSpPr>
          <p:nvPr/>
        </p:nvSpPr>
        <p:spPr bwMode="auto">
          <a:xfrm>
            <a:off x="1447800" y="5257800"/>
            <a:ext cx="304800" cy="304800"/>
          </a:xfrm>
          <a:prstGeom prst="irregularSeal1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55" name="AutoShape 11"/>
          <p:cNvSpPr>
            <a:spLocks noChangeArrowheads="1"/>
          </p:cNvSpPr>
          <p:nvPr/>
        </p:nvSpPr>
        <p:spPr bwMode="auto">
          <a:xfrm>
            <a:off x="1447800" y="5715000"/>
            <a:ext cx="304800" cy="304800"/>
          </a:xfrm>
          <a:prstGeom prst="irregularSeal1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802" name="Rectangle 12"/>
          <p:cNvSpPr>
            <a:spLocks noGrp="1" noChangeArrowheads="1"/>
          </p:cNvSpPr>
          <p:nvPr>
            <p:ph type="body" sz="half" idx="2"/>
          </p:nvPr>
        </p:nvSpPr>
        <p:spPr>
          <a:xfrm>
            <a:off x="2195513" y="1125538"/>
            <a:ext cx="6877050" cy="1079500"/>
          </a:xfrm>
        </p:spPr>
        <p:txBody>
          <a:bodyPr/>
          <a:lstStyle/>
          <a:p>
            <a:pPr marL="514350" indent="-514350">
              <a:buFontTx/>
              <a:buAutoNum type="arabicPeriod" startAt="5"/>
            </a:pPr>
            <a:r>
              <a:rPr lang="zh-CN" altLang="en-US" sz="2800" b="1" dirty="0" smtClean="0"/>
              <a:t>预言</a:t>
            </a:r>
            <a:r>
              <a:rPr lang="zh-CN" altLang="en-US" sz="2800" b="1" dirty="0" smtClean="0">
                <a:solidFill>
                  <a:srgbClr val="0000FF"/>
                </a:solidFill>
              </a:rPr>
              <a:t>使信徒受益</a:t>
            </a:r>
            <a:r>
              <a:rPr lang="en-US" sz="2800" b="1" dirty="0" smtClean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zh-CN" altLang="en-US" sz="2800" b="1" dirty="0" smtClean="0">
                <a:latin typeface="Arial" charset="0"/>
                <a:ea typeface="ＭＳ Ｐゴシック" charset="0"/>
                <a:cs typeface="ＭＳ Ｐゴシック" charset="0"/>
              </a:rPr>
              <a:t>启示录</a:t>
            </a:r>
            <a:r>
              <a:rPr lang="en-US" sz="2800" b="1" dirty="0" smtClean="0">
                <a:latin typeface="Arial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:3) </a:t>
            </a:r>
            <a:r>
              <a:rPr lang="zh-CN" altLang="en-US" sz="2800" b="1" dirty="0" smtClean="0">
                <a:latin typeface="Arial" charset="0"/>
                <a:ea typeface="ＭＳ Ｐゴシック" charset="0"/>
                <a:cs typeface="ＭＳ Ｐゴシック" charset="0"/>
              </a:rPr>
              <a:t>，给信徒提供</a:t>
            </a:r>
            <a:r>
              <a:rPr lang="en-US" sz="2800" b="1" dirty="0" smtClean="0">
                <a:latin typeface="Arial" charset="0"/>
                <a:ea typeface="ＭＳ Ｐゴシック" charset="0"/>
                <a:cs typeface="ＭＳ Ｐゴシック" charset="0"/>
              </a:rPr>
              <a:t>…</a:t>
            </a:r>
            <a:endParaRPr lang="en-US" sz="28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27" name="Text Box 13"/>
          <p:cNvSpPr txBox="1">
            <a:spLocks noChangeArrowheads="1"/>
          </p:cNvSpPr>
          <p:nvPr/>
        </p:nvSpPr>
        <p:spPr bwMode="auto">
          <a:xfrm>
            <a:off x="8467725" y="1524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11</a:t>
            </a:r>
          </a:p>
        </p:txBody>
      </p:sp>
      <p:sp>
        <p:nvSpPr>
          <p:cNvPr id="13" name="Rectangle 12"/>
          <p:cNvSpPr txBox="1">
            <a:spLocks noChangeArrowheads="1"/>
          </p:cNvSpPr>
          <p:nvPr/>
        </p:nvSpPr>
        <p:spPr bwMode="auto">
          <a:xfrm>
            <a:off x="2700338" y="2205038"/>
            <a:ext cx="6443662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AutoNum type="alphaLcPeriod"/>
            </a:pPr>
            <a:r>
              <a:rPr lang="zh-CN" altLang="en-US" sz="2800" b="1" dirty="0" smtClean="0">
                <a:solidFill>
                  <a:srgbClr val="0000FF"/>
                </a:solidFill>
              </a:rPr>
              <a:t>平安、安慰和保障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smtClean="0"/>
              <a:t>(</a:t>
            </a:r>
            <a:r>
              <a:rPr lang="zh-CN" altLang="en-US" sz="2800" b="1" dirty="0" smtClean="0"/>
              <a:t>帖前</a:t>
            </a:r>
            <a:r>
              <a:rPr lang="en-US" sz="2800" b="1" dirty="0" smtClean="0"/>
              <a:t>4</a:t>
            </a:r>
            <a:r>
              <a:rPr lang="en-US" sz="2800" b="1" dirty="0"/>
              <a:t>:18; cf. </a:t>
            </a:r>
            <a:r>
              <a:rPr lang="zh-CN" altLang="en-US" sz="2800" b="1" dirty="0" smtClean="0"/>
              <a:t>基督徒</a:t>
            </a:r>
            <a:r>
              <a:rPr lang="en-US" sz="2800" b="1" dirty="0" smtClean="0"/>
              <a:t> </a:t>
            </a:r>
            <a:r>
              <a:rPr lang="en-US" sz="2800" b="1" dirty="0"/>
              <a:t>vs. </a:t>
            </a:r>
            <a:r>
              <a:rPr lang="zh-CN" altLang="en-US" sz="2800" b="1" dirty="0" smtClean="0"/>
              <a:t>非信徒的葬礼</a:t>
            </a:r>
            <a:r>
              <a:rPr lang="en-US" sz="2800" b="1" dirty="0" smtClean="0"/>
              <a:t>)</a:t>
            </a:r>
            <a:endParaRPr lang="en-US" sz="2800" b="1" dirty="0"/>
          </a:p>
          <a:p>
            <a:pPr>
              <a:spcBef>
                <a:spcPct val="20000"/>
              </a:spcBef>
              <a:buFont typeface="Arial" charset="0"/>
              <a:buAutoNum type="alphaLcPeriod"/>
            </a:pPr>
            <a:r>
              <a:rPr lang="zh-CN" altLang="en-US" sz="2800" b="1" dirty="0" smtClean="0">
                <a:solidFill>
                  <a:srgbClr val="0000FF"/>
                </a:solidFill>
              </a:rPr>
              <a:t>信心</a:t>
            </a:r>
            <a:r>
              <a:rPr lang="en-US" sz="2800" b="1" dirty="0" smtClean="0"/>
              <a:t>(</a:t>
            </a:r>
            <a:r>
              <a:rPr lang="zh-CN" altLang="en-US" sz="2800" b="1" dirty="0" smtClean="0"/>
              <a:t>来</a:t>
            </a:r>
            <a:r>
              <a:rPr lang="en-US" sz="2800" b="1" dirty="0" smtClean="0"/>
              <a:t>11</a:t>
            </a:r>
            <a:r>
              <a:rPr lang="en-US" sz="2800" b="1" dirty="0"/>
              <a:t>:10), </a:t>
            </a:r>
            <a:r>
              <a:rPr lang="zh-CN" altLang="en-US" sz="2800" b="1" dirty="0" smtClean="0">
                <a:solidFill>
                  <a:srgbClr val="0000FF"/>
                </a:solidFill>
              </a:rPr>
              <a:t>希望</a:t>
            </a:r>
            <a:r>
              <a:rPr lang="en-US" sz="2800" b="1" dirty="0" smtClean="0"/>
              <a:t>(</a:t>
            </a:r>
            <a:r>
              <a:rPr lang="zh-CN" altLang="en-US" sz="2800" b="1" dirty="0" smtClean="0"/>
              <a:t>多</a:t>
            </a:r>
            <a:r>
              <a:rPr lang="en-US" sz="2800" b="1" dirty="0" smtClean="0"/>
              <a:t>2</a:t>
            </a:r>
            <a:r>
              <a:rPr lang="en-US" sz="2800" b="1" dirty="0"/>
              <a:t>:13), </a:t>
            </a:r>
            <a:r>
              <a:rPr lang="zh-CN" altLang="en-US" sz="2800" b="1" dirty="0" smtClean="0"/>
              <a:t>和</a:t>
            </a:r>
            <a:r>
              <a:rPr lang="zh-CN" altLang="en-US" sz="2800" b="1" dirty="0" smtClean="0">
                <a:solidFill>
                  <a:srgbClr val="0000FF"/>
                </a:solidFill>
              </a:rPr>
              <a:t>上帝的忍耐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smtClean="0"/>
              <a:t>(</a:t>
            </a:r>
            <a:r>
              <a:rPr lang="zh-CN" altLang="en-US" sz="2800" b="1" dirty="0" smtClean="0"/>
              <a:t>彼后</a:t>
            </a:r>
            <a:r>
              <a:rPr lang="en-US" sz="2800" b="1" dirty="0" smtClean="0"/>
              <a:t>3</a:t>
            </a:r>
            <a:r>
              <a:rPr lang="en-US" sz="2800" b="1" dirty="0"/>
              <a:t>:9)</a:t>
            </a:r>
          </a:p>
          <a:p>
            <a:pPr>
              <a:spcBef>
                <a:spcPct val="20000"/>
              </a:spcBef>
              <a:buFont typeface="Arial" charset="0"/>
              <a:buAutoNum type="alphaLcPeriod"/>
            </a:pPr>
            <a:r>
              <a:rPr lang="zh-CN" altLang="en-US" sz="2800" b="1" dirty="0" smtClean="0">
                <a:solidFill>
                  <a:srgbClr val="0000FF"/>
                </a:solidFill>
              </a:rPr>
              <a:t>服事的动机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smtClean="0"/>
              <a:t>(</a:t>
            </a:r>
            <a:r>
              <a:rPr lang="zh-CN" altLang="en-US" sz="2800" b="1" dirty="0" smtClean="0"/>
              <a:t>哥前</a:t>
            </a:r>
            <a:r>
              <a:rPr lang="en-US" sz="2800" b="1" dirty="0" smtClean="0"/>
              <a:t>15</a:t>
            </a:r>
            <a:r>
              <a:rPr lang="en-US" sz="2800" b="1" dirty="0"/>
              <a:t>:58; </a:t>
            </a:r>
            <a:r>
              <a:rPr lang="zh-CN" altLang="en-US" sz="2800" b="1" dirty="0" smtClean="0"/>
              <a:t>来</a:t>
            </a:r>
            <a:r>
              <a:rPr lang="en-US" sz="2800" b="1" dirty="0" smtClean="0"/>
              <a:t>11</a:t>
            </a:r>
            <a:r>
              <a:rPr lang="en-US" sz="2800" b="1" dirty="0"/>
              <a:t>:10)</a:t>
            </a:r>
          </a:p>
          <a:p>
            <a:pPr>
              <a:spcBef>
                <a:spcPct val="20000"/>
              </a:spcBef>
              <a:buFont typeface="Arial" charset="0"/>
              <a:buAutoNum type="alphaLcPeriod"/>
            </a:pPr>
            <a:r>
              <a:rPr lang="zh-CN" altLang="en-US" sz="2800" b="1" dirty="0" smtClean="0">
                <a:solidFill>
                  <a:srgbClr val="0000FF"/>
                </a:solidFill>
              </a:rPr>
              <a:t>上帝对</a:t>
            </a:r>
            <a:r>
              <a:rPr lang="zh-CN" altLang="en-US" sz="2800" b="1" dirty="0" smtClean="0"/>
              <a:t>生命和价值</a:t>
            </a:r>
            <a:r>
              <a:rPr lang="zh-CN" altLang="en-US" sz="2800" b="1" dirty="0" smtClean="0">
                <a:solidFill>
                  <a:srgbClr val="0000FF"/>
                </a:solidFill>
              </a:rPr>
              <a:t>的观点</a:t>
            </a:r>
            <a:r>
              <a:rPr lang="en-US" sz="2800" b="1" dirty="0" smtClean="0"/>
              <a:t> (</a:t>
            </a:r>
            <a:r>
              <a:rPr lang="zh-CN" altLang="en-US" sz="2800" b="1" dirty="0"/>
              <a:t>彼后</a:t>
            </a:r>
            <a:r>
              <a:rPr lang="en-US" sz="2800" b="1" dirty="0" smtClean="0"/>
              <a:t>3</a:t>
            </a:r>
            <a:r>
              <a:rPr lang="en-US" sz="2800" b="1" dirty="0"/>
              <a:t>:8-13; </a:t>
            </a:r>
            <a:r>
              <a:rPr lang="zh-CN" altLang="en-US" sz="2800" b="1" dirty="0" smtClean="0"/>
              <a:t>哥后</a:t>
            </a:r>
            <a:r>
              <a:rPr lang="en-US" sz="2800" b="1" dirty="0" smtClean="0"/>
              <a:t>4</a:t>
            </a:r>
            <a:r>
              <a:rPr lang="en-US" sz="2800" b="1" dirty="0"/>
              <a:t>:18)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2" grpId="0" build="p"/>
      <p:bldP spid="1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4450"/>
            <a:ext cx="7772400" cy="936625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zh-CN" altLang="en-US" sz="40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为什么要研究预言</a:t>
            </a:r>
            <a:r>
              <a:rPr lang="en-US" altLang="zh-CN" sz="40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?</a:t>
            </a:r>
            <a:endParaRPr lang="en-US" sz="40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5842" name="Picture 4" descr="Closed scro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975" y="1752600"/>
            <a:ext cx="29337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1447800" y="3352800"/>
            <a:ext cx="304800" cy="304800"/>
          </a:xfrm>
          <a:prstGeom prst="irregularSeal1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1447800" y="3733800"/>
            <a:ext cx="304800" cy="304800"/>
          </a:xfrm>
          <a:prstGeom prst="irregularSeal1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1447800" y="4114800"/>
            <a:ext cx="304800" cy="304800"/>
          </a:xfrm>
          <a:prstGeom prst="irregularSeal1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1447800" y="4495800"/>
            <a:ext cx="304800" cy="304800"/>
          </a:xfrm>
          <a:prstGeom prst="irregularSeal1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1447800" y="4876800"/>
            <a:ext cx="304800" cy="304800"/>
          </a:xfrm>
          <a:prstGeom prst="irregularSeal1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54" name="AutoShape 10"/>
          <p:cNvSpPr>
            <a:spLocks noChangeArrowheads="1"/>
          </p:cNvSpPr>
          <p:nvPr/>
        </p:nvSpPr>
        <p:spPr bwMode="auto">
          <a:xfrm>
            <a:off x="1447800" y="5257800"/>
            <a:ext cx="304800" cy="304800"/>
          </a:xfrm>
          <a:prstGeom prst="irregularSeal1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55" name="AutoShape 11"/>
          <p:cNvSpPr>
            <a:spLocks noChangeArrowheads="1"/>
          </p:cNvSpPr>
          <p:nvPr/>
        </p:nvSpPr>
        <p:spPr bwMode="auto">
          <a:xfrm>
            <a:off x="1447800" y="5715000"/>
            <a:ext cx="304800" cy="304800"/>
          </a:xfrm>
          <a:prstGeom prst="irregularSeal1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5850" name="Rectangle 12"/>
          <p:cNvSpPr>
            <a:spLocks noGrp="1" noChangeArrowheads="1"/>
          </p:cNvSpPr>
          <p:nvPr>
            <p:ph type="body" sz="half" idx="2"/>
          </p:nvPr>
        </p:nvSpPr>
        <p:spPr>
          <a:xfrm>
            <a:off x="2195513" y="1125538"/>
            <a:ext cx="6877050" cy="1079500"/>
          </a:xfrm>
        </p:spPr>
        <p:txBody>
          <a:bodyPr/>
          <a:lstStyle/>
          <a:p>
            <a:pPr marL="514350" indent="-514350">
              <a:buFontTx/>
              <a:buAutoNum type="arabicPeriod" startAt="5"/>
            </a:pPr>
            <a:r>
              <a:rPr lang="zh-CN" altLang="en-US" sz="2800" b="1" dirty="0"/>
              <a:t>预言</a:t>
            </a:r>
            <a:r>
              <a:rPr lang="zh-CN" altLang="en-US" sz="2800" b="1" dirty="0">
                <a:solidFill>
                  <a:srgbClr val="0000FF"/>
                </a:solidFill>
              </a:rPr>
              <a:t>使信徒受益</a:t>
            </a:r>
            <a:r>
              <a:rPr lang="en-US" altLang="zh-CN" sz="2800" b="1" dirty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zh-CN" altLang="en-US" sz="2800" b="1" dirty="0">
                <a:latin typeface="Arial" charset="0"/>
                <a:ea typeface="ＭＳ Ｐゴシック" charset="0"/>
                <a:cs typeface="ＭＳ Ｐゴシック" charset="0"/>
              </a:rPr>
              <a:t>启示录</a:t>
            </a:r>
            <a:r>
              <a:rPr lang="en-US" altLang="zh-CN" sz="2800" b="1" dirty="0">
                <a:latin typeface="Arial" charset="0"/>
                <a:ea typeface="ＭＳ Ｐゴシック" charset="0"/>
                <a:cs typeface="ＭＳ Ｐゴシック" charset="0"/>
              </a:rPr>
              <a:t>1:3) </a:t>
            </a:r>
            <a:r>
              <a:rPr lang="zh-CN" altLang="en-US" sz="2800" b="1" dirty="0" smtClean="0">
                <a:latin typeface="Arial" charset="0"/>
                <a:ea typeface="ＭＳ Ｐゴシック" charset="0"/>
                <a:cs typeface="ＭＳ Ｐゴシック" charset="0"/>
              </a:rPr>
              <a:t>，给信徒提供</a:t>
            </a:r>
            <a:r>
              <a:rPr lang="en-US" altLang="zh-CN" sz="2800" b="1" dirty="0" smtClean="0">
                <a:latin typeface="Arial" charset="0"/>
                <a:ea typeface="ＭＳ Ｐゴシック" charset="0"/>
                <a:cs typeface="ＭＳ Ｐゴシック" charset="0"/>
              </a:rPr>
              <a:t>…</a:t>
            </a:r>
            <a:endParaRPr lang="en-US" sz="28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51" name="Text Box 13"/>
          <p:cNvSpPr txBox="1">
            <a:spLocks noChangeArrowheads="1"/>
          </p:cNvSpPr>
          <p:nvPr/>
        </p:nvSpPr>
        <p:spPr bwMode="auto">
          <a:xfrm>
            <a:off x="8467725" y="1524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11</a:t>
            </a:r>
          </a:p>
        </p:txBody>
      </p:sp>
      <p:sp>
        <p:nvSpPr>
          <p:cNvPr id="13" name="Rectangle 12"/>
          <p:cNvSpPr txBox="1">
            <a:spLocks noChangeArrowheads="1"/>
          </p:cNvSpPr>
          <p:nvPr/>
        </p:nvSpPr>
        <p:spPr bwMode="auto">
          <a:xfrm>
            <a:off x="2700338" y="2205038"/>
            <a:ext cx="6443662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514350" indent="-5143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AutoNum type="alphaLcPeriod" startAt="5"/>
            </a:pPr>
            <a:r>
              <a:rPr lang="zh-CN" altLang="en-US" sz="2800" b="1" dirty="0" smtClean="0">
                <a:solidFill>
                  <a:srgbClr val="0000FF"/>
                </a:solidFill>
              </a:rPr>
              <a:t>对抗物质主义的保护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smtClean="0"/>
              <a:t>(</a:t>
            </a:r>
            <a:r>
              <a:rPr lang="zh-CN" altLang="en-US" sz="2800" b="1" dirty="0" smtClean="0"/>
              <a:t>启</a:t>
            </a:r>
            <a:r>
              <a:rPr lang="en-US" sz="2800" b="1" dirty="0" smtClean="0"/>
              <a:t> </a:t>
            </a:r>
            <a:r>
              <a:rPr lang="en-US" sz="2800" b="1" dirty="0"/>
              <a:t>21:1</a:t>
            </a:r>
            <a:r>
              <a:rPr lang="en-US" sz="2800" b="1" dirty="0" smtClean="0"/>
              <a:t>; </a:t>
            </a:r>
            <a:r>
              <a:rPr lang="zh-CN" altLang="en-US" sz="2800" b="1" dirty="0" smtClean="0"/>
              <a:t>彼后</a:t>
            </a:r>
            <a:r>
              <a:rPr lang="en-US" sz="2800" b="1" dirty="0" smtClean="0"/>
              <a:t> </a:t>
            </a:r>
            <a:r>
              <a:rPr lang="en-US" sz="2800" b="1" dirty="0"/>
              <a:t>3:10)</a:t>
            </a:r>
          </a:p>
          <a:p>
            <a:pPr>
              <a:spcBef>
                <a:spcPct val="20000"/>
              </a:spcBef>
              <a:buFont typeface="Arial" charset="0"/>
              <a:buAutoNum type="alphaLcPeriod" startAt="5"/>
            </a:pPr>
            <a:r>
              <a:rPr lang="zh-CN" altLang="en-US" sz="2800" b="1" dirty="0" smtClean="0">
                <a:solidFill>
                  <a:srgbClr val="0000FF"/>
                </a:solidFill>
              </a:rPr>
              <a:t>对抗自由主义</a:t>
            </a:r>
            <a:r>
              <a:rPr lang="zh-CN" altLang="en-US" sz="2800" b="1" dirty="0">
                <a:solidFill>
                  <a:srgbClr val="0000FF"/>
                </a:solidFill>
              </a:rPr>
              <a:t>的保护</a:t>
            </a:r>
            <a:r>
              <a:rPr lang="en-US" sz="2800" b="1" dirty="0" smtClean="0"/>
              <a:t>(</a:t>
            </a:r>
            <a:r>
              <a:rPr lang="zh-CN" altLang="en-US" sz="2800" b="1" dirty="0"/>
              <a:t>彼后</a:t>
            </a:r>
            <a:r>
              <a:rPr lang="en-US" sz="2800" b="1" dirty="0" smtClean="0"/>
              <a:t>3</a:t>
            </a:r>
            <a:r>
              <a:rPr lang="en-US" sz="2800" b="1" dirty="0"/>
              <a:t>:3-4; </a:t>
            </a:r>
            <a:r>
              <a:rPr lang="zh-CN" altLang="en-US" sz="2800" b="1" dirty="0" smtClean="0"/>
              <a:t>自由主义者不研究预言却嘲弄预言</a:t>
            </a:r>
            <a:r>
              <a:rPr lang="en-US" sz="2800" b="1" dirty="0" smtClean="0"/>
              <a:t>)</a:t>
            </a:r>
            <a:endParaRPr lang="en-US" sz="2800" b="1" dirty="0"/>
          </a:p>
          <a:p>
            <a:pPr>
              <a:spcBef>
                <a:spcPct val="20000"/>
              </a:spcBef>
              <a:buFont typeface="Arial" charset="0"/>
              <a:buAutoNum type="alphaLcPeriod" startAt="5"/>
            </a:pPr>
            <a:r>
              <a:rPr lang="zh-CN" altLang="en-US" sz="2800" b="1" dirty="0" smtClean="0">
                <a:solidFill>
                  <a:srgbClr val="0000FF"/>
                </a:solidFill>
              </a:rPr>
              <a:t>激励圣洁生活对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smtClean="0"/>
              <a:t>(</a:t>
            </a:r>
            <a:r>
              <a:rPr lang="zh-CN" altLang="en-US" sz="2800" b="1" dirty="0" smtClean="0"/>
              <a:t>哥后</a:t>
            </a:r>
            <a:r>
              <a:rPr lang="en-US" sz="2800" b="1" dirty="0" smtClean="0"/>
              <a:t>5</a:t>
            </a:r>
            <a:r>
              <a:rPr lang="en-US" sz="2800" b="1" dirty="0"/>
              <a:t>:6-10; 2 Pet. 3:11; </a:t>
            </a:r>
            <a:r>
              <a:rPr lang="zh-CN" altLang="en-US" sz="2800" b="1" dirty="0" smtClean="0"/>
              <a:t>约一</a:t>
            </a:r>
            <a:r>
              <a:rPr lang="en-US" sz="2800" b="1" dirty="0" smtClean="0"/>
              <a:t>3</a:t>
            </a:r>
            <a:r>
              <a:rPr lang="en-US" sz="2800" b="1" dirty="0"/>
              <a:t>:1-3)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3348038" y="476250"/>
            <a:ext cx="7772400" cy="1143000"/>
          </a:xfrm>
        </p:spPr>
        <p:txBody>
          <a:bodyPr/>
          <a:lstStyle/>
          <a:p>
            <a:pPr algn="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Black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Future (Eschatology) at </a:t>
            </a:r>
            <a:r>
              <a:rPr lang="en-US" sz="28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for free!</a:t>
            </a:r>
            <a:endParaRPr lang="en-US" sz="14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756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3" name="Picture 2" descr="Agros Farm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429" y="260350"/>
            <a:ext cx="4825107" cy="2376562"/>
          </a:xfrm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pPr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zh-CN" altLang="en-US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克尔是一位   信息技术人员</a:t>
            </a:r>
            <a:endParaRPr lang="en-US" sz="5400" b="1" kern="1200" dirty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9g</a:t>
            </a:r>
          </a:p>
        </p:txBody>
      </p:sp>
      <p:pic>
        <p:nvPicPr>
          <p:cNvPr id="289796" name="Picture 4" descr="Agros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37063"/>
            <a:ext cx="22860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3599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7" name="Picture 2" descr="Agros Farm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0" y="260350"/>
            <a:ext cx="4177035" cy="2376562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Kurt works </a:t>
            </a:r>
            <a:br>
              <a:rPr 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</a:br>
            <a:r>
              <a:rPr 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in IT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9g</a:t>
            </a:r>
          </a:p>
        </p:txBody>
      </p:sp>
      <p:pic>
        <p:nvPicPr>
          <p:cNvPr id="290820" name="Picture 4" descr="Agros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37063"/>
            <a:ext cx="22860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21" name="Picture 2" descr="Kurt &amp; Cara Sid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063" y="0"/>
            <a:ext cx="10404476" cy="693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15595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169" name="Picture 1" descr="2016-12-24 Griffith Famil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53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684568" y="260648"/>
            <a:ext cx="2667000" cy="1124744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800" b="1" i="1" dirty="0" smtClean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The Griffiths </a:t>
            </a:r>
            <a:br>
              <a:rPr lang="en-US" sz="2800" b="1" i="1" dirty="0" smtClean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</a:br>
            <a:r>
              <a:rPr lang="en-US" sz="2800" b="1" i="1" dirty="0" smtClean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9 Jan 2016</a:t>
            </a:r>
            <a:endParaRPr lang="en-US" b="1" dirty="0" smtClean="0">
              <a:solidFill>
                <a:schemeClr val="tx1"/>
              </a:solidFill>
              <a:effectLst>
                <a:glow rad="2540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0" y="3573016"/>
            <a:ext cx="3051851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克尔和  卡拉</a:t>
            </a:r>
            <a:r>
              <a:rPr 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(30)</a:t>
            </a:r>
            <a:endParaRPr lang="en-US" sz="28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4" name="Text Box 6"/>
          <p:cNvSpPr txBox="1">
            <a:spLocks noChangeArrowheads="1"/>
          </p:cNvSpPr>
          <p:nvPr/>
        </p:nvSpPr>
        <p:spPr bwMode="auto">
          <a:xfrm>
            <a:off x="7602528" y="3140968"/>
            <a:ext cx="1210588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约翰</a:t>
            </a:r>
            <a:r>
              <a:rPr 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/>
            </a:r>
            <a:br>
              <a:rPr 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</a:br>
            <a:r>
              <a:rPr 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(24)</a:t>
            </a:r>
            <a:endParaRPr lang="en-US" sz="28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5" name="Text Box 7"/>
          <p:cNvSpPr txBox="1">
            <a:spLocks noChangeArrowheads="1"/>
          </p:cNvSpPr>
          <p:nvPr/>
        </p:nvSpPr>
        <p:spPr bwMode="auto">
          <a:xfrm>
            <a:off x="2681442" y="2513520"/>
            <a:ext cx="4392488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mr-IN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史帝文    </a:t>
            </a:r>
            <a:br>
              <a:rPr lang="mr-IN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</a:br>
            <a:r>
              <a:rPr lang="mr-IN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和卡蒂</a:t>
            </a:r>
            <a:r>
              <a:rPr 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 (27)</a:t>
            </a:r>
            <a:endParaRPr lang="en-US" sz="2800" b="1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6" name="Text Box 8"/>
          <p:cNvSpPr txBox="1">
            <a:spLocks noChangeArrowheads="1"/>
          </p:cNvSpPr>
          <p:nvPr/>
        </p:nvSpPr>
        <p:spPr bwMode="auto">
          <a:xfrm>
            <a:off x="2771800" y="5714000"/>
            <a:ext cx="4680520" cy="70788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力克和苏珊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 bwMode="auto">
          <a:xfrm>
            <a:off x="6940530" y="0"/>
            <a:ext cx="2209800" cy="685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eaLnBrk="1" hangingPunct="1">
              <a:defRPr/>
            </a:pPr>
            <a:r>
              <a:rPr lang="en-US" b="1" kern="0" dirty="0" smtClean="0"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2017</a:t>
            </a:r>
            <a:endParaRPr lang="en-US" b="1" kern="0" dirty="0">
              <a:solidFill>
                <a:srgbClr val="FFFFFF"/>
              </a:solidFill>
              <a:effectLst>
                <a:glow rad="254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3352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5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1" name="Picture 2" descr="Stephen's Plane Q400 Cockp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68548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6</a:t>
            </a:r>
          </a:p>
        </p:txBody>
      </p:sp>
      <p:pic>
        <p:nvPicPr>
          <p:cNvPr id="291843" name="Picture 2" descr="Stephen Pilot Kenmore Uniform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0"/>
            <a:ext cx="4232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3429001"/>
            <a:ext cx="5400599" cy="3429000"/>
          </a:xfrm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pPr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zh-CN" altLang="en-US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史帝文是一位</a:t>
            </a:r>
            <a:r>
              <a:rPr lang="en-US" altLang="zh-CN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altLang="zh-CN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</a:br>
            <a:r>
              <a:rPr lang="en-SG" altLang="zh-CN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Spirit</a:t>
            </a:r>
            <a:r>
              <a:rPr lang="zh-CN" altLang="en-US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航空公司</a:t>
            </a:r>
            <a:r>
              <a:rPr lang="en-US" altLang="zh-CN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altLang="zh-CN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</a:br>
            <a:r>
              <a:rPr lang="zh-CN" altLang="en-US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机师</a:t>
            </a:r>
            <a:endParaRPr lang="en-US" sz="5400" b="1" kern="1200" dirty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2343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450"/>
            <a:ext cx="7772400" cy="1728366"/>
          </a:xfrm>
        </p:spPr>
        <p:txBody>
          <a:bodyPr/>
          <a:lstStyle/>
          <a:p>
            <a:pPr>
              <a:defRPr/>
            </a:pPr>
            <a:r>
              <a:rPr lang="en-SG" altLang="zh-CN" sz="48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Spirit</a:t>
            </a:r>
            <a:r>
              <a:rPr lang="zh-CN" altLang="en-US" sz="48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航空公司在</a:t>
            </a:r>
            <a:r>
              <a:rPr lang="en-SG" altLang="zh-CN" sz="48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SG" altLang="zh-CN" sz="48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</a:br>
            <a:r>
              <a:rPr lang="zh-CN" altLang="en-US" sz="48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博伊西爱达荷州</a:t>
            </a:r>
            <a:endParaRPr lang="en-US" sz="48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8</a:t>
            </a:r>
          </a:p>
        </p:txBody>
      </p:sp>
      <p:pic>
        <p:nvPicPr>
          <p:cNvPr id="29286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3725"/>
            <a:ext cx="9144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5103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7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34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4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7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Clipboard">
  <a:themeElements>
    <a:clrScheme name="Clipboard 2">
      <a:dk1>
        <a:srgbClr val="000000"/>
      </a:dk1>
      <a:lt1>
        <a:srgbClr val="ECDB96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4EAC9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Clipboard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Clipboard 1">
        <a:dk1>
          <a:srgbClr val="000000"/>
        </a:dk1>
        <a:lt1>
          <a:srgbClr val="ECDB96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4EAC9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2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4EAC9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3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F4EAC9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2027</TotalTime>
  <Words>1343</Words>
  <Application>Microsoft Macintosh PowerPoint</Application>
  <PresentationFormat>On-screen Show (4:3)</PresentationFormat>
  <Paragraphs>279</Paragraphs>
  <Slides>49</Slides>
  <Notes>30</Notes>
  <HiddenSlides>0</HiddenSlides>
  <MMClips>0</MMClips>
  <ScaleCrop>false</ScaleCrop>
  <HeadingPairs>
    <vt:vector size="6" baseType="variant">
      <vt:variant>
        <vt:lpstr>Theme</vt:lpstr>
      </vt:variant>
      <vt:variant>
        <vt:i4>20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70" baseType="lpstr">
      <vt:lpstr>Blank Presentation</vt:lpstr>
      <vt:lpstr>1_Blank Presentation</vt:lpstr>
      <vt:lpstr>Orbit</vt:lpstr>
      <vt:lpstr>Blue Diagonal</vt:lpstr>
      <vt:lpstr>Default Design</vt:lpstr>
      <vt:lpstr>4_Blank Presentation</vt:lpstr>
      <vt:lpstr>Clipboard</vt:lpstr>
      <vt:lpstr>9_Default Design</vt:lpstr>
      <vt:lpstr>7_Default Design</vt:lpstr>
      <vt:lpstr>6_Beam</vt:lpstr>
      <vt:lpstr>10_Default Design</vt:lpstr>
      <vt:lpstr>1_Blue Diagonal</vt:lpstr>
      <vt:lpstr>8_Office Theme</vt:lpstr>
      <vt:lpstr>7_Blank Presentation</vt:lpstr>
      <vt:lpstr>3_Default Design</vt:lpstr>
      <vt:lpstr>11_Blank Presentation</vt:lpstr>
      <vt:lpstr>5_Beam</vt:lpstr>
      <vt:lpstr>34_Default Design</vt:lpstr>
      <vt:lpstr>11_Default Design</vt:lpstr>
      <vt:lpstr>7_Blue Diagonal</vt:lpstr>
      <vt:lpstr>Document</vt:lpstr>
      <vt:lpstr>末世论</vt:lpstr>
      <vt:lpstr>自我介绍!</vt:lpstr>
      <vt:lpstr>PowerPoint Presentation</vt:lpstr>
      <vt:lpstr>我们的3个儿子</vt:lpstr>
      <vt:lpstr>克尔是一位   信息技术人员</vt:lpstr>
      <vt:lpstr>Kurt works  in IT</vt:lpstr>
      <vt:lpstr>The Griffiths  9 Jan 2016</vt:lpstr>
      <vt:lpstr>史帝文是一位 Spirit航空公司 机师</vt:lpstr>
      <vt:lpstr>Spirit航空公司在 博伊西爱达荷州</vt:lpstr>
      <vt:lpstr>史帝文驾机搭载 170+ 旅客</vt:lpstr>
      <vt:lpstr>克尔和卡拉                 史帝文和卡蒂</vt:lpstr>
      <vt:lpstr>我们的小儿子，约翰(23)是  加利福尼亚的一个图形艺术家</vt:lpstr>
      <vt:lpstr>Our People</vt:lpstr>
      <vt:lpstr>Crossroads教会会友2015年7月</vt:lpstr>
      <vt:lpstr>Our People</vt:lpstr>
      <vt:lpstr>Our People</vt:lpstr>
      <vt:lpstr>Our People</vt:lpstr>
      <vt:lpstr>宣教机构…</vt:lpstr>
      <vt:lpstr>我负责指导新神博士研究生（DMin）</vt:lpstr>
      <vt:lpstr>新加坡神学院</vt:lpstr>
      <vt:lpstr>新神 课程 网上教学</vt:lpstr>
      <vt:lpstr>"in the beginning"</vt:lpstr>
      <vt:lpstr>"pada mulanya"</vt:lpstr>
      <vt:lpstr>"起初"</vt:lpstr>
      <vt:lpstr>Days of Creation</vt:lpstr>
      <vt:lpstr>Days of Creation in Bahasa Indonesian</vt:lpstr>
      <vt:lpstr>六天的创造</vt:lpstr>
      <vt:lpstr>BibleStudyDownloads.org</vt:lpstr>
      <vt:lpstr>BibleStudyDownloads.org</vt:lpstr>
      <vt:lpstr>BibleStudyDownloads.org</vt:lpstr>
      <vt:lpstr>BibleStudyDownloads.org</vt:lpstr>
      <vt:lpstr>上帝给我们的事工</vt:lpstr>
      <vt:lpstr>教学事工 1997-2018</vt:lpstr>
      <vt:lpstr>课程介绍</vt:lpstr>
      <vt:lpstr>课程目标</vt:lpstr>
      <vt:lpstr>通过互联网学习的优势</vt:lpstr>
      <vt:lpstr>我们的   2个网站</vt:lpstr>
      <vt:lpstr>如何使用 moodle…</vt:lpstr>
      <vt:lpstr>CCTE 课程要求</vt:lpstr>
      <vt:lpstr>Our Schedule</vt:lpstr>
      <vt:lpstr>测验，中期和 期末考试都 不可参考书本！</vt:lpstr>
      <vt:lpstr>定义末世论</vt:lpstr>
      <vt:lpstr>定义末世论</vt:lpstr>
      <vt:lpstr>今天有很多人忽视预言，把头埋在沙子里。</vt:lpstr>
      <vt:lpstr>为什么要研究预言?</vt:lpstr>
      <vt:lpstr>为什么要研究预言?</vt:lpstr>
      <vt:lpstr>为什么要研究预言?</vt:lpstr>
      <vt:lpstr>Black</vt:lpstr>
      <vt:lpstr>Future (Eschatology) at BibleStudyDownloads.org</vt:lpstr>
    </vt:vector>
  </TitlesOfParts>
  <Company>SBC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Eschatology</dc:title>
  <dc:creator>Rick Griffith</dc:creator>
  <cp:lastModifiedBy>Rick Griffith</cp:lastModifiedBy>
  <cp:revision>62</cp:revision>
  <dcterms:created xsi:type="dcterms:W3CDTF">2006-03-07T03:45:54Z</dcterms:created>
  <dcterms:modified xsi:type="dcterms:W3CDTF">2018-04-16T09:31:08Z</dcterms:modified>
</cp:coreProperties>
</file>