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9.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0.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2.xml" ContentType="application/vnd.openxmlformats-officedocument.themeOverride+xml"/>
  <Override PartName="/ppt/notesSlides/notesSlide67.xml" ContentType="application/vnd.openxmlformats-officedocument.presentationml.notesSlide+xml"/>
  <Override PartName="/ppt/tags/tag11.xml" ContentType="application/vnd.openxmlformats-officedocument.presentationml.tags+xml"/>
  <Override PartName="/ppt/notesSlides/notesSlide68.xml" ContentType="application/vnd.openxmlformats-officedocument.presentationml.notesSlide+xml"/>
  <Override PartName="/ppt/theme/themeOverride3.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2.xml" ContentType="application/vnd.openxmlformats-officedocument.presentationml.tags+xml"/>
  <Override PartName="/ppt/notesSlides/notesSlide74.xml" ContentType="application/vnd.openxmlformats-officedocument.presentationml.notesSlide+xml"/>
  <Override PartName="/ppt/tags/tag13.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4.xml" ContentType="application/vnd.openxmlformats-officedocument.themeOverride+xml"/>
  <Override PartName="/ppt/notesSlides/notesSlide83.xml" ContentType="application/vnd.openxmlformats-officedocument.presentationml.notesSlide+xml"/>
  <Override PartName="/ppt/theme/themeOverride5.xml" ContentType="application/vnd.openxmlformats-officedocument.themeOverride+xml"/>
  <Override PartName="/ppt/notesSlides/notesSlide84.xml" ContentType="application/vnd.openxmlformats-officedocument.presentationml.notesSlide+xml"/>
  <Override PartName="/ppt/theme/themeOverride6.xml" ContentType="application/vnd.openxmlformats-officedocument.themeOverride+xml"/>
  <Override PartName="/ppt/notesSlides/notesSlide85.xml" ContentType="application/vnd.openxmlformats-officedocument.presentationml.notesSlide+xml"/>
  <Override PartName="/ppt/theme/themeOverride7.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14.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8.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15.xml" ContentType="application/vnd.openxmlformats-officedocument.presentationml.tags+xml"/>
  <Override PartName="/ppt/notesSlides/notesSlide94.xml" ContentType="application/vnd.openxmlformats-officedocument.presentationml.notesSlide+xml"/>
  <Override PartName="/ppt/theme/themeOverride9.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16.xml" ContentType="application/vnd.openxmlformats-officedocument.presentationml.tags+xml"/>
  <Override PartName="/ppt/notesSlides/notesSlide97.xml" ContentType="application/vnd.openxmlformats-officedocument.presentationml.notesSlide+xml"/>
  <Override PartName="/ppt/tags/tag17.xml" ContentType="application/vnd.openxmlformats-officedocument.presentationml.tags+xml"/>
  <Override PartName="/ppt/notesSlides/notesSlide98.xml" ContentType="application/vnd.openxmlformats-officedocument.presentationml.notesSlide+xml"/>
  <Override PartName="/ppt/tags/tag18.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0" r:id="rId2"/>
    <p:sldMasterId id="2147483653" r:id="rId3"/>
    <p:sldMasterId id="2147483654" r:id="rId4"/>
    <p:sldMasterId id="2147483655" r:id="rId5"/>
    <p:sldMasterId id="2147483661" r:id="rId6"/>
    <p:sldMasterId id="2147483662" r:id="rId7"/>
    <p:sldMasterId id="2147483663" r:id="rId8"/>
    <p:sldMasterId id="2147483664" r:id="rId9"/>
    <p:sldMasterId id="2147483665" r:id="rId10"/>
    <p:sldMasterId id="2147483669" r:id="rId11"/>
    <p:sldMasterId id="2147483672" r:id="rId12"/>
    <p:sldMasterId id="2147483673" r:id="rId13"/>
    <p:sldMasterId id="2147483674" r:id="rId14"/>
    <p:sldMasterId id="2147483675" r:id="rId15"/>
    <p:sldMasterId id="2147483676" r:id="rId16"/>
    <p:sldMasterId id="2147483677" r:id="rId17"/>
    <p:sldMasterId id="2147483680" r:id="rId18"/>
    <p:sldMasterId id="2147483684" r:id="rId19"/>
    <p:sldMasterId id="2147483685" r:id="rId20"/>
    <p:sldMasterId id="2147483686" r:id="rId21"/>
    <p:sldMasterId id="2147483687" r:id="rId22"/>
    <p:sldMasterId id="2147484008" r:id="rId23"/>
    <p:sldMasterId id="2147484938" r:id="rId24"/>
    <p:sldMasterId id="2147486691" r:id="rId25"/>
    <p:sldMasterId id="2147486703" r:id="rId26"/>
    <p:sldMasterId id="2147486715" r:id="rId27"/>
    <p:sldMasterId id="2147487048" r:id="rId28"/>
    <p:sldMasterId id="2147487060" r:id="rId29"/>
  </p:sldMasterIdLst>
  <p:notesMasterIdLst>
    <p:notesMasterId r:id="rId137"/>
  </p:notesMasterIdLst>
  <p:sldIdLst>
    <p:sldId id="1458" r:id="rId30"/>
    <p:sldId id="1358" r:id="rId31"/>
    <p:sldId id="1359" r:id="rId32"/>
    <p:sldId id="1360" r:id="rId33"/>
    <p:sldId id="1361" r:id="rId34"/>
    <p:sldId id="1362" r:id="rId35"/>
    <p:sldId id="1363" r:id="rId36"/>
    <p:sldId id="1364" r:id="rId37"/>
    <p:sldId id="1365" r:id="rId38"/>
    <p:sldId id="1366" r:id="rId39"/>
    <p:sldId id="1367" r:id="rId40"/>
    <p:sldId id="1368" r:id="rId41"/>
    <p:sldId id="1369" r:id="rId42"/>
    <p:sldId id="1370" r:id="rId43"/>
    <p:sldId id="1371" r:id="rId44"/>
    <p:sldId id="1372" r:id="rId45"/>
    <p:sldId id="1373" r:id="rId46"/>
    <p:sldId id="1374" r:id="rId47"/>
    <p:sldId id="1375" r:id="rId48"/>
    <p:sldId id="1376" r:id="rId49"/>
    <p:sldId id="1377" r:id="rId50"/>
    <p:sldId id="1378" r:id="rId51"/>
    <p:sldId id="1379" r:id="rId52"/>
    <p:sldId id="1380" r:id="rId53"/>
    <p:sldId id="1381" r:id="rId54"/>
    <p:sldId id="1382" r:id="rId55"/>
    <p:sldId id="1383" r:id="rId56"/>
    <p:sldId id="1384" r:id="rId57"/>
    <p:sldId id="1385" r:id="rId58"/>
    <p:sldId id="1386" r:id="rId59"/>
    <p:sldId id="1387" r:id="rId60"/>
    <p:sldId id="1388" r:id="rId61"/>
    <p:sldId id="1389" r:id="rId62"/>
    <p:sldId id="1390" r:id="rId63"/>
    <p:sldId id="1391" r:id="rId64"/>
    <p:sldId id="1392" r:id="rId65"/>
    <p:sldId id="1393" r:id="rId66"/>
    <p:sldId id="1394" r:id="rId67"/>
    <p:sldId id="1395" r:id="rId68"/>
    <p:sldId id="1396" r:id="rId69"/>
    <p:sldId id="1397" r:id="rId70"/>
    <p:sldId id="1398" r:id="rId71"/>
    <p:sldId id="1399" r:id="rId72"/>
    <p:sldId id="1400" r:id="rId73"/>
    <p:sldId id="1401" r:id="rId74"/>
    <p:sldId id="1402" r:id="rId75"/>
    <p:sldId id="1403" r:id="rId76"/>
    <p:sldId id="1404" r:id="rId77"/>
    <p:sldId id="1405" r:id="rId78"/>
    <p:sldId id="1406" r:id="rId79"/>
    <p:sldId id="1407" r:id="rId80"/>
    <p:sldId id="1408" r:id="rId81"/>
    <p:sldId id="1409" r:id="rId82"/>
    <p:sldId id="1410" r:id="rId83"/>
    <p:sldId id="1411" r:id="rId84"/>
    <p:sldId id="1412" r:id="rId85"/>
    <p:sldId id="1413" r:id="rId86"/>
    <p:sldId id="1414" r:id="rId87"/>
    <p:sldId id="1415" r:id="rId88"/>
    <p:sldId id="1416" r:id="rId89"/>
    <p:sldId id="1417" r:id="rId90"/>
    <p:sldId id="1418" r:id="rId91"/>
    <p:sldId id="1419" r:id="rId92"/>
    <p:sldId id="1420" r:id="rId93"/>
    <p:sldId id="1421" r:id="rId94"/>
    <p:sldId id="1422" r:id="rId95"/>
    <p:sldId id="1423" r:id="rId96"/>
    <p:sldId id="1424" r:id="rId97"/>
    <p:sldId id="1425" r:id="rId98"/>
    <p:sldId id="1426" r:id="rId99"/>
    <p:sldId id="1427" r:id="rId100"/>
    <p:sldId id="1428" r:id="rId101"/>
    <p:sldId id="1429" r:id="rId102"/>
    <p:sldId id="1430" r:id="rId103"/>
    <p:sldId id="1453" r:id="rId104"/>
    <p:sldId id="1432" r:id="rId105"/>
    <p:sldId id="1433" r:id="rId106"/>
    <p:sldId id="1434" r:id="rId107"/>
    <p:sldId id="1435" r:id="rId108"/>
    <p:sldId id="1436" r:id="rId109"/>
    <p:sldId id="1437" r:id="rId110"/>
    <p:sldId id="1438" r:id="rId111"/>
    <p:sldId id="1439" r:id="rId112"/>
    <p:sldId id="1440" r:id="rId113"/>
    <p:sldId id="1441" r:id="rId114"/>
    <p:sldId id="1442" r:id="rId115"/>
    <p:sldId id="1443" r:id="rId116"/>
    <p:sldId id="1444" r:id="rId117"/>
    <p:sldId id="1445" r:id="rId118"/>
    <p:sldId id="1446" r:id="rId119"/>
    <p:sldId id="1455" r:id="rId120"/>
    <p:sldId id="1448" r:id="rId121"/>
    <p:sldId id="1449" r:id="rId122"/>
    <p:sldId id="1450" r:id="rId123"/>
    <p:sldId id="1451" r:id="rId124"/>
    <p:sldId id="1452" r:id="rId125"/>
    <p:sldId id="1355" r:id="rId126"/>
    <p:sldId id="1165" r:id="rId127"/>
    <p:sldId id="1151" r:id="rId128"/>
    <p:sldId id="1223" r:id="rId129"/>
    <p:sldId id="1456" r:id="rId130"/>
    <p:sldId id="1342" r:id="rId131"/>
    <p:sldId id="1225" r:id="rId132"/>
    <p:sldId id="1244" r:id="rId133"/>
    <p:sldId id="1245" r:id="rId134"/>
    <p:sldId id="1357" r:id="rId135"/>
    <p:sldId id="1457" r:id="rId1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7CA4"/>
    <a:srgbClr val="A289AD"/>
    <a:srgbClr val="B39EBC"/>
    <a:srgbClr val="FF99CC"/>
    <a:srgbClr val="FFCCFF"/>
    <a:srgbClr val="FFFF00"/>
    <a:srgbClr val="ABBBC9"/>
    <a:srgbClr val="1414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639"/>
  </p:normalViewPr>
  <p:slideViewPr>
    <p:cSldViewPr>
      <p:cViewPr>
        <p:scale>
          <a:sx n="90" d="100"/>
          <a:sy n="90" d="100"/>
        </p:scale>
        <p:origin x="360" y="14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393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presProps" Target="presProps.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viewProps" Target="viewProps.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slide" Target="slides/slide10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F6F6E721-AED0-B94B-88AA-EACB3C9B3744}" type="slidenum">
              <a:rPr lang="en-US"/>
              <a:pPr>
                <a:defRPr/>
              </a:pPr>
              <a:t>‹#›</a:t>
            </a:fld>
            <a:endParaRPr lang="en-US"/>
          </a:p>
        </p:txBody>
      </p:sp>
    </p:spTree>
    <p:extLst>
      <p:ext uri="{BB962C8B-B14F-4D97-AF65-F5344CB8AC3E}">
        <p14:creationId xmlns:p14="http://schemas.microsoft.com/office/powerpoint/2010/main" val="3874802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imagine.gsfc.nasa.gov/docs/ask_astro/answers/980317b.html" TargetMode="External"/><Relationship Id="rId3" Type="http://schemas.openxmlformats.org/officeDocument/2006/relationships/hyperlink" Target="http://imagine.gsfc.nasa.gov/docs/dict_ad.html%23disk" TargetMode="External"/><Relationship Id="rId7" Type="http://schemas.openxmlformats.org/officeDocument/2006/relationships/hyperlink" Target="http://imagine.gsfc.nasa.gov/docs/dict_ad.html%23dust"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imagine.gsfc.nasa.gov/docs/dict_qz.html%23star" TargetMode="External"/><Relationship Id="rId5" Type="http://schemas.openxmlformats.org/officeDocument/2006/relationships/hyperlink" Target="http://imagine.gsfc.nasa.gov/docs/dict_jp.html%23meter" TargetMode="External"/><Relationship Id="rId4" Type="http://schemas.openxmlformats.org/officeDocument/2006/relationships/hyperlink" Target="http://imagine.gsfc.nasa.gov/docs/dict_ei.html%23galaxy"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en.wikipedia.org/wiki/Kuiper_belt"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0FBA909-05F4-3A4F-BD53-C98C3639AD98}" type="slidenum">
              <a:rPr lang="en-US" smtClean="0"/>
              <a:pPr eaLnBrk="1" hangingPunct="1">
                <a:defRPr/>
              </a:pPr>
              <a:t>1</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073452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BEA141B-DC40-7543-A3A0-FF6BDF991844}" type="slidenum">
              <a:rPr lang="en-US" smtClean="0"/>
              <a:pPr eaLnBrk="1" hangingPunct="1">
                <a:defRPr/>
              </a:pPr>
              <a:t>10</a:t>
            </a:fld>
            <a:endParaRPr lang="en-US"/>
          </a:p>
        </p:txBody>
      </p:sp>
      <p:sp>
        <p:nvSpPr>
          <p:cNvPr id="1225730" name="Rectangle 2"/>
          <p:cNvSpPr>
            <a:spLocks noGrp="1" noRot="1" noChangeAspect="1" noChangeArrowheads="1" noTextEdit="1"/>
          </p:cNvSpPr>
          <p:nvPr>
            <p:ph type="sldImg"/>
          </p:nvPr>
        </p:nvSpPr>
        <p:spPr>
          <a:ln/>
        </p:spPr>
      </p:sp>
      <p:sp>
        <p:nvSpPr>
          <p:cNvPr id="1225731"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D3AFB0C-D42D-1948-A107-F0A2C192CF6B}" type="slidenum">
              <a:rPr lang="en-US" smtClean="0"/>
              <a:pPr eaLnBrk="1" hangingPunct="1">
                <a:defRPr/>
              </a:pPr>
              <a:t>105</a:t>
            </a:fld>
            <a:endParaRPr lang="en-US"/>
          </a:p>
        </p:txBody>
      </p:sp>
      <p:sp>
        <p:nvSpPr>
          <p:cNvPr id="2387970" name="Rectangle 2"/>
          <p:cNvSpPr>
            <a:spLocks noGrp="1" noRot="1" noChangeAspect="1" noChangeArrowheads="1" noTextEdit="1"/>
          </p:cNvSpPr>
          <p:nvPr>
            <p:ph type="sldImg"/>
          </p:nvPr>
        </p:nvSpPr>
        <p:spPr>
          <a:ln/>
        </p:spPr>
      </p:sp>
      <p:sp>
        <p:nvSpPr>
          <p:cNvPr id="2387971" name="Rectangle 3"/>
          <p:cNvSpPr>
            <a:spLocks noGrp="1" noChangeArrowheads="1"/>
          </p:cNvSpPr>
          <p:nvPr>
            <p:ph type="body" idx="1"/>
          </p:nvPr>
        </p:nvSpPr>
        <p:spPr/>
        <p:txBody>
          <a:bodyPr/>
          <a:lstStyle/>
          <a:p>
            <a:pPr eaLnBrk="1" hangingPunct="1">
              <a:defRPr/>
            </a:pPr>
            <a:r>
              <a:rPr lang="ja-JP" altLang="en-US"/>
              <a:t>“</a:t>
            </a:r>
            <a:r>
              <a:rPr lang="en-US" altLang="ja-JP"/>
              <a:t>Figure 6. Galaxies tend to be grouped in concentric spherical shells around our home galaxy.  The distance interval between shells is of the order of a million light years, but since several different intervals exist, the true picture is more complex than the idealization shown here.</a:t>
            </a:r>
            <a:r>
              <a:rPr lang="ja-JP" altLang="en-US"/>
              <a:t>”</a:t>
            </a:r>
            <a:r>
              <a:rPr lang="en-US" altLang="ja-JP"/>
              <a:t>  D. Russell Humphreys, </a:t>
            </a:r>
            <a:r>
              <a:rPr lang="ja-JP" altLang="en-US"/>
              <a:t>“</a:t>
            </a:r>
            <a:r>
              <a:rPr lang="en-US" altLang="ja-JP"/>
              <a:t>Our galaxy is the centre of the universe, </a:t>
            </a:r>
            <a:r>
              <a:rPr lang="ja-JP" altLang="en-US"/>
              <a:t>‘</a:t>
            </a:r>
            <a:r>
              <a:rPr lang="en-US" altLang="ja-JP"/>
              <a:t>quantized</a:t>
            </a:r>
            <a:r>
              <a:rPr lang="ja-JP" altLang="en-US"/>
              <a:t>’</a:t>
            </a:r>
            <a:r>
              <a:rPr lang="en-US" altLang="ja-JP"/>
              <a:t> red shifts show,</a:t>
            </a:r>
            <a:r>
              <a:rPr lang="ja-JP" altLang="en-US"/>
              <a:t>”</a:t>
            </a:r>
            <a:r>
              <a:rPr lang="en-US" altLang="ja-JP"/>
              <a:t> </a:t>
            </a:r>
            <a:r>
              <a:rPr lang="en-US" altLang="ja-JP" i="1"/>
              <a:t>TJ</a:t>
            </a:r>
            <a:r>
              <a:rPr lang="en-US" altLang="ja-JP"/>
              <a:t> 16:2 (2002), p. 98.</a:t>
            </a:r>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9EE63A4-5B23-9642-B2E7-825A80EC5DBA}" type="slidenum">
              <a:rPr lang="en-US" smtClean="0"/>
              <a:pPr eaLnBrk="1" hangingPunct="1">
                <a:defRPr/>
              </a:pPr>
              <a:t>106</a:t>
            </a:fld>
            <a:endParaRPr lang="en-US"/>
          </a:p>
        </p:txBody>
      </p:sp>
      <p:sp>
        <p:nvSpPr>
          <p:cNvPr id="1827842" name="Rectangle 2"/>
          <p:cNvSpPr>
            <a:spLocks noGrp="1" noRot="1" noChangeAspect="1" noChangeArrowheads="1" noTextEdit="1"/>
          </p:cNvSpPr>
          <p:nvPr>
            <p:ph type="sldImg"/>
          </p:nvPr>
        </p:nvSpPr>
        <p:spPr>
          <a:ln/>
        </p:spPr>
      </p:sp>
      <p:sp>
        <p:nvSpPr>
          <p:cNvPr id="18278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107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Creation</a:t>
            </a:r>
            <a:r>
              <a:rPr lang="en-US" baseline="0" dirty="0">
                <a:latin typeface="Arial" charset="0"/>
              </a:rPr>
              <a:t> </a:t>
            </a:r>
            <a:r>
              <a:rPr lang="en-US" dirty="0">
                <a:latin typeface="Arial" charset="0"/>
              </a:rPr>
              <a:t>link address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53EF19E-4CBF-7D48-A225-BEC7D4A3D0ED}" type="slidenum">
              <a:rPr lang="en-US" smtClean="0"/>
              <a:pPr eaLnBrk="1" hangingPunct="1">
                <a:defRPr/>
              </a:pPr>
              <a:t>11</a:t>
            </a:fld>
            <a:endParaRPr lang="en-US"/>
          </a:p>
        </p:txBody>
      </p:sp>
      <p:sp>
        <p:nvSpPr>
          <p:cNvPr id="1634306" name="Rectangle 2"/>
          <p:cNvSpPr>
            <a:spLocks noGrp="1" noRot="1" noChangeAspect="1" noChangeArrowheads="1" noTextEdit="1"/>
          </p:cNvSpPr>
          <p:nvPr>
            <p:ph type="sldImg"/>
          </p:nvPr>
        </p:nvSpPr>
        <p:spPr>
          <a:ln/>
        </p:spPr>
      </p:sp>
      <p:sp>
        <p:nvSpPr>
          <p:cNvPr id="16343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9781554-9F25-594E-B148-988C3A6C5678}" type="slidenum">
              <a:rPr lang="en-US" smtClean="0"/>
              <a:pPr eaLnBrk="1" hangingPunct="1">
                <a:defRPr/>
              </a:pPr>
              <a:t>12</a:t>
            </a:fld>
            <a:endParaRPr lang="en-US"/>
          </a:p>
        </p:txBody>
      </p:sp>
      <p:sp>
        <p:nvSpPr>
          <p:cNvPr id="1642498" name="Rectangle 2"/>
          <p:cNvSpPr>
            <a:spLocks noGrp="1" noRot="1" noChangeAspect="1" noChangeArrowheads="1" noTextEdit="1"/>
          </p:cNvSpPr>
          <p:nvPr>
            <p:ph type="sldImg"/>
          </p:nvPr>
        </p:nvSpPr>
        <p:spPr>
          <a:ln/>
        </p:spPr>
      </p:sp>
      <p:sp>
        <p:nvSpPr>
          <p:cNvPr id="164249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F92EF4D-9C70-D141-BDFB-5F0CC91DC755}" type="slidenum">
              <a:rPr lang="en-US" smtClean="0"/>
              <a:pPr eaLnBrk="1" hangingPunct="1">
                <a:defRPr/>
              </a:pPr>
              <a:t>13</a:t>
            </a:fld>
            <a:endParaRPr lang="en-US"/>
          </a:p>
        </p:txBody>
      </p:sp>
      <p:sp>
        <p:nvSpPr>
          <p:cNvPr id="1768450" name="Rectangle 2"/>
          <p:cNvSpPr>
            <a:spLocks noGrp="1" noRot="1" noChangeAspect="1" noChangeArrowheads="1" noTextEdit="1"/>
          </p:cNvSpPr>
          <p:nvPr>
            <p:ph type="sldImg"/>
          </p:nvPr>
        </p:nvSpPr>
        <p:spPr>
          <a:ln/>
        </p:spPr>
      </p:sp>
      <p:sp>
        <p:nvSpPr>
          <p:cNvPr id="17684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1335398-CFAA-D74F-ACD9-66DDEB4C6EDE}" type="slidenum">
              <a:rPr lang="en-US" smtClean="0"/>
              <a:pPr eaLnBrk="1" hangingPunct="1">
                <a:defRPr/>
              </a:pPr>
              <a:t>14</a:t>
            </a:fld>
            <a:endParaRPr lang="en-US"/>
          </a:p>
        </p:txBody>
      </p:sp>
      <p:sp>
        <p:nvSpPr>
          <p:cNvPr id="1643522" name="Rectangle 2"/>
          <p:cNvSpPr>
            <a:spLocks noGrp="1" noRot="1" noChangeAspect="1" noChangeArrowheads="1" noTextEdit="1"/>
          </p:cNvSpPr>
          <p:nvPr>
            <p:ph type="sldImg"/>
          </p:nvPr>
        </p:nvSpPr>
        <p:spPr>
          <a:ln/>
        </p:spPr>
      </p:sp>
      <p:sp>
        <p:nvSpPr>
          <p:cNvPr id="16435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B305CCD-9C60-CA43-9B69-EDD5BAC00B73}" type="slidenum">
              <a:rPr lang="en-US" smtClean="0"/>
              <a:pPr eaLnBrk="1" hangingPunct="1">
                <a:defRPr/>
              </a:pPr>
              <a:t>15</a:t>
            </a:fld>
            <a:endParaRPr lang="en-US"/>
          </a:p>
        </p:txBody>
      </p:sp>
      <p:sp>
        <p:nvSpPr>
          <p:cNvPr id="2306050" name="Rectangle 2"/>
          <p:cNvSpPr>
            <a:spLocks noGrp="1" noRot="1" noChangeAspect="1" noChangeArrowheads="1" noTextEdit="1"/>
          </p:cNvSpPr>
          <p:nvPr>
            <p:ph type="sldImg"/>
          </p:nvPr>
        </p:nvSpPr>
        <p:spPr>
          <a:ln/>
        </p:spPr>
      </p:sp>
      <p:sp>
        <p:nvSpPr>
          <p:cNvPr id="23060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E4D3FCB-FA1E-4846-9953-BA7A144759FE}" type="slidenum">
              <a:rPr lang="en-US" smtClean="0"/>
              <a:pPr eaLnBrk="1" hangingPunct="1">
                <a:defRPr/>
              </a:pPr>
              <a:t>16</a:t>
            </a:fld>
            <a:endParaRPr lang="en-US"/>
          </a:p>
        </p:txBody>
      </p:sp>
      <p:sp>
        <p:nvSpPr>
          <p:cNvPr id="882690" name="Rectangle 2"/>
          <p:cNvSpPr>
            <a:spLocks noGrp="1" noRot="1" noChangeAspect="1" noChangeArrowheads="1" noTextEdit="1"/>
          </p:cNvSpPr>
          <p:nvPr>
            <p:ph type="sldImg"/>
          </p:nvPr>
        </p:nvSpPr>
        <p:spPr>
          <a:ln/>
        </p:spPr>
      </p:sp>
      <p:sp>
        <p:nvSpPr>
          <p:cNvPr id="8826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9C9B758-A321-E548-A8EF-6F24880F12D9}" type="slidenum">
              <a:rPr lang="en-US" smtClean="0"/>
              <a:pPr eaLnBrk="1" hangingPunct="1">
                <a:defRPr/>
              </a:pPr>
              <a:t>17</a:t>
            </a:fld>
            <a:endParaRPr lang="en-US"/>
          </a:p>
        </p:txBody>
      </p:sp>
      <p:sp>
        <p:nvSpPr>
          <p:cNvPr id="2644994" name="Rectangle 2"/>
          <p:cNvSpPr>
            <a:spLocks noGrp="1" noRot="1" noChangeAspect="1" noChangeArrowheads="1" noTextEdit="1"/>
          </p:cNvSpPr>
          <p:nvPr>
            <p:ph type="sldImg"/>
          </p:nvPr>
        </p:nvSpPr>
        <p:spPr>
          <a:ln/>
        </p:spPr>
      </p:sp>
      <p:sp>
        <p:nvSpPr>
          <p:cNvPr id="26449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F6FBBD2-ABC4-4849-9478-AF3628F2036B}" type="slidenum">
              <a:rPr lang="en-US" smtClean="0"/>
              <a:pPr eaLnBrk="1" hangingPunct="1">
                <a:defRPr/>
              </a:pPr>
              <a:t>18</a:t>
            </a:fld>
            <a:endParaRPr lang="en-US"/>
          </a:p>
        </p:txBody>
      </p:sp>
      <p:sp>
        <p:nvSpPr>
          <p:cNvPr id="2647042" name="Rectangle 2"/>
          <p:cNvSpPr>
            <a:spLocks noGrp="1" noRot="1" noChangeAspect="1" noChangeArrowheads="1" noTextEdit="1"/>
          </p:cNvSpPr>
          <p:nvPr>
            <p:ph type="sldImg"/>
          </p:nvPr>
        </p:nvSpPr>
        <p:spPr>
          <a:ln/>
        </p:spPr>
      </p:sp>
      <p:sp>
        <p:nvSpPr>
          <p:cNvPr id="26470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2DC38B9-60C6-8B47-A167-987B72B61848}" type="slidenum">
              <a:rPr lang="en-US" smtClean="0"/>
              <a:pPr eaLnBrk="1" hangingPunct="1">
                <a:defRPr/>
              </a:pPr>
              <a:t>19</a:t>
            </a:fld>
            <a:endParaRPr lang="en-US"/>
          </a:p>
        </p:txBody>
      </p:sp>
      <p:sp>
        <p:nvSpPr>
          <p:cNvPr id="2291714" name="Rectangle 2"/>
          <p:cNvSpPr>
            <a:spLocks noGrp="1" noRot="1" noChangeAspect="1" noChangeArrowheads="1" noTextEdit="1"/>
          </p:cNvSpPr>
          <p:nvPr>
            <p:ph type="sldImg"/>
          </p:nvPr>
        </p:nvSpPr>
        <p:spPr>
          <a:ln/>
        </p:spPr>
      </p:sp>
      <p:sp>
        <p:nvSpPr>
          <p:cNvPr id="2291715"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666DC13-D5DD-1544-A83F-6668129F9D94}" type="slidenum">
              <a:rPr lang="en-US" smtClean="0"/>
              <a:pPr eaLnBrk="1" hangingPunct="1">
                <a:defRPr/>
              </a:pPr>
              <a:t>2</a:t>
            </a:fld>
            <a:endParaRPr lang="en-US"/>
          </a:p>
        </p:txBody>
      </p:sp>
      <p:sp>
        <p:nvSpPr>
          <p:cNvPr id="2273282" name="Rectangle 2"/>
          <p:cNvSpPr>
            <a:spLocks noGrp="1" noRot="1" noChangeAspect="1" noChangeArrowheads="1" noTextEdit="1"/>
          </p:cNvSpPr>
          <p:nvPr>
            <p:ph type="sldImg"/>
          </p:nvPr>
        </p:nvSpPr>
        <p:spPr>
          <a:ln/>
        </p:spPr>
      </p:sp>
      <p:sp>
        <p:nvSpPr>
          <p:cNvPr id="22732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644A773-6EC0-F347-867A-DB29B7286DE9}" type="slidenum">
              <a:rPr lang="en-US" smtClean="0"/>
              <a:pPr eaLnBrk="1" hangingPunct="1">
                <a:defRPr/>
              </a:pPr>
              <a:t>20</a:t>
            </a:fld>
            <a:endParaRPr lang="en-US"/>
          </a:p>
        </p:txBody>
      </p:sp>
      <p:sp>
        <p:nvSpPr>
          <p:cNvPr id="2485250" name="Rectangle 2"/>
          <p:cNvSpPr>
            <a:spLocks noGrp="1" noRot="1" noChangeAspect="1" noChangeArrowheads="1" noTextEdit="1"/>
          </p:cNvSpPr>
          <p:nvPr>
            <p:ph type="sldImg"/>
          </p:nvPr>
        </p:nvSpPr>
        <p:spPr>
          <a:ln/>
        </p:spPr>
      </p:sp>
      <p:sp>
        <p:nvSpPr>
          <p:cNvPr id="2485251" name="Rectangle 3"/>
          <p:cNvSpPr>
            <a:spLocks noGrp="1" noChangeArrowheads="1"/>
          </p:cNvSpPr>
          <p:nvPr>
            <p:ph type="body" idx="1"/>
          </p:nvPr>
        </p:nvSpPr>
        <p:spPr/>
        <p:txBody>
          <a:bodyPr/>
          <a:lstStyle/>
          <a:p>
            <a:pPr eaLnBrk="1" hangingPunct="1">
              <a:defRPr/>
            </a:pPr>
            <a:r>
              <a:rPr lang="en-US">
                <a:cs typeface="+mn-cs"/>
              </a:rPr>
              <a:t>Picture is from Windows Desktop options.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35EBD84-731D-8B4F-9F1A-2D326DF373E0}" type="slidenum">
              <a:rPr lang="en-US" smtClean="0"/>
              <a:pPr eaLnBrk="1" hangingPunct="1">
                <a:defRPr/>
              </a:pPr>
              <a:t>21</a:t>
            </a:fld>
            <a:endParaRPr lang="en-US"/>
          </a:p>
        </p:txBody>
      </p:sp>
      <p:sp>
        <p:nvSpPr>
          <p:cNvPr id="27320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AF2F9FDF-42BF-C541-BBF5-888477B83137}" type="slidenum">
              <a:rPr lang="en-US" sz="1200" smtClean="0"/>
              <a:pPr algn="r" eaLnBrk="1" hangingPunct="1">
                <a:defRPr/>
              </a:pPr>
              <a:t>21</a:t>
            </a:fld>
            <a:endParaRPr lang="en-US" sz="1200"/>
          </a:p>
        </p:txBody>
      </p:sp>
      <p:sp>
        <p:nvSpPr>
          <p:cNvPr id="2732035"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78B581DC-2619-F34D-A5C8-DDB9B1E4769D}" type="slidenum">
              <a:rPr lang="en-US" sz="1200" smtClean="0"/>
              <a:pPr algn="r" eaLnBrk="1" hangingPunct="1">
                <a:defRPr/>
              </a:pPr>
              <a:t>21</a:t>
            </a:fld>
            <a:endParaRPr lang="en-US" sz="1200"/>
          </a:p>
        </p:txBody>
      </p:sp>
      <p:sp>
        <p:nvSpPr>
          <p:cNvPr id="2732036" name="Rectangle 2"/>
          <p:cNvSpPr>
            <a:spLocks noGrp="1" noRot="1" noChangeAspect="1" noChangeArrowheads="1" noTextEdit="1"/>
          </p:cNvSpPr>
          <p:nvPr>
            <p:ph type="sldImg"/>
          </p:nvPr>
        </p:nvSpPr>
        <p:spPr>
          <a:ln/>
        </p:spPr>
      </p:sp>
      <p:sp>
        <p:nvSpPr>
          <p:cNvPr id="2732037" name="Rectangle 3"/>
          <p:cNvSpPr>
            <a:spLocks noGrp="1" noChangeArrowheads="1"/>
          </p:cNvSpPr>
          <p:nvPr>
            <p:ph type="body" idx="1"/>
          </p:nvPr>
        </p:nvSpPr>
        <p:spPr/>
        <p:txBody>
          <a:bodyPr/>
          <a:lstStyle/>
          <a:p>
            <a:pPr marL="228600" indent="-228600" eaLnBrk="1" hangingPunct="1">
              <a:defRPr/>
            </a:pPr>
            <a:r>
              <a:rPr lang="en-US"/>
              <a:t>Source of pictures: Peter Adams, </a:t>
            </a:r>
            <a:r>
              <a:rPr lang="en-US" i="1"/>
              <a:t>Moon, Mars and meteorites</a:t>
            </a:r>
            <a:r>
              <a:rPr lang="en-US"/>
              <a:t> (London: British Geological Survey [formerly Institute of Geological Sciences], 1977), p. 28  The theories are explained below by Oard.</a:t>
            </a:r>
          </a:p>
          <a:p>
            <a:pPr marL="228600" indent="-228600" eaLnBrk="1" hangingPunct="1">
              <a:defRPr/>
            </a:pPr>
            <a:r>
              <a:rPr lang="en-US" b="1"/>
              <a:t>The dominant theory today:</a:t>
            </a:r>
            <a:endParaRPr lang="en-US"/>
          </a:p>
          <a:p>
            <a:pPr marL="228600" indent="-228600" eaLnBrk="1" hangingPunct="1">
              <a:defRPr/>
            </a:pPr>
            <a:r>
              <a:rPr lang="en-US"/>
              <a:t>According to Robert Roy Britt (Senior Science Writer for Space.com,  on 15 Aug 2001 at http://www.space.com/scienceastronomy/solarsystem/moon_making_010815-1.html), the favored theory (because the others theories have such huge dynamical and geochemical problems) in 2003 is the </a:t>
            </a:r>
            <a:r>
              <a:rPr lang="en-US" b="1"/>
              <a:t>single-impact daughter theory</a:t>
            </a:r>
            <a:r>
              <a:rPr lang="en-US"/>
              <a:t>—an </a:t>
            </a:r>
            <a:r>
              <a:rPr lang="en-US" b="1"/>
              <a:t>object the size of Mars</a:t>
            </a:r>
            <a:r>
              <a:rPr lang="en-US"/>
              <a:t> slammed into the Earth.  The moon was made in 1-100 years.  The theory is based totally on computer models, which are based on naturaliistic assumptions.  There is also the multiple-impact daughter theory.  Another daughter theory that is gaining in popularity is that two large asteroid-type objects collided and eventually the earth and moon formed by accretion of the collision fragments.</a:t>
            </a:r>
          </a:p>
          <a:p>
            <a:pPr marL="228600" indent="-228600" eaLnBrk="1" hangingPunct="1">
              <a:defRPr/>
            </a:pPr>
            <a:r>
              <a:rPr lang="en-US" b="1"/>
              <a:t>The three theories explained by Mike Oard, </a:t>
            </a:r>
            <a:r>
              <a:rPr lang="en-US" b="1" i="1"/>
              <a:t>TJ</a:t>
            </a:r>
            <a:r>
              <a:rPr lang="en-US" b="1"/>
              <a:t>, 14:1 (2000), 6-7:</a:t>
            </a:r>
          </a:p>
          <a:p>
            <a:pPr marL="228600" indent="-228600" eaLnBrk="1" hangingPunct="1">
              <a:buFontTx/>
              <a:buAutoNum type="arabicPeriod"/>
              <a:defRPr/>
            </a:pPr>
            <a:r>
              <a:rPr lang="en-US" b="1"/>
              <a:t>Fission (daughter) theory</a:t>
            </a:r>
            <a:r>
              <a:rPr lang="en-US"/>
              <a:t>, invented by the astronomer George Darwin (son of Charles). He proposed that the earth spun so fast that a chunk broke off, with the Pacific Ocean as the probable scar (or a modification of the theory that had the earth molten at the time). But this theory is universally discarded today. First, the moon is too chemically different from the earth; second, the earth could never have spun fast enough to throw a moon into orbit; and third, the escaping moon would have been shattered while within the Roche Limit.</a:t>
            </a:r>
          </a:p>
          <a:p>
            <a:pPr marL="228600" indent="-228600" eaLnBrk="1" hangingPunct="1">
              <a:buFontTx/>
              <a:buAutoNum type="arabicPeriod"/>
              <a:defRPr/>
            </a:pPr>
            <a:r>
              <a:rPr lang="en-US" b="1"/>
              <a:t>Capture (wife) theory</a:t>
            </a:r>
            <a:r>
              <a:rPr lang="en-US"/>
              <a:t> — the moon was wandering through the solar system, and was captured by Earth</a:t>
            </a:r>
            <a:r>
              <a:rPr lang="ja-JP" altLang="en-US"/>
              <a:t>’</a:t>
            </a:r>
            <a:r>
              <a:rPr lang="en-US" altLang="ja-JP"/>
              <a:t>s gravity. But for one approaching body to enter into orbit around another, it would need to lose a lot of energy, which is why spacecraft sent to orbit other planets are designed with retro-rockets. Otherwise the approaching body would have been </a:t>
            </a:r>
            <a:r>
              <a:rPr lang="ja-JP" altLang="en-US"/>
              <a:t>‘</a:t>
            </a:r>
            <a:r>
              <a:rPr lang="en-US" altLang="ja-JP"/>
              <a:t>slingshotted</a:t>
            </a:r>
            <a:r>
              <a:rPr lang="ja-JP" altLang="en-US"/>
              <a:t>’</a:t>
            </a:r>
            <a:r>
              <a:rPr lang="en-US" altLang="ja-JP"/>
              <a:t> rather than captured, a phenomenon the Voyager probes exploited. Finally, even a successful capture would have resulted in an elongated comet-like orbit. </a:t>
            </a:r>
          </a:p>
          <a:p>
            <a:pPr marL="228600" indent="-228600" eaLnBrk="1" hangingPunct="1">
              <a:buFontTx/>
              <a:buAutoNum type="arabicPeriod"/>
              <a:defRPr/>
            </a:pPr>
            <a:r>
              <a:rPr lang="en-US" b="1"/>
              <a:t>Condensation (or co-creation, sister) theory</a:t>
            </a:r>
            <a:r>
              <a:rPr lang="en-US"/>
              <a:t> — earth and moon formed at about the same time from the same portion of the swarm of planetesimals which supposedly orbited the sun in the early phases of the evolution of the solar system. However, it</a:t>
            </a:r>
            <a:r>
              <a:rPr lang="ja-JP" altLang="en-US"/>
              <a:t>’</a:t>
            </a:r>
            <a:r>
              <a:rPr lang="en-US" altLang="ja-JP"/>
              <a:t>s unlikely that the gravitational attraction could have been strong enough, and it doesn</a:t>
            </a:r>
            <a:r>
              <a:rPr lang="ja-JP" altLang="en-US"/>
              <a:t>’</a:t>
            </a:r>
            <a:r>
              <a:rPr lang="en-US" altLang="ja-JP"/>
              <a:t>t account for the moon</a:t>
            </a:r>
            <a:r>
              <a:rPr lang="ja-JP" altLang="en-US"/>
              <a:t>’</a:t>
            </a:r>
            <a:r>
              <a:rPr lang="en-US" altLang="ja-JP"/>
              <a:t>s low iron content.</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CBD5C31-6FB0-3745-965D-0B353CF24468}" type="slidenum">
              <a:rPr lang="en-US" smtClean="0"/>
              <a:pPr eaLnBrk="1" hangingPunct="1">
                <a:defRPr/>
              </a:pPr>
              <a:t>22</a:t>
            </a:fld>
            <a:endParaRPr lang="en-US"/>
          </a:p>
        </p:txBody>
      </p:sp>
      <p:sp>
        <p:nvSpPr>
          <p:cNvPr id="2297858" name="Rectangle 2"/>
          <p:cNvSpPr>
            <a:spLocks noGrp="1" noRot="1" noChangeAspect="1" noChangeArrowheads="1" noTextEdit="1"/>
          </p:cNvSpPr>
          <p:nvPr>
            <p:ph type="sldImg"/>
          </p:nvPr>
        </p:nvSpPr>
        <p:spPr>
          <a:ln/>
        </p:spPr>
      </p:sp>
      <p:sp>
        <p:nvSpPr>
          <p:cNvPr id="2297859" name="Rectangle 3"/>
          <p:cNvSpPr>
            <a:spLocks noGrp="1" noChangeArrowheads="1"/>
          </p:cNvSpPr>
          <p:nvPr>
            <p:ph type="body" idx="1"/>
          </p:nvPr>
        </p:nvSpPr>
        <p:spPr/>
        <p:txBody>
          <a:bodyPr/>
          <a:lstStyle/>
          <a:p>
            <a:pPr eaLnBrk="1" hangingPunct="1">
              <a:defRPr/>
            </a:pPr>
            <a:r>
              <a:rPr lang="en-US"/>
              <a:t>Mars-size object hit the earth about 4.45 billion years ago. The energy involved was 100 million times greater than the impact believed to have wiped out the dinosaurs. This early giant collision destroyed the incoming object, likely vaporized the upper layers of Earth's mantle, and ejected large amounts of debris into Earth orbit. Our Moon formed from this debris. </a:t>
            </a:r>
          </a:p>
          <a:p>
            <a:pPr eaLnBrk="1" hangingPunct="1">
              <a:defRPr/>
            </a:pPr>
            <a:r>
              <a:rPr lang="en-US"/>
              <a:t>http://starchild.gsfc.nasa.gov/docs/StarChild/questions/question38.html, accessed 30 March 2009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437AF89-9852-5B46-9C6A-90266A37DC4C}" type="slidenum">
              <a:rPr lang="en-US" smtClean="0"/>
              <a:pPr eaLnBrk="1" hangingPunct="1">
                <a:defRPr/>
              </a:pPr>
              <a:t>23</a:t>
            </a:fld>
            <a:endParaRPr lang="en-US"/>
          </a:p>
        </p:txBody>
      </p:sp>
      <p:sp>
        <p:nvSpPr>
          <p:cNvPr id="2299906" name="Rectangle 2"/>
          <p:cNvSpPr>
            <a:spLocks noGrp="1" noRot="1" noChangeAspect="1" noChangeArrowheads="1" noTextEdit="1"/>
          </p:cNvSpPr>
          <p:nvPr>
            <p:ph type="sldImg"/>
          </p:nvPr>
        </p:nvSpPr>
        <p:spPr>
          <a:ln/>
        </p:spPr>
      </p:sp>
      <p:sp>
        <p:nvSpPr>
          <p:cNvPr id="2299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EB68B57-435B-9A42-A848-11643ECD3EE5}" type="slidenum">
              <a:rPr lang="en-US" smtClean="0"/>
              <a:pPr eaLnBrk="1" hangingPunct="1">
                <a:defRPr/>
              </a:pPr>
              <a:t>24</a:t>
            </a:fld>
            <a:endParaRPr lang="en-US"/>
          </a:p>
        </p:txBody>
      </p:sp>
      <p:sp>
        <p:nvSpPr>
          <p:cNvPr id="2653186" name="Rectangle 2"/>
          <p:cNvSpPr>
            <a:spLocks noGrp="1" noRot="1" noChangeAspect="1" noChangeArrowheads="1" noTextEdit="1"/>
          </p:cNvSpPr>
          <p:nvPr>
            <p:ph type="sldImg"/>
          </p:nvPr>
        </p:nvSpPr>
        <p:spPr>
          <a:ln/>
        </p:spPr>
      </p:sp>
      <p:sp>
        <p:nvSpPr>
          <p:cNvPr id="265318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451EED2-CAA7-BB4F-BEC9-5CC4483C1521}" type="slidenum">
              <a:rPr lang="en-US" smtClean="0"/>
              <a:pPr eaLnBrk="1" hangingPunct="1">
                <a:defRPr/>
              </a:pPr>
              <a:t>25</a:t>
            </a:fld>
            <a:endParaRPr lang="en-US"/>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pPr eaLnBrk="1" hangingPunct="1">
              <a:defRPr/>
            </a:pPr>
            <a:r>
              <a:rPr lang="en-US"/>
              <a:t>The article says (p. 63) that </a:t>
            </a:r>
            <a:r>
              <a:rPr lang="ja-JP" altLang="en-US"/>
              <a:t>“</a:t>
            </a:r>
            <a:r>
              <a:rPr lang="en-US" altLang="ja-JP"/>
              <a:t>Scientists recently estimated that hydrated minerals in Earth</a:t>
            </a:r>
            <a:r>
              <a:rPr lang="ja-JP" altLang="en-US"/>
              <a:t>’</a:t>
            </a:r>
            <a:r>
              <a:rPr lang="en-US" altLang="ja-JP"/>
              <a:t>s lower mantle could store about five times as much water as the oceans hold.</a:t>
            </a:r>
            <a:r>
              <a:rPr lang="ja-JP" altLang="en-US"/>
              <a:t>”</a:t>
            </a:r>
            <a:r>
              <a:rPr lang="en-US" altLang="ja-JP"/>
              <a:t>  Water molecules can fit within the crystal lattices of minerals.</a:t>
            </a:r>
          </a:p>
          <a:p>
            <a:pPr eaLnBrk="1" hangingPunct="1">
              <a:defRPr/>
            </a:pPr>
            <a:r>
              <a:rPr lang="en-US"/>
              <a:t>There is indirect evidence for a small molten lunar core, only about 2-3% of the moon</a:t>
            </a:r>
            <a:r>
              <a:rPr lang="ja-JP" altLang="en-US"/>
              <a:t>’</a:t>
            </a:r>
            <a:r>
              <a:rPr lang="en-US" altLang="ja-JP"/>
              <a:t>s mass, in contrast to the earth</a:t>
            </a:r>
            <a:r>
              <a:rPr lang="ja-JP" altLang="en-US"/>
              <a:t>’</a:t>
            </a:r>
            <a:r>
              <a:rPr lang="en-US" altLang="ja-JP"/>
              <a:t>s core, which is 32% of its mass.  But there are still great uncertainties about the interiors of both the earth and the moon.</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27021BA-DFA7-BE4E-96A1-E4791D8616D6}" type="slidenum">
              <a:rPr lang="en-US" smtClean="0"/>
              <a:pPr eaLnBrk="1" hangingPunct="1">
                <a:defRPr/>
              </a:pPr>
              <a:t>26</a:t>
            </a:fld>
            <a:endParaRPr lang="en-US"/>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p:txBody>
          <a:bodyPr/>
          <a:lstStyle/>
          <a:p>
            <a:pPr eaLnBrk="1" hangingPunct="1">
              <a:defRPr/>
            </a:pPr>
            <a:r>
              <a:rPr lang="en-US">
                <a:cs typeface="+mn-cs"/>
              </a:rPr>
              <a:t>http://aida.astroinfo.org/nies/solar-eclipse-2003-05-31.jpg, downloaded 31 Jan 2005</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9B88F82-777C-3843-9B91-E17AC15D0568}" type="slidenum">
              <a:rPr lang="en-US" smtClean="0"/>
              <a:pPr eaLnBrk="1" hangingPunct="1">
                <a:defRPr/>
              </a:pPr>
              <a:t>27</a:t>
            </a:fld>
            <a:endParaRPr lang="en-US"/>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p:txBody>
          <a:bodyPr/>
          <a:lstStyle/>
          <a:p>
            <a:pPr eaLnBrk="1" hangingPunct="1">
              <a:defRPr/>
            </a:pPr>
            <a:r>
              <a:rPr lang="en-US">
                <a:cs typeface="+mn-cs"/>
              </a:rPr>
              <a:t>From http://members.bellatlantic.net/~vze2vrva/eclipse/hires/img013.jpg, downloaded 31 Jan 2005</a:t>
            </a:r>
          </a:p>
          <a:p>
            <a:pPr eaLnBrk="1" hangingPunct="1">
              <a:defRPr/>
            </a:pPr>
            <a:r>
              <a:rPr lang="en-US">
                <a:cs typeface="+mn-cs"/>
              </a:rPr>
              <a:t>The Sun is </a:t>
            </a:r>
            <a:r>
              <a:rPr lang="en-US" b="1">
                <a:cs typeface="+mn-cs"/>
              </a:rPr>
              <a:t>400 times</a:t>
            </a:r>
            <a:r>
              <a:rPr lang="en-US">
                <a:cs typeface="+mn-cs"/>
              </a:rPr>
              <a:t> </a:t>
            </a:r>
            <a:r>
              <a:rPr lang="en-US" b="1">
                <a:cs typeface="+mn-cs"/>
              </a:rPr>
              <a:t>bigger</a:t>
            </a:r>
            <a:r>
              <a:rPr lang="en-US">
                <a:cs typeface="+mn-cs"/>
              </a:rPr>
              <a:t> than the Moon but the Sun is also </a:t>
            </a:r>
            <a:r>
              <a:rPr lang="en-US" b="1">
                <a:cs typeface="+mn-cs"/>
              </a:rPr>
              <a:t>400 times farther</a:t>
            </a:r>
            <a:r>
              <a:rPr lang="en-US">
                <a:cs typeface="+mn-cs"/>
              </a:rPr>
              <a:t> from the Earth than the moon is.</a:t>
            </a:r>
          </a:p>
          <a:p>
            <a:pPr eaLnBrk="1" hangingPunct="1">
              <a:defRPr/>
            </a:pPr>
            <a:r>
              <a:rPr lang="en-US">
                <a:cs typeface="+mn-cs"/>
              </a:rPr>
              <a:t>Our Moon is unique in creating solar eclipses.  Out of the 8 planets and 166 moons in the solar system, </a:t>
            </a:r>
            <a:r>
              <a:rPr lang="en-US" b="1">
                <a:cs typeface="+mn-cs"/>
              </a:rPr>
              <a:t>no other moon/planet relationship in the Solar System can produce such a perfect and total eclipse.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5B16F2A-1962-3343-BD2B-FD08B3697D57}" type="slidenum">
              <a:rPr lang="en-US" smtClean="0"/>
              <a:pPr eaLnBrk="1" hangingPunct="1">
                <a:defRPr/>
              </a:pPr>
              <a:t>28</a:t>
            </a:fld>
            <a:endParaRPr lang="en-US"/>
          </a:p>
        </p:txBody>
      </p:sp>
      <p:sp>
        <p:nvSpPr>
          <p:cNvPr id="1300482" name="Rectangle 2"/>
          <p:cNvSpPr>
            <a:spLocks noGrp="1" noRot="1" noChangeAspect="1" noChangeArrowheads="1" noTextEdit="1"/>
          </p:cNvSpPr>
          <p:nvPr>
            <p:ph type="sldImg"/>
          </p:nvPr>
        </p:nvSpPr>
        <p:spPr>
          <a:ln/>
        </p:spPr>
      </p:sp>
      <p:sp>
        <p:nvSpPr>
          <p:cNvPr id="1300483" name="Rectangle 3"/>
          <p:cNvSpPr>
            <a:spLocks noGrp="1" noChangeArrowheads="1"/>
          </p:cNvSpPr>
          <p:nvPr>
            <p:ph type="body" idx="1"/>
          </p:nvPr>
        </p:nvSpPr>
        <p:spPr/>
        <p:txBody>
          <a:bodyPr/>
          <a:lstStyle/>
          <a:p>
            <a:pPr eaLnBrk="1" hangingPunct="1">
              <a:defRPr/>
            </a:pPr>
            <a:r>
              <a:rPr lang="en-US">
                <a:cs typeface="+mn-cs"/>
              </a:rPr>
              <a:t>Neil Armstrong was the first man to walk on the moon: 21 July 1969.  Apollo 11 trip.</a:t>
            </a:r>
          </a:p>
          <a:p>
            <a:pPr eaLnBrk="1" hangingPunct="1">
              <a:defRPr/>
            </a:pPr>
            <a:r>
              <a:rPr lang="en-US">
                <a:cs typeface="+mn-cs"/>
              </a:rPr>
              <a:t>Picture from http://en.wikipedia.org/wiki/Neil_Armstrong, accessed 21 Aug 2006</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8B76AE1-DF02-644B-9549-FDF7C38F4027}" type="slidenum">
              <a:rPr lang="en-US" smtClean="0"/>
              <a:pPr eaLnBrk="1" hangingPunct="1">
                <a:defRPr/>
              </a:pPr>
              <a:t>29</a:t>
            </a:fld>
            <a:endParaRPr lang="en-US"/>
          </a:p>
        </p:txBody>
      </p:sp>
      <p:sp>
        <p:nvSpPr>
          <p:cNvPr id="1183746" name="Rectangle 2"/>
          <p:cNvSpPr>
            <a:spLocks noGrp="1" noRot="1" noChangeAspect="1" noChangeArrowheads="1" noTextEdit="1"/>
          </p:cNvSpPr>
          <p:nvPr>
            <p:ph type="sldImg"/>
          </p:nvPr>
        </p:nvSpPr>
        <p:spPr>
          <a:ln/>
        </p:spPr>
      </p:sp>
      <p:sp>
        <p:nvSpPr>
          <p:cNvPr id="1183747"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F57EA69-095E-9A4A-9465-79755C5E82F3}" type="slidenum">
              <a:rPr lang="en-US" smtClean="0"/>
              <a:pPr eaLnBrk="1" hangingPunct="1">
                <a:defRPr/>
              </a:pPr>
              <a:t>3</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pPr eaLnBrk="1" hangingPunct="1">
              <a:defRPr/>
            </a:pPr>
            <a:r>
              <a:rPr lang="en-US">
                <a:cs typeface="+mn-cs"/>
              </a:rPr>
              <a:t>Source: my old creation lecture slides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53378AC-60F2-CF4F-BCB0-A132AC2A0534}" type="slidenum">
              <a:rPr lang="en-US" smtClean="0"/>
              <a:pPr eaLnBrk="1" hangingPunct="1">
                <a:defRPr/>
              </a:pPr>
              <a:t>30</a:t>
            </a:fld>
            <a:endParaRPr lang="en-US"/>
          </a:p>
        </p:txBody>
      </p:sp>
      <p:sp>
        <p:nvSpPr>
          <p:cNvPr id="2657282" name="Rectangle 2"/>
          <p:cNvSpPr>
            <a:spLocks noGrp="1" noRot="1" noChangeAspect="1" noChangeArrowheads="1" noTextEdit="1"/>
          </p:cNvSpPr>
          <p:nvPr>
            <p:ph type="sldImg"/>
          </p:nvPr>
        </p:nvSpPr>
        <p:spPr>
          <a:ln/>
        </p:spPr>
      </p:sp>
      <p:sp>
        <p:nvSpPr>
          <p:cNvPr id="2657283" name="Rectangle 3"/>
          <p:cNvSpPr>
            <a:spLocks noGrp="1" noChangeArrowheads="1"/>
          </p:cNvSpPr>
          <p:nvPr>
            <p:ph type="body" idx="1"/>
          </p:nvPr>
        </p:nvSpPr>
        <p:spPr/>
        <p:txBody>
          <a:bodyPr/>
          <a:lstStyle/>
          <a:p>
            <a:pPr eaLnBrk="1" hangingPunct="1">
              <a:defRPr/>
            </a:pPr>
            <a:r>
              <a:rPr lang="en-US">
                <a:cs typeface="+mn-cs"/>
              </a:rPr>
              <a:t>Picture from Roy A. Gallant, </a:t>
            </a:r>
            <a:r>
              <a:rPr lang="en-US" i="1">
                <a:cs typeface="+mn-cs"/>
              </a:rPr>
              <a:t>National Geographic Picture Atlas of Our Universe</a:t>
            </a:r>
            <a:r>
              <a:rPr lang="en-US">
                <a:cs typeface="+mn-cs"/>
              </a:rPr>
              <a:t> (Wash. DC: National Geographic Society, 1986), p. 38.  Similar to the diagram in Robert A. Wallace, Jack L. King and Gerald P. Sanders, </a:t>
            </a:r>
            <a:r>
              <a:rPr lang="en-US" i="1">
                <a:cs typeface="+mn-cs"/>
              </a:rPr>
              <a:t>Biology: the Science of Life</a:t>
            </a:r>
            <a:r>
              <a:rPr lang="en-US">
                <a:cs typeface="+mn-cs"/>
              </a:rPr>
              <a:t> (Glenview, IL: Scott, Foresman &amp; Co., 1986), p. 426.</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F18BE92-0012-6246-A887-49613BDD0248}" type="slidenum">
              <a:rPr lang="en-US" smtClean="0"/>
              <a:pPr eaLnBrk="1" hangingPunct="1">
                <a:defRPr/>
              </a:pPr>
              <a:t>31</a:t>
            </a:fld>
            <a:endParaRPr lang="en-US"/>
          </a:p>
        </p:txBody>
      </p:sp>
      <p:sp>
        <p:nvSpPr>
          <p:cNvPr id="2022402" name="Rectangle 2"/>
          <p:cNvSpPr>
            <a:spLocks noGrp="1" noRot="1" noChangeAspect="1" noChangeArrowheads="1" noTextEdit="1"/>
          </p:cNvSpPr>
          <p:nvPr>
            <p:ph type="sldImg"/>
          </p:nvPr>
        </p:nvSpPr>
        <p:spPr>
          <a:ln/>
        </p:spPr>
      </p:sp>
      <p:sp>
        <p:nvSpPr>
          <p:cNvPr id="2022403" name="Rectangle 3"/>
          <p:cNvSpPr>
            <a:spLocks noGrp="1" noChangeArrowheads="1"/>
          </p:cNvSpPr>
          <p:nvPr>
            <p:ph type="body" idx="1"/>
          </p:nvPr>
        </p:nvSpPr>
        <p:spPr/>
        <p:txBody>
          <a:bodyPr/>
          <a:lstStyle/>
          <a:p>
            <a:pPr eaLnBrk="1" hangingPunct="1">
              <a:defRPr/>
            </a:pPr>
            <a:r>
              <a:rPr lang="en-US">
                <a:cs typeface="+mn-cs"/>
              </a:rPr>
              <a:t>http://www.aerospaceweb.org/question/astronomy/q0247.shtml, accessed 28 Feb 2008.</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A3A3C4D-FC2A-274B-AB90-4D009FFD7EBF}" type="slidenum">
              <a:rPr lang="en-US" smtClean="0"/>
              <a:pPr eaLnBrk="1" hangingPunct="1">
                <a:defRPr/>
              </a:pPr>
              <a:t>32</a:t>
            </a:fld>
            <a:endParaRPr lang="en-US"/>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pPr eaLnBrk="1" hangingPunct="1">
              <a:defRPr/>
            </a:pPr>
            <a:r>
              <a:rPr lang="en-US"/>
              <a:t>Earth is 70% covered with water—the only place in the known universe where there is liquid water and we have it in abundance and it is absolutely essential for life as we know it.  It has a near-perfect circular orbit around the sun and if it was 5% closer to the sun, its water would boil and turn to steam and if it was 1% farther away from the sun, the oceans would freeze.</a:t>
            </a:r>
          </a:p>
          <a:p>
            <a:pPr eaLnBrk="1" hangingPunct="1">
              <a:defRPr/>
            </a:pPr>
            <a:r>
              <a:rPr lang="en-US"/>
              <a:t>Not only is the earth perfectly suited for life, it happens to be located in the best possible location in relation to the other heavenly bodies to enable people on earth to study the rest of the universe (see the DVD </a:t>
            </a:r>
            <a:r>
              <a:rPr lang="ja-JP" altLang="en-US"/>
              <a:t>“</a:t>
            </a:r>
            <a:r>
              <a:rPr lang="en-US" altLang="ja-JP"/>
              <a:t>The Privileged Planet</a:t>
            </a:r>
            <a:r>
              <a:rPr lang="ja-JP" altLang="en-US"/>
              <a:t>”</a:t>
            </a:r>
            <a:r>
              <a:rPr lang="en-US" altLang="ja-JP"/>
              <a:t>).</a:t>
            </a:r>
          </a:p>
          <a:p>
            <a:pPr eaLnBrk="1" hangingPunct="1">
              <a:defRPr/>
            </a:pPr>
            <a:r>
              <a:rPr lang="en-US"/>
              <a:t>Regarding our knowledge of the inside of the earth: </a:t>
            </a:r>
          </a:p>
          <a:p>
            <a:pPr eaLnBrk="1" hangingPunct="1">
              <a:defRPr/>
            </a:pPr>
            <a:r>
              <a:rPr lang="ja-JP" altLang="en-US"/>
              <a:t>“</a:t>
            </a:r>
            <a:r>
              <a:rPr lang="en-US" altLang="ja-JP"/>
              <a:t>The world</a:t>
            </a:r>
            <a:r>
              <a:rPr lang="ja-JP" altLang="en-US"/>
              <a:t>’</a:t>
            </a:r>
            <a:r>
              <a:rPr lang="en-US" altLang="ja-JP"/>
              <a:t>s deepest excavation, a research project on Russia</a:t>
            </a:r>
            <a:r>
              <a:rPr lang="ja-JP" altLang="en-US"/>
              <a:t>’</a:t>
            </a:r>
            <a:r>
              <a:rPr lang="en-US" altLang="ja-JP"/>
              <a:t>s Kola Peninsula, has drilled only 7.5 miles into the crust, or less than 0.2 percent of the 3,959 miles to the Earth</a:t>
            </a:r>
            <a:r>
              <a:rPr lang="ja-JP" altLang="en-US"/>
              <a:t>’</a:t>
            </a:r>
            <a:r>
              <a:rPr lang="en-US" altLang="ja-JP"/>
              <a:t>s center.  Learning about the deep interior from this hole is roughly comparable to learning about Alaska by driving from St. Petersburg, Florida, to Tampa.  So geophysicists </a:t>
            </a:r>
            <a:r>
              <a:rPr lang="en-US" altLang="ja-JP" b="1"/>
              <a:t>infer</a:t>
            </a:r>
            <a:r>
              <a:rPr lang="en-US" altLang="ja-JP"/>
              <a:t>.  Seismology, gravitational variation, high-pressure mineral experiments, and chemical analysis of rock samples and meteorites all provide clues.  As with all circumstantial evidence, however, </a:t>
            </a:r>
            <a:r>
              <a:rPr lang="en-US" altLang="ja-JP" b="1"/>
              <a:t>interpretations</a:t>
            </a:r>
            <a:r>
              <a:rPr lang="en-US" altLang="ja-JP"/>
              <a:t> vary.</a:t>
            </a:r>
            <a:r>
              <a:rPr lang="ja-JP" altLang="en-US"/>
              <a:t>”</a:t>
            </a:r>
            <a:r>
              <a:rPr lang="en-US" altLang="ja-JP"/>
              <a:t> (bold added)</a:t>
            </a:r>
          </a:p>
          <a:p>
            <a:pPr eaLnBrk="1" hangingPunct="1">
              <a:defRPr/>
            </a:pPr>
            <a:r>
              <a:rPr lang="en-US"/>
              <a:t>Source: Anonymous, </a:t>
            </a:r>
            <a:r>
              <a:rPr lang="ja-JP" altLang="en-US"/>
              <a:t>“</a:t>
            </a:r>
            <a:r>
              <a:rPr lang="en-US" altLang="ja-JP"/>
              <a:t>What Lies Beneath,</a:t>
            </a:r>
            <a:r>
              <a:rPr lang="ja-JP" altLang="en-US"/>
              <a:t>”</a:t>
            </a:r>
            <a:r>
              <a:rPr lang="en-US" altLang="ja-JP"/>
              <a:t> </a:t>
            </a:r>
            <a:r>
              <a:rPr lang="en-US" altLang="ja-JP" i="1"/>
              <a:t>Discover</a:t>
            </a:r>
            <a:r>
              <a:rPr lang="en-US" altLang="ja-JP"/>
              <a:t> (Aug. 2002), p. 35.</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791B30A-5173-6048-86AB-EDBB4699C06C}" type="slidenum">
              <a:rPr lang="en-US" smtClean="0"/>
              <a:pPr eaLnBrk="1" hangingPunct="1">
                <a:defRPr/>
              </a:pPr>
              <a:t>33</a:t>
            </a:fld>
            <a:endParaRPr lang="en-US"/>
          </a:p>
        </p:txBody>
      </p:sp>
      <p:sp>
        <p:nvSpPr>
          <p:cNvPr id="2659330" name="Rectangle 2"/>
          <p:cNvSpPr>
            <a:spLocks noGrp="1" noRot="1" noChangeAspect="1" noChangeArrowheads="1" noTextEdit="1"/>
          </p:cNvSpPr>
          <p:nvPr>
            <p:ph type="sldImg"/>
          </p:nvPr>
        </p:nvSpPr>
        <p:spPr>
          <a:ln/>
        </p:spPr>
      </p:sp>
      <p:sp>
        <p:nvSpPr>
          <p:cNvPr id="26593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B57F03B-0691-CA45-8FCB-A4FCDE34E06D}" type="slidenum">
              <a:rPr lang="en-US" smtClean="0"/>
              <a:pPr eaLnBrk="1" hangingPunct="1">
                <a:defRPr/>
              </a:pPr>
              <a:t>34</a:t>
            </a:fld>
            <a:endParaRPr lang="en-US"/>
          </a:p>
        </p:txBody>
      </p:sp>
      <p:sp>
        <p:nvSpPr>
          <p:cNvPr id="2661378" name="Rectangle 2"/>
          <p:cNvSpPr>
            <a:spLocks noGrp="1" noRot="1" noChangeAspect="1" noChangeArrowheads="1" noTextEdit="1"/>
          </p:cNvSpPr>
          <p:nvPr>
            <p:ph type="sldImg"/>
          </p:nvPr>
        </p:nvSpPr>
        <p:spPr>
          <a:ln/>
        </p:spPr>
      </p:sp>
      <p:sp>
        <p:nvSpPr>
          <p:cNvPr id="2661379" name="Rectangle 3"/>
          <p:cNvSpPr>
            <a:spLocks noGrp="1" noChangeArrowheads="1"/>
          </p:cNvSpPr>
          <p:nvPr>
            <p:ph type="body" idx="1"/>
          </p:nvPr>
        </p:nvSpPr>
        <p:spPr/>
        <p:txBody>
          <a:bodyPr/>
          <a:lstStyle/>
          <a:p>
            <a:pPr eaLnBrk="1" hangingPunct="1">
              <a:defRPr/>
            </a:pPr>
            <a:r>
              <a:rPr lang="en-US"/>
              <a:t>Pluto was demoted from being a planet in 2006, but there are scientists and other calling for a reverse of that decision by the IAU (Intern</a:t>
            </a:r>
            <a:r>
              <a:rPr lang="ja-JP" altLang="en-US"/>
              <a:t>’</a:t>
            </a:r>
            <a:r>
              <a:rPr lang="en-US" altLang="ja-JP"/>
              <a:t>l Astronomical Union).</a:t>
            </a:r>
          </a:p>
          <a:p>
            <a:pPr eaLnBrk="1" hangingPunct="1">
              <a:defRPr/>
            </a:pPr>
            <a:r>
              <a:rPr lang="en-US"/>
              <a:t>In August 2005 scientists announced the discovery (first made in 2003) of a </a:t>
            </a:r>
            <a:r>
              <a:rPr lang="ja-JP" altLang="en-US"/>
              <a:t>“</a:t>
            </a:r>
            <a:r>
              <a:rPr lang="en-US" altLang="ja-JP"/>
              <a:t>10</a:t>
            </a:r>
            <a:r>
              <a:rPr lang="en-US" altLang="ja-JP" baseline="30000"/>
              <a:t>th</a:t>
            </a:r>
            <a:r>
              <a:rPr lang="en-US" altLang="ja-JP"/>
              <a:t> planet</a:t>
            </a:r>
            <a:r>
              <a:rPr lang="ja-JP" altLang="en-US"/>
              <a:t>”</a:t>
            </a:r>
            <a:r>
              <a:rPr lang="en-US" altLang="ja-JP"/>
              <a:t> in our solar system, by 2008 it was named Eris, I think.  It is 3 times farther from the sun than Pluto and 97 times farther from the sun than the earth with a very eliptical orbit (from 36-97 times from the sun than the earth is).  It</a:t>
            </a:r>
            <a:r>
              <a:rPr lang="ja-JP" altLang="en-US"/>
              <a:t>’</a:t>
            </a:r>
            <a:r>
              <a:rPr lang="en-US" altLang="ja-JP"/>
              <a:t>s plane of orbit is 44 degrees off the ecliptic plane (Pluto is 17 percent off).  It is believed to be dark, cold and as large or larger than Pluto.  In 2006 (I think) Pluto was demoted from being a planet.</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B7C756F-E673-EF46-B897-0FD9EF80BB9F}" type="slidenum">
              <a:rPr lang="en-US" smtClean="0"/>
              <a:pPr eaLnBrk="1" hangingPunct="1">
                <a:defRPr/>
              </a:pPr>
              <a:t>35</a:t>
            </a:fld>
            <a:endParaRPr lang="en-US"/>
          </a:p>
        </p:txBody>
      </p:sp>
      <p:sp>
        <p:nvSpPr>
          <p:cNvPr id="887810" name="Rectangle 2"/>
          <p:cNvSpPr>
            <a:spLocks noGrp="1" noRot="1" noChangeAspect="1" noChangeArrowheads="1" noTextEdit="1"/>
          </p:cNvSpPr>
          <p:nvPr>
            <p:ph type="sldImg"/>
          </p:nvPr>
        </p:nvSpPr>
        <p:spPr>
          <a:ln/>
        </p:spPr>
      </p:sp>
      <p:sp>
        <p:nvSpPr>
          <p:cNvPr id="8878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B715010-3087-7645-BDC5-F93292C9D455}" type="slidenum">
              <a:rPr lang="en-US" smtClean="0"/>
              <a:pPr eaLnBrk="1" hangingPunct="1">
                <a:defRPr/>
              </a:pPr>
              <a:t>36</a:t>
            </a:fld>
            <a:endParaRPr lang="en-US"/>
          </a:p>
        </p:txBody>
      </p:sp>
      <p:sp>
        <p:nvSpPr>
          <p:cNvPr id="888834" name="Rectangle 2"/>
          <p:cNvSpPr>
            <a:spLocks noGrp="1" noRot="1" noChangeAspect="1" noChangeArrowheads="1" noTextEdit="1"/>
          </p:cNvSpPr>
          <p:nvPr>
            <p:ph type="sldImg"/>
          </p:nvPr>
        </p:nvSpPr>
        <p:spPr>
          <a:ln/>
        </p:spPr>
      </p:sp>
      <p:sp>
        <p:nvSpPr>
          <p:cNvPr id="8888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6A3E5C6-4A9C-F148-839A-21A45135171F}" type="slidenum">
              <a:rPr lang="en-US" smtClean="0"/>
              <a:pPr eaLnBrk="1" hangingPunct="1">
                <a:defRPr/>
              </a:pPr>
              <a:t>37</a:t>
            </a:fld>
            <a:endParaRPr lang="en-US"/>
          </a:p>
        </p:txBody>
      </p:sp>
      <p:sp>
        <p:nvSpPr>
          <p:cNvPr id="2663426" name="Rectangle 2"/>
          <p:cNvSpPr>
            <a:spLocks noGrp="1" noRot="1" noChangeAspect="1" noChangeArrowheads="1" noTextEdit="1"/>
          </p:cNvSpPr>
          <p:nvPr>
            <p:ph type="sldImg"/>
          </p:nvPr>
        </p:nvSpPr>
        <p:spPr>
          <a:ln/>
        </p:spPr>
      </p:sp>
      <p:sp>
        <p:nvSpPr>
          <p:cNvPr id="26634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1285923-BF2E-0A4B-84A1-4C0D881D35D5}" type="slidenum">
              <a:rPr lang="en-US" smtClean="0"/>
              <a:pPr eaLnBrk="1" hangingPunct="1">
                <a:defRPr/>
              </a:pPr>
              <a:t>38</a:t>
            </a:fld>
            <a:endParaRPr lang="en-US"/>
          </a:p>
        </p:txBody>
      </p:sp>
      <p:sp>
        <p:nvSpPr>
          <p:cNvPr id="2665474" name="Rectangle 2"/>
          <p:cNvSpPr>
            <a:spLocks noGrp="1" noRot="1" noChangeAspect="1" noChangeArrowheads="1" noTextEdit="1"/>
          </p:cNvSpPr>
          <p:nvPr>
            <p:ph type="sldImg"/>
          </p:nvPr>
        </p:nvSpPr>
        <p:spPr>
          <a:ln/>
        </p:spPr>
      </p:sp>
      <p:sp>
        <p:nvSpPr>
          <p:cNvPr id="266547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EF17BC7-905D-824B-9DE2-B87A536A465F}" type="slidenum">
              <a:rPr lang="en-US" smtClean="0"/>
              <a:pPr eaLnBrk="1" hangingPunct="1">
                <a:defRPr/>
              </a:pPr>
              <a:t>39</a:t>
            </a:fld>
            <a:endParaRPr lang="en-US"/>
          </a:p>
        </p:txBody>
      </p:sp>
      <p:sp>
        <p:nvSpPr>
          <p:cNvPr id="891906" name="Rectangle 2"/>
          <p:cNvSpPr>
            <a:spLocks noGrp="1" noRot="1" noChangeAspect="1" noChangeArrowheads="1" noTextEdit="1"/>
          </p:cNvSpPr>
          <p:nvPr>
            <p:ph type="sldImg"/>
          </p:nvPr>
        </p:nvSpPr>
        <p:spPr>
          <a:ln/>
        </p:spPr>
      </p:sp>
      <p:sp>
        <p:nvSpPr>
          <p:cNvPr id="891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65408BF-CDF2-7741-BFD4-890E137633B9}" type="slidenum">
              <a:rPr lang="en-US" smtClean="0"/>
              <a:pPr eaLnBrk="1" hangingPunct="1">
                <a:defRPr/>
              </a:pPr>
              <a:t>4</a:t>
            </a:fld>
            <a:endParaRPr lang="en-US"/>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37956B8-BE08-0145-BC9C-4C6DCF6E19CD}" type="slidenum">
              <a:rPr lang="en-US" smtClean="0"/>
              <a:pPr eaLnBrk="1" hangingPunct="1">
                <a:defRPr/>
              </a:pPr>
              <a:t>40</a:t>
            </a:fld>
            <a:endParaRPr lang="en-US"/>
          </a:p>
        </p:txBody>
      </p:sp>
      <p:sp>
        <p:nvSpPr>
          <p:cNvPr id="1953794" name="Rectangle 2"/>
          <p:cNvSpPr>
            <a:spLocks noGrp="1" noRot="1" noChangeAspect="1" noChangeArrowheads="1" noTextEdit="1"/>
          </p:cNvSpPr>
          <p:nvPr>
            <p:ph type="sldImg"/>
          </p:nvPr>
        </p:nvSpPr>
        <p:spPr>
          <a:ln/>
        </p:spPr>
      </p:sp>
      <p:sp>
        <p:nvSpPr>
          <p:cNvPr id="1953795" name="Rectangle 3"/>
          <p:cNvSpPr>
            <a:spLocks noGrp="1" noChangeArrowheads="1"/>
          </p:cNvSpPr>
          <p:nvPr>
            <p:ph type="body" idx="1"/>
          </p:nvPr>
        </p:nvSpPr>
        <p:spPr/>
        <p:txBody>
          <a:bodyPr/>
          <a:lstStyle/>
          <a:p>
            <a:pPr eaLnBrk="1" hangingPunct="1">
              <a:defRPr/>
            </a:pPr>
            <a:r>
              <a:rPr lang="en-US"/>
              <a:t>This book was written for undergraduates with a background in math and physics.</a:t>
            </a:r>
          </a:p>
          <a:p>
            <a:pPr eaLnBrk="1" hangingPunct="1">
              <a:defRPr/>
            </a:pPr>
            <a:r>
              <a:rPr lang="en-US"/>
              <a:t>Zeilik is from U. of New Mexico and Smith from Virginia Commonwealth U.</a:t>
            </a:r>
          </a:p>
          <a:p>
            <a:pPr eaLnBrk="1" hangingPunct="1">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E5F59D6-D230-644D-A678-03BABDD05339}" type="slidenum">
              <a:rPr lang="en-US" smtClean="0"/>
              <a:pPr eaLnBrk="1" hangingPunct="1">
                <a:defRPr/>
              </a:pPr>
              <a:t>41</a:t>
            </a:fld>
            <a:endParaRPr lang="en-US"/>
          </a:p>
        </p:txBody>
      </p:sp>
      <p:sp>
        <p:nvSpPr>
          <p:cNvPr id="1977346" name="Rectangle 2"/>
          <p:cNvSpPr>
            <a:spLocks noGrp="1" noRot="1" noChangeAspect="1" noChangeArrowheads="1" noTextEdit="1"/>
          </p:cNvSpPr>
          <p:nvPr>
            <p:ph type="sldImg"/>
          </p:nvPr>
        </p:nvSpPr>
        <p:spPr>
          <a:ln/>
        </p:spPr>
      </p:sp>
      <p:sp>
        <p:nvSpPr>
          <p:cNvPr id="197734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B5E8E26-0421-8D4D-92EF-24BC68E19B33}" type="slidenum">
              <a:rPr lang="en-US" smtClean="0"/>
              <a:pPr eaLnBrk="1" hangingPunct="1">
                <a:defRPr/>
              </a:pPr>
              <a:t>42</a:t>
            </a:fld>
            <a:endParaRPr lang="en-US"/>
          </a:p>
        </p:txBody>
      </p:sp>
      <p:sp>
        <p:nvSpPr>
          <p:cNvPr id="1978370" name="Rectangle 2"/>
          <p:cNvSpPr>
            <a:spLocks noGrp="1" noRot="1" noChangeAspect="1" noChangeArrowheads="1" noTextEdit="1"/>
          </p:cNvSpPr>
          <p:nvPr>
            <p:ph type="sldImg"/>
          </p:nvPr>
        </p:nvSpPr>
        <p:spPr>
          <a:ln/>
        </p:spPr>
      </p:sp>
      <p:sp>
        <p:nvSpPr>
          <p:cNvPr id="19783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E4B9E66-BFD1-8949-B494-2C1E69C5CB4D}" type="slidenum">
              <a:rPr lang="en-US" smtClean="0"/>
              <a:pPr eaLnBrk="1" hangingPunct="1">
                <a:defRPr/>
              </a:pPr>
              <a:t>43</a:t>
            </a:fld>
            <a:endParaRPr lang="en-US"/>
          </a:p>
        </p:txBody>
      </p:sp>
      <p:sp>
        <p:nvSpPr>
          <p:cNvPr id="1979394" name="Rectangle 2"/>
          <p:cNvSpPr>
            <a:spLocks noGrp="1" noRot="1" noChangeAspect="1" noChangeArrowheads="1" noTextEdit="1"/>
          </p:cNvSpPr>
          <p:nvPr>
            <p:ph type="sldImg"/>
          </p:nvPr>
        </p:nvSpPr>
        <p:spPr>
          <a:ln/>
        </p:spPr>
      </p:sp>
      <p:sp>
        <p:nvSpPr>
          <p:cNvPr id="19793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DCE9348-8DA0-1B44-878D-181E9975663D}" type="slidenum">
              <a:rPr lang="en-US" smtClean="0"/>
              <a:pPr eaLnBrk="1" hangingPunct="1">
                <a:defRPr/>
              </a:pPr>
              <a:t>45</a:t>
            </a:fld>
            <a:endParaRPr lang="en-US"/>
          </a:p>
        </p:txBody>
      </p:sp>
      <p:sp>
        <p:nvSpPr>
          <p:cNvPr id="2636802" name="Rectangle 2"/>
          <p:cNvSpPr>
            <a:spLocks noGrp="1" noRot="1" noChangeAspect="1" noChangeArrowheads="1" noTextEdit="1"/>
          </p:cNvSpPr>
          <p:nvPr>
            <p:ph type="sldImg"/>
          </p:nvPr>
        </p:nvSpPr>
        <p:spPr>
          <a:ln/>
        </p:spPr>
      </p:sp>
      <p:sp>
        <p:nvSpPr>
          <p:cNvPr id="263680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878E59A-00F7-5247-822A-0DFF85BD3B68}" type="slidenum">
              <a:rPr lang="en-US" smtClean="0"/>
              <a:pPr eaLnBrk="1" hangingPunct="1">
                <a:defRPr/>
              </a:pPr>
              <a:t>46</a:t>
            </a:fld>
            <a:endParaRPr lang="en-US"/>
          </a:p>
        </p:txBody>
      </p:sp>
      <p:sp>
        <p:nvSpPr>
          <p:cNvPr id="2669570" name="Rectangle 2"/>
          <p:cNvSpPr>
            <a:spLocks noGrp="1" noRot="1" noChangeAspect="1" noChangeArrowheads="1" noTextEdit="1"/>
          </p:cNvSpPr>
          <p:nvPr>
            <p:ph type="sldImg"/>
          </p:nvPr>
        </p:nvSpPr>
        <p:spPr>
          <a:ln/>
        </p:spPr>
      </p:sp>
      <p:sp>
        <p:nvSpPr>
          <p:cNvPr id="26695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30502E1-BA6E-144A-81A4-F829D650AB18}" type="slidenum">
              <a:rPr lang="en-US" smtClean="0"/>
              <a:pPr eaLnBrk="1" hangingPunct="1">
                <a:defRPr/>
              </a:pPr>
              <a:t>47</a:t>
            </a:fld>
            <a:endParaRPr lang="en-US"/>
          </a:p>
        </p:txBody>
      </p:sp>
      <p:sp>
        <p:nvSpPr>
          <p:cNvPr id="1189890" name="Rectangle 2"/>
          <p:cNvSpPr>
            <a:spLocks noGrp="1" noRot="1" noChangeAspect="1" noChangeArrowheads="1" noTextEdit="1"/>
          </p:cNvSpPr>
          <p:nvPr>
            <p:ph type="sldImg"/>
          </p:nvPr>
        </p:nvSpPr>
        <p:spPr>
          <a:ln/>
        </p:spPr>
      </p:sp>
      <p:sp>
        <p:nvSpPr>
          <p:cNvPr id="1189891"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7206910-C112-D344-AB3D-05E57BAEF5D0}" type="slidenum">
              <a:rPr lang="en-US" smtClean="0"/>
              <a:pPr eaLnBrk="1" hangingPunct="1">
                <a:defRPr/>
              </a:pPr>
              <a:t>48</a:t>
            </a:fld>
            <a:endParaRPr lang="en-US"/>
          </a:p>
        </p:txBody>
      </p:sp>
      <p:sp>
        <p:nvSpPr>
          <p:cNvPr id="1980418" name="Rectangle 2"/>
          <p:cNvSpPr>
            <a:spLocks noGrp="1" noRot="1" noChangeAspect="1" noChangeArrowheads="1" noTextEdit="1"/>
          </p:cNvSpPr>
          <p:nvPr>
            <p:ph type="sldImg"/>
          </p:nvPr>
        </p:nvSpPr>
        <p:spPr>
          <a:ln/>
        </p:spPr>
      </p:sp>
      <p:sp>
        <p:nvSpPr>
          <p:cNvPr id="1980419" name="Rectangle 3"/>
          <p:cNvSpPr>
            <a:spLocks noGrp="1" noChangeArrowheads="1"/>
          </p:cNvSpPr>
          <p:nvPr>
            <p:ph type="body" idx="1"/>
          </p:nvPr>
        </p:nvSpPr>
        <p:spPr/>
        <p:txBody>
          <a:bodyPr/>
          <a:lstStyle/>
          <a:p>
            <a:pPr eaLnBrk="1" hangingPunct="1">
              <a:defRPr/>
            </a:pPr>
            <a:r>
              <a:rPr lang="en-US">
                <a:cs typeface="+mn-cs"/>
              </a:rPr>
              <a:t>This is an article about the big bang and the origin of the universe.</a:t>
            </a:r>
          </a:p>
          <a:p>
            <a:pPr eaLnBrk="1" hangingPunct="1">
              <a:defRPr/>
            </a:pPr>
            <a:r>
              <a:rPr lang="en-US">
                <a:cs typeface="+mn-cs"/>
              </a:rPr>
              <a:t>Weinberg is a world-renown astrophysicist.  At the time he was Prof. of Science, Dept. of Physics, Univ. of Texas, Austin.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9A6F96B9-C9C7-774D-8D8C-F5F8AFB9CDF2}" type="slidenum">
              <a:rPr lang="en-US" smtClean="0"/>
              <a:pPr eaLnBrk="1" hangingPunct="1">
                <a:defRPr/>
              </a:pPr>
              <a:t>49</a:t>
            </a:fld>
            <a:endParaRPr lang="en-US"/>
          </a:p>
        </p:txBody>
      </p:sp>
      <p:sp>
        <p:nvSpPr>
          <p:cNvPr id="1981442" name="Rectangle 2"/>
          <p:cNvSpPr>
            <a:spLocks noGrp="1" noRot="1" noChangeAspect="1" noChangeArrowheads="1" noTextEdit="1"/>
          </p:cNvSpPr>
          <p:nvPr>
            <p:ph type="sldImg"/>
          </p:nvPr>
        </p:nvSpPr>
        <p:spPr>
          <a:ln/>
        </p:spPr>
      </p:sp>
      <p:sp>
        <p:nvSpPr>
          <p:cNvPr id="1981443" name="Rectangle 3"/>
          <p:cNvSpPr>
            <a:spLocks noGrp="1" noChangeArrowheads="1"/>
          </p:cNvSpPr>
          <p:nvPr>
            <p:ph type="body" idx="1"/>
          </p:nvPr>
        </p:nvSpPr>
        <p:spPr/>
        <p:txBody>
          <a:bodyPr/>
          <a:lstStyle/>
          <a:p>
            <a:pPr eaLnBrk="1" hangingPunct="1">
              <a:defRPr/>
            </a:pPr>
            <a:r>
              <a:rPr lang="en-US"/>
              <a:t>The first disappointment he mentioned was that after more than 20 years of discovering the remarkable properties of quasars, scientists </a:t>
            </a:r>
            <a:r>
              <a:rPr lang="ja-JP" altLang="en-US"/>
              <a:t>“</a:t>
            </a:r>
            <a:r>
              <a:rPr lang="en-US" altLang="ja-JP"/>
              <a:t>still have NO direct observational confirmation that the quasars actually are powered by black holes—it is just that no one can think of any equally plausible possibilities</a:t>
            </a:r>
            <a:r>
              <a:rPr lang="ja-JP" altLang="en-US"/>
              <a:t>”</a:t>
            </a:r>
            <a:r>
              <a:rPr lang="en-US" altLang="ja-JP"/>
              <a:t> (p. 15).  Article in my file cabinet.</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4C66441-E08A-4F4D-B659-1AD49782CAE6}" type="slidenum">
              <a:rPr lang="en-US" smtClean="0"/>
              <a:pPr eaLnBrk="1" hangingPunct="1">
                <a:defRPr/>
              </a:pPr>
              <a:t>50</a:t>
            </a:fld>
            <a:endParaRPr lang="en-US"/>
          </a:p>
        </p:txBody>
      </p:sp>
      <p:sp>
        <p:nvSpPr>
          <p:cNvPr id="1954818" name="Rectangle 2"/>
          <p:cNvSpPr>
            <a:spLocks noGrp="1" noRot="1" noChangeAspect="1" noChangeArrowheads="1" noTextEdit="1"/>
          </p:cNvSpPr>
          <p:nvPr>
            <p:ph type="sldImg"/>
          </p:nvPr>
        </p:nvSpPr>
        <p:spPr>
          <a:ln/>
        </p:spPr>
      </p:sp>
      <p:sp>
        <p:nvSpPr>
          <p:cNvPr id="1954819" name="Rectangle 3"/>
          <p:cNvSpPr>
            <a:spLocks noGrp="1" noChangeArrowheads="1"/>
          </p:cNvSpPr>
          <p:nvPr>
            <p:ph type="body" idx="1"/>
          </p:nvPr>
        </p:nvSpPr>
        <p:spPr/>
        <p:txBody>
          <a:bodyPr/>
          <a:lstStyle/>
          <a:p>
            <a:pPr eaLnBrk="1" hangingPunct="1">
              <a:defRPr/>
            </a:pPr>
            <a:r>
              <a:rPr lang="en-US"/>
              <a:t>Dr. Jason Lisle said in Nov. 2006 that this quote is still accurate with a caveat that they can observe neutrinos coming from the center of the sun and from the explosion of stars.</a:t>
            </a:r>
          </a:p>
          <a:p>
            <a:pPr eaLnBrk="1" hangingPunct="1">
              <a:defRPr/>
            </a:pPr>
            <a:r>
              <a:rPr lang="en-US"/>
              <a:t>Dr. Weinberg (PhD Princeton, Nobel Prize in physics, 1979) is Professor and Director of the Theory Research Group at University of Texas, Austin.</a:t>
            </a:r>
          </a:p>
          <a:p>
            <a:pPr eaLnBrk="1" hangingPunct="1">
              <a:defRPr/>
            </a:pPr>
            <a:r>
              <a:rPr lang="en-US"/>
              <a:t>Photo source: http://www.nobel.se/physics/laureates/1979/weinberg-autobio.html, downloaded 9 June 2004.</a:t>
            </a:r>
          </a:p>
          <a:p>
            <a:pPr eaLnBrk="1" hangingPunct="1">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0FBA909-05F4-3A4F-BD53-C98C3639AD98}" type="slidenum">
              <a:rPr lang="en-US" smtClean="0"/>
              <a:pPr eaLnBrk="1" hangingPunct="1">
                <a:defRPr/>
              </a:pPr>
              <a:t>5</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38F8219-F8C3-A84B-B7C1-91A9E426256C}" type="slidenum">
              <a:rPr lang="en-US" smtClean="0"/>
              <a:pPr eaLnBrk="1" hangingPunct="1">
                <a:defRPr/>
              </a:pPr>
              <a:t>51</a:t>
            </a:fld>
            <a:endParaRPr lang="en-US"/>
          </a:p>
        </p:txBody>
      </p:sp>
      <p:sp>
        <p:nvSpPr>
          <p:cNvPr id="27279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82AA2D1C-6513-AF44-86B7-33731A62E312}" type="slidenum">
              <a:rPr lang="en-US" sz="1200" smtClean="0"/>
              <a:pPr algn="r" eaLnBrk="1" hangingPunct="1">
                <a:defRPr/>
              </a:pPr>
              <a:t>51</a:t>
            </a:fld>
            <a:endParaRPr lang="en-US" sz="1200"/>
          </a:p>
        </p:txBody>
      </p:sp>
      <p:sp>
        <p:nvSpPr>
          <p:cNvPr id="2727939" name="Rectangle 2"/>
          <p:cNvSpPr>
            <a:spLocks noGrp="1" noRot="1" noChangeAspect="1" noChangeArrowheads="1" noTextEdit="1"/>
          </p:cNvSpPr>
          <p:nvPr>
            <p:ph type="sldImg"/>
          </p:nvPr>
        </p:nvSpPr>
        <p:spPr>
          <a:ln/>
        </p:spPr>
      </p:sp>
      <p:sp>
        <p:nvSpPr>
          <p:cNvPr id="2727940" name="Rectangle 3"/>
          <p:cNvSpPr>
            <a:spLocks noGrp="1" noChangeArrowheads="1"/>
          </p:cNvSpPr>
          <p:nvPr>
            <p:ph type="body" idx="1"/>
          </p:nvPr>
        </p:nvSpPr>
        <p:spPr/>
        <p:txBody>
          <a:bodyPr/>
          <a:lstStyle/>
          <a:p>
            <a:pPr eaLnBrk="1" hangingPunct="1">
              <a:defRPr/>
            </a:pPr>
            <a:r>
              <a:rPr lang="en-US">
                <a:cs typeface="+mn-cs"/>
              </a:rPr>
              <a:t>Jason said that the boundaries of Convection Zone and outward layers are quite accurately known.  The upper radiative zone is reasonably known, but from there inwardly it become more inference and estimate.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94B29FF-88E8-484E-B6A8-8BE57B95E540}" type="slidenum">
              <a:rPr lang="en-US" smtClean="0"/>
              <a:pPr eaLnBrk="1" hangingPunct="1">
                <a:defRPr/>
              </a:pPr>
              <a:t>52</a:t>
            </a:fld>
            <a:endParaRPr lang="en-US"/>
          </a:p>
        </p:txBody>
      </p:sp>
      <p:sp>
        <p:nvSpPr>
          <p:cNvPr id="1982466" name="Rectangle 2"/>
          <p:cNvSpPr>
            <a:spLocks noGrp="1" noRot="1" noChangeAspect="1" noChangeArrowheads="1" noTextEdit="1"/>
          </p:cNvSpPr>
          <p:nvPr>
            <p:ph type="sldImg"/>
          </p:nvPr>
        </p:nvSpPr>
        <p:spPr>
          <a:ln/>
        </p:spPr>
      </p:sp>
      <p:sp>
        <p:nvSpPr>
          <p:cNvPr id="19824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B1BC658-EC96-1646-BB17-82104AAA2FA9}" type="slidenum">
              <a:rPr lang="en-US" smtClean="0"/>
              <a:pPr eaLnBrk="1" hangingPunct="1">
                <a:defRPr/>
              </a:pPr>
              <a:t>53</a:t>
            </a:fld>
            <a:endParaRPr lang="en-US"/>
          </a:p>
        </p:txBody>
      </p:sp>
      <p:sp>
        <p:nvSpPr>
          <p:cNvPr id="1955842" name="Rectangle 2"/>
          <p:cNvSpPr>
            <a:spLocks noGrp="1" noRot="1" noChangeAspect="1" noChangeArrowheads="1" noTextEdit="1"/>
          </p:cNvSpPr>
          <p:nvPr>
            <p:ph type="sldImg"/>
          </p:nvPr>
        </p:nvSpPr>
        <p:spPr>
          <a:ln/>
        </p:spPr>
      </p:sp>
      <p:sp>
        <p:nvSpPr>
          <p:cNvPr id="1955843" name="Rectangle 3"/>
          <p:cNvSpPr>
            <a:spLocks noGrp="1" noChangeArrowheads="1"/>
          </p:cNvSpPr>
          <p:nvPr>
            <p:ph type="body" idx="1"/>
          </p:nvPr>
        </p:nvSpPr>
        <p:spPr/>
        <p:txBody>
          <a:bodyPr/>
          <a:lstStyle/>
          <a:p>
            <a:pPr eaLnBrk="1" hangingPunct="1">
              <a:defRPr/>
            </a:pPr>
            <a:r>
              <a:rPr lang="en-US"/>
              <a:t>According to http://www.popularscience.co.uk/marcuschown/, Marcus Chown is an award-winning writer and broadcaster. He began his career as a radio astronomer at the California Institute of Technology in Pasadena. Now he is cosmology consultant of the British weekly science magazine New Scientist. Marcus's first popular science book was </a:t>
            </a:r>
            <a:r>
              <a:rPr lang="en-US" b="1" i="1"/>
              <a:t>Afterglow of Creation</a:t>
            </a:r>
            <a:r>
              <a:rPr lang="en-US"/>
              <a:t>, which in the UK is the most-read popular science book after Stephen Hawking's </a:t>
            </a:r>
            <a:r>
              <a:rPr lang="en-US" i="1"/>
              <a:t>A Brief History of Time</a:t>
            </a:r>
            <a:r>
              <a:rPr lang="en-US"/>
              <a:t>. Marcus chooses his words carefully. Marcus graduated from the University of London with a first-class degree in physics, and four years later he gained a Master of Science in astrophysics from the California Institute of Technology.</a:t>
            </a:r>
          </a:p>
          <a:p>
            <a:pPr eaLnBrk="1" hangingPunct="1">
              <a:defRPr/>
            </a:pPr>
            <a:endParaRPr lang="en-US"/>
          </a:p>
          <a:p>
            <a:pPr eaLnBrk="1" hangingPunct="1">
              <a:defRPr/>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9A53886-25A7-7F45-9D08-3DF97967E980}" type="slidenum">
              <a:rPr lang="en-US" smtClean="0"/>
              <a:pPr eaLnBrk="1" hangingPunct="1">
                <a:defRPr/>
              </a:pPr>
              <a:t>54</a:t>
            </a:fld>
            <a:endParaRPr lang="en-US"/>
          </a:p>
        </p:txBody>
      </p:sp>
      <p:sp>
        <p:nvSpPr>
          <p:cNvPr id="1983490" name="Rectangle 2"/>
          <p:cNvSpPr>
            <a:spLocks noGrp="1" noRot="1" noChangeAspect="1" noChangeArrowheads="1" noTextEdit="1"/>
          </p:cNvSpPr>
          <p:nvPr>
            <p:ph type="sldImg"/>
          </p:nvPr>
        </p:nvSpPr>
        <p:spPr>
          <a:ln/>
        </p:spPr>
      </p:sp>
      <p:sp>
        <p:nvSpPr>
          <p:cNvPr id="19834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917FEF0-FF12-9343-A1A2-2030906DF037}" type="slidenum">
              <a:rPr lang="en-US" smtClean="0"/>
              <a:pPr eaLnBrk="1" hangingPunct="1">
                <a:defRPr/>
              </a:pPr>
              <a:t>55</a:t>
            </a:fld>
            <a:endParaRPr lang="en-US"/>
          </a:p>
        </p:txBody>
      </p:sp>
      <p:sp>
        <p:nvSpPr>
          <p:cNvPr id="1956866" name="Rectangle 2"/>
          <p:cNvSpPr>
            <a:spLocks noGrp="1" noRot="1" noChangeAspect="1" noChangeArrowheads="1" noTextEdit="1"/>
          </p:cNvSpPr>
          <p:nvPr>
            <p:ph type="sldImg"/>
          </p:nvPr>
        </p:nvSpPr>
        <p:spPr>
          <a:ln/>
        </p:spPr>
      </p:sp>
      <p:sp>
        <p:nvSpPr>
          <p:cNvPr id="1956867" name="Rectangle 3"/>
          <p:cNvSpPr>
            <a:spLocks noGrp="1" noChangeArrowheads="1"/>
          </p:cNvSpPr>
          <p:nvPr>
            <p:ph type="body" idx="1"/>
          </p:nvPr>
        </p:nvSpPr>
        <p:spPr/>
        <p:txBody>
          <a:bodyPr/>
          <a:lstStyle/>
          <a:p>
            <a:pPr eaLnBrk="1" hangingPunct="1">
              <a:defRPr/>
            </a:pPr>
            <a:r>
              <a:rPr lang="en-US"/>
              <a:t>On Oct. 3, 2006, John Mather was named co-winner of the 2006 Nobel Peace Prize for physics (along with George Smoot, both Americans) for their contributions to the success of the Cosmic Background Explorer (COBE) satellite program launched by NASA in 1989.  According to Reuters, </a:t>
            </a:r>
            <a:r>
              <a:rPr lang="ja-JP" altLang="en-US"/>
              <a:t>“</a:t>
            </a:r>
            <a:r>
              <a:rPr lang="en-US" altLang="ja-JP"/>
              <a:t>Their work took Big Bang theory, which contends the universe began 15 billion years ago as a tiny dot that exploded into today's huge system of stars and planets, out of the realm of mathematical equations and into the world of precise science.</a:t>
            </a:r>
            <a:r>
              <a:rPr lang="ja-JP" altLang="en-US"/>
              <a:t>”</a:t>
            </a:r>
            <a:r>
              <a:rPr lang="en-US" altLang="ja-JP"/>
              <a:t>  Reuters reported that the Royal Swedish Academy of Sciences (which awards the Nobel prize of 10 million Swedish Crowns (about 1.37 million dollars) said, </a:t>
            </a:r>
            <a:r>
              <a:rPr lang="ja-JP" altLang="en-US"/>
              <a:t>“</a:t>
            </a:r>
            <a:r>
              <a:rPr lang="en-US" altLang="ja-JP"/>
              <a:t>the Big Bang scenario for the origin of the universe is the only scenario that predicts the kind of microwave background radiation measured by COBE.</a:t>
            </a:r>
            <a:r>
              <a:rPr lang="ja-JP" altLang="en-US"/>
              <a:t>”</a:t>
            </a:r>
            <a:r>
              <a:rPr lang="en-US" altLang="ja-JP"/>
              <a:t> http://today.reuters.com/news/articlenews.aspx?type=domesticNews&amp;storyid=2006-10-03T144526Z_01_L03200407_RTRUKOC_0_US-NOBEL-PHYSICS.xml&amp;src=rss&amp;rpc=22</a:t>
            </a:r>
          </a:p>
          <a:p>
            <a:pPr eaLnBrk="1" hangingPunct="1">
              <a:defRPr/>
            </a:pPr>
            <a:r>
              <a:rPr lang="en-US"/>
              <a:t>Of course that wasn</a:t>
            </a:r>
            <a:r>
              <a:rPr lang="ja-JP" altLang="en-US"/>
              <a:t>’</a:t>
            </a:r>
            <a:r>
              <a:rPr lang="en-US" altLang="ja-JP"/>
              <a:t>t too precise as evolutionists now say the universe is 13.4 billion years old.</a:t>
            </a:r>
          </a:p>
          <a:p>
            <a:pPr eaLnBrk="1" hangingPunct="1">
              <a:defRPr/>
            </a:pP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7F1DD11-5931-BE4C-87C5-46CF9907D967}" type="slidenum">
              <a:rPr lang="en-US" smtClean="0"/>
              <a:pPr eaLnBrk="1" hangingPunct="1">
                <a:defRPr/>
              </a:pPr>
              <a:t>56</a:t>
            </a:fld>
            <a:endParaRPr lang="en-US"/>
          </a:p>
        </p:txBody>
      </p:sp>
      <p:sp>
        <p:nvSpPr>
          <p:cNvPr id="797698" name="Rectangle 2"/>
          <p:cNvSpPr>
            <a:spLocks noGrp="1" noRot="1" noChangeAspect="1" noChangeArrowheads="1" noTextEdit="1"/>
          </p:cNvSpPr>
          <p:nvPr>
            <p:ph type="sldImg"/>
          </p:nvPr>
        </p:nvSpPr>
        <p:spPr>
          <a:ln/>
        </p:spPr>
      </p:sp>
      <p:sp>
        <p:nvSpPr>
          <p:cNvPr id="797699" name="Rectangle 3"/>
          <p:cNvSpPr>
            <a:spLocks noGrp="1" noChangeArrowheads="1"/>
          </p:cNvSpPr>
          <p:nvPr>
            <p:ph type="body" idx="1"/>
          </p:nvPr>
        </p:nvSpPr>
        <p:spPr/>
        <p:txBody>
          <a:bodyPr/>
          <a:lstStyle/>
          <a:p>
            <a:pPr eaLnBrk="1" hangingPunct="1">
              <a:defRPr/>
            </a:pPr>
            <a:r>
              <a:rPr lang="en-US"/>
              <a:t>http://solarsystem.nasa.gov/multimedia/gallery/MilkyWay.jpg, downloaded 7 Feb. 2005</a:t>
            </a:r>
          </a:p>
          <a:p>
            <a:pPr eaLnBrk="1" hangingPunct="1">
              <a:defRPr/>
            </a:pPr>
            <a:r>
              <a:rPr lang="en-US"/>
              <a:t>In fact, it may be </a:t>
            </a:r>
            <a:r>
              <a:rPr lang="en-US" b="1"/>
              <a:t>twice as big as we previously thought</a:t>
            </a:r>
            <a:r>
              <a:rPr lang="en-US"/>
              <a:t>: http://www.abc.net.au/science/news/stories/s1435182.htm (</a:t>
            </a:r>
            <a:r>
              <a:rPr lang="en-US" b="1"/>
              <a:t>article referred to in notes of previous slide</a:t>
            </a:r>
            <a:r>
              <a:rPr lang="en-US"/>
              <a:t>)  study referred to: J. Bland-Hawthorn, M. Vlaji, K. C. Freeman, and B. T. Draine, </a:t>
            </a:r>
            <a:r>
              <a:rPr lang="ja-JP" altLang="en-US"/>
              <a:t>“</a:t>
            </a:r>
            <a:r>
              <a:rPr lang="en-US" altLang="ja-JP"/>
              <a:t>NGC 300: An Extremely Faint, Outer Stellar Disk Observed to 10 Scale Lengths,</a:t>
            </a:r>
            <a:r>
              <a:rPr lang="ja-JP" altLang="en-US"/>
              <a:t>”</a:t>
            </a:r>
            <a:r>
              <a:rPr lang="en-US" altLang="ja-JP"/>
              <a:t> </a:t>
            </a:r>
            <a:r>
              <a:rPr lang="en-US" altLang="ja-JP" i="1"/>
              <a:t>The Astrophysical Journal</a:t>
            </a:r>
            <a:r>
              <a:rPr lang="en-US" altLang="ja-JP"/>
              <a:t>, 629:1:1 (10 Aug. 2005), p. 239-249.</a:t>
            </a:r>
          </a:p>
          <a:p>
            <a:pPr eaLnBrk="1" hangingPunct="1">
              <a:defRPr/>
            </a:pPr>
            <a:r>
              <a:rPr lang="en-US"/>
              <a:t>And evidence published in August 2005 suggests that it is not a spiral galaxy but a </a:t>
            </a:r>
            <a:r>
              <a:rPr lang="en-US" b="1"/>
              <a:t>bar-centered</a:t>
            </a:r>
            <a:r>
              <a:rPr lang="en-US"/>
              <a:t> spiral: http://dsc.discovery.com/news/briefs/20050815/milkyway.html (picture and quote). </a:t>
            </a:r>
            <a:r>
              <a:rPr lang="ja-JP" altLang="en-US"/>
              <a:t>“</a:t>
            </a:r>
            <a:r>
              <a:rPr lang="en-US" altLang="ja-JP"/>
              <a:t>A survey of stars at the heart of the galaxy show that the Milky Way has a definitive </a:t>
            </a:r>
            <a:r>
              <a:rPr lang="en-US" altLang="ja-JP" b="1"/>
              <a:t>bar</a:t>
            </a:r>
            <a:r>
              <a:rPr lang="en-US" altLang="ja-JP"/>
              <a:t> feature, some </a:t>
            </a:r>
            <a:r>
              <a:rPr lang="en-US" altLang="ja-JP" b="1"/>
              <a:t>27,000 light years in length</a:t>
            </a:r>
            <a:r>
              <a:rPr lang="en-US" altLang="ja-JP"/>
              <a:t>, that distinguishes it from pedestrian spiral galaxies. The survey, conducted using </a:t>
            </a:r>
            <a:r>
              <a:rPr lang="en-US" altLang="ja-JP" b="1"/>
              <a:t>NASA's Spitzer Space Telescope</a:t>
            </a:r>
            <a:r>
              <a:rPr lang="en-US" altLang="ja-JP"/>
              <a:t>, sampled </a:t>
            </a:r>
            <a:r>
              <a:rPr lang="en-US" altLang="ja-JP" b="1"/>
              <a:t>light from an estimated 30 million stars in the plane of the galaxy</a:t>
            </a:r>
            <a:r>
              <a:rPr lang="en-US" altLang="ja-JP"/>
              <a:t> in an effort to build a detailed portrait of the inner regions of the Milky Way.</a:t>
            </a:r>
            <a:r>
              <a:rPr lang="ja-JP" altLang="en-US"/>
              <a:t>”</a:t>
            </a:r>
            <a:r>
              <a:rPr lang="en-US" altLang="ja-JP"/>
              <a:t> </a:t>
            </a:r>
          </a:p>
          <a:p>
            <a:pPr eaLnBrk="1" hangingPunct="1">
              <a:defRPr/>
            </a:pPr>
            <a:endParaRPr lang="en-US"/>
          </a:p>
          <a:p>
            <a:pPr eaLnBrk="1" hangingPunct="1">
              <a:defRPr/>
            </a:pPr>
            <a:r>
              <a:rPr lang="ja-JP" altLang="en-US"/>
              <a:t>“</a:t>
            </a:r>
            <a:r>
              <a:rPr lang="en-US" altLang="ja-JP"/>
              <a:t>The </a:t>
            </a:r>
            <a:r>
              <a:rPr lang="en-US" altLang="ja-JP">
                <a:hlinkClick r:id="rId3"/>
              </a:rPr>
              <a:t>disk</a:t>
            </a:r>
            <a:r>
              <a:rPr lang="en-US" altLang="ja-JP"/>
              <a:t> of the Milky Way </a:t>
            </a:r>
            <a:r>
              <a:rPr lang="en-US" altLang="ja-JP">
                <a:hlinkClick r:id="rId4"/>
              </a:rPr>
              <a:t>galaxy</a:t>
            </a:r>
            <a:r>
              <a:rPr lang="en-US" altLang="ja-JP"/>
              <a:t> is about 100,000 light years in diameter (one light year is about 9.5 x 1015 </a:t>
            </a:r>
            <a:r>
              <a:rPr lang="en-US" altLang="ja-JP">
                <a:hlinkClick r:id="rId5"/>
              </a:rPr>
              <a:t>meters</a:t>
            </a:r>
            <a:r>
              <a:rPr lang="en-US" altLang="ja-JP"/>
              <a:t>), but only about 1000 light years thick.  Our Galaxy contains about 200 billion </a:t>
            </a:r>
            <a:r>
              <a:rPr lang="en-US" altLang="ja-JP">
                <a:hlinkClick r:id="rId6"/>
              </a:rPr>
              <a:t>stars</a:t>
            </a:r>
            <a:r>
              <a:rPr lang="en-US" altLang="ja-JP"/>
              <a:t>. Most of the stars are located in the disk of our galaxy, which is the site of most of the star formation because it contains lots of gas and dust.  The halo, which is a spherical cloud surrounding the disk, contains only about 2% as many stars as the disk. It contains old and cool stars, since it has little gas and </a:t>
            </a:r>
            <a:r>
              <a:rPr lang="en-US" altLang="ja-JP">
                <a:hlinkClick r:id="rId7"/>
              </a:rPr>
              <a:t>dust</a:t>
            </a:r>
            <a:r>
              <a:rPr lang="en-US" altLang="ja-JP"/>
              <a:t>.</a:t>
            </a:r>
            <a:r>
              <a:rPr lang="ja-JP" altLang="en-US"/>
              <a:t>”</a:t>
            </a:r>
            <a:r>
              <a:rPr lang="en-US" altLang="ja-JP"/>
              <a:t> </a:t>
            </a:r>
            <a:endParaRPr lang="en-US" altLang="ja-JP">
              <a:hlinkClick r:id="rId8"/>
            </a:endParaRPr>
          </a:p>
          <a:p>
            <a:pPr eaLnBrk="1" hangingPunct="1">
              <a:defRPr/>
            </a:pPr>
            <a:r>
              <a:rPr lang="en-US">
                <a:hlinkClick r:id="rId8"/>
              </a:rPr>
              <a:t>http://imagine.gsfc.nasa.gov/docs/ask_astro/answers/980317b.html</a:t>
            </a:r>
            <a:r>
              <a:rPr lang="en-US"/>
              <a:t>, answer given in 1998 by NASA.</a:t>
            </a:r>
          </a:p>
          <a:p>
            <a:pPr eaLnBrk="1" hangingPunct="1">
              <a:defRPr/>
            </a:pP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A99624E-4354-E348-8056-778AD0EB9861}" type="slidenum">
              <a:rPr lang="en-US" smtClean="0"/>
              <a:pPr eaLnBrk="1" hangingPunct="1">
                <a:defRPr/>
              </a:pPr>
              <a:t>57</a:t>
            </a:fld>
            <a:endParaRPr lang="en-US"/>
          </a:p>
        </p:txBody>
      </p:sp>
      <p:sp>
        <p:nvSpPr>
          <p:cNvPr id="799746" name="Rectangle 2"/>
          <p:cNvSpPr>
            <a:spLocks noGrp="1" noRot="1" noChangeAspect="1" noChangeArrowheads="1" noTextEdit="1"/>
          </p:cNvSpPr>
          <p:nvPr>
            <p:ph type="sldImg"/>
          </p:nvPr>
        </p:nvSpPr>
        <p:spPr>
          <a:ln/>
        </p:spPr>
      </p:sp>
      <p:sp>
        <p:nvSpPr>
          <p:cNvPr id="799747" name="Rectangle 3"/>
          <p:cNvSpPr>
            <a:spLocks noGrp="1" noChangeArrowheads="1"/>
          </p:cNvSpPr>
          <p:nvPr>
            <p:ph type="body" idx="1"/>
          </p:nvPr>
        </p:nvSpPr>
        <p:spPr/>
        <p:txBody>
          <a:bodyPr/>
          <a:lstStyle/>
          <a:p>
            <a:pPr eaLnBrk="1" hangingPunct="1">
              <a:defRPr/>
            </a:pPr>
            <a:r>
              <a:rPr lang="en-US">
                <a:cs typeface="+mn-cs"/>
              </a:rPr>
              <a:t>In fact, it may be twice as big as we previously thought:</a:t>
            </a:r>
          </a:p>
          <a:p>
            <a:pPr eaLnBrk="1" hangingPunct="1">
              <a:defRPr/>
            </a:pPr>
            <a:r>
              <a:rPr lang="en-US">
                <a:cs typeface="+mn-cs"/>
              </a:rPr>
              <a:t>And evidence published in August 2005 suggests that it is not a spiral galaxy but a bar spiral: http://dsc.discovery.com/news/briefs/20050815/milkyway.html.</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BF811F2-9D17-F941-8844-6F3A467936EF}" type="slidenum">
              <a:rPr lang="en-US" smtClean="0"/>
              <a:pPr eaLnBrk="1" hangingPunct="1">
                <a:defRPr/>
              </a:pPr>
              <a:t>58</a:t>
            </a:fld>
            <a:endParaRPr lang="en-US"/>
          </a:p>
        </p:txBody>
      </p:sp>
      <p:sp>
        <p:nvSpPr>
          <p:cNvPr id="1196034" name="Rectangle 2"/>
          <p:cNvSpPr>
            <a:spLocks noGrp="1" noRot="1" noChangeAspect="1" noChangeArrowheads="1" noTextEdit="1"/>
          </p:cNvSpPr>
          <p:nvPr>
            <p:ph type="sldImg"/>
          </p:nvPr>
        </p:nvSpPr>
        <p:spPr>
          <a:ln/>
        </p:spPr>
      </p:sp>
      <p:sp>
        <p:nvSpPr>
          <p:cNvPr id="1196035"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D4C558C-CF8F-604D-9CC3-648844A352E5}" type="slidenum">
              <a:rPr lang="en-US" smtClean="0"/>
              <a:pPr eaLnBrk="1" hangingPunct="1">
                <a:defRPr/>
              </a:pPr>
              <a:t>59</a:t>
            </a:fld>
            <a:endParaRPr lang="en-US"/>
          </a:p>
        </p:txBody>
      </p:sp>
      <p:sp>
        <p:nvSpPr>
          <p:cNvPr id="2029570" name="Rectangle 2"/>
          <p:cNvSpPr>
            <a:spLocks noGrp="1" noRot="1" noChangeAspect="1" noChangeArrowheads="1" noTextEdit="1"/>
          </p:cNvSpPr>
          <p:nvPr>
            <p:ph type="sldImg"/>
          </p:nvPr>
        </p:nvSpPr>
        <p:spPr>
          <a:ln/>
        </p:spPr>
      </p:sp>
      <p:sp>
        <p:nvSpPr>
          <p:cNvPr id="2029571" name="Rectangle 3"/>
          <p:cNvSpPr>
            <a:spLocks noGrp="1" noChangeArrowheads="1"/>
          </p:cNvSpPr>
          <p:nvPr>
            <p:ph type="body" idx="1"/>
          </p:nvPr>
        </p:nvSpPr>
        <p:spPr/>
        <p:txBody>
          <a:bodyPr/>
          <a:lstStyle/>
          <a:p>
            <a:pPr eaLnBrk="1" hangingPunct="1">
              <a:defRPr/>
            </a:pPr>
            <a:r>
              <a:rPr lang="en-US">
                <a:cs typeface="+mn-cs"/>
              </a:rPr>
              <a:t>This is in the last paragraph of the article.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36AB99C-E0AD-BD4F-B5D1-81F4975D82BD}" type="slidenum">
              <a:rPr lang="en-US" smtClean="0"/>
              <a:pPr eaLnBrk="1" hangingPunct="1">
                <a:defRPr/>
              </a:pPr>
              <a:t>60</a:t>
            </a:fld>
            <a:endParaRPr lang="en-US"/>
          </a:p>
        </p:txBody>
      </p:sp>
      <p:sp>
        <p:nvSpPr>
          <p:cNvPr id="2308098" name="Rectangle 2"/>
          <p:cNvSpPr>
            <a:spLocks noGrp="1" noRot="1" noChangeAspect="1" noChangeArrowheads="1" noTextEdit="1"/>
          </p:cNvSpPr>
          <p:nvPr>
            <p:ph type="sldImg"/>
          </p:nvPr>
        </p:nvSpPr>
        <p:spPr>
          <a:ln/>
        </p:spPr>
      </p:sp>
      <p:sp>
        <p:nvSpPr>
          <p:cNvPr id="2308099" name="Rectangle 3"/>
          <p:cNvSpPr>
            <a:spLocks noGrp="1" noChangeArrowheads="1"/>
          </p:cNvSpPr>
          <p:nvPr>
            <p:ph type="body" idx="1"/>
          </p:nvPr>
        </p:nvSpPr>
        <p:spPr/>
        <p:txBody>
          <a:bodyPr/>
          <a:lstStyle/>
          <a:p>
            <a:pPr eaLnBrk="1" hangingPunct="1">
              <a:lnSpc>
                <a:spcPct val="80000"/>
              </a:lnSpc>
              <a:defRPr/>
            </a:pPr>
            <a:r>
              <a:rPr lang="en-US" sz="1000"/>
              <a:t>Article at: http://www.newscientist.com/article/mg18224482.900-bucking-the-big-bang.html, last accessed 2010 Feb 4.</a:t>
            </a:r>
          </a:p>
          <a:p>
            <a:pPr eaLnBrk="1" hangingPunct="1">
              <a:lnSpc>
                <a:spcPct val="80000"/>
              </a:lnSpc>
              <a:defRPr/>
            </a:pPr>
            <a:r>
              <a:rPr lang="en-US" sz="800">
                <a:solidFill>
                  <a:schemeClr val="bg1"/>
                </a:solidFill>
              </a:rPr>
              <a:t>As of 7 July 2009, t</a:t>
            </a:r>
            <a:r>
              <a:rPr lang="en-US" sz="800"/>
              <a:t>he statement has been endorsed by 218 scientists and 187 independent researchers from over 50 countries and 105 other signers: </a:t>
            </a:r>
            <a:r>
              <a:rPr lang="en-US" sz="800" b="1">
                <a:solidFill>
                  <a:schemeClr val="bg1"/>
                </a:solidFill>
              </a:rPr>
              <a:t>www.cosmologystatement.org/</a:t>
            </a:r>
          </a:p>
          <a:p>
            <a:pPr eaLnBrk="1" hangingPunct="1">
              <a:lnSpc>
                <a:spcPct val="80000"/>
              </a:lnSpc>
              <a:defRPr/>
            </a:pPr>
            <a:r>
              <a:rPr lang="en-US" sz="800"/>
              <a:t>Picture from http://www.focusfusion.org/we.html. From this website we learn,</a:t>
            </a:r>
          </a:p>
          <a:p>
            <a:pPr eaLnBrk="1" hangingPunct="1">
              <a:lnSpc>
                <a:spcPct val="80000"/>
              </a:lnSpc>
              <a:defRPr/>
            </a:pPr>
            <a:r>
              <a:rPr lang="en-US" sz="800"/>
              <a:t>Eric J. Lerner is Executive Director of the Focus Fusion Society and President of Lawrenceville Plasma Physics in Lawrenceville, NJ. He is the author of </a:t>
            </a:r>
            <a:r>
              <a:rPr lang="en-US" sz="800" i="1"/>
              <a:t>The Big Bang Never Happened</a:t>
            </a:r>
            <a:r>
              <a:rPr lang="en-US" sz="800"/>
              <a:t> (Random House, 1991,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8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8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8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800"/>
              <a:t>He is currently preparing for a new set of plasma focus experiments, including using hydrogen boron fuel, as well as continuing research in plasma cosmology. </a:t>
            </a:r>
          </a:p>
          <a:p>
            <a:pPr eaLnBrk="1" hangingPunct="1">
              <a:lnSpc>
                <a:spcPct val="80000"/>
              </a:lnSpc>
              <a:defRPr/>
            </a:pPr>
            <a:r>
              <a:rPr lang="en-US" sz="8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D4E0206-FDFB-7A4E-A169-4AE165AD99D4}" type="slidenum">
              <a:rPr lang="en-US" smtClean="0"/>
              <a:pPr eaLnBrk="1" hangingPunct="1">
                <a:defRPr/>
              </a:pPr>
              <a:t>6</a:t>
            </a:fld>
            <a:endParaRPr lang="en-US"/>
          </a:p>
        </p:txBody>
      </p:sp>
      <p:sp>
        <p:nvSpPr>
          <p:cNvPr id="878594" name="Rectangle 2"/>
          <p:cNvSpPr>
            <a:spLocks noGrp="1" noRot="1" noChangeAspect="1" noChangeArrowheads="1" noTextEdit="1"/>
          </p:cNvSpPr>
          <p:nvPr>
            <p:ph type="sldImg"/>
          </p:nvPr>
        </p:nvSpPr>
        <p:spPr>
          <a:ln/>
        </p:spPr>
      </p:sp>
      <p:sp>
        <p:nvSpPr>
          <p:cNvPr id="8785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82BEC0E-D3A0-A241-9DA8-D59E845AC69A}" type="slidenum">
              <a:rPr lang="en-US" smtClean="0"/>
              <a:pPr eaLnBrk="1" hangingPunct="1">
                <a:defRPr/>
              </a:pPr>
              <a:t>61</a:t>
            </a:fld>
            <a:endParaRPr lang="en-US"/>
          </a:p>
        </p:txBody>
      </p:sp>
      <p:sp>
        <p:nvSpPr>
          <p:cNvPr id="1862658" name="Rectangle 2"/>
          <p:cNvSpPr>
            <a:spLocks noGrp="1" noRot="1" noChangeAspect="1" noChangeArrowheads="1" noTextEdit="1"/>
          </p:cNvSpPr>
          <p:nvPr>
            <p:ph type="sldImg"/>
          </p:nvPr>
        </p:nvSpPr>
        <p:spPr>
          <a:ln/>
        </p:spPr>
      </p:sp>
      <p:sp>
        <p:nvSpPr>
          <p:cNvPr id="1862659"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30FEB82-8518-4840-B58F-383F06D97CF7}" type="slidenum">
              <a:rPr lang="en-US" smtClean="0"/>
              <a:pPr eaLnBrk="1" hangingPunct="1">
                <a:defRPr/>
              </a:pPr>
              <a:t>62</a:t>
            </a:fld>
            <a:endParaRPr lang="en-US"/>
          </a:p>
        </p:txBody>
      </p:sp>
      <p:sp>
        <p:nvSpPr>
          <p:cNvPr id="1864706" name="Rectangle 2"/>
          <p:cNvSpPr>
            <a:spLocks noGrp="1" noRot="1" noChangeAspect="1" noChangeArrowheads="1" noTextEdit="1"/>
          </p:cNvSpPr>
          <p:nvPr>
            <p:ph type="sldImg"/>
          </p:nvPr>
        </p:nvSpPr>
        <p:spPr>
          <a:ln/>
        </p:spPr>
      </p:sp>
      <p:sp>
        <p:nvSpPr>
          <p:cNvPr id="1864707"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D72F755-5799-054A-8EBD-B9B44BBDFB05}" type="slidenum">
              <a:rPr lang="en-US" smtClean="0"/>
              <a:pPr eaLnBrk="1" hangingPunct="1">
                <a:defRPr/>
              </a:pPr>
              <a:t>63</a:t>
            </a:fld>
            <a:endParaRPr lang="en-US"/>
          </a:p>
        </p:txBody>
      </p:sp>
      <p:sp>
        <p:nvSpPr>
          <p:cNvPr id="1866754" name="Rectangle 2"/>
          <p:cNvSpPr>
            <a:spLocks noGrp="1" noRot="1" noChangeAspect="1" noChangeArrowheads="1" noTextEdit="1"/>
          </p:cNvSpPr>
          <p:nvPr>
            <p:ph type="sldImg"/>
          </p:nvPr>
        </p:nvSpPr>
        <p:spPr>
          <a:ln/>
        </p:spPr>
      </p:sp>
      <p:sp>
        <p:nvSpPr>
          <p:cNvPr id="1866755"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54830DCC-29EA-AE43-8A26-EA0384C320EC}" type="slidenum">
              <a:rPr lang="en-US" smtClean="0"/>
              <a:pPr eaLnBrk="1" hangingPunct="1">
                <a:defRPr/>
              </a:pPr>
              <a:t>64</a:t>
            </a:fld>
            <a:endParaRPr lang="en-US"/>
          </a:p>
        </p:txBody>
      </p:sp>
      <p:sp>
        <p:nvSpPr>
          <p:cNvPr id="1868802" name="Rectangle 2"/>
          <p:cNvSpPr>
            <a:spLocks noGrp="1" noRot="1" noChangeAspect="1" noChangeArrowheads="1" noTextEdit="1"/>
          </p:cNvSpPr>
          <p:nvPr>
            <p:ph type="sldImg"/>
          </p:nvPr>
        </p:nvSpPr>
        <p:spPr>
          <a:ln/>
        </p:spPr>
      </p:sp>
      <p:sp>
        <p:nvSpPr>
          <p:cNvPr id="1868803"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2E0AAC4-468C-2242-978B-F8A551490316}" type="slidenum">
              <a:rPr lang="en-US" smtClean="0"/>
              <a:pPr eaLnBrk="1" hangingPunct="1">
                <a:defRPr/>
              </a:pPr>
              <a:t>65</a:t>
            </a:fld>
            <a:endParaRPr lang="en-US"/>
          </a:p>
        </p:txBody>
      </p:sp>
      <p:sp>
        <p:nvSpPr>
          <p:cNvPr id="2226178" name="Rectangle 2"/>
          <p:cNvSpPr>
            <a:spLocks noGrp="1" noRot="1" noChangeAspect="1" noChangeArrowheads="1" noTextEdit="1"/>
          </p:cNvSpPr>
          <p:nvPr>
            <p:ph type="sldImg"/>
          </p:nvPr>
        </p:nvSpPr>
        <p:spPr>
          <a:ln/>
        </p:spPr>
      </p:sp>
      <p:sp>
        <p:nvSpPr>
          <p:cNvPr id="2226179" name="Rectangle 3"/>
          <p:cNvSpPr>
            <a:spLocks noGrp="1" noChangeArrowheads="1"/>
          </p:cNvSpPr>
          <p:nvPr>
            <p:ph type="body" idx="1"/>
          </p:nvPr>
        </p:nvSpPr>
        <p:spPr/>
        <p:txBody>
          <a:bodyPr/>
          <a:lstStyle/>
          <a:p>
            <a:pPr eaLnBrk="1" hangingPunct="1">
              <a:lnSpc>
                <a:spcPct val="80000"/>
              </a:lnSpc>
              <a:defRPr/>
            </a:pPr>
            <a:r>
              <a:rPr lang="en-US" sz="900"/>
              <a:t>Picture from http://www.focusfusion.org/we.html. From this website we learn,</a:t>
            </a:r>
          </a:p>
          <a:p>
            <a:pPr eaLnBrk="1" hangingPunct="1">
              <a:lnSpc>
                <a:spcPct val="80000"/>
              </a:lnSpc>
              <a:defRPr/>
            </a:pPr>
            <a:r>
              <a:rPr lang="en-US" sz="900"/>
              <a:t>Eric J. Lerner is Executive Director of the Focus Fusion Society and President of Lawrenceville Plasma Physics in Lawrenceville, NJ. He is the author of The Big Bang Never Happened, published in 1991 by Random House,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eaLnBrk="1" hangingPunct="1">
              <a:lnSpc>
                <a:spcPct val="80000"/>
              </a:lnSpc>
              <a:defRPr/>
            </a:pPr>
            <a:r>
              <a:rPr lang="en-US" sz="900"/>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eaLnBrk="1" hangingPunct="1">
              <a:lnSpc>
                <a:spcPct val="80000"/>
              </a:lnSpc>
              <a:defRPr/>
            </a:pPr>
            <a:r>
              <a:rPr lang="en-US" sz="900"/>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eaLnBrk="1" hangingPunct="1">
              <a:lnSpc>
                <a:spcPct val="80000"/>
              </a:lnSpc>
              <a:defRPr/>
            </a:pPr>
            <a:r>
              <a:rPr lang="en-US" sz="900"/>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eaLnBrk="1" hangingPunct="1">
              <a:lnSpc>
                <a:spcPct val="80000"/>
              </a:lnSpc>
              <a:defRPr/>
            </a:pPr>
            <a:r>
              <a:rPr lang="en-US" sz="900"/>
              <a:t>He is currently preparing for a new set of plasma focus experiments, including using hydrogen boron fuel, as well as continuing research in plasma cosmology. </a:t>
            </a:r>
          </a:p>
          <a:p>
            <a:pPr eaLnBrk="1" hangingPunct="1">
              <a:lnSpc>
                <a:spcPct val="80000"/>
              </a:lnSpc>
              <a:defRPr/>
            </a:pPr>
            <a:r>
              <a:rPr lang="en-US" sz="900"/>
              <a:t>In addition to research activity, Mr. Lerner has written widely on scientific and technological subjects, publishing over 600 articles in magazines such as IEEE Spectrum, Aerospace America, Discover and IBM Research. </a:t>
            </a:r>
          </a:p>
          <a:p>
            <a:pPr eaLnBrk="1" hangingPunct="1">
              <a:lnSpc>
                <a:spcPct val="80000"/>
              </a:lnSpc>
              <a:defRPr/>
            </a:pPr>
            <a:endParaRPr lang="en-US" sz="9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8FA9573-32B8-1C4C-882E-1EC621FE193E}" type="slidenum">
              <a:rPr lang="en-US" smtClean="0"/>
              <a:pPr eaLnBrk="1" hangingPunct="1">
                <a:defRPr/>
              </a:pPr>
              <a:t>66</a:t>
            </a:fld>
            <a:endParaRPr lang="en-US"/>
          </a:p>
        </p:txBody>
      </p:sp>
      <p:sp>
        <p:nvSpPr>
          <p:cNvPr id="2611202" name="Rectangle 2"/>
          <p:cNvSpPr>
            <a:spLocks noGrp="1" noRot="1" noChangeAspect="1" noChangeArrowheads="1" noTextEdit="1"/>
          </p:cNvSpPr>
          <p:nvPr>
            <p:ph type="sldImg"/>
          </p:nvPr>
        </p:nvSpPr>
        <p:spPr>
          <a:ln/>
        </p:spPr>
      </p:sp>
      <p:sp>
        <p:nvSpPr>
          <p:cNvPr id="2611203" name="Rectangle 3"/>
          <p:cNvSpPr>
            <a:spLocks noGrp="1" noChangeArrowheads="1"/>
          </p:cNvSpPr>
          <p:nvPr>
            <p:ph type="body" idx="1"/>
          </p:nvPr>
        </p:nvSpPr>
        <p:spPr/>
        <p:txBody>
          <a:bodyPr/>
          <a:lstStyle/>
          <a:p>
            <a:pPr eaLnBrk="1" hangingPunct="1">
              <a:defRPr/>
            </a:pPr>
            <a:r>
              <a:rPr lang="en-US">
                <a:cs typeface="+mn-cs"/>
              </a:rPr>
              <a:t>Hoyle is a world-famous astrophysicist (expert on galaxies and quasars) at the Max Planck Institute in Germany.</a:t>
            </a:r>
          </a:p>
          <a:p>
            <a:pPr eaLnBrk="1" hangingPunct="1">
              <a:defRPr/>
            </a:pPr>
            <a:r>
              <a:rPr lang="en-US">
                <a:cs typeface="+mn-cs"/>
              </a:rPr>
              <a:t>Photo: http://www.pozsarko.hu/dla/futurologia/5_ora/56.jpg, accessed 22 Mar 2010.</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647C705-4B7E-3249-B4F3-89F6DF419738}" type="slidenum">
              <a:rPr lang="en-US" smtClean="0"/>
              <a:pPr eaLnBrk="1" hangingPunct="1">
                <a:defRPr/>
              </a:pPr>
              <a:t>67</a:t>
            </a:fld>
            <a:endParaRPr lang="en-US"/>
          </a:p>
        </p:txBody>
      </p:sp>
      <p:sp>
        <p:nvSpPr>
          <p:cNvPr id="2613250" name="Rectangle 2"/>
          <p:cNvSpPr>
            <a:spLocks noGrp="1" noRot="1" noChangeAspect="1" noChangeArrowheads="1" noTextEdit="1"/>
          </p:cNvSpPr>
          <p:nvPr>
            <p:ph type="sldImg"/>
          </p:nvPr>
        </p:nvSpPr>
        <p:spPr>
          <a:ln/>
        </p:spPr>
      </p:sp>
      <p:sp>
        <p:nvSpPr>
          <p:cNvPr id="2613251" name="Rectangle 3"/>
          <p:cNvSpPr>
            <a:spLocks noGrp="1" noChangeArrowheads="1"/>
          </p:cNvSpPr>
          <p:nvPr>
            <p:ph type="body" idx="1"/>
          </p:nvPr>
        </p:nvSpPr>
        <p:spPr/>
        <p:txBody>
          <a:bodyPr/>
          <a:lstStyle/>
          <a:p>
            <a:pPr eaLnBrk="1" hangingPunct="1">
              <a:defRPr/>
            </a:pPr>
            <a:r>
              <a:rPr lang="en-US">
                <a:cs typeface="+mn-cs"/>
              </a:rPr>
              <a:t>Hoyle is a world-famous astrophysicist (expert on galaxies and quasars) at the Max Planck Institute in Germany.</a:t>
            </a:r>
          </a:p>
          <a:p>
            <a:pPr eaLnBrk="1" hangingPunct="1">
              <a:defRPr/>
            </a:pPr>
            <a:r>
              <a:rPr lang="en-US">
                <a:cs typeface="+mn-cs"/>
              </a:rPr>
              <a:t>Photo: http://www.pozsarko.hu/dla/futurologia/5_ora/56.jpg, accessed 22 Mar 2010.</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CC7478B-81AB-5149-B4D7-4F5AE32D26D2}" type="slidenum">
              <a:rPr lang="en-US" smtClean="0"/>
              <a:pPr eaLnBrk="1" hangingPunct="1">
                <a:defRPr/>
              </a:pPr>
              <a:t>68</a:t>
            </a:fld>
            <a:endParaRPr lang="en-US"/>
          </a:p>
        </p:txBody>
      </p:sp>
      <p:sp>
        <p:nvSpPr>
          <p:cNvPr id="835586" name="Rectangle 2"/>
          <p:cNvSpPr>
            <a:spLocks noGrp="1" noRot="1" noChangeAspect="1" noChangeArrowheads="1" noTextEdit="1"/>
          </p:cNvSpPr>
          <p:nvPr>
            <p:ph type="sldImg"/>
          </p:nvPr>
        </p:nvSpPr>
        <p:spPr>
          <a:ln/>
        </p:spPr>
      </p:sp>
      <p:sp>
        <p:nvSpPr>
          <p:cNvPr id="835587" name="Rectangle 3"/>
          <p:cNvSpPr>
            <a:spLocks noGrp="1" noChangeArrowheads="1"/>
          </p:cNvSpPr>
          <p:nvPr>
            <p:ph type="body" idx="1"/>
          </p:nvPr>
        </p:nvSpPr>
        <p:spPr/>
        <p:txBody>
          <a:bodyPr/>
          <a:lstStyle/>
          <a:p>
            <a:pPr eaLnBrk="1" hangingPunct="1">
              <a:defRPr/>
            </a:pPr>
            <a:r>
              <a:rPr lang="ja-JP" altLang="en-US"/>
              <a:t>“</a:t>
            </a:r>
            <a:r>
              <a:rPr lang="en-US" altLang="ja-JP"/>
              <a:t>Figure 6. Galaxies tend to be grouped in concentric spherical shells around our home galaxy.  The distance interval between shells is of the order of a million light years, but since several different intervals exist, the true picture is more complex than the idealization shown here.</a:t>
            </a:r>
            <a:r>
              <a:rPr lang="ja-JP" altLang="en-US"/>
              <a:t>”</a:t>
            </a:r>
            <a:r>
              <a:rPr lang="en-US" altLang="ja-JP"/>
              <a:t>  D. Russell Humphreys, </a:t>
            </a:r>
            <a:r>
              <a:rPr lang="ja-JP" altLang="en-US"/>
              <a:t>“</a:t>
            </a:r>
            <a:r>
              <a:rPr lang="en-US" altLang="ja-JP"/>
              <a:t>Our galazy is the centre of the universe, </a:t>
            </a:r>
            <a:r>
              <a:rPr lang="ja-JP" altLang="en-US"/>
              <a:t>‘</a:t>
            </a:r>
            <a:r>
              <a:rPr lang="en-US" altLang="ja-JP"/>
              <a:t>quantized</a:t>
            </a:r>
            <a:r>
              <a:rPr lang="ja-JP" altLang="en-US"/>
              <a:t>’</a:t>
            </a:r>
            <a:r>
              <a:rPr lang="en-US" altLang="ja-JP"/>
              <a:t> red shifts show,</a:t>
            </a:r>
            <a:r>
              <a:rPr lang="ja-JP" altLang="en-US"/>
              <a:t>”</a:t>
            </a:r>
            <a:r>
              <a:rPr lang="en-US" altLang="ja-JP"/>
              <a:t> </a:t>
            </a:r>
            <a:r>
              <a:rPr lang="en-US" altLang="ja-JP" i="1"/>
              <a:t>TJ</a:t>
            </a:r>
            <a:r>
              <a:rPr lang="en-US" altLang="ja-JP"/>
              <a:t> 16:2 (2002), p. 98.</a:t>
            </a: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D9E867C-F732-0141-93CC-E9B66190E638}" type="slidenum">
              <a:rPr lang="en-US" smtClean="0"/>
              <a:pPr eaLnBrk="1" hangingPunct="1">
                <a:defRPr/>
              </a:pPr>
              <a:t>69</a:t>
            </a:fld>
            <a:endParaRPr lang="en-US"/>
          </a:p>
        </p:txBody>
      </p:sp>
      <p:sp>
        <p:nvSpPr>
          <p:cNvPr id="1204226" name="Rectangle 2"/>
          <p:cNvSpPr>
            <a:spLocks noGrp="1" noRot="1" noChangeAspect="1" noChangeArrowheads="1" noTextEdit="1"/>
          </p:cNvSpPr>
          <p:nvPr>
            <p:ph type="sldImg"/>
          </p:nvPr>
        </p:nvSpPr>
        <p:spPr>
          <a:ln/>
        </p:spPr>
      </p:sp>
      <p:sp>
        <p:nvSpPr>
          <p:cNvPr id="12042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47635DC-851F-0948-A98E-A6508359FDD7}" type="slidenum">
              <a:rPr lang="en-US" smtClean="0"/>
              <a:pPr eaLnBrk="1" hangingPunct="1">
                <a:defRPr/>
              </a:pPr>
              <a:t>70</a:t>
            </a:fld>
            <a:endParaRPr lang="en-US"/>
          </a:p>
        </p:txBody>
      </p:sp>
      <p:sp>
        <p:nvSpPr>
          <p:cNvPr id="2617346" name="Rectangle 2"/>
          <p:cNvSpPr>
            <a:spLocks noGrp="1" noRot="1" noChangeAspect="1" noChangeArrowheads="1" noTextEdit="1"/>
          </p:cNvSpPr>
          <p:nvPr>
            <p:ph type="sldImg"/>
          </p:nvPr>
        </p:nvSpPr>
        <p:spPr>
          <a:ln/>
        </p:spPr>
      </p:sp>
      <p:sp>
        <p:nvSpPr>
          <p:cNvPr id="261734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E02A701-8580-1B4D-9E88-316CD7932C17}" type="slidenum">
              <a:rPr lang="en-US" smtClean="0"/>
              <a:pPr eaLnBrk="1" hangingPunct="1">
                <a:defRPr/>
              </a:pPr>
              <a:t>7</a:t>
            </a:fld>
            <a:endParaRPr lang="en-US"/>
          </a:p>
        </p:txBody>
      </p:sp>
      <p:sp>
        <p:nvSpPr>
          <p:cNvPr id="2412546" name="Rectangle 2"/>
          <p:cNvSpPr>
            <a:spLocks noGrp="1" noRot="1" noChangeAspect="1" noChangeArrowheads="1" noTextEdit="1"/>
          </p:cNvSpPr>
          <p:nvPr>
            <p:ph type="sldImg"/>
          </p:nvPr>
        </p:nvSpPr>
        <p:spPr>
          <a:ln/>
        </p:spPr>
      </p:sp>
      <p:sp>
        <p:nvSpPr>
          <p:cNvPr id="2412547" name="Rectangle 3"/>
          <p:cNvSpPr>
            <a:spLocks noGrp="1" noChangeArrowheads="1"/>
          </p:cNvSpPr>
          <p:nvPr>
            <p:ph type="body" idx="1"/>
          </p:nvPr>
        </p:nvSpPr>
        <p:spPr/>
        <p:txBody>
          <a:bodyPr/>
          <a:lstStyle/>
          <a:p>
            <a:pPr eaLnBrk="1" hangingPunct="1">
              <a:defRPr/>
            </a:pPr>
            <a:r>
              <a:rPr lang="en-US"/>
              <a:t>http://news.bbc.co.uk/2/hi/science/nature/8246556.stm, accessed 10 Sept 2009</a:t>
            </a:r>
          </a:p>
          <a:p>
            <a:pPr eaLnBrk="1" hangingPunct="1">
              <a:defRPr/>
            </a:pPr>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BD3460F-EDEC-9244-8733-A0FFB6C9F6A8}" type="slidenum">
              <a:rPr lang="en-US" smtClean="0"/>
              <a:pPr eaLnBrk="1" hangingPunct="1">
                <a:defRPr/>
              </a:pPr>
              <a:t>71</a:t>
            </a:fld>
            <a:endParaRPr lang="en-US"/>
          </a:p>
        </p:txBody>
      </p:sp>
      <p:sp>
        <p:nvSpPr>
          <p:cNvPr id="27299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fld id="{9FB1ADDC-5EE8-7F4A-A940-DC7E5DECB8E1}" type="slidenum">
              <a:rPr lang="en-US" sz="1200" smtClean="0"/>
              <a:pPr algn="r" eaLnBrk="1" hangingPunct="1">
                <a:defRPr/>
              </a:pPr>
              <a:t>71</a:t>
            </a:fld>
            <a:endParaRPr lang="en-US" sz="1200"/>
          </a:p>
        </p:txBody>
      </p:sp>
      <p:sp>
        <p:nvSpPr>
          <p:cNvPr id="2729987" name="Rectangle 2"/>
          <p:cNvSpPr>
            <a:spLocks noGrp="1" noRot="1" noChangeAspect="1" noChangeArrowheads="1" noTextEdit="1"/>
          </p:cNvSpPr>
          <p:nvPr>
            <p:ph type="sldImg"/>
          </p:nvPr>
        </p:nvSpPr>
        <p:spPr>
          <a:ln/>
        </p:spPr>
      </p:sp>
      <p:sp>
        <p:nvSpPr>
          <p:cNvPr id="2729988" name="Rectangle 3"/>
          <p:cNvSpPr>
            <a:spLocks noGrp="1" noChangeArrowheads="1"/>
          </p:cNvSpPr>
          <p:nvPr>
            <p:ph type="body" idx="1"/>
          </p:nvPr>
        </p:nvSpPr>
        <p:spPr/>
        <p:txBody>
          <a:bodyPr/>
          <a:lstStyle/>
          <a:p>
            <a:pPr marL="228600" indent="-228600" eaLnBrk="1" hangingPunct="1">
              <a:defRPr/>
            </a:pPr>
            <a:r>
              <a:rPr lang="en-US"/>
              <a:t>Evolutionary explanations for the persistence of short-period (&lt; 200 years) comets in a 4.5 billion year old solar system:  </a:t>
            </a:r>
          </a:p>
          <a:p>
            <a:pPr marL="228600" indent="-228600" eaLnBrk="1" hangingPunct="1">
              <a:defRPr/>
            </a:pPr>
            <a:r>
              <a:rPr lang="en-US" b="1"/>
              <a:t>1. Oort Cloud</a:t>
            </a:r>
            <a:r>
              <a:rPr lang="en-US"/>
              <a:t> (past Pluto by 3 light years)—never observed, and how did they get knocked individually into orbits?</a:t>
            </a:r>
          </a:p>
          <a:p>
            <a:pPr marL="228600" indent="-228600" eaLnBrk="1" hangingPunct="1">
              <a:defRPr/>
            </a:pPr>
            <a:r>
              <a:rPr lang="en-US" b="1"/>
              <a:t>2. Kuiper Belt</a:t>
            </a:r>
            <a:r>
              <a:rPr lang="en-US"/>
              <a:t> (outside the orbit of Neptune &amp; beyond Pluto 30-50 AU from the Sun) KBOs (also called TNOs--Trans-Neptune Objects), are too large to too dense to be comet nuclei </a:t>
            </a:r>
          </a:p>
          <a:p>
            <a:pPr marL="228600" indent="-228600" eaLnBrk="1" hangingPunct="1">
              <a:defRPr/>
            </a:pPr>
            <a:endParaRPr lang="en-US" b="1"/>
          </a:p>
          <a:p>
            <a:pPr marL="228600" indent="-228600" eaLnBrk="1" hangingPunct="1">
              <a:defRPr/>
            </a:pPr>
            <a:r>
              <a:rPr lang="en-US"/>
              <a:t>Both theories have other problems too—see below.  Long-period comets may have periods of 1000s of years</a:t>
            </a:r>
          </a:p>
          <a:p>
            <a:pPr marL="228600" indent="-228600" eaLnBrk="1" hangingPunct="1">
              <a:defRPr/>
            </a:pPr>
            <a:r>
              <a:rPr lang="en-US" b="1"/>
              <a:t>Oort Cloud</a:t>
            </a:r>
            <a:r>
              <a:rPr lang="en-US"/>
              <a:t> (named after Dutch astronomer Jan Hendrik Oort [1900-92], who proposed the theory in 1950): the </a:t>
            </a:r>
            <a:r>
              <a:rPr lang="ja-JP" altLang="en-US"/>
              <a:t>“</a:t>
            </a:r>
            <a:r>
              <a:rPr lang="en-US" altLang="ja-JP"/>
              <a:t>cloud of comets</a:t>
            </a:r>
            <a:r>
              <a:rPr lang="ja-JP" altLang="en-US"/>
              <a:t>”</a:t>
            </a:r>
            <a:r>
              <a:rPr lang="en-US" altLang="ja-JP"/>
              <a:t> supposedly exists outside the solar system to a distance of up to 3 light-years.  Passing stars, gas clouds or galactic tides supposedly knock comets into orbit around the sun.  </a:t>
            </a:r>
          </a:p>
          <a:p>
            <a:pPr marL="228600" indent="-228600" eaLnBrk="1" hangingPunct="1">
              <a:defRPr/>
            </a:pPr>
            <a:r>
              <a:rPr lang="en-US"/>
              <a:t>Problems with Oort Cloud theory</a:t>
            </a:r>
          </a:p>
          <a:p>
            <a:pPr marL="228600" indent="-228600" eaLnBrk="1" hangingPunct="1">
              <a:buFontTx/>
              <a:buAutoNum type="arabicPeriod"/>
              <a:defRPr/>
            </a:pPr>
            <a:r>
              <a:rPr lang="en-US"/>
              <a:t>no observational evidence of the cloud (</a:t>
            </a:r>
            <a:r>
              <a:rPr lang="ja-JP" altLang="en-US"/>
              <a:t>“</a:t>
            </a:r>
            <a:r>
              <a:rPr lang="en-US" altLang="ja-JP"/>
              <a:t>because they are so far away and so small</a:t>
            </a:r>
            <a:r>
              <a:rPr lang="ja-JP" altLang="en-US"/>
              <a:t>”</a:t>
            </a:r>
            <a:r>
              <a:rPr lang="en-US" altLang="ja-JP"/>
              <a:t> say evolutionists)</a:t>
            </a:r>
          </a:p>
          <a:p>
            <a:pPr marL="228600" indent="-228600" eaLnBrk="1" hangingPunct="1">
              <a:buFontTx/>
              <a:buAutoNum type="arabicPeriod"/>
              <a:defRPr/>
            </a:pPr>
            <a:r>
              <a:rPr lang="en-US"/>
              <a:t> collisions would have destroyed most of the comets</a:t>
            </a:r>
          </a:p>
          <a:p>
            <a:pPr marL="228600" indent="-228600" eaLnBrk="1" hangingPunct="1">
              <a:buFontTx/>
              <a:buAutoNum type="arabicPeriod"/>
              <a:defRPr/>
            </a:pPr>
            <a:r>
              <a:rPr lang="en-US"/>
              <a:t> about 100 times less comets are observed compared to prediction of the theory</a:t>
            </a:r>
          </a:p>
          <a:p>
            <a:pPr marL="228600" indent="-228600" eaLnBrk="1" hangingPunct="1">
              <a:defRPr/>
            </a:pPr>
            <a:r>
              <a:rPr lang="en-US"/>
              <a:t>Kuiper Belt (named after Dutch astronomer Gerald Kuiper [1905-73], father of modern planetary science, who proposed the theory in 1951)—now believed the main source of short-period comets.</a:t>
            </a:r>
          </a:p>
          <a:p>
            <a:pPr marL="228600" indent="-228600" eaLnBrk="1" hangingPunct="1">
              <a:defRPr/>
            </a:pPr>
            <a:r>
              <a:rPr lang="en-US"/>
              <a:t>Problems with the theory</a:t>
            </a:r>
          </a:p>
          <a:p>
            <a:pPr marL="228600" indent="-228600" eaLnBrk="1" hangingPunct="1">
              <a:buFontTx/>
              <a:buAutoNum type="arabicPeriod"/>
              <a:defRPr/>
            </a:pPr>
            <a:r>
              <a:rPr lang="en-US"/>
              <a:t>billions of comet nuclei must be in the Belt but the known </a:t>
            </a:r>
            <a:r>
              <a:rPr lang="ja-JP" altLang="en-US"/>
              <a:t>“</a:t>
            </a:r>
            <a:r>
              <a:rPr lang="en-US" altLang="ja-JP"/>
              <a:t>Kuiper Belt Objects</a:t>
            </a:r>
            <a:r>
              <a:rPr lang="ja-JP" altLang="en-US"/>
              <a:t>”</a:t>
            </a:r>
            <a:r>
              <a:rPr lang="en-US" altLang="ja-JP"/>
              <a:t> (KBO—made up of frozen methane, ammonia and water) number only about 1000 as of 2007 (70,000 KBOs over 100 km in diameter are BELIEVED to be there).</a:t>
            </a:r>
          </a:p>
          <a:p>
            <a:pPr marL="228600" indent="-228600" eaLnBrk="1" hangingPunct="1">
              <a:buFontTx/>
              <a:buAutoNum type="arabicPeriod"/>
              <a:defRPr/>
            </a:pPr>
            <a:r>
              <a:rPr lang="en-US"/>
              <a:t> KBO discovered so far are much larger than comets (so there has been no discovery of comets </a:t>
            </a:r>
            <a:r>
              <a:rPr lang="en-US" i="1"/>
              <a:t>per se</a:t>
            </a:r>
            <a:r>
              <a:rPr lang="en-US"/>
              <a:t> in the KB, so that some astronomers call them more objectively </a:t>
            </a:r>
            <a:r>
              <a:rPr lang="ja-JP" altLang="en-US"/>
              <a:t>“</a:t>
            </a:r>
            <a:r>
              <a:rPr lang="en-US" altLang="ja-JP"/>
              <a:t>Trans-Neptunian Objects</a:t>
            </a:r>
            <a:r>
              <a:rPr lang="ja-JP" altLang="en-US"/>
              <a:t>”</a:t>
            </a:r>
            <a:r>
              <a:rPr lang="en-US" altLang="ja-JP"/>
              <a:t>)</a:t>
            </a:r>
          </a:p>
          <a:p>
            <a:pPr marL="228600" indent="-228600" eaLnBrk="1" hangingPunct="1">
              <a:defRPr/>
            </a:pPr>
            <a:r>
              <a:rPr lang="en-US"/>
              <a:t>See Jonathan Sarfati, </a:t>
            </a:r>
            <a:r>
              <a:rPr lang="ja-JP" altLang="en-US"/>
              <a:t>“</a:t>
            </a:r>
            <a:r>
              <a:rPr lang="en-US" altLang="ja-JP"/>
              <a:t>Comets: Portents of doom or indicators of youth?,</a:t>
            </a:r>
            <a:r>
              <a:rPr lang="ja-JP" altLang="en-US"/>
              <a:t>”</a:t>
            </a:r>
            <a:r>
              <a:rPr lang="en-US" altLang="ja-JP"/>
              <a:t> </a:t>
            </a:r>
            <a:r>
              <a:rPr lang="en-US" altLang="ja-JP" i="1"/>
              <a:t>Creation</a:t>
            </a:r>
            <a:r>
              <a:rPr lang="en-US" altLang="ja-JP"/>
              <a:t> 25:3 (June-Aug. 2003), 37-40.  Also, see http://www.answersingenesis.org/docs2002/0513_kuiper.asp and </a:t>
            </a:r>
            <a:r>
              <a:rPr lang="en-US" altLang="ja-JP">
                <a:hlinkClick r:id="rId3" tooltip="blocked::http://en.wikipedia.org/wiki/Kuiper_belt"/>
              </a:rPr>
              <a:t>http://en.wikipedia.org/wiki/Kuiper_belt</a:t>
            </a:r>
            <a:r>
              <a:rPr lang="en-US" altLang="ja-JP"/>
              <a:t> and http://www.ifa.hawaii.edu/~jewitt/kb.html</a:t>
            </a:r>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DD153AC-D548-A047-AAF0-A3EA14B353EB}" type="slidenum">
              <a:rPr lang="en-US" smtClean="0"/>
              <a:pPr eaLnBrk="1" hangingPunct="1">
                <a:defRPr/>
              </a:pPr>
              <a:t>72</a:t>
            </a:fld>
            <a:endParaRPr lang="en-US"/>
          </a:p>
        </p:txBody>
      </p:sp>
      <p:sp>
        <p:nvSpPr>
          <p:cNvPr id="2435074" name="Rectangle 2"/>
          <p:cNvSpPr>
            <a:spLocks noGrp="1" noRot="1" noChangeAspect="1" noChangeArrowheads="1" noTextEdit="1"/>
          </p:cNvSpPr>
          <p:nvPr>
            <p:ph type="sldImg"/>
          </p:nvPr>
        </p:nvSpPr>
        <p:spPr>
          <a:ln/>
        </p:spPr>
      </p:sp>
      <p:sp>
        <p:nvSpPr>
          <p:cNvPr id="2435075" name="Rectangle 3"/>
          <p:cNvSpPr>
            <a:spLocks noGrp="1" noChangeArrowheads="1"/>
          </p:cNvSpPr>
          <p:nvPr>
            <p:ph type="body" idx="1"/>
          </p:nvPr>
        </p:nvSpPr>
        <p:spPr/>
        <p:txBody>
          <a:bodyPr/>
          <a:lstStyle/>
          <a:p>
            <a:pPr marL="228600" indent="-228600" eaLnBrk="1" hangingPunct="1">
              <a:lnSpc>
                <a:spcPct val="80000"/>
              </a:lnSpc>
              <a:defRPr/>
            </a:pPr>
            <a:r>
              <a:rPr lang="en-US" sz="800"/>
              <a:t>Evolutionary explanations for the persistence of short-period (&lt; 200 years) comets in a 4.5 billion year old solar system:  </a:t>
            </a:r>
          </a:p>
          <a:p>
            <a:pPr marL="685800" lvl="1" indent="-228600" eaLnBrk="1" hangingPunct="1">
              <a:lnSpc>
                <a:spcPct val="80000"/>
              </a:lnSpc>
              <a:defRPr/>
            </a:pPr>
            <a:r>
              <a:rPr lang="en-US" sz="800" b="1"/>
              <a:t>1. Oort Cloud</a:t>
            </a:r>
            <a:r>
              <a:rPr lang="en-US" sz="800"/>
              <a:t> (past Pluto</a:t>
            </a:r>
            <a:r>
              <a:rPr lang="ja-JP" altLang="en-US" sz="800"/>
              <a:t>’</a:t>
            </a:r>
            <a:r>
              <a:rPr lang="en-US" altLang="ja-JP" sz="800"/>
              <a:t>s orbit up to 3 light years)—never observed, and how did they get knocked individually into orbits?</a:t>
            </a:r>
          </a:p>
          <a:p>
            <a:pPr marL="685800" lvl="1" indent="-228600" eaLnBrk="1" hangingPunct="1">
              <a:lnSpc>
                <a:spcPct val="80000"/>
              </a:lnSpc>
              <a:defRPr/>
            </a:pPr>
            <a:r>
              <a:rPr lang="en-US" sz="800" b="1"/>
              <a:t>2. Kuiper Belt</a:t>
            </a:r>
            <a:r>
              <a:rPr lang="en-US" sz="800"/>
              <a:t> (outside the orbit of Neptune &amp; beyond Pluto 30-50 AU from the Sun) KBOs (also called TNOs--Trans-Neptune Objects), are too large and too dense to be comet nuclei </a:t>
            </a:r>
          </a:p>
          <a:p>
            <a:pPr marL="228600" indent="-228600" eaLnBrk="1" hangingPunct="1">
              <a:lnSpc>
                <a:spcPct val="80000"/>
              </a:lnSpc>
              <a:defRPr/>
            </a:pPr>
            <a:r>
              <a:rPr lang="en-US" sz="800"/>
              <a:t>Both theories have other problems too—see below.  Long-period comets may have periods of 1000s of years</a:t>
            </a:r>
          </a:p>
          <a:p>
            <a:pPr marL="685800" lvl="1" indent="-228600" eaLnBrk="1" hangingPunct="1">
              <a:lnSpc>
                <a:spcPct val="80000"/>
              </a:lnSpc>
              <a:defRPr/>
            </a:pPr>
            <a:r>
              <a:rPr lang="en-US" sz="800" b="1"/>
              <a:t>Oort Cloud</a:t>
            </a:r>
            <a:r>
              <a:rPr lang="en-US" sz="800"/>
              <a:t> (named after Dutch astronomer Jan Hendrik Oort [1900-92], who proposed the theory in 1950): Passing stars, gas clouds or galactic tides supposedly knock comets into orbit around the sun.  </a:t>
            </a:r>
          </a:p>
          <a:p>
            <a:pPr marL="228600" indent="-228600" eaLnBrk="1" hangingPunct="1">
              <a:lnSpc>
                <a:spcPct val="80000"/>
              </a:lnSpc>
              <a:defRPr/>
            </a:pPr>
            <a:r>
              <a:rPr lang="en-US" sz="800"/>
              <a:t>Problems with Oort Cloud theory</a:t>
            </a:r>
          </a:p>
          <a:p>
            <a:pPr marL="685800" lvl="1" indent="-228600" eaLnBrk="1" hangingPunct="1">
              <a:lnSpc>
                <a:spcPct val="80000"/>
              </a:lnSpc>
              <a:buFontTx/>
              <a:buAutoNum type="arabicPeriod"/>
              <a:defRPr/>
            </a:pPr>
            <a:r>
              <a:rPr lang="en-US" sz="800"/>
              <a:t> no observational evidence of the cloud (</a:t>
            </a:r>
            <a:r>
              <a:rPr lang="ja-JP" altLang="en-US" sz="800"/>
              <a:t>“</a:t>
            </a:r>
            <a:r>
              <a:rPr lang="en-US" altLang="ja-JP" sz="800"/>
              <a:t>because they are so far away and so small</a:t>
            </a:r>
            <a:r>
              <a:rPr lang="ja-JP" altLang="en-US" sz="800"/>
              <a:t>”</a:t>
            </a:r>
            <a:r>
              <a:rPr lang="en-US" altLang="ja-JP" sz="800"/>
              <a:t> say evolutionists)</a:t>
            </a:r>
          </a:p>
          <a:p>
            <a:pPr marL="685800" lvl="1" indent="-228600" eaLnBrk="1" hangingPunct="1">
              <a:lnSpc>
                <a:spcPct val="80000"/>
              </a:lnSpc>
              <a:buFontTx/>
              <a:buAutoNum type="arabicPeriod"/>
              <a:defRPr/>
            </a:pPr>
            <a:r>
              <a:rPr lang="en-US" sz="800"/>
              <a:t> collisions would have destroyed most of the comets </a:t>
            </a:r>
          </a:p>
          <a:p>
            <a:pPr marL="685800" lvl="1" indent="-228600" eaLnBrk="1" hangingPunct="1">
              <a:lnSpc>
                <a:spcPct val="80000"/>
              </a:lnSpc>
              <a:buFontTx/>
              <a:buAutoNum type="arabicPeriod"/>
              <a:defRPr/>
            </a:pPr>
            <a:r>
              <a:rPr lang="en-US" sz="800"/>
              <a:t> about 100 times less comets are observed compared to prediction of the theory</a:t>
            </a:r>
          </a:p>
          <a:p>
            <a:pPr marL="228600" indent="-228600" eaLnBrk="1" hangingPunct="1">
              <a:lnSpc>
                <a:spcPct val="80000"/>
              </a:lnSpc>
              <a:defRPr/>
            </a:pPr>
            <a:r>
              <a:rPr lang="en-US" sz="800"/>
              <a:t>Kuiper Belt (named after Dutch astronomer Gerald Kuiper [1905-73], father of modern planetary science, who proposed the theory in 1951)—now believed the main source of short-period comets.</a:t>
            </a:r>
          </a:p>
          <a:p>
            <a:pPr marL="228600" indent="-228600" eaLnBrk="1" hangingPunct="1">
              <a:lnSpc>
                <a:spcPct val="80000"/>
              </a:lnSpc>
              <a:defRPr/>
            </a:pPr>
            <a:r>
              <a:rPr lang="en-US" sz="800"/>
              <a:t>	Problems with the theory</a:t>
            </a:r>
          </a:p>
          <a:p>
            <a:pPr marL="228600" indent="-228600" eaLnBrk="1" hangingPunct="1">
              <a:lnSpc>
                <a:spcPct val="80000"/>
              </a:lnSpc>
              <a:buFontTx/>
              <a:buAutoNum type="arabicPeriod"/>
              <a:defRPr/>
            </a:pPr>
            <a:r>
              <a:rPr lang="en-US" sz="800"/>
              <a:t>billions of comet nuclei must be in the Belt but the known </a:t>
            </a:r>
            <a:r>
              <a:rPr lang="ja-JP" altLang="en-US" sz="800"/>
              <a:t>“</a:t>
            </a:r>
            <a:r>
              <a:rPr lang="en-US" altLang="ja-JP" sz="800"/>
              <a:t>Kuiper Belt Objects</a:t>
            </a:r>
            <a:r>
              <a:rPr lang="ja-JP" altLang="en-US" sz="800"/>
              <a:t>”</a:t>
            </a:r>
            <a:r>
              <a:rPr lang="en-US" altLang="ja-JP" sz="800"/>
              <a:t> (KBO—made up of frozen methane, ammonia and water) number only about 1000 as of 2007 (70,000 KBOs over 100 km in diameter are BELIEVED to be there).</a:t>
            </a:r>
          </a:p>
          <a:p>
            <a:pPr marL="228600" indent="-228600" eaLnBrk="1" hangingPunct="1">
              <a:lnSpc>
                <a:spcPct val="80000"/>
              </a:lnSpc>
              <a:buFontTx/>
              <a:buAutoNum type="arabicPeriod"/>
              <a:defRPr/>
            </a:pPr>
            <a:r>
              <a:rPr lang="en-US" sz="800"/>
              <a:t> KBO discovered so far are much larger than comets (so there has been no discovery of comets </a:t>
            </a:r>
            <a:r>
              <a:rPr lang="en-US" sz="800" i="1"/>
              <a:t>per se</a:t>
            </a:r>
            <a:r>
              <a:rPr lang="en-US" sz="800"/>
              <a:t> in the KB, so that some astronomers call them more objectively </a:t>
            </a:r>
            <a:r>
              <a:rPr lang="ja-JP" altLang="en-US" sz="800"/>
              <a:t>“</a:t>
            </a:r>
            <a:r>
              <a:rPr lang="en-US" altLang="ja-JP" sz="800"/>
              <a:t>Trans-Neptunian Objects</a:t>
            </a:r>
            <a:r>
              <a:rPr lang="ja-JP" altLang="en-US" sz="800"/>
              <a:t>”</a:t>
            </a:r>
            <a:r>
              <a:rPr lang="en-US" altLang="ja-JP" sz="800"/>
              <a:t>)</a:t>
            </a:r>
          </a:p>
          <a:p>
            <a:pPr marL="228600" indent="-228600" eaLnBrk="1" hangingPunct="1">
              <a:lnSpc>
                <a:spcPct val="80000"/>
              </a:lnSpc>
              <a:defRPr/>
            </a:pPr>
            <a:r>
              <a:rPr lang="en-US" sz="800"/>
              <a:t>See Jonathan Sarfati, </a:t>
            </a:r>
            <a:r>
              <a:rPr lang="ja-JP" altLang="en-US" sz="800"/>
              <a:t>“</a:t>
            </a:r>
            <a:r>
              <a:rPr lang="en-US" altLang="ja-JP" sz="800"/>
              <a:t>Comets: Portents of doom or indicators of youth?,</a:t>
            </a:r>
            <a:r>
              <a:rPr lang="ja-JP" altLang="en-US" sz="800"/>
              <a:t>”</a:t>
            </a:r>
            <a:r>
              <a:rPr lang="en-US" altLang="ja-JP" sz="800"/>
              <a:t> </a:t>
            </a:r>
            <a:r>
              <a:rPr lang="en-US" altLang="ja-JP" sz="800" i="1"/>
              <a:t>Creation</a:t>
            </a:r>
            <a:r>
              <a:rPr lang="en-US" altLang="ja-JP" sz="800"/>
              <a:t> 25:3 (June-Aug. 2003), 37-40.  Also, see http://www.answersingenesis.org/docs2002/0513_kuiper.asp and http://en.wikipedia.org/wiki/Kuiper_belt and http://www.ifa.hawaii.edu/~jewitt/kb.html</a:t>
            </a:r>
          </a:p>
          <a:p>
            <a:pPr marL="228600" indent="-228600" eaLnBrk="1" hangingPunct="1">
              <a:lnSpc>
                <a:spcPct val="80000"/>
              </a:lnSpc>
              <a:spcBef>
                <a:spcPct val="50000"/>
              </a:spcBef>
              <a:defRPr/>
            </a:pPr>
            <a:endParaRPr lang="en-US" sz="800">
              <a:solidFill>
                <a:schemeClr val="bg1"/>
              </a:solidFill>
            </a:endParaRPr>
          </a:p>
          <a:p>
            <a:pPr marL="228600" indent="-228600" eaLnBrk="1" hangingPunct="1">
              <a:lnSpc>
                <a:spcPct val="80000"/>
              </a:lnSpc>
              <a:spcBef>
                <a:spcPct val="50000"/>
              </a:spcBef>
              <a:defRPr/>
            </a:pPr>
            <a:r>
              <a:rPr lang="en-US" sz="800">
                <a:solidFill>
                  <a:schemeClr val="bg1"/>
                </a:solidFill>
              </a:rPr>
              <a:t>Diagram from Stephen Battersby, </a:t>
            </a:r>
            <a:r>
              <a:rPr lang="ja-JP" altLang="en-US" sz="800">
                <a:solidFill>
                  <a:schemeClr val="bg1"/>
                </a:solidFill>
              </a:rPr>
              <a:t>“</a:t>
            </a:r>
            <a:r>
              <a:rPr lang="en-US" altLang="ja-JP" sz="800">
                <a:solidFill>
                  <a:schemeClr val="bg1"/>
                </a:solidFill>
              </a:rPr>
              <a:t>Our Unknown Solar System,</a:t>
            </a:r>
            <a:r>
              <a:rPr lang="ja-JP" altLang="en-US" sz="800">
                <a:solidFill>
                  <a:schemeClr val="bg1"/>
                </a:solidFill>
              </a:rPr>
              <a:t>”</a:t>
            </a:r>
            <a:r>
              <a:rPr lang="en-US" altLang="ja-JP" sz="800">
                <a:solidFill>
                  <a:schemeClr val="bg1"/>
                </a:solidFill>
              </a:rPr>
              <a:t> </a:t>
            </a:r>
            <a:r>
              <a:rPr lang="en-US" altLang="ja-JP" sz="800" i="1">
                <a:solidFill>
                  <a:schemeClr val="bg1"/>
                </a:solidFill>
              </a:rPr>
              <a:t>New Scientist</a:t>
            </a:r>
            <a:r>
              <a:rPr lang="en-US" altLang="ja-JP" sz="800">
                <a:solidFill>
                  <a:schemeClr val="bg1"/>
                </a:solidFill>
              </a:rPr>
              <a:t> 201:2693 (31 Jan. 2009), p. 32-33.</a:t>
            </a:r>
            <a:endParaRPr lang="en-US" sz="800">
              <a:solidFill>
                <a:schemeClr val="bg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FEABD32-4787-CB48-8F75-57EF6877B777}" type="slidenum">
              <a:rPr lang="en-US" smtClean="0"/>
              <a:pPr eaLnBrk="1" hangingPunct="1">
                <a:defRPr/>
              </a:pPr>
              <a:t>73</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pPr eaLnBrk="1" hangingPunct="1">
              <a:defRPr/>
            </a:pPr>
            <a:r>
              <a:rPr lang="en-US">
                <a:cs typeface="+mn-cs"/>
              </a:rPr>
              <a:t>Photo Source: Richard Milton, </a:t>
            </a:r>
            <a:r>
              <a:rPr lang="en-US" i="1">
                <a:cs typeface="+mn-cs"/>
              </a:rPr>
              <a:t>The Facts of Life</a:t>
            </a:r>
            <a:r>
              <a:rPr lang="en-US">
                <a:cs typeface="+mn-cs"/>
              </a:rPr>
              <a:t> (London: Fourth Estate, 1992), photo collection after page 145.</a:t>
            </a:r>
          </a:p>
          <a:p>
            <a:pPr eaLnBrk="1" hangingPunct="1">
              <a:defRPr/>
            </a:pPr>
            <a:r>
              <a:rPr lang="en-US">
                <a:cs typeface="+mn-cs"/>
              </a:rPr>
              <a:t>On problems of moon-dust argument: http://www.answersingenesis.org/docs/1372.asp</a:t>
            </a:r>
          </a:p>
          <a:p>
            <a:pPr eaLnBrk="1" hangingPunct="1">
              <a:defRPr/>
            </a:pPr>
            <a:r>
              <a:rPr lang="en-US">
                <a:cs typeface="+mn-cs"/>
              </a:rPr>
              <a:t>(Creation Mag. Article)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A7B0FD1-6E13-834E-A348-BBD44FFB3AD3}" type="slidenum">
              <a:rPr lang="en-US" smtClean="0"/>
              <a:pPr eaLnBrk="1" hangingPunct="1">
                <a:defRPr/>
              </a:pPr>
              <a:t>74</a:t>
            </a:fld>
            <a:endParaRPr lang="en-US"/>
          </a:p>
        </p:txBody>
      </p:sp>
      <p:sp>
        <p:nvSpPr>
          <p:cNvPr id="2675714" name="Rectangle 2"/>
          <p:cNvSpPr>
            <a:spLocks noGrp="1" noRot="1" noChangeAspect="1" noChangeArrowheads="1" noTextEdit="1"/>
          </p:cNvSpPr>
          <p:nvPr>
            <p:ph type="sldImg"/>
          </p:nvPr>
        </p:nvSpPr>
        <p:spPr>
          <a:ln/>
        </p:spPr>
      </p:sp>
      <p:sp>
        <p:nvSpPr>
          <p:cNvPr id="2675715" name="Rectangle 3"/>
          <p:cNvSpPr>
            <a:spLocks noGrp="1" noChangeArrowheads="1"/>
          </p:cNvSpPr>
          <p:nvPr>
            <p:ph type="body" idx="1"/>
          </p:nvPr>
        </p:nvSpPr>
        <p:spPr/>
        <p:txBody>
          <a:bodyPr/>
          <a:lstStyle/>
          <a:p>
            <a:pPr eaLnBrk="1" hangingPunct="1">
              <a:defRPr/>
            </a:pPr>
            <a:r>
              <a:rPr lang="en-AU"/>
              <a:t>In reply to a question on distant starlight, the first answer should be to show that the big bangers have their own problem with light travel time.  This is called the </a:t>
            </a:r>
            <a:r>
              <a:rPr lang="en-AU" i="1"/>
              <a:t>horizon problem</a:t>
            </a:r>
            <a:r>
              <a:rPr lang="en-AU"/>
              <a:t>.  That is, the different regions of space started off with widely different temperatures because of the fluctuations.  But now, the Cosmic Background Radiation shows that all regions of space have almost exactly the same temperature.  The only way this could occur naturalistically is if all the regions had been close enough to exchange radiation, with the net result that hot regions donate energy to cooler regions until they reach the same temperature.</a:t>
            </a:r>
          </a:p>
          <a:p>
            <a:pPr eaLnBrk="1" hangingPunct="1">
              <a:defRPr/>
            </a:pPr>
            <a:r>
              <a:rPr lang="en-AU"/>
              <a:t>But the problem for the big bangers is this—the different regions are at least 10 times more distant than the furthest distance light could have travelled, the ‘horizon’.</a:t>
            </a:r>
          </a:p>
          <a:p>
            <a:pPr eaLnBrk="1" hangingPunct="1">
              <a:defRPr/>
            </a:pPr>
            <a:endParaRPr lang="en-AU"/>
          </a:p>
          <a:p>
            <a:pPr eaLnBrk="1" hangingPunct="1">
              <a:defRPr/>
            </a:pPr>
            <a:r>
              <a:rPr lang="en-AU"/>
              <a:t>So if both sides have unanswered questions about the same sort of problem, it can’t be used as evidence against only one side.</a:t>
            </a: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66FE2994-FD8A-2C40-B2E9-1C1527292735}" type="slidenum">
              <a:rPr lang="en-US" smtClean="0">
                <a:solidFill>
                  <a:srgbClr val="000000"/>
                </a:solidFill>
              </a:rPr>
              <a:pPr eaLnBrk="1" hangingPunct="1">
                <a:defRPr/>
              </a:pPr>
              <a:t>75</a:t>
            </a:fld>
            <a:endParaRPr lang="en-US">
              <a:solidFill>
                <a:srgbClr val="000000"/>
              </a:solidFill>
            </a:endParaRPr>
          </a:p>
        </p:txBody>
      </p:sp>
      <p:sp>
        <p:nvSpPr>
          <p:cNvPr id="3061762" name="Rectangle 2"/>
          <p:cNvSpPr>
            <a:spLocks noGrp="1" noRot="1" noChangeAspect="1" noChangeArrowheads="1" noTextEdit="1"/>
          </p:cNvSpPr>
          <p:nvPr>
            <p:ph type="sldImg"/>
          </p:nvPr>
        </p:nvSpPr>
        <p:spPr>
          <a:ln/>
        </p:spPr>
      </p:sp>
      <p:sp>
        <p:nvSpPr>
          <p:cNvPr id="30617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44DC774-40D1-E346-ACE5-F0D9EEABEEBE}" type="slidenum">
              <a:rPr lang="en-US" smtClean="0"/>
              <a:pPr eaLnBrk="1" hangingPunct="1">
                <a:defRPr/>
              </a:pPr>
              <a:t>76</a:t>
            </a:fld>
            <a:endParaRPr lang="en-US"/>
          </a:p>
        </p:txBody>
      </p:sp>
      <p:sp>
        <p:nvSpPr>
          <p:cNvPr id="1212418" name="Rectangle 2"/>
          <p:cNvSpPr>
            <a:spLocks noGrp="1" noRot="1" noChangeAspect="1" noChangeArrowheads="1" noTextEdit="1"/>
          </p:cNvSpPr>
          <p:nvPr>
            <p:ph type="sldImg"/>
          </p:nvPr>
        </p:nvSpPr>
        <p:spPr>
          <a:ln/>
        </p:spPr>
      </p:sp>
      <p:sp>
        <p:nvSpPr>
          <p:cNvPr id="1212419"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C374D1F-7AA3-6C48-BF72-DBD81AF842AA}" type="slidenum">
              <a:rPr lang="en-US" smtClean="0"/>
              <a:pPr eaLnBrk="1" hangingPunct="1">
                <a:defRPr/>
              </a:pPr>
              <a:t>77</a:t>
            </a:fld>
            <a:endParaRPr lang="en-US"/>
          </a:p>
        </p:txBody>
      </p:sp>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571E2DC-9013-4D4C-9CDA-FC2B9A64A1E9}" type="slidenum">
              <a:rPr lang="en-US" smtClean="0"/>
              <a:pPr eaLnBrk="1" hangingPunct="1">
                <a:defRPr/>
              </a:pPr>
              <a:t>78</a:t>
            </a:fld>
            <a:endParaRPr lang="en-US"/>
          </a:p>
        </p:txBody>
      </p:sp>
      <p:sp>
        <p:nvSpPr>
          <p:cNvPr id="1281026" name="Rectangle 2"/>
          <p:cNvSpPr>
            <a:spLocks noGrp="1" noRot="1" noChangeAspect="1" noChangeArrowheads="1" noTextEdit="1"/>
          </p:cNvSpPr>
          <p:nvPr>
            <p:ph type="sldImg"/>
          </p:nvPr>
        </p:nvSpPr>
        <p:spPr>
          <a:ln/>
        </p:spPr>
      </p:sp>
      <p:sp>
        <p:nvSpPr>
          <p:cNvPr id="12810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8595CA3-6EAE-A84E-BC83-374EA430E06E}" type="slidenum">
              <a:rPr lang="en-US" smtClean="0"/>
              <a:pPr eaLnBrk="1" hangingPunct="1">
                <a:defRPr/>
              </a:pPr>
              <a:t>79</a:t>
            </a:fld>
            <a:endParaRPr lang="en-US"/>
          </a:p>
        </p:txBody>
      </p:sp>
      <p:sp>
        <p:nvSpPr>
          <p:cNvPr id="2230274" name="Rectangle 2"/>
          <p:cNvSpPr>
            <a:spLocks noGrp="1" noRot="1" noChangeAspect="1" noChangeArrowheads="1" noTextEdit="1"/>
          </p:cNvSpPr>
          <p:nvPr>
            <p:ph type="sldImg"/>
          </p:nvPr>
        </p:nvSpPr>
        <p:spPr>
          <a:ln/>
        </p:spPr>
      </p:sp>
      <p:sp>
        <p:nvSpPr>
          <p:cNvPr id="2230275" name="Rectangle 3"/>
          <p:cNvSpPr>
            <a:spLocks noGrp="1" noChangeArrowheads="1"/>
          </p:cNvSpPr>
          <p:nvPr>
            <p:ph type="body" idx="1"/>
          </p:nvPr>
        </p:nvSpPr>
        <p:spPr/>
        <p:txBody>
          <a:bodyPr/>
          <a:lstStyle/>
          <a:p>
            <a:pPr eaLnBrk="1" hangingPunct="1">
              <a:defRPr/>
            </a:pPr>
            <a:r>
              <a:rPr lang="en-US">
                <a:cs typeface="+mn-cs"/>
              </a:rPr>
              <a:t>Orion photo: http://www.astrosurf.com/sguisard/Pagim/Orion_constellation-HRVB-50mm.html, accessed 2 June 2008</a:t>
            </a:r>
          </a:p>
          <a:p>
            <a:pPr eaLnBrk="1" hangingPunct="1">
              <a:defRPr/>
            </a:pPr>
            <a:r>
              <a:rPr lang="en-US">
                <a:cs typeface="+mn-cs"/>
              </a:rPr>
              <a:t>Big Dipper photo: http://my.execpc.com/60/B3/culp/astronomy/Spring/Polar.html, accessed 2 June 2008</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FE4BE5F-D897-CD4C-94D0-0AEBD20E50F9}" type="slidenum">
              <a:rPr lang="en-US" smtClean="0"/>
              <a:pPr eaLnBrk="1" hangingPunct="1">
                <a:defRPr/>
              </a:pPr>
              <a:t>80</a:t>
            </a:fld>
            <a:endParaRPr lang="en-US"/>
          </a:p>
        </p:txBody>
      </p:sp>
      <p:sp>
        <p:nvSpPr>
          <p:cNvPr id="2628610" name="Rectangle 2"/>
          <p:cNvSpPr>
            <a:spLocks noGrp="1" noRot="1" noChangeAspect="1" noChangeArrowheads="1" noTextEdit="1"/>
          </p:cNvSpPr>
          <p:nvPr>
            <p:ph type="sldImg"/>
          </p:nvPr>
        </p:nvSpPr>
        <p:spPr>
          <a:ln/>
        </p:spPr>
      </p:sp>
      <p:sp>
        <p:nvSpPr>
          <p:cNvPr id="26286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9551C7A-5E8E-7D4F-BE10-E92D6DB7EA7F}" type="slidenum">
              <a:rPr lang="en-US" smtClean="0"/>
              <a:pPr eaLnBrk="1" hangingPunct="1">
                <a:defRPr/>
              </a:pPr>
              <a:t>8</a:t>
            </a:fld>
            <a:endParaRPr lang="en-US"/>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pPr eaLnBrk="1" hangingPunct="1">
              <a:defRPr/>
            </a:pPr>
            <a:r>
              <a:rPr lang="en-US">
                <a:cs typeface="+mn-cs"/>
              </a:rPr>
              <a:t>Picture source: http://antwrp.gsfc.nasa.gov/apod/ap030510.html.</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C2D47EEA-641C-F04E-9C49-8B6012D82BCD}" type="slidenum">
              <a:rPr lang="en-US" smtClean="0"/>
              <a:pPr eaLnBrk="1" hangingPunct="1">
                <a:defRPr/>
              </a:pPr>
              <a:t>81</a:t>
            </a:fld>
            <a:endParaRPr lang="en-US"/>
          </a:p>
        </p:txBody>
      </p:sp>
      <p:sp>
        <p:nvSpPr>
          <p:cNvPr id="2679810" name="Rectangle 2"/>
          <p:cNvSpPr>
            <a:spLocks noGrp="1" noRot="1" noChangeAspect="1" noChangeArrowheads="1" noTextEdit="1"/>
          </p:cNvSpPr>
          <p:nvPr>
            <p:ph type="sldImg"/>
          </p:nvPr>
        </p:nvSpPr>
        <p:spPr>
          <a:ln/>
        </p:spPr>
      </p:sp>
      <p:sp>
        <p:nvSpPr>
          <p:cNvPr id="26798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F2DC0E6-678B-0341-9284-428F4C9D6D9B}" type="slidenum">
              <a:rPr lang="en-US" smtClean="0"/>
              <a:pPr eaLnBrk="1" hangingPunct="1">
                <a:defRPr/>
              </a:pPr>
              <a:t>82</a:t>
            </a:fld>
            <a:endParaRPr lang="en-US"/>
          </a:p>
        </p:txBody>
      </p:sp>
      <p:sp>
        <p:nvSpPr>
          <p:cNvPr id="1655810" name="Rectangle 2"/>
          <p:cNvSpPr>
            <a:spLocks noGrp="1" noRot="1" noChangeAspect="1" noChangeArrowheads="1" noTextEdit="1"/>
          </p:cNvSpPr>
          <p:nvPr>
            <p:ph type="sldImg"/>
          </p:nvPr>
        </p:nvSpPr>
        <p:spPr>
          <a:ln/>
        </p:spPr>
      </p:sp>
      <p:sp>
        <p:nvSpPr>
          <p:cNvPr id="165581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86147D29-226F-4D44-A0CF-C469AA293B12}" type="slidenum">
              <a:rPr lang="en-US" smtClean="0"/>
              <a:pPr eaLnBrk="1" hangingPunct="1">
                <a:defRPr/>
              </a:pPr>
              <a:t>83</a:t>
            </a:fld>
            <a:endParaRPr lang="en-US"/>
          </a:p>
        </p:txBody>
      </p:sp>
      <p:sp>
        <p:nvSpPr>
          <p:cNvPr id="1657858" name="Rectangle 2"/>
          <p:cNvSpPr>
            <a:spLocks noGrp="1" noRot="1" noChangeAspect="1" noChangeArrowheads="1" noTextEdit="1"/>
          </p:cNvSpPr>
          <p:nvPr>
            <p:ph type="sldImg"/>
          </p:nvPr>
        </p:nvSpPr>
        <p:spPr>
          <a:ln/>
        </p:spPr>
      </p:sp>
      <p:sp>
        <p:nvSpPr>
          <p:cNvPr id="16578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818A1F9-E635-3B40-876E-B2624AA12121}" type="slidenum">
              <a:rPr lang="en-US" smtClean="0"/>
              <a:pPr eaLnBrk="1" hangingPunct="1">
                <a:defRPr/>
              </a:pPr>
              <a:t>84</a:t>
            </a:fld>
            <a:endParaRPr lang="en-US"/>
          </a:p>
        </p:txBody>
      </p:sp>
      <p:sp>
        <p:nvSpPr>
          <p:cNvPr id="849922" name="Rectangle 2"/>
          <p:cNvSpPr>
            <a:spLocks noGrp="1" noRot="1" noChangeAspect="1" noChangeArrowheads="1" noTextEdit="1"/>
          </p:cNvSpPr>
          <p:nvPr>
            <p:ph type="sldImg"/>
          </p:nvPr>
        </p:nvSpPr>
        <p:spPr>
          <a:ln/>
        </p:spPr>
      </p:sp>
      <p:sp>
        <p:nvSpPr>
          <p:cNvPr id="8499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FF3174E-2E92-EF42-931A-C62CAE6B6A1E}" type="slidenum">
              <a:rPr lang="en-US" smtClean="0"/>
              <a:pPr eaLnBrk="1" hangingPunct="1">
                <a:defRPr/>
              </a:pPr>
              <a:t>85</a:t>
            </a:fld>
            <a:endParaRPr lang="en-US"/>
          </a:p>
        </p:txBody>
      </p:sp>
      <p:sp>
        <p:nvSpPr>
          <p:cNvPr id="2192386" name="Rectangle 2"/>
          <p:cNvSpPr>
            <a:spLocks noGrp="1" noRot="1" noChangeAspect="1" noChangeArrowheads="1" noTextEdit="1"/>
          </p:cNvSpPr>
          <p:nvPr>
            <p:ph type="sldImg"/>
          </p:nvPr>
        </p:nvSpPr>
        <p:spPr>
          <a:ln/>
        </p:spPr>
      </p:sp>
      <p:sp>
        <p:nvSpPr>
          <p:cNvPr id="2192387" name="Rectangle 3"/>
          <p:cNvSpPr>
            <a:spLocks noGrp="1" noChangeArrowheads="1"/>
          </p:cNvSpPr>
          <p:nvPr>
            <p:ph type="body" idx="1"/>
          </p:nvPr>
        </p:nvSpPr>
        <p:spPr/>
        <p:txBody>
          <a:bodyPr/>
          <a:lstStyle/>
          <a:p>
            <a:pPr eaLnBrk="1" hangingPunct="1">
              <a:defRPr/>
            </a:pPr>
            <a:r>
              <a:rPr lang="en-US">
                <a:cs typeface="+mn-cs"/>
              </a:rPr>
              <a:t>LXX confirms the Hebrew in Gen. 1:16  and Ps. 136:8-9 by using the accusative forms of the definite articles and the nouns.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09136A8-5286-694B-AECB-10ECD7F252C3}" type="slidenum">
              <a:rPr lang="en-US" smtClean="0"/>
              <a:pPr eaLnBrk="1" hangingPunct="1">
                <a:defRPr/>
              </a:pPr>
              <a:t>86</a:t>
            </a:fld>
            <a:endParaRPr lang="en-US"/>
          </a:p>
        </p:txBody>
      </p:sp>
      <p:sp>
        <p:nvSpPr>
          <p:cNvPr id="2626562" name="Rectangle 2"/>
          <p:cNvSpPr>
            <a:spLocks noGrp="1" noRot="1" noChangeAspect="1" noChangeArrowheads="1" noTextEdit="1"/>
          </p:cNvSpPr>
          <p:nvPr>
            <p:ph type="sldImg"/>
          </p:nvPr>
        </p:nvSpPr>
        <p:spPr>
          <a:ln/>
        </p:spPr>
      </p:sp>
      <p:sp>
        <p:nvSpPr>
          <p:cNvPr id="2626563" name="Rectangle 3"/>
          <p:cNvSpPr>
            <a:spLocks noGrp="1" noChangeArrowheads="1"/>
          </p:cNvSpPr>
          <p:nvPr>
            <p:ph type="body" idx="1"/>
          </p:nvPr>
        </p:nvSpPr>
        <p:spPr/>
        <p:txBody>
          <a:bodyPr/>
          <a:lstStyle/>
          <a:p>
            <a:pPr eaLnBrk="1" hangingPunct="1">
              <a:defRPr/>
            </a:pPr>
            <a:r>
              <a:rPr lang="en-US" dirty="0">
                <a:cs typeface="+mn-cs"/>
              </a:rPr>
              <a:t>LXX confirms the Hebrew in Gen. 1:16  and Ps. 136:8-9 by using the accusative forms of the definite articles and the nouns.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E9567C0-A41B-ED49-9C67-7F04C3B545CC}" type="slidenum">
              <a:rPr lang="en-US" smtClean="0"/>
              <a:pPr eaLnBrk="1" hangingPunct="1">
                <a:defRPr/>
              </a:pPr>
              <a:t>87</a:t>
            </a:fld>
            <a:endParaRPr lang="en-US"/>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p:txBody>
          <a:bodyPr/>
          <a:lstStyle/>
          <a:p>
            <a:pPr eaLnBrk="1" hangingPunct="1">
              <a:defRPr/>
            </a:pPr>
            <a:r>
              <a:rPr lang="en-US">
                <a:cs typeface="+mn-cs"/>
              </a:rPr>
              <a:t>LXX confirms the Hebrew in Gen. 1:16 by using the accusative forms of the definite articles and the nouns.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4231E96-2C64-3448-9839-6B32D7D2CC87}" type="slidenum">
              <a:rPr lang="en-US" smtClean="0"/>
              <a:pPr eaLnBrk="1" hangingPunct="1">
                <a:defRPr/>
              </a:pPr>
              <a:t>88</a:t>
            </a:fld>
            <a:endParaRPr lang="en-US"/>
          </a:p>
        </p:txBody>
      </p:sp>
      <p:sp>
        <p:nvSpPr>
          <p:cNvPr id="2681858" name="Rectangle 2"/>
          <p:cNvSpPr>
            <a:spLocks noGrp="1" noRot="1" noChangeAspect="1" noChangeArrowheads="1" noTextEdit="1"/>
          </p:cNvSpPr>
          <p:nvPr>
            <p:ph type="sldImg"/>
          </p:nvPr>
        </p:nvSpPr>
        <p:spPr>
          <a:ln/>
        </p:spPr>
      </p:sp>
      <p:sp>
        <p:nvSpPr>
          <p:cNvPr id="26818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84C7E75-B0F9-7B41-A9B0-E72317DB86E2}" type="slidenum">
              <a:rPr lang="en-US" smtClean="0"/>
              <a:pPr eaLnBrk="1" hangingPunct="1">
                <a:defRPr/>
              </a:pPr>
              <a:t>89</a:t>
            </a:fld>
            <a:endParaRPr lang="en-US"/>
          </a:p>
        </p:txBody>
      </p:sp>
      <p:sp>
        <p:nvSpPr>
          <p:cNvPr id="2002946" name="Rectangle 2"/>
          <p:cNvSpPr>
            <a:spLocks noGrp="1" noRot="1" noChangeAspect="1" noChangeArrowheads="1" noTextEdit="1"/>
          </p:cNvSpPr>
          <p:nvPr>
            <p:ph type="sldImg"/>
          </p:nvPr>
        </p:nvSpPr>
        <p:spPr>
          <a:ln/>
        </p:spPr>
      </p:sp>
      <p:sp>
        <p:nvSpPr>
          <p:cNvPr id="2002947" name="Rectangle 3"/>
          <p:cNvSpPr>
            <a:spLocks noGrp="1" noChangeArrowheads="1"/>
          </p:cNvSpPr>
          <p:nvPr>
            <p:ph type="body" idx="1"/>
          </p:nvPr>
        </p:nvSpPr>
        <p:spPr/>
        <p:txBody>
          <a:bodyPr/>
          <a:lstStyle/>
          <a:p>
            <a:pPr eaLnBrk="1" hangingPunct="1">
              <a:defRPr/>
            </a:pPr>
            <a:r>
              <a:rPr lang="en-US"/>
              <a:t>Say that historically astronomical evolution and geological evolution laid the ground work for Darwin</a:t>
            </a:r>
            <a:r>
              <a:rPr lang="ja-JP" altLang="en-US"/>
              <a:t>’</a:t>
            </a:r>
            <a:r>
              <a:rPr lang="en-US" altLang="ja-JP"/>
              <a:t>s theory of biological evolution.  Darwin used the same philosophical assumptions that the old-earth geologists and astronomers had used 50 years earlier to develop their theory of millions of years. </a:t>
            </a:r>
            <a:r>
              <a:rPr lang="zh-CN" altLang="en-US"/>
              <a:t> 全所有都是基于自然哲学的假设。</a:t>
            </a: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7DBEF36-78BD-7649-B0F5-7151EC73643B}" type="slidenum">
              <a:rPr lang="en-US" smtClean="0">
                <a:solidFill>
                  <a:srgbClr val="000000"/>
                </a:solidFill>
              </a:rPr>
              <a:pPr eaLnBrk="1" hangingPunct="1">
                <a:defRPr/>
              </a:pPr>
              <a:t>90</a:t>
            </a:fld>
            <a:endParaRPr lang="en-US">
              <a:solidFill>
                <a:srgbClr val="000000"/>
              </a:solidFill>
            </a:endParaRPr>
          </a:p>
        </p:txBody>
      </p:sp>
      <p:sp>
        <p:nvSpPr>
          <p:cNvPr id="3061762" name="Rectangle 2"/>
          <p:cNvSpPr>
            <a:spLocks noGrp="1" noRot="1" noChangeAspect="1" noChangeArrowheads="1" noTextEdit="1"/>
          </p:cNvSpPr>
          <p:nvPr>
            <p:ph type="sldImg"/>
          </p:nvPr>
        </p:nvSpPr>
        <p:spPr>
          <a:ln/>
        </p:spPr>
      </p:sp>
      <p:sp>
        <p:nvSpPr>
          <p:cNvPr id="306176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E32D8C4-E8DA-E64C-996E-3B742B450115}" type="slidenum">
              <a:rPr lang="en-US" smtClean="0"/>
              <a:pPr eaLnBrk="1" hangingPunct="1">
                <a:defRPr/>
              </a:pPr>
              <a:t>9</a:t>
            </a:fld>
            <a:endParaRPr lang="en-US"/>
          </a:p>
        </p:txBody>
      </p:sp>
      <p:sp>
        <p:nvSpPr>
          <p:cNvPr id="2640898" name="Rectangle 2"/>
          <p:cNvSpPr>
            <a:spLocks noGrp="1" noRot="1" noChangeAspect="1" noChangeArrowheads="1" noTextEdit="1"/>
          </p:cNvSpPr>
          <p:nvPr>
            <p:ph type="sldImg"/>
          </p:nvPr>
        </p:nvSpPr>
        <p:spPr>
          <a:ln/>
        </p:spPr>
      </p:sp>
      <p:sp>
        <p:nvSpPr>
          <p:cNvPr id="2640899" name="Rectangle 3"/>
          <p:cNvSpPr>
            <a:spLocks noGrp="1" noChangeArrowheads="1"/>
          </p:cNvSpPr>
          <p:nvPr>
            <p:ph type="body" idx="1"/>
          </p:nvPr>
        </p:nvSpPr>
        <p:spPr/>
        <p:txBody>
          <a:bodyPr/>
          <a:lstStyle/>
          <a:p>
            <a:pPr eaLnBrk="1" hangingPunct="1">
              <a:spcBef>
                <a:spcPts val="500"/>
              </a:spcBef>
              <a:spcAft>
                <a:spcPts val="500"/>
              </a:spcAft>
              <a:defRPr/>
            </a:pPr>
            <a:r>
              <a:rPr lang="ja-JP" altLang="en-US"/>
              <a:t>“</a:t>
            </a:r>
            <a:r>
              <a:rPr lang="en-US" altLang="ja-JP"/>
              <a:t>Among the surprises, Dr. Giavalisco said, is that the universe was copiously producing stars as early as a billion years of age. Some earlier surveys had suggested that star formation had started out slowly and then peaked until the universe was three billion to six billion years old.  According to the GOODS results, however, star formation started out at a high rate and stayed that way until about seven billion years ago. Then the rate fell precipitously, perhaps because all the primordial hydrogen, the gas of which stars are made, had been used up or heated up too far to condense.</a:t>
            </a:r>
            <a:r>
              <a:rPr lang="ja-JP" altLang="en-US"/>
              <a:t>”</a:t>
            </a:r>
            <a:r>
              <a:rPr lang="en-US" altLang="ja-JP"/>
              <a:t> </a:t>
            </a:r>
          </a:p>
          <a:p>
            <a:pPr eaLnBrk="1" hangingPunct="1">
              <a:spcBef>
                <a:spcPts val="500"/>
              </a:spcBef>
              <a:spcAft>
                <a:spcPts val="500"/>
              </a:spcAft>
              <a:defRPr/>
            </a:pPr>
            <a:r>
              <a:rPr lang="en-US"/>
              <a:t>GOODS stands for Great Observatories Origins Deep Survey, an analysis of two parts of the sky in both the north and south directions equal to the size of the moon and containing 50,000 galaxies.</a:t>
            </a:r>
          </a:p>
          <a:p>
            <a:pPr eaLnBrk="1" hangingPunct="1">
              <a:spcBef>
                <a:spcPts val="500"/>
              </a:spcBef>
              <a:spcAft>
                <a:spcPts val="500"/>
              </a:spcAft>
              <a:defRPr/>
            </a:pPr>
            <a:r>
              <a:rPr lang="en-US"/>
              <a:t>&lt;www.nytimes.com/2003/06/20/science/20GALA.html&gt;, 20 June 2003</a:t>
            </a:r>
          </a:p>
          <a:p>
            <a:pPr eaLnBrk="1" hangingPunct="1">
              <a:defRPr/>
            </a:pPr>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730CBE-72D5-8C4E-A6BE-888C6ED93608}" type="slidenum">
              <a:rPr lang="en-US">
                <a:solidFill>
                  <a:prstClr val="black"/>
                </a:solidFill>
              </a:rPr>
              <a:pPr>
                <a:defRPr/>
              </a:pPr>
              <a:t>91</a:t>
            </a:fld>
            <a:endParaRPr lang="en-US">
              <a:solidFill>
                <a:prstClr val="black"/>
              </a:solidFill>
            </a:endParaRPr>
          </a:p>
        </p:txBody>
      </p:sp>
      <p:sp>
        <p:nvSpPr>
          <p:cNvPr id="2472962" name="Rectangle 2"/>
          <p:cNvSpPr>
            <a:spLocks noGrp="1" noRot="1" noChangeAspect="1" noChangeArrowheads="1" noTextEdit="1"/>
          </p:cNvSpPr>
          <p:nvPr>
            <p:ph type="sldImg"/>
          </p:nvPr>
        </p:nvSpPr>
        <p:spPr>
          <a:ln/>
        </p:spPr>
      </p:sp>
      <p:sp>
        <p:nvSpPr>
          <p:cNvPr id="24729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A2D5F9A-6C0A-5547-8E9F-FE542DE8B208}" type="slidenum">
              <a:rPr lang="en-US" smtClean="0"/>
              <a:pPr eaLnBrk="1" hangingPunct="1">
                <a:defRPr/>
              </a:pPr>
              <a:t>92</a:t>
            </a:fld>
            <a:endParaRPr lang="en-US"/>
          </a:p>
        </p:txBody>
      </p:sp>
      <p:sp>
        <p:nvSpPr>
          <p:cNvPr id="2468866" name="Rectangle 2"/>
          <p:cNvSpPr>
            <a:spLocks noGrp="1" noRot="1" noChangeAspect="1" noChangeArrowheads="1" noTextEdit="1"/>
          </p:cNvSpPr>
          <p:nvPr>
            <p:ph type="sldImg"/>
          </p:nvPr>
        </p:nvSpPr>
        <p:spPr>
          <a:ln/>
        </p:spPr>
      </p:sp>
      <p:sp>
        <p:nvSpPr>
          <p:cNvPr id="24688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D11905F-3AEC-604F-9B8F-6DB6FA904ACC}" type="slidenum">
              <a:rPr lang="en-US" smtClean="0"/>
              <a:pPr eaLnBrk="1" hangingPunct="1">
                <a:defRPr/>
              </a:pPr>
              <a:t>93</a:t>
            </a:fld>
            <a:endParaRPr lang="en-US"/>
          </a:p>
        </p:txBody>
      </p:sp>
      <p:sp>
        <p:nvSpPr>
          <p:cNvPr id="1902594" name="Rectangle 2"/>
          <p:cNvSpPr>
            <a:spLocks noGrp="1" noRot="1" noChangeAspect="1" noChangeArrowheads="1" noTextEdit="1"/>
          </p:cNvSpPr>
          <p:nvPr>
            <p:ph type="sldImg"/>
          </p:nvPr>
        </p:nvSpPr>
        <p:spPr>
          <a:ln/>
        </p:spPr>
      </p:sp>
      <p:sp>
        <p:nvSpPr>
          <p:cNvPr id="1902595" name="Rectangle 3"/>
          <p:cNvSpPr>
            <a:spLocks noGrp="1" noChangeArrowheads="1"/>
          </p:cNvSpPr>
          <p:nvPr>
            <p:ph type="body" idx="1"/>
          </p:nvPr>
        </p:nvSpPr>
        <p:spPr>
          <a:xfrm>
            <a:off x="914400" y="4343400"/>
            <a:ext cx="5029200" cy="4114800"/>
          </a:xfrm>
        </p:spPr>
        <p:txBody>
          <a:bodyPr/>
          <a:lstStyle/>
          <a:p>
            <a:pPr eaLnBrk="1" hangingPunct="1">
              <a:defRPr/>
            </a:pPr>
            <a:r>
              <a:rPr lang="en-US"/>
              <a:t>Sources</a:t>
            </a:r>
          </a:p>
          <a:p>
            <a:pPr eaLnBrk="1" hangingPunct="1">
              <a:defRPr/>
            </a:pPr>
            <a:r>
              <a:rPr lang="en-US" b="1"/>
              <a:t>Quote 1:</a:t>
            </a:r>
            <a:r>
              <a:rPr lang="en-US"/>
              <a:t>  </a:t>
            </a:r>
            <a:r>
              <a:rPr lang="en-US" i="1"/>
              <a:t>Principia</a:t>
            </a:r>
            <a:r>
              <a:rPr lang="en-US"/>
              <a:t>, Book </a:t>
            </a:r>
            <a:r>
              <a:rPr lang="en-US" b="1"/>
              <a:t>III</a:t>
            </a:r>
            <a:r>
              <a:rPr lang="en-US"/>
              <a:t>; cited in; </a:t>
            </a:r>
            <a:r>
              <a:rPr lang="en-US" i="1"/>
              <a:t>Newton</a:t>
            </a:r>
            <a:r>
              <a:rPr lang="ja-JP" altLang="en-US" i="1"/>
              <a:t>’</a:t>
            </a:r>
            <a:r>
              <a:rPr lang="en-US" altLang="ja-JP" i="1"/>
              <a:t>s Philosophy of Nature: Selections from his writings</a:t>
            </a:r>
            <a:r>
              <a:rPr lang="en-US" altLang="ja-JP"/>
              <a:t>, H.S. Thayer, ed. (New York: Hafner Library of Classics, 1953), p. 42. </a:t>
            </a:r>
          </a:p>
          <a:p>
            <a:pPr eaLnBrk="1" hangingPunct="1">
              <a:defRPr/>
            </a:pPr>
            <a:r>
              <a:rPr lang="en-US" b="1"/>
              <a:t>Quote 2:</a:t>
            </a:r>
            <a:r>
              <a:rPr lang="en-US"/>
              <a:t>  </a:t>
            </a:r>
            <a:r>
              <a:rPr lang="en-US" i="1"/>
              <a:t>A Short Scheme of the True Religion</a:t>
            </a:r>
            <a:r>
              <a:rPr lang="en-US"/>
              <a:t>, manuscript quoted in </a:t>
            </a:r>
            <a:r>
              <a:rPr lang="en-US" i="1"/>
              <a:t>Memoirs of the Life, Writings and Discoveries of Sir Isaac Newton</a:t>
            </a:r>
            <a:r>
              <a:rPr lang="en-US"/>
              <a:t> by Sir David Brewster, (Edinburgh, 1850), cited in </a:t>
            </a:r>
            <a:r>
              <a:rPr lang="en-US" i="1"/>
              <a:t>ibid</a:t>
            </a:r>
            <a:r>
              <a:rPr lang="en-US"/>
              <a:t>, p. 65.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ADC2954-153F-A847-95C2-279E77CCF09E}" type="slidenum">
              <a:rPr lang="en-US" smtClean="0"/>
              <a:pPr eaLnBrk="1" hangingPunct="1">
                <a:defRPr/>
              </a:pPr>
              <a:t>94</a:t>
            </a:fld>
            <a:endParaRPr lang="en-US"/>
          </a:p>
        </p:txBody>
      </p:sp>
      <p:sp>
        <p:nvSpPr>
          <p:cNvPr id="937986" name="Rectangle 2"/>
          <p:cNvSpPr>
            <a:spLocks noGrp="1" noRot="1" noChangeAspect="1" noChangeArrowheads="1" noTextEdit="1"/>
          </p:cNvSpPr>
          <p:nvPr>
            <p:ph type="sldImg"/>
          </p:nvPr>
        </p:nvSpPr>
        <p:spPr>
          <a:ln/>
        </p:spPr>
      </p:sp>
      <p:sp>
        <p:nvSpPr>
          <p:cNvPr id="937987" name="Rectangle 3"/>
          <p:cNvSpPr>
            <a:spLocks noGrp="1" noChangeArrowheads="1"/>
          </p:cNvSpPr>
          <p:nvPr>
            <p:ph type="body" idx="1"/>
          </p:nvPr>
        </p:nvSpPr>
        <p:spPr/>
        <p:txBody>
          <a:bodyPr/>
          <a:lstStyle/>
          <a:p>
            <a:pPr eaLnBrk="1" hangingPunct="1">
              <a:defRPr/>
            </a:pPr>
            <a:r>
              <a:rPr lang="en-US">
                <a:cs typeface="+mn-cs"/>
              </a:rPr>
              <a:t>Eagle Nebula</a:t>
            </a:r>
          </a:p>
          <a:p>
            <a:pPr eaLnBrk="1" hangingPunct="1">
              <a:defRPr/>
            </a:pPr>
            <a:r>
              <a:rPr lang="en-US">
                <a:cs typeface="+mn-cs"/>
              </a:rPr>
              <a:t>The tallest pillar (left) is about a light-year long from base to tip.</a:t>
            </a:r>
          </a:p>
          <a:p>
            <a:pPr eaLnBrk="1" hangingPunct="1">
              <a:defRPr/>
            </a:pPr>
            <a:r>
              <a:rPr lang="en-US">
                <a:cs typeface="+mn-cs"/>
              </a:rPr>
              <a:t>Source: http://grin.hq.nasa.gov/ABSTRACTS/GPN-2000-000987.html</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0D901E2C-FDF6-E943-AE78-C69055F8CB76}" type="slidenum">
              <a:rPr lang="en-US" smtClean="0"/>
              <a:pPr eaLnBrk="1" hangingPunct="1">
                <a:defRPr/>
              </a:pPr>
              <a:t>95</a:t>
            </a:fld>
            <a:endParaRPr lang="en-US"/>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3AEBD7A7-E1C8-B04B-8F63-4CCD481C713D}" type="slidenum">
              <a:rPr lang="en-US" smtClean="0"/>
              <a:pPr eaLnBrk="1" hangingPunct="1">
                <a:defRPr/>
              </a:pPr>
              <a:t>96</a:t>
            </a:fld>
            <a:endParaRPr lang="en-US"/>
          </a:p>
        </p:txBody>
      </p:sp>
      <p:sp>
        <p:nvSpPr>
          <p:cNvPr id="2723842" name="Rectangle 2"/>
          <p:cNvSpPr>
            <a:spLocks noGrp="1" noRot="1" noChangeAspect="1" noChangeArrowheads="1" noTextEdit="1"/>
          </p:cNvSpPr>
          <p:nvPr>
            <p:ph type="sldImg"/>
          </p:nvPr>
        </p:nvSpPr>
        <p:spPr>
          <a:ln/>
        </p:spPr>
      </p:sp>
      <p:sp>
        <p:nvSpPr>
          <p:cNvPr id="27238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224D6E9-0992-404B-833B-34C396C8AE98}" type="slidenum">
              <a:rPr lang="en-US" smtClean="0">
                <a:solidFill>
                  <a:srgbClr val="000000"/>
                </a:solidFill>
              </a:rPr>
              <a:pPr eaLnBrk="1" hangingPunct="1">
                <a:defRPr/>
              </a:pPr>
              <a:t>97</a:t>
            </a:fld>
            <a:endParaRPr lang="en-US">
              <a:solidFill>
                <a:srgbClr val="000000"/>
              </a:solidFill>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1113079-AE7B-AA41-9052-67075D084605}" type="slidenum">
              <a:rPr lang="en-US" smtClean="0"/>
              <a:pPr eaLnBrk="1" hangingPunct="1">
                <a:defRPr/>
              </a:pPr>
              <a:t>98</a:t>
            </a:fld>
            <a:endParaRPr lang="en-US"/>
          </a:p>
        </p:txBody>
      </p:sp>
      <p:sp>
        <p:nvSpPr>
          <p:cNvPr id="2121730" name="Rectangle 2"/>
          <p:cNvSpPr>
            <a:spLocks noGrp="1" noRot="1" noChangeAspect="1" noChangeArrowheads="1" noTextEdit="1"/>
          </p:cNvSpPr>
          <p:nvPr>
            <p:ph type="sldImg"/>
          </p:nvPr>
        </p:nvSpPr>
        <p:spPr>
          <a:ln/>
        </p:spPr>
      </p:sp>
      <p:sp>
        <p:nvSpPr>
          <p:cNvPr id="2121731" name="Rectangle 3"/>
          <p:cNvSpPr>
            <a:spLocks noGrp="1" noChangeArrowheads="1"/>
          </p:cNvSpPr>
          <p:nvPr>
            <p:ph type="body" idx="1"/>
          </p:nvPr>
        </p:nvSpPr>
        <p:spPr/>
        <p:txBody>
          <a:bodyPr/>
          <a:lstStyle/>
          <a:p>
            <a:pPr eaLnBrk="1" hangingPunct="1">
              <a:defRPr/>
            </a:pPr>
            <a:r>
              <a:rPr lang="en-US"/>
              <a:t>Peter Coles, </a:t>
            </a:r>
            <a:r>
              <a:rPr lang="ja-JP" altLang="en-US"/>
              <a:t>“</a:t>
            </a:r>
            <a:r>
              <a:rPr lang="en-US" altLang="ja-JP"/>
              <a:t>Boomtime,</a:t>
            </a:r>
            <a:r>
              <a:rPr lang="ja-JP" altLang="en-US"/>
              <a:t>”</a:t>
            </a:r>
            <a:r>
              <a:rPr lang="en-US" altLang="ja-JP"/>
              <a:t> </a:t>
            </a:r>
            <a:r>
              <a:rPr lang="en-US" altLang="ja-JP" i="1"/>
              <a:t>New Scientist</a:t>
            </a:r>
            <a:r>
              <a:rPr lang="en-US" altLang="ja-JP"/>
              <a:t> (3 March 2007), p. 36. Coles is professor of astrophysics at the University of Nottingham, UK.</a:t>
            </a:r>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1D6E189-8D34-074C-BD73-B1B961380CAE}" type="slidenum">
              <a:rPr lang="en-US" smtClean="0"/>
              <a:pPr eaLnBrk="1" hangingPunct="1">
                <a:defRPr/>
              </a:pPr>
              <a:t>99</a:t>
            </a:fld>
            <a:endParaRPr lang="en-US"/>
          </a:p>
        </p:txBody>
      </p:sp>
      <p:sp>
        <p:nvSpPr>
          <p:cNvPr id="2077698" name="Rectangle 2"/>
          <p:cNvSpPr>
            <a:spLocks noGrp="1" noRot="1" noChangeAspect="1" noChangeArrowheads="1" noTextEdit="1"/>
          </p:cNvSpPr>
          <p:nvPr>
            <p:ph type="sldImg"/>
          </p:nvPr>
        </p:nvSpPr>
        <p:spPr>
          <a:ln/>
        </p:spPr>
      </p:sp>
      <p:sp>
        <p:nvSpPr>
          <p:cNvPr id="2077699" name="Rectangle 3"/>
          <p:cNvSpPr>
            <a:spLocks noGrp="1" noChangeArrowheads="1"/>
          </p:cNvSpPr>
          <p:nvPr>
            <p:ph type="body" idx="1"/>
          </p:nvPr>
        </p:nvSpPr>
        <p:spPr/>
        <p:txBody>
          <a:bodyPr/>
          <a:lstStyle/>
          <a:p>
            <a:pPr eaLnBrk="1" hangingPunct="1">
              <a:defRPr/>
            </a:pPr>
            <a:r>
              <a:rPr lang="en-US"/>
              <a:t>Peter Coles, </a:t>
            </a:r>
            <a:r>
              <a:rPr lang="ja-JP" altLang="en-US"/>
              <a:t>“</a:t>
            </a:r>
            <a:r>
              <a:rPr lang="en-US" altLang="ja-JP"/>
              <a:t>Boomtime,</a:t>
            </a:r>
            <a:r>
              <a:rPr lang="ja-JP" altLang="en-US"/>
              <a:t>”</a:t>
            </a:r>
            <a:r>
              <a:rPr lang="en-US" altLang="ja-JP"/>
              <a:t> </a:t>
            </a:r>
            <a:r>
              <a:rPr lang="en-US" altLang="ja-JP" i="1"/>
              <a:t>New Scientist</a:t>
            </a:r>
            <a:r>
              <a:rPr lang="en-US" altLang="ja-JP"/>
              <a:t> (3 March 2007), p. 36. Coles is professor of astrophysics at the University of Nottingham, UK.</a:t>
            </a:r>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DEDB46A9-D779-EC49-91A5-DB88D4F6A10C}" type="slidenum">
              <a:rPr lang="en-US" smtClean="0"/>
              <a:pPr eaLnBrk="1" hangingPunct="1">
                <a:defRPr/>
              </a:pPr>
              <a:t>100</a:t>
            </a:fld>
            <a:endParaRPr lang="en-US"/>
          </a:p>
        </p:txBody>
      </p:sp>
      <p:sp>
        <p:nvSpPr>
          <p:cNvPr id="2357250" name="Rectangle 2"/>
          <p:cNvSpPr>
            <a:spLocks noGrp="1" noRot="1" noChangeAspect="1" noChangeArrowheads="1" noTextEdit="1"/>
          </p:cNvSpPr>
          <p:nvPr>
            <p:ph type="sldImg"/>
          </p:nvPr>
        </p:nvSpPr>
        <p:spPr>
          <a:ln/>
        </p:spPr>
      </p:sp>
      <p:sp>
        <p:nvSpPr>
          <p:cNvPr id="2357251" name="Rectangle 3"/>
          <p:cNvSpPr>
            <a:spLocks noGrp="1" noChangeArrowheads="1"/>
          </p:cNvSpPr>
          <p:nvPr>
            <p:ph type="body" idx="1"/>
          </p:nvPr>
        </p:nvSpPr>
        <p:spPr/>
        <p:txBody>
          <a:bodyPr/>
          <a:lstStyle/>
          <a:p>
            <a:pPr eaLnBrk="1" hangingPunct="1">
              <a:defRPr/>
            </a:pPr>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ltLang="ja-JP"/>
              <a:t>s content.</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F5D1D-8B0C-974A-BB1E-870120B4FD6F}" type="slidenum">
              <a:rPr lang="en-US"/>
              <a:pPr>
                <a:defRPr/>
              </a:pPr>
              <a:t>‹#›</a:t>
            </a:fld>
            <a:endParaRPr lang="en-US"/>
          </a:p>
        </p:txBody>
      </p:sp>
    </p:spTree>
    <p:extLst>
      <p:ext uri="{BB962C8B-B14F-4D97-AF65-F5344CB8AC3E}">
        <p14:creationId xmlns:p14="http://schemas.microsoft.com/office/powerpoint/2010/main" val="674776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7C1902-3328-0E4A-BCF7-D74A084AE41E}" type="slidenum">
              <a:rPr lang="en-US"/>
              <a:pPr>
                <a:defRPr/>
              </a:pPr>
              <a:t>‹#›</a:t>
            </a:fld>
            <a:endParaRPr lang="en-US"/>
          </a:p>
        </p:txBody>
      </p:sp>
    </p:spTree>
    <p:extLst>
      <p:ext uri="{BB962C8B-B14F-4D97-AF65-F5344CB8AC3E}">
        <p14:creationId xmlns:p14="http://schemas.microsoft.com/office/powerpoint/2010/main" val="19914620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88081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47395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9967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9374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319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1197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3714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87055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41797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46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DEE7E-0C03-5148-8514-D31550DB52DF}" type="slidenum">
              <a:rPr lang="en-US"/>
              <a:pPr>
                <a:defRPr/>
              </a:pPr>
              <a:t>‹#›</a:t>
            </a:fld>
            <a:endParaRPr lang="en-US"/>
          </a:p>
        </p:txBody>
      </p:sp>
    </p:spTree>
    <p:extLst>
      <p:ext uri="{BB962C8B-B14F-4D97-AF65-F5344CB8AC3E}">
        <p14:creationId xmlns:p14="http://schemas.microsoft.com/office/powerpoint/2010/main" val="2817108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3506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7001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7019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27388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7832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5298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79129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496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44706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4979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E4DD7-BE5D-0C42-AB7E-5C9405AACC47}" type="slidenum">
              <a:rPr lang="en-US"/>
              <a:pPr>
                <a:defRPr/>
              </a:pPr>
              <a:t>‹#›</a:t>
            </a:fld>
            <a:endParaRPr lang="en-US"/>
          </a:p>
        </p:txBody>
      </p:sp>
    </p:spTree>
    <p:extLst>
      <p:ext uri="{BB962C8B-B14F-4D97-AF65-F5344CB8AC3E}">
        <p14:creationId xmlns:p14="http://schemas.microsoft.com/office/powerpoint/2010/main" val="19264311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678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178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2BEC6A-31F7-AD44-8090-F91457ED1198}" type="slidenum">
              <a:rPr lang="en-US"/>
              <a:pPr>
                <a:defRPr/>
              </a:pPr>
              <a:t>‹#›</a:t>
            </a:fld>
            <a:endParaRPr lang="en-US"/>
          </a:p>
        </p:txBody>
      </p:sp>
    </p:spTree>
    <p:extLst>
      <p:ext uri="{BB962C8B-B14F-4D97-AF65-F5344CB8AC3E}">
        <p14:creationId xmlns:p14="http://schemas.microsoft.com/office/powerpoint/2010/main" val="24693809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DCA4FC-B215-2741-A7B5-2EBC8FC0CE3B}" type="slidenum">
              <a:rPr lang="en-US"/>
              <a:pPr>
                <a:defRPr/>
              </a:pPr>
              <a:t>‹#›</a:t>
            </a:fld>
            <a:endParaRPr lang="en-US"/>
          </a:p>
        </p:txBody>
      </p:sp>
    </p:spTree>
    <p:extLst>
      <p:ext uri="{BB962C8B-B14F-4D97-AF65-F5344CB8AC3E}">
        <p14:creationId xmlns:p14="http://schemas.microsoft.com/office/powerpoint/2010/main" val="13691579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C4FD4A-9C32-D146-82B3-AA4125F54DAB}" type="slidenum">
              <a:rPr lang="en-US"/>
              <a:pPr>
                <a:defRPr/>
              </a:pPr>
              <a:t>‹#›</a:t>
            </a:fld>
            <a:endParaRPr lang="en-US"/>
          </a:p>
        </p:txBody>
      </p:sp>
    </p:spTree>
    <p:extLst>
      <p:ext uri="{BB962C8B-B14F-4D97-AF65-F5344CB8AC3E}">
        <p14:creationId xmlns:p14="http://schemas.microsoft.com/office/powerpoint/2010/main" val="26624543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770AD6-2819-0840-A72C-5B07150A6949}" type="slidenum">
              <a:rPr lang="en-US"/>
              <a:pPr>
                <a:defRPr/>
              </a:pPr>
              <a:t>‹#›</a:t>
            </a:fld>
            <a:endParaRPr lang="en-US"/>
          </a:p>
        </p:txBody>
      </p:sp>
    </p:spTree>
    <p:extLst>
      <p:ext uri="{BB962C8B-B14F-4D97-AF65-F5344CB8AC3E}">
        <p14:creationId xmlns:p14="http://schemas.microsoft.com/office/powerpoint/2010/main" val="22742220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D82377D-514C-DB4E-9F64-F6898F1D9249}" type="slidenum">
              <a:rPr lang="en-US"/>
              <a:pPr>
                <a:defRPr/>
              </a:pPr>
              <a:t>‹#›</a:t>
            </a:fld>
            <a:endParaRPr lang="en-US"/>
          </a:p>
        </p:txBody>
      </p:sp>
    </p:spTree>
    <p:extLst>
      <p:ext uri="{BB962C8B-B14F-4D97-AF65-F5344CB8AC3E}">
        <p14:creationId xmlns:p14="http://schemas.microsoft.com/office/powerpoint/2010/main" val="33412448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7F0224-97B0-0442-B1F6-93BA3599D9D6}" type="slidenum">
              <a:rPr lang="en-US"/>
              <a:pPr>
                <a:defRPr/>
              </a:pPr>
              <a:t>‹#›</a:t>
            </a:fld>
            <a:endParaRPr lang="en-US"/>
          </a:p>
        </p:txBody>
      </p:sp>
    </p:spTree>
    <p:extLst>
      <p:ext uri="{BB962C8B-B14F-4D97-AF65-F5344CB8AC3E}">
        <p14:creationId xmlns:p14="http://schemas.microsoft.com/office/powerpoint/2010/main" val="17430473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849C08-2CB4-8C49-81BC-74B87F76E459}" type="slidenum">
              <a:rPr lang="en-US"/>
              <a:pPr>
                <a:defRPr/>
              </a:pPr>
              <a:t>‹#›</a:t>
            </a:fld>
            <a:endParaRPr lang="en-US"/>
          </a:p>
        </p:txBody>
      </p:sp>
    </p:spTree>
    <p:extLst>
      <p:ext uri="{BB962C8B-B14F-4D97-AF65-F5344CB8AC3E}">
        <p14:creationId xmlns:p14="http://schemas.microsoft.com/office/powerpoint/2010/main" val="26115555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F359AF-CB15-E546-B511-9CEA429732C6}" type="slidenum">
              <a:rPr lang="en-US"/>
              <a:pPr>
                <a:defRPr/>
              </a:pPr>
              <a:t>‹#›</a:t>
            </a:fld>
            <a:endParaRPr lang="en-US"/>
          </a:p>
        </p:txBody>
      </p:sp>
    </p:spTree>
    <p:extLst>
      <p:ext uri="{BB962C8B-B14F-4D97-AF65-F5344CB8AC3E}">
        <p14:creationId xmlns:p14="http://schemas.microsoft.com/office/powerpoint/2010/main" val="326070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B426A-C487-7543-8F94-4646A69E62F7}" type="slidenum">
              <a:rPr lang="en-US"/>
              <a:pPr>
                <a:defRPr/>
              </a:pPr>
              <a:t>‹#›</a:t>
            </a:fld>
            <a:endParaRPr lang="en-US"/>
          </a:p>
        </p:txBody>
      </p:sp>
    </p:spTree>
    <p:extLst>
      <p:ext uri="{BB962C8B-B14F-4D97-AF65-F5344CB8AC3E}">
        <p14:creationId xmlns:p14="http://schemas.microsoft.com/office/powerpoint/2010/main" val="29976575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42CB57-D42B-ED41-9C3A-D293D14377DA}" type="slidenum">
              <a:rPr lang="en-US"/>
              <a:pPr>
                <a:defRPr/>
              </a:pPr>
              <a:t>‹#›</a:t>
            </a:fld>
            <a:endParaRPr lang="en-US"/>
          </a:p>
        </p:txBody>
      </p:sp>
    </p:spTree>
    <p:extLst>
      <p:ext uri="{BB962C8B-B14F-4D97-AF65-F5344CB8AC3E}">
        <p14:creationId xmlns:p14="http://schemas.microsoft.com/office/powerpoint/2010/main" val="3742271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EDED7C-E17B-CB43-9EE9-132BF334EF1D}" type="slidenum">
              <a:rPr lang="en-US"/>
              <a:pPr>
                <a:defRPr/>
              </a:pPr>
              <a:t>‹#›</a:t>
            </a:fld>
            <a:endParaRPr lang="en-US"/>
          </a:p>
        </p:txBody>
      </p:sp>
    </p:spTree>
    <p:extLst>
      <p:ext uri="{BB962C8B-B14F-4D97-AF65-F5344CB8AC3E}">
        <p14:creationId xmlns:p14="http://schemas.microsoft.com/office/powerpoint/2010/main" val="1211248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44C4A5-339E-F04C-B6B0-C302134FBAF7}" type="slidenum">
              <a:rPr lang="en-US"/>
              <a:pPr>
                <a:defRPr/>
              </a:pPr>
              <a:t>‹#›</a:t>
            </a:fld>
            <a:endParaRPr lang="en-US"/>
          </a:p>
        </p:txBody>
      </p:sp>
    </p:spTree>
    <p:extLst>
      <p:ext uri="{BB962C8B-B14F-4D97-AF65-F5344CB8AC3E}">
        <p14:creationId xmlns:p14="http://schemas.microsoft.com/office/powerpoint/2010/main" val="9661150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82414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6775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757015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998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4727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37546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2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012E9-0F0B-5343-B787-2169E68AC6E2}" type="slidenum">
              <a:rPr lang="en-US"/>
              <a:pPr>
                <a:defRPr/>
              </a:pPr>
              <a:t>‹#›</a:t>
            </a:fld>
            <a:endParaRPr lang="en-US"/>
          </a:p>
        </p:txBody>
      </p:sp>
    </p:spTree>
    <p:extLst>
      <p:ext uri="{BB962C8B-B14F-4D97-AF65-F5344CB8AC3E}">
        <p14:creationId xmlns:p14="http://schemas.microsoft.com/office/powerpoint/2010/main" val="39273047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6271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43659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3342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29888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223975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4055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155177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8150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4571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245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6191F-E49F-3745-A750-D21899AB0BBF}" type="slidenum">
              <a:rPr lang="en-US"/>
              <a:pPr>
                <a:defRPr/>
              </a:pPr>
              <a:t>‹#›</a:t>
            </a:fld>
            <a:endParaRPr lang="en-US"/>
          </a:p>
        </p:txBody>
      </p:sp>
    </p:spTree>
    <p:extLst>
      <p:ext uri="{BB962C8B-B14F-4D97-AF65-F5344CB8AC3E}">
        <p14:creationId xmlns:p14="http://schemas.microsoft.com/office/powerpoint/2010/main" val="34570359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9927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64999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05851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5212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6108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15094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6906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45995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3916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21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D43F68-DD4E-814A-8A8F-BEA5C83FD909}" type="slidenum">
              <a:rPr lang="en-US"/>
              <a:pPr>
                <a:defRPr/>
              </a:pPr>
              <a:t>‹#›</a:t>
            </a:fld>
            <a:endParaRPr lang="en-US"/>
          </a:p>
        </p:txBody>
      </p:sp>
    </p:spTree>
    <p:extLst>
      <p:ext uri="{BB962C8B-B14F-4D97-AF65-F5344CB8AC3E}">
        <p14:creationId xmlns:p14="http://schemas.microsoft.com/office/powerpoint/2010/main" val="7628305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07171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5170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03250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20766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895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3825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583634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5593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635912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582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BF4DA2-98A1-4B43-BBA9-506D06A859A9}" type="slidenum">
              <a:rPr lang="en-US"/>
              <a:pPr>
                <a:defRPr/>
              </a:pPr>
              <a:t>‹#›</a:t>
            </a:fld>
            <a:endParaRPr lang="en-US"/>
          </a:p>
        </p:txBody>
      </p:sp>
    </p:spTree>
    <p:extLst>
      <p:ext uri="{BB962C8B-B14F-4D97-AF65-F5344CB8AC3E}">
        <p14:creationId xmlns:p14="http://schemas.microsoft.com/office/powerpoint/2010/main" val="28366939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6374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96567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8853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558513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86315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3471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04759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578534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3183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2531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FBD063-87B9-384D-88BF-72152C4B7917}" type="slidenum">
              <a:rPr lang="en-US"/>
              <a:pPr>
                <a:defRPr/>
              </a:pPr>
              <a:t>‹#›</a:t>
            </a:fld>
            <a:endParaRPr lang="en-US"/>
          </a:p>
        </p:txBody>
      </p:sp>
    </p:spTree>
    <p:extLst>
      <p:ext uri="{BB962C8B-B14F-4D97-AF65-F5344CB8AC3E}">
        <p14:creationId xmlns:p14="http://schemas.microsoft.com/office/powerpoint/2010/main" val="13591257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7143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9738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7576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1091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10697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71425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794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2934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078726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6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6FBC9B-B573-804B-8813-417C47F51D42}" type="slidenum">
              <a:rPr lang="en-US"/>
              <a:pPr>
                <a:defRPr/>
              </a:pPr>
              <a:t>‹#›</a:t>
            </a:fld>
            <a:endParaRPr lang="en-US"/>
          </a:p>
        </p:txBody>
      </p:sp>
    </p:spTree>
    <p:extLst>
      <p:ext uri="{BB962C8B-B14F-4D97-AF65-F5344CB8AC3E}">
        <p14:creationId xmlns:p14="http://schemas.microsoft.com/office/powerpoint/2010/main" val="21567411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718144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0093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5484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4528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8546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97440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49583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6805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9371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1194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D47B15-CD44-EF4A-96F0-5E2810F5A840}" type="slidenum">
              <a:rPr lang="en-US"/>
              <a:pPr>
                <a:defRPr/>
              </a:pPr>
              <a:t>‹#›</a:t>
            </a:fld>
            <a:endParaRPr lang="en-US"/>
          </a:p>
        </p:txBody>
      </p:sp>
    </p:spTree>
    <p:extLst>
      <p:ext uri="{BB962C8B-B14F-4D97-AF65-F5344CB8AC3E}">
        <p14:creationId xmlns:p14="http://schemas.microsoft.com/office/powerpoint/2010/main" val="2741028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13ACA9-A7F7-B244-9B06-C7ED0308D3F5}" type="slidenum">
              <a:rPr lang="en-US"/>
              <a:pPr>
                <a:defRPr/>
              </a:pPr>
              <a:t>‹#›</a:t>
            </a:fld>
            <a:endParaRPr lang="en-US"/>
          </a:p>
        </p:txBody>
      </p:sp>
    </p:spTree>
    <p:extLst>
      <p:ext uri="{BB962C8B-B14F-4D97-AF65-F5344CB8AC3E}">
        <p14:creationId xmlns:p14="http://schemas.microsoft.com/office/powerpoint/2010/main" val="12365165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2841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162858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925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23726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64116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5885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87984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84089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3572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060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9AD500-3D4C-B34C-B868-160F41655E0A}" type="slidenum">
              <a:rPr lang="en-US"/>
              <a:pPr>
                <a:defRPr/>
              </a:pPr>
              <a:t>‹#›</a:t>
            </a:fld>
            <a:endParaRPr lang="en-US"/>
          </a:p>
        </p:txBody>
      </p:sp>
    </p:spTree>
    <p:extLst>
      <p:ext uri="{BB962C8B-B14F-4D97-AF65-F5344CB8AC3E}">
        <p14:creationId xmlns:p14="http://schemas.microsoft.com/office/powerpoint/2010/main" val="37379476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15575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9491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230111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5843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7413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56665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4191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26836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22720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48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8BB5B-078F-0741-9707-CF923A08B2DF}" type="slidenum">
              <a:rPr lang="en-US"/>
              <a:pPr>
                <a:defRPr/>
              </a:pPr>
              <a:t>‹#›</a:t>
            </a:fld>
            <a:endParaRPr lang="en-US"/>
          </a:p>
        </p:txBody>
      </p:sp>
    </p:spTree>
    <p:extLst>
      <p:ext uri="{BB962C8B-B14F-4D97-AF65-F5344CB8AC3E}">
        <p14:creationId xmlns:p14="http://schemas.microsoft.com/office/powerpoint/2010/main" val="30227904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8444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81609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128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78178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1937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6669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33839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1526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41475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6497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39559124"/>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0648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1658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03681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4448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117188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6956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3484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845566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500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956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73658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10520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7641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2851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81C378-73BB-0743-8F44-FA803C245B2B}" type="slidenum">
              <a:rPr lang="en-US"/>
              <a:pPr>
                <a:defRPr/>
              </a:pPr>
              <a:t>‹#›</a:t>
            </a:fld>
            <a:endParaRPr lang="en-US"/>
          </a:p>
        </p:txBody>
      </p:sp>
    </p:spTree>
    <p:extLst>
      <p:ext uri="{BB962C8B-B14F-4D97-AF65-F5344CB8AC3E}">
        <p14:creationId xmlns:p14="http://schemas.microsoft.com/office/powerpoint/2010/main" val="19876066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CF0C03-1C62-5543-8962-25324AAC4A74}" type="slidenum">
              <a:rPr lang="en-US"/>
              <a:pPr>
                <a:defRPr/>
              </a:pPr>
              <a:t>‹#›</a:t>
            </a:fld>
            <a:endParaRPr lang="en-US"/>
          </a:p>
        </p:txBody>
      </p:sp>
    </p:spTree>
    <p:extLst>
      <p:ext uri="{BB962C8B-B14F-4D97-AF65-F5344CB8AC3E}">
        <p14:creationId xmlns:p14="http://schemas.microsoft.com/office/powerpoint/2010/main" val="10851666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4A6052-6B75-9649-8FED-4B64A3A6EFF8}" type="slidenum">
              <a:rPr lang="en-US"/>
              <a:pPr>
                <a:defRPr/>
              </a:pPr>
              <a:t>‹#›</a:t>
            </a:fld>
            <a:endParaRPr lang="en-US"/>
          </a:p>
        </p:txBody>
      </p:sp>
    </p:spTree>
    <p:extLst>
      <p:ext uri="{BB962C8B-B14F-4D97-AF65-F5344CB8AC3E}">
        <p14:creationId xmlns:p14="http://schemas.microsoft.com/office/powerpoint/2010/main" val="287658906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284C52-620C-5745-AECF-27AD95C38CD4}" type="slidenum">
              <a:rPr lang="en-US"/>
              <a:pPr>
                <a:defRPr/>
              </a:pPr>
              <a:t>‹#›</a:t>
            </a:fld>
            <a:endParaRPr lang="en-US"/>
          </a:p>
        </p:txBody>
      </p:sp>
    </p:spTree>
    <p:extLst>
      <p:ext uri="{BB962C8B-B14F-4D97-AF65-F5344CB8AC3E}">
        <p14:creationId xmlns:p14="http://schemas.microsoft.com/office/powerpoint/2010/main" val="67331945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B507D6-D0F8-EB4E-9444-5FC239C205F7}" type="slidenum">
              <a:rPr lang="en-US"/>
              <a:pPr>
                <a:defRPr/>
              </a:pPr>
              <a:t>‹#›</a:t>
            </a:fld>
            <a:endParaRPr lang="en-US"/>
          </a:p>
        </p:txBody>
      </p:sp>
    </p:spTree>
    <p:extLst>
      <p:ext uri="{BB962C8B-B14F-4D97-AF65-F5344CB8AC3E}">
        <p14:creationId xmlns:p14="http://schemas.microsoft.com/office/powerpoint/2010/main" val="15804111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D3BF7E-7349-C841-AF7F-12354B527D74}" type="slidenum">
              <a:rPr lang="en-US"/>
              <a:pPr>
                <a:defRPr/>
              </a:pPr>
              <a:t>‹#›</a:t>
            </a:fld>
            <a:endParaRPr lang="en-US"/>
          </a:p>
        </p:txBody>
      </p:sp>
    </p:spTree>
    <p:extLst>
      <p:ext uri="{BB962C8B-B14F-4D97-AF65-F5344CB8AC3E}">
        <p14:creationId xmlns:p14="http://schemas.microsoft.com/office/powerpoint/2010/main" val="23529987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414EBC-8ED7-CB46-8477-FA1D92C4D3BB}" type="slidenum">
              <a:rPr lang="en-US"/>
              <a:pPr>
                <a:defRPr/>
              </a:pPr>
              <a:t>‹#›</a:t>
            </a:fld>
            <a:endParaRPr lang="en-US"/>
          </a:p>
        </p:txBody>
      </p:sp>
    </p:spTree>
    <p:extLst>
      <p:ext uri="{BB962C8B-B14F-4D97-AF65-F5344CB8AC3E}">
        <p14:creationId xmlns:p14="http://schemas.microsoft.com/office/powerpoint/2010/main" val="277937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90323826"/>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D3F22B-AFD7-3343-BE27-9AAC3C510F65}" type="slidenum">
              <a:rPr lang="en-US"/>
              <a:pPr>
                <a:defRPr/>
              </a:pPr>
              <a:t>‹#›</a:t>
            </a:fld>
            <a:endParaRPr lang="en-US"/>
          </a:p>
        </p:txBody>
      </p:sp>
    </p:spTree>
    <p:extLst>
      <p:ext uri="{BB962C8B-B14F-4D97-AF65-F5344CB8AC3E}">
        <p14:creationId xmlns:p14="http://schemas.microsoft.com/office/powerpoint/2010/main" val="179686118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B18928-6F0F-A448-9E5A-F79C8381363E}" type="slidenum">
              <a:rPr lang="en-US"/>
              <a:pPr>
                <a:defRPr/>
              </a:pPr>
              <a:t>‹#›</a:t>
            </a:fld>
            <a:endParaRPr lang="en-US"/>
          </a:p>
        </p:txBody>
      </p:sp>
    </p:spTree>
    <p:extLst>
      <p:ext uri="{BB962C8B-B14F-4D97-AF65-F5344CB8AC3E}">
        <p14:creationId xmlns:p14="http://schemas.microsoft.com/office/powerpoint/2010/main" val="40210822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305A1-7C59-B047-8D49-7CB7924701F0}" type="slidenum">
              <a:rPr lang="en-US"/>
              <a:pPr>
                <a:defRPr/>
              </a:pPr>
              <a:t>‹#›</a:t>
            </a:fld>
            <a:endParaRPr lang="en-US"/>
          </a:p>
        </p:txBody>
      </p:sp>
    </p:spTree>
    <p:extLst>
      <p:ext uri="{BB962C8B-B14F-4D97-AF65-F5344CB8AC3E}">
        <p14:creationId xmlns:p14="http://schemas.microsoft.com/office/powerpoint/2010/main" val="12550438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5CC-29F9-784D-9055-A4199D44C080}" type="slidenum">
              <a:rPr lang="en-US"/>
              <a:pPr>
                <a:defRPr/>
              </a:pPr>
              <a:t>‹#›</a:t>
            </a:fld>
            <a:endParaRPr lang="en-US"/>
          </a:p>
        </p:txBody>
      </p:sp>
    </p:spTree>
    <p:extLst>
      <p:ext uri="{BB962C8B-B14F-4D97-AF65-F5344CB8AC3E}">
        <p14:creationId xmlns:p14="http://schemas.microsoft.com/office/powerpoint/2010/main" val="22660929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C28EE7-99B4-084D-BAB9-3C7EC6949E61}" type="slidenum">
              <a:rPr lang="en-US"/>
              <a:pPr>
                <a:defRPr/>
              </a:pPr>
              <a:t>‹#›</a:t>
            </a:fld>
            <a:endParaRPr lang="en-US"/>
          </a:p>
        </p:txBody>
      </p:sp>
    </p:spTree>
    <p:extLst>
      <p:ext uri="{BB962C8B-B14F-4D97-AF65-F5344CB8AC3E}">
        <p14:creationId xmlns:p14="http://schemas.microsoft.com/office/powerpoint/2010/main" val="165554239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4157BA-7B1A-944D-A3C2-FDE703F23D85}" type="slidenum">
              <a:rPr lang="en-US"/>
              <a:pPr>
                <a:defRPr/>
              </a:pPr>
              <a:t>‹#›</a:t>
            </a:fld>
            <a:endParaRPr lang="en-US"/>
          </a:p>
        </p:txBody>
      </p:sp>
    </p:spTree>
    <p:extLst>
      <p:ext uri="{BB962C8B-B14F-4D97-AF65-F5344CB8AC3E}">
        <p14:creationId xmlns:p14="http://schemas.microsoft.com/office/powerpoint/2010/main" val="36240073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C0253D-F462-404A-B831-F2CDB2AC9DCB}" type="slidenum">
              <a:rPr lang="en-US"/>
              <a:pPr>
                <a:defRPr/>
              </a:pPr>
              <a:t>‹#›</a:t>
            </a:fld>
            <a:endParaRPr lang="en-US"/>
          </a:p>
        </p:txBody>
      </p:sp>
    </p:spTree>
    <p:extLst>
      <p:ext uri="{BB962C8B-B14F-4D97-AF65-F5344CB8AC3E}">
        <p14:creationId xmlns:p14="http://schemas.microsoft.com/office/powerpoint/2010/main" val="41504052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097ECD-8818-7243-9CB5-0D7E248F2079}" type="slidenum">
              <a:rPr lang="en-US"/>
              <a:pPr>
                <a:defRPr/>
              </a:pPr>
              <a:t>‹#›</a:t>
            </a:fld>
            <a:endParaRPr lang="en-US"/>
          </a:p>
        </p:txBody>
      </p:sp>
    </p:spTree>
    <p:extLst>
      <p:ext uri="{BB962C8B-B14F-4D97-AF65-F5344CB8AC3E}">
        <p14:creationId xmlns:p14="http://schemas.microsoft.com/office/powerpoint/2010/main" val="2547760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6C90A-DE16-E145-948D-A4C3777DED6C}" type="slidenum">
              <a:rPr lang="en-US"/>
              <a:pPr>
                <a:defRPr/>
              </a:pPr>
              <a:t>‹#›</a:t>
            </a:fld>
            <a:endParaRPr lang="en-US"/>
          </a:p>
        </p:txBody>
      </p:sp>
    </p:spTree>
    <p:extLst>
      <p:ext uri="{BB962C8B-B14F-4D97-AF65-F5344CB8AC3E}">
        <p14:creationId xmlns:p14="http://schemas.microsoft.com/office/powerpoint/2010/main" val="158400872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631F5B-4728-C947-9DB0-A514F5021361}" type="slidenum">
              <a:rPr lang="en-US"/>
              <a:pPr>
                <a:defRPr/>
              </a:pPr>
              <a:t>‹#›</a:t>
            </a:fld>
            <a:endParaRPr lang="en-US"/>
          </a:p>
        </p:txBody>
      </p:sp>
    </p:spTree>
    <p:extLst>
      <p:ext uri="{BB962C8B-B14F-4D97-AF65-F5344CB8AC3E}">
        <p14:creationId xmlns:p14="http://schemas.microsoft.com/office/powerpoint/2010/main" val="2027917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609034"/>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934064-3D19-3049-8E58-F096CC085065}" type="slidenum">
              <a:rPr lang="en-US"/>
              <a:pPr>
                <a:defRPr/>
              </a:pPr>
              <a:t>‹#›</a:t>
            </a:fld>
            <a:endParaRPr lang="en-US"/>
          </a:p>
        </p:txBody>
      </p:sp>
    </p:spTree>
    <p:extLst>
      <p:ext uri="{BB962C8B-B14F-4D97-AF65-F5344CB8AC3E}">
        <p14:creationId xmlns:p14="http://schemas.microsoft.com/office/powerpoint/2010/main" val="39861373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977C28-D7A2-144B-B1C8-636B78B30BCB}" type="slidenum">
              <a:rPr lang="en-US"/>
              <a:pPr>
                <a:defRPr/>
              </a:pPr>
              <a:t>‹#›</a:t>
            </a:fld>
            <a:endParaRPr lang="en-US"/>
          </a:p>
        </p:txBody>
      </p:sp>
    </p:spTree>
    <p:extLst>
      <p:ext uri="{BB962C8B-B14F-4D97-AF65-F5344CB8AC3E}">
        <p14:creationId xmlns:p14="http://schemas.microsoft.com/office/powerpoint/2010/main" val="252502107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5F1986-0595-A040-B274-B7A1E6BF2605}" type="slidenum">
              <a:rPr lang="en-US"/>
              <a:pPr>
                <a:defRPr/>
              </a:pPr>
              <a:t>‹#›</a:t>
            </a:fld>
            <a:endParaRPr lang="en-US"/>
          </a:p>
        </p:txBody>
      </p:sp>
    </p:spTree>
    <p:extLst>
      <p:ext uri="{BB962C8B-B14F-4D97-AF65-F5344CB8AC3E}">
        <p14:creationId xmlns:p14="http://schemas.microsoft.com/office/powerpoint/2010/main" val="15981658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BF5584-8011-6841-B525-F0812F7248BF}" type="slidenum">
              <a:rPr lang="en-US"/>
              <a:pPr>
                <a:defRPr/>
              </a:pPr>
              <a:t>‹#›</a:t>
            </a:fld>
            <a:endParaRPr lang="en-US"/>
          </a:p>
        </p:txBody>
      </p:sp>
    </p:spTree>
    <p:extLst>
      <p:ext uri="{BB962C8B-B14F-4D97-AF65-F5344CB8AC3E}">
        <p14:creationId xmlns:p14="http://schemas.microsoft.com/office/powerpoint/2010/main" val="5499889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1264A-EC53-C04C-B274-A02525561451}" type="slidenum">
              <a:rPr lang="en-US"/>
              <a:pPr>
                <a:defRPr/>
              </a:pPr>
              <a:t>‹#›</a:t>
            </a:fld>
            <a:endParaRPr lang="en-US"/>
          </a:p>
        </p:txBody>
      </p:sp>
    </p:spTree>
    <p:extLst>
      <p:ext uri="{BB962C8B-B14F-4D97-AF65-F5344CB8AC3E}">
        <p14:creationId xmlns:p14="http://schemas.microsoft.com/office/powerpoint/2010/main" val="6291883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D3466-E6D5-D646-8EFD-D706A8D624A4}" type="slidenum">
              <a:rPr lang="en-US"/>
              <a:pPr>
                <a:defRPr/>
              </a:pPr>
              <a:t>‹#›</a:t>
            </a:fld>
            <a:endParaRPr lang="en-US"/>
          </a:p>
        </p:txBody>
      </p:sp>
    </p:spTree>
    <p:extLst>
      <p:ext uri="{BB962C8B-B14F-4D97-AF65-F5344CB8AC3E}">
        <p14:creationId xmlns:p14="http://schemas.microsoft.com/office/powerpoint/2010/main" val="26393757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C886FB-CE38-EF47-9AB4-0A7066BA9BAA}" type="slidenum">
              <a:rPr lang="en-US"/>
              <a:pPr>
                <a:defRPr/>
              </a:pPr>
              <a:t>‹#›</a:t>
            </a:fld>
            <a:endParaRPr lang="en-US"/>
          </a:p>
        </p:txBody>
      </p:sp>
    </p:spTree>
    <p:extLst>
      <p:ext uri="{BB962C8B-B14F-4D97-AF65-F5344CB8AC3E}">
        <p14:creationId xmlns:p14="http://schemas.microsoft.com/office/powerpoint/2010/main" val="22929531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3AF07-783E-D241-B5DC-BAB5FBF72DED}" type="slidenum">
              <a:rPr lang="en-US"/>
              <a:pPr>
                <a:defRPr/>
              </a:pPr>
              <a:t>‹#›</a:t>
            </a:fld>
            <a:endParaRPr lang="en-US"/>
          </a:p>
        </p:txBody>
      </p:sp>
    </p:spTree>
    <p:extLst>
      <p:ext uri="{BB962C8B-B14F-4D97-AF65-F5344CB8AC3E}">
        <p14:creationId xmlns:p14="http://schemas.microsoft.com/office/powerpoint/2010/main" val="9252503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508B43-FD90-EC48-BE52-3F63D7AB3926}" type="slidenum">
              <a:rPr lang="en-US"/>
              <a:pPr>
                <a:defRPr/>
              </a:pPr>
              <a:t>‹#›</a:t>
            </a:fld>
            <a:endParaRPr lang="en-US"/>
          </a:p>
        </p:txBody>
      </p:sp>
    </p:spTree>
    <p:extLst>
      <p:ext uri="{BB962C8B-B14F-4D97-AF65-F5344CB8AC3E}">
        <p14:creationId xmlns:p14="http://schemas.microsoft.com/office/powerpoint/2010/main" val="1003381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DDAD5C-1363-C34C-B67C-33B6D36E230B}" type="slidenum">
              <a:rPr lang="en-US"/>
              <a:pPr>
                <a:defRPr/>
              </a:pPr>
              <a:t>‹#›</a:t>
            </a:fld>
            <a:endParaRPr lang="en-US"/>
          </a:p>
        </p:txBody>
      </p:sp>
    </p:spTree>
    <p:extLst>
      <p:ext uri="{BB962C8B-B14F-4D97-AF65-F5344CB8AC3E}">
        <p14:creationId xmlns:p14="http://schemas.microsoft.com/office/powerpoint/2010/main" val="3766325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791612"/>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DC535-4B41-3E41-BFF1-012283678B78}" type="slidenum">
              <a:rPr lang="en-US"/>
              <a:pPr>
                <a:defRPr/>
              </a:pPr>
              <a:t>‹#›</a:t>
            </a:fld>
            <a:endParaRPr lang="en-US"/>
          </a:p>
        </p:txBody>
      </p:sp>
    </p:spTree>
    <p:extLst>
      <p:ext uri="{BB962C8B-B14F-4D97-AF65-F5344CB8AC3E}">
        <p14:creationId xmlns:p14="http://schemas.microsoft.com/office/powerpoint/2010/main" val="17083640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6C213A-3006-084F-B755-5DA90CB75639}" type="slidenum">
              <a:rPr lang="en-US"/>
              <a:pPr>
                <a:defRPr/>
              </a:pPr>
              <a:t>‹#›</a:t>
            </a:fld>
            <a:endParaRPr lang="en-US"/>
          </a:p>
        </p:txBody>
      </p:sp>
    </p:spTree>
    <p:extLst>
      <p:ext uri="{BB962C8B-B14F-4D97-AF65-F5344CB8AC3E}">
        <p14:creationId xmlns:p14="http://schemas.microsoft.com/office/powerpoint/2010/main" val="8910358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08ECBF-3072-2D46-8CF0-AD3D1B12953E}" type="slidenum">
              <a:rPr lang="en-US"/>
              <a:pPr>
                <a:defRPr/>
              </a:pPr>
              <a:t>‹#›</a:t>
            </a:fld>
            <a:endParaRPr lang="en-US"/>
          </a:p>
        </p:txBody>
      </p:sp>
    </p:spTree>
    <p:extLst>
      <p:ext uri="{BB962C8B-B14F-4D97-AF65-F5344CB8AC3E}">
        <p14:creationId xmlns:p14="http://schemas.microsoft.com/office/powerpoint/2010/main" val="30304088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1EC5ABF-759F-5A44-ADD6-79DCF64A0262}" type="slidenum">
              <a:rPr lang="en-US"/>
              <a:pPr>
                <a:defRPr/>
              </a:pPr>
              <a:t>‹#›</a:t>
            </a:fld>
            <a:endParaRPr lang="en-US"/>
          </a:p>
        </p:txBody>
      </p:sp>
    </p:spTree>
    <p:extLst>
      <p:ext uri="{BB962C8B-B14F-4D97-AF65-F5344CB8AC3E}">
        <p14:creationId xmlns:p14="http://schemas.microsoft.com/office/powerpoint/2010/main" val="16897867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F2EFA-FE76-6944-8120-7F54968B44C0}" type="slidenum">
              <a:rPr lang="en-US"/>
              <a:pPr>
                <a:defRPr/>
              </a:pPr>
              <a:t>‹#›</a:t>
            </a:fld>
            <a:endParaRPr lang="en-US"/>
          </a:p>
        </p:txBody>
      </p:sp>
    </p:spTree>
    <p:extLst>
      <p:ext uri="{BB962C8B-B14F-4D97-AF65-F5344CB8AC3E}">
        <p14:creationId xmlns:p14="http://schemas.microsoft.com/office/powerpoint/2010/main" val="11612948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55C73D-DB0B-4742-9D8E-396B51BE3FD3}" type="slidenum">
              <a:rPr lang="en-US"/>
              <a:pPr>
                <a:defRPr/>
              </a:pPr>
              <a:t>‹#›</a:t>
            </a:fld>
            <a:endParaRPr lang="en-US"/>
          </a:p>
        </p:txBody>
      </p:sp>
    </p:spTree>
    <p:extLst>
      <p:ext uri="{BB962C8B-B14F-4D97-AF65-F5344CB8AC3E}">
        <p14:creationId xmlns:p14="http://schemas.microsoft.com/office/powerpoint/2010/main" val="31421229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B5066-F520-F14B-BD4A-A4ED79E30F77}" type="slidenum">
              <a:rPr lang="en-US"/>
              <a:pPr>
                <a:defRPr/>
              </a:pPr>
              <a:t>‹#›</a:t>
            </a:fld>
            <a:endParaRPr lang="en-US"/>
          </a:p>
        </p:txBody>
      </p:sp>
    </p:spTree>
    <p:extLst>
      <p:ext uri="{BB962C8B-B14F-4D97-AF65-F5344CB8AC3E}">
        <p14:creationId xmlns:p14="http://schemas.microsoft.com/office/powerpoint/2010/main" val="1362898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16760-71EC-4344-9E98-903820C9AF09}" type="slidenum">
              <a:rPr lang="en-US"/>
              <a:pPr>
                <a:defRPr/>
              </a:pPr>
              <a:t>‹#›</a:t>
            </a:fld>
            <a:endParaRPr lang="en-US"/>
          </a:p>
        </p:txBody>
      </p:sp>
    </p:spTree>
    <p:extLst>
      <p:ext uri="{BB962C8B-B14F-4D97-AF65-F5344CB8AC3E}">
        <p14:creationId xmlns:p14="http://schemas.microsoft.com/office/powerpoint/2010/main" val="30378848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E1F21-26C1-4B40-B52E-A9F41A15FB8F}" type="slidenum">
              <a:rPr lang="en-US"/>
              <a:pPr>
                <a:defRPr/>
              </a:pPr>
              <a:t>‹#›</a:t>
            </a:fld>
            <a:endParaRPr lang="en-US"/>
          </a:p>
        </p:txBody>
      </p:sp>
    </p:spTree>
    <p:extLst>
      <p:ext uri="{BB962C8B-B14F-4D97-AF65-F5344CB8AC3E}">
        <p14:creationId xmlns:p14="http://schemas.microsoft.com/office/powerpoint/2010/main" val="3449444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95809C-828D-A842-822F-D514BBD097FD}" type="slidenum">
              <a:rPr lang="en-US"/>
              <a:pPr>
                <a:defRPr/>
              </a:pPr>
              <a:t>‹#›</a:t>
            </a:fld>
            <a:endParaRPr lang="en-US"/>
          </a:p>
        </p:txBody>
      </p:sp>
    </p:spTree>
    <p:extLst>
      <p:ext uri="{BB962C8B-B14F-4D97-AF65-F5344CB8AC3E}">
        <p14:creationId xmlns:p14="http://schemas.microsoft.com/office/powerpoint/2010/main" val="1855421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9515498"/>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B22364-527A-F449-A988-D475578A8A24}" type="slidenum">
              <a:rPr lang="en-US"/>
              <a:pPr>
                <a:defRPr/>
              </a:pPr>
              <a:t>‹#›</a:t>
            </a:fld>
            <a:endParaRPr lang="en-US"/>
          </a:p>
        </p:txBody>
      </p:sp>
    </p:spTree>
    <p:extLst>
      <p:ext uri="{BB962C8B-B14F-4D97-AF65-F5344CB8AC3E}">
        <p14:creationId xmlns:p14="http://schemas.microsoft.com/office/powerpoint/2010/main" val="14711904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9D8CC3-5A62-1547-B698-343DD57CC1F1}" type="slidenum">
              <a:rPr lang="en-US"/>
              <a:pPr>
                <a:defRPr/>
              </a:pPr>
              <a:t>‹#›</a:t>
            </a:fld>
            <a:endParaRPr lang="en-US"/>
          </a:p>
        </p:txBody>
      </p:sp>
    </p:spTree>
    <p:extLst>
      <p:ext uri="{BB962C8B-B14F-4D97-AF65-F5344CB8AC3E}">
        <p14:creationId xmlns:p14="http://schemas.microsoft.com/office/powerpoint/2010/main" val="26460473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B3A5CD-F80E-CA42-98A4-CC400E98C84D}" type="slidenum">
              <a:rPr lang="en-US"/>
              <a:pPr>
                <a:defRPr/>
              </a:pPr>
              <a:t>‹#›</a:t>
            </a:fld>
            <a:endParaRPr lang="en-US"/>
          </a:p>
        </p:txBody>
      </p:sp>
    </p:spTree>
    <p:extLst>
      <p:ext uri="{BB962C8B-B14F-4D97-AF65-F5344CB8AC3E}">
        <p14:creationId xmlns:p14="http://schemas.microsoft.com/office/powerpoint/2010/main" val="14032863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FCA2EB-AF06-9A43-B812-DEF6C4CE8C31}" type="slidenum">
              <a:rPr lang="en-US"/>
              <a:pPr>
                <a:defRPr/>
              </a:pPr>
              <a:t>‹#›</a:t>
            </a:fld>
            <a:endParaRPr lang="en-US"/>
          </a:p>
        </p:txBody>
      </p:sp>
    </p:spTree>
    <p:extLst>
      <p:ext uri="{BB962C8B-B14F-4D97-AF65-F5344CB8AC3E}">
        <p14:creationId xmlns:p14="http://schemas.microsoft.com/office/powerpoint/2010/main" val="372137652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2957FC-1DB2-0A4F-ACB4-D64BA8F1C6BD}" type="slidenum">
              <a:rPr lang="en-US"/>
              <a:pPr>
                <a:defRPr/>
              </a:pPr>
              <a:t>‹#›</a:t>
            </a:fld>
            <a:endParaRPr lang="en-US"/>
          </a:p>
        </p:txBody>
      </p:sp>
    </p:spTree>
    <p:extLst>
      <p:ext uri="{BB962C8B-B14F-4D97-AF65-F5344CB8AC3E}">
        <p14:creationId xmlns:p14="http://schemas.microsoft.com/office/powerpoint/2010/main" val="412549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CFC623-F866-CE4F-B6B1-32E7FD8FA8C3}" type="slidenum">
              <a:rPr lang="en-US"/>
              <a:pPr>
                <a:defRPr/>
              </a:pPr>
              <a:t>‹#›</a:t>
            </a:fld>
            <a:endParaRPr lang="en-US"/>
          </a:p>
        </p:txBody>
      </p:sp>
    </p:spTree>
    <p:extLst>
      <p:ext uri="{BB962C8B-B14F-4D97-AF65-F5344CB8AC3E}">
        <p14:creationId xmlns:p14="http://schemas.microsoft.com/office/powerpoint/2010/main" val="4529692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663A1C-6DC8-1A45-BADA-149E55145DB7}" type="slidenum">
              <a:rPr lang="en-US"/>
              <a:pPr>
                <a:defRPr/>
              </a:pPr>
              <a:t>‹#›</a:t>
            </a:fld>
            <a:endParaRPr lang="en-US"/>
          </a:p>
        </p:txBody>
      </p:sp>
    </p:spTree>
    <p:extLst>
      <p:ext uri="{BB962C8B-B14F-4D97-AF65-F5344CB8AC3E}">
        <p14:creationId xmlns:p14="http://schemas.microsoft.com/office/powerpoint/2010/main" val="10340143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C67C92-AA2B-B44B-AA75-E2B8C53B2BF2}" type="slidenum">
              <a:rPr lang="en-US"/>
              <a:pPr>
                <a:defRPr/>
              </a:pPr>
              <a:t>‹#›</a:t>
            </a:fld>
            <a:endParaRPr lang="en-US"/>
          </a:p>
        </p:txBody>
      </p:sp>
    </p:spTree>
    <p:extLst>
      <p:ext uri="{BB962C8B-B14F-4D97-AF65-F5344CB8AC3E}">
        <p14:creationId xmlns:p14="http://schemas.microsoft.com/office/powerpoint/2010/main" val="6992091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25C65-B8D7-0A4E-83A7-F6A11A89AC9E}" type="slidenum">
              <a:rPr lang="en-US"/>
              <a:pPr>
                <a:defRPr/>
              </a:pPr>
              <a:t>‹#›</a:t>
            </a:fld>
            <a:endParaRPr lang="en-US"/>
          </a:p>
        </p:txBody>
      </p:sp>
    </p:spTree>
    <p:extLst>
      <p:ext uri="{BB962C8B-B14F-4D97-AF65-F5344CB8AC3E}">
        <p14:creationId xmlns:p14="http://schemas.microsoft.com/office/powerpoint/2010/main" val="17044783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B48DE0-9F8A-A149-9C46-0AADEAE6D8D2}" type="slidenum">
              <a:rPr lang="en-US"/>
              <a:pPr>
                <a:defRPr/>
              </a:pPr>
              <a:t>‹#›</a:t>
            </a:fld>
            <a:endParaRPr lang="en-US"/>
          </a:p>
        </p:txBody>
      </p:sp>
    </p:spTree>
    <p:extLst>
      <p:ext uri="{BB962C8B-B14F-4D97-AF65-F5344CB8AC3E}">
        <p14:creationId xmlns:p14="http://schemas.microsoft.com/office/powerpoint/2010/main" val="4062669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40322"/>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410CF2-DD19-D44F-A0D9-1C6F8D915CAA}" type="slidenum">
              <a:rPr lang="en-US"/>
              <a:pPr>
                <a:defRPr/>
              </a:pPr>
              <a:t>‹#›</a:t>
            </a:fld>
            <a:endParaRPr lang="en-US"/>
          </a:p>
        </p:txBody>
      </p:sp>
    </p:spTree>
    <p:extLst>
      <p:ext uri="{BB962C8B-B14F-4D97-AF65-F5344CB8AC3E}">
        <p14:creationId xmlns:p14="http://schemas.microsoft.com/office/powerpoint/2010/main" val="28662105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BEA0B6-3EEB-F744-8D56-E27D35D55DF5}" type="slidenum">
              <a:rPr lang="en-US"/>
              <a:pPr>
                <a:defRPr/>
              </a:pPr>
              <a:t>‹#›</a:t>
            </a:fld>
            <a:endParaRPr lang="en-US"/>
          </a:p>
        </p:txBody>
      </p:sp>
    </p:spTree>
    <p:extLst>
      <p:ext uri="{BB962C8B-B14F-4D97-AF65-F5344CB8AC3E}">
        <p14:creationId xmlns:p14="http://schemas.microsoft.com/office/powerpoint/2010/main" val="5890162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F3E885-E062-4D44-886F-CBA222FB07C1}" type="slidenum">
              <a:rPr lang="en-US"/>
              <a:pPr>
                <a:defRPr/>
              </a:pPr>
              <a:t>‹#›</a:t>
            </a:fld>
            <a:endParaRPr lang="en-US"/>
          </a:p>
        </p:txBody>
      </p:sp>
    </p:spTree>
    <p:extLst>
      <p:ext uri="{BB962C8B-B14F-4D97-AF65-F5344CB8AC3E}">
        <p14:creationId xmlns:p14="http://schemas.microsoft.com/office/powerpoint/2010/main" val="21134859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9F01F9-052A-8A45-94E6-5B279699ACFE}" type="slidenum">
              <a:rPr lang="en-US"/>
              <a:pPr>
                <a:defRPr/>
              </a:pPr>
              <a:t>‹#›</a:t>
            </a:fld>
            <a:endParaRPr lang="en-US"/>
          </a:p>
        </p:txBody>
      </p:sp>
    </p:spTree>
    <p:extLst>
      <p:ext uri="{BB962C8B-B14F-4D97-AF65-F5344CB8AC3E}">
        <p14:creationId xmlns:p14="http://schemas.microsoft.com/office/powerpoint/2010/main" val="3170267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1EA073-A2F6-D542-BEBC-38D9C5B9FA07}" type="slidenum">
              <a:rPr lang="en-US"/>
              <a:pPr>
                <a:defRPr/>
              </a:pPr>
              <a:t>‹#›</a:t>
            </a:fld>
            <a:endParaRPr lang="en-US"/>
          </a:p>
        </p:txBody>
      </p:sp>
    </p:spTree>
    <p:extLst>
      <p:ext uri="{BB962C8B-B14F-4D97-AF65-F5344CB8AC3E}">
        <p14:creationId xmlns:p14="http://schemas.microsoft.com/office/powerpoint/2010/main" val="207138342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DE7A39-8E97-6249-84D1-AF83243CEBE8}" type="slidenum">
              <a:rPr lang="en-US"/>
              <a:pPr>
                <a:defRPr/>
              </a:pPr>
              <a:t>‹#›</a:t>
            </a:fld>
            <a:endParaRPr lang="en-US"/>
          </a:p>
        </p:txBody>
      </p:sp>
    </p:spTree>
    <p:extLst>
      <p:ext uri="{BB962C8B-B14F-4D97-AF65-F5344CB8AC3E}">
        <p14:creationId xmlns:p14="http://schemas.microsoft.com/office/powerpoint/2010/main" val="206179594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3E1A6B-463F-D540-AC86-5C785766AEB0}" type="slidenum">
              <a:rPr lang="en-US"/>
              <a:pPr>
                <a:defRPr/>
              </a:pPr>
              <a:t>‹#›</a:t>
            </a:fld>
            <a:endParaRPr lang="en-US"/>
          </a:p>
        </p:txBody>
      </p:sp>
    </p:spTree>
    <p:extLst>
      <p:ext uri="{BB962C8B-B14F-4D97-AF65-F5344CB8AC3E}">
        <p14:creationId xmlns:p14="http://schemas.microsoft.com/office/powerpoint/2010/main" val="24523981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AFE68E-3348-874A-B13B-8C081AA1B633}" type="slidenum">
              <a:rPr lang="en-US"/>
              <a:pPr>
                <a:defRPr/>
              </a:pPr>
              <a:t>‹#›</a:t>
            </a:fld>
            <a:endParaRPr lang="en-US"/>
          </a:p>
        </p:txBody>
      </p:sp>
    </p:spTree>
    <p:extLst>
      <p:ext uri="{BB962C8B-B14F-4D97-AF65-F5344CB8AC3E}">
        <p14:creationId xmlns:p14="http://schemas.microsoft.com/office/powerpoint/2010/main" val="253556625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2FAD74-4086-5741-ABCE-E97701F2D6DC}" type="slidenum">
              <a:rPr lang="en-US"/>
              <a:pPr>
                <a:defRPr/>
              </a:pPr>
              <a:t>‹#›</a:t>
            </a:fld>
            <a:endParaRPr lang="en-US"/>
          </a:p>
        </p:txBody>
      </p:sp>
    </p:spTree>
    <p:extLst>
      <p:ext uri="{BB962C8B-B14F-4D97-AF65-F5344CB8AC3E}">
        <p14:creationId xmlns:p14="http://schemas.microsoft.com/office/powerpoint/2010/main" val="3993702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B1A986-32D8-4749-9305-547D22B373DE}" type="slidenum">
              <a:rPr lang="en-US"/>
              <a:pPr>
                <a:defRPr/>
              </a:pPr>
              <a:t>‹#›</a:t>
            </a:fld>
            <a:endParaRPr lang="en-US"/>
          </a:p>
        </p:txBody>
      </p:sp>
    </p:spTree>
    <p:extLst>
      <p:ext uri="{BB962C8B-B14F-4D97-AF65-F5344CB8AC3E}">
        <p14:creationId xmlns:p14="http://schemas.microsoft.com/office/powerpoint/2010/main" val="425963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80E55A-3225-E245-9F99-A9DA1A4D6A34}" type="slidenum">
              <a:rPr lang="en-US"/>
              <a:pPr>
                <a:defRPr/>
              </a:pPr>
              <a:t>‹#›</a:t>
            </a:fld>
            <a:endParaRPr lang="en-US"/>
          </a:p>
        </p:txBody>
      </p:sp>
    </p:spTree>
    <p:extLst>
      <p:ext uri="{BB962C8B-B14F-4D97-AF65-F5344CB8AC3E}">
        <p14:creationId xmlns:p14="http://schemas.microsoft.com/office/powerpoint/2010/main" val="166050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340456"/>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2C055-DE55-AC44-BAA5-08AE4AC9594E}" type="slidenum">
              <a:rPr lang="en-US"/>
              <a:pPr>
                <a:defRPr/>
              </a:pPr>
              <a:t>‹#›</a:t>
            </a:fld>
            <a:endParaRPr lang="en-US"/>
          </a:p>
        </p:txBody>
      </p:sp>
    </p:spTree>
    <p:extLst>
      <p:ext uri="{BB962C8B-B14F-4D97-AF65-F5344CB8AC3E}">
        <p14:creationId xmlns:p14="http://schemas.microsoft.com/office/powerpoint/2010/main" val="15859247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237D6-3ED3-BF40-AC44-CB3143E9058A}" type="slidenum">
              <a:rPr lang="en-US"/>
              <a:pPr>
                <a:defRPr/>
              </a:pPr>
              <a:t>‹#›</a:t>
            </a:fld>
            <a:endParaRPr lang="en-US"/>
          </a:p>
        </p:txBody>
      </p:sp>
    </p:spTree>
    <p:extLst>
      <p:ext uri="{BB962C8B-B14F-4D97-AF65-F5344CB8AC3E}">
        <p14:creationId xmlns:p14="http://schemas.microsoft.com/office/powerpoint/2010/main" val="4751488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450EF5-2A5F-2C4F-BC1E-FF7111B68D9D}" type="slidenum">
              <a:rPr lang="en-US"/>
              <a:pPr>
                <a:defRPr/>
              </a:pPr>
              <a:t>‹#›</a:t>
            </a:fld>
            <a:endParaRPr lang="en-US"/>
          </a:p>
        </p:txBody>
      </p:sp>
    </p:spTree>
    <p:extLst>
      <p:ext uri="{BB962C8B-B14F-4D97-AF65-F5344CB8AC3E}">
        <p14:creationId xmlns:p14="http://schemas.microsoft.com/office/powerpoint/2010/main" val="7816857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B7759D-A309-EF48-9E51-110DE015EBF3}" type="slidenum">
              <a:rPr lang="en-US"/>
              <a:pPr>
                <a:defRPr/>
              </a:pPr>
              <a:t>‹#›</a:t>
            </a:fld>
            <a:endParaRPr lang="en-US"/>
          </a:p>
        </p:txBody>
      </p:sp>
    </p:spTree>
    <p:extLst>
      <p:ext uri="{BB962C8B-B14F-4D97-AF65-F5344CB8AC3E}">
        <p14:creationId xmlns:p14="http://schemas.microsoft.com/office/powerpoint/2010/main" val="24196168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C887784-EE24-FB4E-A32F-7523E09A2680}" type="slidenum">
              <a:rPr lang="en-US"/>
              <a:pPr>
                <a:defRPr/>
              </a:pPr>
              <a:t>‹#›</a:t>
            </a:fld>
            <a:endParaRPr lang="en-US"/>
          </a:p>
        </p:txBody>
      </p:sp>
    </p:spTree>
    <p:extLst>
      <p:ext uri="{BB962C8B-B14F-4D97-AF65-F5344CB8AC3E}">
        <p14:creationId xmlns:p14="http://schemas.microsoft.com/office/powerpoint/2010/main" val="25605563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BB59FE-DF7B-6146-8CD8-639790014D54}" type="slidenum">
              <a:rPr lang="en-US"/>
              <a:pPr>
                <a:defRPr/>
              </a:pPr>
              <a:t>‹#›</a:t>
            </a:fld>
            <a:endParaRPr lang="en-US"/>
          </a:p>
        </p:txBody>
      </p:sp>
    </p:spTree>
    <p:extLst>
      <p:ext uri="{BB962C8B-B14F-4D97-AF65-F5344CB8AC3E}">
        <p14:creationId xmlns:p14="http://schemas.microsoft.com/office/powerpoint/2010/main" val="20019133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445F79-FFAF-8943-88DA-93F48966D571}" type="slidenum">
              <a:rPr lang="en-US"/>
              <a:pPr>
                <a:defRPr/>
              </a:pPr>
              <a:t>‹#›</a:t>
            </a:fld>
            <a:endParaRPr lang="en-US"/>
          </a:p>
        </p:txBody>
      </p:sp>
    </p:spTree>
    <p:extLst>
      <p:ext uri="{BB962C8B-B14F-4D97-AF65-F5344CB8AC3E}">
        <p14:creationId xmlns:p14="http://schemas.microsoft.com/office/powerpoint/2010/main" val="14809686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994482-B761-F741-AA1F-D3C87F4CC09D}" type="slidenum">
              <a:rPr lang="en-US"/>
              <a:pPr>
                <a:defRPr/>
              </a:pPr>
              <a:t>‹#›</a:t>
            </a:fld>
            <a:endParaRPr lang="en-US"/>
          </a:p>
        </p:txBody>
      </p:sp>
    </p:spTree>
    <p:extLst>
      <p:ext uri="{BB962C8B-B14F-4D97-AF65-F5344CB8AC3E}">
        <p14:creationId xmlns:p14="http://schemas.microsoft.com/office/powerpoint/2010/main" val="10007721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461245-2875-6E40-ABCF-828DF3F29973}" type="slidenum">
              <a:rPr lang="en-US"/>
              <a:pPr>
                <a:defRPr/>
              </a:pPr>
              <a:t>‹#›</a:t>
            </a:fld>
            <a:endParaRPr lang="en-US"/>
          </a:p>
        </p:txBody>
      </p:sp>
    </p:spTree>
    <p:extLst>
      <p:ext uri="{BB962C8B-B14F-4D97-AF65-F5344CB8AC3E}">
        <p14:creationId xmlns:p14="http://schemas.microsoft.com/office/powerpoint/2010/main" val="156901147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5AB60-12B2-764E-A2A3-AA05A74109DB}" type="slidenum">
              <a:rPr lang="en-US"/>
              <a:pPr>
                <a:defRPr/>
              </a:pPr>
              <a:t>‹#›</a:t>
            </a:fld>
            <a:endParaRPr lang="en-US"/>
          </a:p>
        </p:txBody>
      </p:sp>
    </p:spTree>
    <p:extLst>
      <p:ext uri="{BB962C8B-B14F-4D97-AF65-F5344CB8AC3E}">
        <p14:creationId xmlns:p14="http://schemas.microsoft.com/office/powerpoint/2010/main" val="1450783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2810601"/>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927C9-17F1-3A49-A34C-FE28CF025F31}" type="slidenum">
              <a:rPr lang="en-US"/>
              <a:pPr>
                <a:defRPr/>
              </a:pPr>
              <a:t>‹#›</a:t>
            </a:fld>
            <a:endParaRPr lang="en-US"/>
          </a:p>
        </p:txBody>
      </p:sp>
    </p:spTree>
    <p:extLst>
      <p:ext uri="{BB962C8B-B14F-4D97-AF65-F5344CB8AC3E}">
        <p14:creationId xmlns:p14="http://schemas.microsoft.com/office/powerpoint/2010/main" val="38813492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7FB4C-30A8-484C-B2A9-40BB47A24E16}" type="slidenum">
              <a:rPr lang="en-US"/>
              <a:pPr>
                <a:defRPr/>
              </a:pPr>
              <a:t>‹#›</a:t>
            </a:fld>
            <a:endParaRPr lang="en-US"/>
          </a:p>
        </p:txBody>
      </p:sp>
    </p:spTree>
    <p:extLst>
      <p:ext uri="{BB962C8B-B14F-4D97-AF65-F5344CB8AC3E}">
        <p14:creationId xmlns:p14="http://schemas.microsoft.com/office/powerpoint/2010/main" val="141820590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133B33-E014-F64C-9286-9D4C86B3A1AA}" type="slidenum">
              <a:rPr lang="en-US"/>
              <a:pPr>
                <a:defRPr/>
              </a:pPr>
              <a:t>‹#›</a:t>
            </a:fld>
            <a:endParaRPr lang="en-US"/>
          </a:p>
        </p:txBody>
      </p:sp>
    </p:spTree>
    <p:extLst>
      <p:ext uri="{BB962C8B-B14F-4D97-AF65-F5344CB8AC3E}">
        <p14:creationId xmlns:p14="http://schemas.microsoft.com/office/powerpoint/2010/main" val="1838606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FB3C0-535C-154D-8EF4-5BEF96BF5368}" type="slidenum">
              <a:rPr lang="en-US"/>
              <a:pPr>
                <a:defRPr/>
              </a:pPr>
              <a:t>‹#›</a:t>
            </a:fld>
            <a:endParaRPr lang="en-US"/>
          </a:p>
        </p:txBody>
      </p:sp>
    </p:spTree>
    <p:extLst>
      <p:ext uri="{BB962C8B-B14F-4D97-AF65-F5344CB8AC3E}">
        <p14:creationId xmlns:p14="http://schemas.microsoft.com/office/powerpoint/2010/main" val="31863881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C54F0-C147-F94E-AEDE-326B59CD616D}" type="slidenum">
              <a:rPr lang="en-US"/>
              <a:pPr>
                <a:defRPr/>
              </a:pPr>
              <a:t>‹#›</a:t>
            </a:fld>
            <a:endParaRPr lang="en-US"/>
          </a:p>
        </p:txBody>
      </p:sp>
    </p:spTree>
    <p:extLst>
      <p:ext uri="{BB962C8B-B14F-4D97-AF65-F5344CB8AC3E}">
        <p14:creationId xmlns:p14="http://schemas.microsoft.com/office/powerpoint/2010/main" val="2739354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63F1CB-11D3-D84A-A4DB-5AD8A4F6066F}" type="slidenum">
              <a:rPr lang="en-US"/>
              <a:pPr>
                <a:defRPr/>
              </a:pPr>
              <a:t>‹#›</a:t>
            </a:fld>
            <a:endParaRPr lang="en-US"/>
          </a:p>
        </p:txBody>
      </p:sp>
    </p:spTree>
    <p:extLst>
      <p:ext uri="{BB962C8B-B14F-4D97-AF65-F5344CB8AC3E}">
        <p14:creationId xmlns:p14="http://schemas.microsoft.com/office/powerpoint/2010/main" val="20304679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FC29E2-F148-CF4B-A105-901ADD124222}" type="slidenum">
              <a:rPr lang="en-US"/>
              <a:pPr>
                <a:defRPr/>
              </a:pPr>
              <a:t>‹#›</a:t>
            </a:fld>
            <a:endParaRPr lang="en-US"/>
          </a:p>
        </p:txBody>
      </p:sp>
    </p:spTree>
    <p:extLst>
      <p:ext uri="{BB962C8B-B14F-4D97-AF65-F5344CB8AC3E}">
        <p14:creationId xmlns:p14="http://schemas.microsoft.com/office/powerpoint/2010/main" val="2796837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558299-64BD-B040-B0E9-9FF8C27DE34B}" type="slidenum">
              <a:rPr lang="en-US"/>
              <a:pPr>
                <a:defRPr/>
              </a:pPr>
              <a:t>‹#›</a:t>
            </a:fld>
            <a:endParaRPr lang="en-US"/>
          </a:p>
        </p:txBody>
      </p:sp>
    </p:spTree>
    <p:extLst>
      <p:ext uri="{BB962C8B-B14F-4D97-AF65-F5344CB8AC3E}">
        <p14:creationId xmlns:p14="http://schemas.microsoft.com/office/powerpoint/2010/main" val="345904604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2F8A07-8201-0543-BD93-90616875C5C1}" type="slidenum">
              <a:rPr lang="en-US"/>
              <a:pPr>
                <a:defRPr/>
              </a:pPr>
              <a:t>‹#›</a:t>
            </a:fld>
            <a:endParaRPr lang="en-US"/>
          </a:p>
        </p:txBody>
      </p:sp>
    </p:spTree>
    <p:extLst>
      <p:ext uri="{BB962C8B-B14F-4D97-AF65-F5344CB8AC3E}">
        <p14:creationId xmlns:p14="http://schemas.microsoft.com/office/powerpoint/2010/main" val="39750949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E73A44-77B0-E449-8EDC-02A2084AB356}" type="slidenum">
              <a:rPr lang="en-US"/>
              <a:pPr>
                <a:defRPr/>
              </a:pPr>
              <a:t>‹#›</a:t>
            </a:fld>
            <a:endParaRPr lang="en-US"/>
          </a:p>
        </p:txBody>
      </p:sp>
    </p:spTree>
    <p:extLst>
      <p:ext uri="{BB962C8B-B14F-4D97-AF65-F5344CB8AC3E}">
        <p14:creationId xmlns:p14="http://schemas.microsoft.com/office/powerpoint/2010/main" val="1546126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4895"/>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D0CE5D-6B3D-134C-BB51-0BB5C849158A}" type="slidenum">
              <a:rPr lang="en-US"/>
              <a:pPr>
                <a:defRPr/>
              </a:pPr>
              <a:t>‹#›</a:t>
            </a:fld>
            <a:endParaRPr lang="en-US"/>
          </a:p>
        </p:txBody>
      </p:sp>
    </p:spTree>
    <p:extLst>
      <p:ext uri="{BB962C8B-B14F-4D97-AF65-F5344CB8AC3E}">
        <p14:creationId xmlns:p14="http://schemas.microsoft.com/office/powerpoint/2010/main" val="36976437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B28ECA-F5A0-F245-B6A4-BEFE07D20201}" type="slidenum">
              <a:rPr lang="en-US"/>
              <a:pPr>
                <a:defRPr/>
              </a:pPr>
              <a:t>‹#›</a:t>
            </a:fld>
            <a:endParaRPr lang="en-US"/>
          </a:p>
        </p:txBody>
      </p:sp>
    </p:spTree>
    <p:extLst>
      <p:ext uri="{BB962C8B-B14F-4D97-AF65-F5344CB8AC3E}">
        <p14:creationId xmlns:p14="http://schemas.microsoft.com/office/powerpoint/2010/main" val="2091210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97048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92DBA-D5C1-1043-AB2D-5A183BFDD775}" type="slidenum">
              <a:rPr lang="en-US"/>
              <a:pPr>
                <a:defRPr/>
              </a:pPr>
              <a:t>‹#›</a:t>
            </a:fld>
            <a:endParaRPr lang="en-US"/>
          </a:p>
        </p:txBody>
      </p:sp>
    </p:spTree>
    <p:extLst>
      <p:ext uri="{BB962C8B-B14F-4D97-AF65-F5344CB8AC3E}">
        <p14:creationId xmlns:p14="http://schemas.microsoft.com/office/powerpoint/2010/main" val="2281429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866150-E880-DE49-9903-979ACC2C67D1}" type="slidenum">
              <a:rPr lang="en-US"/>
              <a:pPr>
                <a:defRPr/>
              </a:pPr>
              <a:t>‹#›</a:t>
            </a:fld>
            <a:endParaRPr lang="en-US"/>
          </a:p>
        </p:txBody>
      </p:sp>
    </p:spTree>
    <p:extLst>
      <p:ext uri="{BB962C8B-B14F-4D97-AF65-F5344CB8AC3E}">
        <p14:creationId xmlns:p14="http://schemas.microsoft.com/office/powerpoint/2010/main" val="2797737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7153AE-5CF2-0C4E-B62B-0996F3E4A76F}" type="slidenum">
              <a:rPr lang="en-US"/>
              <a:pPr>
                <a:defRPr/>
              </a:pPr>
              <a:t>‹#›</a:t>
            </a:fld>
            <a:endParaRPr lang="en-US"/>
          </a:p>
        </p:txBody>
      </p:sp>
    </p:spTree>
    <p:extLst>
      <p:ext uri="{BB962C8B-B14F-4D97-AF65-F5344CB8AC3E}">
        <p14:creationId xmlns:p14="http://schemas.microsoft.com/office/powerpoint/2010/main" val="42256983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49B424-6209-7F43-AC0E-7A2F07055BA1}" type="slidenum">
              <a:rPr lang="en-US"/>
              <a:pPr>
                <a:defRPr/>
              </a:pPr>
              <a:t>‹#›</a:t>
            </a:fld>
            <a:endParaRPr lang="en-US"/>
          </a:p>
        </p:txBody>
      </p:sp>
    </p:spTree>
    <p:extLst>
      <p:ext uri="{BB962C8B-B14F-4D97-AF65-F5344CB8AC3E}">
        <p14:creationId xmlns:p14="http://schemas.microsoft.com/office/powerpoint/2010/main" val="211469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604B1E-4B7E-BB4F-9731-1D243CB75238}" type="slidenum">
              <a:rPr lang="en-US"/>
              <a:pPr>
                <a:defRPr/>
              </a:pPr>
              <a:t>‹#›</a:t>
            </a:fld>
            <a:endParaRPr lang="en-US"/>
          </a:p>
        </p:txBody>
      </p:sp>
    </p:spTree>
    <p:extLst>
      <p:ext uri="{BB962C8B-B14F-4D97-AF65-F5344CB8AC3E}">
        <p14:creationId xmlns:p14="http://schemas.microsoft.com/office/powerpoint/2010/main" val="3886277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EC2835-E9A1-4347-8963-872DB15E40B9}" type="slidenum">
              <a:rPr lang="en-US"/>
              <a:pPr>
                <a:defRPr/>
              </a:pPr>
              <a:t>‹#›</a:t>
            </a:fld>
            <a:endParaRPr lang="en-US"/>
          </a:p>
        </p:txBody>
      </p:sp>
    </p:spTree>
    <p:extLst>
      <p:ext uri="{BB962C8B-B14F-4D97-AF65-F5344CB8AC3E}">
        <p14:creationId xmlns:p14="http://schemas.microsoft.com/office/powerpoint/2010/main" val="164627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6CD4A-2A3B-3641-97D2-E74D62DA0245}" type="slidenum">
              <a:rPr lang="en-US"/>
              <a:pPr>
                <a:defRPr/>
              </a:pPr>
              <a:t>‹#›</a:t>
            </a:fld>
            <a:endParaRPr lang="en-US"/>
          </a:p>
        </p:txBody>
      </p:sp>
    </p:spTree>
    <p:extLst>
      <p:ext uri="{BB962C8B-B14F-4D97-AF65-F5344CB8AC3E}">
        <p14:creationId xmlns:p14="http://schemas.microsoft.com/office/powerpoint/2010/main" val="3600981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C47802-8134-4F44-BF92-68FB52D77A4C}" type="slidenum">
              <a:rPr lang="en-US"/>
              <a:pPr>
                <a:defRPr/>
              </a:pPr>
              <a:t>‹#›</a:t>
            </a:fld>
            <a:endParaRPr lang="en-US"/>
          </a:p>
        </p:txBody>
      </p:sp>
    </p:spTree>
    <p:extLst>
      <p:ext uri="{BB962C8B-B14F-4D97-AF65-F5344CB8AC3E}">
        <p14:creationId xmlns:p14="http://schemas.microsoft.com/office/powerpoint/2010/main" val="1422414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54589B-16EE-6440-B48F-34249074DF96}" type="slidenum">
              <a:rPr lang="en-US"/>
              <a:pPr>
                <a:defRPr/>
              </a:pPr>
              <a:t>‹#›</a:t>
            </a:fld>
            <a:endParaRPr lang="en-US"/>
          </a:p>
        </p:txBody>
      </p:sp>
    </p:spTree>
    <p:extLst>
      <p:ext uri="{BB962C8B-B14F-4D97-AF65-F5344CB8AC3E}">
        <p14:creationId xmlns:p14="http://schemas.microsoft.com/office/powerpoint/2010/main" val="3914306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B41021-2FA2-FA4A-8788-58A4717D7668}" type="slidenum">
              <a:rPr lang="en-US"/>
              <a:pPr>
                <a:defRPr/>
              </a:pPr>
              <a:t>‹#›</a:t>
            </a:fld>
            <a:endParaRPr lang="en-US"/>
          </a:p>
        </p:txBody>
      </p:sp>
    </p:spTree>
    <p:extLst>
      <p:ext uri="{BB962C8B-B14F-4D97-AF65-F5344CB8AC3E}">
        <p14:creationId xmlns:p14="http://schemas.microsoft.com/office/powerpoint/2010/main" val="2565844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8464-F283-6842-BB3F-128366CC7000}" type="slidenum">
              <a:rPr lang="en-US"/>
              <a:pPr>
                <a:defRPr/>
              </a:pPr>
              <a:t>‹#›</a:t>
            </a:fld>
            <a:endParaRPr lang="en-US"/>
          </a:p>
        </p:txBody>
      </p:sp>
    </p:spTree>
    <p:extLst>
      <p:ext uri="{BB962C8B-B14F-4D97-AF65-F5344CB8AC3E}">
        <p14:creationId xmlns:p14="http://schemas.microsoft.com/office/powerpoint/2010/main" val="2498780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1C5975-06F8-214D-9235-36DC3FC40378}" type="slidenum">
              <a:rPr lang="en-US"/>
              <a:pPr>
                <a:defRPr/>
              </a:pPr>
              <a:t>‹#›</a:t>
            </a:fld>
            <a:endParaRPr lang="en-US"/>
          </a:p>
        </p:txBody>
      </p:sp>
    </p:spTree>
    <p:extLst>
      <p:ext uri="{BB962C8B-B14F-4D97-AF65-F5344CB8AC3E}">
        <p14:creationId xmlns:p14="http://schemas.microsoft.com/office/powerpoint/2010/main" val="2280881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1569764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166154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637415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38020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53710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499B6D-13A0-FF44-B0FB-0100A3165E60}" type="slidenum">
              <a:rPr lang="en-US"/>
              <a:pPr>
                <a:defRPr/>
              </a:pPr>
              <a:t>‹#›</a:t>
            </a:fld>
            <a:endParaRPr lang="en-US"/>
          </a:p>
        </p:txBody>
      </p:sp>
    </p:spTree>
    <p:extLst>
      <p:ext uri="{BB962C8B-B14F-4D97-AF65-F5344CB8AC3E}">
        <p14:creationId xmlns:p14="http://schemas.microsoft.com/office/powerpoint/2010/main" val="44617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59451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38849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813325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496504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80965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683103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50647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659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77454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49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1A6EC9-022D-0640-A7C9-797E199C8D38}" type="slidenum">
              <a:rPr lang="en-US"/>
              <a:pPr>
                <a:defRPr/>
              </a:pPr>
              <a:t>‹#›</a:t>
            </a:fld>
            <a:endParaRPr lang="en-US"/>
          </a:p>
        </p:txBody>
      </p:sp>
    </p:spTree>
    <p:extLst>
      <p:ext uri="{BB962C8B-B14F-4D97-AF65-F5344CB8AC3E}">
        <p14:creationId xmlns:p14="http://schemas.microsoft.com/office/powerpoint/2010/main" val="4985112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701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9125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931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5726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0508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8228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510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61961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0306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24631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C5153A-B009-854F-B6A8-B86037664FE6}" type="slidenum">
              <a:rPr lang="en-US"/>
              <a:pPr>
                <a:defRPr/>
              </a:pPr>
              <a:t>‹#›</a:t>
            </a:fld>
            <a:endParaRPr lang="en-US"/>
          </a:p>
        </p:txBody>
      </p:sp>
    </p:spTree>
    <p:extLst>
      <p:ext uri="{BB962C8B-B14F-4D97-AF65-F5344CB8AC3E}">
        <p14:creationId xmlns:p14="http://schemas.microsoft.com/office/powerpoint/2010/main" val="3157804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464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236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7292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76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3067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0102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0774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7907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49740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01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901C79-70C4-B142-8E53-9CACABB4EF85}" type="slidenum">
              <a:rPr lang="en-US"/>
              <a:pPr>
                <a:defRPr/>
              </a:pPr>
              <a:t>‹#›</a:t>
            </a:fld>
            <a:endParaRPr lang="en-US"/>
          </a:p>
        </p:txBody>
      </p:sp>
    </p:spTree>
    <p:extLst>
      <p:ext uri="{BB962C8B-B14F-4D97-AF65-F5344CB8AC3E}">
        <p14:creationId xmlns:p14="http://schemas.microsoft.com/office/powerpoint/2010/main" val="3990878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645341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246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825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4509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6801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60517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7247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223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12912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2262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7DAA69-EC8F-974C-A7B7-885B505A8C62}" type="slidenum">
              <a:rPr lang="en-US"/>
              <a:pPr>
                <a:defRPr/>
              </a:pPr>
              <a:t>‹#›</a:t>
            </a:fld>
            <a:endParaRPr lang="en-US"/>
          </a:p>
        </p:txBody>
      </p:sp>
    </p:spTree>
    <p:extLst>
      <p:ext uri="{BB962C8B-B14F-4D97-AF65-F5344CB8AC3E}">
        <p14:creationId xmlns:p14="http://schemas.microsoft.com/office/powerpoint/2010/main" val="35585618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632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702405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133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5172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40535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111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25358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84292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3308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8351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6.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4.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7.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9.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4.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0.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6" Type="http://schemas.openxmlformats.org/officeDocument/2006/relationships/image" Target="../media/image4.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3.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9.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0.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4.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3.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0.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4.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3.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8.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image" Target="../media/image4.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3.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7.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6" Type="http://schemas.openxmlformats.org/officeDocument/2006/relationships/image" Target="../media/image4.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3.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7.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8.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3.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4.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6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16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16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AABD79ED-4319-2B43-928B-5A20308C7B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83" r:id="rId1"/>
    <p:sldLayoutId id="2147487084" r:id="rId2"/>
    <p:sldLayoutId id="2147487085" r:id="rId3"/>
    <p:sldLayoutId id="2147487086" r:id="rId4"/>
    <p:sldLayoutId id="2147487087" r:id="rId5"/>
    <p:sldLayoutId id="2147487088" r:id="rId6"/>
    <p:sldLayoutId id="2147487089" r:id="rId7"/>
    <p:sldLayoutId id="2147487090" r:id="rId8"/>
    <p:sldLayoutId id="2147487091" r:id="rId9"/>
    <p:sldLayoutId id="2147487092" r:id="rId10"/>
    <p:sldLayoutId id="21474870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audio</a:t>
            </a:r>
          </a:p>
        </p:txBody>
      </p:sp>
      <p:pic>
        <p:nvPicPr>
          <p:cNvPr id="4403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82" r:id="rId1"/>
    <p:sldLayoutId id="2147487183" r:id="rId2"/>
    <p:sldLayoutId id="2147487184" r:id="rId3"/>
    <p:sldLayoutId id="2147487185" r:id="rId4"/>
    <p:sldLayoutId id="2147487186" r:id="rId5"/>
    <p:sldLayoutId id="2147487187" r:id="rId6"/>
    <p:sldLayoutId id="2147487188" r:id="rId7"/>
    <p:sldLayoutId id="2147487189" r:id="rId8"/>
    <p:sldLayoutId id="2147487190" r:id="rId9"/>
    <p:sldLayoutId id="2147487191" r:id="rId10"/>
    <p:sldLayoutId id="214748719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4505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93" r:id="rId1"/>
    <p:sldLayoutId id="2147487194" r:id="rId2"/>
    <p:sldLayoutId id="2147487195" r:id="rId3"/>
    <p:sldLayoutId id="2147487196" r:id="rId4"/>
    <p:sldLayoutId id="2147487197" r:id="rId5"/>
    <p:sldLayoutId id="2147487198" r:id="rId6"/>
    <p:sldLayoutId id="2147487199" r:id="rId7"/>
    <p:sldLayoutId id="2147487200" r:id="rId8"/>
    <p:sldLayoutId id="2147487201" r:id="rId9"/>
    <p:sldLayoutId id="2147487202" r:id="rId10"/>
    <p:sldLayoutId id="214748720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0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Candara"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1">
                <a:effectLst>
                  <a:outerShdw blurRad="38100" dist="38100" dir="2700000" algn="tl">
                    <a:srgbClr val="000000"/>
                  </a:outerShdw>
                </a:effectLst>
                <a:latin typeface="Candara"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Candara" charset="0"/>
              </a:defRPr>
            </a:lvl1pPr>
          </a:lstStyle>
          <a:p>
            <a:pPr>
              <a:defRPr/>
            </a:pPr>
            <a:fld id="{6D5EC318-7523-1A45-AE93-A3CAD94800F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204" r:id="rId1"/>
    <p:sldLayoutId id="2147487205" r:id="rId2"/>
    <p:sldLayoutId id="2147487206" r:id="rId3"/>
    <p:sldLayoutId id="2147487207" r:id="rId4"/>
    <p:sldLayoutId id="2147487208" r:id="rId5"/>
    <p:sldLayoutId id="2147487209" r:id="rId6"/>
    <p:sldLayoutId id="2147487210" r:id="rId7"/>
    <p:sldLayoutId id="2147487211" r:id="rId8"/>
    <p:sldLayoutId id="2147487212" r:id="rId9"/>
    <p:sldLayoutId id="2147487213" r:id="rId10"/>
    <p:sldLayoutId id="214748721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83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15" r:id="rId1"/>
    <p:sldLayoutId id="2147487216" r:id="rId2"/>
    <p:sldLayoutId id="2147487217" r:id="rId3"/>
    <p:sldLayoutId id="2147487218" r:id="rId4"/>
    <p:sldLayoutId id="2147487219" r:id="rId5"/>
    <p:sldLayoutId id="2147487220" r:id="rId6"/>
    <p:sldLayoutId id="2147487221" r:id="rId7"/>
    <p:sldLayoutId id="2147487222" r:id="rId8"/>
    <p:sldLayoutId id="2147487223" r:id="rId9"/>
    <p:sldLayoutId id="2147487224" r:id="rId10"/>
    <p:sldLayoutId id="214748722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5939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26" r:id="rId1"/>
    <p:sldLayoutId id="2147487227" r:id="rId2"/>
    <p:sldLayoutId id="2147487228" r:id="rId3"/>
    <p:sldLayoutId id="2147487229" r:id="rId4"/>
    <p:sldLayoutId id="2147487230" r:id="rId5"/>
    <p:sldLayoutId id="2147487231" r:id="rId6"/>
    <p:sldLayoutId id="2147487232" r:id="rId7"/>
    <p:sldLayoutId id="2147487233" r:id="rId8"/>
    <p:sldLayoutId id="2147487234" r:id="rId9"/>
    <p:sldLayoutId id="2147487235" r:id="rId10"/>
    <p:sldLayoutId id="214748723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041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1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37" r:id="rId1"/>
    <p:sldLayoutId id="2147487238" r:id="rId2"/>
    <p:sldLayoutId id="2147487239" r:id="rId3"/>
    <p:sldLayoutId id="2147487240" r:id="rId4"/>
    <p:sldLayoutId id="2147487241" r:id="rId5"/>
    <p:sldLayoutId id="2147487242" r:id="rId6"/>
    <p:sldLayoutId id="2147487243" r:id="rId7"/>
    <p:sldLayoutId id="2147487244" r:id="rId8"/>
    <p:sldLayoutId id="2147487245" r:id="rId9"/>
    <p:sldLayoutId id="2147487246" r:id="rId10"/>
    <p:sldLayoutId id="214748724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4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48"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624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34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3"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5"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34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70" r:id="rId1"/>
    <p:sldLayoutId id="2147487271" r:id="rId2"/>
    <p:sldLayoutId id="2147487272" r:id="rId3"/>
    <p:sldLayoutId id="2147487273" r:id="rId4"/>
    <p:sldLayoutId id="2147487274" r:id="rId5"/>
    <p:sldLayoutId id="2147487275" r:id="rId6"/>
    <p:sldLayoutId id="2147487276" r:id="rId7"/>
    <p:sldLayoutId id="2147487277" r:id="rId8"/>
    <p:sldLayoutId id="2147487278" r:id="rId9"/>
    <p:sldLayoutId id="2147487279" r:id="rId10"/>
    <p:sldLayoutId id="214748728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645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45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81"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7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627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627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9D9D6BA5-2479-7B49-AB41-C88945DFBA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94" r:id="rId1"/>
    <p:sldLayoutId id="2147487095" r:id="rId2"/>
    <p:sldLayoutId id="2147487096" r:id="rId3"/>
    <p:sldLayoutId id="2147487097" r:id="rId4"/>
    <p:sldLayoutId id="2147487098" r:id="rId5"/>
    <p:sldLayoutId id="2147487099" r:id="rId6"/>
    <p:sldLayoutId id="2147487100" r:id="rId7"/>
    <p:sldLayoutId id="2147487101" r:id="rId8"/>
    <p:sldLayoutId id="2147487102" r:id="rId9"/>
    <p:sldLayoutId id="2147487103" r:id="rId10"/>
    <p:sldLayoutId id="21474871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6553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55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92" r:id="rId1"/>
    <p:sldLayoutId id="2147487293" r:id="rId2"/>
    <p:sldLayoutId id="2147487294" r:id="rId3"/>
    <p:sldLayoutId id="2147487295" r:id="rId4"/>
    <p:sldLayoutId id="2147487296" r:id="rId5"/>
    <p:sldLayoutId id="2147487297" r:id="rId6"/>
    <p:sldLayoutId id="2147487298" r:id="rId7"/>
    <p:sldLayoutId id="2147487299" r:id="rId8"/>
    <p:sldLayoutId id="2147487300" r:id="rId9"/>
    <p:sldLayoutId id="2147487301" r:id="rId10"/>
    <p:sldLayoutId id="214748730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5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6656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65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03" r:id="rId1"/>
    <p:sldLayoutId id="2147487304" r:id="rId2"/>
    <p:sldLayoutId id="2147487305" r:id="rId3"/>
    <p:sldLayoutId id="2147487306" r:id="rId4"/>
    <p:sldLayoutId id="2147487307" r:id="rId5"/>
    <p:sldLayoutId id="2147487308" r:id="rId6"/>
    <p:sldLayoutId id="2147487309" r:id="rId7"/>
    <p:sldLayoutId id="2147487310" r:id="rId8"/>
    <p:sldLayoutId id="2147487311" r:id="rId9"/>
    <p:sldLayoutId id="2147487312" r:id="rId10"/>
    <p:sldLayoutId id="21474873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758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759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14" r:id="rId1"/>
    <p:sldLayoutId id="2147487315" r:id="rId2"/>
    <p:sldLayoutId id="2147487316" r:id="rId3"/>
    <p:sldLayoutId id="2147487317" r:id="rId4"/>
    <p:sldLayoutId id="2147487318" r:id="rId5"/>
    <p:sldLayoutId id="2147487319" r:id="rId6"/>
    <p:sldLayoutId id="2147487320" r:id="rId7"/>
    <p:sldLayoutId id="2147487321" r:id="rId8"/>
    <p:sldLayoutId id="2147487322" r:id="rId9"/>
    <p:sldLayoutId id="2147487323" r:id="rId10"/>
    <p:sldLayoutId id="214748732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7ED08ED-74D4-9548-AE9B-89EDC8F36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25" r:id="rId1"/>
    <p:sldLayoutId id="2147487326" r:id="rId2"/>
    <p:sldLayoutId id="2147487327" r:id="rId3"/>
    <p:sldLayoutId id="2147487328" r:id="rId4"/>
    <p:sldLayoutId id="2147487329" r:id="rId5"/>
    <p:sldLayoutId id="2147487330" r:id="rId6"/>
    <p:sldLayoutId id="2147487331" r:id="rId7"/>
    <p:sldLayoutId id="2147487332" r:id="rId8"/>
    <p:sldLayoutId id="2147487333" r:id="rId9"/>
    <p:sldLayoutId id="2147487334" r:id="rId10"/>
    <p:sldLayoutId id="2147487335" r:id="rId11"/>
    <p:sldLayoutId id="21474873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CE2E56E-33F7-4A46-9E49-4833A1ADA8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7" r:id="rId1"/>
    <p:sldLayoutId id="2147487338" r:id="rId2"/>
    <p:sldLayoutId id="2147487339" r:id="rId3"/>
    <p:sldLayoutId id="2147487340" r:id="rId4"/>
    <p:sldLayoutId id="2147487341" r:id="rId5"/>
    <p:sldLayoutId id="2147487342" r:id="rId6"/>
    <p:sldLayoutId id="2147487343" r:id="rId7"/>
    <p:sldLayoutId id="2147487344" r:id="rId8"/>
    <p:sldLayoutId id="2147487345" r:id="rId9"/>
    <p:sldLayoutId id="2147487346" r:id="rId10"/>
    <p:sldLayoutId id="2147487347" r:id="rId11"/>
    <p:sldLayoutId id="21474873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22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22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6922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6922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B9C633DC-F747-A348-81D6-F440D43C0A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49" r:id="rId1"/>
    <p:sldLayoutId id="2147487350" r:id="rId2"/>
    <p:sldLayoutId id="2147487351" r:id="rId3"/>
    <p:sldLayoutId id="2147487352" r:id="rId4"/>
    <p:sldLayoutId id="2147487353" r:id="rId5"/>
    <p:sldLayoutId id="2147487354" r:id="rId6"/>
    <p:sldLayoutId id="2147487355" r:id="rId7"/>
    <p:sldLayoutId id="2147487356" r:id="rId8"/>
    <p:sldLayoutId id="2147487357" r:id="rId9"/>
    <p:sldLayoutId id="2147487358" r:id="rId10"/>
    <p:sldLayoutId id="21474873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6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4116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4116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36A8608-FE75-2946-8DBF-4FA631E806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60" r:id="rId1"/>
    <p:sldLayoutId id="2147487361" r:id="rId2"/>
    <p:sldLayoutId id="2147487362" r:id="rId3"/>
    <p:sldLayoutId id="2147487363" r:id="rId4"/>
    <p:sldLayoutId id="2147487364" r:id="rId5"/>
    <p:sldLayoutId id="2147487365" r:id="rId6"/>
    <p:sldLayoutId id="2147487366" r:id="rId7"/>
    <p:sldLayoutId id="2147487367" r:id="rId8"/>
    <p:sldLayoutId id="2147487368" r:id="rId9"/>
    <p:sldLayoutId id="2147487369" r:id="rId10"/>
    <p:sldLayoutId id="21474873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7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627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627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4064BE2-4648-BF40-9D34-6122BB64C2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71" r:id="rId1"/>
    <p:sldLayoutId id="2147487372" r:id="rId2"/>
    <p:sldLayoutId id="2147487373" r:id="rId3"/>
    <p:sldLayoutId id="2147487374" r:id="rId4"/>
    <p:sldLayoutId id="2147487375" r:id="rId5"/>
    <p:sldLayoutId id="2147487376" r:id="rId6"/>
    <p:sldLayoutId id="2147487377" r:id="rId7"/>
    <p:sldLayoutId id="2147487378" r:id="rId8"/>
    <p:sldLayoutId id="2147487379" r:id="rId9"/>
    <p:sldLayoutId id="2147487380" r:id="rId10"/>
    <p:sldLayoutId id="21474873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Arial"/>
              </a:defRPr>
            </a:lvl1pPr>
          </a:lstStyle>
          <a:p>
            <a:pPr>
              <a:defRPr/>
            </a:pPr>
            <a:endParaRPr lang="en-US"/>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Arial"/>
              </a:defRPr>
            </a:lvl1pPr>
          </a:lstStyle>
          <a:p>
            <a:pPr>
              <a:defRPr/>
            </a:pPr>
            <a:endParaRPr lang="en-US"/>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5D373681-6168-034A-94E0-E3D436561B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82" r:id="rId1"/>
    <p:sldLayoutId id="2147487383" r:id="rId2"/>
    <p:sldLayoutId id="2147487384" r:id="rId3"/>
    <p:sldLayoutId id="2147487385" r:id="rId4"/>
    <p:sldLayoutId id="2147487386" r:id="rId5"/>
    <p:sldLayoutId id="2147487387" r:id="rId6"/>
    <p:sldLayoutId id="2147487388" r:id="rId7"/>
    <p:sldLayoutId id="2147487389" r:id="rId8"/>
    <p:sldLayoutId id="2147487390" r:id="rId9"/>
    <p:sldLayoutId id="2147487391" r:id="rId10"/>
    <p:sldLayoutId id="21474873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16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16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217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8217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cs typeface="+mn-cs"/>
              </a:defRPr>
            </a:lvl1pPr>
          </a:lstStyle>
          <a:p>
            <a:pPr>
              <a:defRPr/>
            </a:pPr>
            <a:endParaRPr lang="en-US"/>
          </a:p>
        </p:txBody>
      </p:sp>
      <p:sp>
        <p:nvSpPr>
          <p:cNvPr id="18217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latin typeface="+mn-lt"/>
                <a:cs typeface="+mn-cs"/>
              </a:defRPr>
            </a:lvl1pPr>
          </a:lstStyle>
          <a:p>
            <a:pPr>
              <a:defRPr/>
            </a:pPr>
            <a:fld id="{C3AC7994-3698-CC4E-89A5-2B36789CFE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93" r:id="rId1"/>
    <p:sldLayoutId id="2147487394" r:id="rId2"/>
    <p:sldLayoutId id="2147487395" r:id="rId3"/>
    <p:sldLayoutId id="2147487396" r:id="rId4"/>
    <p:sldLayoutId id="2147487397" r:id="rId5"/>
    <p:sldLayoutId id="2147487398" r:id="rId6"/>
    <p:sldLayoutId id="2147487399" r:id="rId7"/>
    <p:sldLayoutId id="2147487400" r:id="rId8"/>
    <p:sldLayoutId id="2147487401" r:id="rId9"/>
    <p:sldLayoutId id="2147487402" r:id="rId10"/>
    <p:sldLayoutId id="21474874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7105" r:id="rId1"/>
    <p:sldLayoutId id="2147487106" r:id="rId2"/>
    <p:sldLayoutId id="2147487107" r:id="rId3"/>
    <p:sldLayoutId id="2147487108" r:id="rId4"/>
    <p:sldLayoutId id="2147487109" r:id="rId5"/>
    <p:sldLayoutId id="2147487110" r:id="rId6"/>
    <p:sldLayoutId id="2147487111" r:id="rId7"/>
    <p:sldLayoutId id="2147487112" r:id="rId8"/>
    <p:sldLayoutId id="2147487113" r:id="rId9"/>
    <p:sldLayoutId id="2147487114" r:id="rId10"/>
    <p:sldLayoutId id="2147487115" r:id="rId11"/>
  </p:sldLayoutIdLst>
  <p:transition>
    <p:fade/>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577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77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77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577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577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50D5D259-9C05-E94D-B987-0F0C0ECC70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116" r:id="rId1"/>
    <p:sldLayoutId id="2147487117" r:id="rId2"/>
    <p:sldLayoutId id="2147487118" r:id="rId3"/>
    <p:sldLayoutId id="2147487119" r:id="rId4"/>
    <p:sldLayoutId id="2147487120" r:id="rId5"/>
    <p:sldLayoutId id="2147487121" r:id="rId6"/>
    <p:sldLayoutId id="2147487122" r:id="rId7"/>
    <p:sldLayoutId id="2147487123" r:id="rId8"/>
    <p:sldLayoutId id="2147487124" r:id="rId9"/>
    <p:sldLayoutId id="2147487125" r:id="rId10"/>
    <p:sldLayoutId id="21474871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7127" r:id="rId1"/>
    <p:sldLayoutId id="2147487128" r:id="rId2"/>
    <p:sldLayoutId id="2147487129" r:id="rId3"/>
    <p:sldLayoutId id="2147487130" r:id="rId4"/>
    <p:sldLayoutId id="2147487131" r:id="rId5"/>
    <p:sldLayoutId id="2147487132" r:id="rId6"/>
    <p:sldLayoutId id="2147487133" r:id="rId7"/>
    <p:sldLayoutId id="2147487134" r:id="rId8"/>
    <p:sldLayoutId id="2147487135" r:id="rId9"/>
    <p:sldLayoutId id="2147487136" r:id="rId10"/>
    <p:sldLayoutId id="2147487137"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993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videos</a:t>
            </a:r>
          </a:p>
        </p:txBody>
      </p:sp>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38" r:id="rId1"/>
    <p:sldLayoutId id="2147487139" r:id="rId2"/>
    <p:sldLayoutId id="2147487140" r:id="rId3"/>
    <p:sldLayoutId id="2147487141" r:id="rId4"/>
    <p:sldLayoutId id="2147487142" r:id="rId5"/>
    <p:sldLayoutId id="2147487143" r:id="rId6"/>
    <p:sldLayoutId id="2147487144" r:id="rId7"/>
    <p:sldLayoutId id="2147487145" r:id="rId8"/>
    <p:sldLayoutId id="2147487146" r:id="rId9"/>
    <p:sldLayoutId id="2147487147" r:id="rId10"/>
    <p:sldLayoutId id="214748714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62"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books</a:t>
            </a:r>
          </a:p>
        </p:txBody>
      </p:sp>
      <p:pic>
        <p:nvPicPr>
          <p:cNvPr id="4096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49" r:id="rId1"/>
    <p:sldLayoutId id="2147487150" r:id="rId2"/>
    <p:sldLayoutId id="2147487151" r:id="rId3"/>
    <p:sldLayoutId id="2147487152" r:id="rId4"/>
    <p:sldLayoutId id="2147487153" r:id="rId5"/>
    <p:sldLayoutId id="2147487154" r:id="rId6"/>
    <p:sldLayoutId id="2147487155" r:id="rId7"/>
    <p:sldLayoutId id="2147487156" r:id="rId8"/>
    <p:sldLayoutId id="2147487157" r:id="rId9"/>
    <p:sldLayoutId id="2147487158" r:id="rId10"/>
    <p:sldLayoutId id="214748715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419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60" r:id="rId1"/>
    <p:sldLayoutId id="2147487161" r:id="rId2"/>
    <p:sldLayoutId id="2147487162" r:id="rId3"/>
    <p:sldLayoutId id="2147487163" r:id="rId4"/>
    <p:sldLayoutId id="2147487164" r:id="rId5"/>
    <p:sldLayoutId id="2147487165" r:id="rId6"/>
    <p:sldLayoutId id="2147487166" r:id="rId7"/>
    <p:sldLayoutId id="2147487167" r:id="rId8"/>
    <p:sldLayoutId id="2147487168" r:id="rId9"/>
    <p:sldLayoutId id="2147487169" r:id="rId10"/>
    <p:sldLayoutId id="214748717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4301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171" r:id="rId1"/>
    <p:sldLayoutId id="2147487172" r:id="rId2"/>
    <p:sldLayoutId id="2147487173" r:id="rId3"/>
    <p:sldLayoutId id="2147487174" r:id="rId4"/>
    <p:sldLayoutId id="2147487175" r:id="rId5"/>
    <p:sldLayoutId id="2147487176" r:id="rId6"/>
    <p:sldLayoutId id="2147487177" r:id="rId7"/>
    <p:sldLayoutId id="2147487178" r:id="rId8"/>
    <p:sldLayoutId id="2147487179" r:id="rId9"/>
    <p:sldLayoutId id="2147487180" r:id="rId10"/>
    <p:sldLayoutId id="214748718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8.xml"/><Relationship Id="rId1" Type="http://schemas.openxmlformats.org/officeDocument/2006/relationships/tags" Target="../tags/tag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4.xml"/><Relationship Id="rId1" Type="http://schemas.openxmlformats.org/officeDocument/2006/relationships/tags" Target="../tags/tag4.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5.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19.jpeg"/></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5.xml"/><Relationship Id="rId4" Type="http://schemas.openxmlformats.org/officeDocument/2006/relationships/image" Target="../media/image90.jpeg"/></Relationships>
</file>

<file path=ppt/slides/_rels/slide10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0.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48.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243.xml"/><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8.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8.xml"/><Relationship Id="rId1" Type="http://schemas.openxmlformats.org/officeDocument/2006/relationships/tags" Target="../tags/tag5.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8.xml"/><Relationship Id="rId1" Type="http://schemas.openxmlformats.org/officeDocument/2006/relationships/tags" Target="../tags/tag6.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4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4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4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4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4.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4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49.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4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4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4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4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4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44.xml"/><Relationship Id="rId1" Type="http://schemas.openxmlformats.org/officeDocument/2006/relationships/tags" Target="../tags/tag8.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4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4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49.xml"/><Relationship Id="rId4" Type="http://schemas.openxmlformats.org/officeDocument/2006/relationships/hyperlink" Target="http://www.aerospaceweb.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44.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49.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4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44.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4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44.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48.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4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48.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24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44.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4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244.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9.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49.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24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44.xml"/><Relationship Id="rId1" Type="http://schemas.openxmlformats.org/officeDocument/2006/relationships/tags" Target="../tags/tag9.xml"/><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244.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24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48.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244.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49.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244.xml"/><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244.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244.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244.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244.xml"/><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44.xml"/><Relationship Id="rId1" Type="http://schemas.openxmlformats.org/officeDocument/2006/relationships/tags" Target="../tags/tag10.xml"/><Relationship Id="rId4" Type="http://schemas.openxmlformats.org/officeDocument/2006/relationships/image" Target="../media/image19.jpeg"/></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8.xml"/><Relationship Id="rId1" Type="http://schemas.openxmlformats.org/officeDocument/2006/relationships/slideLayout" Target="../slideLayouts/slideLayout244.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48.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244.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244.xml"/><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1.xml"/><Relationship Id="rId1" Type="http://schemas.openxmlformats.org/officeDocument/2006/relationships/slideLayout" Target="../slideLayouts/slideLayout244.xml"/><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2.xml"/><Relationship Id="rId1" Type="http://schemas.openxmlformats.org/officeDocument/2006/relationships/slideLayout" Target="../slideLayouts/slideLayout244.xml"/><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244.xml"/><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244.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5.xml"/><Relationship Id="rId1" Type="http://schemas.openxmlformats.org/officeDocument/2006/relationships/slideLayout" Target="../slideLayouts/slideLayout244.xml"/><Relationship Id="rId4" Type="http://schemas.openxmlformats.org/officeDocument/2006/relationships/image" Target="../media/image54.jpeg"/></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6.xml"/><Relationship Id="rId1" Type="http://schemas.openxmlformats.org/officeDocument/2006/relationships/slideLayout" Target="../slideLayouts/slideLayout244.xml"/><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79.xml"/><Relationship Id="rId1" Type="http://schemas.openxmlformats.org/officeDocument/2006/relationships/themeOverride" Target="../theme/themeOverride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44.xml"/><Relationship Id="rId1" Type="http://schemas.openxmlformats.org/officeDocument/2006/relationships/tags" Target="../tags/tag1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49.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83.xml"/><Relationship Id="rId1" Type="http://schemas.openxmlformats.org/officeDocument/2006/relationships/themeOverride" Target="../theme/themeOverride3.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249.xml"/><Relationship Id="rId4" Type="http://schemas.openxmlformats.org/officeDocument/2006/relationships/image" Target="../media/image56.jpeg"/></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249.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244.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243.xml"/><Relationship Id="rId4" Type="http://schemas.openxmlformats.org/officeDocument/2006/relationships/image" Target="../media/image60.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61.xml"/><Relationship Id="rId1" Type="http://schemas.openxmlformats.org/officeDocument/2006/relationships/tags" Target="../tags/tag12.xml"/><Relationship Id="rId4" Type="http://schemas.openxmlformats.org/officeDocument/2006/relationships/image" Target="../media/image61.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44.xml"/><Relationship Id="rId1" Type="http://schemas.openxmlformats.org/officeDocument/2006/relationships/tags" Target="../tags/tag13.xml"/><Relationship Id="rId4" Type="http://schemas.openxmlformats.org/officeDocument/2006/relationships/image" Target="../media/image19.jpeg"/></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248.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7.xml"/><Relationship Id="rId1" Type="http://schemas.openxmlformats.org/officeDocument/2006/relationships/slideLayout" Target="../slideLayouts/slideLayout248.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249.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44.xml"/></Relationships>
</file>

<file path=ppt/slides/_rels/slide8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244.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243.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1.xml"/><Relationship Id="rId1" Type="http://schemas.openxmlformats.org/officeDocument/2006/relationships/slideLayout" Target="../slideLayouts/slideLayout248.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2.xml"/><Relationship Id="rId1" Type="http://schemas.openxmlformats.org/officeDocument/2006/relationships/slideLayout" Target="../slideLayouts/slideLayout24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79.xml"/><Relationship Id="rId1" Type="http://schemas.openxmlformats.org/officeDocument/2006/relationships/themeOverride" Target="../theme/themeOverride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79.xml"/><Relationship Id="rId1" Type="http://schemas.openxmlformats.org/officeDocument/2006/relationships/themeOverride" Target="../theme/themeOverride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79.xml"/><Relationship Id="rId1" Type="http://schemas.openxmlformats.org/officeDocument/2006/relationships/themeOverride" Target="../theme/themeOverride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79.xml"/><Relationship Id="rId1" Type="http://schemas.openxmlformats.org/officeDocument/2006/relationships/themeOverride" Target="../theme/themeOverride7.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7.xml"/><Relationship Id="rId1" Type="http://schemas.openxmlformats.org/officeDocument/2006/relationships/slideLayout" Target="../slideLayouts/slideLayout244.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248.xml"/><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44.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49.xml"/><Relationship Id="rId1" Type="http://schemas.openxmlformats.org/officeDocument/2006/relationships/tags" Target="../tags/tag14.xml"/><Relationship Id="rId4" Type="http://schemas.openxmlformats.org/officeDocument/2006/relationships/image" Target="../media/image61.jpeg"/></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0.xml"/><Relationship Id="rId1" Type="http://schemas.openxmlformats.org/officeDocument/2006/relationships/slideLayout" Target="../slideLayouts/slideLayout306.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1.xml"/><Relationship Id="rId1" Type="http://schemas.openxmlformats.org/officeDocument/2006/relationships/slideLayout" Target="../slideLayouts/slideLayout249.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17.xml"/><Relationship Id="rId1" Type="http://schemas.openxmlformats.org/officeDocument/2006/relationships/themeOverride" Target="../theme/themeOverride8.xml"/><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3.xml"/><Relationship Id="rId1" Type="http://schemas.openxmlformats.org/officeDocument/2006/relationships/slideLayout" Target="../slideLayouts/slideLayout24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48.xml"/><Relationship Id="rId1" Type="http://schemas.openxmlformats.org/officeDocument/2006/relationships/tags" Target="../tags/tag15.xml"/><Relationship Id="rId4" Type="http://schemas.openxmlformats.org/officeDocument/2006/relationships/image" Target="../media/image82.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86.png"/><Relationship Id="rId2" Type="http://schemas.openxmlformats.org/officeDocument/2006/relationships/slideLayout" Target="../slideLayouts/slideLayout295.xml"/><Relationship Id="rId1" Type="http://schemas.openxmlformats.org/officeDocument/2006/relationships/themeOverride" Target="../theme/themeOverride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87.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7.xml"/><Relationship Id="rId1" Type="http://schemas.openxmlformats.org/officeDocument/2006/relationships/tags" Target="../tags/tag17.xml"/><Relationship Id="rId4"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pPr eaLnBrk="1" hangingPunct="1">
              <a:defRPr/>
            </a:pPr>
            <a:r>
              <a:rPr lang="en-US"/>
              <a:t>Outer Space</a:t>
            </a:r>
          </a:p>
        </p:txBody>
      </p:sp>
      <p:pic>
        <p:nvPicPr>
          <p:cNvPr id="178178" name="Picture 3" descr="cluster-clou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 Box 5">
            <a:extLst>
              <a:ext uri="{FF2B5EF4-FFF2-40B4-BE49-F238E27FC236}">
                <a16:creationId xmlns:a16="http://schemas.microsoft.com/office/drawing/2014/main" id="{354841A2-9142-E77C-710C-822E09AFA4F0}"/>
              </a:ext>
            </a:extLst>
          </p:cNvPr>
          <p:cNvSpPr txBox="1">
            <a:spLocks noChangeArrowheads="1"/>
          </p:cNvSpPr>
          <p:nvPr>
            <p:custDataLst>
              <p:tags r:id="rId1"/>
            </p:custDataLst>
          </p:nvPr>
        </p:nvSpPr>
        <p:spPr bwMode="auto">
          <a:xfrm>
            <a:off x="762000" y="2870200"/>
            <a:ext cx="7848600" cy="1200329"/>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defRPr sz="7200" b="1">
                <a:solidFill>
                  <a:schemeClr val="bg1"/>
                </a:solidFill>
                <a:effectLst>
                  <a:glow rad="228600">
                    <a:schemeClr val="accent4">
                      <a:satMod val="175000"/>
                      <a:alpha val="77245"/>
                    </a:schemeClr>
                  </a:glow>
                </a:effectLst>
                <a:cs typeface="+mn-cs"/>
              </a:defRPr>
            </a:lvl1pPr>
            <a:lvl2pPr>
              <a:defRPr b="1"/>
            </a:lvl2pPr>
            <a:lvl3pPr>
              <a:defRPr b="1"/>
            </a:lvl3pPr>
            <a:lvl4pPr>
              <a:defRPr b="1"/>
            </a:lvl4pPr>
            <a:lvl5pPr>
              <a:defRPr b="1"/>
            </a:lvl5pPr>
            <a:lvl6pPr>
              <a:defRPr b="1"/>
            </a:lvl6pPr>
            <a:lvl7pPr>
              <a:defRPr b="1"/>
            </a:lvl7pPr>
            <a:lvl8pPr>
              <a:defRPr b="1"/>
            </a:lvl8pPr>
            <a:lvl9pPr>
              <a:defRPr b="1"/>
            </a:lvl9pPr>
          </a:lstStyle>
          <a:p>
            <a:r>
              <a:rPr lang="zh-CN" altLang="en-US" dirty="0"/>
              <a:t>大爆炸： 大爆神话</a:t>
            </a:r>
            <a:endParaRPr lang="en-US" dirty="0"/>
          </a:p>
        </p:txBody>
      </p:sp>
      <p:sp>
        <p:nvSpPr>
          <p:cNvPr id="3" name="Rectangle 2">
            <a:extLst>
              <a:ext uri="{FF2B5EF4-FFF2-40B4-BE49-F238E27FC236}">
                <a16:creationId xmlns:a16="http://schemas.microsoft.com/office/drawing/2014/main" id="{2A8A4E73-A0DF-C574-98B4-D32C2F691764}"/>
              </a:ext>
            </a:extLst>
          </p:cNvPr>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406873890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2"/>
          <p:cNvSpPr>
            <a:spLocks noGrp="1" noChangeArrowheads="1"/>
          </p:cNvSpPr>
          <p:nvPr>
            <p:ph type="title"/>
          </p:nvPr>
        </p:nvSpPr>
        <p:spPr>
          <a:xfrm>
            <a:off x="1066800" y="274638"/>
            <a:ext cx="7620000" cy="1143000"/>
          </a:xfrm>
        </p:spPr>
        <p:txBody>
          <a:bodyPr/>
          <a:lstStyle/>
          <a:p>
            <a:pPr eaLnBrk="1" hangingPunct="1">
              <a:defRPr/>
            </a:pPr>
            <a:r>
              <a:rPr lang="en-US" sz="4800"/>
              <a:t>Operation vs Origin science</a:t>
            </a:r>
          </a:p>
        </p:txBody>
      </p:sp>
      <p:pic>
        <p:nvPicPr>
          <p:cNvPr id="122470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224710" name="Text Box 6"/>
          <p:cNvSpPr txBox="1">
            <a:spLocks noChangeArrowheads="1"/>
          </p:cNvSpPr>
          <p:nvPr/>
        </p:nvSpPr>
        <p:spPr bwMode="auto">
          <a:xfrm>
            <a:off x="685800" y="1276350"/>
            <a:ext cx="8001000" cy="3638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30000"/>
              </a:spcBef>
              <a:defRPr/>
            </a:pPr>
            <a:r>
              <a:rPr lang="zh-CN" altLang="en-US" sz="6400" b="1">
                <a:solidFill>
                  <a:srgbClr val="FFFF00"/>
                </a:solidFill>
              </a:rPr>
              <a:t>操作性</a:t>
            </a:r>
            <a:r>
              <a:rPr lang="zh-CN" altLang="en-US" sz="6400" b="1">
                <a:solidFill>
                  <a:schemeClr val="bg1"/>
                </a:solidFill>
              </a:rPr>
              <a:t>科学</a:t>
            </a:r>
            <a:endParaRPr lang="en-US" sz="6400" b="1">
              <a:solidFill>
                <a:schemeClr val="bg1"/>
              </a:solidFill>
            </a:endParaRPr>
          </a:p>
          <a:p>
            <a:pPr algn="ctr" eaLnBrk="1" hangingPunct="1">
              <a:spcBef>
                <a:spcPct val="30000"/>
              </a:spcBef>
              <a:defRPr/>
            </a:pPr>
            <a:r>
              <a:rPr lang="zh-CN" altLang="en-US" sz="6400" b="1">
                <a:solidFill>
                  <a:schemeClr val="bg1"/>
                </a:solidFill>
              </a:rPr>
              <a:t>与</a:t>
            </a:r>
            <a:r>
              <a:rPr lang="en-US" sz="6400" b="1">
                <a:solidFill>
                  <a:schemeClr val="bg1"/>
                </a:solidFill>
              </a:rPr>
              <a:t> </a:t>
            </a:r>
          </a:p>
          <a:p>
            <a:pPr algn="ctr" eaLnBrk="1" hangingPunct="1">
              <a:spcBef>
                <a:spcPct val="30000"/>
              </a:spcBef>
              <a:defRPr/>
            </a:pPr>
            <a:r>
              <a:rPr lang="zh-CN" altLang="en-US" sz="6400" b="1">
                <a:solidFill>
                  <a:srgbClr val="FFFF00"/>
                </a:solidFill>
              </a:rPr>
              <a:t>起源</a:t>
            </a:r>
            <a:r>
              <a:rPr lang="zh-CN" altLang="en-US" sz="6400" b="1">
                <a:solidFill>
                  <a:schemeClr val="bg1"/>
                </a:solidFill>
              </a:rPr>
              <a:t>科学</a:t>
            </a:r>
            <a:endParaRPr lang="en-US" sz="6400" b="1">
              <a:solidFill>
                <a:schemeClr val="bg1"/>
              </a:solidFill>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26"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235622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373763"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229" name="Text Box 5"/>
          <p:cNvSpPr txBox="1">
            <a:spLocks noChangeArrowheads="1"/>
          </p:cNvSpPr>
          <p:nvPr/>
        </p:nvSpPr>
        <p:spPr bwMode="auto">
          <a:xfrm>
            <a:off x="762000" y="1676400"/>
            <a:ext cx="8229600" cy="1570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6000" b="1" dirty="0">
                <a:solidFill>
                  <a:schemeClr val="bg1"/>
                </a:solidFill>
                <a:cs typeface="+mn-cs"/>
              </a:rPr>
              <a:t>星光谱线</a:t>
            </a:r>
            <a:r>
              <a:rPr lang="zh-CN" altLang="en-US" sz="9600" b="1" dirty="0">
                <a:solidFill>
                  <a:srgbClr val="FF3300"/>
                </a:solidFill>
                <a:cs typeface="+mn-cs"/>
              </a:rPr>
              <a:t>红移</a:t>
            </a:r>
            <a:r>
              <a:rPr lang="zh-CN" altLang="en-US" sz="6000" b="1" dirty="0">
                <a:solidFill>
                  <a:schemeClr val="bg1"/>
                </a:solidFill>
                <a:cs typeface="+mn-cs"/>
              </a:rPr>
              <a:t>如何？</a:t>
            </a:r>
            <a:endParaRPr lang="en-US" sz="6000" b="1" dirty="0">
              <a:solidFill>
                <a:schemeClr val="bg1"/>
              </a:solidFill>
              <a:cs typeface="+mn-cs"/>
            </a:endParaRPr>
          </a:p>
        </p:txBody>
      </p:sp>
      <p:sp>
        <p:nvSpPr>
          <p:cNvPr id="6" name="TextBox 5"/>
          <p:cNvSpPr txBox="1"/>
          <p:nvPr/>
        </p:nvSpPr>
        <p:spPr>
          <a:xfrm>
            <a:off x="5943600" y="6227763"/>
            <a:ext cx="1219200" cy="554037"/>
          </a:xfrm>
          <a:prstGeom prst="rect">
            <a:avLst/>
          </a:prstGeom>
          <a:noFill/>
        </p:spPr>
        <p:txBody>
          <a:bodyPr lIns="0" tIns="0" rIns="0" bIns="0">
            <a:spAutoFit/>
          </a:bodyPr>
          <a:lstStyle/>
          <a:p>
            <a:pPr algn="r">
              <a:defRPr/>
            </a:pPr>
            <a:r>
              <a:rPr lang="zh-CN" altLang="en-US"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创世记</a:t>
            </a:r>
            <a:br>
              <a:rPr lang="en-US" altLang="zh-CN"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br>
            <a:r>
              <a:rPr lang="zh-CN" altLang="en-US"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答案机构</a:t>
            </a:r>
            <a:endParaRPr lang="en-SG"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8275" name="Picture 3" descr="Redshift spectrum"/>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48475"/>
          </a:xfrm>
        </p:spPr>
      </p:pic>
      <p:pic>
        <p:nvPicPr>
          <p:cNvPr id="23"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95400" y="5105400"/>
            <a:ext cx="18288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17"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600" y="-46038"/>
            <a:ext cx="1828800" cy="4481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20"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800" y="1249363"/>
            <a:ext cx="1828800" cy="213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21"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0700139">
            <a:off x="152400" y="3279775"/>
            <a:ext cx="18288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sp>
        <p:nvSpPr>
          <p:cNvPr id="2358274" name="Rectangle 2"/>
          <p:cNvSpPr>
            <a:spLocks noGrp="1" noChangeArrowheads="1"/>
          </p:cNvSpPr>
          <p:nvPr>
            <p:ph type="title"/>
          </p:nvPr>
        </p:nvSpPr>
        <p:spPr>
          <a:xfrm>
            <a:off x="-2667000" y="1447800"/>
            <a:ext cx="2743200" cy="1325563"/>
          </a:xfrm>
        </p:spPr>
        <p:txBody>
          <a:bodyPr/>
          <a:lstStyle/>
          <a:p>
            <a:pPr eaLnBrk="1" hangingPunct="1">
              <a:defRPr/>
            </a:pPr>
            <a:r>
              <a:rPr lang="en-US" sz="4000" dirty="0">
                <a:latin typeface="Arial"/>
                <a:cs typeface="Arial"/>
              </a:rPr>
              <a:t>Redshift</a:t>
            </a:r>
          </a:p>
        </p:txBody>
      </p:sp>
      <p:pic>
        <p:nvPicPr>
          <p:cNvPr id="19" name="Picture 3" descr="Redshift spectru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15000" y="5029200"/>
            <a:ext cx="22860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18" name="Picture 3" descr="Redshift spectru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05400" y="2405063"/>
            <a:ext cx="1549400" cy="1404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16" name="Picture 3" descr="Redshift spectrum"/>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48200" y="2514600"/>
            <a:ext cx="1549400" cy="1709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sp>
        <p:nvSpPr>
          <p:cNvPr id="14" name="TextBox 13"/>
          <p:cNvSpPr txBox="1"/>
          <p:nvPr/>
        </p:nvSpPr>
        <p:spPr>
          <a:xfrm>
            <a:off x="7938" y="6604000"/>
            <a:ext cx="4487862" cy="254000"/>
          </a:xfrm>
          <a:prstGeom prst="rect">
            <a:avLst/>
          </a:prstGeom>
          <a:solidFill>
            <a:schemeClr val="bg2">
              <a:lumMod val="60000"/>
              <a:lumOff val="40000"/>
            </a:schemeClr>
          </a:solidFill>
        </p:spPr>
        <p:txBody>
          <a:bodyPr lIns="0" tIns="0" rIns="0" bIns="0"/>
          <a:lstStyle/>
          <a:p>
            <a:pPr>
              <a:defRPr/>
            </a:pPr>
            <a:r>
              <a:rPr lang="zh-CN" altLang="en-US" sz="1200" b="1" dirty="0">
                <a:latin typeface="Arial"/>
                <a:ea typeface="ＭＳ Ｐゴシック" pitchFamily="34" charset="-128"/>
                <a:cs typeface="Arial"/>
              </a:rPr>
              <a:t>   红        橙            黄             绿             蓝          紫</a:t>
            </a:r>
            <a:endParaRPr lang="en-SG" sz="1200" b="1" dirty="0">
              <a:latin typeface="Arial"/>
              <a:ea typeface="ＭＳ Ｐゴシック" pitchFamily="34" charset="-128"/>
              <a:cs typeface="Arial"/>
            </a:endParaRPr>
          </a:p>
        </p:txBody>
      </p:sp>
      <p:sp>
        <p:nvSpPr>
          <p:cNvPr id="375819" name="TextBox 14"/>
          <p:cNvSpPr txBox="1">
            <a:spLocks noChangeArrowheads="1"/>
          </p:cNvSpPr>
          <p:nvPr/>
        </p:nvSpPr>
        <p:spPr bwMode="auto">
          <a:xfrm>
            <a:off x="4619625" y="6604000"/>
            <a:ext cx="4487863"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cs typeface="Arial" charset="0"/>
              </a:rPr>
              <a:t>   红        橙            黄             绿             蓝          紫</a:t>
            </a:r>
            <a:endParaRPr lang="en-US" sz="1200" b="1">
              <a:cs typeface="Arial" charset="0"/>
            </a:endParaRPr>
          </a:p>
        </p:txBody>
      </p:sp>
      <p:pic>
        <p:nvPicPr>
          <p:cNvPr id="22"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1447800"/>
            <a:ext cx="18288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24" name="Picture 3" descr="Redshift spectru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52400"/>
            <a:ext cx="18288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sp>
        <p:nvSpPr>
          <p:cNvPr id="375822" name="TextBox 14"/>
          <p:cNvSpPr txBox="1">
            <a:spLocks noChangeArrowheads="1"/>
          </p:cNvSpPr>
          <p:nvPr/>
        </p:nvSpPr>
        <p:spPr bwMode="auto">
          <a:xfrm>
            <a:off x="4648200" y="6604000"/>
            <a:ext cx="4487863" cy="254000"/>
          </a:xfrm>
          <a:prstGeom prst="rect">
            <a:avLst/>
          </a:prstGeom>
          <a:solidFill>
            <a:srgbClr val="ABBBC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400" b="1"/>
              <a:t>   红        橙            黄             绿             蓝          紫</a:t>
            </a:r>
            <a:endParaRPr lang="en-US" sz="1400" b="1"/>
          </a:p>
        </p:txBody>
      </p:sp>
      <p:sp>
        <p:nvSpPr>
          <p:cNvPr id="375823" name="TextBox 5"/>
          <p:cNvSpPr txBox="1">
            <a:spLocks noChangeArrowheads="1"/>
          </p:cNvSpPr>
          <p:nvPr/>
        </p:nvSpPr>
        <p:spPr bwMode="auto">
          <a:xfrm>
            <a:off x="5178425" y="2286000"/>
            <a:ext cx="14509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zh-CN" altLang="en-US" sz="2000" b="1"/>
              <a:t>准直器</a:t>
            </a:r>
            <a:endParaRPr lang="en-US" sz="2000" b="1"/>
          </a:p>
        </p:txBody>
      </p:sp>
      <p:sp>
        <p:nvSpPr>
          <p:cNvPr id="375824" name="TextBox 6"/>
          <p:cNvSpPr txBox="1">
            <a:spLocks noChangeArrowheads="1"/>
          </p:cNvSpPr>
          <p:nvPr/>
        </p:nvSpPr>
        <p:spPr bwMode="auto">
          <a:xfrm>
            <a:off x="4648200" y="3486150"/>
            <a:ext cx="1752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t>光谱仪</a:t>
            </a:r>
            <a:endParaRPr lang="en-US" sz="2000" b="1"/>
          </a:p>
        </p:txBody>
      </p:sp>
      <p:sp>
        <p:nvSpPr>
          <p:cNvPr id="28" name="TextBox 27"/>
          <p:cNvSpPr txBox="1"/>
          <p:nvPr/>
        </p:nvSpPr>
        <p:spPr>
          <a:xfrm>
            <a:off x="1485900" y="5086350"/>
            <a:ext cx="1562100" cy="400050"/>
          </a:xfrm>
          <a:prstGeom prst="rect">
            <a:avLst/>
          </a:prstGeom>
          <a:noFill/>
        </p:spPr>
        <p:txBody>
          <a:bodyPr>
            <a:spAutoFit/>
          </a:bodyPr>
          <a:lstStyle/>
          <a:p>
            <a:pPr algn="ctr">
              <a:defRPr/>
            </a:pPr>
            <a:r>
              <a:rPr lang="zh-CN" altLang="en-US" sz="2000" b="1" dirty="0">
                <a:latin typeface="Arial" pitchFamily="34" charset="0"/>
                <a:ea typeface="ＭＳ Ｐゴシック" pitchFamily="34" charset="-128"/>
                <a:cs typeface="+mn-cs"/>
              </a:rPr>
              <a:t>波长</a:t>
            </a:r>
            <a:endParaRPr lang="en-SG" sz="2000" b="1" dirty="0">
              <a:latin typeface="Arial" pitchFamily="34" charset="0"/>
              <a:ea typeface="ＭＳ Ｐゴシック" pitchFamily="34" charset="-128"/>
              <a:cs typeface="+mn-cs"/>
            </a:endParaRPr>
          </a:p>
        </p:txBody>
      </p:sp>
      <p:sp>
        <p:nvSpPr>
          <p:cNvPr id="29" name="TextBox 28"/>
          <p:cNvSpPr txBox="1"/>
          <p:nvPr/>
        </p:nvSpPr>
        <p:spPr>
          <a:xfrm>
            <a:off x="381000" y="1443038"/>
            <a:ext cx="1828800" cy="461962"/>
          </a:xfrm>
          <a:prstGeom prst="rect">
            <a:avLst/>
          </a:prstGeom>
          <a:noFill/>
        </p:spPr>
        <p:txBody>
          <a:bodyPr>
            <a:spAutoFit/>
          </a:bodyPr>
          <a:lstStyle/>
          <a:p>
            <a:pPr algn="r">
              <a:defRPr/>
            </a:pPr>
            <a:r>
              <a:rPr lang="zh-CN" altLang="en-US" sz="2400" b="1" dirty="0">
                <a:latin typeface="Arial" pitchFamily="34" charset="0"/>
                <a:ea typeface="ＭＳ Ｐゴシック" pitchFamily="34" charset="-128"/>
                <a:cs typeface="+mn-cs"/>
              </a:rPr>
              <a:t>光束</a:t>
            </a:r>
            <a:endParaRPr lang="en-SG" sz="2400" b="1" dirty="0">
              <a:latin typeface="Arial" pitchFamily="34" charset="0"/>
              <a:ea typeface="ＭＳ Ｐゴシック" pitchFamily="34" charset="-128"/>
              <a:cs typeface="+mn-cs"/>
            </a:endParaRPr>
          </a:p>
        </p:txBody>
      </p:sp>
      <p:sp>
        <p:nvSpPr>
          <p:cNvPr id="30" name="TextBox 29"/>
          <p:cNvSpPr txBox="1"/>
          <p:nvPr/>
        </p:nvSpPr>
        <p:spPr>
          <a:xfrm>
            <a:off x="0" y="3486150"/>
            <a:ext cx="1752600" cy="400050"/>
          </a:xfrm>
          <a:prstGeom prst="rect">
            <a:avLst/>
          </a:prstGeom>
          <a:noFill/>
        </p:spPr>
        <p:txBody>
          <a:bodyPr>
            <a:spAutoFit/>
          </a:bodyPr>
          <a:lstStyle/>
          <a:p>
            <a:pPr algn="ctr">
              <a:defRPr/>
            </a:pPr>
            <a:r>
              <a:rPr lang="zh-CN" altLang="en-US" sz="2000" b="1" dirty="0">
                <a:latin typeface="Arial" pitchFamily="34" charset="0"/>
                <a:ea typeface="ＭＳ Ｐゴシック" pitchFamily="34" charset="-128"/>
                <a:cs typeface="+mn-cs"/>
              </a:rPr>
              <a:t>光谱仪</a:t>
            </a:r>
            <a:endParaRPr lang="en-SG" sz="2000" b="1" dirty="0">
              <a:latin typeface="Arial" pitchFamily="34" charset="0"/>
              <a:ea typeface="ＭＳ Ｐゴシック" pitchFamily="34" charset="-128"/>
              <a:cs typeface="+mn-cs"/>
            </a:endParaRPr>
          </a:p>
        </p:txBody>
      </p:sp>
      <p:sp>
        <p:nvSpPr>
          <p:cNvPr id="31" name="TextBox 30"/>
          <p:cNvSpPr txBox="1"/>
          <p:nvPr/>
        </p:nvSpPr>
        <p:spPr>
          <a:xfrm>
            <a:off x="569913" y="2295525"/>
            <a:ext cx="1487487" cy="400050"/>
          </a:xfrm>
          <a:prstGeom prst="rect">
            <a:avLst/>
          </a:prstGeom>
          <a:noFill/>
        </p:spPr>
        <p:txBody>
          <a:bodyPr>
            <a:spAutoFit/>
          </a:bodyPr>
          <a:lstStyle/>
          <a:p>
            <a:pPr algn="r">
              <a:defRPr/>
            </a:pPr>
            <a:r>
              <a:rPr lang="zh-CN" altLang="en-US" sz="2000" b="1" dirty="0">
                <a:latin typeface="Arial" pitchFamily="34" charset="0"/>
                <a:ea typeface="ＭＳ Ｐゴシック" pitchFamily="34" charset="-128"/>
                <a:cs typeface="+mn-cs"/>
              </a:rPr>
              <a:t>准直器</a:t>
            </a:r>
            <a:endParaRPr lang="en-SG" sz="2000" b="1" dirty="0">
              <a:latin typeface="Arial" pitchFamily="34" charset="0"/>
              <a:ea typeface="ＭＳ Ｐゴシック" pitchFamily="34" charset="-128"/>
              <a:cs typeface="+mn-cs"/>
            </a:endParaRPr>
          </a:p>
        </p:txBody>
      </p:sp>
      <p:sp>
        <p:nvSpPr>
          <p:cNvPr id="375829" name="TextBox 11"/>
          <p:cNvSpPr txBox="1">
            <a:spLocks noChangeArrowheads="1"/>
          </p:cNvSpPr>
          <p:nvPr/>
        </p:nvSpPr>
        <p:spPr bwMode="auto">
          <a:xfrm>
            <a:off x="6057900" y="5086350"/>
            <a:ext cx="15621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000" b="1"/>
              <a:t>波长</a:t>
            </a:r>
            <a:endParaRPr lang="en-US" sz="2000" b="1"/>
          </a:p>
        </p:txBody>
      </p:sp>
      <p:sp>
        <p:nvSpPr>
          <p:cNvPr id="33" name="TextBox 32"/>
          <p:cNvSpPr txBox="1"/>
          <p:nvPr/>
        </p:nvSpPr>
        <p:spPr>
          <a:xfrm>
            <a:off x="266700" y="53975"/>
            <a:ext cx="1562100" cy="708025"/>
          </a:xfrm>
          <a:prstGeom prst="rect">
            <a:avLst/>
          </a:prstGeom>
          <a:noFill/>
        </p:spPr>
        <p:txBody>
          <a:bodyPr>
            <a:spAutoFit/>
          </a:bodyPr>
          <a:lstStyle/>
          <a:p>
            <a:pPr algn="ctr">
              <a:defRPr/>
            </a:pPr>
            <a:r>
              <a:rPr lang="zh-CN" altLang="en-US" sz="2000" b="1" dirty="0">
                <a:latin typeface="Arial" pitchFamily="34" charset="0"/>
                <a:ea typeface="ＭＳ Ｐゴシック" pitchFamily="34" charset="-128"/>
                <a:cs typeface="+mn-cs"/>
              </a:rPr>
              <a:t>实验室里的铁源</a:t>
            </a:r>
            <a:endParaRPr lang="en-SG" sz="2000" b="1" dirty="0">
              <a:latin typeface="Arial" pitchFamily="34" charset="0"/>
              <a:ea typeface="ＭＳ Ｐゴシック" pitchFamily="34" charset="-128"/>
              <a:cs typeface="+mn-cs"/>
            </a:endParaRPr>
          </a:p>
        </p:txBody>
      </p:sp>
      <p:sp>
        <p:nvSpPr>
          <p:cNvPr id="34" name="TextBox 33"/>
          <p:cNvSpPr txBox="1"/>
          <p:nvPr/>
        </p:nvSpPr>
        <p:spPr>
          <a:xfrm>
            <a:off x="5562600" y="76200"/>
            <a:ext cx="838200" cy="400050"/>
          </a:xfrm>
          <a:prstGeom prst="rect">
            <a:avLst/>
          </a:prstGeom>
          <a:solidFill>
            <a:schemeClr val="tx1">
              <a:lumMod val="95000"/>
              <a:lumOff val="5000"/>
            </a:schemeClr>
          </a:solidFill>
        </p:spPr>
        <p:txBody>
          <a:bodyPr>
            <a:spAutoFit/>
          </a:bodyPr>
          <a:lstStyle/>
          <a:p>
            <a:pPr>
              <a:defRPr/>
            </a:pPr>
            <a:r>
              <a:rPr lang="zh-CN" altLang="en-US" sz="2000" dirty="0">
                <a:solidFill>
                  <a:schemeClr val="bg1"/>
                </a:solidFill>
                <a:latin typeface="Arial" pitchFamily="34" charset="0"/>
                <a:ea typeface="ＭＳ Ｐゴシック" pitchFamily="34" charset="-128"/>
                <a:cs typeface="+mn-cs"/>
              </a:rPr>
              <a:t>恒星</a:t>
            </a:r>
            <a:endParaRPr lang="en-SG" sz="2000" dirty="0">
              <a:solidFill>
                <a:schemeClr val="bg1"/>
              </a:solidFill>
              <a:latin typeface="Arial" pitchFamily="34" charset="0"/>
              <a:ea typeface="ＭＳ Ｐゴシック" pitchFamily="34" charset="-128"/>
              <a:cs typeface="+mn-cs"/>
            </a:endParaRPr>
          </a:p>
        </p:txBody>
      </p:sp>
      <p:sp>
        <p:nvSpPr>
          <p:cNvPr id="35" name="TextBox 34"/>
          <p:cNvSpPr txBox="1"/>
          <p:nvPr/>
        </p:nvSpPr>
        <p:spPr>
          <a:xfrm>
            <a:off x="5943600" y="1123950"/>
            <a:ext cx="838200" cy="400050"/>
          </a:xfrm>
          <a:prstGeom prst="rect">
            <a:avLst/>
          </a:prstGeom>
          <a:solidFill>
            <a:schemeClr val="tx1">
              <a:lumMod val="95000"/>
              <a:lumOff val="5000"/>
            </a:schemeClr>
          </a:solidFill>
        </p:spPr>
        <p:txBody>
          <a:bodyPr>
            <a:spAutoFit/>
          </a:bodyPr>
          <a:lstStyle/>
          <a:p>
            <a:pPr algn="r">
              <a:defRPr/>
            </a:pPr>
            <a:r>
              <a:rPr lang="zh-CN" altLang="en-US" sz="2000" dirty="0">
                <a:solidFill>
                  <a:schemeClr val="bg1"/>
                </a:solidFill>
                <a:latin typeface="Arial" pitchFamily="34" charset="0"/>
                <a:ea typeface="ＭＳ Ｐゴシック" pitchFamily="34" charset="-128"/>
                <a:cs typeface="+mn-cs"/>
              </a:rPr>
              <a:t>光</a:t>
            </a:r>
            <a:endParaRPr lang="en-SG" sz="2000" dirty="0">
              <a:solidFill>
                <a:schemeClr val="bg1"/>
              </a:solidFill>
              <a:latin typeface="Arial" pitchFamily="34" charset="0"/>
              <a:ea typeface="ＭＳ Ｐゴシック" pitchFamily="34" charset="-128"/>
              <a:cs typeface="+mn-cs"/>
            </a:endParaRPr>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2338" name="Rectangle 2" hidden="1"/>
          <p:cNvSpPr>
            <a:spLocks noGrp="1" noChangeArrowheads="1"/>
          </p:cNvSpPr>
          <p:nvPr>
            <p:ph type="title"/>
          </p:nvPr>
        </p:nvSpPr>
        <p:spPr/>
        <p:txBody>
          <a:bodyPr/>
          <a:lstStyle/>
          <a:p>
            <a:pPr eaLnBrk="1" hangingPunct="1">
              <a:defRPr/>
            </a:pPr>
            <a:r>
              <a:rPr lang="en-US"/>
              <a:t>036 Lightspectrum</a:t>
            </a:r>
          </a:p>
        </p:txBody>
      </p:sp>
      <p:sp>
        <p:nvSpPr>
          <p:cNvPr id="2702339" name="Rectangle 3" descr="036 Lightspectrum"/>
          <p:cNvSpPr>
            <a:spLocks noGrp="1" noChangeAspect="1" noChangeArrowheads="1"/>
          </p:cNvSpPr>
          <p:nvPr isPhoto="1"/>
        </p:nvSpPr>
        <p:spPr bwMode="auto">
          <a:xfrm>
            <a:off x="0" y="17463"/>
            <a:ext cx="9144000" cy="68405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Tree>
  </p:cSld>
  <p:clrMapOvr>
    <a:masterClrMapping/>
  </p:clrMapOvr>
  <p:transition>
    <p:wipe dir="d"/>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298" name="Rectangle 2"/>
          <p:cNvSpPr>
            <a:spLocks noGrp="1" noChangeArrowheads="1"/>
          </p:cNvSpPr>
          <p:nvPr>
            <p:ph type="title"/>
          </p:nvPr>
        </p:nvSpPr>
        <p:spPr/>
        <p:txBody>
          <a:bodyPr/>
          <a:lstStyle/>
          <a:p>
            <a:pPr eaLnBrk="1" hangingPunct="1">
              <a:defRPr/>
            </a:pPr>
            <a:r>
              <a:rPr lang="en-US"/>
              <a:t>Doppler effect</a:t>
            </a:r>
          </a:p>
        </p:txBody>
      </p:sp>
      <p:pic>
        <p:nvPicPr>
          <p:cNvPr id="2359299" name="Picture 3" descr="PPointDopler300"/>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22225"/>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85922" name="Rectangle 2"/>
          <p:cNvSpPr>
            <a:spLocks noGrp="1" noChangeArrowheads="1"/>
          </p:cNvSpPr>
          <p:nvPr>
            <p:ph type="title"/>
          </p:nvPr>
        </p:nvSpPr>
        <p:spPr>
          <a:xfrm>
            <a:off x="457200" y="-990600"/>
            <a:ext cx="8229600" cy="1143000"/>
          </a:xfrm>
        </p:spPr>
        <p:txBody>
          <a:bodyPr/>
          <a:lstStyle/>
          <a:p>
            <a:pPr eaLnBrk="1" hangingPunct="1">
              <a:defRPr/>
            </a:pPr>
            <a:r>
              <a:rPr lang="en-US" dirty="0">
                <a:solidFill>
                  <a:schemeClr val="accent2"/>
                </a:solidFill>
              </a:rPr>
              <a:t>Redshift meaning #4-7</a:t>
            </a:r>
          </a:p>
        </p:txBody>
      </p:sp>
      <p:sp>
        <p:nvSpPr>
          <p:cNvPr id="2385923" name="Text Box 3"/>
          <p:cNvSpPr txBox="1">
            <a:spLocks noChangeArrowheads="1"/>
          </p:cNvSpPr>
          <p:nvPr/>
        </p:nvSpPr>
        <p:spPr bwMode="auto">
          <a:xfrm>
            <a:off x="36513" y="152400"/>
            <a:ext cx="9144000" cy="83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4800" b="1" dirty="0">
                <a:solidFill>
                  <a:srgbClr val="FFFF00"/>
                </a:solidFill>
                <a:cs typeface="+mn-cs"/>
              </a:rPr>
              <a:t>红移的定义？</a:t>
            </a:r>
            <a:endParaRPr lang="en-US" sz="4800" b="1" dirty="0">
              <a:solidFill>
                <a:srgbClr val="FFFF00"/>
              </a:solidFill>
              <a:cs typeface="+mn-cs"/>
            </a:endParaRPr>
          </a:p>
        </p:txBody>
      </p:sp>
      <p:sp>
        <p:nvSpPr>
          <p:cNvPr id="2385924" name="Text Box 4"/>
          <p:cNvSpPr txBox="1">
            <a:spLocks noChangeArrowheads="1"/>
          </p:cNvSpPr>
          <p:nvPr/>
        </p:nvSpPr>
        <p:spPr bwMode="auto">
          <a:xfrm>
            <a:off x="304800" y="1295400"/>
            <a:ext cx="8534400" cy="5016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宇宙的膨胀？</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恒星与星系的内在本质？</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光速缓慢？</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恒星或星系的引力？</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光线老化？</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切向移动？</a:t>
            </a:r>
            <a:endParaRPr lang="en-GB" sz="3200" b="1" dirty="0">
              <a:solidFill>
                <a:schemeClr val="bg1"/>
              </a:solidFill>
              <a:cs typeface="+mn-cs"/>
            </a:endParaRPr>
          </a:p>
          <a:p>
            <a:pPr>
              <a:spcBef>
                <a:spcPct val="50000"/>
              </a:spcBef>
              <a:buFont typeface="Wingdings" charset="0"/>
              <a:buChar char="Ø"/>
              <a:defRPr/>
            </a:pPr>
            <a:r>
              <a:rPr lang="en-GB" sz="3200" b="1" dirty="0">
                <a:solidFill>
                  <a:schemeClr val="bg1"/>
                </a:solidFill>
                <a:cs typeface="+mn-cs"/>
              </a:rPr>
              <a:t>  </a:t>
            </a:r>
            <a:r>
              <a:rPr lang="zh-CN" altLang="en-US" sz="3200" b="1" dirty="0">
                <a:solidFill>
                  <a:schemeClr val="bg1"/>
                </a:solidFill>
                <a:cs typeface="+mn-cs"/>
              </a:rPr>
              <a:t>另一个诠释？</a:t>
            </a:r>
            <a:endParaRPr lang="en-GB" sz="3200" b="1" dirty="0">
              <a:solidFill>
                <a:schemeClr val="bg1"/>
              </a:solidFill>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85924">
                                            <p:txEl>
                                              <p:pRg st="3" end="3"/>
                                            </p:txEl>
                                          </p:spTgt>
                                        </p:tgtEl>
                                        <p:attrNameLst>
                                          <p:attrName>style.visibility</p:attrName>
                                        </p:attrNameLst>
                                      </p:cBhvr>
                                      <p:to>
                                        <p:strVal val="visible"/>
                                      </p:to>
                                    </p:set>
                                    <p:animEffect transition="in" filter="wipe(left)">
                                      <p:cBhvr>
                                        <p:cTn id="7" dur="500"/>
                                        <p:tgtEl>
                                          <p:spTgt spid="2385924">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85924">
                                            <p:txEl>
                                              <p:pRg st="4" end="4"/>
                                            </p:txEl>
                                          </p:spTgt>
                                        </p:tgtEl>
                                        <p:attrNameLst>
                                          <p:attrName>style.visibility</p:attrName>
                                        </p:attrNameLst>
                                      </p:cBhvr>
                                      <p:to>
                                        <p:strVal val="visible"/>
                                      </p:to>
                                    </p:set>
                                    <p:animEffect transition="in" filter="wipe(left)">
                                      <p:cBhvr>
                                        <p:cTn id="12" dur="500"/>
                                        <p:tgtEl>
                                          <p:spTgt spid="2385924">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385924">
                                            <p:txEl>
                                              <p:pRg st="5" end="5"/>
                                            </p:txEl>
                                          </p:spTgt>
                                        </p:tgtEl>
                                        <p:attrNameLst>
                                          <p:attrName>style.visibility</p:attrName>
                                        </p:attrNameLst>
                                      </p:cBhvr>
                                      <p:to>
                                        <p:strVal val="visible"/>
                                      </p:to>
                                    </p:set>
                                    <p:animEffect transition="in" filter="wipe(left)">
                                      <p:cBhvr>
                                        <p:cTn id="17" dur="500"/>
                                        <p:tgtEl>
                                          <p:spTgt spid="2385924">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385924">
                                            <p:txEl>
                                              <p:pRg st="6" end="6"/>
                                            </p:txEl>
                                          </p:spTgt>
                                        </p:tgtEl>
                                        <p:attrNameLst>
                                          <p:attrName>style.visibility</p:attrName>
                                        </p:attrNameLst>
                                      </p:cBhvr>
                                      <p:to>
                                        <p:strVal val="visible"/>
                                      </p:to>
                                    </p:set>
                                    <p:animEffect transition="in" filter="wipe(left)">
                                      <p:cBhvr>
                                        <p:cTn id="22" dur="500"/>
                                        <p:tgtEl>
                                          <p:spTgt spid="23859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946" name="Rectangle 2"/>
          <p:cNvSpPr>
            <a:spLocks noGrp="1" noChangeArrowheads="1"/>
          </p:cNvSpPr>
          <p:nvPr>
            <p:ph type="title"/>
          </p:nvPr>
        </p:nvSpPr>
        <p:spPr/>
        <p:txBody>
          <a:bodyPr/>
          <a:lstStyle/>
          <a:p>
            <a:pPr eaLnBrk="1" hangingPunct="1">
              <a:defRPr/>
            </a:pPr>
            <a:r>
              <a:rPr lang="en-US"/>
              <a:t>Galactic redshift shells</a:t>
            </a:r>
          </a:p>
        </p:txBody>
      </p:sp>
      <p:pic>
        <p:nvPicPr>
          <p:cNvPr id="2386947" name="Picture 3" descr="galaxy groupin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34938"/>
            <a:ext cx="9144000" cy="649446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Black</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8042887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633282" name="Rectangle 2"/>
          <p:cNvSpPr>
            <a:spLocks noGrp="1" noChangeArrowheads="1"/>
          </p:cNvSpPr>
          <p:nvPr>
            <p:ph type="title"/>
          </p:nvPr>
        </p:nvSpPr>
        <p:spPr>
          <a:xfrm>
            <a:off x="457200" y="-1119188"/>
            <a:ext cx="8229600" cy="1143001"/>
          </a:xfrm>
        </p:spPr>
        <p:txBody>
          <a:bodyPr/>
          <a:lstStyle/>
          <a:p>
            <a:pPr eaLnBrk="1" hangingPunct="1">
              <a:defRPr/>
            </a:pPr>
            <a:r>
              <a:rPr lang="zh-CN" altLang="en-US" dirty="0">
                <a:solidFill>
                  <a:srgbClr val="000066"/>
                </a:solidFill>
              </a:rPr>
              <a:t>为操作性科学下定义</a:t>
            </a:r>
            <a:endParaRPr lang="en-US" dirty="0">
              <a:solidFill>
                <a:srgbClr val="000066"/>
              </a:solidFill>
            </a:endParaRPr>
          </a:p>
        </p:txBody>
      </p:sp>
      <p:sp>
        <p:nvSpPr>
          <p:cNvPr id="1633283" name="Text Box 3"/>
          <p:cNvSpPr txBox="1">
            <a:spLocks noChangeArrowheads="1"/>
          </p:cNvSpPr>
          <p:nvPr/>
        </p:nvSpPr>
        <p:spPr bwMode="auto">
          <a:xfrm>
            <a:off x="762000" y="1371600"/>
            <a:ext cx="7620000" cy="40941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zh-CN" altLang="en-US" sz="6000" b="1" dirty="0">
                <a:solidFill>
                  <a:srgbClr val="FFFF00"/>
                </a:solidFill>
              </a:rPr>
              <a:t>操作性</a:t>
            </a:r>
            <a:r>
              <a:rPr lang="zh-CN" altLang="en-US" sz="6000" b="1" dirty="0">
                <a:solidFill>
                  <a:schemeClr val="bg1"/>
                </a:solidFill>
              </a:rPr>
              <a:t>科学</a:t>
            </a:r>
            <a:endParaRPr lang="en-US" sz="6000" b="1" dirty="0">
              <a:solidFill>
                <a:schemeClr val="bg1"/>
              </a:solidFill>
            </a:endParaRPr>
          </a:p>
          <a:p>
            <a:pPr algn="ctr" eaLnBrk="1" hangingPunct="1">
              <a:defRPr/>
            </a:pPr>
            <a:r>
              <a:rPr lang="zh-CN" altLang="en-US" sz="4400" b="1" dirty="0">
                <a:solidFill>
                  <a:schemeClr val="accent1"/>
                </a:solidFill>
              </a:rPr>
              <a:t>“科学方法”</a:t>
            </a:r>
            <a:endParaRPr lang="en-US" altLang="ja-JP" sz="4400" b="1" dirty="0">
              <a:solidFill>
                <a:schemeClr val="accent1"/>
              </a:solidFill>
            </a:endParaRPr>
          </a:p>
          <a:p>
            <a:pPr algn="ctr" eaLnBrk="1" hangingPunct="1">
              <a:defRPr/>
            </a:pPr>
            <a:endParaRPr lang="en-US" sz="3600" b="1" dirty="0">
              <a:solidFill>
                <a:srgbClr val="FFFF00"/>
              </a:solidFill>
            </a:endParaRPr>
          </a:p>
          <a:p>
            <a:pPr algn="ctr" eaLnBrk="1" hangingPunct="1">
              <a:defRPr/>
            </a:pPr>
            <a:r>
              <a:rPr lang="zh-CN" altLang="en-US" sz="4000" b="1" dirty="0">
                <a:solidFill>
                  <a:schemeClr val="bg1"/>
                </a:solidFill>
              </a:rPr>
              <a:t>在一个</a:t>
            </a:r>
            <a:r>
              <a:rPr lang="zh-CN" altLang="en-US" sz="4000" b="1" dirty="0">
                <a:solidFill>
                  <a:srgbClr val="FFFF00"/>
                </a:solidFill>
              </a:rPr>
              <a:t>有控制的环境</a:t>
            </a:r>
            <a:r>
              <a:rPr lang="zh-CN" altLang="en-US" sz="4000" b="1" dirty="0">
                <a:solidFill>
                  <a:schemeClr val="bg1"/>
                </a:solidFill>
              </a:rPr>
              <a:t>下使用能够</a:t>
            </a:r>
            <a:r>
              <a:rPr lang="zh-CN" altLang="en-US" sz="4000" b="1" dirty="0">
                <a:solidFill>
                  <a:srgbClr val="FFFF00"/>
                </a:solidFill>
              </a:rPr>
              <a:t>观察得到、重复的实验，</a:t>
            </a:r>
            <a:r>
              <a:rPr lang="zh-CN" altLang="en-US" sz="4000" b="1" dirty="0">
                <a:solidFill>
                  <a:schemeClr val="bg1"/>
                </a:solidFill>
              </a:rPr>
              <a:t>来发现在</a:t>
            </a:r>
            <a:r>
              <a:rPr lang="zh-CN" altLang="en-US" sz="4000" b="1" dirty="0">
                <a:solidFill>
                  <a:srgbClr val="FFFF00"/>
                </a:solidFill>
              </a:rPr>
              <a:t>目前</a:t>
            </a:r>
            <a:r>
              <a:rPr lang="zh-CN" altLang="en-US" sz="4000" b="1" dirty="0">
                <a:solidFill>
                  <a:schemeClr val="bg1"/>
                </a:solidFill>
              </a:rPr>
              <a:t>有形的宇宙中的</a:t>
            </a:r>
            <a:r>
              <a:rPr lang="zh-CN" altLang="en-US" sz="4000" b="1" dirty="0">
                <a:solidFill>
                  <a:srgbClr val="FFFF00"/>
                </a:solidFill>
              </a:rPr>
              <a:t>再现的特性</a:t>
            </a:r>
            <a:r>
              <a:rPr lang="zh-CN" altLang="en-US" sz="4000" b="1" dirty="0">
                <a:solidFill>
                  <a:schemeClr val="bg1"/>
                </a:solidFill>
              </a:rPr>
              <a:t>。</a:t>
            </a:r>
            <a:endParaRPr lang="en-US" sz="4000" b="1" dirty="0">
              <a:solidFill>
                <a:schemeClr val="bg1"/>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33283">
                                            <p:txEl>
                                              <p:pRg st="1" end="1"/>
                                            </p:txEl>
                                          </p:spTgt>
                                        </p:tgtEl>
                                        <p:attrNameLst>
                                          <p:attrName>style.visibility</p:attrName>
                                        </p:attrNameLst>
                                      </p:cBhvr>
                                      <p:to>
                                        <p:strVal val="visible"/>
                                      </p:to>
                                    </p:set>
                                    <p:anim calcmode="lin" valueType="num">
                                      <p:cBhvr>
                                        <p:cTn id="7" dur="500" fill="hold"/>
                                        <p:tgtEl>
                                          <p:spTgt spid="163328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63328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633283">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633283">
                                            <p:txEl>
                                              <p:pRg st="3" end="3"/>
                                            </p:txEl>
                                          </p:spTgt>
                                        </p:tgtEl>
                                        <p:attrNameLst>
                                          <p:attrName>style.visibility</p:attrName>
                                        </p:attrNameLst>
                                      </p:cBhvr>
                                      <p:to>
                                        <p:strVal val="visible"/>
                                      </p:to>
                                    </p:set>
                                    <p:anim calcmode="lin" valueType="num">
                                      <p:cBhvr>
                                        <p:cTn id="14" dur="500" fill="hold"/>
                                        <p:tgtEl>
                                          <p:spTgt spid="163328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63328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6332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5330" name="Picture 2" descr="Observational Science 011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635331" name="Rectangle 3" hidden="1"/>
          <p:cNvSpPr>
            <a:spLocks noGrp="1" noChangeArrowheads="1"/>
          </p:cNvSpPr>
          <p:nvPr>
            <p:ph type="title"/>
          </p:nvPr>
        </p:nvSpPr>
        <p:spPr/>
        <p:txBody>
          <a:bodyPr/>
          <a:lstStyle/>
          <a:p>
            <a:pPr eaLnBrk="1" hangingPunct="1">
              <a:defRPr/>
            </a:pPr>
            <a:r>
              <a:rPr lang="en-US"/>
              <a:t>Observational Science 01160</a:t>
            </a:r>
          </a:p>
        </p:txBody>
      </p:sp>
      <p:sp>
        <p:nvSpPr>
          <p:cNvPr id="1635332" name="Text Box 4"/>
          <p:cNvSpPr txBox="1">
            <a:spLocks noChangeArrowheads="1"/>
          </p:cNvSpPr>
          <p:nvPr/>
        </p:nvSpPr>
        <p:spPr bwMode="auto">
          <a:xfrm>
            <a:off x="457200" y="228600"/>
            <a:ext cx="838200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75000"/>
              </a:lnSpc>
              <a:defRPr/>
            </a:pPr>
            <a:r>
              <a:rPr lang="zh-CN" altLang="en-US" sz="6000" b="1" dirty="0">
                <a:solidFill>
                  <a:srgbClr val="FFFF00"/>
                </a:solidFill>
                <a:cs typeface="+mn-cs"/>
              </a:rPr>
              <a:t>实验性</a:t>
            </a:r>
            <a:endParaRPr lang="en-US" altLang="en-US" sz="6000" b="1" dirty="0">
              <a:solidFill>
                <a:srgbClr val="FFFF00"/>
              </a:solidFill>
              <a:cs typeface="+mn-cs"/>
            </a:endParaRPr>
          </a:p>
          <a:p>
            <a:pPr algn="r" eaLnBrk="1" hangingPunct="1">
              <a:lnSpc>
                <a:spcPct val="75000"/>
              </a:lnSpc>
              <a:defRPr/>
            </a:pPr>
            <a:r>
              <a:rPr lang="zh-CN" altLang="en-US" sz="6000" b="1" dirty="0">
                <a:solidFill>
                  <a:schemeClr val="bg1"/>
                </a:solidFill>
                <a:cs typeface="+mn-cs"/>
              </a:rPr>
              <a:t>科学</a:t>
            </a:r>
            <a:endParaRPr lang="en-US" altLang="en-US" sz="6000" b="1" dirty="0">
              <a:cs typeface="+mn-cs"/>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6" name="Rectangle 2"/>
          <p:cNvSpPr>
            <a:spLocks noGrp="1" noChangeArrowheads="1"/>
          </p:cNvSpPr>
          <p:nvPr>
            <p:ph type="title"/>
          </p:nvPr>
        </p:nvSpPr>
        <p:spPr>
          <a:xfrm>
            <a:off x="457200" y="-914400"/>
            <a:ext cx="8229600" cy="1143000"/>
          </a:xfrm>
        </p:spPr>
        <p:txBody>
          <a:bodyPr/>
          <a:lstStyle/>
          <a:p>
            <a:pPr eaLnBrk="1" hangingPunct="1">
              <a:defRPr/>
            </a:pPr>
            <a:r>
              <a:rPr lang="zh-CN" altLang="en-US" dirty="0">
                <a:solidFill>
                  <a:srgbClr val="663300"/>
                </a:solidFill>
              </a:rPr>
              <a:t>为起源科学下定义</a:t>
            </a:r>
            <a:endParaRPr lang="en-US" dirty="0">
              <a:solidFill>
                <a:srgbClr val="663300"/>
              </a:solidFill>
            </a:endParaRPr>
          </a:p>
        </p:txBody>
      </p:sp>
      <p:sp>
        <p:nvSpPr>
          <p:cNvPr id="1767427" name="Text Box 3"/>
          <p:cNvSpPr txBox="1">
            <a:spLocks noChangeArrowheads="1"/>
          </p:cNvSpPr>
          <p:nvPr/>
        </p:nvSpPr>
        <p:spPr bwMode="auto">
          <a:xfrm>
            <a:off x="609600" y="893763"/>
            <a:ext cx="7924800" cy="33956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5000"/>
              </a:lnSpc>
              <a:defRPr/>
            </a:pPr>
            <a:r>
              <a:rPr lang="zh-CN" altLang="en-US" sz="5400" b="1" dirty="0">
                <a:solidFill>
                  <a:srgbClr val="FFFF00"/>
                </a:solidFill>
                <a:cs typeface="+mn-cs"/>
              </a:rPr>
              <a:t>起源</a:t>
            </a:r>
            <a:r>
              <a:rPr lang="zh-CN" altLang="en-US" sz="5400" b="1" dirty="0">
                <a:solidFill>
                  <a:schemeClr val="bg1"/>
                </a:solidFill>
                <a:cs typeface="+mn-cs"/>
              </a:rPr>
              <a:t>科学</a:t>
            </a:r>
            <a:endParaRPr lang="en-US" altLang="en-US" sz="5400" b="1" dirty="0">
              <a:solidFill>
                <a:schemeClr val="bg1"/>
              </a:solidFill>
              <a:cs typeface="+mn-cs"/>
            </a:endParaRPr>
          </a:p>
          <a:p>
            <a:pPr algn="ctr" eaLnBrk="1" hangingPunct="1">
              <a:lnSpc>
                <a:spcPct val="95000"/>
              </a:lnSpc>
              <a:defRPr/>
            </a:pPr>
            <a:endParaRPr lang="en-US" altLang="en-US" sz="3200" b="1" dirty="0">
              <a:solidFill>
                <a:srgbClr val="663300"/>
              </a:solidFill>
              <a:cs typeface="+mn-cs"/>
            </a:endParaRPr>
          </a:p>
          <a:p>
            <a:pPr algn="ctr" eaLnBrk="1" hangingPunct="1">
              <a:lnSpc>
                <a:spcPct val="95000"/>
              </a:lnSpc>
              <a:defRPr/>
            </a:pPr>
            <a:endParaRPr lang="en-US" altLang="en-US" sz="3200" b="1" dirty="0">
              <a:solidFill>
                <a:srgbClr val="663300"/>
              </a:solidFill>
              <a:cs typeface="+mn-cs"/>
            </a:endParaRPr>
          </a:p>
          <a:p>
            <a:pPr algn="ctr" eaLnBrk="1" hangingPunct="1">
              <a:lnSpc>
                <a:spcPct val="95000"/>
              </a:lnSpc>
              <a:defRPr/>
            </a:pPr>
            <a:r>
              <a:rPr lang="zh-CN" altLang="en-US" sz="3600" b="1" dirty="0">
                <a:solidFill>
                  <a:schemeClr val="bg1"/>
                </a:solidFill>
                <a:cs typeface="+mn-cs"/>
              </a:rPr>
              <a:t>使用可靠的、</a:t>
            </a:r>
            <a:r>
              <a:rPr lang="zh-CN" altLang="en-US" sz="3600" b="1" dirty="0">
                <a:solidFill>
                  <a:srgbClr val="FFFF00"/>
                </a:solidFill>
                <a:cs typeface="+mn-cs"/>
              </a:rPr>
              <a:t>目击者的见证</a:t>
            </a:r>
            <a:r>
              <a:rPr lang="en-US" altLang="en-US" sz="3600" b="1" dirty="0">
                <a:solidFill>
                  <a:schemeClr val="bg1"/>
                </a:solidFill>
                <a:cs typeface="+mn-cs"/>
              </a:rPr>
              <a:t> </a:t>
            </a:r>
            <a:r>
              <a:rPr lang="zh-CN" altLang="en-US" sz="3600" b="1" dirty="0">
                <a:solidFill>
                  <a:schemeClr val="bg1"/>
                </a:solidFill>
                <a:cs typeface="+mn-cs"/>
              </a:rPr>
              <a:t>（若有）与</a:t>
            </a:r>
            <a:r>
              <a:rPr lang="zh-CN" altLang="en-US" sz="3600" b="1" dirty="0">
                <a:solidFill>
                  <a:srgbClr val="FFFF00"/>
                </a:solidFill>
                <a:cs typeface="+mn-cs"/>
              </a:rPr>
              <a:t>间接证据</a:t>
            </a:r>
            <a:r>
              <a:rPr lang="zh-CN" altLang="en-US" sz="3600" b="1" dirty="0">
                <a:solidFill>
                  <a:schemeClr val="bg1"/>
                </a:solidFill>
                <a:cs typeface="+mn-cs"/>
              </a:rPr>
              <a:t>确定一些</a:t>
            </a:r>
            <a:r>
              <a:rPr lang="zh-CN" altLang="en-US" sz="3600" b="1" dirty="0">
                <a:solidFill>
                  <a:srgbClr val="FFFF00"/>
                </a:solidFill>
                <a:cs typeface="+mn-cs"/>
              </a:rPr>
              <a:t>过去、无法观察得到、单一的事件</a:t>
            </a:r>
            <a:r>
              <a:rPr lang="zh-CN" altLang="en-US" sz="3600" b="1" dirty="0">
                <a:solidFill>
                  <a:schemeClr val="bg1"/>
                </a:solidFill>
                <a:cs typeface="+mn-cs"/>
              </a:rPr>
              <a:t>所产生的原因。</a:t>
            </a:r>
            <a:endParaRPr lang="en-US" altLang="en-US" sz="3600" b="1" dirty="0">
              <a:solidFill>
                <a:schemeClr val="bg1"/>
              </a:solidFill>
              <a:cs typeface="+mn-cs"/>
            </a:endParaRPr>
          </a:p>
        </p:txBody>
      </p:sp>
      <p:sp>
        <p:nvSpPr>
          <p:cNvPr id="1767428" name="Text Box 4"/>
          <p:cNvSpPr txBox="1">
            <a:spLocks noChangeArrowheads="1"/>
          </p:cNvSpPr>
          <p:nvPr/>
        </p:nvSpPr>
        <p:spPr bwMode="auto">
          <a:xfrm>
            <a:off x="381000" y="1676400"/>
            <a:ext cx="8305800" cy="6778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5000"/>
              </a:lnSpc>
              <a:defRPr/>
            </a:pPr>
            <a:r>
              <a:rPr lang="zh-CN" altLang="en-US" sz="4000" b="1">
                <a:solidFill>
                  <a:schemeClr val="accent1"/>
                </a:solidFill>
              </a:rPr>
              <a:t>“法律</a:t>
            </a:r>
            <a:r>
              <a:rPr lang="en-US" altLang="zh-CN" sz="4000" b="1">
                <a:solidFill>
                  <a:schemeClr val="accent1"/>
                </a:solidFill>
              </a:rPr>
              <a:t>-</a:t>
            </a:r>
            <a:r>
              <a:rPr lang="zh-CN" altLang="en-US" sz="4000" b="1">
                <a:solidFill>
                  <a:schemeClr val="accent1"/>
                </a:solidFill>
              </a:rPr>
              <a:t>历史方法”</a:t>
            </a:r>
            <a:endParaRPr lang="en-US" sz="4000" b="1">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67428"/>
                                        </p:tgtEl>
                                        <p:attrNameLst>
                                          <p:attrName>style.visibility</p:attrName>
                                        </p:attrNameLst>
                                      </p:cBhvr>
                                      <p:to>
                                        <p:strVal val="visible"/>
                                      </p:to>
                                    </p:set>
                                    <p:anim calcmode="lin" valueType="num">
                                      <p:cBhvr>
                                        <p:cTn id="7" dur="500" fill="hold"/>
                                        <p:tgtEl>
                                          <p:spTgt spid="1767428"/>
                                        </p:tgtEl>
                                        <p:attrNameLst>
                                          <p:attrName>ppt_w</p:attrName>
                                        </p:attrNameLst>
                                      </p:cBhvr>
                                      <p:tavLst>
                                        <p:tav tm="0">
                                          <p:val>
                                            <p:fltVal val="0"/>
                                          </p:val>
                                        </p:tav>
                                        <p:tav tm="100000">
                                          <p:val>
                                            <p:strVal val="#ppt_w"/>
                                          </p:val>
                                        </p:tav>
                                      </p:tavLst>
                                    </p:anim>
                                    <p:anim calcmode="lin" valueType="num">
                                      <p:cBhvr>
                                        <p:cTn id="8" dur="500" fill="hold"/>
                                        <p:tgtEl>
                                          <p:spTgt spid="1767428"/>
                                        </p:tgtEl>
                                        <p:attrNameLst>
                                          <p:attrName>ppt_h</p:attrName>
                                        </p:attrNameLst>
                                      </p:cBhvr>
                                      <p:tavLst>
                                        <p:tav tm="0">
                                          <p:val>
                                            <p:fltVal val="0"/>
                                          </p:val>
                                        </p:tav>
                                        <p:tav tm="100000">
                                          <p:val>
                                            <p:strVal val="#ppt_h"/>
                                          </p:val>
                                        </p:tav>
                                      </p:tavLst>
                                    </p:anim>
                                    <p:animEffect transition="in" filter="fade">
                                      <p:cBhvr>
                                        <p:cTn id="9" dur="500"/>
                                        <p:tgtEl>
                                          <p:spTgt spid="17674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767427">
                                            <p:txEl>
                                              <p:pRg st="3" end="3"/>
                                            </p:txEl>
                                          </p:spTgt>
                                        </p:tgtEl>
                                        <p:attrNameLst>
                                          <p:attrName>style.visibility</p:attrName>
                                        </p:attrNameLst>
                                      </p:cBhvr>
                                      <p:to>
                                        <p:strVal val="visible"/>
                                      </p:to>
                                    </p:set>
                                    <p:anim calcmode="lin" valueType="num">
                                      <p:cBhvr>
                                        <p:cTn id="14" dur="500" fill="hold"/>
                                        <p:tgtEl>
                                          <p:spTgt spid="1767427">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767427">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7674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74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0706" name="Picture 2" descr="Historical Science painter 011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480707" name="Rectangle 3" hidden="1"/>
          <p:cNvSpPr>
            <a:spLocks noGrp="1" noChangeArrowheads="1"/>
          </p:cNvSpPr>
          <p:nvPr>
            <p:ph type="title"/>
          </p:nvPr>
        </p:nvSpPr>
        <p:spPr/>
        <p:txBody>
          <a:bodyPr/>
          <a:lstStyle/>
          <a:p>
            <a:pPr eaLnBrk="1" hangingPunct="1">
              <a:defRPr/>
            </a:pPr>
            <a:r>
              <a:rPr lang="en-US"/>
              <a:t>Historical Science painter 01159</a:t>
            </a:r>
          </a:p>
        </p:txBody>
      </p:sp>
      <p:sp>
        <p:nvSpPr>
          <p:cNvPr id="1480708" name="Text Box 4"/>
          <p:cNvSpPr txBox="1">
            <a:spLocks noChangeArrowheads="1"/>
          </p:cNvSpPr>
          <p:nvPr/>
        </p:nvSpPr>
        <p:spPr bwMode="auto">
          <a:xfrm>
            <a:off x="2971800" y="493713"/>
            <a:ext cx="5867400" cy="1477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75000"/>
              </a:lnSpc>
              <a:defRPr/>
            </a:pPr>
            <a:r>
              <a:rPr lang="zh-CN" altLang="en-US" sz="6000" b="1" dirty="0">
                <a:solidFill>
                  <a:srgbClr val="FFFF00"/>
                </a:solidFill>
                <a:cs typeface="+mn-cs"/>
              </a:rPr>
              <a:t>历史</a:t>
            </a:r>
            <a:endParaRPr lang="en-US" altLang="en-US" sz="6000" b="1" dirty="0">
              <a:solidFill>
                <a:srgbClr val="FFFF00"/>
              </a:solidFill>
              <a:cs typeface="+mn-cs"/>
            </a:endParaRPr>
          </a:p>
          <a:p>
            <a:pPr algn="r" eaLnBrk="1" hangingPunct="1">
              <a:lnSpc>
                <a:spcPct val="75000"/>
              </a:lnSpc>
              <a:defRPr/>
            </a:pPr>
            <a:r>
              <a:rPr lang="zh-CN" altLang="en-US" sz="6000" b="1" dirty="0">
                <a:solidFill>
                  <a:schemeClr val="bg1"/>
                </a:solidFill>
                <a:cs typeface="+mn-cs"/>
              </a:rPr>
              <a:t>科学</a:t>
            </a:r>
            <a:endParaRPr lang="en-US" altLang="en-US" sz="6000" b="1" dirty="0">
              <a:cs typeface="+mn-cs"/>
            </a:endParaRPr>
          </a:p>
        </p:txBody>
      </p:sp>
      <p:sp>
        <p:nvSpPr>
          <p:cNvPr id="196612" name="TextBox 4"/>
          <p:cNvSpPr txBox="1">
            <a:spLocks noChangeArrowheads="1"/>
          </p:cNvSpPr>
          <p:nvPr/>
        </p:nvSpPr>
        <p:spPr bwMode="auto">
          <a:xfrm>
            <a:off x="7543800" y="6629400"/>
            <a:ext cx="1600200" cy="161925"/>
          </a:xfrm>
          <a:prstGeom prst="rect">
            <a:avLst/>
          </a:pr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F2F2F2"/>
                </a:solidFill>
              </a:rPr>
              <a:t>© 200</a:t>
            </a:r>
            <a:r>
              <a:rPr lang="en-US" altLang="zh-CN" sz="1000">
                <a:solidFill>
                  <a:srgbClr val="F2F2F2"/>
                </a:solidFill>
              </a:rPr>
              <a:t>6</a:t>
            </a:r>
            <a:r>
              <a:rPr lang="zh-CN" altLang="en-US" sz="1000">
                <a:solidFill>
                  <a:srgbClr val="F2F2F2"/>
                </a:solidFill>
              </a:rPr>
              <a:t>年创世记答案机构</a:t>
            </a:r>
            <a:endParaRPr lang="en-US" sz="1000">
              <a:solidFill>
                <a:srgbClr val="F2F2F2"/>
              </a:solidFill>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5026" name="Rectangle 2"/>
          <p:cNvSpPr>
            <a:spLocks noGrp="1" noChangeArrowheads="1"/>
          </p:cNvSpPr>
          <p:nvPr>
            <p:ph type="title" idx="4294967295"/>
          </p:nvPr>
        </p:nvSpPr>
        <p:spPr>
          <a:xfrm>
            <a:off x="457200" y="-838200"/>
            <a:ext cx="8229600" cy="1143000"/>
          </a:xfrm>
        </p:spPr>
        <p:txBody>
          <a:bodyPr/>
          <a:lstStyle/>
          <a:p>
            <a:pPr eaLnBrk="1" hangingPunct="1">
              <a:defRPr/>
            </a:pPr>
            <a:r>
              <a:rPr lang="zh-CN" altLang="en-US" sz="2800">
                <a:solidFill>
                  <a:schemeClr val="tx1"/>
                </a:solidFill>
                <a:latin typeface="Arial" charset="0"/>
                <a:ea typeface="ＭＳ Ｐゴシック" charset="0"/>
                <a:cs typeface="Arial" charset="0"/>
              </a:rPr>
              <a:t>车</a:t>
            </a:r>
            <a:r>
              <a:rPr lang="en-US" sz="2800">
                <a:solidFill>
                  <a:schemeClr val="tx1"/>
                </a:solidFill>
                <a:latin typeface="Arial" charset="0"/>
                <a:ea typeface="ＭＳ Ｐゴシック" charset="0"/>
                <a:cs typeface="Arial" charset="0"/>
              </a:rPr>
              <a:t>—</a:t>
            </a:r>
            <a:r>
              <a:rPr lang="zh-CN" altLang="en-US" sz="2800">
                <a:solidFill>
                  <a:schemeClr val="tx1"/>
                </a:solidFill>
                <a:latin typeface="Arial" charset="0"/>
                <a:ea typeface="ＭＳ Ｐゴシック" charset="0"/>
                <a:cs typeface="Arial" charset="0"/>
              </a:rPr>
              <a:t>起源于操作</a:t>
            </a:r>
            <a:endParaRPr lang="en-US" sz="2800">
              <a:solidFill>
                <a:schemeClr val="tx1"/>
              </a:solidFill>
              <a:latin typeface="Arial" charset="0"/>
              <a:ea typeface="ＭＳ Ｐゴシック" charset="0"/>
              <a:cs typeface="Arial" charset="0"/>
            </a:endParaRPr>
          </a:p>
        </p:txBody>
      </p:sp>
      <p:pic>
        <p:nvPicPr>
          <p:cNvPr id="198658" name="Picture 3" descr="Oper + Orig Sci-car no w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667000"/>
            <a:ext cx="6140450"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5028" name="Text Box 4"/>
          <p:cNvSpPr txBox="1">
            <a:spLocks noChangeArrowheads="1"/>
          </p:cNvSpPr>
          <p:nvPr/>
        </p:nvSpPr>
        <p:spPr bwMode="auto">
          <a:xfrm>
            <a:off x="228600" y="577850"/>
            <a:ext cx="4648200" cy="107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spAutoFit/>
          </a:bodyPr>
          <a:lstStyle/>
          <a:p>
            <a:pPr algn="ctr">
              <a:defRPr/>
            </a:pPr>
            <a:r>
              <a:rPr lang="zh-CN" altLang="en-US" sz="3200" b="1" dirty="0">
                <a:solidFill>
                  <a:schemeClr val="bg1"/>
                </a:solidFill>
                <a:cs typeface="+mn-cs"/>
              </a:rPr>
              <a:t>车技师</a:t>
            </a:r>
            <a:endParaRPr lang="en-US" sz="3200" b="1" dirty="0">
              <a:solidFill>
                <a:schemeClr val="bg1"/>
              </a:solidFill>
              <a:cs typeface="+mn-cs"/>
            </a:endParaRPr>
          </a:p>
          <a:p>
            <a:pPr algn="ctr">
              <a:defRPr/>
            </a:pPr>
            <a:r>
              <a:rPr lang="zh-CN" altLang="en-US" sz="3200" b="1" dirty="0">
                <a:solidFill>
                  <a:schemeClr val="bg1"/>
                </a:solidFill>
                <a:cs typeface="+mn-cs"/>
              </a:rPr>
              <a:t>（操作性科学家）</a:t>
            </a:r>
            <a:endParaRPr lang="en-US" sz="3200" b="1" dirty="0">
              <a:solidFill>
                <a:schemeClr val="bg1"/>
              </a:solidFill>
              <a:cs typeface="+mn-cs"/>
            </a:endParaRPr>
          </a:p>
        </p:txBody>
      </p:sp>
      <p:sp>
        <p:nvSpPr>
          <p:cNvPr id="2305029" name="Text Box 5"/>
          <p:cNvSpPr txBox="1">
            <a:spLocks noChangeArrowheads="1"/>
          </p:cNvSpPr>
          <p:nvPr/>
        </p:nvSpPr>
        <p:spPr bwMode="auto">
          <a:xfrm>
            <a:off x="4800600" y="577850"/>
            <a:ext cx="3902075" cy="107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spAutoFit/>
          </a:bodyPr>
          <a:lstStyle/>
          <a:p>
            <a:pPr algn="ctr">
              <a:defRPr/>
            </a:pPr>
            <a:r>
              <a:rPr lang="zh-CN" altLang="en-US" sz="3200" b="1" dirty="0">
                <a:solidFill>
                  <a:srgbClr val="FFFF00"/>
                </a:solidFill>
                <a:cs typeface="+mn-cs"/>
              </a:rPr>
              <a:t>汽车制造厂家</a:t>
            </a:r>
            <a:endParaRPr lang="en-US" sz="3200" b="1" dirty="0">
              <a:solidFill>
                <a:srgbClr val="FFFF00"/>
              </a:solidFill>
              <a:cs typeface="+mn-cs"/>
            </a:endParaRPr>
          </a:p>
          <a:p>
            <a:pPr algn="ctr">
              <a:defRPr/>
            </a:pPr>
            <a:r>
              <a:rPr lang="zh-CN" altLang="en-US" sz="3200" b="1" dirty="0">
                <a:solidFill>
                  <a:srgbClr val="FFFF00"/>
                </a:solidFill>
                <a:cs typeface="+mn-cs"/>
              </a:rPr>
              <a:t>（起源科学家）</a:t>
            </a:r>
            <a:endParaRPr lang="en-US" sz="3200" b="1" dirty="0">
              <a:solidFill>
                <a:srgbClr val="FFFF00"/>
              </a:solidFill>
              <a:cs typeface="+mn-cs"/>
            </a:endParaRPr>
          </a:p>
        </p:txBody>
      </p:sp>
      <p:sp>
        <p:nvSpPr>
          <p:cNvPr id="2305030" name="Line 6"/>
          <p:cNvSpPr>
            <a:spLocks noChangeShapeType="1"/>
          </p:cNvSpPr>
          <p:nvPr/>
        </p:nvSpPr>
        <p:spPr bwMode="auto">
          <a:xfrm>
            <a:off x="2514600" y="1600200"/>
            <a:ext cx="457200" cy="990600"/>
          </a:xfrm>
          <a:prstGeom prst="line">
            <a:avLst/>
          </a:prstGeom>
          <a:noFill/>
          <a:ln w="1524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
        <p:nvSpPr>
          <p:cNvPr id="2305031" name="Line 7"/>
          <p:cNvSpPr>
            <a:spLocks noChangeShapeType="1"/>
          </p:cNvSpPr>
          <p:nvPr/>
        </p:nvSpPr>
        <p:spPr bwMode="auto">
          <a:xfrm flipH="1">
            <a:off x="6035675" y="1600200"/>
            <a:ext cx="457200" cy="9906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05029"/>
                                        </p:tgtEl>
                                        <p:attrNameLst>
                                          <p:attrName>style.visibility</p:attrName>
                                        </p:attrNameLst>
                                      </p:cBhvr>
                                      <p:to>
                                        <p:strVal val="visible"/>
                                      </p:to>
                                    </p:set>
                                    <p:animEffect transition="in" filter="wipe(up)">
                                      <p:cBhvr>
                                        <p:cTn id="7" dur="500"/>
                                        <p:tgtEl>
                                          <p:spTgt spid="230502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305031"/>
                                        </p:tgtEl>
                                        <p:attrNameLst>
                                          <p:attrName>style.visibility</p:attrName>
                                        </p:attrNameLst>
                                      </p:cBhvr>
                                      <p:to>
                                        <p:strVal val="visible"/>
                                      </p:to>
                                    </p:set>
                                    <p:animEffect transition="in" filter="wipe(up)">
                                      <p:cBhvr>
                                        <p:cTn id="11" dur="500"/>
                                        <p:tgtEl>
                                          <p:spTgt spid="2305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50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p:txBody>
          <a:bodyPr/>
          <a:lstStyle/>
          <a:p>
            <a:pPr eaLnBrk="1" hangingPunct="1">
              <a:defRPr/>
            </a:pPr>
            <a:r>
              <a:rPr lang="en-US"/>
              <a:t>Products operation science</a:t>
            </a:r>
          </a:p>
        </p:txBody>
      </p:sp>
      <p:pic>
        <p:nvPicPr>
          <p:cNvPr id="200706" name="Picture 3" descr="techn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3970" name="Picture 2" descr="Bias look at facts A to I 3 0149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35000" y="2019300"/>
            <a:ext cx="7848600" cy="41021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643971" name="Rectangle 3"/>
          <p:cNvSpPr>
            <a:spLocks noGrp="1" noChangeArrowheads="1"/>
          </p:cNvSpPr>
          <p:nvPr>
            <p:ph type="title"/>
          </p:nvPr>
        </p:nvSpPr>
        <p:spPr>
          <a:xfrm>
            <a:off x="533400" y="685800"/>
            <a:ext cx="8229600" cy="1143000"/>
          </a:xfrm>
        </p:spPr>
        <p:txBody>
          <a:bodyPr/>
          <a:lstStyle/>
          <a:p>
            <a:pPr eaLnBrk="1" hangingPunct="1">
              <a:defRPr/>
            </a:pPr>
            <a:r>
              <a:rPr lang="en-US">
                <a:solidFill>
                  <a:schemeClr val="tx1"/>
                </a:solidFill>
              </a:rPr>
              <a:t>Operation/Origin science--stars</a:t>
            </a:r>
          </a:p>
        </p:txBody>
      </p:sp>
      <p:sp>
        <p:nvSpPr>
          <p:cNvPr id="2643972" name="Text Box 4"/>
          <p:cNvSpPr txBox="1">
            <a:spLocks noChangeArrowheads="1"/>
          </p:cNvSpPr>
          <p:nvPr/>
        </p:nvSpPr>
        <p:spPr bwMode="auto">
          <a:xfrm>
            <a:off x="5054600" y="685800"/>
            <a:ext cx="3352800" cy="584200"/>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200" b="1" dirty="0">
                <a:solidFill>
                  <a:srgbClr val="CC3300"/>
                </a:solidFill>
                <a:latin typeface="Arial Black" charset="0"/>
                <a:cs typeface="+mn-cs"/>
              </a:rPr>
              <a:t>起源</a:t>
            </a:r>
            <a:r>
              <a:rPr lang="zh-CN" altLang="en-US" sz="3200" b="1" dirty="0">
                <a:cs typeface="+mn-cs"/>
              </a:rPr>
              <a:t>科学</a:t>
            </a:r>
            <a:endParaRPr lang="en-US" sz="3200" b="1" dirty="0">
              <a:cs typeface="+mn-cs"/>
            </a:endParaRPr>
          </a:p>
        </p:txBody>
      </p:sp>
      <p:sp>
        <p:nvSpPr>
          <p:cNvPr id="2643973" name="Line 5"/>
          <p:cNvSpPr>
            <a:spLocks noChangeShapeType="1"/>
          </p:cNvSpPr>
          <p:nvPr/>
        </p:nvSpPr>
        <p:spPr bwMode="auto">
          <a:xfrm>
            <a:off x="2743200" y="1295400"/>
            <a:ext cx="0" cy="6858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643974" name="Line 6"/>
          <p:cNvSpPr>
            <a:spLocks noChangeShapeType="1"/>
          </p:cNvSpPr>
          <p:nvPr/>
        </p:nvSpPr>
        <p:spPr bwMode="auto">
          <a:xfrm>
            <a:off x="6400800" y="1295400"/>
            <a:ext cx="0" cy="6858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643975" name="Text Box 7"/>
          <p:cNvSpPr txBox="1">
            <a:spLocks noChangeArrowheads="1"/>
          </p:cNvSpPr>
          <p:nvPr/>
        </p:nvSpPr>
        <p:spPr bwMode="auto">
          <a:xfrm>
            <a:off x="711200" y="677863"/>
            <a:ext cx="4038600" cy="584200"/>
          </a:xfrm>
          <a:prstGeom prst="rect">
            <a:avLst/>
          </a:prstGeom>
          <a:solidFill>
            <a:schemeClr val="accent1"/>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3200" b="1" dirty="0">
                <a:solidFill>
                  <a:srgbClr val="CC3300"/>
                </a:solidFill>
                <a:latin typeface="Arial Black" charset="0"/>
                <a:cs typeface="+mn-cs"/>
              </a:rPr>
              <a:t>操作性</a:t>
            </a:r>
            <a:r>
              <a:rPr lang="zh-CN" altLang="en-US" sz="3200" b="1" dirty="0">
                <a:cs typeface="+mn-cs"/>
              </a:rPr>
              <a:t>科学</a:t>
            </a:r>
            <a:endParaRPr lang="en-US" sz="3200" b="1" dirty="0">
              <a:cs typeface="+mn-cs"/>
            </a:endParaRPr>
          </a:p>
        </p:txBody>
      </p:sp>
      <p:sp>
        <p:nvSpPr>
          <p:cNvPr id="2643976" name="Text Box 8"/>
          <p:cNvSpPr txBox="1">
            <a:spLocks noChangeArrowheads="1"/>
          </p:cNvSpPr>
          <p:nvPr/>
        </p:nvSpPr>
        <p:spPr bwMode="auto">
          <a:xfrm>
            <a:off x="0" y="5373688"/>
            <a:ext cx="9144000" cy="769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eaLnBrk="0" hangingPunct="0">
              <a:defRPr/>
            </a:pPr>
            <a:r>
              <a:rPr lang="zh-CN" altLang="en-US" sz="4400" b="1" dirty="0">
                <a:solidFill>
                  <a:schemeClr val="bg1"/>
                </a:solidFill>
                <a:latin typeface="Futura Lt BT" charset="0"/>
                <a:cs typeface="+mn-cs"/>
              </a:rPr>
              <a:t>行星与恒星</a:t>
            </a:r>
            <a:endParaRPr lang="en-US" sz="4400" b="1" dirty="0">
              <a:solidFill>
                <a:schemeClr val="bg1"/>
              </a:solidFill>
              <a:latin typeface="Futura Lt BT" charset="0"/>
              <a:cs typeface="+mn-c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6018" name="Picture 2" descr="Bias look at facts A to I 3 0149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11338" y="1981200"/>
            <a:ext cx="5503862" cy="28749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646019" name="Rectangle 3"/>
          <p:cNvSpPr>
            <a:spLocks noGrp="1" noChangeArrowheads="1"/>
          </p:cNvSpPr>
          <p:nvPr>
            <p:ph type="title"/>
          </p:nvPr>
        </p:nvSpPr>
        <p:spPr/>
        <p:txBody>
          <a:bodyPr/>
          <a:lstStyle/>
          <a:p>
            <a:pPr eaLnBrk="1" hangingPunct="1">
              <a:defRPr/>
            </a:pPr>
            <a:r>
              <a:rPr lang="en-US"/>
              <a:t>Assumptions Facts-Interpretations astronomy</a:t>
            </a:r>
          </a:p>
        </p:txBody>
      </p:sp>
      <p:sp>
        <p:nvSpPr>
          <p:cNvPr id="2646020" name="Text Box 4"/>
          <p:cNvSpPr txBox="1">
            <a:spLocks noChangeArrowheads="1"/>
          </p:cNvSpPr>
          <p:nvPr/>
        </p:nvSpPr>
        <p:spPr bwMode="auto">
          <a:xfrm>
            <a:off x="1371600" y="76200"/>
            <a:ext cx="28956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600" b="1" dirty="0">
                <a:latin typeface="Myriad Pro" charset="0"/>
                <a:cs typeface="+mn-cs"/>
              </a:rPr>
              <a:t>自然假设</a:t>
            </a:r>
            <a:endParaRPr lang="en-US" sz="2600" b="1" dirty="0">
              <a:latin typeface="Myriad Pro" charset="0"/>
              <a:cs typeface="+mn-cs"/>
            </a:endParaRPr>
          </a:p>
        </p:txBody>
      </p:sp>
      <p:sp>
        <p:nvSpPr>
          <p:cNvPr id="2646021"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400" b="1" dirty="0">
                <a:latin typeface="Myriad Pro" charset="0"/>
                <a:cs typeface="+mn-cs"/>
              </a:rPr>
              <a:t>大爆炸与数亿年</a:t>
            </a:r>
            <a:endParaRPr lang="en-US" sz="2400" b="1" dirty="0">
              <a:latin typeface="Myriad Pro" charset="0"/>
              <a:cs typeface="+mn-cs"/>
            </a:endParaRPr>
          </a:p>
        </p:txBody>
      </p:sp>
      <p:sp>
        <p:nvSpPr>
          <p:cNvPr id="2646022" name="Text Box 6"/>
          <p:cNvSpPr txBox="1">
            <a:spLocks noChangeArrowheads="1"/>
          </p:cNvSpPr>
          <p:nvPr/>
        </p:nvSpPr>
        <p:spPr bwMode="auto">
          <a:xfrm>
            <a:off x="4800600" y="5715000"/>
            <a:ext cx="30480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400" b="1" dirty="0">
                <a:latin typeface="Myriad Pro" charset="0"/>
                <a:cs typeface="+mn-cs"/>
              </a:rPr>
              <a:t>有计划、年轻的宇宙</a:t>
            </a:r>
            <a:endParaRPr lang="en-US" sz="2400" b="1" dirty="0">
              <a:latin typeface="Myriad Pro" charset="0"/>
              <a:cs typeface="+mn-cs"/>
            </a:endParaRPr>
          </a:p>
        </p:txBody>
      </p:sp>
      <p:sp>
        <p:nvSpPr>
          <p:cNvPr id="2646023" name="Text Box 7"/>
          <p:cNvSpPr txBox="1">
            <a:spLocks noChangeArrowheads="1"/>
          </p:cNvSpPr>
          <p:nvPr/>
        </p:nvSpPr>
        <p:spPr bwMode="auto">
          <a:xfrm>
            <a:off x="4876800" y="76200"/>
            <a:ext cx="28956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600" b="1" dirty="0">
                <a:latin typeface="Myriad Pro" charset="0"/>
                <a:cs typeface="+mn-cs"/>
              </a:rPr>
              <a:t>圣经假设</a:t>
            </a:r>
            <a:endParaRPr lang="en-US" sz="2600" b="1" dirty="0">
              <a:latin typeface="Myriad Pro" charset="0"/>
              <a:cs typeface="+mn-cs"/>
            </a:endParaRPr>
          </a:p>
        </p:txBody>
      </p:sp>
      <p:cxnSp>
        <p:nvCxnSpPr>
          <p:cNvPr id="2646024" name="AutoShape 8"/>
          <p:cNvCxnSpPr>
            <a:cxnSpLocks noChangeShapeType="1"/>
            <a:endCxn id="2646022" idx="0"/>
          </p:cNvCxnSpPr>
          <p:nvPr/>
        </p:nvCxnSpPr>
        <p:spPr bwMode="auto">
          <a:xfrm rot="16200000" flipH="1">
            <a:off x="5429250" y="478155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cxnSp>
        <p:nvCxnSpPr>
          <p:cNvPr id="2646025" name="AutoShape 9"/>
          <p:cNvCxnSpPr>
            <a:cxnSpLocks noChangeShapeType="1"/>
            <a:endCxn id="2646021" idx="0"/>
          </p:cNvCxnSpPr>
          <p:nvPr/>
        </p:nvCxnSpPr>
        <p:spPr bwMode="auto">
          <a:xfrm rot="5400000">
            <a:off x="2762250" y="47815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cxnSp>
        <p:nvCxnSpPr>
          <p:cNvPr id="2646026" name="AutoShape 10"/>
          <p:cNvCxnSpPr>
            <a:cxnSpLocks noChangeShapeType="1"/>
            <a:stCxn id="2646023" idx="2"/>
          </p:cNvCxnSpPr>
          <p:nvPr/>
        </p:nvCxnSpPr>
        <p:spPr bwMode="auto">
          <a:xfrm rot="5400000">
            <a:off x="5511006" y="1327944"/>
            <a:ext cx="960438"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cxnSp>
        <p:nvCxnSpPr>
          <p:cNvPr id="2646027" name="AutoShape 11"/>
          <p:cNvCxnSpPr>
            <a:cxnSpLocks noChangeShapeType="1"/>
            <a:stCxn id="2646020" idx="2"/>
          </p:cNvCxnSpPr>
          <p:nvPr/>
        </p:nvCxnSpPr>
        <p:spPr bwMode="auto">
          <a:xfrm rot="16200000" flipH="1">
            <a:off x="2724150" y="1276350"/>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46020"/>
                                        </p:tgtEl>
                                        <p:attrNameLst>
                                          <p:attrName>style.visibility</p:attrName>
                                        </p:attrNameLst>
                                      </p:cBhvr>
                                      <p:to>
                                        <p:strVal val="visible"/>
                                      </p:to>
                                    </p:set>
                                    <p:animEffect transition="in" filter="wipe(up)">
                                      <p:cBhvr>
                                        <p:cTn id="7" dur="500"/>
                                        <p:tgtEl>
                                          <p:spTgt spid="2646020"/>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646027"/>
                                        </p:tgtEl>
                                        <p:attrNameLst>
                                          <p:attrName>style.visibility</p:attrName>
                                        </p:attrNameLst>
                                      </p:cBhvr>
                                      <p:to>
                                        <p:strVal val="visible"/>
                                      </p:to>
                                    </p:set>
                                    <p:animEffect transition="in" filter="wipe(up)">
                                      <p:cBhvr>
                                        <p:cTn id="11" dur="500"/>
                                        <p:tgtEl>
                                          <p:spTgt spid="26460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646025"/>
                                        </p:tgtEl>
                                        <p:attrNameLst>
                                          <p:attrName>style.visibility</p:attrName>
                                        </p:attrNameLst>
                                      </p:cBhvr>
                                      <p:to>
                                        <p:strVal val="visible"/>
                                      </p:to>
                                    </p:set>
                                    <p:animEffect transition="in" filter="wipe(up)">
                                      <p:cBhvr>
                                        <p:cTn id="16" dur="500"/>
                                        <p:tgtEl>
                                          <p:spTgt spid="2646025"/>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646021"/>
                                        </p:tgtEl>
                                        <p:attrNameLst>
                                          <p:attrName>style.visibility</p:attrName>
                                        </p:attrNameLst>
                                      </p:cBhvr>
                                      <p:to>
                                        <p:strVal val="visible"/>
                                      </p:to>
                                    </p:set>
                                    <p:animEffect transition="in" filter="wipe(up)">
                                      <p:cBhvr>
                                        <p:cTn id="20" dur="500"/>
                                        <p:tgtEl>
                                          <p:spTgt spid="26460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46023"/>
                                        </p:tgtEl>
                                        <p:attrNameLst>
                                          <p:attrName>style.visibility</p:attrName>
                                        </p:attrNameLst>
                                      </p:cBhvr>
                                      <p:to>
                                        <p:strVal val="visible"/>
                                      </p:to>
                                    </p:set>
                                    <p:animEffect transition="in" filter="wipe(up)">
                                      <p:cBhvr>
                                        <p:cTn id="25" dur="500"/>
                                        <p:tgtEl>
                                          <p:spTgt spid="2646023"/>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2646026"/>
                                        </p:tgtEl>
                                        <p:attrNameLst>
                                          <p:attrName>style.visibility</p:attrName>
                                        </p:attrNameLst>
                                      </p:cBhvr>
                                      <p:to>
                                        <p:strVal val="visible"/>
                                      </p:to>
                                    </p:set>
                                    <p:animEffect transition="in" filter="wipe(up)">
                                      <p:cBhvr>
                                        <p:cTn id="29" dur="500"/>
                                        <p:tgtEl>
                                          <p:spTgt spid="264602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2646024"/>
                                        </p:tgtEl>
                                        <p:attrNameLst>
                                          <p:attrName>style.visibility</p:attrName>
                                        </p:attrNameLst>
                                      </p:cBhvr>
                                      <p:to>
                                        <p:strVal val="visible"/>
                                      </p:to>
                                    </p:set>
                                    <p:animEffect transition="in" filter="wipe(up)">
                                      <p:cBhvr>
                                        <p:cTn id="34" dur="500"/>
                                        <p:tgtEl>
                                          <p:spTgt spid="2646024"/>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646022"/>
                                        </p:tgtEl>
                                        <p:attrNameLst>
                                          <p:attrName>style.visibility</p:attrName>
                                        </p:attrNameLst>
                                      </p:cBhvr>
                                      <p:to>
                                        <p:strVal val="visible"/>
                                      </p:to>
                                    </p:set>
                                    <p:animEffect transition="in" filter="wipe(up)">
                                      <p:cBhvr>
                                        <p:cTn id="38" dur="500"/>
                                        <p:tgtEl>
                                          <p:spTgt spid="264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6020" grpId="0" animBg="1"/>
      <p:bldP spid="2646021" grpId="0" animBg="1"/>
      <p:bldP spid="2646022" grpId="0" animBg="1"/>
      <p:bldP spid="26460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0690" name="Rectangle 2"/>
          <p:cNvSpPr>
            <a:spLocks noGrp="1" noChangeArrowheads="1"/>
          </p:cNvSpPr>
          <p:nvPr>
            <p:ph type="title"/>
          </p:nvPr>
        </p:nvSpPr>
        <p:spPr>
          <a:xfrm>
            <a:off x="1066800" y="274638"/>
            <a:ext cx="7620000" cy="1143000"/>
          </a:xfrm>
        </p:spPr>
        <p:txBody>
          <a:bodyPr/>
          <a:lstStyle/>
          <a:p>
            <a:pPr eaLnBrk="1" hangingPunct="1">
              <a:defRPr/>
            </a:pPr>
            <a:r>
              <a:rPr lang="en-US" sz="4800"/>
              <a:t>Origin of the Moon?</a:t>
            </a:r>
          </a:p>
        </p:txBody>
      </p:sp>
      <p:pic>
        <p:nvPicPr>
          <p:cNvPr id="229069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06851"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0693" name="Text Box 5"/>
          <p:cNvSpPr txBox="1">
            <a:spLocks noChangeArrowheads="1"/>
          </p:cNvSpPr>
          <p:nvPr/>
        </p:nvSpPr>
        <p:spPr bwMode="auto">
          <a:xfrm>
            <a:off x="1524000" y="1965325"/>
            <a:ext cx="65532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7200" b="1" dirty="0">
                <a:solidFill>
                  <a:schemeClr val="bg1"/>
                </a:solidFill>
                <a:cs typeface="+mn-cs"/>
              </a:rPr>
              <a:t>月球的起源？</a:t>
            </a:r>
            <a:endParaRPr lang="en-US" sz="7200" b="1" dirty="0">
              <a:solidFill>
                <a:schemeClr val="bg1"/>
              </a:solidFill>
              <a:cs typeface="+mn-cs"/>
            </a:endParaRPr>
          </a:p>
        </p:txBody>
      </p:sp>
      <p:sp>
        <p:nvSpPr>
          <p:cNvPr id="6" name="TextBox 5"/>
          <p:cNvSpPr txBox="1"/>
          <p:nvPr/>
        </p:nvSpPr>
        <p:spPr>
          <a:xfrm>
            <a:off x="5943600" y="6227763"/>
            <a:ext cx="1219200" cy="554037"/>
          </a:xfrm>
          <a:prstGeom prst="rect">
            <a:avLst/>
          </a:prstGeom>
          <a:noFill/>
        </p:spPr>
        <p:txBody>
          <a:bodyPr lIns="0" tIns="0" rIns="0" bIns="0">
            <a:spAutoFit/>
          </a:bodyPr>
          <a:lstStyle/>
          <a:p>
            <a:pPr algn="r">
              <a:defRPr/>
            </a:pPr>
            <a:r>
              <a:rPr lang="zh-CN" altLang="en-US"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创世记</a:t>
            </a:r>
            <a:br>
              <a:rPr lang="en-US" altLang="zh-CN"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br>
            <a:r>
              <a:rPr lang="zh-CN" altLang="en-US"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rPr>
              <a:t>答案机构</a:t>
            </a:r>
            <a:endParaRPr lang="en-SG" b="1" dirty="0">
              <a:solidFill>
                <a:srgbClr val="F2F2F2"/>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2258"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272259" name="Rectangle 3" hidden="1"/>
          <p:cNvSpPr>
            <a:spLocks noGrp="1" noChangeArrowheads="1"/>
          </p:cNvSpPr>
          <p:nvPr>
            <p:ph type="ctrTitle"/>
          </p:nvPr>
        </p:nvSpPr>
        <p:spPr/>
        <p:txBody>
          <a:bodyPr/>
          <a:lstStyle/>
          <a:p>
            <a:pPr eaLnBrk="1" hangingPunct="1">
              <a:defRPr/>
            </a:pPr>
            <a:r>
              <a:rPr lang="en-US"/>
              <a:t>Template Suite 1-Title 01359</a:t>
            </a:r>
          </a:p>
        </p:txBody>
      </p:sp>
      <p:sp>
        <p:nvSpPr>
          <p:cNvPr id="2272260" name="Text Box 4"/>
          <p:cNvSpPr txBox="1">
            <a:spLocks noChangeArrowheads="1"/>
          </p:cNvSpPr>
          <p:nvPr/>
        </p:nvSpPr>
        <p:spPr bwMode="auto">
          <a:xfrm>
            <a:off x="3886200" y="533400"/>
            <a:ext cx="4419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en-US" sz="3200" b="1" dirty="0">
                <a:solidFill>
                  <a:srgbClr val="FFFF00"/>
                </a:solidFill>
                <a:cs typeface="+mn-cs"/>
              </a:rPr>
              <a:t>Terry Mortenson</a:t>
            </a:r>
            <a:r>
              <a:rPr lang="zh-CN" altLang="en-US" sz="3200" b="1" dirty="0">
                <a:solidFill>
                  <a:srgbClr val="FFFF00"/>
                </a:solidFill>
                <a:cs typeface="+mn-cs"/>
              </a:rPr>
              <a:t>博士</a:t>
            </a:r>
            <a:endParaRPr lang="en-US" sz="3200" b="1" dirty="0">
              <a:solidFill>
                <a:srgbClr val="FFFF00"/>
              </a:solidFill>
              <a:cs typeface="+mn-cs"/>
            </a:endParaRPr>
          </a:p>
        </p:txBody>
      </p:sp>
      <p:sp>
        <p:nvSpPr>
          <p:cNvPr id="2272261" name="Text Box 5"/>
          <p:cNvSpPr txBox="1">
            <a:spLocks noChangeArrowheads="1"/>
          </p:cNvSpPr>
          <p:nvPr>
            <p:custDataLst>
              <p:tags r:id="rId2"/>
            </p:custDataLst>
          </p:nvPr>
        </p:nvSpPr>
        <p:spPr bwMode="auto">
          <a:xfrm>
            <a:off x="762000" y="2870200"/>
            <a:ext cx="6553200" cy="1016000"/>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zh-CN" altLang="en-US" sz="6000" b="1" i="1" dirty="0">
                <a:solidFill>
                  <a:schemeClr val="bg1"/>
                </a:solidFill>
                <a:cs typeface="+mn-cs"/>
              </a:rPr>
              <a:t>大爆炸： 大爆神话</a:t>
            </a:r>
            <a:endParaRPr lang="en-US" sz="6000" b="1" i="1" dirty="0">
              <a:solidFill>
                <a:schemeClr val="bg1"/>
              </a:solidFill>
              <a:cs typeface="+mn-cs"/>
            </a:endParaRPr>
          </a:p>
        </p:txBody>
      </p:sp>
      <p:sp>
        <p:nvSpPr>
          <p:cNvPr id="2" name="TextBox 1"/>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8"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28600"/>
            <a:ext cx="8229600" cy="715963"/>
          </a:xfrm>
        </p:spPr>
        <p:txBody>
          <a:bodyPr/>
          <a:lstStyle/>
          <a:p>
            <a:pPr>
              <a:defRPr/>
            </a:pPr>
            <a:r>
              <a:rPr lang="en-US" dirty="0"/>
              <a:t>Moon Over Mt. Rainer</a:t>
            </a:r>
          </a:p>
        </p:txBody>
      </p:sp>
      <p:pic>
        <p:nvPicPr>
          <p:cNvPr id="24842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1010" name="Rectangle 2"/>
          <p:cNvSpPr>
            <a:spLocks noGrp="1" noChangeArrowheads="1"/>
          </p:cNvSpPr>
          <p:nvPr>
            <p:ph type="title" idx="4294967295"/>
          </p:nvPr>
        </p:nvSpPr>
        <p:spPr>
          <a:xfrm>
            <a:off x="457200" y="-685800"/>
            <a:ext cx="8229600" cy="1143000"/>
          </a:xfrm>
        </p:spPr>
        <p:txBody>
          <a:bodyPr/>
          <a:lstStyle/>
          <a:p>
            <a:pPr eaLnBrk="1" hangingPunct="1">
              <a:defRPr/>
            </a:pPr>
            <a:r>
              <a:rPr lang="zh-CN" altLang="en-US" sz="1600" dirty="0">
                <a:solidFill>
                  <a:schemeClr val="tx1"/>
                </a:solidFill>
              </a:rPr>
              <a:t>月球的理论</a:t>
            </a:r>
            <a:endParaRPr lang="en-US" sz="1600" dirty="0">
              <a:solidFill>
                <a:schemeClr val="tx1"/>
              </a:solidFill>
            </a:endParaRPr>
          </a:p>
        </p:txBody>
      </p:sp>
      <p:grpSp>
        <p:nvGrpSpPr>
          <p:cNvPr id="210946" name="Group 1"/>
          <p:cNvGrpSpPr>
            <a:grpSpLocks/>
          </p:cNvGrpSpPr>
          <p:nvPr/>
        </p:nvGrpSpPr>
        <p:grpSpPr bwMode="auto">
          <a:xfrm>
            <a:off x="533400" y="152400"/>
            <a:ext cx="3721100" cy="3276600"/>
            <a:chOff x="533400" y="152400"/>
            <a:chExt cx="3721100" cy="3276600"/>
          </a:xfrm>
        </p:grpSpPr>
        <p:pic>
          <p:nvPicPr>
            <p:cNvPr id="210959" name="Picture 2" descr="\\.psf\Host\Volumes\PresTeam\Maria Murphy\Keynote\TM_reworked_Slides\Astronomy\1_10 Big bang--slides to layer (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787400"/>
              <a:ext cx="37211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1013" name="Text Box 4"/>
            <p:cNvSpPr txBox="1">
              <a:spLocks noChangeArrowheads="1"/>
            </p:cNvSpPr>
            <p:nvPr/>
          </p:nvSpPr>
          <p:spPr bwMode="auto">
            <a:xfrm>
              <a:off x="533400" y="152400"/>
              <a:ext cx="358140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zh-CN" altLang="en-US" sz="3600" b="1" dirty="0">
                  <a:solidFill>
                    <a:srgbClr val="FFFF00"/>
                  </a:solidFill>
                  <a:cs typeface="+mn-cs"/>
                </a:rPr>
                <a:t>姐妹理论</a:t>
              </a:r>
              <a:endParaRPr lang="en-US" sz="3600" b="1" dirty="0">
                <a:solidFill>
                  <a:srgbClr val="FFFF00"/>
                </a:solidFill>
                <a:cs typeface="+mn-cs"/>
              </a:endParaRPr>
            </a:p>
          </p:txBody>
        </p:sp>
        <p:sp>
          <p:nvSpPr>
            <p:cNvPr id="210961" name="TextBox 1"/>
            <p:cNvSpPr txBox="1">
              <a:spLocks noChangeArrowheads="1"/>
            </p:cNvSpPr>
            <p:nvPr/>
          </p:nvSpPr>
          <p:spPr bwMode="auto">
            <a:xfrm>
              <a:off x="1066800" y="925513"/>
              <a:ext cx="685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太阳</a:t>
              </a:r>
              <a:endParaRPr lang="en-US" sz="1800" b="1">
                <a:solidFill>
                  <a:schemeClr val="bg1"/>
                </a:solidFill>
              </a:endParaRPr>
            </a:p>
          </p:txBody>
        </p:sp>
        <p:sp>
          <p:nvSpPr>
            <p:cNvPr id="210962" name="TextBox 12"/>
            <p:cNvSpPr txBox="1">
              <a:spLocks noChangeArrowheads="1"/>
            </p:cNvSpPr>
            <p:nvPr/>
          </p:nvSpPr>
          <p:spPr bwMode="auto">
            <a:xfrm>
              <a:off x="2133600" y="1905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地球</a:t>
              </a:r>
              <a:endParaRPr lang="en-US" sz="1800" b="1">
                <a:solidFill>
                  <a:schemeClr val="bg1"/>
                </a:solidFill>
              </a:endParaRPr>
            </a:p>
          </p:txBody>
        </p:sp>
        <p:sp>
          <p:nvSpPr>
            <p:cNvPr id="210963" name="TextBox 13"/>
            <p:cNvSpPr txBox="1">
              <a:spLocks noChangeArrowheads="1"/>
            </p:cNvSpPr>
            <p:nvPr/>
          </p:nvSpPr>
          <p:spPr bwMode="auto">
            <a:xfrm>
              <a:off x="3352800" y="925513"/>
              <a:ext cx="838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月球</a:t>
              </a:r>
              <a:endParaRPr lang="en-US" sz="1800" b="1">
                <a:solidFill>
                  <a:schemeClr val="bg1"/>
                </a:solidFill>
              </a:endParaRPr>
            </a:p>
          </p:txBody>
        </p:sp>
      </p:grpSp>
      <p:grpSp>
        <p:nvGrpSpPr>
          <p:cNvPr id="3" name="Group 2"/>
          <p:cNvGrpSpPr>
            <a:grpSpLocks/>
          </p:cNvGrpSpPr>
          <p:nvPr/>
        </p:nvGrpSpPr>
        <p:grpSpPr bwMode="auto">
          <a:xfrm>
            <a:off x="4953000" y="152400"/>
            <a:ext cx="3581400" cy="3276600"/>
            <a:chOff x="4953000" y="152400"/>
            <a:chExt cx="3581400" cy="3276600"/>
          </a:xfrm>
        </p:grpSpPr>
        <p:pic>
          <p:nvPicPr>
            <p:cNvPr id="210954" name="Picture 3" descr="\\.psf\Host\Volumes\PresTeam\Maria Murphy\Keynote\TM_reworked_Slides\Astronomy\2_10 Big bang--slides to layer (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774700"/>
              <a:ext cx="3556000"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1019" name="Text Box 6"/>
            <p:cNvSpPr txBox="1">
              <a:spLocks noChangeArrowheads="1"/>
            </p:cNvSpPr>
            <p:nvPr/>
          </p:nvSpPr>
          <p:spPr bwMode="auto">
            <a:xfrm>
              <a:off x="4953000" y="152400"/>
              <a:ext cx="358140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zh-CN" altLang="en-US" sz="3600" b="1" dirty="0">
                  <a:solidFill>
                    <a:srgbClr val="FFFF00"/>
                  </a:solidFill>
                  <a:cs typeface="+mn-cs"/>
                </a:rPr>
                <a:t>妻子理论</a:t>
              </a:r>
              <a:endParaRPr lang="en-US" sz="3600" b="1" dirty="0">
                <a:solidFill>
                  <a:srgbClr val="FFFF00"/>
                </a:solidFill>
                <a:cs typeface="+mn-cs"/>
              </a:endParaRPr>
            </a:p>
          </p:txBody>
        </p:sp>
        <p:sp>
          <p:nvSpPr>
            <p:cNvPr id="210956" name="TextBox 14"/>
            <p:cNvSpPr txBox="1">
              <a:spLocks noChangeArrowheads="1"/>
            </p:cNvSpPr>
            <p:nvPr/>
          </p:nvSpPr>
          <p:spPr bwMode="auto">
            <a:xfrm>
              <a:off x="5486400" y="925513"/>
              <a:ext cx="685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太阳</a:t>
              </a:r>
              <a:endParaRPr lang="en-US" sz="1800" b="1">
                <a:solidFill>
                  <a:schemeClr val="bg1"/>
                </a:solidFill>
              </a:endParaRPr>
            </a:p>
          </p:txBody>
        </p:sp>
        <p:sp>
          <p:nvSpPr>
            <p:cNvPr id="210957" name="TextBox 15"/>
            <p:cNvSpPr txBox="1">
              <a:spLocks noChangeArrowheads="1"/>
            </p:cNvSpPr>
            <p:nvPr/>
          </p:nvSpPr>
          <p:spPr bwMode="auto">
            <a:xfrm>
              <a:off x="7162800" y="1143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地球</a:t>
              </a:r>
              <a:endParaRPr lang="en-US" sz="1800" b="1">
                <a:solidFill>
                  <a:schemeClr val="bg1"/>
                </a:solidFill>
              </a:endParaRPr>
            </a:p>
          </p:txBody>
        </p:sp>
        <p:sp>
          <p:nvSpPr>
            <p:cNvPr id="210958" name="TextBox 16"/>
            <p:cNvSpPr txBox="1">
              <a:spLocks noChangeArrowheads="1"/>
            </p:cNvSpPr>
            <p:nvPr/>
          </p:nvSpPr>
          <p:spPr bwMode="auto">
            <a:xfrm>
              <a:off x="6934200" y="1916113"/>
              <a:ext cx="838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月球</a:t>
              </a:r>
              <a:endParaRPr lang="en-US" sz="1800" b="1">
                <a:solidFill>
                  <a:schemeClr val="bg1"/>
                </a:solidFill>
              </a:endParaRPr>
            </a:p>
          </p:txBody>
        </p:sp>
      </p:grpSp>
      <p:grpSp>
        <p:nvGrpSpPr>
          <p:cNvPr id="4" name="Group 3"/>
          <p:cNvGrpSpPr>
            <a:grpSpLocks/>
          </p:cNvGrpSpPr>
          <p:nvPr/>
        </p:nvGrpSpPr>
        <p:grpSpPr bwMode="auto">
          <a:xfrm>
            <a:off x="2362200" y="3473450"/>
            <a:ext cx="4419600" cy="3262313"/>
            <a:chOff x="2362200" y="3473450"/>
            <a:chExt cx="4419600" cy="3263106"/>
          </a:xfrm>
        </p:grpSpPr>
        <p:pic>
          <p:nvPicPr>
            <p:cNvPr id="210949" name="Picture 4" descr="\\.psf\Host\Volumes\PresTeam\Maria Murphy\Keynote\TM_reworked_Slides\Astronomy\3_10 Big bang--slides to layer (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17800" y="4171156"/>
              <a:ext cx="37084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1025" name="Text Box 8"/>
            <p:cNvSpPr txBox="1">
              <a:spLocks noChangeArrowheads="1"/>
            </p:cNvSpPr>
            <p:nvPr/>
          </p:nvSpPr>
          <p:spPr bwMode="auto">
            <a:xfrm>
              <a:off x="2362200" y="3473450"/>
              <a:ext cx="4419600" cy="64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zh-CN" altLang="en-US" sz="3600" b="1" dirty="0">
                  <a:solidFill>
                    <a:srgbClr val="FFFF00"/>
                  </a:solidFill>
                  <a:cs typeface="+mn-cs"/>
                </a:rPr>
                <a:t>女儿理论</a:t>
              </a:r>
              <a:endParaRPr lang="en-US" sz="3600" b="1" dirty="0">
                <a:solidFill>
                  <a:srgbClr val="FFFF00"/>
                </a:solidFill>
                <a:cs typeface="+mn-cs"/>
              </a:endParaRPr>
            </a:p>
          </p:txBody>
        </p:sp>
        <p:sp>
          <p:nvSpPr>
            <p:cNvPr id="210951" name="TextBox 17"/>
            <p:cNvSpPr txBox="1">
              <a:spLocks noChangeArrowheads="1"/>
            </p:cNvSpPr>
            <p:nvPr/>
          </p:nvSpPr>
          <p:spPr bwMode="auto">
            <a:xfrm>
              <a:off x="3352800" y="4343400"/>
              <a:ext cx="685800" cy="369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太阳</a:t>
              </a:r>
              <a:endParaRPr lang="en-US" sz="1800" b="1">
                <a:solidFill>
                  <a:schemeClr val="bg1"/>
                </a:solidFill>
              </a:endParaRPr>
            </a:p>
          </p:txBody>
        </p:sp>
        <p:sp>
          <p:nvSpPr>
            <p:cNvPr id="210952" name="TextBox 18"/>
            <p:cNvSpPr txBox="1">
              <a:spLocks noChangeArrowheads="1"/>
            </p:cNvSpPr>
            <p:nvPr/>
          </p:nvSpPr>
          <p:spPr bwMode="auto">
            <a:xfrm>
              <a:off x="4191000" y="5268913"/>
              <a:ext cx="8382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地球</a:t>
              </a:r>
              <a:endParaRPr lang="en-US" sz="1800" b="1">
                <a:solidFill>
                  <a:schemeClr val="bg1"/>
                </a:solidFill>
              </a:endParaRPr>
            </a:p>
          </p:txBody>
        </p:sp>
        <p:sp>
          <p:nvSpPr>
            <p:cNvPr id="210953" name="TextBox 19"/>
            <p:cNvSpPr txBox="1">
              <a:spLocks noChangeArrowheads="1"/>
            </p:cNvSpPr>
            <p:nvPr/>
          </p:nvSpPr>
          <p:spPr bwMode="auto">
            <a:xfrm>
              <a:off x="5486400" y="4343400"/>
              <a:ext cx="838200" cy="369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chemeClr val="bg1"/>
                  </a:solidFill>
                </a:rPr>
                <a:t>月球</a:t>
              </a:r>
              <a:endParaRPr lang="en-US" sz="1800" b="1">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Moon formation--massive impact theo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619125"/>
            <a:ext cx="7620000" cy="561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6835" name="Rectangle 3"/>
          <p:cNvSpPr>
            <a:spLocks noGrp="1" noChangeArrowheads="1"/>
          </p:cNvSpPr>
          <p:nvPr>
            <p:ph type="title" idx="4294967295"/>
          </p:nvPr>
        </p:nvSpPr>
        <p:spPr>
          <a:xfrm>
            <a:off x="685800" y="-457200"/>
            <a:ext cx="7772400" cy="1143000"/>
          </a:xfrm>
        </p:spPr>
        <p:txBody>
          <a:bodyPr/>
          <a:lstStyle/>
          <a:p>
            <a:pPr eaLnBrk="1" hangingPunct="1">
              <a:defRPr/>
            </a:pPr>
            <a:r>
              <a:rPr lang="zh-CN" altLang="en-US" dirty="0"/>
              <a:t>月球的理论：巨大撞击论</a:t>
            </a:r>
            <a:endParaRPr lang="en-US" altLang="en-US" dirty="0"/>
          </a:p>
        </p:txBody>
      </p:sp>
      <p:sp>
        <p:nvSpPr>
          <p:cNvPr id="2296836" name="Text Box 4"/>
          <p:cNvSpPr txBox="1">
            <a:spLocks noChangeArrowheads="1"/>
          </p:cNvSpPr>
          <p:nvPr/>
        </p:nvSpPr>
        <p:spPr bwMode="auto">
          <a:xfrm>
            <a:off x="914400" y="654050"/>
            <a:ext cx="73152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3600" b="1" dirty="0">
                <a:solidFill>
                  <a:schemeClr val="bg1"/>
                </a:solidFill>
                <a:cs typeface="+mn-cs"/>
              </a:rPr>
              <a:t>月球的起源？</a:t>
            </a:r>
            <a:endParaRPr lang="en-US" sz="3600" b="1" dirty="0">
              <a:solidFill>
                <a:schemeClr val="bg1"/>
              </a:solidFill>
              <a:cs typeface="+mn-cs"/>
            </a:endParaRPr>
          </a:p>
        </p:txBody>
      </p:sp>
      <p:sp>
        <p:nvSpPr>
          <p:cNvPr id="2296837" name="Text Box 5"/>
          <p:cNvSpPr txBox="1">
            <a:spLocks noChangeArrowheads="1"/>
          </p:cNvSpPr>
          <p:nvPr/>
        </p:nvSpPr>
        <p:spPr bwMode="auto">
          <a:xfrm>
            <a:off x="914400" y="5562600"/>
            <a:ext cx="73152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3200" b="1" dirty="0">
                <a:solidFill>
                  <a:srgbClr val="FFFF00"/>
                </a:solidFill>
                <a:cs typeface="+mn-cs"/>
              </a:rPr>
              <a:t>巨大撞击论</a:t>
            </a:r>
            <a:endParaRPr lang="en-US" sz="3200" b="1" dirty="0">
              <a:solidFill>
                <a:srgbClr val="FFFF00"/>
              </a:solidFill>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8882" name="Rectangle 2"/>
          <p:cNvSpPr>
            <a:spLocks noGrp="1" noChangeArrowheads="1"/>
          </p:cNvSpPr>
          <p:nvPr>
            <p:ph type="title"/>
          </p:nvPr>
        </p:nvSpPr>
        <p:spPr/>
        <p:txBody>
          <a:bodyPr/>
          <a:lstStyle/>
          <a:p>
            <a:pPr eaLnBrk="1" hangingPunct="1">
              <a:defRPr/>
            </a:pPr>
            <a:r>
              <a:rPr lang="en-US" sz="4800" b="1">
                <a:solidFill>
                  <a:schemeClr val="accent2"/>
                </a:solidFill>
                <a:latin typeface="Arial" charset="0"/>
                <a:ea typeface="ＭＳ Ｐゴシック" charset="0"/>
                <a:cs typeface="Arial" charset="0"/>
              </a:rPr>
              <a:t>Wright 2003—Dominant Moon theory</a:t>
            </a:r>
          </a:p>
        </p:txBody>
      </p:sp>
      <p:pic>
        <p:nvPicPr>
          <p:cNvPr id="229888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298884" name="Text Box 4"/>
          <p:cNvSpPr txBox="1">
            <a:spLocks noChangeArrowheads="1"/>
          </p:cNvSpPr>
          <p:nvPr/>
        </p:nvSpPr>
        <p:spPr bwMode="auto">
          <a:xfrm>
            <a:off x="914400" y="698500"/>
            <a:ext cx="7239000" cy="2432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 typeface="Wingdings" charset="0"/>
              <a:buNone/>
              <a:defRPr/>
            </a:pPr>
            <a:r>
              <a:rPr lang="zh-CN" altLang="en-US" sz="3800" b="1">
                <a:solidFill>
                  <a:schemeClr val="bg1"/>
                </a:solidFill>
              </a:rPr>
              <a:t>“事实上，月球起源的故事在</a:t>
            </a:r>
            <a:r>
              <a:rPr lang="zh-CN" altLang="en-US" sz="3800" b="1">
                <a:solidFill>
                  <a:srgbClr val="FFFF00"/>
                </a:solidFill>
              </a:rPr>
              <a:t>细节上仍是轻薄的是。</a:t>
            </a:r>
            <a:r>
              <a:rPr lang="zh-CN" altLang="en-US" sz="3800" b="1">
                <a:solidFill>
                  <a:schemeClr val="bg1"/>
                </a:solidFill>
              </a:rPr>
              <a:t>专家对于撞击发生于地球成长到目前的大小的之前或之后意见不一。</a:t>
            </a:r>
            <a:r>
              <a:rPr lang="en-US" altLang="ja-JP" sz="3800" b="1">
                <a:solidFill>
                  <a:schemeClr val="bg1"/>
                </a:solidFill>
              </a:rPr>
              <a:t> </a:t>
            </a:r>
            <a:r>
              <a:rPr lang="zh-CN" altLang="en-US" sz="3800" b="1">
                <a:solidFill>
                  <a:schemeClr val="bg1"/>
                </a:solidFill>
              </a:rPr>
              <a:t>”</a:t>
            </a:r>
            <a:endParaRPr lang="en-US" sz="3800" b="1">
              <a:solidFill>
                <a:schemeClr val="bg1"/>
              </a:solidFill>
            </a:endParaRPr>
          </a:p>
        </p:txBody>
      </p:sp>
      <p:sp>
        <p:nvSpPr>
          <p:cNvPr id="2298885" name="Text Box 5"/>
          <p:cNvSpPr txBox="1">
            <a:spLocks noChangeArrowheads="1"/>
          </p:cNvSpPr>
          <p:nvPr/>
        </p:nvSpPr>
        <p:spPr bwMode="auto">
          <a:xfrm>
            <a:off x="914400" y="5257800"/>
            <a:ext cx="73152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800" b="1">
                <a:solidFill>
                  <a:schemeClr val="bg1"/>
                </a:solidFill>
              </a:rPr>
              <a:t>凯伦</a:t>
            </a:r>
            <a:r>
              <a:rPr lang="en-US" altLang="zh-CN" sz="2800" b="1">
                <a:solidFill>
                  <a:schemeClr val="bg1"/>
                </a:solidFill>
              </a:rPr>
              <a:t>·</a:t>
            </a:r>
            <a:r>
              <a:rPr lang="zh-CN" altLang="en-US" sz="2800" b="1">
                <a:solidFill>
                  <a:schemeClr val="bg1"/>
                </a:solidFill>
              </a:rPr>
              <a:t>怀特，</a:t>
            </a:r>
            <a:r>
              <a:rPr lang="en-US" altLang="zh-CN" sz="2800" b="1">
                <a:solidFill>
                  <a:schemeClr val="bg1"/>
                </a:solidFill>
              </a:rPr>
              <a:t>“Where did the Moon come from?” (</a:t>
            </a:r>
            <a:r>
              <a:rPr lang="zh-CN" altLang="en-US" sz="2800" b="1">
                <a:solidFill>
                  <a:schemeClr val="bg1"/>
                </a:solidFill>
              </a:rPr>
              <a:t>月球从何来</a:t>
            </a:r>
            <a:r>
              <a:rPr lang="en-US" altLang="zh-CN" sz="2800" b="1">
                <a:solidFill>
                  <a:schemeClr val="bg1"/>
                </a:solidFill>
              </a:rPr>
              <a:t>)</a:t>
            </a:r>
            <a:r>
              <a:rPr lang="zh-CN" altLang="en-US" sz="2800" b="1">
                <a:solidFill>
                  <a:schemeClr val="bg1"/>
                </a:solidFill>
              </a:rPr>
              <a:t>，</a:t>
            </a:r>
            <a:r>
              <a:rPr lang="zh-CN" altLang="en-US" sz="2800" b="1" i="1">
                <a:solidFill>
                  <a:schemeClr val="bg1"/>
                </a:solidFill>
              </a:rPr>
              <a:t>发现</a:t>
            </a:r>
            <a:r>
              <a:rPr lang="en-US" altLang="zh-CN" sz="2800" b="1">
                <a:solidFill>
                  <a:schemeClr val="bg1"/>
                </a:solidFill>
              </a:rPr>
              <a:t>24</a:t>
            </a:r>
            <a:r>
              <a:rPr lang="zh-CN" altLang="en-US" sz="2800" b="1">
                <a:solidFill>
                  <a:schemeClr val="bg1"/>
                </a:solidFill>
              </a:rPr>
              <a:t>：</a:t>
            </a:r>
            <a:r>
              <a:rPr lang="en-US" altLang="zh-CN" sz="2800" b="1">
                <a:solidFill>
                  <a:schemeClr val="bg1"/>
                </a:solidFill>
              </a:rPr>
              <a:t>2</a:t>
            </a:r>
            <a:r>
              <a:rPr lang="zh-CN" altLang="en-US" sz="2800" b="1">
                <a:solidFill>
                  <a:schemeClr val="bg1"/>
                </a:solidFill>
              </a:rPr>
              <a:t> （</a:t>
            </a:r>
            <a:r>
              <a:rPr lang="en-US" altLang="zh-CN" sz="2800" b="1">
                <a:solidFill>
                  <a:schemeClr val="bg1"/>
                </a:solidFill>
              </a:rPr>
              <a:t>2003</a:t>
            </a:r>
            <a:r>
              <a:rPr lang="zh-CN" altLang="en-US" sz="2800" b="1">
                <a:solidFill>
                  <a:schemeClr val="bg1"/>
                </a:solidFill>
              </a:rPr>
              <a:t>年</a:t>
            </a:r>
            <a:r>
              <a:rPr lang="en-US" altLang="zh-CN" sz="2800" b="1">
                <a:solidFill>
                  <a:schemeClr val="bg1"/>
                </a:solidFill>
              </a:rPr>
              <a:t>3</a:t>
            </a:r>
            <a:r>
              <a:rPr lang="zh-CN" altLang="en-US" sz="2800" b="1">
                <a:solidFill>
                  <a:schemeClr val="bg1"/>
                </a:solidFill>
              </a:rPr>
              <a:t>月），</a:t>
            </a:r>
            <a:r>
              <a:rPr lang="en-US" altLang="zh-CN" sz="2800" b="1">
                <a:solidFill>
                  <a:schemeClr val="bg1"/>
                </a:solidFill>
              </a:rPr>
              <a:t>63</a:t>
            </a:r>
            <a:r>
              <a:rPr lang="zh-CN" altLang="en-US" sz="2800" b="1">
                <a:solidFill>
                  <a:schemeClr val="bg1"/>
                </a:solidFill>
              </a:rPr>
              <a:t>页。</a:t>
            </a:r>
            <a:endParaRPr lang="en-US" sz="2800" b="1">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Moon—near side</a:t>
            </a:r>
          </a:p>
        </p:txBody>
      </p:sp>
      <p:pic>
        <p:nvPicPr>
          <p:cNvPr id="2652163" name="Picture 3" descr="Near Side of Moon 03145"/>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652164" name="Text Box 4"/>
          <p:cNvSpPr txBox="1">
            <a:spLocks noChangeArrowheads="1"/>
          </p:cNvSpPr>
          <p:nvPr/>
        </p:nvSpPr>
        <p:spPr bwMode="auto">
          <a:xfrm>
            <a:off x="38100" y="1162050"/>
            <a:ext cx="2895600" cy="43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lnSpc>
                <a:spcPct val="90000"/>
              </a:lnSpc>
              <a:spcBef>
                <a:spcPct val="50000"/>
              </a:spcBef>
              <a:defRPr/>
            </a:pPr>
            <a:r>
              <a:rPr lang="zh-CN" altLang="en-US" sz="2500" dirty="0">
                <a:solidFill>
                  <a:schemeClr val="bg1"/>
                </a:solidFill>
                <a:latin typeface="Futura Md BT" charset="0"/>
                <a:cs typeface="+mn-cs"/>
              </a:rPr>
              <a:t>的正面</a:t>
            </a:r>
            <a:endParaRPr lang="en-US" sz="2500" dirty="0">
              <a:solidFill>
                <a:schemeClr val="bg1"/>
              </a:solidFill>
              <a:latin typeface="Futura Md BT" charset="0"/>
              <a:cs typeface="+mn-cs"/>
            </a:endParaRPr>
          </a:p>
        </p:txBody>
      </p:sp>
      <p:sp>
        <p:nvSpPr>
          <p:cNvPr id="217092" name="WordArt 5"/>
          <p:cNvSpPr>
            <a:spLocks noChangeArrowheads="1" noChangeShapeType="1" noTextEdit="1"/>
          </p:cNvSpPr>
          <p:nvPr/>
        </p:nvSpPr>
        <p:spPr bwMode="auto">
          <a:xfrm>
            <a:off x="304800" y="152400"/>
            <a:ext cx="2286000" cy="838200"/>
          </a:xfrm>
          <a:prstGeom prst="rect">
            <a:avLst/>
          </a:prstGeom>
        </p:spPr>
        <p:txBody>
          <a:bodyPr wrap="none" fromWordArt="1">
            <a:prstTxWarp prst="textPlain">
              <a:avLst>
                <a:gd name="adj" fmla="val 50000"/>
              </a:avLst>
            </a:prstTxWarp>
          </a:bodyPr>
          <a:lstStyle/>
          <a:p>
            <a:pPr algn="ctr"/>
            <a:r>
              <a:rPr lang="en-US" sz="4000" kern="10">
                <a:ln w="25400">
                  <a:solidFill>
                    <a:srgbClr val="F9FFCB"/>
                  </a:solidFill>
                  <a:round/>
                  <a:headEnd/>
                  <a:tailEnd/>
                </a:ln>
                <a:solidFill>
                  <a:srgbClr val="5B5743"/>
                </a:solidFill>
                <a:latin typeface="ＭＳ Ｐゴシック"/>
                <a:ea typeface="ＭＳ Ｐゴシック"/>
                <a:cs typeface="ＭＳ Ｐゴシック"/>
              </a:rPr>
              <a:t>月球</a:t>
            </a:r>
          </a:p>
        </p:txBody>
      </p:sp>
      <p:sp>
        <p:nvSpPr>
          <p:cNvPr id="2652166" name="Text Box 6"/>
          <p:cNvSpPr txBox="1">
            <a:spLocks noChangeArrowheads="1"/>
          </p:cNvSpPr>
          <p:nvPr/>
        </p:nvSpPr>
        <p:spPr bwMode="auto">
          <a:xfrm>
            <a:off x="0" y="6273800"/>
            <a:ext cx="76200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altLang="zh-CN" sz="1600" dirty="0">
                <a:solidFill>
                  <a:schemeClr val="bg1"/>
                </a:solidFill>
                <a:latin typeface="Arial" pitchFamily="34" charset="0"/>
                <a:ea typeface="ＭＳ Ｐゴシック" pitchFamily="34" charset="-128"/>
                <a:cs typeface="+mn-cs"/>
              </a:rPr>
              <a:t>National</a:t>
            </a:r>
            <a:r>
              <a:rPr lang="zh-CN" altLang="en-US" sz="1600" dirty="0">
                <a:solidFill>
                  <a:schemeClr val="bg1"/>
                </a:solidFill>
                <a:latin typeface="Arial" pitchFamily="34" charset="0"/>
                <a:ea typeface="ＭＳ Ｐゴシック" pitchFamily="34" charset="-128"/>
                <a:cs typeface="+mn-cs"/>
              </a:rPr>
              <a:t> </a:t>
            </a:r>
            <a:r>
              <a:rPr lang="en-US" altLang="zh-CN" sz="1600" dirty="0">
                <a:solidFill>
                  <a:schemeClr val="bg1"/>
                </a:solidFill>
                <a:latin typeface="Arial" pitchFamily="34" charset="0"/>
                <a:ea typeface="ＭＳ Ｐゴシック" pitchFamily="34" charset="-128"/>
                <a:cs typeface="+mn-cs"/>
              </a:rPr>
              <a:t>Geographic Picture Atlas of Our Universe</a:t>
            </a:r>
            <a:br>
              <a:rPr lang="en-US" altLang="zh-CN" sz="1600" dirty="0">
                <a:solidFill>
                  <a:schemeClr val="bg1"/>
                </a:solidFill>
                <a:latin typeface="Arial" pitchFamily="34" charset="0"/>
                <a:ea typeface="ＭＳ Ｐゴシック" pitchFamily="34" charset="-128"/>
                <a:cs typeface="+mn-cs"/>
              </a:rPr>
            </a:br>
            <a:r>
              <a:rPr lang="en-US" altLang="zh-CN" sz="1600" dirty="0">
                <a:solidFill>
                  <a:schemeClr val="bg1"/>
                </a:solidFill>
                <a:latin typeface="Arial" pitchFamily="34" charset="0"/>
                <a:ea typeface="ＭＳ Ｐゴシック" pitchFamily="34" charset="-128"/>
                <a:cs typeface="+mn-cs"/>
              </a:rPr>
              <a:t> </a:t>
            </a:r>
            <a:r>
              <a:rPr lang="zh-CN" altLang="en-US" sz="1600" dirty="0">
                <a:solidFill>
                  <a:schemeClr val="bg1"/>
                </a:solidFill>
                <a:latin typeface="Arial" pitchFamily="34" charset="0"/>
                <a:ea typeface="ＭＳ Ｐゴシック" pitchFamily="34" charset="-128"/>
                <a:cs typeface="+mn-cs"/>
              </a:rPr>
              <a:t>（国家地理地图集图书之我们的宇宙）</a:t>
            </a:r>
            <a:endParaRPr lang="en-SG" altLang="en-US" sz="1600" dirty="0">
              <a:solidFill>
                <a:schemeClr val="bg1"/>
              </a:solidFill>
              <a:latin typeface="Arial" pitchFamily="34" charset="0"/>
              <a:ea typeface="ＭＳ Ｐゴシック" pitchFamily="34" charset="-128"/>
              <a:cs typeface="+mn-cs"/>
            </a:endParaRPr>
          </a:p>
        </p:txBody>
      </p:sp>
      <p:sp>
        <p:nvSpPr>
          <p:cNvPr id="217094" name="TextBox 8"/>
          <p:cNvSpPr txBox="1">
            <a:spLocks noChangeArrowheads="1"/>
          </p:cNvSpPr>
          <p:nvPr/>
        </p:nvSpPr>
        <p:spPr bwMode="auto">
          <a:xfrm>
            <a:off x="6781800" y="6553200"/>
            <a:ext cx="2362200"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solidFill>
                  <a:srgbClr val="F2F2F2"/>
                </a:solidFill>
              </a:rPr>
              <a:t>© 200</a:t>
            </a:r>
            <a:r>
              <a:rPr lang="en-US" altLang="zh-CN" sz="1200">
                <a:solidFill>
                  <a:srgbClr val="F2F2F2"/>
                </a:solidFill>
              </a:rPr>
              <a:t>6</a:t>
            </a:r>
            <a:r>
              <a:rPr lang="zh-CN" altLang="en-US" sz="1200">
                <a:solidFill>
                  <a:srgbClr val="F2F2F2"/>
                </a:solidFill>
              </a:rPr>
              <a:t>年创世记答案机构</a:t>
            </a:r>
            <a:r>
              <a:rPr lang="en-US" altLang="zh-CN" sz="1200">
                <a:solidFill>
                  <a:srgbClr val="F2F2F2"/>
                </a:solidFill>
              </a:rPr>
              <a:t>—</a:t>
            </a:r>
            <a:r>
              <a:rPr lang="zh-CN" altLang="en-US" sz="1200">
                <a:solidFill>
                  <a:srgbClr val="F2F2F2"/>
                </a:solidFill>
              </a:rPr>
              <a:t>美国</a:t>
            </a:r>
            <a:endParaRPr lang="en-US" sz="1200">
              <a:solidFill>
                <a:srgbClr val="F2F2F2"/>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xfrm>
            <a:off x="838200" y="381000"/>
            <a:ext cx="7467600" cy="1143000"/>
          </a:xfrm>
          <a:effectLst>
            <a:outerShdw blurRad="63500" dist="38099" dir="2700000" algn="ctr" rotWithShape="0">
              <a:schemeClr val="tx1">
                <a:alpha val="74997"/>
              </a:schemeClr>
            </a:outerShdw>
          </a:effectLst>
        </p:spPr>
        <p:txBody>
          <a:bodyPr/>
          <a:lstStyle/>
          <a:p>
            <a:pPr eaLnBrk="1" hangingPunct="1">
              <a:defRPr/>
            </a:pPr>
            <a:r>
              <a:rPr lang="zh-CN" altLang="en-US" b="1" dirty="0">
                <a:solidFill>
                  <a:schemeClr val="accent1"/>
                </a:solidFill>
              </a:rPr>
              <a:t>月球与地球的不同</a:t>
            </a:r>
            <a:endParaRPr lang="en-US" b="1" dirty="0">
              <a:solidFill>
                <a:schemeClr val="accent1"/>
              </a:solidFill>
            </a:endParaRPr>
          </a:p>
        </p:txBody>
      </p:sp>
      <p:sp>
        <p:nvSpPr>
          <p:cNvPr id="771075" name="Text Box 3"/>
          <p:cNvSpPr txBox="1">
            <a:spLocks noChangeArrowheads="1"/>
          </p:cNvSpPr>
          <p:nvPr/>
        </p:nvSpPr>
        <p:spPr bwMode="auto">
          <a:xfrm>
            <a:off x="914400" y="1687513"/>
            <a:ext cx="7239000" cy="25860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buFont typeface="Wingdings" charset="0"/>
              <a:buChar char="Ø"/>
              <a:defRPr/>
            </a:pPr>
            <a:r>
              <a:rPr lang="en-US" sz="3600" b="1" dirty="0">
                <a:solidFill>
                  <a:schemeClr val="bg1"/>
                </a:solidFill>
                <a:cs typeface="+mn-cs"/>
              </a:rPr>
              <a:t>  </a:t>
            </a:r>
            <a:r>
              <a:rPr lang="zh-CN" altLang="en-US" sz="3600" b="1" dirty="0">
                <a:solidFill>
                  <a:schemeClr val="bg1"/>
                </a:solidFill>
                <a:cs typeface="+mn-cs"/>
              </a:rPr>
              <a:t>月球岩石里连一个水的分子也找不到。</a:t>
            </a:r>
            <a:endParaRPr lang="en-US" sz="3600" b="1" dirty="0">
              <a:solidFill>
                <a:schemeClr val="bg1"/>
              </a:solidFill>
              <a:cs typeface="+mn-cs"/>
            </a:endParaRPr>
          </a:p>
          <a:p>
            <a:pPr>
              <a:spcBef>
                <a:spcPct val="50000"/>
              </a:spcBef>
              <a:buFont typeface="Wingdings" charset="0"/>
              <a:buChar char="Ø"/>
              <a:defRPr/>
            </a:pPr>
            <a:r>
              <a:rPr lang="en-US" sz="3600" b="1" dirty="0">
                <a:solidFill>
                  <a:schemeClr val="bg1"/>
                </a:solidFill>
                <a:cs typeface="+mn-cs"/>
              </a:rPr>
              <a:t>  </a:t>
            </a:r>
            <a:r>
              <a:rPr lang="zh-CN" altLang="en-US" sz="3600" b="1" dirty="0">
                <a:solidFill>
                  <a:schemeClr val="bg1"/>
                </a:solidFill>
                <a:cs typeface="+mn-cs"/>
              </a:rPr>
              <a:t>月球缺乏地球所有的一个由铁组成的核。</a:t>
            </a:r>
            <a:endParaRPr lang="en-US" sz="3600" b="1" dirty="0">
              <a:solidFill>
                <a:schemeClr val="bg1"/>
              </a:solidFill>
              <a:cs typeface="+mn-cs"/>
            </a:endParaRPr>
          </a:p>
        </p:txBody>
      </p:sp>
      <p:sp>
        <p:nvSpPr>
          <p:cNvPr id="771076" name="Text Box 4"/>
          <p:cNvSpPr txBox="1">
            <a:spLocks noChangeArrowheads="1"/>
          </p:cNvSpPr>
          <p:nvPr/>
        </p:nvSpPr>
        <p:spPr bwMode="auto">
          <a:xfrm>
            <a:off x="914400" y="5426075"/>
            <a:ext cx="7315200" cy="830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a:solidFill>
                  <a:schemeClr val="bg1"/>
                </a:solidFill>
              </a:rPr>
              <a:t>凯伦</a:t>
            </a:r>
            <a:r>
              <a:rPr lang="en-US" altLang="zh-CN" sz="2400" b="1">
                <a:solidFill>
                  <a:schemeClr val="bg1"/>
                </a:solidFill>
              </a:rPr>
              <a:t>·</a:t>
            </a:r>
            <a:r>
              <a:rPr lang="zh-CN" altLang="en-US" sz="2400" b="1">
                <a:solidFill>
                  <a:schemeClr val="bg1"/>
                </a:solidFill>
              </a:rPr>
              <a:t>怀特，</a:t>
            </a:r>
            <a:r>
              <a:rPr lang="en-US" altLang="zh-CN" sz="2400" b="1">
                <a:solidFill>
                  <a:schemeClr val="bg1"/>
                </a:solidFill>
              </a:rPr>
              <a:t>“Where did the Moon come from?” (</a:t>
            </a:r>
            <a:r>
              <a:rPr lang="zh-CN" altLang="en-US" sz="2400" b="1">
                <a:solidFill>
                  <a:schemeClr val="bg1"/>
                </a:solidFill>
              </a:rPr>
              <a:t>月球从何来</a:t>
            </a:r>
            <a:r>
              <a:rPr lang="en-US" altLang="zh-CN" sz="2400" b="1">
                <a:solidFill>
                  <a:schemeClr val="bg1"/>
                </a:solidFill>
              </a:rPr>
              <a:t>)</a:t>
            </a:r>
            <a:r>
              <a:rPr lang="zh-CN" altLang="en-US" sz="2400" b="1">
                <a:solidFill>
                  <a:schemeClr val="bg1"/>
                </a:solidFill>
              </a:rPr>
              <a:t>，</a:t>
            </a:r>
            <a:r>
              <a:rPr lang="zh-CN" altLang="en-US" sz="2400" b="1" i="1">
                <a:solidFill>
                  <a:schemeClr val="bg1"/>
                </a:solidFill>
              </a:rPr>
              <a:t>发现</a:t>
            </a:r>
            <a:r>
              <a:rPr lang="en-US" altLang="zh-CN" sz="2400" b="1">
                <a:solidFill>
                  <a:schemeClr val="bg1"/>
                </a:solidFill>
              </a:rPr>
              <a:t>24</a:t>
            </a:r>
            <a:r>
              <a:rPr lang="zh-CN" altLang="en-US" sz="2400" b="1">
                <a:solidFill>
                  <a:schemeClr val="bg1"/>
                </a:solidFill>
              </a:rPr>
              <a:t>：</a:t>
            </a:r>
            <a:r>
              <a:rPr lang="en-US" altLang="zh-CN" sz="2400" b="1">
                <a:solidFill>
                  <a:schemeClr val="bg1"/>
                </a:solidFill>
              </a:rPr>
              <a:t>2</a:t>
            </a:r>
            <a:r>
              <a:rPr lang="zh-CN" altLang="en-US" sz="2400" b="1">
                <a:solidFill>
                  <a:schemeClr val="bg1"/>
                </a:solidFill>
              </a:rPr>
              <a:t> （</a:t>
            </a:r>
            <a:r>
              <a:rPr lang="en-US" altLang="zh-CN" sz="2400" b="1">
                <a:solidFill>
                  <a:schemeClr val="bg1"/>
                </a:solidFill>
              </a:rPr>
              <a:t>2003</a:t>
            </a:r>
            <a:r>
              <a:rPr lang="zh-CN" altLang="en-US" sz="2400" b="1">
                <a:solidFill>
                  <a:schemeClr val="bg1"/>
                </a:solidFill>
              </a:rPr>
              <a:t>年</a:t>
            </a:r>
            <a:r>
              <a:rPr lang="en-US" altLang="zh-CN" sz="2400" b="1">
                <a:solidFill>
                  <a:schemeClr val="bg1"/>
                </a:solidFill>
              </a:rPr>
              <a:t>3</a:t>
            </a:r>
            <a:r>
              <a:rPr lang="zh-CN" altLang="en-US" sz="2400" b="1">
                <a:solidFill>
                  <a:schemeClr val="bg1"/>
                </a:solidFill>
              </a:rPr>
              <a:t>月），</a:t>
            </a:r>
            <a:r>
              <a:rPr lang="en-US" altLang="zh-CN" sz="2400" b="1">
                <a:solidFill>
                  <a:schemeClr val="bg1"/>
                </a:solidFill>
              </a:rPr>
              <a:t>63</a:t>
            </a:r>
            <a:r>
              <a:rPr lang="zh-CN" altLang="en-US" sz="2400" b="1">
                <a:solidFill>
                  <a:schemeClr val="bg1"/>
                </a:solidFill>
              </a:rPr>
              <a:t>页。</a:t>
            </a:r>
            <a:endParaRPr lang="en-US" sz="2400" b="1">
              <a:solidFill>
                <a:schemeClr val="bg1"/>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p:txBody>
          <a:bodyPr/>
          <a:lstStyle/>
          <a:p>
            <a:pPr eaLnBrk="1" hangingPunct="1">
              <a:defRPr/>
            </a:pPr>
            <a:r>
              <a:rPr lang="en-US"/>
              <a:t>Solar eclipse partial</a:t>
            </a:r>
          </a:p>
        </p:txBody>
      </p:sp>
      <p:pic>
        <p:nvPicPr>
          <p:cNvPr id="221186" name="Picture 3" descr="Solar eclips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3124" name="Text Box 4"/>
          <p:cNvSpPr txBox="1">
            <a:spLocks noChangeArrowheads="1"/>
          </p:cNvSpPr>
          <p:nvPr/>
        </p:nvSpPr>
        <p:spPr bwMode="auto">
          <a:xfrm>
            <a:off x="1828800" y="533400"/>
            <a:ext cx="54864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5400" b="1" dirty="0">
                <a:solidFill>
                  <a:srgbClr val="FFFF00"/>
                </a:solidFill>
                <a:cs typeface="+mn-cs"/>
              </a:rPr>
              <a:t>日食</a:t>
            </a:r>
            <a:endParaRPr lang="en-US" sz="5400" b="1" dirty="0">
              <a:solidFill>
                <a:srgbClr val="FFFF00"/>
              </a:solidFill>
              <a:cs typeface="+mn-cs"/>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p:txBody>
          <a:bodyPr/>
          <a:lstStyle/>
          <a:p>
            <a:pPr eaLnBrk="1" hangingPunct="1">
              <a:defRPr/>
            </a:pPr>
            <a:r>
              <a:rPr lang="en-US"/>
              <a:t>Solar eclipse full</a:t>
            </a:r>
          </a:p>
        </p:txBody>
      </p:sp>
      <p:pic>
        <p:nvPicPr>
          <p:cNvPr id="223234" name="Picture 3" descr="Solar eclips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52400"/>
            <a:ext cx="66294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Grp="1" noChangeArrowheads="1"/>
          </p:cNvSpPr>
          <p:nvPr>
            <p:ph type="title"/>
          </p:nvPr>
        </p:nvSpPr>
        <p:spPr/>
        <p:txBody>
          <a:bodyPr/>
          <a:lstStyle/>
          <a:p>
            <a:pPr eaLnBrk="1" hangingPunct="1">
              <a:defRPr/>
            </a:pPr>
            <a:r>
              <a:rPr lang="en-US"/>
              <a:t>Armstrong and Lunar Module</a:t>
            </a:r>
          </a:p>
        </p:txBody>
      </p:sp>
      <p:pic>
        <p:nvPicPr>
          <p:cNvPr id="225282" name="Picture 5" descr="Armstrong and Lunar Lander 196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711200"/>
            <a:ext cx="6096000"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Rectangle 2"/>
          <p:cNvSpPr>
            <a:spLocks noGrp="1" noChangeArrowheads="1"/>
          </p:cNvSpPr>
          <p:nvPr>
            <p:ph type="title"/>
          </p:nvPr>
        </p:nvSpPr>
        <p:spPr>
          <a:xfrm>
            <a:off x="1066800" y="274638"/>
            <a:ext cx="7620000" cy="1143000"/>
          </a:xfrm>
        </p:spPr>
        <p:txBody>
          <a:bodyPr/>
          <a:lstStyle/>
          <a:p>
            <a:pPr eaLnBrk="1" hangingPunct="1">
              <a:defRPr/>
            </a:pPr>
            <a:r>
              <a:rPr lang="en-US" sz="4800"/>
              <a:t>Origin of the Solar System</a:t>
            </a:r>
          </a:p>
        </p:txBody>
      </p:sp>
      <p:pic>
        <p:nvPicPr>
          <p:cNvPr id="118272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182725" name="Text Box 5"/>
          <p:cNvSpPr txBox="1">
            <a:spLocks noChangeArrowheads="1"/>
          </p:cNvSpPr>
          <p:nvPr/>
        </p:nvSpPr>
        <p:spPr bwMode="auto">
          <a:xfrm>
            <a:off x="1524000" y="1965325"/>
            <a:ext cx="65532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7200" b="1" dirty="0">
                <a:solidFill>
                  <a:schemeClr val="bg1"/>
                </a:solidFill>
                <a:cs typeface="+mn-cs"/>
              </a:rPr>
              <a:t>太阳系的起源？</a:t>
            </a:r>
            <a:endParaRPr lang="en-US" sz="7200" b="1" dirty="0">
              <a:solidFill>
                <a:schemeClr val="bg1"/>
              </a:solidFill>
              <a:cs typeface="+mn-cs"/>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a:t>Beautiful heavens</a:t>
            </a:r>
          </a:p>
        </p:txBody>
      </p:sp>
      <p:pic>
        <p:nvPicPr>
          <p:cNvPr id="174082" name="Picture 7" descr="Beautiful Galax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66713"/>
            <a:ext cx="9144000" cy="612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6258" name="Rectangle 2"/>
          <p:cNvSpPr>
            <a:spLocks noGrp="1" noChangeArrowheads="1"/>
          </p:cNvSpPr>
          <p:nvPr>
            <p:ph type="title"/>
          </p:nvPr>
        </p:nvSpPr>
        <p:spPr/>
        <p:txBody>
          <a:bodyPr/>
          <a:lstStyle/>
          <a:p>
            <a:pPr eaLnBrk="1" hangingPunct="1">
              <a:defRPr/>
            </a:pPr>
            <a:r>
              <a:rPr lang="en-US"/>
              <a:t>Evolving </a:t>
            </a:r>
            <a:r>
              <a:rPr lang="en-US">
                <a:latin typeface="Arial Black" charset="0"/>
              </a:rPr>
              <a:t>Solar</a:t>
            </a:r>
            <a:r>
              <a:rPr lang="en-US"/>
              <a:t> System</a:t>
            </a:r>
          </a:p>
        </p:txBody>
      </p:sp>
      <p:pic>
        <p:nvPicPr>
          <p:cNvPr id="2656259" name="Picture 3" descr="Solar System Evol21c"/>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452563" y="0"/>
            <a:ext cx="5535612"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656265" name="Rectangle 9"/>
          <p:cNvSpPr>
            <a:spLocks noChangeArrowheads="1"/>
          </p:cNvSpPr>
          <p:nvPr/>
        </p:nvSpPr>
        <p:spPr bwMode="auto">
          <a:xfrm>
            <a:off x="1371600" y="152400"/>
            <a:ext cx="2743200" cy="228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56264" name="Text Box 8"/>
          <p:cNvSpPr txBox="1">
            <a:spLocks noChangeArrowheads="1"/>
          </p:cNvSpPr>
          <p:nvPr/>
        </p:nvSpPr>
        <p:spPr bwMode="auto">
          <a:xfrm>
            <a:off x="1400175" y="101600"/>
            <a:ext cx="34290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1600" b="1" dirty="0">
                <a:solidFill>
                  <a:schemeClr val="bg1"/>
                </a:solidFill>
                <a:cs typeface="+mn-cs"/>
              </a:rPr>
              <a:t>约</a:t>
            </a:r>
            <a:r>
              <a:rPr lang="en-US" altLang="zh-CN" sz="1600" b="1" dirty="0">
                <a:solidFill>
                  <a:schemeClr val="bg1"/>
                </a:solidFill>
                <a:cs typeface="+mn-cs"/>
              </a:rPr>
              <a:t>36</a:t>
            </a:r>
            <a:r>
              <a:rPr lang="zh-CN" altLang="en-US" sz="1600" b="1" dirty="0">
                <a:solidFill>
                  <a:schemeClr val="bg1"/>
                </a:solidFill>
                <a:cs typeface="+mn-cs"/>
              </a:rPr>
              <a:t>亿年前</a:t>
            </a:r>
            <a:endParaRPr lang="en-US" sz="1600" b="1" dirty="0">
              <a:solidFill>
                <a:schemeClr val="bg1"/>
              </a:solidFill>
              <a:cs typeface="+mn-cs"/>
            </a:endParaRPr>
          </a:p>
        </p:txBody>
      </p:sp>
      <p:sp>
        <p:nvSpPr>
          <p:cNvPr id="2656266" name="Text Box 10"/>
          <p:cNvSpPr txBox="1">
            <a:spLocks noChangeArrowheads="1"/>
          </p:cNvSpPr>
          <p:nvPr/>
        </p:nvSpPr>
        <p:spPr bwMode="auto">
          <a:xfrm>
            <a:off x="1419225" y="1600200"/>
            <a:ext cx="25146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1600" b="1" dirty="0">
                <a:solidFill>
                  <a:schemeClr val="bg1"/>
                </a:solidFill>
                <a:cs typeface="+mn-cs"/>
              </a:rPr>
              <a:t>一千万年之后</a:t>
            </a:r>
            <a:endParaRPr lang="en-US" sz="1600" b="1" dirty="0">
              <a:solidFill>
                <a:schemeClr val="bg1"/>
              </a:solidFill>
              <a:cs typeface="+mn-cs"/>
            </a:endParaRPr>
          </a:p>
        </p:txBody>
      </p:sp>
      <p:sp>
        <p:nvSpPr>
          <p:cNvPr id="2656267" name="Text Box 11"/>
          <p:cNvSpPr txBox="1">
            <a:spLocks noChangeArrowheads="1"/>
          </p:cNvSpPr>
          <p:nvPr/>
        </p:nvSpPr>
        <p:spPr bwMode="auto">
          <a:xfrm>
            <a:off x="1447800" y="3397250"/>
            <a:ext cx="25146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1600" b="1" dirty="0">
                <a:solidFill>
                  <a:schemeClr val="bg1"/>
                </a:solidFill>
                <a:cs typeface="+mn-cs"/>
              </a:rPr>
              <a:t>二千万年之后</a:t>
            </a:r>
            <a:endParaRPr lang="en-US" sz="1600" b="1" dirty="0">
              <a:solidFill>
                <a:schemeClr val="bg1"/>
              </a:solidFill>
              <a:cs typeface="+mn-cs"/>
            </a:endParaRPr>
          </a:p>
        </p:txBody>
      </p:sp>
      <p:sp>
        <p:nvSpPr>
          <p:cNvPr id="2656268" name="Text Box 12"/>
          <p:cNvSpPr txBox="1">
            <a:spLocks noChangeArrowheads="1"/>
          </p:cNvSpPr>
          <p:nvPr/>
        </p:nvSpPr>
        <p:spPr bwMode="auto">
          <a:xfrm>
            <a:off x="1447800" y="5149850"/>
            <a:ext cx="23622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defRPr/>
            </a:pPr>
            <a:r>
              <a:rPr lang="en-US" altLang="zh-CN" sz="1600" b="1" dirty="0">
                <a:solidFill>
                  <a:schemeClr val="bg1"/>
                </a:solidFill>
                <a:cs typeface="+mn-cs"/>
              </a:rPr>
              <a:t>1.2</a:t>
            </a:r>
            <a:r>
              <a:rPr lang="zh-CN" altLang="en-US" sz="1600" b="1" dirty="0">
                <a:solidFill>
                  <a:schemeClr val="bg1"/>
                </a:solidFill>
                <a:cs typeface="+mn-cs"/>
              </a:rPr>
              <a:t>亿年之后及至今天</a:t>
            </a:r>
            <a:endParaRPr lang="en-US" altLang="en-US" sz="1600" b="1" dirty="0">
              <a:solidFill>
                <a:schemeClr val="bg1"/>
              </a:solidFill>
              <a:cs typeface="+mn-cs"/>
            </a:endParaRPr>
          </a:p>
        </p:txBody>
      </p:sp>
      <p:sp>
        <p:nvSpPr>
          <p:cNvPr id="9" name="TextBox 8"/>
          <p:cNvSpPr txBox="1"/>
          <p:nvPr/>
        </p:nvSpPr>
        <p:spPr>
          <a:xfrm>
            <a:off x="5181600" y="6596063"/>
            <a:ext cx="1828800" cy="261937"/>
          </a:xfrm>
          <a:prstGeom prst="rect">
            <a:avLst/>
          </a:prstGeom>
          <a:solidFill>
            <a:schemeClr val="accent6">
              <a:lumMod val="75000"/>
            </a:schemeClr>
          </a:solid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1100">
                <a:solidFill>
                  <a:srgbClr val="F2F2F2"/>
                </a:solidFill>
              </a:rPr>
              <a:t>© 200</a:t>
            </a:r>
            <a:r>
              <a:rPr lang="en-US" altLang="zh-CN" sz="1100">
                <a:solidFill>
                  <a:srgbClr val="F2F2F2"/>
                </a:solidFill>
              </a:rPr>
              <a:t>5</a:t>
            </a:r>
            <a:r>
              <a:rPr lang="zh-CN" altLang="en-US" sz="1100">
                <a:solidFill>
                  <a:srgbClr val="F2F2F2"/>
                </a:solidFill>
              </a:rPr>
              <a:t>年创世记答案机构</a:t>
            </a:r>
            <a:endParaRPr lang="en-US" sz="1100">
              <a:solidFill>
                <a:srgbClr val="F2F2F2"/>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Solar system formation mod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3600" y="228600"/>
            <a:ext cx="50546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1380" name="Text Box 4"/>
          <p:cNvSpPr txBox="1">
            <a:spLocks noChangeArrowheads="1"/>
          </p:cNvSpPr>
          <p:nvPr/>
        </p:nvSpPr>
        <p:spPr bwMode="auto">
          <a:xfrm>
            <a:off x="838200" y="6229350"/>
            <a:ext cx="67056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2000" b="1" dirty="0">
                <a:solidFill>
                  <a:schemeClr val="bg1"/>
                </a:solidFill>
                <a:cs typeface="+mn-cs"/>
                <a:hlinkClick r:id="rId4"/>
              </a:rPr>
              <a:t>http://www.aerospaceweb.org</a:t>
            </a:r>
            <a:r>
              <a:rPr lang="en-US" sz="2000" b="1" dirty="0">
                <a:solidFill>
                  <a:schemeClr val="bg1"/>
                </a:solidFill>
                <a:cs typeface="+mn-cs"/>
              </a:rPr>
              <a:t> </a:t>
            </a:r>
            <a:r>
              <a:rPr lang="zh-CN" altLang="en-US" sz="2000" b="1" dirty="0">
                <a:solidFill>
                  <a:schemeClr val="bg1"/>
                </a:solidFill>
                <a:cs typeface="+mn-cs"/>
              </a:rPr>
              <a:t>（航空航天网站）</a:t>
            </a:r>
            <a:endParaRPr lang="en-US" sz="2000" b="1" dirty="0">
              <a:solidFill>
                <a:schemeClr val="bg1"/>
              </a:solidFill>
              <a:cs typeface="+mn-cs"/>
            </a:endParaRPr>
          </a:p>
        </p:txBody>
      </p:sp>
      <p:sp>
        <p:nvSpPr>
          <p:cNvPr id="2" name="Title 1"/>
          <p:cNvSpPr>
            <a:spLocks noGrp="1"/>
          </p:cNvSpPr>
          <p:nvPr>
            <p:ph type="title" idx="4294967295"/>
          </p:nvPr>
        </p:nvSpPr>
        <p:spPr>
          <a:xfrm>
            <a:off x="685800" y="762000"/>
            <a:ext cx="2590800" cy="3051175"/>
          </a:xfrm>
        </p:spPr>
        <p:txBody>
          <a:bodyPr/>
          <a:lstStyle/>
          <a:p>
            <a:pPr>
              <a:defRPr/>
            </a:pPr>
            <a:r>
              <a:rPr lang="zh-CN" altLang="en-US" sz="4200" b="1" dirty="0">
                <a:solidFill>
                  <a:srgbClr val="FFFF00"/>
                </a:solidFill>
              </a:rPr>
              <a:t>太阳系的诞生？</a:t>
            </a:r>
            <a:endParaRPr lang="en-US" alt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pPr eaLnBrk="1" hangingPunct="1">
              <a:defRPr/>
            </a:pPr>
            <a:r>
              <a:rPr lang="en-US"/>
              <a:t>Earth with water</a:t>
            </a:r>
          </a:p>
        </p:txBody>
      </p:sp>
      <p:pic>
        <p:nvPicPr>
          <p:cNvPr id="630787" name="Picture 3" descr="Earth water FLA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944688" y="0"/>
            <a:ext cx="5218112"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Earth Right Dist from Sun 0137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8307" name="Rectangle 4" hidden="1"/>
          <p:cNvSpPr>
            <a:spLocks noGrp="1" noChangeArrowheads="1"/>
          </p:cNvSpPr>
          <p:nvPr>
            <p:ph type="title" idx="4294967295"/>
          </p:nvPr>
        </p:nvSpPr>
        <p:spPr/>
        <p:txBody>
          <a:bodyPr/>
          <a:lstStyle/>
          <a:p>
            <a:pPr eaLnBrk="1" hangingPunct="1">
              <a:defRPr/>
            </a:pPr>
            <a:r>
              <a:rPr lang="en-US" sz="4000"/>
              <a:t>Earth Right Dist from Sun 01373</a:t>
            </a:r>
          </a:p>
        </p:txBody>
      </p:sp>
      <p:sp>
        <p:nvSpPr>
          <p:cNvPr id="2658308" name="Text Box 4"/>
          <p:cNvSpPr txBox="1">
            <a:spLocks noChangeArrowheads="1"/>
          </p:cNvSpPr>
          <p:nvPr/>
        </p:nvSpPr>
        <p:spPr bwMode="auto">
          <a:xfrm>
            <a:off x="1714500" y="368300"/>
            <a:ext cx="3962400" cy="904875"/>
          </a:xfrm>
          <a:prstGeom prst="rect">
            <a:avLst/>
          </a:prstGeom>
          <a:noFill/>
          <a:ln>
            <a:noFill/>
          </a:ln>
          <a:effectLst>
            <a:outerShdw blurRad="38100" algn="ctr" rotWithShape="0">
              <a:schemeClr val="bg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ct val="50000"/>
              </a:spcBef>
              <a:defRPr/>
            </a:pPr>
            <a:r>
              <a:rPr lang="zh-CN" altLang="en-US" sz="6600" dirty="0">
                <a:solidFill>
                  <a:schemeClr val="accent1"/>
                </a:solidFill>
                <a:latin typeface="Arial Black" pitchFamily="34" charset="0"/>
                <a:cs typeface="+mn-cs"/>
              </a:rPr>
              <a:t>地球</a:t>
            </a:r>
            <a:endParaRPr lang="en-US" altLang="en-US" sz="1800" dirty="0">
              <a:solidFill>
                <a:schemeClr val="accent1"/>
              </a:solidFill>
              <a:cs typeface="+mn-cs"/>
            </a:endParaRPr>
          </a:p>
        </p:txBody>
      </p:sp>
      <p:sp>
        <p:nvSpPr>
          <p:cNvPr id="2658309" name="Text Box 5"/>
          <p:cNvSpPr txBox="1">
            <a:spLocks noChangeArrowheads="1"/>
          </p:cNvSpPr>
          <p:nvPr/>
        </p:nvSpPr>
        <p:spPr bwMode="auto">
          <a:xfrm>
            <a:off x="4876800" y="1219200"/>
            <a:ext cx="4038600" cy="604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2">
                      <a:alpha val="74997"/>
                    </a:schemeClr>
                  </a:outerShdw>
                </a:effectLst>
              </a14:hiddenEffects>
            </a:ext>
          </a:extLst>
        </p:spPr>
        <p:txBody>
          <a:bodyPr>
            <a:spAutoFit/>
          </a:bodyPr>
          <a:lstStyle/>
          <a:p>
            <a:pPr>
              <a:lnSpc>
                <a:spcPct val="90000"/>
              </a:lnSpc>
              <a:spcBef>
                <a:spcPct val="50000"/>
              </a:spcBef>
              <a:defRPr/>
            </a:pPr>
            <a:r>
              <a:rPr lang="zh-CN" altLang="en-US" sz="3700" dirty="0">
                <a:solidFill>
                  <a:srgbClr val="FFCC00"/>
                </a:solidFill>
                <a:latin typeface="Arial Narrow" charset="0"/>
                <a:cs typeface="+mn-cs"/>
              </a:rPr>
              <a:t>的距离恰恰好</a:t>
            </a:r>
            <a:endParaRPr lang="en-US" sz="3700" dirty="0">
              <a:solidFill>
                <a:srgbClr val="FFCC00"/>
              </a:solidFill>
              <a:latin typeface="Arial Narrow" charset="0"/>
              <a:cs typeface="+mn-cs"/>
            </a:endParaRPr>
          </a:p>
        </p:txBody>
      </p:sp>
      <p:sp>
        <p:nvSpPr>
          <p:cNvPr id="2658310" name="Text Box 6"/>
          <p:cNvSpPr txBox="1">
            <a:spLocks noChangeArrowheads="1"/>
          </p:cNvSpPr>
          <p:nvPr/>
        </p:nvSpPr>
        <p:spPr bwMode="auto">
          <a:xfrm>
            <a:off x="3581400" y="457200"/>
            <a:ext cx="3657600" cy="604838"/>
          </a:xfrm>
          <a:prstGeom prst="rect">
            <a:avLst/>
          </a:prstGeom>
          <a:noFill/>
          <a:ln>
            <a:noFill/>
          </a:ln>
          <a:effectLst>
            <a:outerShdw blurRad="38100" algn="ctr" rotWithShape="0">
              <a:schemeClr val="bg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defRPr/>
            </a:pPr>
            <a:r>
              <a:rPr lang="zh-CN" altLang="en-US" sz="3700" dirty="0">
                <a:solidFill>
                  <a:schemeClr val="accent1"/>
                </a:solidFill>
                <a:latin typeface="Arial Narrow" charset="0"/>
                <a:cs typeface="+mn-cs"/>
              </a:rPr>
              <a:t>远离</a:t>
            </a:r>
            <a:endParaRPr lang="en-US" sz="3700" dirty="0">
              <a:solidFill>
                <a:schemeClr val="accent1"/>
              </a:solidFill>
              <a:latin typeface="Arial Narrow" charset="0"/>
              <a:cs typeface="+mn-cs"/>
            </a:endParaRPr>
          </a:p>
        </p:txBody>
      </p:sp>
      <p:sp>
        <p:nvSpPr>
          <p:cNvPr id="2658311" name="Text Box 7"/>
          <p:cNvSpPr txBox="1">
            <a:spLocks noChangeArrowheads="1"/>
          </p:cNvSpPr>
          <p:nvPr/>
        </p:nvSpPr>
        <p:spPr bwMode="auto">
          <a:xfrm>
            <a:off x="3124200" y="1084263"/>
            <a:ext cx="1981200" cy="917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ct val="50000"/>
              </a:spcBef>
              <a:defRPr/>
            </a:pPr>
            <a:r>
              <a:rPr lang="zh-CN" altLang="en-US" sz="6600" dirty="0">
                <a:solidFill>
                  <a:srgbClr val="FFCC00"/>
                </a:solidFill>
                <a:latin typeface="Arial Black" pitchFamily="34" charset="0"/>
                <a:cs typeface="+mn-cs"/>
              </a:rPr>
              <a:t>太阳</a:t>
            </a:r>
            <a:endParaRPr lang="en-US" altLang="en-US" sz="1800" dirty="0">
              <a:solidFill>
                <a:srgbClr val="1541B2"/>
              </a:solidFill>
              <a:cs typeface="+mn-cs"/>
            </a:endParaRPr>
          </a:p>
        </p:txBody>
      </p:sp>
      <p:sp>
        <p:nvSpPr>
          <p:cNvPr id="2658312" name="Text Box 8"/>
          <p:cNvSpPr txBox="1">
            <a:spLocks noChangeArrowheads="1"/>
          </p:cNvSpPr>
          <p:nvPr/>
        </p:nvSpPr>
        <p:spPr bwMode="auto">
          <a:xfrm>
            <a:off x="2362200" y="4937125"/>
            <a:ext cx="2895600" cy="954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2800" dirty="0">
                <a:solidFill>
                  <a:srgbClr val="FFCC00"/>
                </a:solidFill>
                <a:latin typeface="Arial Black" pitchFamily="34" charset="0"/>
                <a:cs typeface="+mn-cs"/>
              </a:rPr>
              <a:t>太靠近：</a:t>
            </a:r>
            <a:br>
              <a:rPr lang="en-US" altLang="en-US" sz="2800" dirty="0">
                <a:solidFill>
                  <a:srgbClr val="FFCC00"/>
                </a:solidFill>
                <a:latin typeface="Arial Black" pitchFamily="34" charset="0"/>
                <a:cs typeface="+mn-cs"/>
              </a:rPr>
            </a:br>
            <a:r>
              <a:rPr lang="zh-CN" altLang="en-US" sz="2800" dirty="0">
                <a:solidFill>
                  <a:srgbClr val="FFCC00"/>
                </a:solidFill>
                <a:latin typeface="Arial Black" pitchFamily="34" charset="0"/>
                <a:cs typeface="+mn-cs"/>
              </a:rPr>
              <a:t>燃烧起来</a:t>
            </a:r>
            <a:endParaRPr lang="en-US" altLang="en-US" sz="600" dirty="0">
              <a:solidFill>
                <a:srgbClr val="1541B2"/>
              </a:solidFill>
              <a:cs typeface="+mn-cs"/>
            </a:endParaRPr>
          </a:p>
        </p:txBody>
      </p:sp>
      <p:sp>
        <p:nvSpPr>
          <p:cNvPr id="2658313" name="Text Box 9"/>
          <p:cNvSpPr txBox="1">
            <a:spLocks noChangeArrowheads="1"/>
          </p:cNvSpPr>
          <p:nvPr/>
        </p:nvSpPr>
        <p:spPr bwMode="auto">
          <a:xfrm>
            <a:off x="6858000" y="4937125"/>
            <a:ext cx="2209800"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2800" dirty="0">
                <a:solidFill>
                  <a:schemeClr val="bg1"/>
                </a:solidFill>
                <a:latin typeface="Arial Black" pitchFamily="34" charset="0"/>
                <a:cs typeface="+mn-cs"/>
              </a:rPr>
              <a:t>太远：</a:t>
            </a:r>
            <a:br>
              <a:rPr lang="en-US" altLang="zh-CN" sz="2800" dirty="0">
                <a:solidFill>
                  <a:schemeClr val="bg1"/>
                </a:solidFill>
                <a:latin typeface="Arial Black" pitchFamily="34" charset="0"/>
                <a:cs typeface="+mn-cs"/>
              </a:rPr>
            </a:br>
            <a:r>
              <a:rPr lang="zh-CN" altLang="en-US" sz="3200" dirty="0">
                <a:solidFill>
                  <a:schemeClr val="bg1"/>
                </a:solidFill>
                <a:latin typeface="Arial Black" pitchFamily="34" charset="0"/>
                <a:cs typeface="+mn-cs"/>
              </a:rPr>
              <a:t>冻结</a:t>
            </a:r>
            <a:endParaRPr lang="en-US" altLang="en-US" sz="600" dirty="0">
              <a:solidFill>
                <a:schemeClr val="bg1"/>
              </a:solidFill>
              <a:cs typeface="+mn-cs"/>
            </a:endParaRPr>
          </a:p>
        </p:txBody>
      </p:sp>
      <p:sp>
        <p:nvSpPr>
          <p:cNvPr id="2658314" name="Text Box 10"/>
          <p:cNvSpPr txBox="1">
            <a:spLocks noChangeArrowheads="1"/>
          </p:cNvSpPr>
          <p:nvPr/>
        </p:nvSpPr>
        <p:spPr bwMode="auto">
          <a:xfrm>
            <a:off x="609600" y="6434138"/>
            <a:ext cx="2438400" cy="271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2">
                      <a:alpha val="74997"/>
                    </a:schemeClr>
                  </a:outerShdw>
                </a:effectLst>
              </a14:hiddenEffects>
            </a:ext>
          </a:extLst>
        </p:spPr>
        <p:txBody>
          <a:bodyPr>
            <a:spAutoFit/>
          </a:bodyPr>
          <a:lstStyle/>
          <a:p>
            <a:pPr>
              <a:lnSpc>
                <a:spcPct val="90000"/>
              </a:lnSpc>
              <a:spcBef>
                <a:spcPct val="50000"/>
              </a:spcBef>
              <a:defRPr/>
            </a:pPr>
            <a:r>
              <a:rPr lang="zh-CN" altLang="en-US" sz="1300" dirty="0">
                <a:solidFill>
                  <a:schemeClr val="bg1"/>
                </a:solidFill>
                <a:latin typeface="Arial Narrow" charset="0"/>
                <a:cs typeface="+mn-cs"/>
              </a:rPr>
              <a:t>不按比例</a:t>
            </a:r>
            <a:endParaRPr lang="en-US" sz="1300" dirty="0">
              <a:solidFill>
                <a:schemeClr val="bg1"/>
              </a:solidFill>
              <a:latin typeface="Arial Narrow" charset="0"/>
              <a:cs typeface="+mn-cs"/>
            </a:endParaRPr>
          </a:p>
        </p:txBody>
      </p:sp>
      <p:sp>
        <p:nvSpPr>
          <p:cNvPr id="235530" name="TextBox 10"/>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srgbClr val="F2F2F2"/>
                </a:solidFill>
              </a:rPr>
              <a:t>© 2007</a:t>
            </a:r>
            <a:r>
              <a:rPr lang="zh-CN" altLang="en-US" sz="1400">
                <a:solidFill>
                  <a:srgbClr val="F2F2F2"/>
                </a:solidFill>
              </a:rPr>
              <a:t>年创世记答案机构</a:t>
            </a:r>
            <a:r>
              <a:rPr lang="en-US" altLang="zh-CN" sz="1400">
                <a:solidFill>
                  <a:srgbClr val="F2F2F2"/>
                </a:solidFill>
              </a:rPr>
              <a:t>—</a:t>
            </a:r>
            <a:r>
              <a:rPr lang="zh-CN" altLang="en-US" sz="1400">
                <a:solidFill>
                  <a:srgbClr val="F2F2F2"/>
                </a:solidFill>
              </a:rPr>
              <a:t>美国</a:t>
            </a:r>
            <a:endParaRPr lang="en-US" sz="1400">
              <a:solidFill>
                <a:srgbClr val="F2F2F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0354" name="Rectangle 2"/>
          <p:cNvSpPr>
            <a:spLocks noGrp="1" noChangeArrowheads="1"/>
          </p:cNvSpPr>
          <p:nvPr>
            <p:ph type="title"/>
          </p:nvPr>
        </p:nvSpPr>
        <p:spPr/>
        <p:txBody>
          <a:bodyPr/>
          <a:lstStyle/>
          <a:p>
            <a:pPr eaLnBrk="1" hangingPunct="1">
              <a:defRPr/>
            </a:pPr>
            <a:r>
              <a:rPr lang="en-US"/>
              <a:t>Different planets</a:t>
            </a:r>
          </a:p>
        </p:txBody>
      </p:sp>
      <p:pic>
        <p:nvPicPr>
          <p:cNvPr id="2660355" name="Picture 3" descr="Different planet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935163" y="0"/>
            <a:ext cx="5253037"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660356" name="Text Box 4"/>
          <p:cNvSpPr txBox="1">
            <a:spLocks noChangeArrowheads="1"/>
          </p:cNvSpPr>
          <p:nvPr/>
        </p:nvSpPr>
        <p:spPr bwMode="auto">
          <a:xfrm>
            <a:off x="2133600" y="165100"/>
            <a:ext cx="2743200"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海王星</a:t>
            </a:r>
            <a:endParaRPr lang="en-US" sz="2400" dirty="0">
              <a:latin typeface="Futura Md BT" charset="0"/>
              <a:cs typeface="+mn-cs"/>
            </a:endParaRPr>
          </a:p>
        </p:txBody>
      </p:sp>
      <p:sp>
        <p:nvSpPr>
          <p:cNvPr id="2660357" name="Text Box 5"/>
          <p:cNvSpPr txBox="1">
            <a:spLocks noChangeArrowheads="1"/>
          </p:cNvSpPr>
          <p:nvPr/>
        </p:nvSpPr>
        <p:spPr bwMode="auto">
          <a:xfrm>
            <a:off x="5892800" y="101600"/>
            <a:ext cx="19812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土星</a:t>
            </a:r>
            <a:endParaRPr lang="en-US" sz="2400" dirty="0">
              <a:latin typeface="Futura Md BT" charset="0"/>
              <a:cs typeface="+mn-cs"/>
            </a:endParaRPr>
          </a:p>
        </p:txBody>
      </p:sp>
      <p:sp>
        <p:nvSpPr>
          <p:cNvPr id="2660358" name="Text Box 6"/>
          <p:cNvSpPr txBox="1">
            <a:spLocks noChangeArrowheads="1"/>
          </p:cNvSpPr>
          <p:nvPr/>
        </p:nvSpPr>
        <p:spPr bwMode="auto">
          <a:xfrm>
            <a:off x="3924300" y="2206625"/>
            <a:ext cx="19812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spcBef>
                <a:spcPct val="50000"/>
              </a:spcBef>
              <a:defRPr/>
            </a:pPr>
            <a:r>
              <a:rPr lang="zh-CN" altLang="en-US" sz="2400">
                <a:latin typeface="Futura Md BT" charset="0"/>
              </a:rPr>
              <a:t>木星 </a:t>
            </a:r>
            <a:endParaRPr lang="en-US" sz="2400">
              <a:latin typeface="Futura Md BT" charset="0"/>
            </a:endParaRPr>
          </a:p>
        </p:txBody>
      </p:sp>
      <p:sp>
        <p:nvSpPr>
          <p:cNvPr id="2660359" name="Text Box 7"/>
          <p:cNvSpPr txBox="1">
            <a:spLocks noChangeArrowheads="1"/>
          </p:cNvSpPr>
          <p:nvPr/>
        </p:nvSpPr>
        <p:spPr bwMode="auto">
          <a:xfrm>
            <a:off x="5397500" y="2616200"/>
            <a:ext cx="19812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天王星</a:t>
            </a:r>
            <a:endParaRPr lang="en-US" sz="2400" dirty="0">
              <a:latin typeface="Futura Md BT" charset="0"/>
              <a:cs typeface="+mn-cs"/>
            </a:endParaRPr>
          </a:p>
        </p:txBody>
      </p:sp>
      <p:sp>
        <p:nvSpPr>
          <p:cNvPr id="2660360" name="Text Box 8"/>
          <p:cNvSpPr txBox="1">
            <a:spLocks noChangeArrowheads="1"/>
          </p:cNvSpPr>
          <p:nvPr/>
        </p:nvSpPr>
        <p:spPr bwMode="auto">
          <a:xfrm>
            <a:off x="2743200" y="4378325"/>
            <a:ext cx="19812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水星</a:t>
            </a:r>
            <a:endParaRPr lang="en-US" sz="2400" dirty="0">
              <a:latin typeface="Futura Md BT" charset="0"/>
              <a:cs typeface="+mn-cs"/>
            </a:endParaRPr>
          </a:p>
        </p:txBody>
      </p:sp>
      <p:sp>
        <p:nvSpPr>
          <p:cNvPr id="2660361" name="Text Box 9"/>
          <p:cNvSpPr txBox="1">
            <a:spLocks noChangeArrowheads="1"/>
          </p:cNvSpPr>
          <p:nvPr/>
        </p:nvSpPr>
        <p:spPr bwMode="auto">
          <a:xfrm>
            <a:off x="2743200" y="4800600"/>
            <a:ext cx="19812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金星</a:t>
            </a:r>
            <a:endParaRPr lang="en-US" sz="2400" dirty="0">
              <a:latin typeface="Futura Md BT" charset="0"/>
              <a:cs typeface="+mn-cs"/>
            </a:endParaRPr>
          </a:p>
        </p:txBody>
      </p:sp>
      <p:sp>
        <p:nvSpPr>
          <p:cNvPr id="2660362" name="Text Box 10"/>
          <p:cNvSpPr txBox="1">
            <a:spLocks noChangeArrowheads="1"/>
          </p:cNvSpPr>
          <p:nvPr/>
        </p:nvSpPr>
        <p:spPr bwMode="auto">
          <a:xfrm>
            <a:off x="2743200" y="5257800"/>
            <a:ext cx="19812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地球</a:t>
            </a:r>
            <a:endParaRPr lang="en-US" sz="2400" dirty="0">
              <a:latin typeface="Futura Md BT" charset="0"/>
              <a:cs typeface="+mn-cs"/>
            </a:endParaRPr>
          </a:p>
        </p:txBody>
      </p:sp>
      <p:sp>
        <p:nvSpPr>
          <p:cNvPr id="2660363" name="Text Box 11"/>
          <p:cNvSpPr txBox="1">
            <a:spLocks noChangeArrowheads="1"/>
          </p:cNvSpPr>
          <p:nvPr/>
        </p:nvSpPr>
        <p:spPr bwMode="auto">
          <a:xfrm>
            <a:off x="2743200" y="5715000"/>
            <a:ext cx="19812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火星</a:t>
            </a:r>
            <a:endParaRPr lang="en-US" sz="2400" dirty="0">
              <a:latin typeface="Futura Md BT" charset="0"/>
              <a:cs typeface="+mn-cs"/>
            </a:endParaRPr>
          </a:p>
        </p:txBody>
      </p:sp>
      <p:sp>
        <p:nvSpPr>
          <p:cNvPr id="2660364" name="Text Box 12"/>
          <p:cNvSpPr txBox="1">
            <a:spLocks noChangeArrowheads="1"/>
          </p:cNvSpPr>
          <p:nvPr/>
        </p:nvSpPr>
        <p:spPr bwMode="auto">
          <a:xfrm>
            <a:off x="2743200" y="6169025"/>
            <a:ext cx="1981200"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nSpc>
                <a:spcPct val="80000"/>
              </a:lnSpc>
              <a:spcBef>
                <a:spcPct val="50000"/>
              </a:spcBef>
              <a:defRPr/>
            </a:pPr>
            <a:r>
              <a:rPr lang="zh-CN" altLang="en-US" sz="2400" dirty="0">
                <a:latin typeface="Futura Md BT" charset="0"/>
                <a:cs typeface="+mn-cs"/>
              </a:rPr>
              <a:t>冥王星</a:t>
            </a:r>
            <a:endParaRPr lang="en-US" sz="2400" dirty="0">
              <a:latin typeface="Futura Md BT" charset="0"/>
              <a:cs typeface="+mn-cs"/>
            </a:endParaRPr>
          </a:p>
        </p:txBody>
      </p:sp>
      <p:sp>
        <p:nvSpPr>
          <p:cNvPr id="2660366" name="Text Box 14"/>
          <p:cNvSpPr txBox="1">
            <a:spLocks noChangeArrowheads="1"/>
          </p:cNvSpPr>
          <p:nvPr/>
        </p:nvSpPr>
        <p:spPr bwMode="auto">
          <a:xfrm>
            <a:off x="2133600" y="1495425"/>
            <a:ext cx="3111500" cy="503238"/>
          </a:xfrm>
          <a:prstGeom prst="rect">
            <a:avLst/>
          </a:prstGeom>
          <a:noFill/>
          <a:ln>
            <a:noFill/>
          </a:ln>
          <a:effectLst>
            <a:outerShdw blurRad="254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3200" b="1" dirty="0">
                <a:cs typeface="+mn-cs"/>
              </a:rPr>
              <a:t>液体中心的气体</a:t>
            </a:r>
            <a:endParaRPr lang="en-US" sz="3200" b="1" dirty="0">
              <a:cs typeface="+mn-cs"/>
            </a:endParaRPr>
          </a:p>
        </p:txBody>
      </p:sp>
      <p:sp>
        <p:nvSpPr>
          <p:cNvPr id="2660367" name="Text Box 15"/>
          <p:cNvSpPr txBox="1">
            <a:spLocks noChangeArrowheads="1"/>
          </p:cNvSpPr>
          <p:nvPr/>
        </p:nvSpPr>
        <p:spPr bwMode="auto">
          <a:xfrm>
            <a:off x="4800600" y="5029200"/>
            <a:ext cx="1905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Lst>
        </p:spPr>
        <p:txBody>
          <a:bodyPr>
            <a:spAutoFit/>
          </a:bodyPr>
          <a:lstStyle/>
          <a:p>
            <a:pPr>
              <a:spcBef>
                <a:spcPct val="50000"/>
              </a:spcBef>
              <a:defRPr/>
            </a:pPr>
            <a:r>
              <a:rPr lang="zh-CN" altLang="en-US" sz="3600" b="1" dirty="0">
                <a:cs typeface="+mn-cs"/>
              </a:rPr>
              <a:t>固体</a:t>
            </a:r>
            <a:endParaRPr lang="en-US" sz="3600" b="1" dirty="0">
              <a:cs typeface="+mn-cs"/>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extLst>
            <a:ext uri="{AF507438-7753-43e0-B8FC-AC1667EBCBE1}">
              <a14:hiddenEffects xmlns:a14="http://schemas.microsoft.com/office/drawing/2010/main" xmlns="">
                <a:effectLst>
                  <a:outerShdw blurRad="63500" dist="38099" dir="2700000" algn="ctr" rotWithShape="0">
                    <a:schemeClr val="tx1">
                      <a:alpha val="74997"/>
                    </a:schemeClr>
                  </a:outerShdw>
                </a:effectLst>
              </a14:hiddenEffects>
            </a:ext>
          </a:extLst>
        </p:spPr>
        <p:txBody>
          <a:bodyPr/>
          <a:lstStyle/>
          <a:p>
            <a:pPr eaLnBrk="1" hangingPunct="1">
              <a:defRPr/>
            </a:pPr>
            <a:r>
              <a:rPr lang="en-US" dirty="0">
                <a:solidFill>
                  <a:schemeClr val="accent2"/>
                </a:solidFill>
              </a:rPr>
              <a:t>Inner planet composition</a:t>
            </a:r>
          </a:p>
        </p:txBody>
      </p:sp>
      <p:pic>
        <p:nvPicPr>
          <p:cNvPr id="239618" name="Picture 8" descr="Bablyon Sta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6" name="Text Box 4"/>
          <p:cNvSpPr txBox="1">
            <a:spLocks noChangeArrowheads="1"/>
          </p:cNvSpPr>
          <p:nvPr/>
        </p:nvSpPr>
        <p:spPr bwMode="auto">
          <a:xfrm>
            <a:off x="381000" y="457200"/>
            <a:ext cx="2209800" cy="101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zh-CN" altLang="en-US" sz="6000" b="1" dirty="0">
                <a:solidFill>
                  <a:schemeClr val="bg1"/>
                </a:solidFill>
                <a:cs typeface="+mn-cs"/>
              </a:rPr>
              <a:t>太阳</a:t>
            </a:r>
            <a:endParaRPr lang="en-US" sz="6000" b="1" dirty="0">
              <a:solidFill>
                <a:schemeClr val="bg1"/>
              </a:solidFill>
              <a:cs typeface="+mn-cs"/>
            </a:endParaRPr>
          </a:p>
        </p:txBody>
      </p:sp>
      <p:sp>
        <p:nvSpPr>
          <p:cNvPr id="136197" name="Text Box 5"/>
          <p:cNvSpPr txBox="1">
            <a:spLocks noChangeArrowheads="1"/>
          </p:cNvSpPr>
          <p:nvPr/>
        </p:nvSpPr>
        <p:spPr bwMode="auto">
          <a:xfrm>
            <a:off x="381000" y="2743200"/>
            <a:ext cx="3276600" cy="2862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zh-CN" altLang="en-US" sz="6000" b="1" dirty="0">
                <a:solidFill>
                  <a:schemeClr val="bg1"/>
                </a:solidFill>
                <a:cs typeface="+mn-cs"/>
              </a:rPr>
              <a:t>水星</a:t>
            </a:r>
            <a:endParaRPr lang="en-US" altLang="zh-CN" sz="6000" b="1" dirty="0">
              <a:solidFill>
                <a:schemeClr val="bg1"/>
              </a:solidFill>
              <a:cs typeface="+mn-cs"/>
            </a:endParaRPr>
          </a:p>
          <a:p>
            <a:pPr>
              <a:defRPr/>
            </a:pPr>
            <a:r>
              <a:rPr lang="zh-CN" altLang="en-US" sz="6000" b="1" dirty="0">
                <a:solidFill>
                  <a:schemeClr val="bg1"/>
                </a:solidFill>
                <a:cs typeface="+mn-cs"/>
              </a:rPr>
              <a:t>金星</a:t>
            </a:r>
            <a:endParaRPr lang="en-US" sz="6000" b="1" dirty="0">
              <a:solidFill>
                <a:schemeClr val="bg1"/>
              </a:solidFill>
              <a:cs typeface="+mn-cs"/>
            </a:endParaRPr>
          </a:p>
          <a:p>
            <a:pPr>
              <a:defRPr/>
            </a:pPr>
            <a:r>
              <a:rPr lang="zh-CN" altLang="en-US" sz="6000" b="1" dirty="0">
                <a:solidFill>
                  <a:schemeClr val="bg1"/>
                </a:solidFill>
                <a:cs typeface="+mn-cs"/>
              </a:rPr>
              <a:t>地球</a:t>
            </a:r>
            <a:endParaRPr lang="en-US" sz="6000" b="1" dirty="0">
              <a:solidFill>
                <a:schemeClr val="bg1"/>
              </a:solidFill>
              <a:cs typeface="+mn-cs"/>
            </a:endParaRPr>
          </a:p>
        </p:txBody>
      </p:sp>
      <p:sp>
        <p:nvSpPr>
          <p:cNvPr id="136198" name="Text Box 6"/>
          <p:cNvSpPr txBox="1">
            <a:spLocks noChangeArrowheads="1"/>
          </p:cNvSpPr>
          <p:nvPr/>
        </p:nvSpPr>
        <p:spPr bwMode="auto">
          <a:xfrm>
            <a:off x="3352800" y="685800"/>
            <a:ext cx="541020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600" b="1" dirty="0">
                <a:solidFill>
                  <a:srgbClr val="FFFF00"/>
                </a:solidFill>
                <a:cs typeface="+mn-cs"/>
              </a:rPr>
              <a:t>98% </a:t>
            </a:r>
            <a:r>
              <a:rPr lang="zh-CN" altLang="en-US" sz="3600" b="1" dirty="0">
                <a:solidFill>
                  <a:srgbClr val="FFFF00"/>
                </a:solidFill>
                <a:cs typeface="+mn-cs"/>
              </a:rPr>
              <a:t>氦和氢</a:t>
            </a:r>
            <a:endParaRPr lang="en-US" sz="3600" b="1" dirty="0">
              <a:solidFill>
                <a:srgbClr val="FFFF00"/>
              </a:solidFill>
              <a:cs typeface="+mn-cs"/>
            </a:endParaRPr>
          </a:p>
        </p:txBody>
      </p:sp>
      <p:sp>
        <p:nvSpPr>
          <p:cNvPr id="136201" name="Text Box 9"/>
          <p:cNvSpPr txBox="1">
            <a:spLocks noChangeArrowheads="1"/>
          </p:cNvSpPr>
          <p:nvPr/>
        </p:nvSpPr>
        <p:spPr bwMode="auto">
          <a:xfrm>
            <a:off x="3581400" y="3886200"/>
            <a:ext cx="54102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600" b="1" dirty="0">
                <a:solidFill>
                  <a:srgbClr val="FFFF00"/>
                </a:solidFill>
                <a:cs typeface="+mn-cs"/>
              </a:rPr>
              <a:t>1% </a:t>
            </a:r>
            <a:r>
              <a:rPr lang="zh-CN" altLang="en-US" sz="3600" b="1" dirty="0">
                <a:solidFill>
                  <a:srgbClr val="FFFF00"/>
                </a:solidFill>
                <a:cs typeface="+mn-cs"/>
              </a:rPr>
              <a:t>氦和氢</a:t>
            </a:r>
            <a:endParaRPr lang="en-US" sz="3600" b="1" dirty="0">
              <a:solidFill>
                <a:srgbClr val="FFFF00"/>
              </a:solidFill>
              <a:cs typeface="+mn-cs"/>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descr="Bablyon Sta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2" name="Rectangle 2"/>
          <p:cNvSpPr>
            <a:spLocks noGrp="1" noChangeArrowheads="1"/>
          </p:cNvSpPr>
          <p:nvPr>
            <p:ph type="title"/>
          </p:nvPr>
        </p:nvSpPr>
        <p:spPr>
          <a:xfrm>
            <a:off x="152400" y="-1143000"/>
            <a:ext cx="8229600" cy="1143000"/>
          </a:xfrm>
        </p:spPr>
        <p:txBody>
          <a:bodyPr/>
          <a:lstStyle/>
          <a:p>
            <a:pPr eaLnBrk="1" hangingPunct="1">
              <a:defRPr/>
            </a:pPr>
            <a:r>
              <a:rPr lang="zh-CN" altLang="en-US" dirty="0">
                <a:solidFill>
                  <a:schemeClr val="accent2"/>
                </a:solidFill>
              </a:rPr>
              <a:t>行星有。。。</a:t>
            </a:r>
            <a:endParaRPr lang="en-US" altLang="en-US" dirty="0">
              <a:solidFill>
                <a:schemeClr val="accent2"/>
              </a:solidFill>
            </a:endParaRPr>
          </a:p>
        </p:txBody>
      </p:sp>
      <p:sp>
        <p:nvSpPr>
          <p:cNvPr id="138245" name="Text Box 5"/>
          <p:cNvSpPr txBox="1">
            <a:spLocks noChangeArrowheads="1"/>
          </p:cNvSpPr>
          <p:nvPr/>
        </p:nvSpPr>
        <p:spPr bwMode="auto">
          <a:xfrm>
            <a:off x="304800" y="1371600"/>
            <a:ext cx="8534400" cy="4019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不同轨道</a:t>
            </a:r>
            <a:endParaRPr lang="en-US" sz="4400" b="1" dirty="0">
              <a:solidFill>
                <a:schemeClr val="bg1"/>
              </a:solidFill>
              <a:cs typeface="+mn-cs"/>
            </a:endParaRPr>
          </a:p>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不同自转速度</a:t>
            </a:r>
            <a:endParaRPr lang="en-US" sz="4400" b="1" dirty="0">
              <a:solidFill>
                <a:schemeClr val="bg1"/>
              </a:solidFill>
              <a:cs typeface="+mn-cs"/>
            </a:endParaRPr>
          </a:p>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不同轴线的倾斜度</a:t>
            </a:r>
            <a:endParaRPr lang="en-US" sz="4400" b="1" dirty="0">
              <a:solidFill>
                <a:schemeClr val="bg1"/>
              </a:solidFill>
              <a:cs typeface="+mn-cs"/>
            </a:endParaRPr>
          </a:p>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不同晕的数目或月球或两者</a:t>
            </a:r>
            <a:endParaRPr lang="en-US" sz="4400" b="1" dirty="0">
              <a:solidFill>
                <a:schemeClr val="bg1"/>
              </a:solidFill>
              <a:cs typeface="+mn-cs"/>
            </a:endParaRPr>
          </a:p>
          <a:p>
            <a:pPr>
              <a:spcBef>
                <a:spcPct val="20000"/>
              </a:spcBef>
              <a:buFont typeface="Wingdings" charset="0"/>
              <a:buChar char="Ø"/>
              <a:defRPr/>
            </a:pPr>
            <a:r>
              <a:rPr lang="en-US" sz="4400" b="1" dirty="0">
                <a:solidFill>
                  <a:schemeClr val="bg1"/>
                </a:solidFill>
                <a:cs typeface="+mn-cs"/>
              </a:rPr>
              <a:t>  </a:t>
            </a:r>
            <a:r>
              <a:rPr lang="zh-CN" altLang="en-US" sz="4400" b="1" dirty="0">
                <a:solidFill>
                  <a:schemeClr val="bg1"/>
                </a:solidFill>
                <a:cs typeface="+mn-cs"/>
              </a:rPr>
              <a:t>不同大气层</a:t>
            </a:r>
            <a:endParaRPr lang="en-US" sz="4400" b="1" dirty="0">
              <a:solidFill>
                <a:schemeClr val="bg1"/>
              </a:solidFill>
              <a:cs typeface="+mn-cs"/>
            </a:endParaRPr>
          </a:p>
        </p:txBody>
      </p:sp>
      <p:sp>
        <p:nvSpPr>
          <p:cNvPr id="138246" name="Text Box 6"/>
          <p:cNvSpPr txBox="1">
            <a:spLocks noChangeArrowheads="1"/>
          </p:cNvSpPr>
          <p:nvPr/>
        </p:nvSpPr>
        <p:spPr bwMode="auto">
          <a:xfrm>
            <a:off x="0" y="304800"/>
            <a:ext cx="9144000" cy="1016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6000" b="1" dirty="0">
                <a:solidFill>
                  <a:srgbClr val="FFFF00"/>
                </a:solidFill>
                <a:cs typeface="+mn-cs"/>
              </a:rPr>
              <a:t>行星有：</a:t>
            </a:r>
            <a:endParaRPr lang="en-US" sz="6000" b="1" dirty="0">
              <a:solidFill>
                <a:srgbClr val="FFFF00"/>
              </a:solidFill>
              <a:cs typeface="+mn-cs"/>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02" name="Rectangle 2"/>
          <p:cNvSpPr>
            <a:spLocks noGrp="1" noChangeArrowheads="1"/>
          </p:cNvSpPr>
          <p:nvPr>
            <p:ph type="title"/>
          </p:nvPr>
        </p:nvSpPr>
        <p:spPr/>
        <p:txBody>
          <a:bodyPr/>
          <a:lstStyle/>
          <a:p>
            <a:pPr eaLnBrk="1" hangingPunct="1">
              <a:defRPr/>
            </a:pPr>
            <a:r>
              <a:rPr lang="en-US" dirty="0"/>
              <a:t>Planetary orbits</a:t>
            </a:r>
          </a:p>
        </p:txBody>
      </p:sp>
      <p:pic>
        <p:nvPicPr>
          <p:cNvPr id="2662403" name="Picture 3" descr="Planets Orbits 01752"/>
          <p:cNvPicPr>
            <a:picLocks noGrp="1" noChangeAspect="1" noChangeArrowheads="1"/>
          </p:cNvPicPr>
          <p:nvPr>
            <p:ph idx="1"/>
          </p:nvPr>
        </p:nvPicPr>
        <p:blipFill>
          <a:blip r:embed="rId3"/>
          <a:srcRect/>
          <a:stretch>
            <a:fillRect/>
          </a:stretch>
        </p:blipFill>
        <p:spPr>
          <a:xfrm>
            <a:off x="1947863" y="0"/>
            <a:ext cx="5303837" cy="6858000"/>
          </a:xfrm>
        </p:spPr>
      </p:pic>
      <p:sp>
        <p:nvSpPr>
          <p:cNvPr id="2662404" name="Text Box 4"/>
          <p:cNvSpPr txBox="1">
            <a:spLocks noChangeArrowheads="1"/>
          </p:cNvSpPr>
          <p:nvPr/>
        </p:nvSpPr>
        <p:spPr bwMode="auto">
          <a:xfrm>
            <a:off x="2197100" y="1371600"/>
            <a:ext cx="1066800" cy="436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cs typeface="+mn-cs"/>
              </a:rPr>
              <a:t>行星</a:t>
            </a:r>
            <a:br>
              <a:rPr lang="en-US" altLang="zh-CN" sz="1400" dirty="0">
                <a:cs typeface="+mn-cs"/>
              </a:rPr>
            </a:br>
            <a:r>
              <a:rPr lang="zh-CN" altLang="en-US" sz="1400" dirty="0">
                <a:cs typeface="+mn-cs"/>
              </a:rPr>
              <a:t>自转</a:t>
            </a:r>
            <a:endParaRPr lang="en-US" sz="1400" dirty="0">
              <a:cs typeface="+mn-cs"/>
            </a:endParaRPr>
          </a:p>
        </p:txBody>
      </p:sp>
      <p:sp>
        <p:nvSpPr>
          <p:cNvPr id="2662405" name="Text Box 5"/>
          <p:cNvSpPr txBox="1">
            <a:spLocks noChangeArrowheads="1"/>
          </p:cNvSpPr>
          <p:nvPr/>
        </p:nvSpPr>
        <p:spPr bwMode="auto">
          <a:xfrm>
            <a:off x="3886200" y="1397000"/>
            <a:ext cx="1066800" cy="436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cs typeface="+mn-cs"/>
              </a:rPr>
              <a:t>行星</a:t>
            </a:r>
            <a:br>
              <a:rPr lang="en-US" altLang="zh-CN" sz="1400" dirty="0">
                <a:cs typeface="+mn-cs"/>
              </a:rPr>
            </a:br>
            <a:r>
              <a:rPr lang="zh-CN" altLang="en-US" sz="1400" dirty="0">
                <a:cs typeface="+mn-cs"/>
              </a:rPr>
              <a:t>自转</a:t>
            </a:r>
            <a:endParaRPr lang="en-US" sz="1400" dirty="0">
              <a:cs typeface="+mn-cs"/>
            </a:endParaRPr>
          </a:p>
        </p:txBody>
      </p:sp>
      <p:sp>
        <p:nvSpPr>
          <p:cNvPr id="2662408" name="Text Box 8"/>
          <p:cNvSpPr txBox="1">
            <a:spLocks noChangeArrowheads="1"/>
          </p:cNvSpPr>
          <p:nvPr/>
        </p:nvSpPr>
        <p:spPr bwMode="auto">
          <a:xfrm>
            <a:off x="2765425" y="152400"/>
            <a:ext cx="838200"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r">
              <a:lnSpc>
                <a:spcPct val="80000"/>
              </a:lnSpc>
              <a:spcBef>
                <a:spcPct val="50000"/>
              </a:spcBef>
              <a:defRPr/>
            </a:pPr>
            <a:r>
              <a:rPr lang="zh-CN" altLang="en-US" sz="1200" dirty="0">
                <a:cs typeface="+mn-cs"/>
              </a:rPr>
              <a:t>环绕着</a:t>
            </a:r>
            <a:br>
              <a:rPr lang="en-US" altLang="zh-CN" sz="1200" dirty="0">
                <a:cs typeface="+mn-cs"/>
              </a:rPr>
            </a:br>
            <a:r>
              <a:rPr lang="zh-CN" altLang="en-US" sz="1200" dirty="0">
                <a:cs typeface="+mn-cs"/>
              </a:rPr>
              <a:t>太阳</a:t>
            </a:r>
            <a:endParaRPr lang="en-US" sz="1200" dirty="0">
              <a:cs typeface="+mn-cs"/>
            </a:endParaRPr>
          </a:p>
        </p:txBody>
      </p:sp>
      <p:sp>
        <p:nvSpPr>
          <p:cNvPr id="2662411" name="Text Box 11"/>
          <p:cNvSpPr txBox="1">
            <a:spLocks noChangeArrowheads="1"/>
          </p:cNvSpPr>
          <p:nvPr/>
        </p:nvSpPr>
        <p:spPr bwMode="auto">
          <a:xfrm>
            <a:off x="4479925" y="155575"/>
            <a:ext cx="838200"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r">
              <a:lnSpc>
                <a:spcPct val="80000"/>
              </a:lnSpc>
              <a:spcBef>
                <a:spcPct val="50000"/>
              </a:spcBef>
              <a:defRPr/>
            </a:pPr>
            <a:r>
              <a:rPr lang="zh-CN" altLang="en-US" sz="1200" dirty="0">
                <a:cs typeface="+mn-cs"/>
              </a:rPr>
              <a:t>环绕着</a:t>
            </a:r>
            <a:br>
              <a:rPr lang="en-US" altLang="zh-CN" sz="1200" dirty="0">
                <a:cs typeface="+mn-cs"/>
              </a:rPr>
            </a:br>
            <a:r>
              <a:rPr lang="zh-CN" altLang="en-US" sz="1200" dirty="0">
                <a:cs typeface="+mn-cs"/>
              </a:rPr>
              <a:t>太阳</a:t>
            </a:r>
            <a:endParaRPr lang="en-US" sz="1200" dirty="0">
              <a:cs typeface="+mn-cs"/>
            </a:endParaRPr>
          </a:p>
        </p:txBody>
      </p:sp>
      <p:sp>
        <p:nvSpPr>
          <p:cNvPr id="2662412" name="Text Box 12"/>
          <p:cNvSpPr txBox="1">
            <a:spLocks noChangeArrowheads="1"/>
          </p:cNvSpPr>
          <p:nvPr/>
        </p:nvSpPr>
        <p:spPr bwMode="auto">
          <a:xfrm>
            <a:off x="5626100" y="622300"/>
            <a:ext cx="10668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水星</a:t>
            </a:r>
            <a:endParaRPr lang="en-US" sz="1400" dirty="0">
              <a:solidFill>
                <a:schemeClr val="bg1"/>
              </a:solidFill>
              <a:latin typeface="Arial Black" charset="0"/>
              <a:cs typeface="+mn-cs"/>
            </a:endParaRPr>
          </a:p>
        </p:txBody>
      </p:sp>
      <p:sp>
        <p:nvSpPr>
          <p:cNvPr id="2662413" name="Text Box 13"/>
          <p:cNvSpPr txBox="1">
            <a:spLocks noChangeArrowheads="1"/>
          </p:cNvSpPr>
          <p:nvPr/>
        </p:nvSpPr>
        <p:spPr bwMode="auto">
          <a:xfrm>
            <a:off x="5613400" y="1371600"/>
            <a:ext cx="10668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金星</a:t>
            </a:r>
            <a:endParaRPr lang="en-US" sz="1400" dirty="0">
              <a:solidFill>
                <a:schemeClr val="bg1"/>
              </a:solidFill>
              <a:latin typeface="Arial Black" charset="0"/>
              <a:cs typeface="+mn-cs"/>
            </a:endParaRPr>
          </a:p>
        </p:txBody>
      </p:sp>
      <p:sp>
        <p:nvSpPr>
          <p:cNvPr id="2662414" name="Text Box 14"/>
          <p:cNvSpPr txBox="1">
            <a:spLocks noChangeArrowheads="1"/>
          </p:cNvSpPr>
          <p:nvPr/>
        </p:nvSpPr>
        <p:spPr bwMode="auto">
          <a:xfrm>
            <a:off x="5613400" y="2095500"/>
            <a:ext cx="10668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地球</a:t>
            </a:r>
            <a:endParaRPr lang="en-US" sz="1400" dirty="0">
              <a:solidFill>
                <a:schemeClr val="bg1"/>
              </a:solidFill>
              <a:latin typeface="Arial Black" charset="0"/>
              <a:cs typeface="+mn-cs"/>
            </a:endParaRPr>
          </a:p>
        </p:txBody>
      </p:sp>
      <p:sp>
        <p:nvSpPr>
          <p:cNvPr id="2662415" name="Text Box 15"/>
          <p:cNvSpPr txBox="1">
            <a:spLocks noChangeArrowheads="1"/>
          </p:cNvSpPr>
          <p:nvPr/>
        </p:nvSpPr>
        <p:spPr bwMode="auto">
          <a:xfrm>
            <a:off x="5613400" y="2819400"/>
            <a:ext cx="10668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火星</a:t>
            </a:r>
            <a:endParaRPr lang="en-US" sz="1400" dirty="0">
              <a:solidFill>
                <a:schemeClr val="bg1"/>
              </a:solidFill>
              <a:latin typeface="Arial Black" charset="0"/>
              <a:cs typeface="+mn-cs"/>
            </a:endParaRPr>
          </a:p>
        </p:txBody>
      </p:sp>
      <p:sp>
        <p:nvSpPr>
          <p:cNvPr id="2662416" name="Text Box 16"/>
          <p:cNvSpPr txBox="1">
            <a:spLocks noChangeArrowheads="1"/>
          </p:cNvSpPr>
          <p:nvPr/>
        </p:nvSpPr>
        <p:spPr bwMode="auto">
          <a:xfrm>
            <a:off x="5588000" y="3560763"/>
            <a:ext cx="10668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木星</a:t>
            </a:r>
            <a:endParaRPr lang="en-US" sz="1400" dirty="0">
              <a:solidFill>
                <a:schemeClr val="bg1"/>
              </a:solidFill>
              <a:latin typeface="Arial Black" charset="0"/>
              <a:cs typeface="+mn-cs"/>
            </a:endParaRPr>
          </a:p>
        </p:txBody>
      </p:sp>
      <p:sp>
        <p:nvSpPr>
          <p:cNvPr id="2662417" name="Text Box 17"/>
          <p:cNvSpPr txBox="1">
            <a:spLocks noChangeArrowheads="1"/>
          </p:cNvSpPr>
          <p:nvPr/>
        </p:nvSpPr>
        <p:spPr bwMode="auto">
          <a:xfrm>
            <a:off x="5600700" y="4305300"/>
            <a:ext cx="10668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土星</a:t>
            </a:r>
            <a:endParaRPr lang="en-US" sz="1400" dirty="0">
              <a:solidFill>
                <a:schemeClr val="bg1"/>
              </a:solidFill>
              <a:latin typeface="Arial Black" charset="0"/>
              <a:cs typeface="+mn-cs"/>
            </a:endParaRPr>
          </a:p>
        </p:txBody>
      </p:sp>
      <p:sp>
        <p:nvSpPr>
          <p:cNvPr id="2662418" name="Text Box 18"/>
          <p:cNvSpPr txBox="1">
            <a:spLocks noChangeArrowheads="1"/>
          </p:cNvSpPr>
          <p:nvPr/>
        </p:nvSpPr>
        <p:spPr bwMode="auto">
          <a:xfrm>
            <a:off x="5600700" y="5029200"/>
            <a:ext cx="10668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天王星</a:t>
            </a:r>
            <a:endParaRPr lang="en-US" sz="1400" dirty="0">
              <a:solidFill>
                <a:schemeClr val="bg1"/>
              </a:solidFill>
              <a:latin typeface="Arial Black" charset="0"/>
              <a:cs typeface="+mn-cs"/>
            </a:endParaRPr>
          </a:p>
        </p:txBody>
      </p:sp>
      <p:sp>
        <p:nvSpPr>
          <p:cNvPr id="2662419" name="Text Box 19"/>
          <p:cNvSpPr txBox="1">
            <a:spLocks noChangeArrowheads="1"/>
          </p:cNvSpPr>
          <p:nvPr/>
        </p:nvSpPr>
        <p:spPr bwMode="auto">
          <a:xfrm>
            <a:off x="5600700" y="5765800"/>
            <a:ext cx="10668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海王星</a:t>
            </a:r>
            <a:endParaRPr lang="en-US" sz="1400" dirty="0">
              <a:solidFill>
                <a:schemeClr val="bg1"/>
              </a:solidFill>
              <a:latin typeface="Arial Black" charset="0"/>
              <a:cs typeface="+mn-cs"/>
            </a:endParaRPr>
          </a:p>
        </p:txBody>
      </p:sp>
      <p:sp>
        <p:nvSpPr>
          <p:cNvPr id="2662420" name="Text Box 20"/>
          <p:cNvSpPr txBox="1">
            <a:spLocks noChangeArrowheads="1"/>
          </p:cNvSpPr>
          <p:nvPr/>
        </p:nvSpPr>
        <p:spPr bwMode="auto">
          <a:xfrm>
            <a:off x="5613400" y="6481763"/>
            <a:ext cx="1066800"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cs typeface="+mn-cs"/>
              </a:rPr>
              <a:t>冥王星</a:t>
            </a:r>
            <a:endParaRPr lang="en-US" sz="1400" dirty="0">
              <a:solidFill>
                <a:schemeClr val="bg1"/>
              </a:solidFill>
              <a:latin typeface="Arial Black" charset="0"/>
              <a:cs typeface="+mn-cs"/>
            </a:endParaRPr>
          </a:p>
        </p:txBody>
      </p:sp>
      <p:sp>
        <p:nvSpPr>
          <p:cNvPr id="243728" name="TextBox 20"/>
          <p:cNvSpPr txBox="1">
            <a:spLocks noChangeArrowheads="1"/>
          </p:cNvSpPr>
          <p:nvPr/>
        </p:nvSpPr>
        <p:spPr bwMode="auto">
          <a:xfrm>
            <a:off x="5715000" y="6705600"/>
            <a:ext cx="1524000" cy="138113"/>
          </a:xfrm>
          <a:prstGeom prst="rect">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900">
                <a:solidFill>
                  <a:srgbClr val="F2F2F2"/>
                </a:solidFill>
              </a:rPr>
              <a:t>© 200</a:t>
            </a:r>
            <a:r>
              <a:rPr lang="en-US" altLang="zh-CN" sz="900">
                <a:solidFill>
                  <a:srgbClr val="F2F2F2"/>
                </a:solidFill>
              </a:rPr>
              <a:t>6</a:t>
            </a:r>
            <a:r>
              <a:rPr lang="zh-CN" altLang="en-US" sz="900">
                <a:solidFill>
                  <a:srgbClr val="F2F2F2"/>
                </a:solidFill>
              </a:rPr>
              <a:t>年创世记答案机构</a:t>
            </a:r>
            <a:endParaRPr lang="en-US" sz="900">
              <a:solidFill>
                <a:srgbClr val="F2F2F2"/>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Saturn Neptune Jupiter 003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4451" name="Rectangle 3"/>
          <p:cNvSpPr>
            <a:spLocks noGrp="1" noChangeArrowheads="1"/>
          </p:cNvSpPr>
          <p:nvPr>
            <p:ph type="title"/>
          </p:nvPr>
        </p:nvSpPr>
        <p:spPr>
          <a:xfrm>
            <a:off x="457200" y="-762000"/>
            <a:ext cx="8229600" cy="1143000"/>
          </a:xfrm>
        </p:spPr>
        <p:txBody>
          <a:bodyPr/>
          <a:lstStyle/>
          <a:p>
            <a:pPr eaLnBrk="1" hangingPunct="1">
              <a:defRPr/>
            </a:pPr>
            <a:r>
              <a:rPr lang="zh-CN" altLang="en-US" sz="2400" dirty="0"/>
              <a:t>土星、天王星、木星 </a:t>
            </a:r>
            <a:r>
              <a:rPr lang="en-US" sz="2400" dirty="0"/>
              <a:t>00336</a:t>
            </a:r>
          </a:p>
        </p:txBody>
      </p:sp>
      <p:sp>
        <p:nvSpPr>
          <p:cNvPr id="2664452" name="Text Box 4"/>
          <p:cNvSpPr txBox="1">
            <a:spLocks noChangeArrowheads="1"/>
          </p:cNvSpPr>
          <p:nvPr/>
        </p:nvSpPr>
        <p:spPr bwMode="auto">
          <a:xfrm>
            <a:off x="304800" y="312738"/>
            <a:ext cx="8763000" cy="68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4800" b="1">
                <a:solidFill>
                  <a:schemeClr val="bg1"/>
                </a:solidFill>
              </a:rPr>
              <a:t>月球的两个方向</a:t>
            </a:r>
            <a:r>
              <a:rPr lang="en-US" altLang="zh-CN" sz="4800" b="1">
                <a:solidFill>
                  <a:schemeClr val="bg1"/>
                </a:solidFill>
              </a:rPr>
              <a:t>	</a:t>
            </a:r>
            <a:endParaRPr lang="en-US" sz="4800" b="1">
              <a:solidFill>
                <a:schemeClr val="bg1"/>
              </a:solidFill>
            </a:endParaRPr>
          </a:p>
        </p:txBody>
      </p:sp>
      <p:sp>
        <p:nvSpPr>
          <p:cNvPr id="2664453" name="Text Box 5"/>
          <p:cNvSpPr txBox="1">
            <a:spLocks noChangeArrowheads="1"/>
          </p:cNvSpPr>
          <p:nvPr/>
        </p:nvSpPr>
        <p:spPr bwMode="auto">
          <a:xfrm>
            <a:off x="3048000" y="1447800"/>
            <a:ext cx="2971800"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gn="r">
              <a:lnSpc>
                <a:spcPct val="80000"/>
              </a:lnSpc>
              <a:spcBef>
                <a:spcPct val="50000"/>
              </a:spcBef>
              <a:defRPr/>
            </a:pPr>
            <a:r>
              <a:rPr lang="zh-CN" altLang="en-US" sz="2400" b="1" dirty="0">
                <a:solidFill>
                  <a:schemeClr val="bg1"/>
                </a:solidFill>
                <a:cs typeface="+mn-cs"/>
              </a:rPr>
              <a:t>月球轨道</a:t>
            </a:r>
            <a:endParaRPr lang="en-US" sz="2400" b="1" dirty="0">
              <a:solidFill>
                <a:schemeClr val="bg1"/>
              </a:solidFill>
              <a:cs typeface="+mn-cs"/>
            </a:endParaRPr>
          </a:p>
        </p:txBody>
      </p:sp>
      <p:sp>
        <p:nvSpPr>
          <p:cNvPr id="2664454" name="Text Box 6"/>
          <p:cNvSpPr txBox="1">
            <a:spLocks noChangeArrowheads="1"/>
          </p:cNvSpPr>
          <p:nvPr/>
        </p:nvSpPr>
        <p:spPr bwMode="auto">
          <a:xfrm>
            <a:off x="6248400" y="5638800"/>
            <a:ext cx="2590800" cy="68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80000"/>
              </a:lnSpc>
              <a:spcBef>
                <a:spcPct val="50000"/>
              </a:spcBef>
              <a:defRPr/>
            </a:pPr>
            <a:r>
              <a:rPr lang="zh-CN" altLang="en-US" sz="4800" dirty="0">
                <a:solidFill>
                  <a:schemeClr val="bg1"/>
                </a:solidFill>
                <a:cs typeface="+mn-cs"/>
              </a:rPr>
              <a:t>天王星</a:t>
            </a:r>
            <a:endParaRPr lang="en-US" altLang="en-US" sz="4800" dirty="0">
              <a:solidFill>
                <a:schemeClr val="bg1"/>
              </a:solidFill>
              <a:cs typeface="+mn-cs"/>
            </a:endParaRPr>
          </a:p>
        </p:txBody>
      </p:sp>
      <p:sp>
        <p:nvSpPr>
          <p:cNvPr id="2664455" name="Text Box 7"/>
          <p:cNvSpPr txBox="1">
            <a:spLocks noChangeArrowheads="1"/>
          </p:cNvSpPr>
          <p:nvPr/>
        </p:nvSpPr>
        <p:spPr bwMode="auto">
          <a:xfrm>
            <a:off x="6019800" y="3201988"/>
            <a:ext cx="2590800" cy="68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80000"/>
              </a:lnSpc>
              <a:spcBef>
                <a:spcPct val="50000"/>
              </a:spcBef>
              <a:defRPr/>
            </a:pPr>
            <a:r>
              <a:rPr lang="zh-CN" altLang="en-US" sz="4800" dirty="0">
                <a:solidFill>
                  <a:schemeClr val="bg1"/>
                </a:solidFill>
                <a:cs typeface="+mn-cs"/>
              </a:rPr>
              <a:t>土星</a:t>
            </a:r>
            <a:endParaRPr lang="en-US" altLang="en-US" sz="4800" dirty="0">
              <a:solidFill>
                <a:schemeClr val="bg1"/>
              </a:solidFill>
              <a:cs typeface="+mn-cs"/>
            </a:endParaRPr>
          </a:p>
        </p:txBody>
      </p:sp>
      <p:sp>
        <p:nvSpPr>
          <p:cNvPr id="2664456" name="Text Box 8"/>
          <p:cNvSpPr txBox="1">
            <a:spLocks noChangeArrowheads="1"/>
          </p:cNvSpPr>
          <p:nvPr/>
        </p:nvSpPr>
        <p:spPr bwMode="auto">
          <a:xfrm>
            <a:off x="3302000" y="2667000"/>
            <a:ext cx="29718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gn="r">
              <a:lnSpc>
                <a:spcPct val="80000"/>
              </a:lnSpc>
              <a:spcBef>
                <a:spcPct val="50000"/>
              </a:spcBef>
              <a:defRPr/>
            </a:pPr>
            <a:r>
              <a:rPr lang="zh-CN" altLang="en-US" sz="2400" b="1" dirty="0">
                <a:solidFill>
                  <a:schemeClr val="bg1"/>
                </a:solidFill>
                <a:cs typeface="+mn-cs"/>
              </a:rPr>
              <a:t>木卫十一</a:t>
            </a:r>
            <a:endParaRPr lang="en-US" sz="2400" b="1" dirty="0">
              <a:solidFill>
                <a:schemeClr val="bg1"/>
              </a:solidFill>
              <a:cs typeface="+mn-cs"/>
            </a:endParaRPr>
          </a:p>
        </p:txBody>
      </p:sp>
      <p:sp>
        <p:nvSpPr>
          <p:cNvPr id="2664457" name="Text Box 9"/>
          <p:cNvSpPr txBox="1">
            <a:spLocks noChangeArrowheads="1"/>
          </p:cNvSpPr>
          <p:nvPr/>
        </p:nvSpPr>
        <p:spPr bwMode="auto">
          <a:xfrm>
            <a:off x="4000500" y="3705225"/>
            <a:ext cx="1181100"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gn="r">
              <a:lnSpc>
                <a:spcPct val="80000"/>
              </a:lnSpc>
              <a:spcBef>
                <a:spcPct val="50000"/>
              </a:spcBef>
              <a:defRPr/>
            </a:pPr>
            <a:r>
              <a:rPr lang="zh-CN" altLang="en-US" sz="2400" b="1" dirty="0">
                <a:solidFill>
                  <a:schemeClr val="bg1"/>
                </a:solidFill>
                <a:cs typeface="+mn-cs"/>
              </a:rPr>
              <a:t>木卫一</a:t>
            </a:r>
            <a:endParaRPr lang="en-US" sz="2400" b="1" dirty="0">
              <a:solidFill>
                <a:schemeClr val="bg1"/>
              </a:solidFill>
              <a:cs typeface="+mn-cs"/>
            </a:endParaRPr>
          </a:p>
        </p:txBody>
      </p:sp>
      <p:sp>
        <p:nvSpPr>
          <p:cNvPr id="2664458" name="Text Box 10"/>
          <p:cNvSpPr txBox="1">
            <a:spLocks noChangeArrowheads="1"/>
          </p:cNvSpPr>
          <p:nvPr/>
        </p:nvSpPr>
        <p:spPr bwMode="auto">
          <a:xfrm>
            <a:off x="812800" y="3646488"/>
            <a:ext cx="2971800" cy="546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lgn="r">
              <a:lnSpc>
                <a:spcPct val="80000"/>
              </a:lnSpc>
              <a:spcBef>
                <a:spcPct val="50000"/>
              </a:spcBef>
              <a:defRPr/>
            </a:pPr>
            <a:r>
              <a:rPr lang="zh-CN" altLang="en-US" sz="3600" dirty="0">
                <a:latin typeface="Arial Black" charset="0"/>
                <a:cs typeface="+mn-cs"/>
              </a:rPr>
              <a:t>木星</a:t>
            </a:r>
            <a:endParaRPr lang="en-US" sz="3600" dirty="0">
              <a:latin typeface="Arial Black" charset="0"/>
              <a:cs typeface="+mn-cs"/>
            </a:endParaRPr>
          </a:p>
        </p:txBody>
      </p:sp>
      <p:sp>
        <p:nvSpPr>
          <p:cNvPr id="11" name="TextBox 10"/>
          <p:cNvSpPr txBox="1"/>
          <p:nvPr/>
        </p:nvSpPr>
        <p:spPr>
          <a:xfrm>
            <a:off x="7562850" y="6657975"/>
            <a:ext cx="1600200" cy="161925"/>
          </a:xfrm>
          <a:prstGeom prst="rect">
            <a:avLst/>
          </a:prstGeom>
          <a:solidFill>
            <a:schemeClr val="bg2">
              <a:lumMod val="75000"/>
            </a:schemeClr>
          </a:solidFill>
        </p:spPr>
        <p:txBody>
          <a:bodyPr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000">
                <a:solidFill>
                  <a:srgbClr val="F2F2F2"/>
                </a:solidFill>
              </a:rPr>
              <a:t>© 200</a:t>
            </a:r>
            <a:r>
              <a:rPr lang="en-US" altLang="zh-CN" sz="1000">
                <a:solidFill>
                  <a:srgbClr val="F2F2F2"/>
                </a:solidFill>
              </a:rPr>
              <a:t>6</a:t>
            </a:r>
            <a:r>
              <a:rPr lang="zh-CN" altLang="en-US" sz="1000">
                <a:solidFill>
                  <a:srgbClr val="F2F2F2"/>
                </a:solidFill>
              </a:rPr>
              <a:t>年创世记答案机构</a:t>
            </a:r>
            <a:endParaRPr lang="en-US" sz="1000">
              <a:solidFill>
                <a:srgbClr val="F2F2F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defRPr/>
            </a:pPr>
            <a:r>
              <a:rPr lang="en-US"/>
              <a:t>Tilts of axis</a:t>
            </a:r>
          </a:p>
        </p:txBody>
      </p:sp>
      <p:pic>
        <p:nvPicPr>
          <p:cNvPr id="141317" name="Picture 5" descr="Planets Axis til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025650" y="0"/>
            <a:ext cx="513715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47811" name="TextBox 1"/>
          <p:cNvSpPr txBox="1">
            <a:spLocks noChangeArrowheads="1"/>
          </p:cNvSpPr>
          <p:nvPr/>
        </p:nvSpPr>
        <p:spPr bwMode="auto">
          <a:xfrm>
            <a:off x="4038600" y="685800"/>
            <a:ext cx="1143000" cy="3698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水星</a:t>
            </a:r>
            <a:endParaRPr lang="en-US" sz="1800"/>
          </a:p>
        </p:txBody>
      </p:sp>
      <p:sp>
        <p:nvSpPr>
          <p:cNvPr id="247812" name="TextBox 4"/>
          <p:cNvSpPr txBox="1">
            <a:spLocks noChangeArrowheads="1"/>
          </p:cNvSpPr>
          <p:nvPr/>
        </p:nvSpPr>
        <p:spPr bwMode="auto">
          <a:xfrm>
            <a:off x="2438400" y="1600200"/>
            <a:ext cx="1143000" cy="369888"/>
          </a:xfrm>
          <a:prstGeom prst="rect">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金星</a:t>
            </a:r>
            <a:endParaRPr lang="en-US" sz="1800"/>
          </a:p>
        </p:txBody>
      </p:sp>
      <p:sp>
        <p:nvSpPr>
          <p:cNvPr id="247813" name="TextBox 5"/>
          <p:cNvSpPr txBox="1">
            <a:spLocks noChangeArrowheads="1"/>
          </p:cNvSpPr>
          <p:nvPr/>
        </p:nvSpPr>
        <p:spPr bwMode="auto">
          <a:xfrm>
            <a:off x="4064000" y="2590800"/>
            <a:ext cx="1143000" cy="369888"/>
          </a:xfrm>
          <a:prstGeom prst="rect">
            <a:avLst/>
          </a:prstGeom>
          <a:solidFill>
            <a:srgbClr val="FF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火星</a:t>
            </a:r>
            <a:endParaRPr lang="en-US" sz="1800"/>
          </a:p>
        </p:txBody>
      </p:sp>
      <p:sp>
        <p:nvSpPr>
          <p:cNvPr id="247814" name="TextBox 6"/>
          <p:cNvSpPr txBox="1">
            <a:spLocks noChangeArrowheads="1"/>
          </p:cNvSpPr>
          <p:nvPr/>
        </p:nvSpPr>
        <p:spPr bwMode="auto">
          <a:xfrm>
            <a:off x="5638800" y="1625600"/>
            <a:ext cx="1143000" cy="369888"/>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地球</a:t>
            </a:r>
            <a:endParaRPr lang="en-US" sz="1800"/>
          </a:p>
        </p:txBody>
      </p:sp>
      <p:sp>
        <p:nvSpPr>
          <p:cNvPr id="247815" name="TextBox 7"/>
          <p:cNvSpPr txBox="1">
            <a:spLocks noChangeArrowheads="1"/>
          </p:cNvSpPr>
          <p:nvPr/>
        </p:nvSpPr>
        <p:spPr bwMode="auto">
          <a:xfrm>
            <a:off x="2438400" y="3505200"/>
            <a:ext cx="1143000" cy="369888"/>
          </a:xfrm>
          <a:prstGeom prst="rect">
            <a:avLst/>
          </a:prstGeom>
          <a:solidFill>
            <a:srgbClr val="EB9FF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木星</a:t>
            </a:r>
            <a:endParaRPr lang="en-US" sz="1800"/>
          </a:p>
        </p:txBody>
      </p:sp>
      <p:sp>
        <p:nvSpPr>
          <p:cNvPr id="247816" name="TextBox 8"/>
          <p:cNvSpPr txBox="1">
            <a:spLocks noChangeArrowheads="1"/>
          </p:cNvSpPr>
          <p:nvPr/>
        </p:nvSpPr>
        <p:spPr bwMode="auto">
          <a:xfrm>
            <a:off x="4013200" y="4419600"/>
            <a:ext cx="1143000" cy="369888"/>
          </a:xfrm>
          <a:prstGeom prst="rect">
            <a:avLst/>
          </a:prstGeom>
          <a:solidFill>
            <a:srgbClr val="66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天王星</a:t>
            </a:r>
            <a:endParaRPr lang="en-US" sz="1800"/>
          </a:p>
        </p:txBody>
      </p:sp>
      <p:sp>
        <p:nvSpPr>
          <p:cNvPr id="247817" name="TextBox 9"/>
          <p:cNvSpPr txBox="1">
            <a:spLocks noChangeArrowheads="1"/>
          </p:cNvSpPr>
          <p:nvPr/>
        </p:nvSpPr>
        <p:spPr bwMode="auto">
          <a:xfrm>
            <a:off x="5638800" y="3519488"/>
            <a:ext cx="1143000" cy="369887"/>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土星</a:t>
            </a:r>
            <a:endParaRPr lang="en-US" sz="1800"/>
          </a:p>
        </p:txBody>
      </p:sp>
      <p:sp>
        <p:nvSpPr>
          <p:cNvPr id="247818" name="TextBox 10"/>
          <p:cNvSpPr txBox="1">
            <a:spLocks noChangeArrowheads="1"/>
          </p:cNvSpPr>
          <p:nvPr/>
        </p:nvSpPr>
        <p:spPr bwMode="auto">
          <a:xfrm>
            <a:off x="2438400" y="5410200"/>
            <a:ext cx="1143000" cy="369888"/>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海王星</a:t>
            </a:r>
            <a:endParaRPr lang="en-US" sz="1800"/>
          </a:p>
        </p:txBody>
      </p:sp>
      <p:sp>
        <p:nvSpPr>
          <p:cNvPr id="247819" name="TextBox 11"/>
          <p:cNvSpPr txBox="1">
            <a:spLocks noChangeArrowheads="1"/>
          </p:cNvSpPr>
          <p:nvPr/>
        </p:nvSpPr>
        <p:spPr bwMode="auto">
          <a:xfrm>
            <a:off x="5638800" y="5410200"/>
            <a:ext cx="1143000" cy="369888"/>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800"/>
              <a:t>冥王星</a:t>
            </a:r>
            <a:endParaRPr lang="en-US" sz="1800"/>
          </a:p>
        </p:txBody>
      </p:sp>
      <p:sp>
        <p:nvSpPr>
          <p:cNvPr id="247820" name="TextBox 1"/>
          <p:cNvSpPr txBox="1">
            <a:spLocks noChangeArrowheads="1"/>
          </p:cNvSpPr>
          <p:nvPr/>
        </p:nvSpPr>
        <p:spPr bwMode="auto">
          <a:xfrm>
            <a:off x="0" y="6211888"/>
            <a:ext cx="2057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a:solidFill>
                  <a:schemeClr val="bg1"/>
                </a:solidFill>
              </a:rPr>
              <a:t>（国家地理地图集图书之我们的宇宙）</a:t>
            </a:r>
            <a:endParaRPr lang="en-US" sz="1800">
              <a:solidFill>
                <a:schemeClr val="bg1"/>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325635" name="Rectangle 3"/>
          <p:cNvSpPr>
            <a:spLocks noGrp="1" noChangeArrowheads="1"/>
          </p:cNvSpPr>
          <p:nvPr>
            <p:ph type="title"/>
          </p:nvPr>
        </p:nvSpPr>
        <p:spPr/>
        <p:txBody>
          <a:bodyPr/>
          <a:lstStyle/>
          <a:p>
            <a:pPr eaLnBrk="1" hangingPunct="1">
              <a:defRPr/>
            </a:pPr>
            <a:r>
              <a:rPr lang="en-US"/>
              <a:t>Saturn</a:t>
            </a:r>
          </a:p>
        </p:txBody>
      </p:sp>
      <p:pic>
        <p:nvPicPr>
          <p:cNvPr id="17613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151" t="2238" r="1129" b="20149"/>
          <a:stretch>
            <a:fillRect/>
          </a:stretch>
        </p:blipFill>
        <p:spPr bwMode="auto">
          <a:xfrm>
            <a:off x="0" y="1147763"/>
            <a:ext cx="9144000"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Zeilik 1987—solar system #1</a:t>
            </a:r>
          </a:p>
        </p:txBody>
      </p:sp>
      <p:pic>
        <p:nvPicPr>
          <p:cNvPr id="187904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79044" name="Text Box 4"/>
          <p:cNvSpPr txBox="1">
            <a:spLocks noChangeArrowheads="1"/>
          </p:cNvSpPr>
          <p:nvPr/>
        </p:nvSpPr>
        <p:spPr bwMode="auto">
          <a:xfrm>
            <a:off x="914400" y="609600"/>
            <a:ext cx="7315200" cy="37766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defRPr/>
            </a:pPr>
            <a:r>
              <a:rPr lang="zh-CN" altLang="en-US" sz="3600" b="1">
                <a:solidFill>
                  <a:schemeClr val="bg1"/>
                </a:solidFill>
              </a:rPr>
              <a:t>“我们的简略调查显示了太阳系的</a:t>
            </a:r>
            <a:r>
              <a:rPr lang="zh-CN" altLang="en-US" sz="3600" b="1">
                <a:solidFill>
                  <a:srgbClr val="FFFF00"/>
                </a:solidFill>
              </a:rPr>
              <a:t>结构与含量</a:t>
            </a:r>
            <a:r>
              <a:rPr lang="en-US" altLang="ja-JP" sz="3600" b="1">
                <a:solidFill>
                  <a:schemeClr val="bg1"/>
                </a:solidFill>
              </a:rPr>
              <a:t> </a:t>
            </a:r>
            <a:r>
              <a:rPr lang="zh-CN" altLang="en-US" sz="3600" b="1">
                <a:solidFill>
                  <a:schemeClr val="bg1"/>
                </a:solidFill>
              </a:rPr>
              <a:t>，但是这不是终结。我们可以成功地</a:t>
            </a:r>
            <a:r>
              <a:rPr lang="zh-CN" altLang="en-US" sz="3600" b="1">
                <a:solidFill>
                  <a:srgbClr val="FFFF00"/>
                </a:solidFill>
              </a:rPr>
              <a:t>诠释</a:t>
            </a:r>
            <a:r>
              <a:rPr lang="zh-CN" altLang="en-US" sz="3600" b="1">
                <a:solidFill>
                  <a:schemeClr val="bg1"/>
                </a:solidFill>
              </a:rPr>
              <a:t>许多观察到的特征，譬如陨星的来源。然而</a:t>
            </a:r>
            <a:r>
              <a:rPr lang="en-US" altLang="ja-JP" sz="3600" b="1">
                <a:solidFill>
                  <a:schemeClr val="bg1"/>
                </a:solidFill>
              </a:rPr>
              <a:t>,</a:t>
            </a:r>
            <a:r>
              <a:rPr lang="zh-CN" altLang="en-US" sz="3600" b="1">
                <a:solidFill>
                  <a:schemeClr val="bg1"/>
                </a:solidFill>
              </a:rPr>
              <a:t>关于这些特征的</a:t>
            </a:r>
            <a:r>
              <a:rPr lang="zh-CN" altLang="en-US" sz="3600" b="1">
                <a:solidFill>
                  <a:srgbClr val="FFFF00"/>
                </a:solidFill>
              </a:rPr>
              <a:t>起源</a:t>
            </a:r>
            <a:r>
              <a:rPr lang="zh-CN" altLang="en-US" sz="3600" b="1">
                <a:solidFill>
                  <a:schemeClr val="bg1"/>
                </a:solidFill>
              </a:rPr>
              <a:t>，仍存留着</a:t>
            </a:r>
            <a:r>
              <a:rPr lang="zh-CN" altLang="en-US" sz="3600" b="1">
                <a:solidFill>
                  <a:srgbClr val="FFFF00"/>
                </a:solidFill>
              </a:rPr>
              <a:t>大批的未解问题</a:t>
            </a:r>
            <a:r>
              <a:rPr lang="zh-CN" altLang="en-US" sz="3600" b="1">
                <a:solidFill>
                  <a:schemeClr val="bg1"/>
                </a:solidFill>
              </a:rPr>
              <a:t>。这些未解的问题促使了假设性的答案（第七章）。</a:t>
            </a:r>
            <a:endParaRPr lang="en-US" sz="3600" b="1">
              <a:solidFill>
                <a:schemeClr val="bg1"/>
              </a:solidFill>
            </a:endParaRPr>
          </a:p>
        </p:txBody>
      </p:sp>
      <p:sp>
        <p:nvSpPr>
          <p:cNvPr id="1879045" name="Text Box 5"/>
          <p:cNvSpPr txBox="1">
            <a:spLocks noChangeArrowheads="1"/>
          </p:cNvSpPr>
          <p:nvPr/>
        </p:nvSpPr>
        <p:spPr bwMode="auto">
          <a:xfrm>
            <a:off x="914400" y="5105400"/>
            <a:ext cx="7315200" cy="1108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200" b="1">
                <a:solidFill>
                  <a:schemeClr val="bg1"/>
                </a:solidFill>
              </a:rPr>
              <a:t>Michael Zeilik &amp; Elske Smith, </a:t>
            </a:r>
            <a:r>
              <a:rPr lang="en-US" sz="2200" b="1" i="1">
                <a:solidFill>
                  <a:schemeClr val="bg1"/>
                </a:solidFill>
              </a:rPr>
              <a:t>Introductory Astronomy &amp; Astrophysics </a:t>
            </a:r>
            <a:r>
              <a:rPr lang="zh-CN" altLang="en-US" sz="2200" b="1">
                <a:solidFill>
                  <a:schemeClr val="bg1"/>
                </a:solidFill>
              </a:rPr>
              <a:t>（天文学与天体物理学入门）</a:t>
            </a:r>
            <a:r>
              <a:rPr lang="en-US" sz="2200" b="1">
                <a:solidFill>
                  <a:schemeClr val="bg1"/>
                </a:solidFill>
              </a:rPr>
              <a:t> Philadelphia: Saunders College Publ., 1987), 33</a:t>
            </a:r>
            <a:r>
              <a:rPr lang="zh-CN" altLang="en-US" sz="2200" b="1">
                <a:solidFill>
                  <a:schemeClr val="bg1"/>
                </a:solidFill>
              </a:rPr>
              <a:t>页。</a:t>
            </a:r>
            <a:r>
              <a:rPr lang="en-US" sz="2200">
                <a:solidFill>
                  <a:schemeClr val="bg1"/>
                </a:solidFill>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Zeilik 1987—solar system #2</a:t>
            </a:r>
          </a:p>
        </p:txBody>
      </p:sp>
      <p:pic>
        <p:nvPicPr>
          <p:cNvPr id="188006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0068" name="Text Box 4"/>
          <p:cNvSpPr txBox="1">
            <a:spLocks noChangeArrowheads="1"/>
          </p:cNvSpPr>
          <p:nvPr/>
        </p:nvSpPr>
        <p:spPr bwMode="auto">
          <a:xfrm>
            <a:off x="914400" y="593725"/>
            <a:ext cx="7315200" cy="48291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defRPr/>
            </a:pPr>
            <a:r>
              <a:rPr lang="zh-CN" altLang="en-US" sz="3600" b="1">
                <a:solidFill>
                  <a:schemeClr val="bg1"/>
                </a:solidFill>
              </a:rPr>
              <a:t>“</a:t>
            </a:r>
            <a:r>
              <a:rPr lang="zh-CN" altLang="en-US" sz="3600" b="1">
                <a:solidFill>
                  <a:srgbClr val="FFFF00"/>
                </a:solidFill>
              </a:rPr>
              <a:t>最基本的问题是太阳系起源的方式与缘故。</a:t>
            </a:r>
            <a:r>
              <a:rPr lang="zh-CN" altLang="en-US" sz="3600" b="1">
                <a:solidFill>
                  <a:schemeClr val="bg1"/>
                </a:solidFill>
              </a:rPr>
              <a:t>为什么存有五个微小的类地行星和四个巨大的类木行星？。。。为什么行星的运行是靠近黄道平面正转？</a:t>
            </a:r>
            <a:r>
              <a:rPr lang="zh-CN" altLang="en-US" sz="3600" b="1">
                <a:solidFill>
                  <a:srgbClr val="FFFF00"/>
                </a:solidFill>
              </a:rPr>
              <a:t> </a:t>
            </a:r>
            <a:r>
              <a:rPr lang="en-US" altLang="ja-JP" sz="3600" b="1">
                <a:solidFill>
                  <a:schemeClr val="bg1"/>
                </a:solidFill>
              </a:rPr>
              <a:t>  </a:t>
            </a:r>
          </a:p>
          <a:p>
            <a:pPr eaLnBrk="1" hangingPunct="1">
              <a:lnSpc>
                <a:spcPct val="95000"/>
              </a:lnSpc>
              <a:defRPr/>
            </a:pPr>
            <a:r>
              <a:rPr lang="en-US" sz="3600" b="1">
                <a:solidFill>
                  <a:schemeClr val="bg1"/>
                </a:solidFill>
              </a:rPr>
              <a:t>	</a:t>
            </a:r>
            <a:r>
              <a:rPr lang="zh-CN" altLang="en-US" sz="3600" b="1">
                <a:solidFill>
                  <a:schemeClr val="bg1"/>
                </a:solidFill>
              </a:rPr>
              <a:t>太阳系的动量矩分布也是个</a:t>
            </a:r>
            <a:r>
              <a:rPr lang="zh-CN" altLang="en-US" sz="3600" b="1">
                <a:solidFill>
                  <a:srgbClr val="FFFF00"/>
                </a:solidFill>
              </a:rPr>
              <a:t>谜底</a:t>
            </a:r>
            <a:r>
              <a:rPr lang="zh-CN" altLang="en-US" sz="3600" b="1">
                <a:solidFill>
                  <a:schemeClr val="bg1"/>
                </a:solidFill>
              </a:rPr>
              <a:t>。。。。</a:t>
            </a:r>
            <a:r>
              <a:rPr lang="en-US" sz="3600" b="1">
                <a:solidFill>
                  <a:schemeClr val="bg1"/>
                </a:solidFill>
              </a:rPr>
              <a:t> </a:t>
            </a:r>
            <a:r>
              <a:rPr lang="zh-CN" altLang="en-US" sz="3600" b="1">
                <a:solidFill>
                  <a:schemeClr val="bg1"/>
                </a:solidFill>
              </a:rPr>
              <a:t>行星供应了系统的</a:t>
            </a:r>
            <a:r>
              <a:rPr lang="en-US" altLang="zh-CN" sz="3600" b="1">
                <a:solidFill>
                  <a:schemeClr val="bg1"/>
                </a:solidFill>
              </a:rPr>
              <a:t>97%</a:t>
            </a:r>
            <a:r>
              <a:rPr lang="zh-CN" altLang="en-US" sz="3600" b="1">
                <a:solidFill>
                  <a:schemeClr val="bg1"/>
                </a:solidFill>
              </a:rPr>
              <a:t>的动量矩。为什么做为更大量的太阳不是主要的供应者？”</a:t>
            </a:r>
            <a:endParaRPr lang="en-US" sz="3600" b="1">
              <a:solidFill>
                <a:schemeClr val="bg1"/>
              </a:solidFill>
            </a:endParaRPr>
          </a:p>
        </p:txBody>
      </p:sp>
      <p:sp>
        <p:nvSpPr>
          <p:cNvPr id="1880069" name="Text Box 5"/>
          <p:cNvSpPr txBox="1">
            <a:spLocks noChangeArrowheads="1"/>
          </p:cNvSpPr>
          <p:nvPr/>
        </p:nvSpPr>
        <p:spPr bwMode="auto">
          <a:xfrm>
            <a:off x="914400" y="5791200"/>
            <a:ext cx="7315200" cy="427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en-US" sz="2200" b="1" dirty="0" err="1">
                <a:solidFill>
                  <a:schemeClr val="bg1"/>
                </a:solidFill>
                <a:cs typeface="+mn-cs"/>
              </a:rPr>
              <a:t>Zeilik</a:t>
            </a:r>
            <a:r>
              <a:rPr lang="en-US" sz="2200" b="1" dirty="0">
                <a:solidFill>
                  <a:schemeClr val="bg1"/>
                </a:solidFill>
                <a:cs typeface="+mn-cs"/>
              </a:rPr>
              <a:t> </a:t>
            </a:r>
            <a:r>
              <a:rPr lang="zh-CN" altLang="en-US" sz="2200" b="1" dirty="0">
                <a:solidFill>
                  <a:schemeClr val="bg1"/>
                </a:solidFill>
                <a:cs typeface="+mn-cs"/>
              </a:rPr>
              <a:t>（</a:t>
            </a:r>
            <a:r>
              <a:rPr lang="en-US" sz="2200" b="1" dirty="0">
                <a:solidFill>
                  <a:schemeClr val="bg1"/>
                </a:solidFill>
                <a:cs typeface="+mn-cs"/>
              </a:rPr>
              <a:t>1987</a:t>
            </a:r>
            <a:r>
              <a:rPr lang="zh-CN" altLang="en-US" sz="2200" b="1" dirty="0">
                <a:solidFill>
                  <a:schemeClr val="bg1"/>
                </a:solidFill>
                <a:cs typeface="+mn-cs"/>
              </a:rPr>
              <a:t>年），</a:t>
            </a:r>
            <a:r>
              <a:rPr lang="en-US" sz="2200" b="1" dirty="0">
                <a:solidFill>
                  <a:schemeClr val="bg1"/>
                </a:solidFill>
                <a:cs typeface="+mn-cs"/>
              </a:rPr>
              <a:t>33</a:t>
            </a:r>
            <a:r>
              <a:rPr lang="zh-CN" altLang="en-US" sz="2200" b="1" dirty="0">
                <a:solidFill>
                  <a:schemeClr val="bg1"/>
                </a:solidFill>
                <a:cs typeface="+mn-cs"/>
              </a:rPr>
              <a:t>页。</a:t>
            </a:r>
            <a:endParaRPr lang="en-US" sz="2200" dirty="0">
              <a:solidFill>
                <a:schemeClr val="bg1"/>
              </a:solidFill>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109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Zeilik 1987—solar system #3</a:t>
            </a:r>
          </a:p>
        </p:txBody>
      </p:sp>
      <p:pic>
        <p:nvPicPr>
          <p:cNvPr id="188109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1092" name="Text Box 4"/>
          <p:cNvSpPr txBox="1">
            <a:spLocks noChangeArrowheads="1"/>
          </p:cNvSpPr>
          <p:nvPr/>
        </p:nvSpPr>
        <p:spPr bwMode="auto">
          <a:xfrm>
            <a:off x="914400" y="666750"/>
            <a:ext cx="7315200" cy="40322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200" b="1">
                <a:solidFill>
                  <a:schemeClr val="bg1"/>
                </a:solidFill>
              </a:rPr>
              <a:t>“曾有原始的旋转速率吗？若有，为什么类地行星比类木行星旋转得更为缓慢？。。。为什么金星和土卫六（泰坦）和类木行星有如此稠密的大气层？什么形成了行星和卫星的地面？。。。为什么土星、木星和天王星的晕有那么大的分别？。。。彗星是如何形成的，并且外头存有多少个？</a:t>
            </a:r>
            <a:endParaRPr lang="en-US" sz="3200" b="1">
              <a:solidFill>
                <a:schemeClr val="bg1"/>
              </a:solidFill>
            </a:endParaRPr>
          </a:p>
        </p:txBody>
      </p:sp>
      <p:sp>
        <p:nvSpPr>
          <p:cNvPr id="6" name="Text Box 5"/>
          <p:cNvSpPr txBox="1">
            <a:spLocks noChangeArrowheads="1"/>
          </p:cNvSpPr>
          <p:nvPr/>
        </p:nvSpPr>
        <p:spPr bwMode="auto">
          <a:xfrm>
            <a:off x="914400" y="5791200"/>
            <a:ext cx="7315200" cy="427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en-US" sz="2200" b="1" dirty="0" err="1">
                <a:solidFill>
                  <a:schemeClr val="bg1"/>
                </a:solidFill>
                <a:cs typeface="+mn-cs"/>
              </a:rPr>
              <a:t>Zeilik</a:t>
            </a:r>
            <a:r>
              <a:rPr lang="en-US" sz="2200" b="1" dirty="0">
                <a:solidFill>
                  <a:schemeClr val="bg1"/>
                </a:solidFill>
                <a:cs typeface="+mn-cs"/>
              </a:rPr>
              <a:t> </a:t>
            </a:r>
            <a:r>
              <a:rPr lang="zh-CN" altLang="en-US" sz="2200" b="1" dirty="0">
                <a:solidFill>
                  <a:schemeClr val="bg1"/>
                </a:solidFill>
                <a:cs typeface="+mn-cs"/>
              </a:rPr>
              <a:t>（</a:t>
            </a:r>
            <a:r>
              <a:rPr lang="en-US" sz="2200" b="1" dirty="0">
                <a:solidFill>
                  <a:schemeClr val="bg1"/>
                </a:solidFill>
                <a:cs typeface="+mn-cs"/>
              </a:rPr>
              <a:t>1987</a:t>
            </a:r>
            <a:r>
              <a:rPr lang="zh-CN" altLang="en-US" sz="2200" b="1" dirty="0">
                <a:solidFill>
                  <a:schemeClr val="bg1"/>
                </a:solidFill>
                <a:cs typeface="+mn-cs"/>
              </a:rPr>
              <a:t>年），</a:t>
            </a:r>
            <a:r>
              <a:rPr lang="en-US" sz="2200" b="1" dirty="0">
                <a:solidFill>
                  <a:schemeClr val="bg1"/>
                </a:solidFill>
                <a:cs typeface="+mn-cs"/>
              </a:rPr>
              <a:t>33</a:t>
            </a:r>
            <a:r>
              <a:rPr lang="zh-CN" altLang="en-US" sz="2200" b="1" dirty="0">
                <a:solidFill>
                  <a:schemeClr val="bg1"/>
                </a:solidFill>
                <a:cs typeface="+mn-cs"/>
              </a:rPr>
              <a:t>页。</a:t>
            </a:r>
            <a:endParaRPr lang="en-US" sz="2200" dirty="0">
              <a:solidFill>
                <a:schemeClr val="bg1"/>
              </a:solidFill>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Zeilik 1987—solar system #4</a:t>
            </a:r>
          </a:p>
        </p:txBody>
      </p:sp>
      <p:pic>
        <p:nvPicPr>
          <p:cNvPr id="188211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2116" name="Text Box 4"/>
          <p:cNvSpPr txBox="1">
            <a:spLocks noChangeArrowheads="1"/>
          </p:cNvSpPr>
          <p:nvPr/>
        </p:nvSpPr>
        <p:spPr bwMode="auto">
          <a:xfrm>
            <a:off x="838200" y="915988"/>
            <a:ext cx="7391400" cy="3786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4000" b="1">
                <a:solidFill>
                  <a:schemeClr val="bg1"/>
                </a:solidFill>
              </a:rPr>
              <a:t>“我们认为</a:t>
            </a:r>
            <a:r>
              <a:rPr lang="zh-CN" altLang="en-US" sz="4000" b="1">
                <a:solidFill>
                  <a:srgbClr val="FFFF00"/>
                </a:solidFill>
              </a:rPr>
              <a:t>最基本的问题</a:t>
            </a:r>
            <a:r>
              <a:rPr lang="zh-CN" altLang="en-US" sz="4000" b="1">
                <a:solidFill>
                  <a:schemeClr val="bg1"/>
                </a:solidFill>
              </a:rPr>
              <a:t>必须是由任何假设为我们的太阳系解释的模型解答。直到如此的模型的现成，我们只能够接受我们所看见的并试图解释在我们面前的</a:t>
            </a:r>
            <a:r>
              <a:rPr lang="zh-CN" altLang="en-US" sz="4000" b="1">
                <a:solidFill>
                  <a:srgbClr val="FFFF00"/>
                </a:solidFill>
              </a:rPr>
              <a:t>谜语</a:t>
            </a:r>
            <a:r>
              <a:rPr lang="zh-CN" altLang="en-US" sz="4000" b="1">
                <a:solidFill>
                  <a:schemeClr val="bg1"/>
                </a:solidFill>
              </a:rPr>
              <a:t>。”</a:t>
            </a:r>
            <a:endParaRPr lang="en-US" sz="4000" b="1">
              <a:solidFill>
                <a:schemeClr val="bg1"/>
              </a:solidFill>
            </a:endParaRPr>
          </a:p>
        </p:txBody>
      </p:sp>
      <p:sp>
        <p:nvSpPr>
          <p:cNvPr id="6" name="Text Box 5"/>
          <p:cNvSpPr txBox="1">
            <a:spLocks noChangeArrowheads="1"/>
          </p:cNvSpPr>
          <p:nvPr/>
        </p:nvSpPr>
        <p:spPr bwMode="auto">
          <a:xfrm>
            <a:off x="914400" y="5791200"/>
            <a:ext cx="7315200" cy="427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en-US" sz="2200" b="1" dirty="0" err="1">
                <a:solidFill>
                  <a:schemeClr val="bg1"/>
                </a:solidFill>
                <a:cs typeface="+mn-cs"/>
              </a:rPr>
              <a:t>Zeilik</a:t>
            </a:r>
            <a:r>
              <a:rPr lang="en-US" sz="2200" b="1" dirty="0">
                <a:solidFill>
                  <a:schemeClr val="bg1"/>
                </a:solidFill>
                <a:cs typeface="+mn-cs"/>
              </a:rPr>
              <a:t> </a:t>
            </a:r>
            <a:r>
              <a:rPr lang="zh-CN" altLang="en-US" sz="2200" b="1" dirty="0">
                <a:solidFill>
                  <a:schemeClr val="bg1"/>
                </a:solidFill>
                <a:cs typeface="+mn-cs"/>
              </a:rPr>
              <a:t>（</a:t>
            </a:r>
            <a:r>
              <a:rPr lang="en-US" sz="2200" b="1" dirty="0">
                <a:solidFill>
                  <a:schemeClr val="bg1"/>
                </a:solidFill>
                <a:cs typeface="+mn-cs"/>
              </a:rPr>
              <a:t>1987</a:t>
            </a:r>
            <a:r>
              <a:rPr lang="zh-CN" altLang="en-US" sz="2200" b="1" dirty="0">
                <a:solidFill>
                  <a:schemeClr val="bg1"/>
                </a:solidFill>
                <a:cs typeface="+mn-cs"/>
              </a:rPr>
              <a:t>年），</a:t>
            </a:r>
            <a:r>
              <a:rPr lang="en-US" sz="2200" b="1" dirty="0">
                <a:solidFill>
                  <a:schemeClr val="bg1"/>
                </a:solidFill>
                <a:cs typeface="+mn-cs"/>
              </a:rPr>
              <a:t>33</a:t>
            </a:r>
            <a:r>
              <a:rPr lang="zh-CN" altLang="en-US" sz="2200" b="1" dirty="0">
                <a:solidFill>
                  <a:schemeClr val="bg1"/>
                </a:solidFill>
                <a:cs typeface="+mn-cs"/>
              </a:rPr>
              <a:t>页。</a:t>
            </a:r>
            <a:endParaRPr lang="en-US" sz="2200" dirty="0">
              <a:solidFill>
                <a:schemeClr val="bg1"/>
              </a:solidFill>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4754" name="Text Box 2"/>
          <p:cNvSpPr txBox="1">
            <a:spLocks noChangeArrowheads="1"/>
          </p:cNvSpPr>
          <p:nvPr/>
        </p:nvSpPr>
        <p:spPr bwMode="auto">
          <a:xfrm>
            <a:off x="5486400" y="830263"/>
            <a:ext cx="3429000"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3600" b="1" dirty="0">
                <a:solidFill>
                  <a:srgbClr val="FFFF00"/>
                </a:solidFill>
                <a:cs typeface="+mn-cs"/>
              </a:rPr>
              <a:t>2009</a:t>
            </a:r>
            <a:r>
              <a:rPr lang="zh-CN" altLang="en-US" sz="3600" b="1" dirty="0">
                <a:solidFill>
                  <a:srgbClr val="FFFF00"/>
                </a:solidFill>
                <a:cs typeface="+mn-cs"/>
              </a:rPr>
              <a:t>年</a:t>
            </a:r>
            <a:r>
              <a:rPr lang="en-US" altLang="zh-CN" sz="3600" b="1" dirty="0">
                <a:solidFill>
                  <a:srgbClr val="FFFF00"/>
                </a:solidFill>
                <a:cs typeface="+mn-cs"/>
              </a:rPr>
              <a:t>1</a:t>
            </a:r>
            <a:r>
              <a:rPr lang="zh-CN" altLang="en-US" sz="3600" b="1" dirty="0">
                <a:solidFill>
                  <a:srgbClr val="FFFF00"/>
                </a:solidFill>
                <a:cs typeface="+mn-cs"/>
              </a:rPr>
              <a:t>月</a:t>
            </a:r>
            <a:r>
              <a:rPr lang="en-US" altLang="zh-CN" sz="3600" b="1" dirty="0">
                <a:solidFill>
                  <a:srgbClr val="FFFF00"/>
                </a:solidFill>
                <a:cs typeface="+mn-cs"/>
              </a:rPr>
              <a:t>31</a:t>
            </a:r>
            <a:r>
              <a:rPr lang="zh-CN" altLang="en-US" sz="3600" b="1" dirty="0">
                <a:solidFill>
                  <a:srgbClr val="FFFF00"/>
                </a:solidFill>
                <a:cs typeface="+mn-cs"/>
              </a:rPr>
              <a:t>日</a:t>
            </a:r>
            <a:endParaRPr lang="en-US" sz="3600" b="1" dirty="0">
              <a:solidFill>
                <a:srgbClr val="FFFF00"/>
              </a:solidFill>
              <a:cs typeface="+mn-cs"/>
            </a:endParaRPr>
          </a:p>
        </p:txBody>
      </p:sp>
      <p:pic>
        <p:nvPicPr>
          <p:cNvPr id="258050" name="Picture 3" descr="new Scientist Cover 2009 Jan 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5675" y="533400"/>
            <a:ext cx="438467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86400" y="2209800"/>
            <a:ext cx="3581400" cy="3200400"/>
          </a:xfrm>
        </p:spPr>
        <p:txBody>
          <a:bodyPr/>
          <a:lstStyle/>
          <a:p>
            <a:pPr>
              <a:defRPr/>
            </a:pPr>
            <a:r>
              <a:rPr lang="zh-CN" altLang="en-US" sz="3600" b="1">
                <a:solidFill>
                  <a:srgbClr val="FFFFFF"/>
                </a:solidFill>
                <a:latin typeface="Arial" charset="0"/>
                <a:ea typeface="ＭＳ Ｐゴシック" charset="0"/>
                <a:cs typeface="Arial" charset="0"/>
              </a:rPr>
              <a:t>“未知的太阳系”</a:t>
            </a:r>
            <a:endParaRPr lang="en-US">
              <a:latin typeface="Arial" charset="0"/>
              <a:ea typeface="ＭＳ Ｐゴシック"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5778" name="Rectangle 2"/>
          <p:cNvSpPr>
            <a:spLocks noChangeArrowheads="1"/>
          </p:cNvSpPr>
          <p:nvPr/>
        </p:nvSpPr>
        <p:spPr bwMode="auto">
          <a:xfrm>
            <a:off x="6096000" y="685800"/>
            <a:ext cx="2133600" cy="2743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35780" name="Text Box 4"/>
          <p:cNvSpPr txBox="1">
            <a:spLocks noChangeArrowheads="1"/>
          </p:cNvSpPr>
          <p:nvPr/>
        </p:nvSpPr>
        <p:spPr bwMode="auto">
          <a:xfrm>
            <a:off x="914400" y="1374775"/>
            <a:ext cx="5286375" cy="319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buFontTx/>
              <a:buChar char="•"/>
              <a:defRPr/>
            </a:pPr>
            <a:r>
              <a:rPr lang="en-US" sz="3200" b="1">
                <a:solidFill>
                  <a:schemeClr val="bg1"/>
                </a:solidFill>
              </a:rPr>
              <a:t>  </a:t>
            </a:r>
            <a:r>
              <a:rPr lang="zh-CN" altLang="en-US" sz="3200" b="1">
                <a:solidFill>
                  <a:srgbClr val="FFFF00"/>
                </a:solidFill>
              </a:rPr>
              <a:t>太阳系如何形成？</a:t>
            </a:r>
            <a:endParaRPr lang="en-US" sz="3200" b="1">
              <a:solidFill>
                <a:srgbClr val="FFFF00"/>
              </a:solidFill>
            </a:endParaRPr>
          </a:p>
          <a:p>
            <a:pPr eaLnBrk="1" hangingPunct="1">
              <a:lnSpc>
                <a:spcPct val="90000"/>
              </a:lnSpc>
              <a:buFontTx/>
              <a:buChar char="•"/>
              <a:defRPr/>
            </a:pPr>
            <a:r>
              <a:rPr lang="en-US" sz="3200" b="1">
                <a:solidFill>
                  <a:schemeClr val="bg1"/>
                </a:solidFill>
              </a:rPr>
              <a:t>  </a:t>
            </a:r>
            <a:r>
              <a:rPr lang="zh-CN" altLang="en-US" sz="3200" b="1">
                <a:solidFill>
                  <a:schemeClr val="bg1"/>
                </a:solidFill>
              </a:rPr>
              <a:t>为什么在天上的太阳和月   </a:t>
            </a:r>
            <a:br>
              <a:rPr lang="en-US" altLang="zh-CN" sz="3200" b="1">
                <a:solidFill>
                  <a:schemeClr val="bg1"/>
                </a:solidFill>
              </a:rPr>
            </a:br>
            <a:r>
              <a:rPr lang="zh-CN" altLang="en-US" sz="3200" b="1">
                <a:solidFill>
                  <a:schemeClr val="bg1"/>
                </a:solidFill>
              </a:rPr>
              <a:t>    球是同一个大小？</a:t>
            </a:r>
            <a:endParaRPr lang="en-US" altLang="zh-CN" sz="3200" b="1">
              <a:solidFill>
                <a:schemeClr val="bg1"/>
              </a:solidFill>
            </a:endParaRPr>
          </a:p>
          <a:p>
            <a:pPr eaLnBrk="1" hangingPunct="1">
              <a:lnSpc>
                <a:spcPct val="90000"/>
              </a:lnSpc>
              <a:buFontTx/>
              <a:buChar char="•"/>
              <a:defRPr/>
            </a:pPr>
            <a:r>
              <a:rPr lang="en-US" sz="3200" b="1">
                <a:solidFill>
                  <a:schemeClr val="bg1"/>
                </a:solidFill>
              </a:rPr>
              <a:t>  </a:t>
            </a:r>
            <a:r>
              <a:rPr lang="zh-CN" altLang="en-US" sz="3200" b="1">
                <a:solidFill>
                  <a:schemeClr val="bg1"/>
                </a:solidFill>
              </a:rPr>
              <a:t>是否有个</a:t>
            </a:r>
            <a:r>
              <a:rPr lang="en-US" altLang="zh-CN" sz="3200" b="1">
                <a:solidFill>
                  <a:schemeClr val="bg1"/>
                </a:solidFill>
              </a:rPr>
              <a:t>X</a:t>
            </a:r>
            <a:r>
              <a:rPr lang="zh-CN" altLang="en-US" sz="3200" b="1">
                <a:solidFill>
                  <a:schemeClr val="bg1"/>
                </a:solidFill>
              </a:rPr>
              <a:t>星球？</a:t>
            </a:r>
            <a:endParaRPr lang="en-US" sz="3200" b="1">
              <a:solidFill>
                <a:schemeClr val="bg1"/>
              </a:solidFill>
            </a:endParaRPr>
          </a:p>
          <a:p>
            <a:pPr eaLnBrk="1" hangingPunct="1">
              <a:lnSpc>
                <a:spcPct val="90000"/>
              </a:lnSpc>
              <a:buFontTx/>
              <a:buChar char="•"/>
              <a:defRPr/>
            </a:pPr>
            <a:r>
              <a:rPr lang="en-US" sz="3200" b="1">
                <a:solidFill>
                  <a:schemeClr val="bg1"/>
                </a:solidFill>
              </a:rPr>
              <a:t>  </a:t>
            </a:r>
            <a:r>
              <a:rPr lang="zh-CN" altLang="en-US" sz="3200" b="1">
                <a:solidFill>
                  <a:schemeClr val="bg1"/>
                </a:solidFill>
              </a:rPr>
              <a:t>彗星从哪里来？</a:t>
            </a:r>
            <a:endParaRPr lang="en-US" sz="3200" b="1">
              <a:solidFill>
                <a:schemeClr val="bg1"/>
              </a:solidFill>
            </a:endParaRPr>
          </a:p>
          <a:p>
            <a:pPr eaLnBrk="1" hangingPunct="1">
              <a:lnSpc>
                <a:spcPct val="90000"/>
              </a:lnSpc>
              <a:buFontTx/>
              <a:buChar char="•"/>
              <a:defRPr/>
            </a:pPr>
            <a:r>
              <a:rPr lang="en-US" sz="3200" b="1">
                <a:solidFill>
                  <a:schemeClr val="bg1"/>
                </a:solidFill>
              </a:rPr>
              <a:t>  </a:t>
            </a:r>
            <a:r>
              <a:rPr lang="zh-CN" altLang="en-US" sz="3200" b="1">
                <a:solidFill>
                  <a:schemeClr val="bg1"/>
                </a:solidFill>
              </a:rPr>
              <a:t>太阳系是独一无二的吗？</a:t>
            </a:r>
            <a:endParaRPr lang="en-US" sz="3200" b="1">
              <a:solidFill>
                <a:schemeClr val="bg1"/>
              </a:solidFill>
            </a:endParaRPr>
          </a:p>
          <a:p>
            <a:pPr eaLnBrk="1" hangingPunct="1">
              <a:lnSpc>
                <a:spcPct val="90000"/>
              </a:lnSpc>
              <a:buFontTx/>
              <a:buChar char="•"/>
              <a:defRPr/>
            </a:pPr>
            <a:r>
              <a:rPr lang="en-US" sz="3200" b="1">
                <a:solidFill>
                  <a:schemeClr val="bg1"/>
                </a:solidFill>
              </a:rPr>
              <a:t>  </a:t>
            </a:r>
            <a:r>
              <a:rPr lang="zh-CN" altLang="en-US" sz="3200" b="1">
                <a:solidFill>
                  <a:schemeClr val="bg1"/>
                </a:solidFill>
              </a:rPr>
              <a:t>它如何结束？</a:t>
            </a:r>
            <a:endParaRPr lang="en-US" sz="3200" b="1">
              <a:solidFill>
                <a:schemeClr val="bg1"/>
              </a:solidFill>
            </a:endParaRPr>
          </a:p>
        </p:txBody>
      </p:sp>
      <p:sp>
        <p:nvSpPr>
          <p:cNvPr id="2635781" name="Text Box 5"/>
          <p:cNvSpPr txBox="1">
            <a:spLocks noChangeArrowheads="1"/>
          </p:cNvSpPr>
          <p:nvPr/>
        </p:nvSpPr>
        <p:spPr bwMode="auto">
          <a:xfrm>
            <a:off x="914400" y="5562600"/>
            <a:ext cx="73152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200" b="1">
                <a:solidFill>
                  <a:schemeClr val="bg1"/>
                </a:solidFill>
              </a:rPr>
              <a:t>斯蒂芬</a:t>
            </a:r>
            <a:r>
              <a:rPr lang="en-US" altLang="zh-CN" sz="2200" b="1">
                <a:solidFill>
                  <a:schemeClr val="bg1"/>
                </a:solidFill>
              </a:rPr>
              <a:t>·</a:t>
            </a:r>
            <a:r>
              <a:rPr lang="zh-CN" altLang="en-US" sz="2200" b="1">
                <a:solidFill>
                  <a:schemeClr val="bg1"/>
                </a:solidFill>
              </a:rPr>
              <a:t>巴特斯</a:t>
            </a:r>
            <a:r>
              <a:rPr lang="en-US" sz="2200" b="1">
                <a:solidFill>
                  <a:schemeClr val="bg1"/>
                </a:solidFill>
              </a:rPr>
              <a:t>, </a:t>
            </a:r>
            <a:r>
              <a:rPr lang="ja-JP" altLang="en-US" sz="2200" b="1">
                <a:solidFill>
                  <a:schemeClr val="bg1"/>
                </a:solidFill>
              </a:rPr>
              <a:t>“</a:t>
            </a:r>
            <a:r>
              <a:rPr lang="zh-CN" altLang="en-US" sz="2200" b="1">
                <a:solidFill>
                  <a:schemeClr val="bg1"/>
                </a:solidFill>
              </a:rPr>
              <a:t>不为人知的太阳系历史，” </a:t>
            </a:r>
            <a:r>
              <a:rPr lang="zh-CN" altLang="en-US" sz="2200" b="1" i="1">
                <a:solidFill>
                  <a:schemeClr val="bg1"/>
                </a:solidFill>
              </a:rPr>
              <a:t>新科学人</a:t>
            </a:r>
            <a:r>
              <a:rPr lang="en-US" altLang="ja-JP" sz="2200" b="1">
                <a:solidFill>
                  <a:schemeClr val="bg1"/>
                </a:solidFill>
              </a:rPr>
              <a:t>201:2693 (</a:t>
            </a:r>
            <a:r>
              <a:rPr lang="en-US" altLang="zh-CN" sz="2200" b="1">
                <a:solidFill>
                  <a:schemeClr val="bg1"/>
                </a:solidFill>
              </a:rPr>
              <a:t>2009</a:t>
            </a:r>
            <a:r>
              <a:rPr lang="zh-CN" altLang="en-US" sz="2200" b="1">
                <a:solidFill>
                  <a:schemeClr val="bg1"/>
                </a:solidFill>
              </a:rPr>
              <a:t>年</a:t>
            </a:r>
            <a:r>
              <a:rPr lang="en-US" altLang="zh-CN" sz="2200" b="1">
                <a:solidFill>
                  <a:schemeClr val="bg1"/>
                </a:solidFill>
              </a:rPr>
              <a:t>1</a:t>
            </a:r>
            <a:r>
              <a:rPr lang="zh-CN" altLang="en-US" sz="2200" b="1">
                <a:solidFill>
                  <a:schemeClr val="bg1"/>
                </a:solidFill>
              </a:rPr>
              <a:t>月</a:t>
            </a:r>
            <a:r>
              <a:rPr lang="en-US" altLang="zh-CN" sz="2200" b="1">
                <a:solidFill>
                  <a:schemeClr val="bg1"/>
                </a:solidFill>
              </a:rPr>
              <a:t>31</a:t>
            </a:r>
            <a:r>
              <a:rPr lang="zh-CN" altLang="en-US" sz="2200" b="1">
                <a:solidFill>
                  <a:schemeClr val="bg1"/>
                </a:solidFill>
              </a:rPr>
              <a:t>日）</a:t>
            </a:r>
            <a:r>
              <a:rPr lang="en-US" altLang="ja-JP" sz="2200" b="1">
                <a:solidFill>
                  <a:schemeClr val="bg1"/>
                </a:solidFill>
              </a:rPr>
              <a:t>, 29-35</a:t>
            </a:r>
            <a:r>
              <a:rPr lang="zh-CN" altLang="en-US" sz="2200" b="1">
                <a:solidFill>
                  <a:schemeClr val="bg1"/>
                </a:solidFill>
              </a:rPr>
              <a:t>页。</a:t>
            </a:r>
            <a:endParaRPr lang="en-US" sz="2200" b="1">
              <a:solidFill>
                <a:schemeClr val="bg1"/>
              </a:solidFill>
            </a:endParaRPr>
          </a:p>
        </p:txBody>
      </p:sp>
      <p:pic>
        <p:nvPicPr>
          <p:cNvPr id="259076" name="Picture 6" descr="new Scientist Cover 2009 Jan 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0775" y="800100"/>
            <a:ext cx="1919288"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1113" y="228600"/>
            <a:ext cx="5867400" cy="914400"/>
          </a:xfrm>
        </p:spPr>
        <p:txBody>
          <a:bodyPr/>
          <a:lstStyle/>
          <a:p>
            <a:pPr>
              <a:defRPr/>
            </a:pPr>
            <a:r>
              <a:rPr lang="zh-CN" altLang="en-US" sz="3600" b="1">
                <a:solidFill>
                  <a:srgbClr val="BBE0E3"/>
                </a:solidFill>
                <a:latin typeface="Arial" charset="0"/>
                <a:ea typeface="ＭＳ Ｐゴシック" charset="0"/>
                <a:cs typeface="Arial" charset="0"/>
              </a:rPr>
              <a:t>“</a:t>
            </a:r>
            <a:r>
              <a:rPr lang="en-US" altLang="zh-CN" sz="3600" b="1">
                <a:solidFill>
                  <a:srgbClr val="BBE0E3"/>
                </a:solidFill>
                <a:latin typeface="Arial" charset="0"/>
                <a:ea typeface="ＭＳ Ｐゴシック" charset="0"/>
                <a:cs typeface="Arial" charset="0"/>
              </a:rPr>
              <a:t>6</a:t>
            </a:r>
            <a:r>
              <a:rPr lang="zh-CN" altLang="en-US" sz="3600" b="1">
                <a:solidFill>
                  <a:srgbClr val="BBE0E3"/>
                </a:solidFill>
                <a:latin typeface="Arial" charset="0"/>
                <a:ea typeface="ＭＳ Ｐゴシック" charset="0"/>
                <a:cs typeface="Arial" charset="0"/>
              </a:rPr>
              <a:t>个持久的奥秘”</a:t>
            </a:r>
            <a:endParaRPr lang="en-US">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35780">
                                            <p:txEl>
                                              <p:pRg st="0" end="0"/>
                                            </p:txEl>
                                          </p:spTgt>
                                        </p:tgtEl>
                                        <p:attrNameLst>
                                          <p:attrName>style.visibility</p:attrName>
                                        </p:attrNameLst>
                                      </p:cBhvr>
                                      <p:to>
                                        <p:strVal val="visible"/>
                                      </p:to>
                                    </p:set>
                                    <p:animEffect transition="in" filter="wipe(left)">
                                      <p:cBhvr>
                                        <p:cTn id="7" dur="500"/>
                                        <p:tgtEl>
                                          <p:spTgt spid="26357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635780">
                                            <p:txEl>
                                              <p:pRg st="1" end="1"/>
                                            </p:txEl>
                                          </p:spTgt>
                                        </p:tgtEl>
                                        <p:attrNameLst>
                                          <p:attrName>style.visibility</p:attrName>
                                        </p:attrNameLst>
                                      </p:cBhvr>
                                      <p:to>
                                        <p:strVal val="visible"/>
                                      </p:to>
                                    </p:set>
                                    <p:animEffect transition="in" filter="wipe(left)">
                                      <p:cBhvr>
                                        <p:cTn id="12" dur="500"/>
                                        <p:tgtEl>
                                          <p:spTgt spid="26357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635780">
                                            <p:txEl>
                                              <p:pRg st="2" end="2"/>
                                            </p:txEl>
                                          </p:spTgt>
                                        </p:tgtEl>
                                        <p:attrNameLst>
                                          <p:attrName>style.visibility</p:attrName>
                                        </p:attrNameLst>
                                      </p:cBhvr>
                                      <p:to>
                                        <p:strVal val="visible"/>
                                      </p:to>
                                    </p:set>
                                    <p:animEffect transition="in" filter="wipe(left)">
                                      <p:cBhvr>
                                        <p:cTn id="17" dur="500"/>
                                        <p:tgtEl>
                                          <p:spTgt spid="26357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635780">
                                            <p:txEl>
                                              <p:pRg st="3" end="3"/>
                                            </p:txEl>
                                          </p:spTgt>
                                        </p:tgtEl>
                                        <p:attrNameLst>
                                          <p:attrName>style.visibility</p:attrName>
                                        </p:attrNameLst>
                                      </p:cBhvr>
                                      <p:to>
                                        <p:strVal val="visible"/>
                                      </p:to>
                                    </p:set>
                                    <p:animEffect transition="in" filter="wipe(left)">
                                      <p:cBhvr>
                                        <p:cTn id="22" dur="500"/>
                                        <p:tgtEl>
                                          <p:spTgt spid="263578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635780">
                                            <p:txEl>
                                              <p:pRg st="4" end="4"/>
                                            </p:txEl>
                                          </p:spTgt>
                                        </p:tgtEl>
                                        <p:attrNameLst>
                                          <p:attrName>style.visibility</p:attrName>
                                        </p:attrNameLst>
                                      </p:cBhvr>
                                      <p:to>
                                        <p:strVal val="visible"/>
                                      </p:to>
                                    </p:set>
                                    <p:animEffect transition="in" filter="wipe(left)">
                                      <p:cBhvr>
                                        <p:cTn id="27" dur="500"/>
                                        <p:tgtEl>
                                          <p:spTgt spid="263578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635780">
                                            <p:txEl>
                                              <p:pRg st="5" end="5"/>
                                            </p:txEl>
                                          </p:spTgt>
                                        </p:tgtEl>
                                        <p:attrNameLst>
                                          <p:attrName>style.visibility</p:attrName>
                                        </p:attrNameLst>
                                      </p:cBhvr>
                                      <p:to>
                                        <p:strVal val="visible"/>
                                      </p:to>
                                    </p:set>
                                    <p:animEffect transition="in" filter="wipe(left)">
                                      <p:cBhvr>
                                        <p:cTn id="32" dur="500"/>
                                        <p:tgtEl>
                                          <p:spTgt spid="26357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8546" name="Picture 2" descr="Bias look at facts A to I 3 0149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35000" y="2019300"/>
            <a:ext cx="7848600" cy="41021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668547" name="Rectangle 3"/>
          <p:cNvSpPr>
            <a:spLocks noGrp="1" noChangeArrowheads="1"/>
          </p:cNvSpPr>
          <p:nvPr>
            <p:ph type="title"/>
          </p:nvPr>
        </p:nvSpPr>
        <p:spPr>
          <a:xfrm>
            <a:off x="533400" y="685800"/>
            <a:ext cx="8229600" cy="1143000"/>
          </a:xfrm>
        </p:spPr>
        <p:txBody>
          <a:bodyPr/>
          <a:lstStyle/>
          <a:p>
            <a:pPr eaLnBrk="1" hangingPunct="1">
              <a:defRPr/>
            </a:pPr>
            <a:r>
              <a:rPr lang="en-US">
                <a:solidFill>
                  <a:schemeClr val="tx1"/>
                </a:solidFill>
              </a:rPr>
              <a:t>Operation/Origin science--stars</a:t>
            </a:r>
          </a:p>
        </p:txBody>
      </p:sp>
      <p:sp>
        <p:nvSpPr>
          <p:cNvPr id="2668548" name="Text Box 4"/>
          <p:cNvSpPr txBox="1">
            <a:spLocks noChangeArrowheads="1"/>
          </p:cNvSpPr>
          <p:nvPr/>
        </p:nvSpPr>
        <p:spPr bwMode="auto">
          <a:xfrm>
            <a:off x="5054600" y="685800"/>
            <a:ext cx="3352800" cy="584200"/>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200" b="1" dirty="0">
                <a:solidFill>
                  <a:srgbClr val="CC3300"/>
                </a:solidFill>
                <a:latin typeface="Arial Black" charset="0"/>
                <a:cs typeface="+mn-cs"/>
              </a:rPr>
              <a:t>起源</a:t>
            </a:r>
            <a:r>
              <a:rPr lang="zh-CN" altLang="en-US" sz="3200" b="1" dirty="0">
                <a:cs typeface="+mn-cs"/>
              </a:rPr>
              <a:t>科学</a:t>
            </a:r>
            <a:endParaRPr lang="en-US" sz="3200" b="1" dirty="0">
              <a:cs typeface="+mn-cs"/>
            </a:endParaRPr>
          </a:p>
        </p:txBody>
      </p:sp>
      <p:sp>
        <p:nvSpPr>
          <p:cNvPr id="2668549" name="Line 5"/>
          <p:cNvSpPr>
            <a:spLocks noChangeShapeType="1"/>
          </p:cNvSpPr>
          <p:nvPr/>
        </p:nvSpPr>
        <p:spPr bwMode="auto">
          <a:xfrm>
            <a:off x="2743200" y="1295400"/>
            <a:ext cx="0" cy="6858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668550" name="Line 6"/>
          <p:cNvSpPr>
            <a:spLocks noChangeShapeType="1"/>
          </p:cNvSpPr>
          <p:nvPr/>
        </p:nvSpPr>
        <p:spPr bwMode="auto">
          <a:xfrm>
            <a:off x="6400800" y="1295400"/>
            <a:ext cx="0" cy="6858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668551" name="Text Box 7"/>
          <p:cNvSpPr txBox="1">
            <a:spLocks noChangeArrowheads="1"/>
          </p:cNvSpPr>
          <p:nvPr/>
        </p:nvSpPr>
        <p:spPr bwMode="auto">
          <a:xfrm>
            <a:off x="711200" y="677863"/>
            <a:ext cx="4038600" cy="584200"/>
          </a:xfrm>
          <a:prstGeom prst="rect">
            <a:avLst/>
          </a:prstGeom>
          <a:solidFill>
            <a:schemeClr val="accent1"/>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3200" b="1" dirty="0">
                <a:solidFill>
                  <a:srgbClr val="CC3300"/>
                </a:solidFill>
                <a:latin typeface="Arial Black" charset="0"/>
                <a:cs typeface="+mn-cs"/>
              </a:rPr>
              <a:t>操作性</a:t>
            </a:r>
            <a:r>
              <a:rPr lang="zh-CN" altLang="en-US" sz="3200" b="1" dirty="0">
                <a:cs typeface="+mn-cs"/>
              </a:rPr>
              <a:t>科学</a:t>
            </a:r>
            <a:endParaRPr lang="en-US" sz="3200" b="1" dirty="0">
              <a:cs typeface="+mn-cs"/>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6"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18886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188869" name="Text Box 5"/>
          <p:cNvSpPr txBox="1">
            <a:spLocks noChangeArrowheads="1"/>
          </p:cNvSpPr>
          <p:nvPr/>
        </p:nvSpPr>
        <p:spPr bwMode="auto">
          <a:xfrm>
            <a:off x="1524000" y="1965325"/>
            <a:ext cx="6553200" cy="230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7200" b="1">
                <a:solidFill>
                  <a:schemeClr val="bg1"/>
                </a:solidFill>
              </a:rPr>
              <a:t>恒星与星系的起源？ </a:t>
            </a:r>
            <a:endParaRPr lang="en-US" sz="7200" b="1">
              <a:solidFill>
                <a:schemeClr val="bg1"/>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Weinberg 1985—stellar evolution #1</a:t>
            </a:r>
          </a:p>
        </p:txBody>
      </p:sp>
      <p:pic>
        <p:nvPicPr>
          <p:cNvPr id="188313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3140" name="Text Box 4"/>
          <p:cNvSpPr txBox="1">
            <a:spLocks noChangeArrowheads="1"/>
          </p:cNvSpPr>
          <p:nvPr/>
        </p:nvSpPr>
        <p:spPr bwMode="auto">
          <a:xfrm>
            <a:off x="838200" y="581025"/>
            <a:ext cx="7315200" cy="3416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zh-CN" altLang="en-US" sz="4000" b="1">
                <a:solidFill>
                  <a:schemeClr val="bg1"/>
                </a:solidFill>
              </a:rPr>
              <a:t>“最重要的遗物当中是我们在天空中看到的架构：许多恒星形成星团，星团和其他的自由恒星譬如我们的太阳形成为星系，而星系与其它的星系形成为一群的星系。”</a:t>
            </a:r>
            <a:endParaRPr lang="en-US" sz="4000">
              <a:solidFill>
                <a:schemeClr val="bg1"/>
              </a:solidFill>
            </a:endParaRPr>
          </a:p>
        </p:txBody>
      </p:sp>
      <p:sp>
        <p:nvSpPr>
          <p:cNvPr id="1883141" name="Text Box 5"/>
          <p:cNvSpPr txBox="1">
            <a:spLocks noChangeArrowheads="1"/>
          </p:cNvSpPr>
          <p:nvPr/>
        </p:nvSpPr>
        <p:spPr bwMode="auto">
          <a:xfrm>
            <a:off x="838200" y="5426075"/>
            <a:ext cx="7315200" cy="830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a:solidFill>
                  <a:schemeClr val="bg1"/>
                </a:solidFill>
              </a:rPr>
              <a:t>史蒂文</a:t>
            </a:r>
            <a:r>
              <a:rPr lang="en-US" altLang="zh-CN" sz="2400" b="1">
                <a:solidFill>
                  <a:schemeClr val="bg1"/>
                </a:solidFill>
              </a:rPr>
              <a:t>·</a:t>
            </a:r>
            <a:r>
              <a:rPr lang="zh-CN" altLang="en-US" sz="2400" b="1">
                <a:solidFill>
                  <a:schemeClr val="bg1"/>
                </a:solidFill>
              </a:rPr>
              <a:t>温伯格，“起源，”科学</a:t>
            </a:r>
            <a:r>
              <a:rPr lang="en-GB" sz="2400" b="1">
                <a:solidFill>
                  <a:schemeClr val="bg1"/>
                </a:solidFill>
              </a:rPr>
              <a:t>230:4721</a:t>
            </a:r>
            <a:r>
              <a:rPr lang="zh-CN" altLang="en-US" sz="2400" b="1">
                <a:solidFill>
                  <a:schemeClr val="bg1"/>
                </a:solidFill>
              </a:rPr>
              <a:t> （</a:t>
            </a:r>
            <a:r>
              <a:rPr lang="en-US" altLang="zh-CN" sz="2400" b="1">
                <a:solidFill>
                  <a:schemeClr val="bg1"/>
                </a:solidFill>
              </a:rPr>
              <a:t>1985</a:t>
            </a:r>
            <a:r>
              <a:rPr lang="zh-CN" altLang="en-US" sz="2400" b="1">
                <a:solidFill>
                  <a:schemeClr val="bg1"/>
                </a:solidFill>
              </a:rPr>
              <a:t>年</a:t>
            </a:r>
            <a:r>
              <a:rPr lang="en-US" altLang="zh-CN" sz="2400" b="1">
                <a:solidFill>
                  <a:schemeClr val="bg1"/>
                </a:solidFill>
              </a:rPr>
              <a:t>10</a:t>
            </a:r>
            <a:r>
              <a:rPr lang="zh-CN" altLang="en-US" sz="2400" b="1">
                <a:solidFill>
                  <a:schemeClr val="bg1"/>
                </a:solidFill>
              </a:rPr>
              <a:t>月</a:t>
            </a:r>
            <a:r>
              <a:rPr lang="en-US" altLang="zh-CN" sz="2400" b="1">
                <a:solidFill>
                  <a:schemeClr val="bg1"/>
                </a:solidFill>
              </a:rPr>
              <a:t>4</a:t>
            </a:r>
            <a:r>
              <a:rPr lang="zh-CN" altLang="en-US" sz="2400" b="1">
                <a:solidFill>
                  <a:schemeClr val="bg1"/>
                </a:solidFill>
              </a:rPr>
              <a:t>日），</a:t>
            </a:r>
            <a:r>
              <a:rPr lang="en-US" altLang="zh-CN" sz="2400" b="1">
                <a:solidFill>
                  <a:schemeClr val="bg1"/>
                </a:solidFill>
              </a:rPr>
              <a:t>16</a:t>
            </a:r>
            <a:r>
              <a:rPr lang="zh-CN" altLang="en-US" sz="2400" b="1">
                <a:solidFill>
                  <a:schemeClr val="bg1"/>
                </a:solidFill>
              </a:rPr>
              <a:t>页。</a:t>
            </a:r>
            <a:endParaRPr lang="en-US" sz="2400" b="1">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Weinberg 1985—stellar evolution #2</a:t>
            </a:r>
          </a:p>
        </p:txBody>
      </p:sp>
      <p:pic>
        <p:nvPicPr>
          <p:cNvPr id="188416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4164" name="Text Box 4"/>
          <p:cNvSpPr txBox="1">
            <a:spLocks noChangeArrowheads="1"/>
          </p:cNvSpPr>
          <p:nvPr/>
        </p:nvSpPr>
        <p:spPr bwMode="auto">
          <a:xfrm>
            <a:off x="914400" y="566738"/>
            <a:ext cx="7315200" cy="39703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zh-CN" altLang="en-US" sz="4000" b="1">
                <a:solidFill>
                  <a:schemeClr val="bg1"/>
                </a:solidFill>
              </a:rPr>
              <a:t>“天体物理学的第二大失望是对于这些结构如何</a:t>
            </a:r>
            <a:r>
              <a:rPr lang="zh-CN" altLang="en-US" sz="4000" b="1">
                <a:solidFill>
                  <a:srgbClr val="FFFF00"/>
                </a:solidFill>
              </a:rPr>
              <a:t>形成</a:t>
            </a:r>
            <a:r>
              <a:rPr lang="zh-CN" altLang="en-US" sz="4000" b="1">
                <a:solidFill>
                  <a:schemeClr val="bg1"/>
                </a:solidFill>
              </a:rPr>
              <a:t>，我们没有一个清楚和详细的理解。</a:t>
            </a:r>
            <a:r>
              <a:rPr lang="zh-CN" altLang="en-US" sz="4000" b="1">
                <a:solidFill>
                  <a:srgbClr val="FFFF00"/>
                </a:solidFill>
              </a:rPr>
              <a:t>我们甚至不知道</a:t>
            </a:r>
            <a:r>
              <a:rPr lang="zh-CN" altLang="en-US" sz="4000" b="1">
                <a:solidFill>
                  <a:schemeClr val="bg1"/>
                </a:solidFill>
              </a:rPr>
              <a:t>是否是小的结构先形成，过后再合并成较大的结构，或者是否较大的结构先形成，然后分解成较小的。”</a:t>
            </a:r>
            <a:endParaRPr lang="en-US" sz="4000" b="1">
              <a:solidFill>
                <a:schemeClr val="bg1"/>
              </a:solidFill>
            </a:endParaRPr>
          </a:p>
        </p:txBody>
      </p:sp>
      <p:sp>
        <p:nvSpPr>
          <p:cNvPr id="1884165" name="Text Box 5"/>
          <p:cNvSpPr txBox="1">
            <a:spLocks noChangeArrowheads="1"/>
          </p:cNvSpPr>
          <p:nvPr/>
        </p:nvSpPr>
        <p:spPr bwMode="auto">
          <a:xfrm>
            <a:off x="914400" y="5867400"/>
            <a:ext cx="7315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zh-CN" altLang="en-US" sz="2400" b="1" dirty="0">
                <a:solidFill>
                  <a:schemeClr val="bg1"/>
                </a:solidFill>
                <a:latin typeface="Arial" pitchFamily="34" charset="0"/>
                <a:ea typeface="ＭＳ Ｐゴシック" pitchFamily="34" charset="-128"/>
                <a:cs typeface="+mn-cs"/>
              </a:rPr>
              <a:t>温伯格（</a:t>
            </a:r>
            <a:r>
              <a:rPr lang="en-US" altLang="zh-CN" sz="2400" b="1" dirty="0">
                <a:solidFill>
                  <a:schemeClr val="bg1"/>
                </a:solidFill>
                <a:latin typeface="Arial" pitchFamily="34" charset="0"/>
                <a:ea typeface="ＭＳ Ｐゴシック" pitchFamily="34" charset="-128"/>
                <a:cs typeface="+mn-cs"/>
              </a:rPr>
              <a:t>1985</a:t>
            </a:r>
            <a:r>
              <a:rPr lang="zh-CN" altLang="en-US" sz="2400" b="1" dirty="0">
                <a:solidFill>
                  <a:schemeClr val="bg1"/>
                </a:solidFill>
                <a:latin typeface="Arial" pitchFamily="34" charset="0"/>
                <a:ea typeface="ＭＳ Ｐゴシック" pitchFamily="34" charset="-128"/>
                <a:cs typeface="+mn-cs"/>
              </a:rPr>
              <a:t>年），</a:t>
            </a:r>
            <a:r>
              <a:rPr lang="en-US" altLang="zh-CN" sz="2400" b="1" dirty="0">
                <a:solidFill>
                  <a:schemeClr val="bg1"/>
                </a:solidFill>
                <a:latin typeface="Arial" pitchFamily="34" charset="0"/>
                <a:ea typeface="ＭＳ Ｐゴシック" pitchFamily="34" charset="-128"/>
                <a:cs typeface="+mn-cs"/>
              </a:rPr>
              <a:t>16</a:t>
            </a:r>
            <a:r>
              <a:rPr lang="zh-CN" altLang="en-US" sz="2400" b="1" dirty="0">
                <a:solidFill>
                  <a:schemeClr val="bg1"/>
                </a:solidFill>
                <a:latin typeface="Arial" pitchFamily="34" charset="0"/>
                <a:ea typeface="ＭＳ Ｐゴシック" pitchFamily="34" charset="-128"/>
                <a:cs typeface="+mn-cs"/>
              </a:rPr>
              <a:t>页。</a:t>
            </a:r>
            <a:endParaRPr lang="en-US" sz="2400" b="1" dirty="0">
              <a:solidFill>
                <a:schemeClr val="bg1"/>
              </a:solidFill>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pPr eaLnBrk="1" hangingPunct="1">
              <a:defRPr/>
            </a:pPr>
            <a:r>
              <a:rPr lang="en-US"/>
              <a:t>Outer Space</a:t>
            </a:r>
          </a:p>
        </p:txBody>
      </p:sp>
      <p:pic>
        <p:nvPicPr>
          <p:cNvPr id="178178" name="Picture 3" descr="cluste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18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Weinberg 1985—stellar evolution #3</a:t>
            </a:r>
          </a:p>
        </p:txBody>
      </p:sp>
      <p:pic>
        <p:nvPicPr>
          <p:cNvPr id="188518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5188" name="Text Box 4"/>
          <p:cNvSpPr txBox="1">
            <a:spLocks noChangeArrowheads="1"/>
          </p:cNvSpPr>
          <p:nvPr/>
        </p:nvSpPr>
        <p:spPr bwMode="auto">
          <a:xfrm>
            <a:off x="838200" y="609600"/>
            <a:ext cx="5029200" cy="4400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4000" b="1">
                <a:solidFill>
                  <a:schemeClr val="bg1"/>
                </a:solidFill>
              </a:rPr>
              <a:t>“有些困扰的方面是这些所有的恒星的年日与成份的</a:t>
            </a:r>
            <a:r>
              <a:rPr lang="zh-CN" altLang="en-US" sz="4000" b="1">
                <a:solidFill>
                  <a:srgbClr val="FFFF00"/>
                </a:solidFill>
              </a:rPr>
              <a:t>估计</a:t>
            </a:r>
            <a:r>
              <a:rPr lang="zh-CN" altLang="en-US" sz="4000" b="1">
                <a:solidFill>
                  <a:schemeClr val="bg1"/>
                </a:solidFill>
              </a:rPr>
              <a:t>基于它们内在所发生的</a:t>
            </a:r>
            <a:r>
              <a:rPr lang="zh-CN" altLang="en-US" sz="4000" b="1">
                <a:solidFill>
                  <a:srgbClr val="FFFF00"/>
                </a:solidFill>
              </a:rPr>
              <a:t>精心的计算</a:t>
            </a:r>
            <a:r>
              <a:rPr lang="zh-CN" altLang="en-US" sz="4000" b="1">
                <a:solidFill>
                  <a:schemeClr val="bg1"/>
                </a:solidFill>
              </a:rPr>
              <a:t>，但是</a:t>
            </a:r>
            <a:r>
              <a:rPr lang="zh-CN" altLang="en-US" sz="4000" b="1">
                <a:solidFill>
                  <a:srgbClr val="FFFF00"/>
                </a:solidFill>
              </a:rPr>
              <a:t>我们所观察的仅有从他们地面所发射的光</a:t>
            </a:r>
            <a:r>
              <a:rPr lang="zh-CN" altLang="en-US" sz="4000" b="1">
                <a:solidFill>
                  <a:schemeClr val="bg1"/>
                </a:solidFill>
              </a:rPr>
              <a:t>。”</a:t>
            </a:r>
            <a:endParaRPr lang="en-US" altLang="zh-CN" sz="4000" b="1">
              <a:solidFill>
                <a:schemeClr val="bg1"/>
              </a:solidFill>
            </a:endParaRPr>
          </a:p>
        </p:txBody>
      </p:sp>
      <p:pic>
        <p:nvPicPr>
          <p:cNvPr id="269316" name="Picture 6" descr="Weinberg, Stev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685800"/>
            <a:ext cx="237013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914400" y="5867400"/>
            <a:ext cx="7315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zh-CN" altLang="en-US" sz="2400" b="1" dirty="0">
                <a:solidFill>
                  <a:schemeClr val="bg1"/>
                </a:solidFill>
                <a:latin typeface="Arial" pitchFamily="34" charset="0"/>
                <a:ea typeface="ＭＳ Ｐゴシック" pitchFamily="34" charset="-128"/>
                <a:cs typeface="+mn-cs"/>
              </a:rPr>
              <a:t>温伯格（</a:t>
            </a:r>
            <a:r>
              <a:rPr lang="en-US" altLang="zh-CN" sz="2400" b="1" dirty="0">
                <a:solidFill>
                  <a:schemeClr val="bg1"/>
                </a:solidFill>
                <a:latin typeface="Arial" pitchFamily="34" charset="0"/>
                <a:ea typeface="ＭＳ Ｐゴシック" pitchFamily="34" charset="-128"/>
                <a:cs typeface="+mn-cs"/>
              </a:rPr>
              <a:t>1985</a:t>
            </a:r>
            <a:r>
              <a:rPr lang="zh-CN" altLang="en-US" sz="2400" b="1" dirty="0">
                <a:solidFill>
                  <a:schemeClr val="bg1"/>
                </a:solidFill>
                <a:latin typeface="Arial" pitchFamily="34" charset="0"/>
                <a:ea typeface="ＭＳ Ｐゴシック" pitchFamily="34" charset="-128"/>
                <a:cs typeface="+mn-cs"/>
              </a:rPr>
              <a:t>年），</a:t>
            </a:r>
            <a:r>
              <a:rPr lang="en-US" altLang="zh-CN" sz="2400" b="1" dirty="0">
                <a:solidFill>
                  <a:schemeClr val="bg1"/>
                </a:solidFill>
                <a:latin typeface="Arial" pitchFamily="34" charset="0"/>
                <a:ea typeface="ＭＳ Ｐゴシック" pitchFamily="34" charset="-128"/>
                <a:cs typeface="+mn-cs"/>
              </a:rPr>
              <a:t>16</a:t>
            </a:r>
            <a:r>
              <a:rPr lang="zh-CN" altLang="en-US" sz="2400" b="1" dirty="0">
                <a:solidFill>
                  <a:schemeClr val="bg1"/>
                </a:solidFill>
                <a:latin typeface="Arial" pitchFamily="34" charset="0"/>
                <a:ea typeface="ＭＳ Ｐゴシック" pitchFamily="34" charset="-128"/>
                <a:cs typeface="+mn-cs"/>
              </a:rPr>
              <a:t>页。</a:t>
            </a:r>
            <a:endParaRPr lang="en-US" sz="2400" b="1" dirty="0">
              <a:solidFill>
                <a:schemeClr val="bg1"/>
              </a:solidFill>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6914" name="Rectangle 2"/>
          <p:cNvSpPr>
            <a:spLocks noGrp="1" noChangeArrowheads="1"/>
          </p:cNvSpPr>
          <p:nvPr>
            <p:ph type="title" idx="4294967295"/>
          </p:nvPr>
        </p:nvSpPr>
        <p:spPr/>
        <p:txBody>
          <a:bodyPr/>
          <a:lstStyle/>
          <a:p>
            <a:pPr eaLnBrk="1" hangingPunct="1">
              <a:defRPr/>
            </a:pPr>
            <a:r>
              <a:rPr lang="en-US"/>
              <a:t>Sun--inside</a:t>
            </a:r>
          </a:p>
        </p:txBody>
      </p:sp>
      <p:pic>
        <p:nvPicPr>
          <p:cNvPr id="271362" name="Picture 3" descr="Sun Core"/>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71363" name="Picture 4" descr="\\.psf\Host\Users\mmurphy\Desktop\10 Big bang--slides to layer.002 cop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4" name="TextBox 1"/>
          <p:cNvSpPr txBox="1">
            <a:spLocks noChangeArrowheads="1"/>
          </p:cNvSpPr>
          <p:nvPr/>
        </p:nvSpPr>
        <p:spPr bwMode="auto">
          <a:xfrm rot="1086126">
            <a:off x="5086350" y="230188"/>
            <a:ext cx="9858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t>光环带</a:t>
            </a:r>
            <a:endParaRPr lang="en-US" sz="1600" b="1"/>
          </a:p>
        </p:txBody>
      </p:sp>
      <p:sp>
        <p:nvSpPr>
          <p:cNvPr id="271365" name="TextBox 7"/>
          <p:cNvSpPr txBox="1">
            <a:spLocks noChangeArrowheads="1"/>
          </p:cNvSpPr>
          <p:nvPr/>
        </p:nvSpPr>
        <p:spPr bwMode="auto">
          <a:xfrm rot="1172255">
            <a:off x="4889500" y="650875"/>
            <a:ext cx="21256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solidFill>
                  <a:srgbClr val="FFFFFF"/>
                </a:solidFill>
              </a:rPr>
              <a:t>色球</a:t>
            </a:r>
            <a:endParaRPr lang="en-US" sz="1600" b="1">
              <a:solidFill>
                <a:srgbClr val="FFFFFF"/>
              </a:solidFill>
            </a:endParaRPr>
          </a:p>
        </p:txBody>
      </p:sp>
      <p:sp>
        <p:nvSpPr>
          <p:cNvPr id="271366" name="TextBox 8"/>
          <p:cNvSpPr txBox="1">
            <a:spLocks noChangeArrowheads="1"/>
          </p:cNvSpPr>
          <p:nvPr/>
        </p:nvSpPr>
        <p:spPr bwMode="auto">
          <a:xfrm rot="1172255">
            <a:off x="4872038" y="915988"/>
            <a:ext cx="21256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t>光球</a:t>
            </a:r>
            <a:endParaRPr lang="en-US" sz="1600" b="1"/>
          </a:p>
        </p:txBody>
      </p:sp>
      <p:sp>
        <p:nvSpPr>
          <p:cNvPr id="271367" name="TextBox 9"/>
          <p:cNvSpPr txBox="1">
            <a:spLocks noChangeArrowheads="1"/>
          </p:cNvSpPr>
          <p:nvPr/>
        </p:nvSpPr>
        <p:spPr bwMode="auto">
          <a:xfrm rot="1172255">
            <a:off x="4795838" y="1184275"/>
            <a:ext cx="21256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t>对流层</a:t>
            </a:r>
            <a:endParaRPr lang="en-US" sz="1600" b="1"/>
          </a:p>
        </p:txBody>
      </p:sp>
      <p:sp>
        <p:nvSpPr>
          <p:cNvPr id="271368" name="TextBox 10"/>
          <p:cNvSpPr txBox="1">
            <a:spLocks noChangeArrowheads="1"/>
          </p:cNvSpPr>
          <p:nvPr/>
        </p:nvSpPr>
        <p:spPr bwMode="auto">
          <a:xfrm rot="1172255">
            <a:off x="4775200" y="1984375"/>
            <a:ext cx="21240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600" b="1"/>
              <a:t>辐射去</a:t>
            </a:r>
            <a:endParaRPr lang="en-US" sz="1600" b="1"/>
          </a:p>
        </p:txBody>
      </p:sp>
      <p:sp>
        <p:nvSpPr>
          <p:cNvPr id="271369" name="TextBox 11"/>
          <p:cNvSpPr txBox="1">
            <a:spLocks noChangeArrowheads="1"/>
          </p:cNvSpPr>
          <p:nvPr/>
        </p:nvSpPr>
        <p:spPr bwMode="auto">
          <a:xfrm>
            <a:off x="4800600" y="2895600"/>
            <a:ext cx="7524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000" b="1">
                <a:solidFill>
                  <a:srgbClr val="FFFFFF"/>
                </a:solidFill>
              </a:rPr>
              <a:t>核</a:t>
            </a:r>
            <a:endParaRPr lang="en-US" sz="2000" b="1">
              <a:solidFill>
                <a:srgbClr val="FFFFFF"/>
              </a:solidFill>
            </a:endParaRPr>
          </a:p>
        </p:txBody>
      </p:sp>
      <p:sp>
        <p:nvSpPr>
          <p:cNvPr id="271370" name="TextBox 12"/>
          <p:cNvSpPr txBox="1">
            <a:spLocks noChangeArrowheads="1"/>
          </p:cNvSpPr>
          <p:nvPr/>
        </p:nvSpPr>
        <p:spPr bwMode="auto">
          <a:xfrm>
            <a:off x="7162800" y="155575"/>
            <a:ext cx="1930400"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zh-CN" altLang="en-US" b="1"/>
              <a:t>我们可以“看”到的深度</a:t>
            </a:r>
            <a:endParaRPr lang="en-US" b="1"/>
          </a:p>
        </p:txBody>
      </p:sp>
      <p:sp>
        <p:nvSpPr>
          <p:cNvPr id="271371" name="TextBox 2"/>
          <p:cNvSpPr txBox="1">
            <a:spLocks noChangeArrowheads="1"/>
          </p:cNvSpPr>
          <p:nvPr/>
        </p:nvSpPr>
        <p:spPr bwMode="auto">
          <a:xfrm>
            <a:off x="5867400" y="6019800"/>
            <a:ext cx="32766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Michael Zeilik and Elske Smith,</a:t>
            </a:r>
          </a:p>
          <a:p>
            <a:pPr eaLnBrk="1" hangingPunct="1"/>
            <a:r>
              <a:rPr lang="en-US" sz="1200" b="1" i="1"/>
              <a:t>Introductory Astronomy and Astrophysics</a:t>
            </a:r>
            <a:r>
              <a:rPr lang="zh-CN" altLang="en-US" sz="1200" b="1" i="1"/>
              <a:t> </a:t>
            </a:r>
            <a:r>
              <a:rPr lang="zh-CN" altLang="en-US" sz="1200" b="1"/>
              <a:t>（天文学与天体物理学入门） </a:t>
            </a:r>
            <a:r>
              <a:rPr lang="en-US" sz="1200" b="1"/>
              <a:t>(1987</a:t>
            </a:r>
            <a:r>
              <a:rPr lang="zh-CN" altLang="en-US" sz="1200" b="1"/>
              <a:t>年，第二版），</a:t>
            </a:r>
            <a:r>
              <a:rPr lang="en-US" altLang="zh-CN" sz="1200" b="1"/>
              <a:t>181</a:t>
            </a:r>
            <a:r>
              <a:rPr lang="zh-CN" altLang="en-US" sz="1200" b="1"/>
              <a:t>页，图</a:t>
            </a:r>
            <a:r>
              <a:rPr lang="en-US" altLang="ja-JP" sz="1200" b="1"/>
              <a:t>10-1</a:t>
            </a:r>
            <a:r>
              <a:rPr lang="zh-CN" altLang="en-US" sz="1200"/>
              <a:t>。</a:t>
            </a:r>
            <a:endParaRPr lang="en-US" sz="120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10" name="Rectangle 2"/>
          <p:cNvSpPr>
            <a:spLocks noGrp="1" noChangeArrowheads="1"/>
          </p:cNvSpPr>
          <p:nvPr>
            <p:ph type="title"/>
          </p:nvPr>
        </p:nvSpPr>
        <p:spPr/>
        <p:txBody>
          <a:bodyPr/>
          <a:lstStyle/>
          <a:p>
            <a:pPr eaLnBrk="1" hangingPunct="1">
              <a:defRPr/>
            </a:pPr>
            <a:r>
              <a:rPr lang="en-US"/>
              <a:t>Simulation of star formation</a:t>
            </a:r>
          </a:p>
        </p:txBody>
      </p:sp>
      <p:pic>
        <p:nvPicPr>
          <p:cNvPr id="188621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273411" name="Picture 4" descr="St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270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6213" name="Text Box 5"/>
          <p:cNvSpPr txBox="1">
            <a:spLocks noChangeArrowheads="1"/>
          </p:cNvSpPr>
          <p:nvPr/>
        </p:nvSpPr>
        <p:spPr bwMode="auto">
          <a:xfrm>
            <a:off x="5410200" y="228600"/>
            <a:ext cx="3733800" cy="4154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4400" b="1">
                <a:solidFill>
                  <a:schemeClr val="bg1"/>
                </a:solidFill>
              </a:rPr>
              <a:t>“最初恒星在宾州，天文学家托姆</a:t>
            </a:r>
            <a:r>
              <a:rPr lang="en-US" altLang="zh-CN" sz="4400" b="1">
                <a:solidFill>
                  <a:schemeClr val="bg1"/>
                </a:solidFill>
              </a:rPr>
              <a:t>·</a:t>
            </a:r>
            <a:r>
              <a:rPr lang="zh-CN" altLang="en-US" sz="4400" b="1">
                <a:solidFill>
                  <a:schemeClr val="bg1"/>
                </a:solidFill>
              </a:rPr>
              <a:t>亚伯（</a:t>
            </a:r>
            <a:r>
              <a:rPr lang="en-US" altLang="zh-CN" sz="4400" b="1">
                <a:solidFill>
                  <a:schemeClr val="bg1"/>
                </a:solidFill>
              </a:rPr>
              <a:t>Tom</a:t>
            </a:r>
            <a:r>
              <a:rPr lang="zh-CN" altLang="en-US" sz="4400" b="1">
                <a:solidFill>
                  <a:schemeClr val="bg1"/>
                </a:solidFill>
              </a:rPr>
              <a:t> </a:t>
            </a:r>
            <a:r>
              <a:rPr lang="en-US" altLang="zh-CN" sz="4400" b="1">
                <a:solidFill>
                  <a:schemeClr val="bg1"/>
                </a:solidFill>
              </a:rPr>
              <a:t>Abel</a:t>
            </a:r>
            <a:r>
              <a:rPr lang="zh-CN" altLang="en-US" sz="4400" b="1">
                <a:solidFill>
                  <a:schemeClr val="bg1"/>
                </a:solidFill>
              </a:rPr>
              <a:t>）的</a:t>
            </a:r>
            <a:r>
              <a:rPr lang="zh-CN" altLang="en-US" sz="4400" b="1">
                <a:solidFill>
                  <a:srgbClr val="FFFF00"/>
                </a:solidFill>
              </a:rPr>
              <a:t>虚拟天文台</a:t>
            </a:r>
            <a:r>
              <a:rPr lang="zh-CN" altLang="en-US" sz="4400" b="1">
                <a:solidFill>
                  <a:schemeClr val="bg1"/>
                </a:solidFill>
              </a:rPr>
              <a:t>里诞生了。” </a:t>
            </a:r>
            <a:endParaRPr lang="en-US" sz="4400" b="1">
              <a:solidFill>
                <a:schemeClr val="bg1"/>
              </a:solidFill>
            </a:endParaRPr>
          </a:p>
        </p:txBody>
      </p:sp>
      <p:sp>
        <p:nvSpPr>
          <p:cNvPr id="1886214" name="Text Box 6"/>
          <p:cNvSpPr txBox="1">
            <a:spLocks noChangeArrowheads="1"/>
          </p:cNvSpPr>
          <p:nvPr/>
        </p:nvSpPr>
        <p:spPr bwMode="auto">
          <a:xfrm>
            <a:off x="5410200" y="5478463"/>
            <a:ext cx="37338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a:solidFill>
                  <a:schemeClr val="bg1"/>
                </a:solidFill>
              </a:rPr>
              <a:t>蒂姆</a:t>
            </a:r>
            <a:r>
              <a:rPr lang="en-US" altLang="zh-CN" sz="2400" b="1">
                <a:solidFill>
                  <a:schemeClr val="bg1"/>
                </a:solidFill>
              </a:rPr>
              <a:t>· </a:t>
            </a:r>
            <a:r>
              <a:rPr lang="zh-CN" altLang="en-US" sz="2400" b="1">
                <a:solidFill>
                  <a:schemeClr val="bg1"/>
                </a:solidFill>
              </a:rPr>
              <a:t>福尔杰</a:t>
            </a:r>
            <a:r>
              <a:rPr lang="en-US" sz="2400" b="1">
                <a:solidFill>
                  <a:schemeClr val="bg1"/>
                </a:solidFill>
              </a:rPr>
              <a:t>, </a:t>
            </a:r>
            <a:r>
              <a:rPr lang="ja-JP" altLang="en-US" sz="2400" b="1">
                <a:solidFill>
                  <a:schemeClr val="bg1"/>
                </a:solidFill>
              </a:rPr>
              <a:t>“</a:t>
            </a:r>
            <a:r>
              <a:rPr lang="zh-CN" altLang="en-US" sz="2400" b="1">
                <a:solidFill>
                  <a:schemeClr val="bg1"/>
                </a:solidFill>
              </a:rPr>
              <a:t>真正的大爆炸，”</a:t>
            </a:r>
            <a:r>
              <a:rPr lang="zh-CN" altLang="en-US" sz="2400" b="1" i="1">
                <a:solidFill>
                  <a:schemeClr val="bg1"/>
                </a:solidFill>
              </a:rPr>
              <a:t>发现</a:t>
            </a:r>
            <a:r>
              <a:rPr lang="en-US" altLang="ja-JP" sz="2400" b="1" i="1">
                <a:solidFill>
                  <a:schemeClr val="bg1"/>
                </a:solidFill>
              </a:rPr>
              <a:t> </a:t>
            </a:r>
            <a:r>
              <a:rPr lang="en-US" altLang="ja-JP" sz="2400" b="1">
                <a:solidFill>
                  <a:schemeClr val="bg1"/>
                </a:solidFill>
              </a:rPr>
              <a:t>(</a:t>
            </a:r>
            <a:r>
              <a:rPr lang="en-US" altLang="zh-CN" sz="2400" b="1">
                <a:solidFill>
                  <a:schemeClr val="bg1"/>
                </a:solidFill>
              </a:rPr>
              <a:t>2002</a:t>
            </a:r>
            <a:r>
              <a:rPr lang="zh-CN" altLang="en-US" sz="2400" b="1">
                <a:solidFill>
                  <a:schemeClr val="bg1"/>
                </a:solidFill>
              </a:rPr>
              <a:t>年</a:t>
            </a:r>
            <a:r>
              <a:rPr lang="en-US" altLang="zh-CN" sz="2400" b="1">
                <a:solidFill>
                  <a:schemeClr val="bg1"/>
                </a:solidFill>
              </a:rPr>
              <a:t>12</a:t>
            </a:r>
            <a:r>
              <a:rPr lang="zh-CN" altLang="en-US" sz="2400" b="1">
                <a:solidFill>
                  <a:schemeClr val="bg1"/>
                </a:solidFill>
              </a:rPr>
              <a:t>月），</a:t>
            </a:r>
            <a:r>
              <a:rPr lang="en-US" altLang="zh-CN" sz="2400" b="1">
                <a:solidFill>
                  <a:schemeClr val="bg1"/>
                </a:solidFill>
              </a:rPr>
              <a:t>44</a:t>
            </a:r>
            <a:r>
              <a:rPr lang="zh-CN" altLang="en-US" sz="2400" b="1">
                <a:solidFill>
                  <a:schemeClr val="bg1"/>
                </a:solidFill>
              </a:rPr>
              <a:t>页。</a:t>
            </a:r>
            <a:endParaRPr lang="en-US" sz="2400">
              <a:solidFill>
                <a:schemeClr val="bg1"/>
              </a:solidFill>
            </a:endParaRPr>
          </a:p>
        </p:txBody>
      </p:sp>
      <p:sp>
        <p:nvSpPr>
          <p:cNvPr id="2" name="TextBox 1"/>
          <p:cNvSpPr txBox="1"/>
          <p:nvPr/>
        </p:nvSpPr>
        <p:spPr>
          <a:xfrm>
            <a:off x="0" y="0"/>
            <a:ext cx="2209800" cy="369888"/>
          </a:xfrm>
          <a:prstGeom prst="rect">
            <a:avLst/>
          </a:prstGeom>
          <a:solidFill>
            <a:schemeClr val="bg1">
              <a:lumMod val="95000"/>
            </a:schemeClr>
          </a:solidFill>
        </p:spPr>
        <p:txBody>
          <a:bodyPr>
            <a:spAutoFit/>
          </a:bodyPr>
          <a:lstStyle/>
          <a:p>
            <a:pPr>
              <a:defRPr/>
            </a:pPr>
            <a:r>
              <a:rPr lang="zh-CN" altLang="en-US" b="1" dirty="0">
                <a:latin typeface="Arial" pitchFamily="34" charset="0"/>
                <a:ea typeface="ＭＳ Ｐゴシック" pitchFamily="34" charset="-128"/>
                <a:cs typeface="+mn-cs"/>
              </a:rPr>
              <a:t>要有光</a:t>
            </a:r>
            <a:endParaRPr lang="en-SG" b="1" dirty="0">
              <a:latin typeface="Arial" pitchFamily="34" charset="0"/>
              <a:ea typeface="ＭＳ Ｐゴシック" pitchFamily="34"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Chown 1998—stellar evolution #1</a:t>
            </a:r>
          </a:p>
        </p:txBody>
      </p:sp>
      <p:pic>
        <p:nvPicPr>
          <p:cNvPr id="188723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7236" name="Text Box 4"/>
          <p:cNvSpPr txBox="1">
            <a:spLocks noChangeArrowheads="1"/>
          </p:cNvSpPr>
          <p:nvPr/>
        </p:nvSpPr>
        <p:spPr bwMode="auto">
          <a:xfrm>
            <a:off x="762000" y="517525"/>
            <a:ext cx="7620000"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a:solidFill>
                  <a:schemeClr val="bg1"/>
                </a:solidFill>
              </a:rPr>
              <a:t> “宇宙大部分的质量是隐形的且没有人真正知道它是什么。。。。</a:t>
            </a:r>
            <a:r>
              <a:rPr lang="zh-CN" altLang="en-US" sz="3600" b="1">
                <a:solidFill>
                  <a:srgbClr val="FFFF00"/>
                </a:solidFill>
              </a:rPr>
              <a:t>恒星的形成是笼罩着奥秘</a:t>
            </a:r>
            <a:r>
              <a:rPr lang="zh-CN" altLang="en-US" sz="3600" b="1">
                <a:solidFill>
                  <a:schemeClr val="bg1"/>
                </a:solidFill>
              </a:rPr>
              <a:t>。大致上，恒星的形成是当气体云在引力之下瓦解。然而，若这云变成太热，气压会与引力的效应搏斗，并且阻止云瓦解。因此恒星的形成，气体云必须有它降温的方法。”</a:t>
            </a:r>
            <a:endParaRPr lang="en-US" sz="3600">
              <a:solidFill>
                <a:schemeClr val="bg1"/>
              </a:solidFill>
            </a:endParaRPr>
          </a:p>
        </p:txBody>
      </p:sp>
      <p:sp>
        <p:nvSpPr>
          <p:cNvPr id="1887237" name="Rectangle 5"/>
          <p:cNvSpPr>
            <a:spLocks noChangeArrowheads="1"/>
          </p:cNvSpPr>
          <p:nvPr/>
        </p:nvSpPr>
        <p:spPr bwMode="auto">
          <a:xfrm>
            <a:off x="914400" y="5486400"/>
            <a:ext cx="7239000" cy="800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zh-CN" altLang="en-US" sz="2300" b="1">
                <a:solidFill>
                  <a:schemeClr val="bg1"/>
                </a:solidFill>
              </a:rPr>
              <a:t>马库思</a:t>
            </a:r>
            <a:r>
              <a:rPr lang="en-US" altLang="zh-CN" sz="2300" b="1">
                <a:solidFill>
                  <a:schemeClr val="bg1"/>
                </a:solidFill>
              </a:rPr>
              <a:t>·</a:t>
            </a:r>
            <a:r>
              <a:rPr lang="zh-CN" altLang="en-US" sz="2300" b="1">
                <a:solidFill>
                  <a:schemeClr val="bg1"/>
                </a:solidFill>
              </a:rPr>
              <a:t>乔恩（天文学家），“神说要有光，”</a:t>
            </a:r>
            <a:r>
              <a:rPr lang="zh-CN" altLang="en-US" sz="2300" b="1" i="1">
                <a:solidFill>
                  <a:schemeClr val="bg1"/>
                </a:solidFill>
              </a:rPr>
              <a:t>新科学人， </a:t>
            </a:r>
            <a:r>
              <a:rPr lang="en-US" altLang="ja-JP" sz="2300" b="1">
                <a:solidFill>
                  <a:schemeClr val="bg1"/>
                </a:solidFill>
              </a:rPr>
              <a:t>,</a:t>
            </a:r>
            <a:r>
              <a:rPr lang="en-US" altLang="zh-CN" sz="2300" b="1">
                <a:solidFill>
                  <a:schemeClr val="bg1"/>
                </a:solidFill>
              </a:rPr>
              <a:t>1998</a:t>
            </a:r>
            <a:r>
              <a:rPr lang="zh-CN" altLang="en-US" sz="2300" b="1">
                <a:solidFill>
                  <a:schemeClr val="bg1"/>
                </a:solidFill>
              </a:rPr>
              <a:t>年</a:t>
            </a:r>
            <a:r>
              <a:rPr lang="en-US" altLang="zh-CN" sz="2300" b="1">
                <a:solidFill>
                  <a:schemeClr val="bg1"/>
                </a:solidFill>
              </a:rPr>
              <a:t>2</a:t>
            </a:r>
            <a:r>
              <a:rPr lang="zh-CN" altLang="en-US" sz="2300" b="1">
                <a:solidFill>
                  <a:schemeClr val="bg1"/>
                </a:solidFill>
              </a:rPr>
              <a:t>月</a:t>
            </a:r>
            <a:r>
              <a:rPr lang="en-US" altLang="zh-CN" sz="2300" b="1">
                <a:solidFill>
                  <a:schemeClr val="bg1"/>
                </a:solidFill>
              </a:rPr>
              <a:t>7</a:t>
            </a:r>
            <a:r>
              <a:rPr lang="zh-CN" altLang="en-US" sz="2300" b="1">
                <a:solidFill>
                  <a:schemeClr val="bg1"/>
                </a:solidFill>
              </a:rPr>
              <a:t>日，</a:t>
            </a:r>
            <a:r>
              <a:rPr lang="en-US" altLang="zh-CN" sz="2300" b="1">
                <a:solidFill>
                  <a:schemeClr val="bg1"/>
                </a:solidFill>
              </a:rPr>
              <a:t>28</a:t>
            </a:r>
            <a:r>
              <a:rPr lang="zh-CN" altLang="en-US" sz="2300" b="1">
                <a:solidFill>
                  <a:schemeClr val="bg1"/>
                </a:solidFill>
              </a:rPr>
              <a:t>和</a:t>
            </a:r>
            <a:r>
              <a:rPr lang="en-US" altLang="zh-CN" sz="2300" b="1">
                <a:solidFill>
                  <a:schemeClr val="bg1"/>
                </a:solidFill>
              </a:rPr>
              <a:t>29</a:t>
            </a:r>
            <a:r>
              <a:rPr lang="zh-CN" altLang="en-US" sz="2300" b="1">
                <a:solidFill>
                  <a:schemeClr val="bg1"/>
                </a:solidFill>
              </a:rPr>
              <a:t>页。</a:t>
            </a:r>
            <a:endParaRPr lang="en-US" sz="2300" b="1">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25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Chown 1998—stellar evolution #2</a:t>
            </a:r>
          </a:p>
        </p:txBody>
      </p:sp>
      <p:pic>
        <p:nvPicPr>
          <p:cNvPr id="188825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8260" name="Text Box 4"/>
          <p:cNvSpPr txBox="1">
            <a:spLocks noChangeArrowheads="1"/>
          </p:cNvSpPr>
          <p:nvPr/>
        </p:nvSpPr>
        <p:spPr bwMode="auto">
          <a:xfrm>
            <a:off x="1066800" y="673100"/>
            <a:ext cx="7010400" cy="4400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4000" b="1">
                <a:solidFill>
                  <a:schemeClr val="bg1"/>
                </a:solidFill>
              </a:rPr>
              <a:t>“听起来容易但却不。在今天的宇宙，这成就是由一大批分子的相撞并散发热气。然而，制作所有的分子，除了最简单的分子以外的必要原子</a:t>
            </a:r>
            <a:r>
              <a:rPr lang="en-US" altLang="zh-CN" sz="4000" b="1">
                <a:solidFill>
                  <a:schemeClr val="bg1"/>
                </a:solidFill>
              </a:rPr>
              <a:t>—</a:t>
            </a:r>
            <a:r>
              <a:rPr lang="zh-CN" altLang="en-US" sz="4000" b="1">
                <a:solidFill>
                  <a:schemeClr val="bg1"/>
                </a:solidFill>
              </a:rPr>
              <a:t>分子氢</a:t>
            </a:r>
            <a:r>
              <a:rPr lang="en-US" altLang="zh-CN" sz="4000" b="1">
                <a:solidFill>
                  <a:schemeClr val="bg1"/>
                </a:solidFill>
              </a:rPr>
              <a:t>—</a:t>
            </a:r>
            <a:r>
              <a:rPr lang="zh-CN" altLang="en-US" sz="4000" b="1">
                <a:solidFill>
                  <a:schemeClr val="bg1"/>
                </a:solidFill>
              </a:rPr>
              <a:t>必须在恒星里制作。</a:t>
            </a:r>
            <a:r>
              <a:rPr lang="zh-CN" altLang="en-US" sz="4000" b="1">
                <a:solidFill>
                  <a:srgbClr val="FFFF00"/>
                </a:solidFill>
              </a:rPr>
              <a:t>这是一个鸡与蛋的情况</a:t>
            </a:r>
            <a:r>
              <a:rPr lang="zh-CN" altLang="en-US" sz="4000" b="1">
                <a:solidFill>
                  <a:schemeClr val="bg1"/>
                </a:solidFill>
              </a:rPr>
              <a:t>。。。。”</a:t>
            </a:r>
            <a:endParaRPr lang="en-US" altLang="zh-CN" sz="4000" b="1">
              <a:solidFill>
                <a:schemeClr val="bg1"/>
              </a:solidFill>
            </a:endParaRPr>
          </a:p>
        </p:txBody>
      </p:sp>
      <p:sp>
        <p:nvSpPr>
          <p:cNvPr id="1888261" name="Text Box 5"/>
          <p:cNvSpPr txBox="1">
            <a:spLocks noChangeArrowheads="1"/>
          </p:cNvSpPr>
          <p:nvPr/>
        </p:nvSpPr>
        <p:spPr bwMode="auto">
          <a:xfrm>
            <a:off x="990600" y="5715000"/>
            <a:ext cx="7086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zh-CN" altLang="en-US" sz="2400" b="1" dirty="0">
                <a:solidFill>
                  <a:schemeClr val="bg1"/>
                </a:solidFill>
                <a:latin typeface="Arial" pitchFamily="34" charset="0"/>
                <a:ea typeface="ＭＳ Ｐゴシック" pitchFamily="34" charset="-128"/>
                <a:cs typeface="+mn-cs"/>
              </a:rPr>
              <a:t>乔恩（</a:t>
            </a:r>
            <a:r>
              <a:rPr lang="en-US" altLang="zh-CN" sz="2400" b="1" dirty="0">
                <a:solidFill>
                  <a:schemeClr val="bg1"/>
                </a:solidFill>
                <a:latin typeface="Arial" pitchFamily="34" charset="0"/>
                <a:ea typeface="ＭＳ Ｐゴシック" pitchFamily="34" charset="-128"/>
                <a:cs typeface="+mn-cs"/>
              </a:rPr>
              <a:t>1998</a:t>
            </a:r>
            <a:r>
              <a:rPr lang="zh-CN" altLang="en-US" sz="2400" b="1" dirty="0">
                <a:solidFill>
                  <a:schemeClr val="bg1"/>
                </a:solidFill>
                <a:latin typeface="Arial" pitchFamily="34" charset="0"/>
                <a:ea typeface="ＭＳ Ｐゴシック" pitchFamily="34" charset="-128"/>
                <a:cs typeface="+mn-cs"/>
              </a:rPr>
              <a:t>年），</a:t>
            </a:r>
            <a:r>
              <a:rPr lang="en-US" altLang="zh-CN" sz="2400" b="1" dirty="0">
                <a:solidFill>
                  <a:schemeClr val="bg1"/>
                </a:solidFill>
                <a:latin typeface="Arial" pitchFamily="34" charset="0"/>
                <a:ea typeface="ＭＳ Ｐゴシック" pitchFamily="34" charset="-128"/>
                <a:cs typeface="+mn-cs"/>
              </a:rPr>
              <a:t>30</a:t>
            </a:r>
            <a:r>
              <a:rPr lang="zh-CN" altLang="en-US" sz="2400" b="1" dirty="0">
                <a:solidFill>
                  <a:schemeClr val="bg1"/>
                </a:solidFill>
                <a:latin typeface="Arial" pitchFamily="34" charset="0"/>
                <a:ea typeface="ＭＳ Ｐゴシック" pitchFamily="34" charset="-128"/>
                <a:cs typeface="+mn-cs"/>
              </a:rPr>
              <a:t>页。</a:t>
            </a:r>
            <a:endParaRPr lang="en-US" sz="2400" b="1" dirty="0">
              <a:solidFill>
                <a:schemeClr val="bg1"/>
              </a:solidFill>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Chown 1998—stellar evolution #3</a:t>
            </a:r>
          </a:p>
        </p:txBody>
      </p:sp>
      <p:pic>
        <p:nvPicPr>
          <p:cNvPr id="188928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89284" name="Text Box 4"/>
          <p:cNvSpPr txBox="1">
            <a:spLocks noChangeArrowheads="1"/>
          </p:cNvSpPr>
          <p:nvPr/>
        </p:nvSpPr>
        <p:spPr bwMode="auto">
          <a:xfrm>
            <a:off x="838200" y="365125"/>
            <a:ext cx="7391400" cy="4302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defRPr/>
            </a:pPr>
            <a:r>
              <a:rPr lang="zh-CN" altLang="en-US" sz="3200" b="1">
                <a:solidFill>
                  <a:schemeClr val="bg1"/>
                </a:solidFill>
              </a:rPr>
              <a:t>“</a:t>
            </a:r>
            <a:r>
              <a:rPr lang="en-US" altLang="zh-CN" sz="3200" b="1">
                <a:solidFill>
                  <a:schemeClr val="bg1"/>
                </a:solidFill>
              </a:rPr>
              <a:t>[</a:t>
            </a:r>
            <a:r>
              <a:rPr lang="zh-CN" altLang="en-US" sz="3200" b="1">
                <a:solidFill>
                  <a:schemeClr val="bg1"/>
                </a:solidFill>
              </a:rPr>
              <a:t>约翰</a:t>
            </a:r>
            <a:r>
              <a:rPr lang="en-US" altLang="zh-CN" sz="3200" b="1">
                <a:solidFill>
                  <a:schemeClr val="bg1"/>
                </a:solidFill>
              </a:rPr>
              <a:t>]</a:t>
            </a:r>
            <a:r>
              <a:rPr lang="zh-CN" altLang="en-US" sz="3200" b="1">
                <a:solidFill>
                  <a:schemeClr val="bg1"/>
                </a:solidFill>
              </a:rPr>
              <a:t>马瑟，</a:t>
            </a:r>
            <a:r>
              <a:rPr lang="en-US" altLang="zh-CN" sz="3200" b="1">
                <a:solidFill>
                  <a:schemeClr val="bg1"/>
                </a:solidFill>
              </a:rPr>
              <a:t>[</a:t>
            </a:r>
            <a:r>
              <a:rPr lang="zh-CN" altLang="en-US" sz="3200" b="1">
                <a:solidFill>
                  <a:schemeClr val="bg1"/>
                </a:solidFill>
              </a:rPr>
              <a:t>马里兰州的美国国家航空和太空管理局的戈达德太空飞行中心</a:t>
            </a:r>
            <a:r>
              <a:rPr lang="en-US" altLang="zh-CN" sz="3200" b="1">
                <a:solidFill>
                  <a:schemeClr val="bg1"/>
                </a:solidFill>
              </a:rPr>
              <a:t>]</a:t>
            </a:r>
            <a:r>
              <a:rPr lang="zh-CN" altLang="en-US" sz="3200" b="1">
                <a:solidFill>
                  <a:schemeClr val="bg1"/>
                </a:solidFill>
              </a:rPr>
              <a:t>，说：‘对于星系如何形成、最初恒星没有较早的恒星的协助下如何形成、星系如何进化、他们是否从小的单位集结或者是从大的单位分解，我们没有直接的证据。所有一切发生于宇宙的黑暗时期</a:t>
            </a:r>
            <a:r>
              <a:rPr lang="en-US" altLang="zh-CN" sz="3200" b="1">
                <a:solidFill>
                  <a:schemeClr val="bg1"/>
                </a:solidFill>
              </a:rPr>
              <a:t>[</a:t>
            </a:r>
            <a:r>
              <a:rPr lang="zh-CN" altLang="en-US" sz="3200" b="1">
                <a:solidFill>
                  <a:schemeClr val="bg1"/>
                </a:solidFill>
              </a:rPr>
              <a:t>假定大爆炸与最初恒星形成之间</a:t>
            </a:r>
            <a:r>
              <a:rPr lang="en-US" altLang="zh-CN" sz="3200" b="1">
                <a:solidFill>
                  <a:schemeClr val="bg1"/>
                </a:solidFill>
              </a:rPr>
              <a:t>]</a:t>
            </a:r>
            <a:r>
              <a:rPr lang="zh-CN" altLang="en-US" sz="3200" b="1">
                <a:solidFill>
                  <a:schemeClr val="bg1"/>
                </a:solidFill>
              </a:rPr>
              <a:t>。</a:t>
            </a:r>
            <a:r>
              <a:rPr lang="zh-CN" altLang="en-US" sz="3200" b="1">
                <a:solidFill>
                  <a:srgbClr val="FFFF00"/>
                </a:solidFill>
              </a:rPr>
              <a:t>这直射向我们如何到此地步的问题的关键。</a:t>
            </a:r>
            <a:r>
              <a:rPr lang="zh-CN" altLang="en-US" sz="3200" b="1">
                <a:solidFill>
                  <a:schemeClr val="bg1"/>
                </a:solidFill>
              </a:rPr>
              <a:t>’”</a:t>
            </a:r>
            <a:endParaRPr lang="en-US" altLang="zh-CN" sz="3200" b="1">
              <a:solidFill>
                <a:schemeClr val="bg1"/>
              </a:solidFill>
            </a:endParaRPr>
          </a:p>
        </p:txBody>
      </p:sp>
      <p:sp>
        <p:nvSpPr>
          <p:cNvPr id="6" name="Text Box 5"/>
          <p:cNvSpPr txBox="1">
            <a:spLocks noChangeArrowheads="1"/>
          </p:cNvSpPr>
          <p:nvPr/>
        </p:nvSpPr>
        <p:spPr bwMode="auto">
          <a:xfrm>
            <a:off x="990600" y="5715000"/>
            <a:ext cx="70866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spcBef>
                <a:spcPct val="50000"/>
              </a:spcBef>
              <a:defRPr/>
            </a:pPr>
            <a:r>
              <a:rPr lang="zh-CN" altLang="en-US" sz="2400" b="1" dirty="0">
                <a:solidFill>
                  <a:schemeClr val="bg1"/>
                </a:solidFill>
                <a:latin typeface="Arial" pitchFamily="34" charset="0"/>
                <a:ea typeface="ＭＳ Ｐゴシック" pitchFamily="34" charset="-128"/>
                <a:cs typeface="+mn-cs"/>
              </a:rPr>
              <a:t>乔恩（</a:t>
            </a:r>
            <a:r>
              <a:rPr lang="en-US" altLang="zh-CN" sz="2400" b="1" dirty="0">
                <a:solidFill>
                  <a:schemeClr val="bg1"/>
                </a:solidFill>
                <a:latin typeface="Arial" pitchFamily="34" charset="0"/>
                <a:ea typeface="ＭＳ Ｐゴシック" pitchFamily="34" charset="-128"/>
                <a:cs typeface="+mn-cs"/>
              </a:rPr>
              <a:t>1998</a:t>
            </a:r>
            <a:r>
              <a:rPr lang="zh-CN" altLang="en-US" sz="2400" b="1" dirty="0">
                <a:solidFill>
                  <a:schemeClr val="bg1"/>
                </a:solidFill>
                <a:latin typeface="Arial" pitchFamily="34" charset="0"/>
                <a:ea typeface="ＭＳ Ｐゴシック" pitchFamily="34" charset="-128"/>
                <a:cs typeface="+mn-cs"/>
              </a:rPr>
              <a:t>年），</a:t>
            </a:r>
            <a:r>
              <a:rPr lang="en-US" altLang="zh-CN" sz="2400" b="1" dirty="0">
                <a:solidFill>
                  <a:schemeClr val="bg1"/>
                </a:solidFill>
                <a:latin typeface="Arial" pitchFamily="34" charset="0"/>
                <a:ea typeface="ＭＳ Ｐゴシック" pitchFamily="34" charset="-128"/>
                <a:cs typeface="+mn-cs"/>
              </a:rPr>
              <a:t>30</a:t>
            </a:r>
            <a:r>
              <a:rPr lang="zh-CN" altLang="en-US" sz="2400" b="1">
                <a:solidFill>
                  <a:schemeClr val="bg1"/>
                </a:solidFill>
                <a:latin typeface="Arial" pitchFamily="34" charset="0"/>
                <a:ea typeface="ＭＳ Ｐゴシック" pitchFamily="34" charset="-128"/>
                <a:cs typeface="+mn-cs"/>
              </a:rPr>
              <a:t>页。</a:t>
            </a:r>
            <a:endParaRPr lang="en-US" sz="2400" b="1" dirty="0">
              <a:solidFill>
                <a:schemeClr val="bg1"/>
              </a:solidFill>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p:txBody>
          <a:bodyPr/>
          <a:lstStyle/>
          <a:p>
            <a:pPr eaLnBrk="1" hangingPunct="1">
              <a:defRPr/>
            </a:pPr>
            <a:r>
              <a:rPr lang="en-US">
                <a:solidFill>
                  <a:schemeClr val="tx1"/>
                </a:solidFill>
              </a:rPr>
              <a:t>Milky Way galaxy</a:t>
            </a:r>
          </a:p>
        </p:txBody>
      </p:sp>
      <p:pic>
        <p:nvPicPr>
          <p:cNvPr id="281602" name="Picture 3" descr="Milky Way--Na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502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6676" name="Text Box 4"/>
          <p:cNvSpPr txBox="1">
            <a:spLocks noChangeArrowheads="1"/>
          </p:cNvSpPr>
          <p:nvPr/>
        </p:nvSpPr>
        <p:spPr bwMode="auto">
          <a:xfrm>
            <a:off x="914400" y="457200"/>
            <a:ext cx="731520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b="1" dirty="0">
                <a:solidFill>
                  <a:srgbClr val="FFFF00"/>
                </a:solidFill>
                <a:cs typeface="+mn-cs"/>
              </a:rPr>
              <a:t>我们的银河星系</a:t>
            </a:r>
            <a:endParaRPr lang="en-US" sz="3600" b="1" dirty="0">
              <a:solidFill>
                <a:srgbClr val="FFFF00"/>
              </a:solidFill>
              <a:cs typeface="+mn-cs"/>
            </a:endParaRPr>
          </a:p>
        </p:txBody>
      </p:sp>
      <p:sp>
        <p:nvSpPr>
          <p:cNvPr id="796678" name="Rectangle 6"/>
          <p:cNvSpPr>
            <a:spLocks noChangeArrowheads="1"/>
          </p:cNvSpPr>
          <p:nvPr/>
        </p:nvSpPr>
        <p:spPr bwMode="auto">
          <a:xfrm>
            <a:off x="5514975" y="3457575"/>
            <a:ext cx="2867025" cy="28670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pic>
        <p:nvPicPr>
          <p:cNvPr id="796677" name="Picture 5" descr="Milky Way--Bar spiral--DiscoveryChann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25" y="3524250"/>
            <a:ext cx="2733675" cy="273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96678"/>
                                        </p:tgtEl>
                                        <p:attrNameLst>
                                          <p:attrName>style.visibility</p:attrName>
                                        </p:attrNameLst>
                                      </p:cBhvr>
                                      <p:to>
                                        <p:strVal val="visible"/>
                                      </p:to>
                                    </p:set>
                                    <p:anim calcmode="lin" valueType="num">
                                      <p:cBhvr>
                                        <p:cTn id="7" dur="500" fill="hold"/>
                                        <p:tgtEl>
                                          <p:spTgt spid="796678"/>
                                        </p:tgtEl>
                                        <p:attrNameLst>
                                          <p:attrName>ppt_w</p:attrName>
                                        </p:attrNameLst>
                                      </p:cBhvr>
                                      <p:tavLst>
                                        <p:tav tm="0">
                                          <p:val>
                                            <p:fltVal val="0"/>
                                          </p:val>
                                        </p:tav>
                                        <p:tav tm="100000">
                                          <p:val>
                                            <p:strVal val="#ppt_w"/>
                                          </p:val>
                                        </p:tav>
                                      </p:tavLst>
                                    </p:anim>
                                    <p:anim calcmode="lin" valueType="num">
                                      <p:cBhvr>
                                        <p:cTn id="8" dur="500" fill="hold"/>
                                        <p:tgtEl>
                                          <p:spTgt spid="796678"/>
                                        </p:tgtEl>
                                        <p:attrNameLst>
                                          <p:attrName>ppt_h</p:attrName>
                                        </p:attrNameLst>
                                      </p:cBhvr>
                                      <p:tavLst>
                                        <p:tav tm="0">
                                          <p:val>
                                            <p:fltVal val="0"/>
                                          </p:val>
                                        </p:tav>
                                        <p:tav tm="100000">
                                          <p:val>
                                            <p:strVal val="#ppt_h"/>
                                          </p:val>
                                        </p:tav>
                                      </p:tavLst>
                                    </p:anim>
                                    <p:animEffect transition="in" filter="fade">
                                      <p:cBhvr>
                                        <p:cTn id="9" dur="500"/>
                                        <p:tgtEl>
                                          <p:spTgt spid="796678"/>
                                        </p:tgtEl>
                                      </p:cBhvr>
                                    </p:animEffect>
                                  </p:childTnLst>
                                </p:cTn>
                              </p:par>
                              <p:par>
                                <p:cTn id="10" presetID="53" presetClass="entr" presetSubtype="0" fill="hold" nodeType="withEffect">
                                  <p:stCondLst>
                                    <p:cond delay="0"/>
                                  </p:stCondLst>
                                  <p:childTnLst>
                                    <p:set>
                                      <p:cBhvr>
                                        <p:cTn id="11" dur="1" fill="hold">
                                          <p:stCondLst>
                                            <p:cond delay="0"/>
                                          </p:stCondLst>
                                        </p:cTn>
                                        <p:tgtEl>
                                          <p:spTgt spid="796677"/>
                                        </p:tgtEl>
                                        <p:attrNameLst>
                                          <p:attrName>style.visibility</p:attrName>
                                        </p:attrNameLst>
                                      </p:cBhvr>
                                      <p:to>
                                        <p:strVal val="visible"/>
                                      </p:to>
                                    </p:set>
                                    <p:anim calcmode="lin" valueType="num">
                                      <p:cBhvr>
                                        <p:cTn id="12" dur="500" fill="hold"/>
                                        <p:tgtEl>
                                          <p:spTgt spid="796677"/>
                                        </p:tgtEl>
                                        <p:attrNameLst>
                                          <p:attrName>ppt_w</p:attrName>
                                        </p:attrNameLst>
                                      </p:cBhvr>
                                      <p:tavLst>
                                        <p:tav tm="0">
                                          <p:val>
                                            <p:fltVal val="0"/>
                                          </p:val>
                                        </p:tav>
                                        <p:tav tm="100000">
                                          <p:val>
                                            <p:strVal val="#ppt_w"/>
                                          </p:val>
                                        </p:tav>
                                      </p:tavLst>
                                    </p:anim>
                                    <p:anim calcmode="lin" valueType="num">
                                      <p:cBhvr>
                                        <p:cTn id="13" dur="500" fill="hold"/>
                                        <p:tgtEl>
                                          <p:spTgt spid="796677"/>
                                        </p:tgtEl>
                                        <p:attrNameLst>
                                          <p:attrName>ppt_h</p:attrName>
                                        </p:attrNameLst>
                                      </p:cBhvr>
                                      <p:tavLst>
                                        <p:tav tm="0">
                                          <p:val>
                                            <p:fltVal val="0"/>
                                          </p:val>
                                        </p:tav>
                                        <p:tav tm="100000">
                                          <p:val>
                                            <p:strVal val="#ppt_h"/>
                                          </p:val>
                                        </p:tav>
                                      </p:tavLst>
                                    </p:anim>
                                    <p:animEffect transition="in" filter="fade">
                                      <p:cBhvr>
                                        <p:cTn id="14" dur="500"/>
                                        <p:tgtEl>
                                          <p:spTgt spid="79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p:txBody>
          <a:bodyPr/>
          <a:lstStyle/>
          <a:p>
            <a:pPr eaLnBrk="1" hangingPunct="1">
              <a:defRPr/>
            </a:pPr>
            <a:r>
              <a:rPr lang="en-US" sz="4000">
                <a:solidFill>
                  <a:schemeClr val="tx1"/>
                </a:solidFill>
              </a:rPr>
              <a:t>Chiappini 2001--Milky Way origin</a:t>
            </a:r>
          </a:p>
        </p:txBody>
      </p:sp>
      <p:sp>
        <p:nvSpPr>
          <p:cNvPr id="798723" name="Text Box 3"/>
          <p:cNvSpPr txBox="1">
            <a:spLocks noChangeArrowheads="1"/>
          </p:cNvSpPr>
          <p:nvPr/>
        </p:nvSpPr>
        <p:spPr bwMode="auto">
          <a:xfrm>
            <a:off x="0" y="457200"/>
            <a:ext cx="91440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4400" b="1" dirty="0">
                <a:solidFill>
                  <a:srgbClr val="FFFF00"/>
                </a:solidFill>
                <a:cs typeface="+mn-cs"/>
              </a:rPr>
              <a:t>银河的起源？</a:t>
            </a:r>
            <a:endParaRPr lang="en-US" altLang="en-US" sz="4400" b="1" dirty="0">
              <a:solidFill>
                <a:srgbClr val="FFFF00"/>
              </a:solidFill>
              <a:cs typeface="+mn-cs"/>
            </a:endParaRPr>
          </a:p>
        </p:txBody>
      </p:sp>
      <p:sp>
        <p:nvSpPr>
          <p:cNvPr id="798724" name="Text Box 4"/>
          <p:cNvSpPr txBox="1">
            <a:spLocks noChangeArrowheads="1"/>
          </p:cNvSpPr>
          <p:nvPr/>
        </p:nvSpPr>
        <p:spPr bwMode="auto">
          <a:xfrm>
            <a:off x="762000" y="1219200"/>
            <a:ext cx="7620000" cy="3249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spcBef>
                <a:spcPct val="50000"/>
              </a:spcBef>
              <a:defRPr/>
            </a:pPr>
            <a:r>
              <a:rPr lang="zh-CN" altLang="en-US" sz="3600" b="1">
                <a:solidFill>
                  <a:schemeClr val="bg1"/>
                </a:solidFill>
              </a:rPr>
              <a:t>“我们的星系是个高度进化的实体。。。。它是个优美的结构彰显着</a:t>
            </a:r>
            <a:r>
              <a:rPr lang="zh-CN" altLang="en-US" sz="3600" b="1">
                <a:solidFill>
                  <a:srgbClr val="FFFF00"/>
                </a:solidFill>
              </a:rPr>
              <a:t>秩序和复杂性</a:t>
            </a:r>
            <a:r>
              <a:rPr lang="zh-CN" altLang="en-US" sz="3600" b="1">
                <a:solidFill>
                  <a:schemeClr val="bg1"/>
                </a:solidFill>
              </a:rPr>
              <a:t>。。。。最终成品若视为起点尤其非凡：云雾状的一团气体。宇宙如何从如此简单的开始制作了银河是</a:t>
            </a:r>
            <a:r>
              <a:rPr lang="zh-CN" altLang="en-US" sz="3600" b="1">
                <a:solidFill>
                  <a:srgbClr val="FFFF00"/>
                </a:solidFill>
              </a:rPr>
              <a:t>完全不清楚</a:t>
            </a:r>
            <a:r>
              <a:rPr lang="zh-CN" altLang="en-US" sz="3600" b="1">
                <a:solidFill>
                  <a:schemeClr val="bg1"/>
                </a:solidFill>
              </a:rPr>
              <a:t>的。”</a:t>
            </a:r>
            <a:endParaRPr lang="en-US" altLang="zh-CN" sz="3600" b="1">
              <a:solidFill>
                <a:schemeClr val="bg1"/>
              </a:solidFill>
            </a:endParaRPr>
          </a:p>
        </p:txBody>
      </p:sp>
      <p:sp>
        <p:nvSpPr>
          <p:cNvPr id="798725" name="Text Box 5"/>
          <p:cNvSpPr txBox="1">
            <a:spLocks noChangeArrowheads="1"/>
          </p:cNvSpPr>
          <p:nvPr/>
        </p:nvSpPr>
        <p:spPr bwMode="auto">
          <a:xfrm>
            <a:off x="762000" y="5334000"/>
            <a:ext cx="76200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200" b="1">
                <a:solidFill>
                  <a:schemeClr val="bg1"/>
                </a:solidFill>
              </a:rPr>
              <a:t>克里斯蒂娜</a:t>
            </a:r>
            <a:r>
              <a:rPr lang="en-US" altLang="zh-CN" sz="2200" b="1">
                <a:solidFill>
                  <a:schemeClr val="bg1"/>
                </a:solidFill>
              </a:rPr>
              <a:t>·</a:t>
            </a:r>
            <a:r>
              <a:rPr lang="zh-CN" altLang="en-US" sz="2200" b="1">
                <a:solidFill>
                  <a:schemeClr val="bg1"/>
                </a:solidFill>
              </a:rPr>
              <a:t>齐亚宾尼，“银河的形成与进化，”</a:t>
            </a:r>
            <a:r>
              <a:rPr lang="zh-CN" altLang="en-US" sz="2200" b="1" i="1">
                <a:solidFill>
                  <a:schemeClr val="bg1"/>
                </a:solidFill>
              </a:rPr>
              <a:t>科学美国人</a:t>
            </a:r>
            <a:r>
              <a:rPr lang="zh-CN" altLang="en-US" sz="2200" b="1">
                <a:solidFill>
                  <a:schemeClr val="bg1"/>
                </a:solidFill>
              </a:rPr>
              <a:t>，</a:t>
            </a:r>
            <a:r>
              <a:rPr lang="en-US" altLang="zh-CN" sz="2200" b="1">
                <a:solidFill>
                  <a:schemeClr val="bg1"/>
                </a:solidFill>
              </a:rPr>
              <a:t>89</a:t>
            </a:r>
            <a:r>
              <a:rPr lang="zh-CN" altLang="en-US" sz="2200" b="1">
                <a:solidFill>
                  <a:schemeClr val="bg1"/>
                </a:solidFill>
              </a:rPr>
              <a:t>期（</a:t>
            </a:r>
            <a:r>
              <a:rPr lang="en-US" altLang="zh-CN" sz="2200" b="1">
                <a:solidFill>
                  <a:schemeClr val="bg1"/>
                </a:solidFill>
              </a:rPr>
              <a:t>2001</a:t>
            </a:r>
            <a:r>
              <a:rPr lang="zh-CN" altLang="en-US" sz="2200" b="1">
                <a:solidFill>
                  <a:schemeClr val="bg1"/>
                </a:solidFill>
              </a:rPr>
              <a:t>年</a:t>
            </a:r>
            <a:r>
              <a:rPr lang="en-US" altLang="zh-CN" sz="2200" b="1">
                <a:solidFill>
                  <a:schemeClr val="bg1"/>
                </a:solidFill>
              </a:rPr>
              <a:t>11/12</a:t>
            </a:r>
            <a:r>
              <a:rPr lang="zh-CN" altLang="en-US" sz="2200" b="1">
                <a:solidFill>
                  <a:schemeClr val="bg1"/>
                </a:solidFill>
              </a:rPr>
              <a:t>月），</a:t>
            </a:r>
            <a:r>
              <a:rPr lang="en-US" altLang="zh-CN" sz="2200" b="1">
                <a:solidFill>
                  <a:schemeClr val="bg1"/>
                </a:solidFill>
              </a:rPr>
              <a:t>506</a:t>
            </a:r>
            <a:r>
              <a:rPr lang="zh-CN" altLang="en-US" sz="2200" b="1">
                <a:solidFill>
                  <a:schemeClr val="bg1"/>
                </a:solidFill>
              </a:rPr>
              <a:t>页。</a:t>
            </a:r>
            <a:endParaRPr lang="en-US" sz="2200" b="1">
              <a:solidFill>
                <a:schemeClr val="bg1"/>
              </a:solidFill>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19501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195013" name="Text Box 5"/>
          <p:cNvSpPr txBox="1">
            <a:spLocks noChangeArrowheads="1"/>
          </p:cNvSpPr>
          <p:nvPr/>
        </p:nvSpPr>
        <p:spPr bwMode="auto">
          <a:xfrm>
            <a:off x="1524000" y="1965325"/>
            <a:ext cx="65532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7200" b="1" dirty="0">
                <a:solidFill>
                  <a:schemeClr val="bg1"/>
                </a:solidFill>
                <a:cs typeface="+mn-cs"/>
              </a:rPr>
              <a:t>宇宙的起源？</a:t>
            </a:r>
            <a:endParaRPr lang="en-US" sz="7200" b="1" dirty="0">
              <a:solidFill>
                <a:schemeClr val="bg1"/>
              </a:solidFill>
              <a:cs typeface="+mn-cs"/>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854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Weinberg 1985—origin of universe—no idea</a:t>
            </a:r>
          </a:p>
        </p:txBody>
      </p:sp>
      <p:pic>
        <p:nvPicPr>
          <p:cNvPr id="202854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028548" name="Text Box 4"/>
          <p:cNvSpPr txBox="1">
            <a:spLocks noChangeArrowheads="1"/>
          </p:cNvSpPr>
          <p:nvPr/>
        </p:nvSpPr>
        <p:spPr bwMode="auto">
          <a:xfrm>
            <a:off x="533400" y="536575"/>
            <a:ext cx="6008688" cy="50784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a:solidFill>
                  <a:schemeClr val="bg1"/>
                </a:solidFill>
              </a:rPr>
              <a:t>“你或许注意到，尽管这些有勇的话语，</a:t>
            </a:r>
            <a:r>
              <a:rPr lang="zh-CN" altLang="en-US" sz="3600" b="1">
                <a:solidFill>
                  <a:srgbClr val="FFFF00"/>
                </a:solidFill>
              </a:rPr>
              <a:t>我却还没有解释宇宙的起源</a:t>
            </a:r>
            <a:r>
              <a:rPr lang="zh-CN" altLang="en-US" sz="3600" b="1">
                <a:solidFill>
                  <a:schemeClr val="bg1"/>
                </a:solidFill>
              </a:rPr>
              <a:t>。原因当然是因为这是关于科学家</a:t>
            </a:r>
            <a:r>
              <a:rPr lang="zh-CN" altLang="en-US" sz="3600" b="1">
                <a:solidFill>
                  <a:srgbClr val="FFFF00"/>
                </a:solidFill>
              </a:rPr>
              <a:t>仍然没有清楚理念的事件</a:t>
            </a:r>
            <a:r>
              <a:rPr lang="zh-CN" altLang="en-US" sz="3600" b="1">
                <a:solidFill>
                  <a:schemeClr val="bg1"/>
                </a:solidFill>
              </a:rPr>
              <a:t>。。。。</a:t>
            </a:r>
            <a:r>
              <a:rPr lang="zh-CN" altLang="en-US" sz="3600" b="1">
                <a:solidFill>
                  <a:srgbClr val="FFFF00"/>
                </a:solidFill>
              </a:rPr>
              <a:t>或许我们永远不会知道</a:t>
            </a:r>
            <a:r>
              <a:rPr lang="zh-CN" altLang="en-US" sz="3600" b="1">
                <a:solidFill>
                  <a:schemeClr val="bg1"/>
                </a:solidFill>
              </a:rPr>
              <a:t>，比如我们或许永远无法知道自然界的终极规律。但是我不会指望这是如此。“</a:t>
            </a:r>
            <a:endParaRPr lang="en-US" sz="3600" b="1">
              <a:solidFill>
                <a:schemeClr val="bg1"/>
              </a:solidFill>
            </a:endParaRPr>
          </a:p>
        </p:txBody>
      </p:sp>
      <p:pic>
        <p:nvPicPr>
          <p:cNvPr id="287748" name="Picture 5" descr="Weinberg, Stev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42088" y="685800"/>
            <a:ext cx="1992312"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5"/>
          <p:cNvSpPr txBox="1">
            <a:spLocks noChangeArrowheads="1"/>
          </p:cNvSpPr>
          <p:nvPr/>
        </p:nvSpPr>
        <p:spPr bwMode="auto">
          <a:xfrm>
            <a:off x="838200" y="5799138"/>
            <a:ext cx="7315200" cy="830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a:solidFill>
                  <a:schemeClr val="bg1"/>
                </a:solidFill>
              </a:rPr>
              <a:t>史蒂文</a:t>
            </a:r>
            <a:r>
              <a:rPr lang="en-US" altLang="zh-CN" sz="2400" b="1">
                <a:solidFill>
                  <a:schemeClr val="bg1"/>
                </a:solidFill>
              </a:rPr>
              <a:t>·</a:t>
            </a:r>
            <a:r>
              <a:rPr lang="zh-CN" altLang="en-US" sz="2400" b="1">
                <a:solidFill>
                  <a:schemeClr val="bg1"/>
                </a:solidFill>
              </a:rPr>
              <a:t>温伯格，“起源，”科学</a:t>
            </a:r>
            <a:r>
              <a:rPr lang="en-GB" sz="2400" b="1">
                <a:solidFill>
                  <a:schemeClr val="bg1"/>
                </a:solidFill>
              </a:rPr>
              <a:t>230:4721</a:t>
            </a:r>
            <a:r>
              <a:rPr lang="zh-CN" altLang="en-US" sz="2400" b="1">
                <a:solidFill>
                  <a:schemeClr val="bg1"/>
                </a:solidFill>
              </a:rPr>
              <a:t> （</a:t>
            </a:r>
            <a:r>
              <a:rPr lang="en-US" altLang="zh-CN" sz="2400" b="1">
                <a:solidFill>
                  <a:schemeClr val="bg1"/>
                </a:solidFill>
              </a:rPr>
              <a:t>1985</a:t>
            </a:r>
            <a:r>
              <a:rPr lang="zh-CN" altLang="en-US" sz="2400" b="1">
                <a:solidFill>
                  <a:schemeClr val="bg1"/>
                </a:solidFill>
              </a:rPr>
              <a:t>年</a:t>
            </a:r>
            <a:r>
              <a:rPr lang="en-US" altLang="zh-CN" sz="2400" b="1">
                <a:solidFill>
                  <a:schemeClr val="bg1"/>
                </a:solidFill>
              </a:rPr>
              <a:t>10</a:t>
            </a:r>
            <a:r>
              <a:rPr lang="zh-CN" altLang="en-US" sz="2400" b="1">
                <a:solidFill>
                  <a:schemeClr val="bg1"/>
                </a:solidFill>
              </a:rPr>
              <a:t>月</a:t>
            </a:r>
            <a:r>
              <a:rPr lang="en-US" altLang="zh-CN" sz="2400" b="1">
                <a:solidFill>
                  <a:schemeClr val="bg1"/>
                </a:solidFill>
              </a:rPr>
              <a:t>4</a:t>
            </a:r>
            <a:r>
              <a:rPr lang="zh-CN" altLang="en-US" sz="2400" b="1">
                <a:solidFill>
                  <a:schemeClr val="bg1"/>
                </a:solidFill>
              </a:rPr>
              <a:t>日），</a:t>
            </a:r>
            <a:r>
              <a:rPr lang="en-US" altLang="zh-CN" sz="2400" b="1">
                <a:solidFill>
                  <a:schemeClr val="bg1"/>
                </a:solidFill>
              </a:rPr>
              <a:t>18</a:t>
            </a:r>
            <a:r>
              <a:rPr lang="zh-CN" altLang="en-US" sz="2400" b="1">
                <a:solidFill>
                  <a:schemeClr val="bg1"/>
                </a:solidFill>
              </a:rPr>
              <a:t>页。</a:t>
            </a:r>
            <a:endParaRPr lang="en-US" sz="2400" b="1">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hangingPunct="1">
              <a:defRPr/>
            </a:pPr>
            <a:r>
              <a:rPr lang="en-US"/>
              <a:t>Spiral Galaxy</a:t>
            </a:r>
          </a:p>
        </p:txBody>
      </p:sp>
      <p:pic>
        <p:nvPicPr>
          <p:cNvPr id="18022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707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Lerner 2004—bucking big bang #1</a:t>
            </a:r>
          </a:p>
        </p:txBody>
      </p:sp>
      <p:pic>
        <p:nvPicPr>
          <p:cNvPr id="230707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307076" name="Text Box 4"/>
          <p:cNvSpPr txBox="1">
            <a:spLocks noChangeArrowheads="1"/>
          </p:cNvSpPr>
          <p:nvPr/>
        </p:nvSpPr>
        <p:spPr bwMode="auto">
          <a:xfrm>
            <a:off x="762000" y="574675"/>
            <a:ext cx="5683250" cy="3970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a:solidFill>
                  <a:schemeClr val="bg1"/>
                </a:solidFill>
              </a:rPr>
              <a:t>“大爆炸论依靠日升月恒的</a:t>
            </a:r>
            <a:r>
              <a:rPr lang="zh-CN" altLang="en-US" sz="3600" b="1">
                <a:solidFill>
                  <a:srgbClr val="FFFF00"/>
                </a:solidFill>
              </a:rPr>
              <a:t>假设性</a:t>
            </a:r>
            <a:r>
              <a:rPr lang="zh-CN" altLang="en-US" sz="3600" b="1">
                <a:solidFill>
                  <a:schemeClr val="bg1"/>
                </a:solidFill>
              </a:rPr>
              <a:t>实体</a:t>
            </a:r>
            <a:r>
              <a:rPr lang="en-US" altLang="zh-CN" sz="3600" b="1">
                <a:solidFill>
                  <a:schemeClr val="bg1"/>
                </a:solidFill>
              </a:rPr>
              <a:t>—</a:t>
            </a:r>
            <a:r>
              <a:rPr lang="zh-CN" altLang="en-US" sz="3600" b="1">
                <a:solidFill>
                  <a:schemeClr val="bg1"/>
                </a:solidFill>
              </a:rPr>
              <a:t>我们从来</a:t>
            </a:r>
            <a:r>
              <a:rPr lang="zh-CN" altLang="en-US" sz="3600" b="1">
                <a:solidFill>
                  <a:srgbClr val="FFFF00"/>
                </a:solidFill>
              </a:rPr>
              <a:t>没有观察到</a:t>
            </a:r>
            <a:r>
              <a:rPr lang="zh-CN" altLang="en-US" sz="3600" b="1">
                <a:solidFill>
                  <a:schemeClr val="bg1"/>
                </a:solidFill>
              </a:rPr>
              <a:t>的事物。膨胀、暗物质以及暗能量最为显著。没有它们，天文学家所做出的观察与大爆炸论的预测之间将会有致命的矛盾。”</a:t>
            </a:r>
            <a:endParaRPr lang="en-US" sz="3600" b="1">
              <a:solidFill>
                <a:schemeClr val="bg1"/>
              </a:solidFill>
            </a:endParaRPr>
          </a:p>
        </p:txBody>
      </p:sp>
      <p:sp>
        <p:nvSpPr>
          <p:cNvPr id="2307077" name="Text Box 5"/>
          <p:cNvSpPr txBox="1">
            <a:spLocks noChangeArrowheads="1"/>
          </p:cNvSpPr>
          <p:nvPr/>
        </p:nvSpPr>
        <p:spPr bwMode="auto">
          <a:xfrm>
            <a:off x="777875" y="5334000"/>
            <a:ext cx="7756525" cy="1006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2200" b="1">
                <a:solidFill>
                  <a:schemeClr val="bg1"/>
                </a:solidFill>
              </a:rPr>
              <a:t>埃里克</a:t>
            </a:r>
            <a:r>
              <a:rPr lang="en-US" altLang="zh-CN" sz="2200" b="1">
                <a:solidFill>
                  <a:schemeClr val="bg1"/>
                </a:solidFill>
              </a:rPr>
              <a:t>·</a:t>
            </a:r>
            <a:r>
              <a:rPr lang="zh-CN" altLang="en-US" sz="2200" b="1">
                <a:solidFill>
                  <a:schemeClr val="bg1"/>
                </a:solidFill>
              </a:rPr>
              <a:t>雷诺</a:t>
            </a:r>
            <a:r>
              <a:rPr lang="en-US" sz="2200" b="1">
                <a:solidFill>
                  <a:schemeClr val="bg1"/>
                </a:solidFill>
              </a:rPr>
              <a:t>, </a:t>
            </a:r>
            <a:r>
              <a:rPr lang="ja-JP" altLang="en-US" sz="2200" b="1">
                <a:solidFill>
                  <a:schemeClr val="bg1"/>
                </a:solidFill>
              </a:rPr>
              <a:t>“</a:t>
            </a:r>
            <a:r>
              <a:rPr lang="zh-CN" altLang="en-US" sz="2200" b="1">
                <a:solidFill>
                  <a:schemeClr val="bg1"/>
                </a:solidFill>
              </a:rPr>
              <a:t>批驳大爆炸理论，</a:t>
            </a:r>
            <a:r>
              <a:rPr lang="ja-JP" altLang="en-US" sz="2200" b="1">
                <a:solidFill>
                  <a:schemeClr val="bg1"/>
                </a:solidFill>
              </a:rPr>
              <a:t>”</a:t>
            </a:r>
            <a:r>
              <a:rPr lang="en-US" altLang="ja-JP" sz="2200" b="1">
                <a:solidFill>
                  <a:schemeClr val="bg1"/>
                </a:solidFill>
              </a:rPr>
              <a:t> </a:t>
            </a:r>
            <a:r>
              <a:rPr lang="zh-CN" altLang="en-US" sz="2200" b="1" i="1">
                <a:solidFill>
                  <a:schemeClr val="bg1"/>
                </a:solidFill>
              </a:rPr>
              <a:t>新科学人</a:t>
            </a:r>
            <a:r>
              <a:rPr lang="en-US" altLang="ja-JP" sz="2200" b="1">
                <a:solidFill>
                  <a:schemeClr val="bg1"/>
                </a:solidFill>
              </a:rPr>
              <a:t>182:2448 (</a:t>
            </a:r>
            <a:r>
              <a:rPr lang="en-US" altLang="zh-CN" sz="2200" b="1">
                <a:solidFill>
                  <a:schemeClr val="bg1"/>
                </a:solidFill>
              </a:rPr>
              <a:t>2004</a:t>
            </a:r>
            <a:r>
              <a:rPr lang="zh-CN" altLang="en-US" sz="2200" b="1">
                <a:solidFill>
                  <a:schemeClr val="bg1"/>
                </a:solidFill>
              </a:rPr>
              <a:t>年</a:t>
            </a:r>
            <a:r>
              <a:rPr lang="en-US" altLang="zh-CN" sz="2200" b="1">
                <a:solidFill>
                  <a:schemeClr val="bg1"/>
                </a:solidFill>
              </a:rPr>
              <a:t>5</a:t>
            </a:r>
            <a:r>
              <a:rPr lang="zh-CN" altLang="en-US" sz="2200" b="1">
                <a:solidFill>
                  <a:schemeClr val="bg1"/>
                </a:solidFill>
              </a:rPr>
              <a:t>月</a:t>
            </a:r>
            <a:r>
              <a:rPr lang="en-US" altLang="zh-CN" sz="2200" b="1">
                <a:solidFill>
                  <a:schemeClr val="bg1"/>
                </a:solidFill>
              </a:rPr>
              <a:t>22</a:t>
            </a:r>
            <a:r>
              <a:rPr lang="zh-CN" altLang="en-US" sz="2200" b="1">
                <a:solidFill>
                  <a:schemeClr val="bg1"/>
                </a:solidFill>
              </a:rPr>
              <a:t>日），</a:t>
            </a:r>
            <a:r>
              <a:rPr lang="en-US" altLang="zh-CN" sz="2200" b="1">
                <a:solidFill>
                  <a:schemeClr val="bg1"/>
                </a:solidFill>
              </a:rPr>
              <a:t>20</a:t>
            </a:r>
            <a:r>
              <a:rPr lang="zh-CN" altLang="en-US" sz="2200" b="1">
                <a:solidFill>
                  <a:schemeClr val="bg1"/>
                </a:solidFill>
              </a:rPr>
              <a:t>页。来自</a:t>
            </a:r>
            <a:r>
              <a:rPr lang="en-US" altLang="zh-CN" sz="2200" b="1">
                <a:solidFill>
                  <a:schemeClr val="bg1"/>
                </a:solidFill>
              </a:rPr>
              <a:t>10</a:t>
            </a:r>
            <a:r>
              <a:rPr lang="zh-CN" altLang="en-US" sz="2200" b="1">
                <a:solidFill>
                  <a:schemeClr val="bg1"/>
                </a:solidFill>
              </a:rPr>
              <a:t>个国家的</a:t>
            </a:r>
            <a:r>
              <a:rPr lang="en-US" altLang="zh-CN" sz="2200" b="1">
                <a:solidFill>
                  <a:schemeClr val="bg1"/>
                </a:solidFill>
              </a:rPr>
              <a:t>34</a:t>
            </a:r>
            <a:r>
              <a:rPr lang="zh-CN" altLang="en-US" sz="2200" b="1">
                <a:solidFill>
                  <a:schemeClr val="bg1"/>
                </a:solidFill>
              </a:rPr>
              <a:t>位科学家的签字</a:t>
            </a:r>
            <a:r>
              <a:rPr lang="en-US" altLang="zh-CN" sz="2200" b="1">
                <a:solidFill>
                  <a:schemeClr val="bg1"/>
                </a:solidFill>
              </a:rPr>
              <a:t>:</a:t>
            </a:r>
            <a:r>
              <a:rPr lang="zh-CN" altLang="en-US" sz="2200" b="1">
                <a:solidFill>
                  <a:schemeClr val="bg1"/>
                </a:solidFill>
              </a:rPr>
              <a:t> </a:t>
            </a:r>
            <a:r>
              <a:rPr lang="en-US" altLang="ja-JP" sz="2200" b="1">
                <a:solidFill>
                  <a:schemeClr val="bg1"/>
                </a:solidFill>
              </a:rPr>
              <a:t>www.cosmologystatement.org/</a:t>
            </a:r>
            <a:r>
              <a:rPr lang="zh-CN" altLang="en-US" sz="2200" b="1">
                <a:solidFill>
                  <a:schemeClr val="bg1"/>
                </a:solidFill>
              </a:rPr>
              <a:t>。</a:t>
            </a:r>
            <a:endParaRPr lang="en-US" sz="2200" b="1">
              <a:solidFill>
                <a:schemeClr val="bg1"/>
              </a:solidFill>
            </a:endParaRPr>
          </a:p>
        </p:txBody>
      </p:sp>
      <p:pic>
        <p:nvPicPr>
          <p:cNvPr id="289797" name="Picture 6"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634"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#2</a:t>
            </a:r>
          </a:p>
        </p:txBody>
      </p:sp>
      <p:pic>
        <p:nvPicPr>
          <p:cNvPr id="186163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61636" name="Text Box 4"/>
          <p:cNvSpPr txBox="1">
            <a:spLocks noChangeArrowheads="1"/>
          </p:cNvSpPr>
          <p:nvPr/>
        </p:nvSpPr>
        <p:spPr bwMode="auto">
          <a:xfrm>
            <a:off x="762000" y="533400"/>
            <a:ext cx="5683250"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a:solidFill>
                  <a:schemeClr val="bg1"/>
                </a:solidFill>
              </a:rPr>
              <a:t>“在其他物理学领域里绝对不能接受对于</a:t>
            </a:r>
            <a:r>
              <a:rPr lang="zh-CN" altLang="en-US" sz="3600" b="1">
                <a:solidFill>
                  <a:srgbClr val="FFFF00"/>
                </a:solidFill>
              </a:rPr>
              <a:t>新假设性的物件不停</a:t>
            </a:r>
            <a:r>
              <a:rPr lang="zh-CN" altLang="en-US" sz="3600" b="1">
                <a:solidFill>
                  <a:schemeClr val="bg1"/>
                </a:solidFill>
              </a:rPr>
              <a:t>地依靠为一种弥合理论与观察之间的差距。它至少会</a:t>
            </a:r>
            <a:r>
              <a:rPr lang="zh-CN" altLang="en-US" sz="3600" b="1">
                <a:solidFill>
                  <a:srgbClr val="FFFF00"/>
                </a:solidFill>
              </a:rPr>
              <a:t>提出</a:t>
            </a:r>
            <a:r>
              <a:rPr lang="zh-CN" altLang="en-US" sz="3600" b="1">
                <a:solidFill>
                  <a:schemeClr val="bg1"/>
                </a:solidFill>
              </a:rPr>
              <a:t>关于潜在理论有效的</a:t>
            </a:r>
            <a:r>
              <a:rPr lang="zh-CN" altLang="en-US" sz="3600" b="1">
                <a:solidFill>
                  <a:srgbClr val="FFFF00"/>
                </a:solidFill>
              </a:rPr>
              <a:t>重要问题</a:t>
            </a:r>
            <a:r>
              <a:rPr lang="zh-CN" altLang="en-US" sz="3600" b="1">
                <a:solidFill>
                  <a:schemeClr val="bg1"/>
                </a:solidFill>
              </a:rPr>
              <a:t>。但是大爆炸论</a:t>
            </a:r>
            <a:r>
              <a:rPr lang="zh-CN" altLang="en-US" sz="3600" b="1">
                <a:solidFill>
                  <a:srgbClr val="FFFF00"/>
                </a:solidFill>
              </a:rPr>
              <a:t>没有这些胡言因素无法留存</a:t>
            </a:r>
            <a:r>
              <a:rPr lang="zh-CN" altLang="en-US" sz="3600" b="1">
                <a:solidFill>
                  <a:schemeClr val="bg1"/>
                </a:solidFill>
              </a:rPr>
              <a:t>。。。。”</a:t>
            </a:r>
            <a:endParaRPr lang="en-US" sz="3600" b="1">
              <a:solidFill>
                <a:schemeClr val="bg1"/>
              </a:solidFill>
            </a:endParaRPr>
          </a:p>
        </p:txBody>
      </p:sp>
      <p:pic>
        <p:nvPicPr>
          <p:cNvPr id="291844" name="Picture 5"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8"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a:solidFill>
                  <a:schemeClr val="bg1"/>
                </a:solidFill>
              </a:rPr>
              <a:t>雷诺（</a:t>
            </a:r>
            <a:r>
              <a:rPr lang="en-US" altLang="zh-CN" sz="2000" b="1">
                <a:solidFill>
                  <a:schemeClr val="bg1"/>
                </a:solidFill>
              </a:rPr>
              <a:t>2004</a:t>
            </a:r>
            <a:r>
              <a:rPr lang="zh-CN" altLang="en-US" sz="2000" b="1">
                <a:solidFill>
                  <a:schemeClr val="bg1"/>
                </a:solidFill>
              </a:rPr>
              <a:t>年），</a:t>
            </a:r>
            <a:r>
              <a:rPr lang="en-US" altLang="zh-CN" sz="2000" b="1">
                <a:solidFill>
                  <a:schemeClr val="bg1"/>
                </a:solidFill>
              </a:rPr>
              <a:t>20</a:t>
            </a:r>
            <a:r>
              <a:rPr lang="zh-CN" altLang="en-US" sz="2000" b="1">
                <a:solidFill>
                  <a:schemeClr val="bg1"/>
                </a:solidFill>
              </a:rPr>
              <a:t>页。</a:t>
            </a:r>
            <a:r>
              <a:rPr lang="en-US" sz="2000" b="1">
                <a:solidFill>
                  <a:schemeClr val="bg1"/>
                </a:solidFill>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82"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#3</a:t>
            </a:r>
          </a:p>
        </p:txBody>
      </p:sp>
      <p:pic>
        <p:nvPicPr>
          <p:cNvPr id="186368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63684" name="Text Box 4"/>
          <p:cNvSpPr txBox="1">
            <a:spLocks noChangeArrowheads="1"/>
          </p:cNvSpPr>
          <p:nvPr/>
        </p:nvSpPr>
        <p:spPr bwMode="auto">
          <a:xfrm>
            <a:off x="762000" y="533400"/>
            <a:ext cx="5683250"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a:solidFill>
                  <a:schemeClr val="bg1"/>
                </a:solidFill>
              </a:rPr>
              <a:t>“更何况，大爆炸论可以夸的是</a:t>
            </a:r>
            <a:r>
              <a:rPr lang="zh-CN" altLang="en-US" sz="3600" b="1">
                <a:solidFill>
                  <a:srgbClr val="FFFF00"/>
                </a:solidFill>
              </a:rPr>
              <a:t>没有定量预测</a:t>
            </a:r>
            <a:r>
              <a:rPr lang="zh-CN" altLang="en-US" sz="3600" b="1">
                <a:solidFill>
                  <a:schemeClr val="bg1"/>
                </a:solidFill>
              </a:rPr>
              <a:t>随后被观测证实过。。。。然而大爆炸</a:t>
            </a:r>
            <a:r>
              <a:rPr lang="zh-CN" altLang="en-US" sz="3600" b="1">
                <a:solidFill>
                  <a:srgbClr val="FFFF00"/>
                </a:solidFill>
              </a:rPr>
              <a:t>不止是</a:t>
            </a:r>
            <a:r>
              <a:rPr lang="zh-CN" altLang="en-US" sz="3600" b="1">
                <a:solidFill>
                  <a:schemeClr val="bg1"/>
                </a:solidFill>
              </a:rPr>
              <a:t>了解宇宙的历史的</a:t>
            </a:r>
            <a:r>
              <a:rPr lang="zh-CN" altLang="en-US" sz="3600" b="1">
                <a:solidFill>
                  <a:srgbClr val="FFFF00"/>
                </a:solidFill>
              </a:rPr>
              <a:t>唯一可供</a:t>
            </a:r>
            <a:r>
              <a:rPr lang="zh-CN" altLang="en-US" sz="3600" b="1">
                <a:solidFill>
                  <a:schemeClr val="bg1"/>
                </a:solidFill>
              </a:rPr>
              <a:t>的框架。等离子体宇宙论与稳恒态模式两者假设一个</a:t>
            </a:r>
            <a:r>
              <a:rPr lang="zh-CN" altLang="en-US" sz="3600" b="1">
                <a:solidFill>
                  <a:srgbClr val="FFFF00"/>
                </a:solidFill>
              </a:rPr>
              <a:t>没有始与终进化当中的宇宙</a:t>
            </a:r>
            <a:r>
              <a:rPr lang="zh-CN" altLang="en-US" sz="3600" b="1">
                <a:solidFill>
                  <a:schemeClr val="bg1"/>
                </a:solidFill>
              </a:rPr>
              <a:t>。。。。”</a:t>
            </a:r>
            <a:endParaRPr lang="en-US" altLang="zh-CN" sz="3600" b="1">
              <a:solidFill>
                <a:schemeClr val="bg1"/>
              </a:solidFill>
            </a:endParaRPr>
          </a:p>
        </p:txBody>
      </p:sp>
      <p:pic>
        <p:nvPicPr>
          <p:cNvPr id="293892" name="Picture 5"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a:solidFill>
                  <a:schemeClr val="bg1"/>
                </a:solidFill>
              </a:rPr>
              <a:t>雷诺（</a:t>
            </a:r>
            <a:r>
              <a:rPr lang="en-US" altLang="zh-CN" sz="2000" b="1">
                <a:solidFill>
                  <a:schemeClr val="bg1"/>
                </a:solidFill>
              </a:rPr>
              <a:t>2004</a:t>
            </a:r>
            <a:r>
              <a:rPr lang="zh-CN" altLang="en-US" sz="2000" b="1">
                <a:solidFill>
                  <a:schemeClr val="bg1"/>
                </a:solidFill>
              </a:rPr>
              <a:t>年），</a:t>
            </a:r>
            <a:r>
              <a:rPr lang="en-US" altLang="zh-CN" sz="2000" b="1">
                <a:solidFill>
                  <a:schemeClr val="bg1"/>
                </a:solidFill>
              </a:rPr>
              <a:t>20</a:t>
            </a:r>
            <a:r>
              <a:rPr lang="zh-CN" altLang="en-US" sz="2000" b="1">
                <a:solidFill>
                  <a:schemeClr val="bg1"/>
                </a:solidFill>
              </a:rPr>
              <a:t>页。</a:t>
            </a:r>
            <a:r>
              <a:rPr lang="en-US" sz="2000" b="1">
                <a:solidFill>
                  <a:schemeClr val="bg1"/>
                </a:solidFill>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5730"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#4</a:t>
            </a:r>
          </a:p>
        </p:txBody>
      </p:sp>
      <p:pic>
        <p:nvPicPr>
          <p:cNvPr id="186573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65732" name="Text Box 4"/>
          <p:cNvSpPr txBox="1">
            <a:spLocks noChangeArrowheads="1"/>
          </p:cNvSpPr>
          <p:nvPr/>
        </p:nvSpPr>
        <p:spPr bwMode="auto">
          <a:xfrm>
            <a:off x="762000" y="533400"/>
            <a:ext cx="5683250" cy="50784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a:solidFill>
                  <a:schemeClr val="bg1"/>
                </a:solidFill>
              </a:rPr>
              <a:t>“大爆炸的支持者可能会反驳说这些理论不解释每一个的宇宙观察结果。但那是几乎不惊讶的，因为他们的研发因</a:t>
            </a:r>
            <a:r>
              <a:rPr lang="zh-CN" altLang="en-US" sz="3600" b="1">
                <a:solidFill>
                  <a:srgbClr val="FFFF00"/>
                </a:solidFill>
              </a:rPr>
              <a:t>完全缺乏经费的资助被大大受到了阻碍</a:t>
            </a:r>
            <a:r>
              <a:rPr lang="zh-CN" altLang="en-US" sz="3600" b="1">
                <a:solidFill>
                  <a:schemeClr val="bg1"/>
                </a:solidFill>
              </a:rPr>
              <a:t>。的确，这样的问题和可供替代的</a:t>
            </a:r>
            <a:r>
              <a:rPr lang="zh-CN" altLang="en-US" sz="3600" b="1">
                <a:solidFill>
                  <a:srgbClr val="FFFF00"/>
                </a:solidFill>
              </a:rPr>
              <a:t>如今甚至不能进行自由地探讨与研究</a:t>
            </a:r>
            <a:r>
              <a:rPr lang="zh-CN" altLang="en-US" sz="3600" b="1">
                <a:solidFill>
                  <a:schemeClr val="bg1"/>
                </a:solidFill>
              </a:rPr>
              <a:t>。”</a:t>
            </a:r>
            <a:endParaRPr lang="en-US" altLang="zh-CN" sz="3600" b="1">
              <a:solidFill>
                <a:schemeClr val="bg1"/>
              </a:solidFill>
            </a:endParaRPr>
          </a:p>
        </p:txBody>
      </p:sp>
      <p:pic>
        <p:nvPicPr>
          <p:cNvPr id="295940" name="Picture 5"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a:solidFill>
                  <a:schemeClr val="bg1"/>
                </a:solidFill>
              </a:rPr>
              <a:t>雷诺（</a:t>
            </a:r>
            <a:r>
              <a:rPr lang="en-US" altLang="zh-CN" sz="2000" b="1">
                <a:solidFill>
                  <a:schemeClr val="bg1"/>
                </a:solidFill>
              </a:rPr>
              <a:t>2004</a:t>
            </a:r>
            <a:r>
              <a:rPr lang="zh-CN" altLang="en-US" sz="2000" b="1">
                <a:solidFill>
                  <a:schemeClr val="bg1"/>
                </a:solidFill>
              </a:rPr>
              <a:t>年），</a:t>
            </a:r>
            <a:r>
              <a:rPr lang="en-US" altLang="zh-CN" sz="2000" b="1">
                <a:solidFill>
                  <a:schemeClr val="bg1"/>
                </a:solidFill>
              </a:rPr>
              <a:t>20</a:t>
            </a:r>
            <a:r>
              <a:rPr lang="zh-CN" altLang="en-US" sz="2000" b="1">
                <a:solidFill>
                  <a:schemeClr val="bg1"/>
                </a:solidFill>
              </a:rPr>
              <a:t>页。</a:t>
            </a:r>
            <a:r>
              <a:rPr lang="en-US" sz="2000" b="1">
                <a:solidFill>
                  <a:schemeClr val="bg1"/>
                </a:solidFill>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778"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#5</a:t>
            </a:r>
          </a:p>
        </p:txBody>
      </p:sp>
      <p:pic>
        <p:nvPicPr>
          <p:cNvPr id="186777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1867780" name="Text Box 4"/>
          <p:cNvSpPr txBox="1">
            <a:spLocks noChangeArrowheads="1"/>
          </p:cNvSpPr>
          <p:nvPr/>
        </p:nvSpPr>
        <p:spPr bwMode="auto">
          <a:xfrm>
            <a:off x="762000" y="533400"/>
            <a:ext cx="5683250" cy="5705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defRPr/>
            </a:pPr>
            <a:r>
              <a:rPr lang="zh-CN" altLang="en-US" sz="3200" b="1">
                <a:solidFill>
                  <a:schemeClr val="bg1"/>
                </a:solidFill>
              </a:rPr>
              <a:t>“在大多数的主流会议里缺乏的是</a:t>
            </a:r>
            <a:r>
              <a:rPr lang="zh-CN" altLang="en-US" sz="3200" b="1">
                <a:solidFill>
                  <a:srgbClr val="FFFF00"/>
                </a:solidFill>
              </a:rPr>
              <a:t>公开交换主意</a:t>
            </a:r>
            <a:r>
              <a:rPr lang="zh-CN" altLang="en-US" sz="3200" b="1">
                <a:solidFill>
                  <a:schemeClr val="bg1"/>
                </a:solidFill>
              </a:rPr>
              <a:t>。然而理查德</a:t>
            </a:r>
            <a:r>
              <a:rPr lang="en-US" altLang="zh-CN" sz="3200" b="1">
                <a:solidFill>
                  <a:schemeClr val="bg1"/>
                </a:solidFill>
              </a:rPr>
              <a:t>·</a:t>
            </a:r>
            <a:r>
              <a:rPr lang="zh-CN" altLang="en-US" sz="3200" b="1">
                <a:solidFill>
                  <a:schemeClr val="bg1"/>
                </a:solidFill>
              </a:rPr>
              <a:t>费曼（</a:t>
            </a:r>
            <a:r>
              <a:rPr lang="en-US" altLang="zh-CN" sz="3200" b="1">
                <a:solidFill>
                  <a:schemeClr val="bg1"/>
                </a:solidFill>
              </a:rPr>
              <a:t>Richard</a:t>
            </a:r>
            <a:r>
              <a:rPr lang="zh-CN" altLang="en-US" sz="3200" b="1">
                <a:solidFill>
                  <a:schemeClr val="bg1"/>
                </a:solidFill>
              </a:rPr>
              <a:t> </a:t>
            </a:r>
            <a:r>
              <a:rPr lang="en-US" altLang="zh-CN" sz="3200" b="1">
                <a:solidFill>
                  <a:schemeClr val="bg1"/>
                </a:solidFill>
              </a:rPr>
              <a:t>Feynman)</a:t>
            </a:r>
            <a:r>
              <a:rPr lang="zh-CN" altLang="en-US" sz="3200" b="1">
                <a:solidFill>
                  <a:schemeClr val="bg1"/>
                </a:solidFill>
              </a:rPr>
              <a:t>可以陈述“科学是一个怀疑的文化”，</a:t>
            </a:r>
            <a:r>
              <a:rPr lang="zh-CN" altLang="en-US" sz="3200" b="1">
                <a:solidFill>
                  <a:srgbClr val="FFFF00"/>
                </a:solidFill>
              </a:rPr>
              <a:t>在今日的宇宙论怀疑和异议是不被容忍的</a:t>
            </a:r>
            <a:r>
              <a:rPr lang="zh-CN" altLang="en-US" sz="3200" b="1">
                <a:solidFill>
                  <a:schemeClr val="bg1"/>
                </a:solidFill>
              </a:rPr>
              <a:t>，并且年轻的科学家学习的一个功课是，若他们对标准大爆炸模型没有任何负面的话就保持沉默。</a:t>
            </a:r>
            <a:r>
              <a:rPr lang="zh-CN" altLang="en-US" sz="3200" b="1">
                <a:solidFill>
                  <a:srgbClr val="FFFF00"/>
                </a:solidFill>
              </a:rPr>
              <a:t>那些对大爆炸持有怀疑者惧怕若如此说将影响到他们的经费资助</a:t>
            </a:r>
            <a:r>
              <a:rPr lang="zh-CN" altLang="en-US" sz="3200" b="1">
                <a:solidFill>
                  <a:schemeClr val="bg1"/>
                </a:solidFill>
              </a:rPr>
              <a:t>。”</a:t>
            </a:r>
            <a:endParaRPr lang="en-US" altLang="zh-CN" sz="3200" b="1">
              <a:solidFill>
                <a:schemeClr val="bg1"/>
              </a:solidFill>
            </a:endParaRPr>
          </a:p>
        </p:txBody>
      </p:sp>
      <p:pic>
        <p:nvPicPr>
          <p:cNvPr id="297988" name="Picture 5"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a:solidFill>
                  <a:schemeClr val="bg1"/>
                </a:solidFill>
              </a:rPr>
              <a:t>雷诺（</a:t>
            </a:r>
            <a:r>
              <a:rPr lang="en-US" altLang="zh-CN" sz="2000" b="1">
                <a:solidFill>
                  <a:schemeClr val="bg1"/>
                </a:solidFill>
              </a:rPr>
              <a:t>2004</a:t>
            </a:r>
            <a:r>
              <a:rPr lang="zh-CN" altLang="en-US" sz="2000" b="1">
                <a:solidFill>
                  <a:schemeClr val="bg1"/>
                </a:solidFill>
              </a:rPr>
              <a:t>年），</a:t>
            </a:r>
            <a:r>
              <a:rPr lang="en-US" altLang="zh-CN" sz="2000" b="1">
                <a:solidFill>
                  <a:schemeClr val="bg1"/>
                </a:solidFill>
              </a:rPr>
              <a:t>20</a:t>
            </a:r>
            <a:r>
              <a:rPr lang="zh-CN" altLang="en-US" sz="2000" b="1">
                <a:solidFill>
                  <a:schemeClr val="bg1"/>
                </a:solidFill>
              </a:rPr>
              <a:t>页。</a:t>
            </a:r>
            <a:r>
              <a:rPr lang="en-US" sz="2000" b="1">
                <a:solidFill>
                  <a:schemeClr val="bg1"/>
                </a:solidFill>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Arial" charset="0"/>
              </a:rPr>
              <a:t>Lerner 2004—bucking big bang #6</a:t>
            </a:r>
          </a:p>
        </p:txBody>
      </p:sp>
      <p:pic>
        <p:nvPicPr>
          <p:cNvPr id="2225155"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300035" name="Picture 4" descr="Lerner, Er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5250" y="685800"/>
            <a:ext cx="170815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5157" name="Text Box 5"/>
          <p:cNvSpPr txBox="1">
            <a:spLocks noChangeArrowheads="1"/>
          </p:cNvSpPr>
          <p:nvPr/>
        </p:nvSpPr>
        <p:spPr bwMode="auto">
          <a:xfrm>
            <a:off x="762000" y="746125"/>
            <a:ext cx="5683250" cy="50784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3600" b="1">
                <a:solidFill>
                  <a:schemeClr val="bg1"/>
                </a:solidFill>
              </a:rPr>
              <a:t>“今日，宇宙学的财政与实验的资源几乎全都投入于大爆炸的研究。资金只有来自少许的来源，并</a:t>
            </a:r>
            <a:r>
              <a:rPr lang="zh-CN" altLang="en-US" sz="3600" b="1">
                <a:solidFill>
                  <a:srgbClr val="FFFF00"/>
                </a:solidFill>
              </a:rPr>
              <a:t>操纵他们的所有同行评审委员会是被大爆炸的资持者统治</a:t>
            </a:r>
            <a:r>
              <a:rPr lang="zh-CN" altLang="en-US" sz="3600" b="1">
                <a:solidFill>
                  <a:schemeClr val="bg1"/>
                </a:solidFill>
              </a:rPr>
              <a:t>。因此，不管理论的科学有效性，大爆炸在领域内的统治渐渐自立。”</a:t>
            </a:r>
            <a:endParaRPr lang="en-US" sz="3600" b="1">
              <a:solidFill>
                <a:schemeClr val="bg1"/>
              </a:solidFill>
            </a:endParaRPr>
          </a:p>
        </p:txBody>
      </p:sp>
      <p:sp>
        <p:nvSpPr>
          <p:cNvPr id="7" name="Text Box 6"/>
          <p:cNvSpPr txBox="1">
            <a:spLocks noChangeArrowheads="1"/>
          </p:cNvSpPr>
          <p:nvPr/>
        </p:nvSpPr>
        <p:spPr bwMode="auto">
          <a:xfrm>
            <a:off x="838200" y="5851525"/>
            <a:ext cx="7391400"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zh-CN" altLang="en-US" sz="2000" b="1">
                <a:solidFill>
                  <a:schemeClr val="bg1"/>
                </a:solidFill>
              </a:rPr>
              <a:t>雷诺（</a:t>
            </a:r>
            <a:r>
              <a:rPr lang="en-US" altLang="zh-CN" sz="2000" b="1">
                <a:solidFill>
                  <a:schemeClr val="bg1"/>
                </a:solidFill>
              </a:rPr>
              <a:t>2004</a:t>
            </a:r>
            <a:r>
              <a:rPr lang="zh-CN" altLang="en-US" sz="2000" b="1">
                <a:solidFill>
                  <a:schemeClr val="bg1"/>
                </a:solidFill>
              </a:rPr>
              <a:t>年），</a:t>
            </a:r>
            <a:r>
              <a:rPr lang="en-US" altLang="zh-CN" sz="2000" b="1">
                <a:solidFill>
                  <a:schemeClr val="bg1"/>
                </a:solidFill>
              </a:rPr>
              <a:t>20</a:t>
            </a:r>
            <a:r>
              <a:rPr lang="zh-CN" altLang="en-US" sz="2000" b="1">
                <a:solidFill>
                  <a:schemeClr val="bg1"/>
                </a:solidFill>
              </a:rPr>
              <a:t>页。</a:t>
            </a:r>
            <a:r>
              <a:rPr lang="en-US" sz="2000" b="1">
                <a:solidFill>
                  <a:schemeClr val="bg1"/>
                </a:solidFill>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017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Hoyle, Fred 1995—science locked in paradigms</a:t>
            </a:r>
          </a:p>
        </p:txBody>
      </p:sp>
      <p:pic>
        <p:nvPicPr>
          <p:cNvPr id="261017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610180" name="Text Box 4"/>
          <p:cNvSpPr txBox="1">
            <a:spLocks noChangeArrowheads="1"/>
          </p:cNvSpPr>
          <p:nvPr/>
        </p:nvSpPr>
        <p:spPr bwMode="auto">
          <a:xfrm>
            <a:off x="833438" y="609600"/>
            <a:ext cx="4910137"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zh-CN" altLang="en-US" sz="4000" b="1">
                <a:solidFill>
                  <a:schemeClr val="bg1"/>
                </a:solidFill>
              </a:rPr>
              <a:t>“今日科学被</a:t>
            </a:r>
            <a:r>
              <a:rPr lang="zh-CN" altLang="en-US" sz="4000" b="1">
                <a:solidFill>
                  <a:srgbClr val="FFFF00"/>
                </a:solidFill>
              </a:rPr>
              <a:t>锁入范式</a:t>
            </a:r>
            <a:r>
              <a:rPr lang="zh-CN" altLang="en-US" sz="4000" b="1">
                <a:solidFill>
                  <a:schemeClr val="bg1"/>
                </a:solidFill>
              </a:rPr>
              <a:t>。每条路被</a:t>
            </a:r>
            <a:r>
              <a:rPr lang="zh-CN" altLang="en-US" sz="4000" b="1">
                <a:solidFill>
                  <a:srgbClr val="FFFF00"/>
                </a:solidFill>
              </a:rPr>
              <a:t>错误的信念受阻</a:t>
            </a:r>
            <a:r>
              <a:rPr lang="zh-CN" altLang="en-US" sz="4000" b="1">
                <a:solidFill>
                  <a:schemeClr val="bg1"/>
                </a:solidFill>
              </a:rPr>
              <a:t>，并且倘若你今日尝试以一期的期刊出版任何文章，你将碰到一个范式，编辑者就会拒绝你的作品。”</a:t>
            </a:r>
            <a:endParaRPr lang="en-US" altLang="zh-CN" sz="4000" b="1">
              <a:solidFill>
                <a:schemeClr val="bg1"/>
              </a:solidFill>
            </a:endParaRPr>
          </a:p>
        </p:txBody>
      </p:sp>
      <p:pic>
        <p:nvPicPr>
          <p:cNvPr id="302084" name="Picture 5" descr="Hoyle, F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685800"/>
            <a:ext cx="2270125"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0182" name="Text Box 6"/>
          <p:cNvSpPr txBox="1">
            <a:spLocks noChangeArrowheads="1"/>
          </p:cNvSpPr>
          <p:nvPr/>
        </p:nvSpPr>
        <p:spPr bwMode="auto">
          <a:xfrm>
            <a:off x="5743575" y="3627438"/>
            <a:ext cx="2667000" cy="8683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TW" altLang="en-US" sz="2800" b="1">
                <a:solidFill>
                  <a:schemeClr val="bg1"/>
                </a:solidFill>
              </a:rPr>
              <a:t>弗雷德</a:t>
            </a:r>
            <a:r>
              <a:rPr lang="en-US" altLang="zh-TW" sz="2800" b="1">
                <a:solidFill>
                  <a:schemeClr val="bg1"/>
                </a:solidFill>
              </a:rPr>
              <a:t>•</a:t>
            </a:r>
            <a:r>
              <a:rPr lang="zh-TW" altLang="en-US" sz="2800" b="1">
                <a:solidFill>
                  <a:schemeClr val="bg1"/>
                </a:solidFill>
              </a:rPr>
              <a:t>霍伊爾</a:t>
            </a:r>
            <a:r>
              <a:rPr lang="zh-CN" altLang="en-US" sz="2800" b="1">
                <a:solidFill>
                  <a:schemeClr val="bg1"/>
                </a:solidFill>
              </a:rPr>
              <a:t>爵士</a:t>
            </a:r>
            <a:endParaRPr lang="en-US" sz="2800" b="1">
              <a:solidFill>
                <a:srgbClr val="FFFF00"/>
              </a:solidFill>
            </a:endParaRPr>
          </a:p>
        </p:txBody>
      </p:sp>
      <p:sp>
        <p:nvSpPr>
          <p:cNvPr id="2610183" name="Text Box 7"/>
          <p:cNvSpPr txBox="1">
            <a:spLocks noChangeArrowheads="1"/>
          </p:cNvSpPr>
          <p:nvPr/>
        </p:nvSpPr>
        <p:spPr bwMode="auto">
          <a:xfrm>
            <a:off x="838200" y="5426075"/>
            <a:ext cx="7467600" cy="830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400" b="1">
                <a:solidFill>
                  <a:schemeClr val="bg1"/>
                </a:solidFill>
              </a:rPr>
              <a:t>霍根</a:t>
            </a:r>
            <a:r>
              <a:rPr lang="en-US" sz="2400" b="1">
                <a:solidFill>
                  <a:schemeClr val="bg1"/>
                </a:solidFill>
              </a:rPr>
              <a:t>, </a:t>
            </a:r>
            <a:r>
              <a:rPr lang="ja-JP" altLang="en-US" sz="2400" b="1">
                <a:solidFill>
                  <a:schemeClr val="bg1"/>
                </a:solidFill>
              </a:rPr>
              <a:t>“</a:t>
            </a:r>
            <a:r>
              <a:rPr lang="zh-CN" altLang="en-US" sz="2400" b="1">
                <a:solidFill>
                  <a:schemeClr val="bg1"/>
                </a:solidFill>
              </a:rPr>
              <a:t>人物介绍：</a:t>
            </a:r>
            <a:r>
              <a:rPr lang="zh-TW" altLang="en-US" sz="2400" b="1">
                <a:solidFill>
                  <a:schemeClr val="bg1"/>
                </a:solidFill>
              </a:rPr>
              <a:t>弗雷德</a:t>
            </a:r>
            <a:r>
              <a:rPr lang="en-US" altLang="zh-TW" sz="2400" b="1">
                <a:solidFill>
                  <a:schemeClr val="bg1"/>
                </a:solidFill>
              </a:rPr>
              <a:t>•</a:t>
            </a:r>
            <a:r>
              <a:rPr lang="zh-TW" altLang="en-US" sz="2400" b="1">
                <a:solidFill>
                  <a:schemeClr val="bg1"/>
                </a:solidFill>
              </a:rPr>
              <a:t>霍伊爾</a:t>
            </a:r>
            <a:r>
              <a:rPr lang="en-US" altLang="ja-JP" sz="2400" b="1">
                <a:solidFill>
                  <a:schemeClr val="bg1"/>
                </a:solidFill>
              </a:rPr>
              <a:t>,</a:t>
            </a:r>
            <a:r>
              <a:rPr lang="ja-JP" altLang="en-US" sz="2400" b="1">
                <a:solidFill>
                  <a:schemeClr val="bg1"/>
                </a:solidFill>
              </a:rPr>
              <a:t>”</a:t>
            </a:r>
            <a:r>
              <a:rPr lang="en-US" altLang="ja-JP" sz="2400" b="1">
                <a:solidFill>
                  <a:schemeClr val="bg1"/>
                </a:solidFill>
              </a:rPr>
              <a:t> </a:t>
            </a:r>
            <a:r>
              <a:rPr lang="zh-CN" altLang="en-US" sz="2400" b="1" i="1">
                <a:solidFill>
                  <a:schemeClr val="bg1"/>
                </a:solidFill>
              </a:rPr>
              <a:t>科学美国人</a:t>
            </a:r>
            <a:r>
              <a:rPr lang="en-US" altLang="ja-JP" sz="2400" b="1">
                <a:solidFill>
                  <a:schemeClr val="bg1"/>
                </a:solidFill>
              </a:rPr>
              <a:t>272:3 (1995</a:t>
            </a:r>
            <a:r>
              <a:rPr lang="zh-CN" altLang="en-US" sz="2400" b="1">
                <a:solidFill>
                  <a:schemeClr val="bg1"/>
                </a:solidFill>
              </a:rPr>
              <a:t>年</a:t>
            </a:r>
            <a:r>
              <a:rPr lang="en-US" altLang="ja-JP" sz="2400" b="1">
                <a:solidFill>
                  <a:schemeClr val="bg1"/>
                </a:solidFill>
              </a:rPr>
              <a:t>), 24-25</a:t>
            </a:r>
            <a:r>
              <a:rPr lang="zh-CN" altLang="en-US" sz="2400" b="1">
                <a:solidFill>
                  <a:schemeClr val="bg1"/>
                </a:solidFill>
              </a:rPr>
              <a:t>页。</a:t>
            </a:r>
            <a:endParaRPr lang="en-US" sz="2400" b="1">
              <a:solidFill>
                <a:schemeClr val="bg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222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Hoyle, Fred 1998—astronomers</a:t>
            </a:r>
            <a:r>
              <a:rPr lang="ja-JP" altLang="en-US">
                <a:latin typeface="Arial" charset="0"/>
                <a:ea typeface="ＭＳ Ｐゴシック" charset="0"/>
                <a:cs typeface="Arial" charset="0"/>
              </a:rPr>
              <a:t>’</a:t>
            </a:r>
            <a:r>
              <a:rPr lang="en-US" altLang="ja-JP">
                <a:latin typeface="Arial" charset="0"/>
                <a:ea typeface="ＭＳ Ｐゴシック" charset="0"/>
                <a:cs typeface="Arial" charset="0"/>
              </a:rPr>
              <a:t> findings</a:t>
            </a:r>
            <a:endParaRPr lang="en-US">
              <a:latin typeface="Arial" charset="0"/>
              <a:ea typeface="ＭＳ Ｐゴシック" charset="0"/>
              <a:cs typeface="Arial" charset="0"/>
            </a:endParaRPr>
          </a:p>
        </p:txBody>
      </p:sp>
      <p:pic>
        <p:nvPicPr>
          <p:cNvPr id="261222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2612228" name="Text Box 4"/>
          <p:cNvSpPr txBox="1">
            <a:spLocks noChangeArrowheads="1"/>
          </p:cNvSpPr>
          <p:nvPr/>
        </p:nvSpPr>
        <p:spPr bwMode="auto">
          <a:xfrm>
            <a:off x="800100" y="609600"/>
            <a:ext cx="4714875" cy="457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zh-CN" altLang="en-US" sz="3600" b="1">
                <a:solidFill>
                  <a:schemeClr val="bg1"/>
                </a:solidFill>
              </a:rPr>
              <a:t>“科学家，尤其属于最有名望的学院，固定地</a:t>
            </a:r>
            <a:r>
              <a:rPr lang="zh-CN" altLang="en-US" sz="3600" b="1">
                <a:solidFill>
                  <a:srgbClr val="FFFF00"/>
                </a:solidFill>
              </a:rPr>
              <a:t>压制以及嘲笑</a:t>
            </a:r>
            <a:r>
              <a:rPr lang="zh-CN" altLang="en-US" sz="3600" b="1">
                <a:solidFill>
                  <a:schemeClr val="bg1"/>
                </a:solidFill>
              </a:rPr>
              <a:t>与他们目前的理论与假设抵触的</a:t>
            </a:r>
            <a:r>
              <a:rPr lang="zh-CN" altLang="en-US" sz="3600" b="1">
                <a:solidFill>
                  <a:srgbClr val="FFFF00"/>
                </a:solidFill>
              </a:rPr>
              <a:t>研究结果</a:t>
            </a:r>
            <a:r>
              <a:rPr lang="zh-CN" altLang="en-US" sz="3600" b="1">
                <a:solidFill>
                  <a:schemeClr val="bg1"/>
                </a:solidFill>
              </a:rPr>
              <a:t>。。。。天文学家现在感觉被强迫必须使</a:t>
            </a:r>
            <a:r>
              <a:rPr lang="zh-CN" altLang="en-US" sz="3600" b="1">
                <a:solidFill>
                  <a:srgbClr val="FFFF00"/>
                </a:solidFill>
              </a:rPr>
              <a:t>观察资料符合于理论</a:t>
            </a:r>
            <a:r>
              <a:rPr lang="zh-CN" altLang="en-US" sz="3600" b="1">
                <a:solidFill>
                  <a:schemeClr val="bg1"/>
                </a:solidFill>
              </a:rPr>
              <a:t>而不是反之亦然。</a:t>
            </a:r>
            <a:endParaRPr lang="en-US" altLang="zh-CN" sz="3600" b="1">
              <a:solidFill>
                <a:schemeClr val="bg1"/>
              </a:solidFill>
            </a:endParaRPr>
          </a:p>
        </p:txBody>
      </p:sp>
      <p:pic>
        <p:nvPicPr>
          <p:cNvPr id="304132" name="Picture 5" descr="Hoyle, F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685800"/>
            <a:ext cx="2270125"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2231" name="Text Box 7"/>
          <p:cNvSpPr txBox="1">
            <a:spLocks noChangeArrowheads="1"/>
          </p:cNvSpPr>
          <p:nvPr/>
        </p:nvSpPr>
        <p:spPr bwMode="auto">
          <a:xfrm>
            <a:off x="793750" y="5426075"/>
            <a:ext cx="77724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2200" b="1">
                <a:solidFill>
                  <a:schemeClr val="bg1"/>
                </a:solidFill>
              </a:rPr>
              <a:t>霍尔顿</a:t>
            </a:r>
            <a:r>
              <a:rPr lang="en-US" altLang="zh-CN" sz="2200" b="1">
                <a:solidFill>
                  <a:schemeClr val="bg1"/>
                </a:solidFill>
              </a:rPr>
              <a:t>•</a:t>
            </a:r>
            <a:r>
              <a:rPr lang="zh-CN" altLang="en-US" sz="2200" b="1">
                <a:solidFill>
                  <a:schemeClr val="bg1"/>
                </a:solidFill>
              </a:rPr>
              <a:t>阿尔普，</a:t>
            </a:r>
            <a:r>
              <a:rPr lang="en-US" altLang="ja-JP" sz="2200" b="1" i="1">
                <a:solidFill>
                  <a:schemeClr val="bg1"/>
                </a:solidFill>
              </a:rPr>
              <a:t>Seeing Red: Redshifts, Cosmology and Academic Science</a:t>
            </a:r>
            <a:r>
              <a:rPr lang="en-US" altLang="ja-JP" sz="2200" b="1">
                <a:solidFill>
                  <a:schemeClr val="bg1"/>
                </a:solidFill>
              </a:rPr>
              <a:t> (Montreal, CAN: Apeiron, 1998)</a:t>
            </a:r>
            <a:r>
              <a:rPr lang="zh-CN" altLang="en-US" sz="2200" b="1">
                <a:solidFill>
                  <a:schemeClr val="bg1"/>
                </a:solidFill>
              </a:rPr>
              <a:t>，</a:t>
            </a:r>
            <a:r>
              <a:rPr lang="en-US" altLang="zh-CN" sz="2200" b="1">
                <a:solidFill>
                  <a:schemeClr val="bg1"/>
                </a:solidFill>
              </a:rPr>
              <a:t>12</a:t>
            </a:r>
            <a:r>
              <a:rPr lang="zh-CN" altLang="en-US" sz="2200" b="1">
                <a:solidFill>
                  <a:schemeClr val="bg1"/>
                </a:solidFill>
              </a:rPr>
              <a:t>页。</a:t>
            </a:r>
            <a:endParaRPr lang="en-US" sz="2200" b="1">
              <a:solidFill>
                <a:schemeClr val="bg1"/>
              </a:solidFill>
            </a:endParaRPr>
          </a:p>
        </p:txBody>
      </p:sp>
      <p:sp>
        <p:nvSpPr>
          <p:cNvPr id="8" name="Text Box 6"/>
          <p:cNvSpPr txBox="1">
            <a:spLocks noChangeArrowheads="1"/>
          </p:cNvSpPr>
          <p:nvPr/>
        </p:nvSpPr>
        <p:spPr bwMode="auto">
          <a:xfrm>
            <a:off x="5514975" y="3627438"/>
            <a:ext cx="3248025" cy="4794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TW" altLang="en-US" sz="2800" b="1">
                <a:solidFill>
                  <a:srgbClr val="FFFF00"/>
                </a:solidFill>
              </a:rPr>
              <a:t>弗雷德</a:t>
            </a:r>
            <a:r>
              <a:rPr lang="en-US" altLang="zh-TW" sz="2800" b="1">
                <a:solidFill>
                  <a:srgbClr val="FFFF00"/>
                </a:solidFill>
              </a:rPr>
              <a:t>•</a:t>
            </a:r>
            <a:r>
              <a:rPr lang="zh-TW" altLang="en-US" sz="2800" b="1">
                <a:solidFill>
                  <a:srgbClr val="FFFF00"/>
                </a:solidFill>
              </a:rPr>
              <a:t>霍伊爾</a:t>
            </a:r>
            <a:r>
              <a:rPr lang="zh-CN" altLang="en-US" sz="2800" b="1">
                <a:solidFill>
                  <a:srgbClr val="FFFF00"/>
                </a:solidFill>
              </a:rPr>
              <a:t>爵士</a:t>
            </a:r>
            <a:endParaRPr lang="en-US" sz="2800" b="1">
              <a:solidFill>
                <a:srgbClr val="FF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a:xfrm>
            <a:off x="0" y="0"/>
            <a:ext cx="9144000" cy="990600"/>
          </a:xfrm>
          <a:solidFill>
            <a:srgbClr val="000000"/>
          </a:solidFill>
        </p:spPr>
        <p:txBody>
          <a:bodyPr/>
          <a:lstStyle/>
          <a:p>
            <a:pPr eaLnBrk="1" hangingPunct="1">
              <a:defRPr/>
            </a:pPr>
            <a:r>
              <a:rPr lang="zh-CN" altLang="en-US" dirty="0">
                <a:solidFill>
                  <a:srgbClr val="FFFFFF"/>
                </a:solidFill>
              </a:rPr>
              <a:t>无理的大爆炸</a:t>
            </a:r>
            <a:endParaRPr lang="en-US" dirty="0">
              <a:solidFill>
                <a:srgbClr val="FFFFFF"/>
              </a:solidFill>
            </a:endParaRPr>
          </a:p>
        </p:txBody>
      </p:sp>
      <p:sp>
        <p:nvSpPr>
          <p:cNvPr id="834563" name="Text Box 3"/>
          <p:cNvSpPr txBox="1">
            <a:spLocks noChangeArrowheads="1"/>
          </p:cNvSpPr>
          <p:nvPr/>
        </p:nvSpPr>
        <p:spPr bwMode="auto">
          <a:xfrm>
            <a:off x="914400" y="1111249"/>
            <a:ext cx="7315200" cy="409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zh-CN" altLang="en-US" sz="4000" b="1" dirty="0">
                <a:solidFill>
                  <a:schemeClr val="bg1"/>
                </a:solidFill>
                <a:effectLst>
                  <a:glow rad="101600">
                    <a:schemeClr val="tx1">
                      <a:alpha val="75000"/>
                    </a:schemeClr>
                  </a:glow>
                </a:effectLst>
                <a:cs typeface="+mn-cs"/>
              </a:rPr>
              <a:t>起源　－　月球？　</a:t>
            </a:r>
            <a:br>
              <a:rPr lang="en-US" altLang="zh-CN" sz="4000" b="1" dirty="0">
                <a:solidFill>
                  <a:schemeClr val="bg1"/>
                </a:solidFill>
                <a:effectLst>
                  <a:glow rad="101600">
                    <a:schemeClr val="tx1">
                      <a:alpha val="75000"/>
                    </a:schemeClr>
                  </a:glow>
                </a:effectLst>
                <a:cs typeface="+mn-cs"/>
              </a:rPr>
            </a:br>
            <a:r>
              <a:rPr lang="zh-CN" altLang="en-US" sz="4000" b="1" dirty="0">
                <a:solidFill>
                  <a:schemeClr val="bg1"/>
                </a:solidFill>
                <a:effectLst>
                  <a:glow rad="101600">
                    <a:schemeClr val="tx1">
                      <a:alpha val="75000"/>
                    </a:schemeClr>
                  </a:glow>
                </a:effectLst>
                <a:cs typeface="+mn-cs"/>
              </a:rPr>
              <a:t>　　</a:t>
            </a:r>
            <a:r>
              <a:rPr lang="en-US" altLang="en-US" sz="4000" b="1" dirty="0">
                <a:solidFill>
                  <a:schemeClr val="bg1"/>
                </a:solidFill>
                <a:effectLst>
                  <a:glow rad="101600">
                    <a:schemeClr val="tx1">
                      <a:alpha val="75000"/>
                    </a:schemeClr>
                  </a:glow>
                </a:effectLst>
                <a:cs typeface="+mn-cs"/>
              </a:rPr>
              <a:t>	    	</a:t>
            </a:r>
            <a:r>
              <a:rPr lang="zh-CN" altLang="en-US" sz="4000" b="1" dirty="0">
                <a:solidFill>
                  <a:schemeClr val="bg1"/>
                </a:solidFill>
                <a:effectLst>
                  <a:glow rad="101600">
                    <a:schemeClr val="tx1">
                      <a:alpha val="75000"/>
                    </a:schemeClr>
                  </a:glow>
                </a:effectLst>
                <a:cs typeface="+mn-cs"/>
              </a:rPr>
              <a:t>　</a:t>
            </a:r>
            <a:r>
              <a:rPr lang="zh-CN" altLang="en-US" sz="4000" b="1" dirty="0">
                <a:solidFill>
                  <a:srgbClr val="FFFF00"/>
                </a:solidFill>
                <a:effectLst>
                  <a:glow rad="101600">
                    <a:schemeClr val="tx1">
                      <a:alpha val="75000"/>
                    </a:schemeClr>
                  </a:glow>
                </a:effectLst>
                <a:cs typeface="+mn-cs"/>
              </a:rPr>
              <a:t>未知！</a:t>
            </a:r>
            <a:endParaRPr lang="en-US" altLang="en-US" sz="4000" b="1" dirty="0">
              <a:solidFill>
                <a:srgbClr val="FFFF00"/>
              </a:solidFill>
              <a:effectLst>
                <a:glow rad="101600">
                  <a:schemeClr val="tx1">
                    <a:alpha val="75000"/>
                  </a:schemeClr>
                </a:glow>
              </a:effectLst>
              <a:cs typeface="+mn-cs"/>
            </a:endParaRPr>
          </a:p>
          <a:p>
            <a:pPr eaLnBrk="1" hangingPunct="1">
              <a:defRPr/>
            </a:pPr>
            <a:r>
              <a:rPr lang="zh-CN" altLang="en-US" sz="4000" b="1" dirty="0">
                <a:solidFill>
                  <a:schemeClr val="bg1"/>
                </a:solidFill>
                <a:effectLst>
                  <a:glow rad="101600">
                    <a:schemeClr val="tx1">
                      <a:alpha val="75000"/>
                    </a:schemeClr>
                  </a:glow>
                </a:effectLst>
                <a:cs typeface="+mn-cs"/>
              </a:rPr>
              <a:t>起源　－　太阳系？</a:t>
            </a:r>
            <a:endParaRPr lang="en-US" altLang="en-US" sz="4000" b="1" dirty="0">
              <a:solidFill>
                <a:schemeClr val="bg1"/>
              </a:solidFill>
              <a:effectLst>
                <a:glow rad="101600">
                  <a:schemeClr val="tx1">
                    <a:alpha val="75000"/>
                  </a:schemeClr>
                </a:glow>
              </a:effectLst>
              <a:cs typeface="+mn-cs"/>
            </a:endParaRPr>
          </a:p>
          <a:p>
            <a:pPr eaLnBrk="1" hangingPunct="1">
              <a:spcAft>
                <a:spcPct val="50000"/>
              </a:spcAft>
              <a:defRPr/>
            </a:pPr>
            <a:r>
              <a:rPr lang="en-US" altLang="en-US" sz="4000" b="1" dirty="0">
                <a:solidFill>
                  <a:schemeClr val="bg1"/>
                </a:solidFill>
                <a:effectLst>
                  <a:glow rad="101600">
                    <a:schemeClr val="tx1">
                      <a:alpha val="75000"/>
                    </a:schemeClr>
                  </a:glow>
                </a:effectLst>
                <a:cs typeface="+mn-cs"/>
              </a:rPr>
              <a:t>		  </a:t>
            </a:r>
            <a:r>
              <a:rPr lang="zh-CN" altLang="en-US" sz="4000" b="1" dirty="0">
                <a:solidFill>
                  <a:srgbClr val="FFFF00"/>
                </a:solidFill>
                <a:effectLst>
                  <a:glow rad="101600">
                    <a:schemeClr val="tx1">
                      <a:alpha val="75000"/>
                    </a:schemeClr>
                  </a:glow>
                </a:effectLst>
                <a:cs typeface="+mn-cs"/>
              </a:rPr>
              <a:t>未知！</a:t>
            </a:r>
            <a:endParaRPr lang="en-US" altLang="en-US" sz="4000" b="1" dirty="0">
              <a:solidFill>
                <a:srgbClr val="FFFF00"/>
              </a:solidFill>
              <a:effectLst>
                <a:glow rad="101600">
                  <a:schemeClr val="tx1">
                    <a:alpha val="75000"/>
                  </a:schemeClr>
                </a:glow>
              </a:effectLst>
              <a:cs typeface="+mn-cs"/>
            </a:endParaRPr>
          </a:p>
          <a:p>
            <a:pPr eaLnBrk="1" hangingPunct="1">
              <a:defRPr/>
            </a:pPr>
            <a:r>
              <a:rPr lang="zh-CN" altLang="en-US" sz="4000" b="1" dirty="0">
                <a:solidFill>
                  <a:schemeClr val="bg1"/>
                </a:solidFill>
                <a:effectLst>
                  <a:glow rad="101600">
                    <a:schemeClr val="tx1">
                      <a:alpha val="75000"/>
                    </a:schemeClr>
                  </a:glow>
                </a:effectLst>
                <a:cs typeface="+mn-cs"/>
              </a:rPr>
              <a:t>起源　－　恒星与星系？</a:t>
            </a:r>
            <a:endParaRPr lang="en-US" altLang="en-US" sz="4000" b="1" dirty="0">
              <a:solidFill>
                <a:schemeClr val="bg1"/>
              </a:solidFill>
              <a:effectLst>
                <a:glow rad="101600">
                  <a:schemeClr val="tx1">
                    <a:alpha val="75000"/>
                  </a:schemeClr>
                </a:glow>
              </a:effectLst>
              <a:cs typeface="+mn-cs"/>
            </a:endParaRPr>
          </a:p>
          <a:p>
            <a:pPr eaLnBrk="1" hangingPunct="1">
              <a:defRPr/>
            </a:pPr>
            <a:r>
              <a:rPr lang="en-US" altLang="en-US" sz="4000" b="1" dirty="0">
                <a:solidFill>
                  <a:schemeClr val="bg1"/>
                </a:solidFill>
                <a:effectLst>
                  <a:glow rad="101600">
                    <a:schemeClr val="tx1">
                      <a:alpha val="75000"/>
                    </a:schemeClr>
                  </a:glow>
                </a:effectLst>
                <a:cs typeface="+mn-cs"/>
              </a:rPr>
              <a:t>		  </a:t>
            </a:r>
            <a:r>
              <a:rPr lang="zh-CN" altLang="en-US" sz="4000" b="1" dirty="0">
                <a:solidFill>
                  <a:srgbClr val="FFFF00"/>
                </a:solidFill>
                <a:effectLst>
                  <a:glow rad="101600">
                    <a:schemeClr val="tx1">
                      <a:alpha val="75000"/>
                    </a:schemeClr>
                  </a:glow>
                </a:effectLst>
                <a:cs typeface="+mn-cs"/>
              </a:rPr>
              <a:t>未知！</a:t>
            </a:r>
            <a:endParaRPr lang="en-US" altLang="en-US" sz="4000" b="1" dirty="0">
              <a:solidFill>
                <a:srgbClr val="FFFF00"/>
              </a:solidFill>
              <a:effectLst>
                <a:glow rad="101600">
                  <a:schemeClr val="tx1">
                    <a:alpha val="75000"/>
                  </a:schemeClr>
                </a:glow>
              </a:effectLst>
              <a:cs typeface="+mn-cs"/>
            </a:endParaRPr>
          </a:p>
        </p:txBody>
      </p:sp>
      <p:sp>
        <p:nvSpPr>
          <p:cNvPr id="834564" name="Text Box 4"/>
          <p:cNvSpPr txBox="1">
            <a:spLocks noChangeArrowheads="1"/>
          </p:cNvSpPr>
          <p:nvPr/>
        </p:nvSpPr>
        <p:spPr bwMode="auto">
          <a:xfrm>
            <a:off x="914400" y="5235575"/>
            <a:ext cx="3352800" cy="7381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zh-CN" altLang="en-US" sz="4200" b="1" dirty="0">
                <a:solidFill>
                  <a:schemeClr val="bg1"/>
                </a:solidFill>
                <a:effectLst>
                  <a:glow rad="101600">
                    <a:schemeClr val="tx1">
                      <a:alpha val="75000"/>
                    </a:schemeClr>
                  </a:glow>
                </a:effectLst>
                <a:cs typeface="+mn-cs"/>
              </a:rPr>
              <a:t>大爆炸？</a:t>
            </a:r>
            <a:endParaRPr lang="en-US" sz="4200" b="1" dirty="0">
              <a:solidFill>
                <a:schemeClr val="bg1"/>
              </a:solidFill>
              <a:effectLst>
                <a:glow rad="101600">
                  <a:schemeClr val="tx1">
                    <a:alpha val="75000"/>
                  </a:schemeClr>
                </a:glow>
              </a:effectLst>
              <a:cs typeface="+mn-cs"/>
            </a:endParaRPr>
          </a:p>
        </p:txBody>
      </p:sp>
      <p:sp>
        <p:nvSpPr>
          <p:cNvPr id="834565" name="Text Box 5"/>
          <p:cNvSpPr txBox="1">
            <a:spLocks noChangeArrowheads="1"/>
          </p:cNvSpPr>
          <p:nvPr/>
        </p:nvSpPr>
        <p:spPr bwMode="auto">
          <a:xfrm>
            <a:off x="3352800" y="5891212"/>
            <a:ext cx="5715000" cy="738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zh-CN" altLang="en-US" sz="4200" b="1" dirty="0">
                <a:solidFill>
                  <a:srgbClr val="FFFF00"/>
                </a:solidFill>
                <a:effectLst>
                  <a:glow rad="101600">
                    <a:schemeClr val="tx1">
                      <a:alpha val="75000"/>
                    </a:schemeClr>
                  </a:glow>
                </a:effectLst>
                <a:cs typeface="+mn-cs"/>
              </a:rPr>
              <a:t>不可想象的神话！</a:t>
            </a:r>
            <a:endParaRPr lang="en-US" sz="4200" b="1" dirty="0">
              <a:solidFill>
                <a:srgbClr val="FFFF00"/>
              </a:solidFill>
              <a:effectLst>
                <a:glow rad="101600">
                  <a:schemeClr val="tx1">
                    <a:alpha val="75000"/>
                  </a:schemeClr>
                </a:glow>
              </a:effectLst>
              <a:cs typeface="+mn-cs"/>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34563">
                                            <p:txEl>
                                              <p:pRg st="2" end="2"/>
                                            </p:txEl>
                                          </p:spTgt>
                                        </p:tgtEl>
                                        <p:attrNameLst>
                                          <p:attrName>style.visibility</p:attrName>
                                        </p:attrNameLst>
                                      </p:cBhvr>
                                      <p:to>
                                        <p:strVal val="visible"/>
                                      </p:to>
                                    </p:set>
                                    <p:animEffect transition="in" filter="wipe(left)">
                                      <p:cBhvr>
                                        <p:cTn id="7" dur="500"/>
                                        <p:tgtEl>
                                          <p:spTgt spid="83456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34563">
                                            <p:txEl>
                                              <p:pRg st="4" end="4"/>
                                            </p:txEl>
                                          </p:spTgt>
                                        </p:tgtEl>
                                        <p:attrNameLst>
                                          <p:attrName>style.visibility</p:attrName>
                                        </p:attrNameLst>
                                      </p:cBhvr>
                                      <p:to>
                                        <p:strVal val="visible"/>
                                      </p:to>
                                    </p:set>
                                    <p:animEffect transition="in" filter="wipe(left)">
                                      <p:cBhvr>
                                        <p:cTn id="12" dur="500"/>
                                        <p:tgtEl>
                                          <p:spTgt spid="83456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834565"/>
                                        </p:tgtEl>
                                        <p:attrNameLst>
                                          <p:attrName>style.visibility</p:attrName>
                                        </p:attrNameLst>
                                      </p:cBhvr>
                                      <p:to>
                                        <p:strVal val="visible"/>
                                      </p:to>
                                    </p:set>
                                    <p:anim calcmode="lin" valueType="num">
                                      <p:cBhvr>
                                        <p:cTn id="17" dur="500" fill="hold"/>
                                        <p:tgtEl>
                                          <p:spTgt spid="834565"/>
                                        </p:tgtEl>
                                        <p:attrNameLst>
                                          <p:attrName>ppt_w</p:attrName>
                                        </p:attrNameLst>
                                      </p:cBhvr>
                                      <p:tavLst>
                                        <p:tav tm="0">
                                          <p:val>
                                            <p:fltVal val="0"/>
                                          </p:val>
                                        </p:tav>
                                        <p:tav tm="100000">
                                          <p:val>
                                            <p:strVal val="#ppt_w"/>
                                          </p:val>
                                        </p:tav>
                                      </p:tavLst>
                                    </p:anim>
                                    <p:anim calcmode="lin" valueType="num">
                                      <p:cBhvr>
                                        <p:cTn id="18" dur="500" fill="hold"/>
                                        <p:tgtEl>
                                          <p:spTgt spid="834565"/>
                                        </p:tgtEl>
                                        <p:attrNameLst>
                                          <p:attrName>ppt_h</p:attrName>
                                        </p:attrNameLst>
                                      </p:cBhvr>
                                      <p:tavLst>
                                        <p:tav tm="0">
                                          <p:val>
                                            <p:fltVal val="0"/>
                                          </p:val>
                                        </p:tav>
                                        <p:tav tm="100000">
                                          <p:val>
                                            <p:strVal val="#ppt_h"/>
                                          </p:val>
                                        </p:tav>
                                      </p:tavLst>
                                    </p:anim>
                                    <p:animEffect transition="in" filter="fade">
                                      <p:cBhvr>
                                        <p:cTn id="19" dur="500"/>
                                        <p:tgtEl>
                                          <p:spTgt spid="834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2"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20320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203205" name="Text Box 5"/>
          <p:cNvSpPr txBox="1">
            <a:spLocks noChangeArrowheads="1"/>
          </p:cNvSpPr>
          <p:nvPr/>
        </p:nvSpPr>
        <p:spPr bwMode="auto">
          <a:xfrm>
            <a:off x="1447800" y="1660525"/>
            <a:ext cx="6553200" cy="1108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6600" b="1" dirty="0">
                <a:solidFill>
                  <a:schemeClr val="bg1"/>
                </a:solidFill>
                <a:cs typeface="+mn-cs"/>
              </a:rPr>
              <a:t>宇宙的岁数？</a:t>
            </a:r>
            <a:endParaRPr lang="en-US" sz="6600" b="1" dirty="0">
              <a:solidFill>
                <a:schemeClr val="bg1"/>
              </a:solidFill>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NASA Hubble Butterfly Nebu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8513" y="304800"/>
            <a:ext cx="5006975"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52400" y="1219200"/>
            <a:ext cx="4473575" cy="609600"/>
          </a:xfrm>
        </p:spPr>
        <p:txBody>
          <a:bodyPr/>
          <a:lstStyle/>
          <a:p>
            <a:pPr>
              <a:defRPr/>
            </a:pPr>
            <a:r>
              <a:rPr lang="zh-CN" altLang="en-US" sz="3200" b="1" dirty="0">
                <a:solidFill>
                  <a:srgbClr val="BBE0E3"/>
                </a:solidFill>
              </a:rPr>
              <a:t>蝴蝶星云</a:t>
            </a:r>
            <a:endParaRPr lang="en-US" altLang="en-US" dirty="0"/>
          </a:p>
        </p:txBody>
      </p:sp>
      <p:sp>
        <p:nvSpPr>
          <p:cNvPr id="182275" name="Rectangle 2"/>
          <p:cNvSpPr>
            <a:spLocks noChangeArrowheads="1"/>
          </p:cNvSpPr>
          <p:nvPr/>
        </p:nvSpPr>
        <p:spPr bwMode="auto">
          <a:xfrm>
            <a:off x="5105400" y="5953125"/>
            <a:ext cx="3082925" cy="6461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a:solidFill>
                  <a:schemeClr val="bg1"/>
                </a:solidFill>
              </a:rPr>
              <a:t>美国航空航天局</a:t>
            </a:r>
            <a:r>
              <a:rPr lang="en-US" altLang="zh-CN">
                <a:solidFill>
                  <a:schemeClr val="bg1"/>
                </a:solidFill>
              </a:rPr>
              <a:t>/</a:t>
            </a:r>
            <a:r>
              <a:rPr lang="zh-CN" altLang="en-US">
                <a:solidFill>
                  <a:schemeClr val="bg1"/>
                </a:solidFill>
              </a:rPr>
              <a:t>欧洲空间局</a:t>
            </a:r>
            <a:r>
              <a:rPr lang="en-US" altLang="zh-CN">
                <a:solidFill>
                  <a:schemeClr val="bg1"/>
                </a:solidFill>
              </a:rPr>
              <a:t>/</a:t>
            </a:r>
          </a:p>
          <a:p>
            <a:r>
              <a:rPr lang="zh-CN" altLang="en-US">
                <a:solidFill>
                  <a:schemeClr val="bg1"/>
                </a:solidFill>
              </a:rPr>
              <a:t>空间望远镜研究所</a:t>
            </a:r>
            <a:endParaRPr lang="en-US">
              <a:solidFill>
                <a:schemeClr val="bg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616322" name="Rectangle 2"/>
          <p:cNvSpPr>
            <a:spLocks noGrp="1" noChangeArrowheads="1"/>
          </p:cNvSpPr>
          <p:nvPr>
            <p:ph type="title"/>
          </p:nvPr>
        </p:nvSpPr>
        <p:spPr>
          <a:xfrm>
            <a:off x="457200" y="381000"/>
            <a:ext cx="8229600" cy="1143000"/>
          </a:xfrm>
        </p:spPr>
        <p:txBody>
          <a:bodyPr/>
          <a:lstStyle/>
          <a:p>
            <a:pPr eaLnBrk="1" hangingPunct="1">
              <a:spcBef>
                <a:spcPct val="50000"/>
              </a:spcBef>
              <a:defRPr/>
            </a:pPr>
            <a:r>
              <a:rPr lang="zh-CN" altLang="en-US" sz="4800" b="1" dirty="0">
                <a:solidFill>
                  <a:schemeClr val="bg1"/>
                </a:solidFill>
              </a:rPr>
              <a:t>我的年龄多大？</a:t>
            </a:r>
            <a:endParaRPr lang="en-US" altLang="en-US" sz="4800" b="1" dirty="0">
              <a:solidFill>
                <a:schemeClr val="bg1"/>
              </a:solidFill>
            </a:endParaRPr>
          </a:p>
        </p:txBody>
      </p:sp>
      <p:sp>
        <p:nvSpPr>
          <p:cNvPr id="2616323" name="Text Box 3"/>
          <p:cNvSpPr txBox="1">
            <a:spLocks noChangeArrowheads="1"/>
          </p:cNvSpPr>
          <p:nvPr/>
        </p:nvSpPr>
        <p:spPr bwMode="auto">
          <a:xfrm>
            <a:off x="990600" y="2514600"/>
            <a:ext cx="7315200" cy="230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4800" b="1" dirty="0">
                <a:solidFill>
                  <a:schemeClr val="bg1"/>
                </a:solidFill>
                <a:cs typeface="+mn-cs"/>
              </a:rPr>
              <a:t>若你不知道我是</a:t>
            </a:r>
            <a:r>
              <a:rPr lang="zh-CN" altLang="en-US" sz="4800" b="1" dirty="0">
                <a:solidFill>
                  <a:srgbClr val="FFFF00"/>
                </a:solidFill>
                <a:cs typeface="+mn-cs"/>
              </a:rPr>
              <a:t>如何</a:t>
            </a:r>
            <a:r>
              <a:rPr lang="zh-CN" altLang="en-US" sz="4800" b="1" dirty="0">
                <a:solidFill>
                  <a:schemeClr val="bg1"/>
                </a:solidFill>
                <a:cs typeface="+mn-cs"/>
              </a:rPr>
              <a:t>地存在，那么你是无法知道我</a:t>
            </a:r>
            <a:r>
              <a:rPr lang="zh-CN" altLang="en-US" sz="4800" b="1" dirty="0">
                <a:solidFill>
                  <a:srgbClr val="FFFF00"/>
                </a:solidFill>
                <a:cs typeface="+mn-cs"/>
              </a:rPr>
              <a:t>什么时候</a:t>
            </a:r>
            <a:r>
              <a:rPr lang="zh-CN" altLang="en-US" sz="4800" b="1" dirty="0">
                <a:solidFill>
                  <a:schemeClr val="bg1"/>
                </a:solidFill>
                <a:cs typeface="+mn-cs"/>
              </a:rPr>
              <a:t>开始存在。</a:t>
            </a:r>
            <a:endParaRPr lang="en-US" altLang="en-US" sz="4800" b="1" dirty="0">
              <a:solidFill>
                <a:schemeClr val="bg1"/>
              </a:solidFill>
              <a:cs typeface="+mn-cs"/>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16323">
                                            <p:txEl>
                                              <p:pRg st="0" end="0"/>
                                            </p:txEl>
                                          </p:spTgt>
                                        </p:tgtEl>
                                        <p:attrNameLst>
                                          <p:attrName>style.visibility</p:attrName>
                                        </p:attrNameLst>
                                      </p:cBhvr>
                                      <p:to>
                                        <p:strVal val="visible"/>
                                      </p:to>
                                    </p:set>
                                    <p:animEffect transition="in" filter="wipe(up)">
                                      <p:cBhvr>
                                        <p:cTn id="7" dur="500"/>
                                        <p:tgtEl>
                                          <p:spTgt spid="2616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8962" name="Rectangle 2"/>
          <p:cNvSpPr>
            <a:spLocks noGrp="1" noChangeArrowheads="1"/>
          </p:cNvSpPr>
          <p:nvPr>
            <p:ph type="title" idx="4294967295"/>
          </p:nvPr>
        </p:nvSpPr>
        <p:spPr/>
        <p:txBody>
          <a:bodyPr/>
          <a:lstStyle/>
          <a:p>
            <a:pPr eaLnBrk="1" hangingPunct="1">
              <a:defRPr/>
            </a:pPr>
            <a:r>
              <a:rPr lang="en-US"/>
              <a:t>Short-period comets</a:t>
            </a:r>
          </a:p>
        </p:txBody>
      </p:sp>
      <p:pic>
        <p:nvPicPr>
          <p:cNvPr id="312322" name="Picture 3" descr="Haley's comet orb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84188"/>
            <a:ext cx="85344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8964" name="Text Box 4"/>
          <p:cNvSpPr txBox="1">
            <a:spLocks noChangeArrowheads="1"/>
          </p:cNvSpPr>
          <p:nvPr/>
        </p:nvSpPr>
        <p:spPr bwMode="auto">
          <a:xfrm>
            <a:off x="609600" y="5311775"/>
            <a:ext cx="3962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2000" b="1">
                <a:solidFill>
                  <a:srgbClr val="FFFF00"/>
                </a:solidFill>
                <a:cs typeface="+mn-cs"/>
              </a:rPr>
              <a:t>One orbit: 76 years</a:t>
            </a:r>
          </a:p>
        </p:txBody>
      </p:sp>
      <p:sp>
        <p:nvSpPr>
          <p:cNvPr id="2728965" name="Text Box 5"/>
          <p:cNvSpPr txBox="1">
            <a:spLocks noChangeArrowheads="1"/>
          </p:cNvSpPr>
          <p:nvPr/>
        </p:nvSpPr>
        <p:spPr bwMode="auto">
          <a:xfrm>
            <a:off x="2743200" y="739775"/>
            <a:ext cx="3657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3200" b="1">
                <a:solidFill>
                  <a:schemeClr val="accent1"/>
                </a:solidFill>
              </a:rPr>
              <a:t>Halley</a:t>
            </a:r>
            <a:r>
              <a:rPr lang="ja-JP" altLang="en-US" sz="3200" b="1">
                <a:solidFill>
                  <a:schemeClr val="accent1"/>
                </a:solidFill>
              </a:rPr>
              <a:t>’</a:t>
            </a:r>
            <a:r>
              <a:rPr lang="en-US" altLang="ja-JP" sz="3200" b="1">
                <a:solidFill>
                  <a:schemeClr val="accent1"/>
                </a:solidFill>
              </a:rPr>
              <a:t>s Comet</a:t>
            </a:r>
            <a:endParaRPr lang="en-US" sz="3200" b="1">
              <a:solidFill>
                <a:schemeClr val="accent1"/>
              </a:solidFill>
            </a:endParaRPr>
          </a:p>
        </p:txBody>
      </p:sp>
      <p:pic>
        <p:nvPicPr>
          <p:cNvPr id="312325" name="Picture 7" descr="\\.psf\Host\Users\mmurphy\Desktop\10 Big bang--slides to layer.003 copycopy.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546100"/>
            <a:ext cx="8534400" cy="562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6" name="TextBox 1"/>
          <p:cNvSpPr txBox="1">
            <a:spLocks noChangeArrowheads="1"/>
          </p:cNvSpPr>
          <p:nvPr/>
        </p:nvSpPr>
        <p:spPr bwMode="auto">
          <a:xfrm>
            <a:off x="711200" y="2819400"/>
            <a:ext cx="1143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a:solidFill>
                  <a:schemeClr val="bg1"/>
                </a:solidFill>
              </a:rPr>
              <a:t>地球</a:t>
            </a:r>
            <a:endParaRPr lang="en-US" sz="2800" b="1">
              <a:solidFill>
                <a:schemeClr val="bg1"/>
              </a:solidFill>
            </a:endParaRPr>
          </a:p>
        </p:txBody>
      </p:sp>
      <p:sp>
        <p:nvSpPr>
          <p:cNvPr id="312327" name="TextBox 10"/>
          <p:cNvSpPr txBox="1">
            <a:spLocks noChangeArrowheads="1"/>
          </p:cNvSpPr>
          <p:nvPr/>
        </p:nvSpPr>
        <p:spPr bwMode="auto">
          <a:xfrm>
            <a:off x="2667000" y="3962400"/>
            <a:ext cx="167640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2800" b="1">
                <a:solidFill>
                  <a:schemeClr val="bg1"/>
                </a:solidFill>
              </a:rPr>
              <a:t>哈雷彗星</a:t>
            </a:r>
            <a:endParaRPr lang="en-US" sz="2800" b="1">
              <a:solidFill>
                <a:schemeClr val="bg1"/>
              </a:solidFill>
            </a:endParaRPr>
          </a:p>
        </p:txBody>
      </p:sp>
      <p:sp>
        <p:nvSpPr>
          <p:cNvPr id="312328" name="TextBox 11"/>
          <p:cNvSpPr txBox="1">
            <a:spLocks noChangeArrowheads="1"/>
          </p:cNvSpPr>
          <p:nvPr/>
        </p:nvSpPr>
        <p:spPr bwMode="auto">
          <a:xfrm rot="2817130">
            <a:off x="4969669" y="4972844"/>
            <a:ext cx="286226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彗星的轨道</a:t>
            </a:r>
            <a:endParaRPr lang="en-US" b="1">
              <a:solidFill>
                <a:schemeClr val="bg1"/>
              </a:solidFill>
            </a:endParaRPr>
          </a:p>
        </p:txBody>
      </p:sp>
      <p:sp>
        <p:nvSpPr>
          <p:cNvPr id="312329" name="TextBox 12"/>
          <p:cNvSpPr txBox="1">
            <a:spLocks noChangeArrowheads="1"/>
          </p:cNvSpPr>
          <p:nvPr/>
        </p:nvSpPr>
        <p:spPr bwMode="auto">
          <a:xfrm>
            <a:off x="2209800" y="935038"/>
            <a:ext cx="4724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600" b="1">
                <a:solidFill>
                  <a:schemeClr val="bg1"/>
                </a:solidFill>
              </a:rPr>
              <a:t>哈雷彗星</a:t>
            </a:r>
            <a:endParaRPr lang="en-US" sz="3600" b="1">
              <a:solidFill>
                <a:schemeClr val="bg1"/>
              </a:solidFill>
            </a:endParaRPr>
          </a:p>
        </p:txBody>
      </p:sp>
      <p:sp>
        <p:nvSpPr>
          <p:cNvPr id="312330" name="TextBox 13"/>
          <p:cNvSpPr txBox="1">
            <a:spLocks noChangeArrowheads="1"/>
          </p:cNvSpPr>
          <p:nvPr/>
        </p:nvSpPr>
        <p:spPr bwMode="auto">
          <a:xfrm>
            <a:off x="685800" y="5391150"/>
            <a:ext cx="4724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a:solidFill>
                  <a:srgbClr val="FFFF00"/>
                </a:solidFill>
              </a:rPr>
              <a:t>一次环绕轨道运行：</a:t>
            </a:r>
            <a:r>
              <a:rPr lang="en-US" altLang="ja-JP" sz="2800" b="1">
                <a:solidFill>
                  <a:srgbClr val="FFFF00"/>
                </a:solidFill>
              </a:rPr>
              <a:t>76</a:t>
            </a:r>
            <a:r>
              <a:rPr lang="zh-CN" altLang="en-US" sz="2800" b="1">
                <a:solidFill>
                  <a:srgbClr val="FFFF00"/>
                </a:solidFill>
              </a:rPr>
              <a:t>年</a:t>
            </a:r>
            <a:endParaRPr lang="en-US" sz="2800" b="1">
              <a:solidFill>
                <a:srgbClr val="FFFF00"/>
              </a:solidFill>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Solar system w Oort 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46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4051" name="Text Box 3"/>
          <p:cNvSpPr txBox="1">
            <a:spLocks noChangeArrowheads="1"/>
          </p:cNvSpPr>
          <p:nvPr/>
        </p:nvSpPr>
        <p:spPr bwMode="auto">
          <a:xfrm>
            <a:off x="3943350" y="2971800"/>
            <a:ext cx="190500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b="1" dirty="0">
                <a:solidFill>
                  <a:schemeClr val="bg1"/>
                </a:solidFill>
                <a:cs typeface="+mn-cs"/>
              </a:rPr>
              <a:t>柯伊伯带</a:t>
            </a:r>
            <a:endParaRPr lang="en-US" b="1" dirty="0">
              <a:solidFill>
                <a:schemeClr val="bg1"/>
              </a:solidFill>
              <a:cs typeface="+mn-cs"/>
            </a:endParaRPr>
          </a:p>
        </p:txBody>
      </p:sp>
      <p:sp>
        <p:nvSpPr>
          <p:cNvPr id="2434052" name="Line 4"/>
          <p:cNvSpPr>
            <a:spLocks noChangeShapeType="1"/>
          </p:cNvSpPr>
          <p:nvPr/>
        </p:nvSpPr>
        <p:spPr bwMode="auto">
          <a:xfrm>
            <a:off x="8382000" y="3276600"/>
            <a:ext cx="457200" cy="0"/>
          </a:xfrm>
          <a:prstGeom prst="line">
            <a:avLst/>
          </a:prstGeom>
          <a:noFill/>
          <a:ln w="762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53" name="Line 5"/>
          <p:cNvSpPr>
            <a:spLocks noChangeShapeType="1"/>
          </p:cNvSpPr>
          <p:nvPr/>
        </p:nvSpPr>
        <p:spPr bwMode="auto">
          <a:xfrm flipH="1" flipV="1">
            <a:off x="8382000" y="2057400"/>
            <a:ext cx="457200" cy="1219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54" name="Text Box 6"/>
          <p:cNvSpPr txBox="1">
            <a:spLocks noChangeArrowheads="1"/>
          </p:cNvSpPr>
          <p:nvPr/>
        </p:nvSpPr>
        <p:spPr bwMode="auto">
          <a:xfrm>
            <a:off x="6248400" y="1600200"/>
            <a:ext cx="24384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400" b="1" dirty="0">
                <a:solidFill>
                  <a:schemeClr val="bg1"/>
                </a:solidFill>
                <a:cs typeface="+mn-cs"/>
              </a:rPr>
              <a:t>比例未知</a:t>
            </a:r>
            <a:endParaRPr lang="en-US" sz="2400" b="1" dirty="0">
              <a:solidFill>
                <a:schemeClr val="bg1"/>
              </a:solidFill>
              <a:cs typeface="+mn-cs"/>
            </a:endParaRPr>
          </a:p>
        </p:txBody>
      </p:sp>
      <p:sp>
        <p:nvSpPr>
          <p:cNvPr id="2434055" name="Text Box 7"/>
          <p:cNvSpPr txBox="1">
            <a:spLocks noChangeArrowheads="1"/>
          </p:cNvSpPr>
          <p:nvPr/>
        </p:nvSpPr>
        <p:spPr bwMode="auto">
          <a:xfrm>
            <a:off x="7067550" y="2814638"/>
            <a:ext cx="19050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b="1" dirty="0">
                <a:solidFill>
                  <a:schemeClr val="bg1"/>
                </a:solidFill>
                <a:cs typeface="+mn-cs"/>
              </a:rPr>
              <a:t>奥尔特云</a:t>
            </a:r>
            <a:endParaRPr lang="en-US" b="1" dirty="0">
              <a:solidFill>
                <a:schemeClr val="bg1"/>
              </a:solidFill>
              <a:cs typeface="+mn-cs"/>
            </a:endParaRPr>
          </a:p>
        </p:txBody>
      </p:sp>
      <p:sp>
        <p:nvSpPr>
          <p:cNvPr id="2434056" name="Rectangle 8"/>
          <p:cNvSpPr>
            <a:spLocks noChangeArrowheads="1"/>
          </p:cNvSpPr>
          <p:nvPr/>
        </p:nvSpPr>
        <p:spPr bwMode="auto">
          <a:xfrm>
            <a:off x="7620000" y="3886200"/>
            <a:ext cx="685800" cy="381000"/>
          </a:xfrm>
          <a:prstGeom prst="rect">
            <a:avLst/>
          </a:prstGeom>
          <a:noFill/>
          <a:ln w="57150">
            <a:solidFill>
              <a:srgbClr val="FFFF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zh-CN" altLang="en-US" sz="1400" b="1" dirty="0">
                <a:solidFill>
                  <a:schemeClr val="bg1"/>
                </a:solidFill>
                <a:effectLst>
                  <a:outerShdw blurRad="38100" dist="38100" dir="2700000" algn="tl">
                    <a:srgbClr val="000000">
                      <a:alpha val="43137"/>
                    </a:srgbClr>
                  </a:outerShdw>
                </a:effectLst>
                <a:cs typeface="+mn-cs"/>
              </a:rPr>
              <a:t>太阳系</a:t>
            </a:r>
            <a:endParaRPr lang="en-US" altLang="en-US" sz="1400" b="1" dirty="0">
              <a:solidFill>
                <a:schemeClr val="bg1"/>
              </a:solidFill>
              <a:effectLst>
                <a:outerShdw blurRad="38100" dist="38100" dir="2700000" algn="tl">
                  <a:srgbClr val="000000">
                    <a:alpha val="43137"/>
                  </a:srgbClr>
                </a:outerShdw>
              </a:effectLst>
              <a:cs typeface="+mn-cs"/>
            </a:endParaRPr>
          </a:p>
        </p:txBody>
      </p:sp>
      <p:sp>
        <p:nvSpPr>
          <p:cNvPr id="2434057" name="Line 9"/>
          <p:cNvSpPr>
            <a:spLocks noChangeShapeType="1"/>
          </p:cNvSpPr>
          <p:nvPr/>
        </p:nvSpPr>
        <p:spPr bwMode="auto">
          <a:xfrm flipV="1">
            <a:off x="6629400" y="4267200"/>
            <a:ext cx="1295400" cy="2209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58" name="Text Box 10"/>
          <p:cNvSpPr txBox="1">
            <a:spLocks noChangeArrowheads="1"/>
          </p:cNvSpPr>
          <p:nvPr/>
        </p:nvSpPr>
        <p:spPr bwMode="auto">
          <a:xfrm>
            <a:off x="2743200" y="6248400"/>
            <a:ext cx="3810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r">
              <a:spcBef>
                <a:spcPct val="50000"/>
              </a:spcBef>
              <a:defRPr/>
            </a:pPr>
            <a:r>
              <a:rPr lang="zh-CN" altLang="en-US" sz="2800" b="1" dirty="0">
                <a:solidFill>
                  <a:schemeClr val="bg1"/>
                </a:solidFill>
                <a:cs typeface="+mn-cs"/>
              </a:rPr>
              <a:t>太阳系</a:t>
            </a:r>
            <a:endParaRPr lang="en-US" sz="2800" b="1" dirty="0">
              <a:solidFill>
                <a:schemeClr val="bg1"/>
              </a:solidFill>
              <a:cs typeface="+mn-cs"/>
            </a:endParaRPr>
          </a:p>
        </p:txBody>
      </p:sp>
      <p:sp>
        <p:nvSpPr>
          <p:cNvPr id="2434059" name="Text Box 11"/>
          <p:cNvSpPr txBox="1">
            <a:spLocks noChangeArrowheads="1"/>
          </p:cNvSpPr>
          <p:nvPr/>
        </p:nvSpPr>
        <p:spPr bwMode="auto">
          <a:xfrm>
            <a:off x="4191000" y="4114800"/>
            <a:ext cx="144780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b="1" dirty="0">
                <a:solidFill>
                  <a:schemeClr val="bg1"/>
                </a:solidFill>
                <a:cs typeface="+mn-cs"/>
              </a:rPr>
              <a:t>海王星</a:t>
            </a:r>
            <a:endParaRPr lang="en-US" b="1" dirty="0">
              <a:solidFill>
                <a:schemeClr val="bg1"/>
              </a:solidFill>
              <a:cs typeface="+mn-cs"/>
            </a:endParaRPr>
          </a:p>
        </p:txBody>
      </p:sp>
      <p:sp>
        <p:nvSpPr>
          <p:cNvPr id="2434061" name="Line 13"/>
          <p:cNvSpPr>
            <a:spLocks noChangeShapeType="1"/>
          </p:cNvSpPr>
          <p:nvPr/>
        </p:nvSpPr>
        <p:spPr bwMode="auto">
          <a:xfrm flipH="1" flipV="1">
            <a:off x="1981200" y="2971800"/>
            <a:ext cx="1905000" cy="1524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62" name="Line 14"/>
          <p:cNvSpPr>
            <a:spLocks noChangeShapeType="1"/>
          </p:cNvSpPr>
          <p:nvPr/>
        </p:nvSpPr>
        <p:spPr bwMode="auto">
          <a:xfrm>
            <a:off x="5486400" y="3352800"/>
            <a:ext cx="914400" cy="304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434063" name="Line 15"/>
          <p:cNvSpPr>
            <a:spLocks noChangeShapeType="1"/>
          </p:cNvSpPr>
          <p:nvPr/>
        </p:nvSpPr>
        <p:spPr bwMode="auto">
          <a:xfrm flipH="1" flipV="1">
            <a:off x="4572000" y="3810000"/>
            <a:ext cx="152400" cy="381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 name="Title 1"/>
          <p:cNvSpPr>
            <a:spLocks noGrp="1"/>
          </p:cNvSpPr>
          <p:nvPr>
            <p:ph type="title" idx="4294967295"/>
          </p:nvPr>
        </p:nvSpPr>
        <p:spPr>
          <a:xfrm>
            <a:off x="457200" y="46038"/>
            <a:ext cx="8229600" cy="715962"/>
          </a:xfrm>
        </p:spPr>
        <p:txBody>
          <a:bodyPr/>
          <a:lstStyle/>
          <a:p>
            <a:pPr>
              <a:defRPr/>
            </a:pPr>
            <a:r>
              <a:rPr lang="zh-CN" altLang="en-US" sz="3600" dirty="0">
                <a:solidFill>
                  <a:schemeClr val="bg1"/>
                </a:solidFill>
              </a:rPr>
              <a:t>进化的解释</a:t>
            </a:r>
            <a:endParaRPr lang="en-US"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34055"/>
                                        </p:tgtEl>
                                        <p:attrNameLst>
                                          <p:attrName>style.visibility</p:attrName>
                                        </p:attrNameLst>
                                      </p:cBhvr>
                                      <p:to>
                                        <p:strVal val="visible"/>
                                      </p:to>
                                    </p:set>
                                    <p:anim calcmode="lin" valueType="num">
                                      <p:cBhvr>
                                        <p:cTn id="7" dur="500" fill="hold"/>
                                        <p:tgtEl>
                                          <p:spTgt spid="2434055"/>
                                        </p:tgtEl>
                                        <p:attrNameLst>
                                          <p:attrName>ppt_w</p:attrName>
                                        </p:attrNameLst>
                                      </p:cBhvr>
                                      <p:tavLst>
                                        <p:tav tm="0">
                                          <p:val>
                                            <p:fltVal val="0"/>
                                          </p:val>
                                        </p:tav>
                                        <p:tav tm="100000">
                                          <p:val>
                                            <p:strVal val="#ppt_w"/>
                                          </p:val>
                                        </p:tav>
                                      </p:tavLst>
                                    </p:anim>
                                    <p:anim calcmode="lin" valueType="num">
                                      <p:cBhvr>
                                        <p:cTn id="8" dur="500" fill="hold"/>
                                        <p:tgtEl>
                                          <p:spTgt spid="2434055"/>
                                        </p:tgtEl>
                                        <p:attrNameLst>
                                          <p:attrName>ppt_h</p:attrName>
                                        </p:attrNameLst>
                                      </p:cBhvr>
                                      <p:tavLst>
                                        <p:tav tm="0">
                                          <p:val>
                                            <p:fltVal val="0"/>
                                          </p:val>
                                        </p:tav>
                                        <p:tav tm="100000">
                                          <p:val>
                                            <p:strVal val="#ppt_h"/>
                                          </p:val>
                                        </p:tav>
                                      </p:tavLst>
                                    </p:anim>
                                    <p:animEffect transition="in" filter="fade">
                                      <p:cBhvr>
                                        <p:cTn id="9" dur="500"/>
                                        <p:tgtEl>
                                          <p:spTgt spid="24340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2434052"/>
                                        </p:tgtEl>
                                        <p:attrNameLst>
                                          <p:attrName>style.visibility</p:attrName>
                                        </p:attrNameLst>
                                      </p:cBhvr>
                                      <p:to>
                                        <p:strVal val="visible"/>
                                      </p:to>
                                    </p:set>
                                    <p:animEffect transition="in" filter="wipe(left)">
                                      <p:cBhvr>
                                        <p:cTn id="14" dur="500"/>
                                        <p:tgtEl>
                                          <p:spTgt spid="2434052"/>
                                        </p:tgtEl>
                                      </p:cBhvr>
                                    </p:animEffect>
                                  </p:childTnLst>
                                </p:cTn>
                              </p:par>
                            </p:childTnLst>
                          </p:cTn>
                        </p:par>
                        <p:par>
                          <p:cTn id="15" fill="hold" nodeType="afterGroup">
                            <p:stCondLst>
                              <p:cond delay="500"/>
                            </p:stCondLst>
                            <p:childTnLst>
                              <p:par>
                                <p:cTn id="16" presetID="22" presetClass="entr" presetSubtype="4" fill="hold" nodeType="afterEffect">
                                  <p:stCondLst>
                                    <p:cond delay="0"/>
                                  </p:stCondLst>
                                  <p:childTnLst>
                                    <p:set>
                                      <p:cBhvr>
                                        <p:cTn id="17" dur="1" fill="hold">
                                          <p:stCondLst>
                                            <p:cond delay="0"/>
                                          </p:stCondLst>
                                        </p:cTn>
                                        <p:tgtEl>
                                          <p:spTgt spid="2434053"/>
                                        </p:tgtEl>
                                        <p:attrNameLst>
                                          <p:attrName>style.visibility</p:attrName>
                                        </p:attrNameLst>
                                      </p:cBhvr>
                                      <p:to>
                                        <p:strVal val="visible"/>
                                      </p:to>
                                    </p:set>
                                    <p:animEffect transition="in" filter="wipe(down)">
                                      <p:cBhvr>
                                        <p:cTn id="18" dur="500"/>
                                        <p:tgtEl>
                                          <p:spTgt spid="2434053"/>
                                        </p:tgtEl>
                                      </p:cBhvr>
                                    </p:animEffect>
                                  </p:childTnLst>
                                </p:cTn>
                              </p:par>
                            </p:childTnLst>
                          </p:cTn>
                        </p:par>
                        <p:par>
                          <p:cTn id="19" fill="hold" nodeType="afterGroup">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434054"/>
                                        </p:tgtEl>
                                        <p:attrNameLst>
                                          <p:attrName>style.visibility</p:attrName>
                                        </p:attrNameLst>
                                      </p:cBhvr>
                                      <p:to>
                                        <p:strVal val="visible"/>
                                      </p:to>
                                    </p:set>
                                    <p:animEffect transition="in" filter="wipe(left)">
                                      <p:cBhvr>
                                        <p:cTn id="22" dur="500"/>
                                        <p:tgtEl>
                                          <p:spTgt spid="2434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34058"/>
                                        </p:tgtEl>
                                        <p:attrNameLst>
                                          <p:attrName>style.visibility</p:attrName>
                                        </p:attrNameLst>
                                      </p:cBhvr>
                                      <p:to>
                                        <p:strVal val="visible"/>
                                      </p:to>
                                    </p:set>
                                    <p:animEffect transition="in" filter="wipe(left)">
                                      <p:cBhvr>
                                        <p:cTn id="27" dur="500"/>
                                        <p:tgtEl>
                                          <p:spTgt spid="2434058"/>
                                        </p:tgtEl>
                                      </p:cBhvr>
                                    </p:animEffec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2434057"/>
                                        </p:tgtEl>
                                        <p:attrNameLst>
                                          <p:attrName>style.visibility</p:attrName>
                                        </p:attrNameLst>
                                      </p:cBhvr>
                                      <p:to>
                                        <p:strVal val="visible"/>
                                      </p:to>
                                    </p:set>
                                    <p:animEffect transition="in" filter="wipe(down)">
                                      <p:cBhvr>
                                        <p:cTn id="31" dur="500"/>
                                        <p:tgtEl>
                                          <p:spTgt spid="2434057"/>
                                        </p:tgtEl>
                                      </p:cBhvr>
                                    </p:animEffect>
                                  </p:childTnLst>
                                </p:cTn>
                              </p:par>
                            </p:childTnLst>
                          </p:cTn>
                        </p:par>
                        <p:par>
                          <p:cTn id="32" fill="hold" nodeType="afterGroup">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2434056"/>
                                        </p:tgtEl>
                                        <p:attrNameLst>
                                          <p:attrName>style.visibility</p:attrName>
                                        </p:attrNameLst>
                                      </p:cBhvr>
                                      <p:to>
                                        <p:strVal val="visible"/>
                                      </p:to>
                                    </p:set>
                                    <p:animEffect transition="in" filter="wipe(down)">
                                      <p:cBhvr>
                                        <p:cTn id="35" dur="500"/>
                                        <p:tgtEl>
                                          <p:spTgt spid="243405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434059"/>
                                        </p:tgtEl>
                                        <p:attrNameLst>
                                          <p:attrName>style.visibility</p:attrName>
                                        </p:attrNameLst>
                                      </p:cBhvr>
                                      <p:to>
                                        <p:strVal val="visible"/>
                                      </p:to>
                                    </p:set>
                                    <p:anim calcmode="lin" valueType="num">
                                      <p:cBhvr>
                                        <p:cTn id="40" dur="500" fill="hold"/>
                                        <p:tgtEl>
                                          <p:spTgt spid="2434059"/>
                                        </p:tgtEl>
                                        <p:attrNameLst>
                                          <p:attrName>ppt_w</p:attrName>
                                        </p:attrNameLst>
                                      </p:cBhvr>
                                      <p:tavLst>
                                        <p:tav tm="0">
                                          <p:val>
                                            <p:fltVal val="0"/>
                                          </p:val>
                                        </p:tav>
                                        <p:tav tm="100000">
                                          <p:val>
                                            <p:strVal val="#ppt_w"/>
                                          </p:val>
                                        </p:tav>
                                      </p:tavLst>
                                    </p:anim>
                                    <p:anim calcmode="lin" valueType="num">
                                      <p:cBhvr>
                                        <p:cTn id="41" dur="500" fill="hold"/>
                                        <p:tgtEl>
                                          <p:spTgt spid="2434059"/>
                                        </p:tgtEl>
                                        <p:attrNameLst>
                                          <p:attrName>ppt_h</p:attrName>
                                        </p:attrNameLst>
                                      </p:cBhvr>
                                      <p:tavLst>
                                        <p:tav tm="0">
                                          <p:val>
                                            <p:fltVal val="0"/>
                                          </p:val>
                                        </p:tav>
                                        <p:tav tm="100000">
                                          <p:val>
                                            <p:strVal val="#ppt_h"/>
                                          </p:val>
                                        </p:tav>
                                      </p:tavLst>
                                    </p:anim>
                                    <p:animEffect transition="in" filter="fade">
                                      <p:cBhvr>
                                        <p:cTn id="42" dur="500"/>
                                        <p:tgtEl>
                                          <p:spTgt spid="24340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434051"/>
                                        </p:tgtEl>
                                        <p:attrNameLst>
                                          <p:attrName>style.visibility</p:attrName>
                                        </p:attrNameLst>
                                      </p:cBhvr>
                                      <p:to>
                                        <p:strVal val="visible"/>
                                      </p:to>
                                    </p:set>
                                    <p:anim calcmode="lin" valueType="num">
                                      <p:cBhvr>
                                        <p:cTn id="47" dur="500" fill="hold"/>
                                        <p:tgtEl>
                                          <p:spTgt spid="2434051"/>
                                        </p:tgtEl>
                                        <p:attrNameLst>
                                          <p:attrName>ppt_w</p:attrName>
                                        </p:attrNameLst>
                                      </p:cBhvr>
                                      <p:tavLst>
                                        <p:tav tm="0">
                                          <p:val>
                                            <p:fltVal val="0"/>
                                          </p:val>
                                        </p:tav>
                                        <p:tav tm="100000">
                                          <p:val>
                                            <p:strVal val="#ppt_w"/>
                                          </p:val>
                                        </p:tav>
                                      </p:tavLst>
                                    </p:anim>
                                    <p:anim calcmode="lin" valueType="num">
                                      <p:cBhvr>
                                        <p:cTn id="48" dur="500" fill="hold"/>
                                        <p:tgtEl>
                                          <p:spTgt spid="2434051"/>
                                        </p:tgtEl>
                                        <p:attrNameLst>
                                          <p:attrName>ppt_h</p:attrName>
                                        </p:attrNameLst>
                                      </p:cBhvr>
                                      <p:tavLst>
                                        <p:tav tm="0">
                                          <p:val>
                                            <p:fltVal val="0"/>
                                          </p:val>
                                        </p:tav>
                                        <p:tav tm="100000">
                                          <p:val>
                                            <p:strVal val="#ppt_h"/>
                                          </p:val>
                                        </p:tav>
                                      </p:tavLst>
                                    </p:anim>
                                    <p:animEffect transition="in" filter="fade">
                                      <p:cBhvr>
                                        <p:cTn id="49" dur="500"/>
                                        <p:tgtEl>
                                          <p:spTgt spid="2434051"/>
                                        </p:tgtEl>
                                      </p:cBhvr>
                                    </p:animEffect>
                                  </p:childTnLst>
                                </p:cTn>
                              </p:par>
                            </p:childTnLst>
                          </p:cTn>
                        </p:par>
                        <p:par>
                          <p:cTn id="50" fill="hold" nodeType="afterGroup">
                            <p:stCondLst>
                              <p:cond delay="500"/>
                            </p:stCondLst>
                            <p:childTnLst>
                              <p:par>
                                <p:cTn id="51" presetID="22" presetClass="entr" presetSubtype="8" fill="hold" nodeType="afterEffect">
                                  <p:stCondLst>
                                    <p:cond delay="0"/>
                                  </p:stCondLst>
                                  <p:childTnLst>
                                    <p:set>
                                      <p:cBhvr>
                                        <p:cTn id="52" dur="1" fill="hold">
                                          <p:stCondLst>
                                            <p:cond delay="0"/>
                                          </p:stCondLst>
                                        </p:cTn>
                                        <p:tgtEl>
                                          <p:spTgt spid="2434062"/>
                                        </p:tgtEl>
                                        <p:attrNameLst>
                                          <p:attrName>style.visibility</p:attrName>
                                        </p:attrNameLst>
                                      </p:cBhvr>
                                      <p:to>
                                        <p:strVal val="visible"/>
                                      </p:to>
                                    </p:set>
                                    <p:animEffect transition="in" filter="wipe(left)">
                                      <p:cBhvr>
                                        <p:cTn id="53" dur="500"/>
                                        <p:tgtEl>
                                          <p:spTgt spid="2434062"/>
                                        </p:tgtEl>
                                      </p:cBhvr>
                                    </p:animEffect>
                                  </p:childTnLst>
                                </p:cTn>
                              </p:par>
                              <p:par>
                                <p:cTn id="54" presetID="22" presetClass="entr" presetSubtype="2" fill="hold" nodeType="withEffect">
                                  <p:stCondLst>
                                    <p:cond delay="0"/>
                                  </p:stCondLst>
                                  <p:childTnLst>
                                    <p:set>
                                      <p:cBhvr>
                                        <p:cTn id="55" dur="1" fill="hold">
                                          <p:stCondLst>
                                            <p:cond delay="0"/>
                                          </p:stCondLst>
                                        </p:cTn>
                                        <p:tgtEl>
                                          <p:spTgt spid="2434061"/>
                                        </p:tgtEl>
                                        <p:attrNameLst>
                                          <p:attrName>style.visibility</p:attrName>
                                        </p:attrNameLst>
                                      </p:cBhvr>
                                      <p:to>
                                        <p:strVal val="visible"/>
                                      </p:to>
                                    </p:set>
                                    <p:animEffect transition="in" filter="wipe(right)">
                                      <p:cBhvr>
                                        <p:cTn id="56" dur="500"/>
                                        <p:tgtEl>
                                          <p:spTgt spid="2434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4051" grpId="0"/>
      <p:bldP spid="2434054" grpId="0"/>
      <p:bldP spid="2434055" grpId="0"/>
      <p:bldP spid="2434056" grpId="0" animBg="1"/>
      <p:bldP spid="2434058" grpId="0"/>
      <p:bldP spid="243405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5"/>
          <p:cNvSpPr>
            <a:spLocks noGrp="1" noChangeArrowheads="1"/>
          </p:cNvSpPr>
          <p:nvPr>
            <p:ph type="title"/>
          </p:nvPr>
        </p:nvSpPr>
        <p:spPr/>
        <p:txBody>
          <a:bodyPr/>
          <a:lstStyle/>
          <a:p>
            <a:pPr eaLnBrk="1" hangingPunct="1">
              <a:defRPr/>
            </a:pPr>
            <a:r>
              <a:rPr lang="en-US"/>
              <a:t>Moon dust argument</a:t>
            </a:r>
          </a:p>
        </p:txBody>
      </p:sp>
      <p:pic>
        <p:nvPicPr>
          <p:cNvPr id="12292" name="Picture 4" descr="Moon footpri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990600"/>
            <a:ext cx="7772400" cy="50514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12295" name="Text Box 7"/>
          <p:cNvSpPr txBox="1">
            <a:spLocks noChangeArrowheads="1"/>
          </p:cNvSpPr>
          <p:nvPr/>
        </p:nvSpPr>
        <p:spPr bwMode="auto">
          <a:xfrm>
            <a:off x="0" y="212725"/>
            <a:ext cx="914400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4000" b="1">
                <a:solidFill>
                  <a:schemeClr val="bg1"/>
                </a:solidFill>
              </a:rPr>
              <a:t>月尘论点</a:t>
            </a:r>
            <a:r>
              <a:rPr lang="en-US" sz="4000" b="1">
                <a:solidFill>
                  <a:schemeClr val="bg1"/>
                </a:solidFill>
              </a:rPr>
              <a:t> – </a:t>
            </a:r>
            <a:r>
              <a:rPr lang="zh-CN" altLang="en-US" sz="4000" b="1" i="1">
                <a:solidFill>
                  <a:srgbClr val="FFFF00"/>
                </a:solidFill>
              </a:rPr>
              <a:t>不</a:t>
            </a:r>
            <a:r>
              <a:rPr lang="zh-CN" altLang="en-US" sz="4000" b="1">
                <a:solidFill>
                  <a:schemeClr val="bg1"/>
                </a:solidFill>
              </a:rPr>
              <a:t>好</a:t>
            </a:r>
            <a:endParaRPr lang="en-US" sz="4000" b="1">
              <a:solidFill>
                <a:schemeClr val="bg1"/>
              </a:solidFill>
            </a:endParaRPr>
          </a:p>
        </p:txBody>
      </p:sp>
      <p:sp>
        <p:nvSpPr>
          <p:cNvPr id="12296" name="Text Box 8"/>
          <p:cNvSpPr txBox="1">
            <a:spLocks noChangeArrowheads="1"/>
          </p:cNvSpPr>
          <p:nvPr/>
        </p:nvSpPr>
        <p:spPr bwMode="auto">
          <a:xfrm>
            <a:off x="914400" y="6096000"/>
            <a:ext cx="73152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en-US" sz="3200" b="1">
                <a:solidFill>
                  <a:srgbClr val="FFFF00"/>
                </a:solidFill>
                <a:cs typeface="+mn-cs"/>
              </a:rPr>
              <a:t>www.AnswersInGenesis.org</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HorizonProblem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9550" y="1774825"/>
            <a:ext cx="2676525" cy="355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8466" name="Picture 3" descr="big bang expan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0775" y="1774825"/>
            <a:ext cx="2705100"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4692" name="Rectangle 4"/>
          <p:cNvSpPr>
            <a:spLocks noGrp="1" noChangeArrowheads="1"/>
          </p:cNvSpPr>
          <p:nvPr>
            <p:ph type="ctrTitle"/>
          </p:nvPr>
        </p:nvSpPr>
        <p:spPr>
          <a:xfrm>
            <a:off x="611188" y="76200"/>
            <a:ext cx="7772400" cy="1268413"/>
          </a:xfrm>
          <a:effectLst>
            <a:outerShdw blurRad="63500" dist="38099" dir="2700000" algn="ctr" rotWithShape="0">
              <a:schemeClr val="tx1">
                <a:alpha val="74997"/>
              </a:schemeClr>
            </a:outerShdw>
          </a:effectLst>
        </p:spPr>
        <p:txBody>
          <a:bodyPr/>
          <a:lstStyle/>
          <a:p>
            <a:pPr eaLnBrk="1" hangingPunct="1">
              <a:lnSpc>
                <a:spcPct val="85000"/>
              </a:lnSpc>
              <a:defRPr/>
            </a:pPr>
            <a:r>
              <a:rPr lang="zh-CN" altLang="en-US" sz="3200" b="1" dirty="0">
                <a:solidFill>
                  <a:schemeClr val="accent1"/>
                </a:solidFill>
              </a:rPr>
              <a:t>大爆炸拥护者拥有他们自己的光速时间的问题！</a:t>
            </a:r>
            <a:endParaRPr lang="en-US" altLang="en-US" sz="3200" b="1" dirty="0">
              <a:solidFill>
                <a:schemeClr val="accent1"/>
              </a:solidFill>
            </a:endParaRPr>
          </a:p>
        </p:txBody>
      </p:sp>
      <p:sp>
        <p:nvSpPr>
          <p:cNvPr id="2674693" name="Text Box 5"/>
          <p:cNvSpPr txBox="1">
            <a:spLocks noChangeArrowheads="1"/>
          </p:cNvSpPr>
          <p:nvPr/>
        </p:nvSpPr>
        <p:spPr bwMode="auto">
          <a:xfrm>
            <a:off x="1187450" y="6381750"/>
            <a:ext cx="3097213"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endParaRPr lang="en-US"/>
          </a:p>
        </p:txBody>
      </p:sp>
      <p:sp>
        <p:nvSpPr>
          <p:cNvPr id="2674694" name="Text Box 6"/>
          <p:cNvSpPr txBox="1">
            <a:spLocks noChangeArrowheads="1"/>
          </p:cNvSpPr>
          <p:nvPr/>
        </p:nvSpPr>
        <p:spPr bwMode="auto">
          <a:xfrm>
            <a:off x="755650" y="5362575"/>
            <a:ext cx="3816350" cy="646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GB" altLang="en-US" sz="1800" b="1" dirty="0">
                <a:solidFill>
                  <a:schemeClr val="bg1"/>
                </a:solidFill>
                <a:cs typeface="+mn-cs"/>
              </a:rPr>
              <a:t>1. </a:t>
            </a:r>
            <a:r>
              <a:rPr lang="zh-CN" altLang="en-US" sz="1800" b="1" dirty="0">
                <a:solidFill>
                  <a:schemeClr val="bg1"/>
                </a:solidFill>
                <a:cs typeface="+mn-cs"/>
              </a:rPr>
              <a:t>早期大爆炸断言，</a:t>
            </a:r>
            <a:r>
              <a:rPr lang="en-US" altLang="zh-CN" sz="1800" b="1" dirty="0">
                <a:solidFill>
                  <a:schemeClr val="bg1"/>
                </a:solidFill>
                <a:cs typeface="+mn-cs"/>
              </a:rPr>
              <a:t>A</a:t>
            </a:r>
            <a:r>
              <a:rPr lang="zh-CN" altLang="en-US" sz="1800" b="1" dirty="0">
                <a:solidFill>
                  <a:schemeClr val="bg1"/>
                </a:solidFill>
                <a:cs typeface="+mn-cs"/>
              </a:rPr>
              <a:t>点与</a:t>
            </a:r>
            <a:r>
              <a:rPr lang="en-US" altLang="zh-CN" sz="1800" b="1" dirty="0">
                <a:solidFill>
                  <a:schemeClr val="bg1"/>
                </a:solidFill>
                <a:cs typeface="+mn-cs"/>
              </a:rPr>
              <a:t>B</a:t>
            </a:r>
            <a:r>
              <a:rPr lang="zh-CN" altLang="en-US" sz="1800" b="1" dirty="0">
                <a:solidFill>
                  <a:schemeClr val="bg1"/>
                </a:solidFill>
                <a:cs typeface="+mn-cs"/>
              </a:rPr>
              <a:t>点以不同的温度开始。</a:t>
            </a:r>
            <a:endParaRPr lang="en-US" altLang="en-US" sz="1800" b="1" dirty="0">
              <a:solidFill>
                <a:schemeClr val="bg1"/>
              </a:solidFill>
              <a:cs typeface="+mn-cs"/>
            </a:endParaRPr>
          </a:p>
        </p:txBody>
      </p:sp>
      <p:sp>
        <p:nvSpPr>
          <p:cNvPr id="2674695" name="Text Box 7"/>
          <p:cNvSpPr txBox="1">
            <a:spLocks noChangeArrowheads="1"/>
          </p:cNvSpPr>
          <p:nvPr/>
        </p:nvSpPr>
        <p:spPr bwMode="auto">
          <a:xfrm>
            <a:off x="4787900" y="5362575"/>
            <a:ext cx="381635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GB" b="1" dirty="0">
                <a:solidFill>
                  <a:schemeClr val="bg1"/>
                </a:solidFill>
                <a:cs typeface="+mn-cs"/>
              </a:rPr>
              <a:t>2. </a:t>
            </a:r>
            <a:r>
              <a:rPr lang="zh-CN" altLang="en-US" b="1" dirty="0">
                <a:solidFill>
                  <a:schemeClr val="bg1"/>
                </a:solidFill>
                <a:cs typeface="+mn-cs"/>
              </a:rPr>
              <a:t>今日，</a:t>
            </a:r>
            <a:r>
              <a:rPr lang="en-US" altLang="zh-CN" b="1" dirty="0">
                <a:solidFill>
                  <a:schemeClr val="bg1"/>
                </a:solidFill>
                <a:cs typeface="+mn-cs"/>
              </a:rPr>
              <a:t>A</a:t>
            </a:r>
            <a:r>
              <a:rPr lang="zh-CN" altLang="en-US" b="1" dirty="0">
                <a:solidFill>
                  <a:schemeClr val="bg1"/>
                </a:solidFill>
                <a:cs typeface="+mn-cs"/>
              </a:rPr>
              <a:t>点与</a:t>
            </a:r>
            <a:r>
              <a:rPr lang="en-US" altLang="zh-CN" b="1" dirty="0">
                <a:solidFill>
                  <a:schemeClr val="bg1"/>
                </a:solidFill>
                <a:cs typeface="+mn-cs"/>
              </a:rPr>
              <a:t>B</a:t>
            </a:r>
            <a:r>
              <a:rPr lang="zh-CN" altLang="en-US" b="1" dirty="0">
                <a:solidFill>
                  <a:schemeClr val="bg1"/>
                </a:solidFill>
                <a:cs typeface="+mn-cs"/>
              </a:rPr>
              <a:t>点有同一个温度，然而却没有足够的时间使他们交换光</a:t>
            </a:r>
            <a:r>
              <a:rPr lang="en-US" altLang="zh-CN" b="1" dirty="0">
                <a:solidFill>
                  <a:schemeClr val="bg1"/>
                </a:solidFill>
                <a:cs typeface="+mn-cs"/>
              </a:rPr>
              <a:t>/</a:t>
            </a:r>
            <a:r>
              <a:rPr lang="zh-CN" altLang="en-US" b="1" dirty="0">
                <a:solidFill>
                  <a:schemeClr val="bg1"/>
                </a:solidFill>
                <a:cs typeface="+mn-cs"/>
              </a:rPr>
              <a:t>热度。</a:t>
            </a:r>
            <a:endParaRPr lang="en-US" b="1" dirty="0">
              <a:solidFill>
                <a:schemeClr val="bg1"/>
              </a:solidFill>
              <a:cs typeface="+mn-cs"/>
            </a:endParaRPr>
          </a:p>
        </p:txBody>
      </p:sp>
      <p:sp>
        <p:nvSpPr>
          <p:cNvPr id="2674696" name="Text Box 8"/>
          <p:cNvSpPr txBox="1">
            <a:spLocks noChangeArrowheads="1"/>
          </p:cNvSpPr>
          <p:nvPr/>
        </p:nvSpPr>
        <p:spPr bwMode="auto">
          <a:xfrm>
            <a:off x="914400" y="1084263"/>
            <a:ext cx="731520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4000" b="1">
                <a:solidFill>
                  <a:srgbClr val="FFFF00"/>
                </a:solidFill>
              </a:rPr>
              <a:t>“视界问题”</a:t>
            </a:r>
            <a:endParaRPr lang="en-US" sz="4000" b="1">
              <a:solidFill>
                <a:srgbClr val="FFFF00"/>
              </a:solidFill>
            </a:endParaRPr>
          </a:p>
        </p:txBody>
      </p:sp>
      <p:sp>
        <p:nvSpPr>
          <p:cNvPr id="2674697" name="Text Box 9"/>
          <p:cNvSpPr txBox="1">
            <a:spLocks noChangeArrowheads="1"/>
          </p:cNvSpPr>
          <p:nvPr/>
        </p:nvSpPr>
        <p:spPr bwMode="auto">
          <a:xfrm>
            <a:off x="6416675" y="3179763"/>
            <a:ext cx="6096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defRPr/>
            </a:pPr>
            <a:r>
              <a:rPr lang="en-US" sz="2400">
                <a:solidFill>
                  <a:schemeClr val="bg1"/>
                </a:solidFill>
                <a:latin typeface="Arial Black" charset="0"/>
              </a:rPr>
              <a:t>A</a:t>
            </a:r>
            <a:endParaRPr lang="en-US" sz="3600">
              <a:solidFill>
                <a:schemeClr val="bg1"/>
              </a:solidFill>
            </a:endParaRPr>
          </a:p>
        </p:txBody>
      </p:sp>
      <p:sp>
        <p:nvSpPr>
          <p:cNvPr id="2674698" name="Text Box 10"/>
          <p:cNvSpPr txBox="1">
            <a:spLocks noChangeArrowheads="1"/>
          </p:cNvSpPr>
          <p:nvPr/>
        </p:nvSpPr>
        <p:spPr bwMode="auto">
          <a:xfrm>
            <a:off x="5410200" y="4265613"/>
            <a:ext cx="1285875"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p>
            <a:pPr>
              <a:spcBef>
                <a:spcPct val="50000"/>
              </a:spcBef>
              <a:defRPr/>
            </a:pPr>
            <a:r>
              <a:rPr lang="zh-CN" altLang="en-US" sz="2000" b="1" dirty="0">
                <a:solidFill>
                  <a:schemeClr val="bg1"/>
                </a:solidFill>
                <a:latin typeface="Arial Black" charset="0"/>
                <a:cs typeface="+mn-cs"/>
              </a:rPr>
              <a:t>光传播的最远的距离</a:t>
            </a:r>
            <a:endParaRPr lang="en-US" sz="2000" b="1" dirty="0">
              <a:solidFill>
                <a:schemeClr val="bg1"/>
              </a:solidFill>
              <a:latin typeface="Arial Black" charset="0"/>
              <a:cs typeface="+mn-cs"/>
            </a:endParaRPr>
          </a:p>
        </p:txBody>
      </p:sp>
      <p:sp>
        <p:nvSpPr>
          <p:cNvPr id="2674699" name="Text Box 11"/>
          <p:cNvSpPr txBox="1">
            <a:spLocks noChangeArrowheads="1"/>
          </p:cNvSpPr>
          <p:nvPr/>
        </p:nvSpPr>
        <p:spPr bwMode="auto">
          <a:xfrm>
            <a:off x="1625600" y="2209800"/>
            <a:ext cx="1828800"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000" b="1">
                <a:latin typeface="Arial Black" charset="0"/>
              </a:rPr>
              <a:t>‘大爆炸’膨胀</a:t>
            </a:r>
            <a:endParaRPr lang="en-US" altLang="ja-JP" sz="2000" b="1">
              <a:latin typeface="Arial Black" charset="0"/>
            </a:endParaRPr>
          </a:p>
        </p:txBody>
      </p:sp>
      <p:sp>
        <p:nvSpPr>
          <p:cNvPr id="2674700" name="Text Box 12"/>
          <p:cNvSpPr txBox="1">
            <a:spLocks noChangeArrowheads="1"/>
          </p:cNvSpPr>
          <p:nvPr/>
        </p:nvSpPr>
        <p:spPr bwMode="auto">
          <a:xfrm>
            <a:off x="7075488" y="3927475"/>
            <a:ext cx="609600"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defRPr/>
            </a:pPr>
            <a:r>
              <a:rPr lang="en-US" sz="2400">
                <a:solidFill>
                  <a:schemeClr val="bg1"/>
                </a:solidFill>
                <a:latin typeface="Arial Black" charset="0"/>
              </a:rPr>
              <a:t>B</a:t>
            </a:r>
            <a:endParaRPr lang="en-US" sz="3600">
              <a:solidFill>
                <a:schemeClr val="bg1"/>
              </a:solidFill>
            </a:endParaRPr>
          </a:p>
        </p:txBody>
      </p:sp>
      <p:sp>
        <p:nvSpPr>
          <p:cNvPr id="2674701" name="Text Box 13"/>
          <p:cNvSpPr txBox="1">
            <a:spLocks noChangeArrowheads="1"/>
          </p:cNvSpPr>
          <p:nvPr/>
        </p:nvSpPr>
        <p:spPr bwMode="auto">
          <a:xfrm>
            <a:off x="2387600" y="3178175"/>
            <a:ext cx="609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defRPr/>
            </a:pPr>
            <a:r>
              <a:rPr lang="en-US" sz="2000">
                <a:solidFill>
                  <a:schemeClr val="bg1"/>
                </a:solidFill>
                <a:latin typeface="Arial Black" charset="0"/>
              </a:rPr>
              <a:t>A</a:t>
            </a:r>
            <a:endParaRPr lang="en-US" sz="3200">
              <a:solidFill>
                <a:schemeClr val="bg1"/>
              </a:solidFill>
            </a:endParaRPr>
          </a:p>
        </p:txBody>
      </p:sp>
      <p:sp>
        <p:nvSpPr>
          <p:cNvPr id="2674702" name="Text Box 14"/>
          <p:cNvSpPr txBox="1">
            <a:spLocks noChangeArrowheads="1"/>
          </p:cNvSpPr>
          <p:nvPr/>
        </p:nvSpPr>
        <p:spPr bwMode="auto">
          <a:xfrm>
            <a:off x="2692400" y="3505200"/>
            <a:ext cx="609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80000"/>
              </a:lnSpc>
              <a:spcBef>
                <a:spcPct val="50000"/>
              </a:spcBef>
              <a:defRPr/>
            </a:pPr>
            <a:r>
              <a:rPr lang="en-US" sz="2000">
                <a:solidFill>
                  <a:schemeClr val="bg1"/>
                </a:solidFill>
                <a:latin typeface="Arial Black" charset="0"/>
              </a:rPr>
              <a:t>B</a:t>
            </a:r>
            <a:endParaRPr lang="en-US" sz="3200">
              <a:solidFill>
                <a:schemeClr val="bg1"/>
              </a:solidFill>
            </a:endParaRPr>
          </a:p>
        </p:txBody>
      </p:sp>
      <p:sp>
        <p:nvSpPr>
          <p:cNvPr id="2674703" name="Text Box 15"/>
          <p:cNvSpPr txBox="1">
            <a:spLocks noChangeArrowheads="1"/>
          </p:cNvSpPr>
          <p:nvPr/>
        </p:nvSpPr>
        <p:spPr bwMode="auto">
          <a:xfrm>
            <a:off x="5651500" y="2209800"/>
            <a:ext cx="1828800"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bg1">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000" b="1">
                <a:latin typeface="Arial Black" charset="0"/>
              </a:rPr>
              <a:t>‘大爆炸’膨胀</a:t>
            </a:r>
            <a:endParaRPr lang="en-US" altLang="ja-JP" sz="2000" b="1">
              <a:latin typeface="Arial Black" charset="0"/>
            </a:endParaRPr>
          </a:p>
        </p:txBody>
      </p:sp>
      <p:sp>
        <p:nvSpPr>
          <p:cNvPr id="2674704" name="Oval 16"/>
          <p:cNvSpPr>
            <a:spLocks noChangeArrowheads="1"/>
          </p:cNvSpPr>
          <p:nvPr/>
        </p:nvSpPr>
        <p:spPr bwMode="auto">
          <a:xfrm>
            <a:off x="2768600" y="3467100"/>
            <a:ext cx="85725" cy="85725"/>
          </a:xfrm>
          <a:prstGeom prst="ellipse">
            <a:avLst/>
          </a:prstGeom>
          <a:solidFill>
            <a:srgbClr val="F1E80D"/>
          </a:solidFill>
          <a:ln w="0">
            <a:solidFill>
              <a:srgbClr val="FFFF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endParaRPr lang="en-US"/>
          </a:p>
        </p:txBody>
      </p:sp>
      <p:sp>
        <p:nvSpPr>
          <p:cNvPr id="2674705" name="Oval 17"/>
          <p:cNvSpPr>
            <a:spLocks noChangeArrowheads="1"/>
          </p:cNvSpPr>
          <p:nvPr/>
        </p:nvSpPr>
        <p:spPr bwMode="auto">
          <a:xfrm>
            <a:off x="3048000" y="3800475"/>
            <a:ext cx="85725" cy="85725"/>
          </a:xfrm>
          <a:prstGeom prst="ellipse">
            <a:avLst/>
          </a:prstGeom>
          <a:solidFill>
            <a:srgbClr val="F1E80D"/>
          </a:solidFill>
          <a:ln w="0">
            <a:solidFill>
              <a:srgbClr val="FFFF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674696"/>
                                        </p:tgtEl>
                                        <p:attrNameLst>
                                          <p:attrName>style.visibility</p:attrName>
                                        </p:attrNameLst>
                                      </p:cBhvr>
                                      <p:to>
                                        <p:strVal val="visible"/>
                                      </p:to>
                                    </p:set>
                                    <p:anim calcmode="lin" valueType="num">
                                      <p:cBhvr>
                                        <p:cTn id="7" dur="500" fill="hold"/>
                                        <p:tgtEl>
                                          <p:spTgt spid="2674696"/>
                                        </p:tgtEl>
                                        <p:attrNameLst>
                                          <p:attrName>ppt_w</p:attrName>
                                        </p:attrNameLst>
                                      </p:cBhvr>
                                      <p:tavLst>
                                        <p:tav tm="0">
                                          <p:val>
                                            <p:fltVal val="0"/>
                                          </p:val>
                                        </p:tav>
                                        <p:tav tm="100000">
                                          <p:val>
                                            <p:strVal val="#ppt_w"/>
                                          </p:val>
                                        </p:tav>
                                      </p:tavLst>
                                    </p:anim>
                                    <p:anim calcmode="lin" valueType="num">
                                      <p:cBhvr>
                                        <p:cTn id="8" dur="500" fill="hold"/>
                                        <p:tgtEl>
                                          <p:spTgt spid="2674696"/>
                                        </p:tgtEl>
                                        <p:attrNameLst>
                                          <p:attrName>ppt_h</p:attrName>
                                        </p:attrNameLst>
                                      </p:cBhvr>
                                      <p:tavLst>
                                        <p:tav tm="0">
                                          <p:val>
                                            <p:fltVal val="0"/>
                                          </p:val>
                                        </p:tav>
                                        <p:tav tm="100000">
                                          <p:val>
                                            <p:strVal val="#ppt_h"/>
                                          </p:val>
                                        </p:tav>
                                      </p:tavLst>
                                    </p:anim>
                                    <p:animEffect transition="in" filter="fade">
                                      <p:cBhvr>
                                        <p:cTn id="9" dur="500"/>
                                        <p:tgtEl>
                                          <p:spTgt spid="2674696"/>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2674694"/>
                                        </p:tgtEl>
                                        <p:attrNameLst>
                                          <p:attrName>style.visibility</p:attrName>
                                        </p:attrNameLst>
                                      </p:cBhvr>
                                      <p:to>
                                        <p:strVal val="visible"/>
                                      </p:to>
                                    </p:set>
                                    <p:animEffect transition="in" filter="dissolve">
                                      <p:cBhvr>
                                        <p:cTn id="12" dur="500"/>
                                        <p:tgtEl>
                                          <p:spTgt spid="267469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674695"/>
                                        </p:tgtEl>
                                        <p:attrNameLst>
                                          <p:attrName>style.visibility</p:attrName>
                                        </p:attrNameLst>
                                      </p:cBhvr>
                                      <p:to>
                                        <p:strVal val="visible"/>
                                      </p:to>
                                    </p:set>
                                    <p:animEffect transition="in" filter="dissolve">
                                      <p:cBhvr>
                                        <p:cTn id="15" dur="500"/>
                                        <p:tgtEl>
                                          <p:spTgt spid="267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4694" grpId="0"/>
      <p:bldP spid="2674695" grpId="0"/>
      <p:bldP spid="267469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0739" name="Rectangle 4" hidden="1"/>
          <p:cNvSpPr>
            <a:spLocks noGrp="1"/>
          </p:cNvSpPr>
          <p:nvPr>
            <p:ph type="title" idx="4294967295"/>
          </p:nvPr>
        </p:nvSpPr>
        <p:spPr/>
        <p:txBody>
          <a:bodyPr/>
          <a:lstStyle/>
          <a:p>
            <a:pPr eaLnBrk="1" hangingPunct="1">
              <a:defRPr/>
            </a:pPr>
            <a:r>
              <a:rPr lang="en-US"/>
              <a:t>AiG web site #1</a:t>
            </a:r>
          </a:p>
        </p:txBody>
      </p:sp>
      <p:sp>
        <p:nvSpPr>
          <p:cNvPr id="2" name="TextBox 1"/>
          <p:cNvSpPr txBox="1"/>
          <p:nvPr/>
        </p:nvSpPr>
        <p:spPr>
          <a:xfrm>
            <a:off x="1905000" y="4419600"/>
            <a:ext cx="6172200" cy="141605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dist" eaLnBrk="1" hangingPunct="1">
              <a:defRPr/>
            </a:pPr>
            <a:r>
              <a:rPr lang="zh-CN" altLang="en-US" sz="5400" b="1">
                <a:solidFill>
                  <a:srgbClr val="FFFFFF"/>
                </a:solidFill>
                <a:effectLst>
                  <a:outerShdw blurRad="38100" dist="38100" dir="2700000" algn="tl">
                    <a:srgbClr val="808080"/>
                  </a:outerShdw>
                </a:effectLst>
              </a:rPr>
              <a:t>创世记答案机构</a:t>
            </a:r>
            <a:endParaRPr lang="en-US" altLang="zh-CN" sz="5400" b="1">
              <a:solidFill>
                <a:srgbClr val="FFFFFF"/>
              </a:solidFill>
              <a:effectLst>
                <a:outerShdw blurRad="38100" dist="38100" dir="2700000" algn="tl">
                  <a:srgbClr val="808080"/>
                </a:outerShdw>
              </a:effectLst>
            </a:endParaRPr>
          </a:p>
          <a:p>
            <a:pPr algn="dist" eaLnBrk="1" hangingPunct="1">
              <a:defRPr/>
            </a:pPr>
            <a:r>
              <a:rPr lang="zh-CN" altLang="en-US" sz="3200" b="1">
                <a:solidFill>
                  <a:srgbClr val="FFFFFF"/>
                </a:solidFill>
                <a:effectLst>
                  <a:outerShdw blurRad="38100" dist="38100" dir="2700000" algn="tl">
                    <a:srgbClr val="808080"/>
                  </a:outerShdw>
                </a:effectLst>
              </a:rPr>
              <a:t>相信</a:t>
            </a:r>
            <a:r>
              <a:rPr lang="en-US" altLang="zh-CN" sz="3200" b="1">
                <a:solidFill>
                  <a:srgbClr val="FFFFFF"/>
                </a:solidFill>
                <a:effectLst>
                  <a:outerShdw blurRad="38100" dist="38100" dir="2700000" algn="tl">
                    <a:srgbClr val="808080"/>
                  </a:outerShdw>
                </a:effectLst>
              </a:rPr>
              <a:t>·</a:t>
            </a:r>
            <a:r>
              <a:rPr lang="zh-CN" altLang="en-US" sz="3200" b="1">
                <a:solidFill>
                  <a:srgbClr val="FFFFFF"/>
                </a:solidFill>
                <a:effectLst>
                  <a:outerShdw blurRad="38100" dist="38100" dir="2700000" algn="tl">
                    <a:srgbClr val="808080"/>
                  </a:outerShdw>
                </a:effectLst>
              </a:rPr>
              <a:t>维护</a:t>
            </a:r>
            <a:r>
              <a:rPr lang="en-US" altLang="zh-CN" sz="3200" b="1">
                <a:solidFill>
                  <a:srgbClr val="FFFFFF"/>
                </a:solidFill>
                <a:effectLst>
                  <a:outerShdw blurRad="38100" dist="38100" dir="2700000" algn="tl">
                    <a:srgbClr val="808080"/>
                  </a:outerShdw>
                </a:effectLst>
              </a:rPr>
              <a:t>·</a:t>
            </a:r>
            <a:r>
              <a:rPr lang="zh-CN" altLang="en-US" sz="3200" b="1">
                <a:solidFill>
                  <a:srgbClr val="FFFFFF"/>
                </a:solidFill>
                <a:effectLst>
                  <a:outerShdw blurRad="38100" dist="38100" dir="2700000" algn="tl">
                    <a:srgbClr val="808080"/>
                  </a:outerShdw>
                </a:effectLst>
              </a:rPr>
              <a:t>宣告</a:t>
            </a:r>
            <a:endParaRPr lang="en-US" sz="2800" b="1">
              <a:solidFill>
                <a:srgbClr val="FFFFFF"/>
              </a:solidFill>
              <a:effectLst>
                <a:outerShdw blurRad="38100" dist="38100" dir="2700000" algn="tl">
                  <a:srgbClr val="808080"/>
                </a:outerShdw>
              </a:effectLst>
            </a:endParaRPr>
          </a:p>
        </p:txBody>
      </p:sp>
      <p:sp>
        <p:nvSpPr>
          <p:cNvPr id="320516" name="TextBox 2"/>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2F2F2"/>
                </a:solidFill>
              </a:rPr>
              <a:t>© 2007</a:t>
            </a:r>
            <a:r>
              <a:rPr lang="zh-CN" altLang="en-US" sz="1400" b="1">
                <a:solidFill>
                  <a:srgbClr val="F2F2F2"/>
                </a:solidFill>
              </a:rPr>
              <a:t>年创世记答案机构</a:t>
            </a:r>
            <a:r>
              <a:rPr lang="en-US" altLang="zh-CN" sz="1400" b="1">
                <a:solidFill>
                  <a:srgbClr val="F2F2F2"/>
                </a:solidFill>
              </a:rPr>
              <a:t>—</a:t>
            </a:r>
            <a:r>
              <a:rPr lang="zh-CN" altLang="en-US" sz="1400" b="1">
                <a:solidFill>
                  <a:srgbClr val="F2F2F2"/>
                </a:solidFill>
              </a:rPr>
              <a:t>美国</a:t>
            </a:r>
            <a:endParaRPr lang="en-US" sz="1400" b="1">
              <a:solidFill>
                <a:srgbClr val="F2F2F2"/>
              </a:solidFill>
            </a:endParaRPr>
          </a:p>
        </p:txBody>
      </p:sp>
      <p:sp>
        <p:nvSpPr>
          <p:cNvPr id="6" name="Text Box 4"/>
          <p:cNvSpPr txBox="1">
            <a:spLocks noChangeArrowheads="1"/>
          </p:cNvSpPr>
          <p:nvPr/>
        </p:nvSpPr>
        <p:spPr bwMode="auto">
          <a:xfrm>
            <a:off x="1600200" y="5997575"/>
            <a:ext cx="617220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4000" b="1">
                <a:solidFill>
                  <a:srgbClr val="FFFF00"/>
                </a:solidFill>
              </a:rPr>
              <a:t>“遥远的星光”</a:t>
            </a:r>
            <a:endParaRPr lang="en-US" sz="4000" b="1">
              <a:solidFill>
                <a:srgbClr val="FFFF00"/>
              </a:solidFill>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21139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211397" name="Text Box 5"/>
          <p:cNvSpPr txBox="1">
            <a:spLocks noChangeArrowheads="1"/>
          </p:cNvSpPr>
          <p:nvPr/>
        </p:nvSpPr>
        <p:spPr bwMode="auto">
          <a:xfrm>
            <a:off x="1524000" y="1889125"/>
            <a:ext cx="6553200"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Lst>
        </p:spPr>
        <p:txBody>
          <a:bodyPr>
            <a:spAutoFit/>
          </a:bodyPr>
          <a:lstStyle/>
          <a:p>
            <a:pPr algn="ctr">
              <a:spcBef>
                <a:spcPct val="50000"/>
              </a:spcBef>
              <a:defRPr/>
            </a:pPr>
            <a:r>
              <a:rPr lang="zh-CN" altLang="en-US" sz="6000" b="1" dirty="0">
                <a:solidFill>
                  <a:schemeClr val="bg1"/>
                </a:solidFill>
                <a:cs typeface="+mn-cs"/>
              </a:rPr>
              <a:t>圣经说什么？</a:t>
            </a:r>
            <a:endParaRPr lang="en-US" sz="6000" b="1" dirty="0">
              <a:solidFill>
                <a:schemeClr val="bg1"/>
              </a:solidFill>
              <a:cs typeface="+mn-cs"/>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p:txBody>
          <a:bodyPr/>
          <a:lstStyle/>
          <a:p>
            <a:pPr eaLnBrk="1" hangingPunct="1">
              <a:defRPr/>
            </a:pPr>
            <a:r>
              <a:rPr lang="en-US"/>
              <a:t>Psalm 33:6, 8-9 NAS</a:t>
            </a:r>
          </a:p>
        </p:txBody>
      </p:sp>
      <p:pic>
        <p:nvPicPr>
          <p:cNvPr id="3246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8660" name="Text Box 4"/>
          <p:cNvSpPr txBox="1">
            <a:spLocks noChangeArrowheads="1"/>
          </p:cNvSpPr>
          <p:nvPr/>
        </p:nvSpPr>
        <p:spPr bwMode="auto">
          <a:xfrm>
            <a:off x="914400" y="1524000"/>
            <a:ext cx="73152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Aft>
                <a:spcPct val="30000"/>
              </a:spcAft>
              <a:defRPr/>
            </a:pPr>
            <a:r>
              <a:rPr lang="en-US" sz="3200" b="1" dirty="0">
                <a:solidFill>
                  <a:schemeClr val="bg1"/>
                </a:solidFill>
                <a:cs typeface="+mn-cs"/>
              </a:rPr>
              <a:t>6. </a:t>
            </a:r>
            <a:r>
              <a:rPr lang="zh-CN" altLang="en-US" sz="3200" b="1" dirty="0">
                <a:solidFill>
                  <a:schemeClr val="bg1"/>
                </a:solidFill>
                <a:cs typeface="+mn-cs"/>
              </a:rPr>
              <a:t>诸天</a:t>
            </a:r>
            <a:r>
              <a:rPr lang="zh-CN" altLang="en-US" sz="3200" b="1" dirty="0">
                <a:solidFill>
                  <a:srgbClr val="FFFF00"/>
                </a:solidFill>
                <a:cs typeface="+mn-cs"/>
              </a:rPr>
              <a:t>借着耶和华的话而造</a:t>
            </a:r>
            <a:r>
              <a:rPr lang="zh-CN" altLang="en-US" sz="3200" b="1" dirty="0">
                <a:solidFill>
                  <a:schemeClr val="bg1"/>
                </a:solidFill>
                <a:cs typeface="+mn-cs"/>
              </a:rPr>
              <a:t>，</a:t>
            </a:r>
            <a:br>
              <a:rPr lang="en-US" altLang="zh-CN" sz="3200" b="1" dirty="0">
                <a:solidFill>
                  <a:schemeClr val="bg1"/>
                </a:solidFill>
                <a:cs typeface="+mn-cs"/>
              </a:rPr>
            </a:br>
            <a:r>
              <a:rPr lang="zh-CN" altLang="en-US" sz="3200" b="1" dirty="0">
                <a:solidFill>
                  <a:schemeClr val="bg1"/>
                </a:solidFill>
                <a:cs typeface="+mn-cs"/>
              </a:rPr>
              <a:t>天上的万象借着他口中的气而成。</a:t>
            </a:r>
            <a:endParaRPr lang="en-US" sz="3200" b="1" dirty="0">
              <a:solidFill>
                <a:schemeClr val="bg1"/>
              </a:solidFill>
              <a:cs typeface="+mn-cs"/>
            </a:endParaRPr>
          </a:p>
        </p:txBody>
      </p:sp>
      <p:sp>
        <p:nvSpPr>
          <p:cNvPr id="838661" name="Text Box 5"/>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mn-cs"/>
              </a:rPr>
              <a:t>诗篇</a:t>
            </a:r>
            <a:r>
              <a:rPr lang="en-US" sz="5400" b="1" dirty="0">
                <a:solidFill>
                  <a:srgbClr val="00FF00"/>
                </a:solidFill>
                <a:cs typeface="+mn-cs"/>
              </a:rPr>
              <a:t>33:6, 8-9</a:t>
            </a:r>
          </a:p>
        </p:txBody>
      </p:sp>
      <p:sp>
        <p:nvSpPr>
          <p:cNvPr id="838662" name="Text Box 6"/>
          <p:cNvSpPr txBox="1">
            <a:spLocks noChangeArrowheads="1"/>
          </p:cNvSpPr>
          <p:nvPr/>
        </p:nvSpPr>
        <p:spPr bwMode="auto">
          <a:xfrm>
            <a:off x="914400" y="3276600"/>
            <a:ext cx="7315200" cy="20621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3200" b="1" dirty="0">
                <a:solidFill>
                  <a:schemeClr val="bg1"/>
                </a:solidFill>
                <a:cs typeface="+mn-cs"/>
              </a:rPr>
              <a:t>8. </a:t>
            </a:r>
            <a:r>
              <a:rPr lang="zh-CN" altLang="en-US" sz="3200" b="1" dirty="0">
                <a:solidFill>
                  <a:schemeClr val="bg1"/>
                </a:solidFill>
                <a:cs typeface="+mn-cs"/>
              </a:rPr>
              <a:t>愿全地都敬畏耶和华，</a:t>
            </a:r>
            <a:br>
              <a:rPr lang="en-US" altLang="zh-CN" sz="3200" b="1" dirty="0">
                <a:solidFill>
                  <a:schemeClr val="bg1"/>
                </a:solidFill>
                <a:cs typeface="+mn-cs"/>
              </a:rPr>
            </a:br>
            <a:r>
              <a:rPr lang="zh-CN" altLang="en-US" sz="3200" b="1" dirty="0">
                <a:solidFill>
                  <a:schemeClr val="bg1"/>
                </a:solidFill>
                <a:cs typeface="+mn-cs"/>
              </a:rPr>
              <a:t>愿世上的居民都惧怕他。</a:t>
            </a:r>
            <a:endParaRPr lang="en-US" altLang="en-US" sz="3200" b="1" dirty="0">
              <a:solidFill>
                <a:schemeClr val="bg1"/>
              </a:solidFill>
              <a:cs typeface="+mn-cs"/>
            </a:endParaRPr>
          </a:p>
          <a:p>
            <a:pPr eaLnBrk="1" hangingPunct="1">
              <a:defRPr/>
            </a:pPr>
            <a:r>
              <a:rPr lang="en-US" altLang="en-US" sz="3200" b="1" dirty="0">
                <a:solidFill>
                  <a:schemeClr val="bg1"/>
                </a:solidFill>
                <a:cs typeface="+mn-cs"/>
              </a:rPr>
              <a:t>9. </a:t>
            </a:r>
            <a:r>
              <a:rPr lang="zh-CN" altLang="en-US" sz="3200" b="1" dirty="0">
                <a:solidFill>
                  <a:srgbClr val="FFFF00"/>
                </a:solidFill>
                <a:cs typeface="+mn-cs"/>
              </a:rPr>
              <a:t>因为他说有，就有；</a:t>
            </a:r>
            <a:br>
              <a:rPr lang="en-US" altLang="zh-CN" sz="3200" b="1" dirty="0">
                <a:solidFill>
                  <a:srgbClr val="FFFF00"/>
                </a:solidFill>
                <a:cs typeface="+mn-cs"/>
              </a:rPr>
            </a:br>
            <a:r>
              <a:rPr lang="zh-CN" altLang="en-US" sz="3200" b="1" dirty="0">
                <a:solidFill>
                  <a:srgbClr val="FFFF00"/>
                </a:solidFill>
                <a:cs typeface="+mn-cs"/>
              </a:rPr>
              <a:t>命立，就立。</a:t>
            </a:r>
            <a:endParaRPr lang="en-US" altLang="en-US" sz="3200" dirty="0">
              <a:cs typeface="+mn-cs"/>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p:txBody>
          <a:bodyPr/>
          <a:lstStyle/>
          <a:p>
            <a:pPr eaLnBrk="1" hangingPunct="1">
              <a:defRPr/>
            </a:pPr>
            <a:r>
              <a:rPr lang="en-US"/>
              <a:t>Psalm 19:1-2 NAS</a:t>
            </a:r>
          </a:p>
        </p:txBody>
      </p:sp>
      <p:pic>
        <p:nvPicPr>
          <p:cNvPr id="32665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0708" name="Text Box 4"/>
          <p:cNvSpPr txBox="1">
            <a:spLocks noChangeArrowheads="1"/>
          </p:cNvSpPr>
          <p:nvPr/>
        </p:nvSpPr>
        <p:spPr bwMode="auto">
          <a:xfrm>
            <a:off x="0" y="5334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mn-cs"/>
              </a:rPr>
              <a:t>诗篇</a:t>
            </a:r>
            <a:r>
              <a:rPr lang="en-US" sz="5400" b="1" dirty="0">
                <a:solidFill>
                  <a:srgbClr val="00FF00"/>
                </a:solidFill>
                <a:cs typeface="+mn-cs"/>
              </a:rPr>
              <a:t>19:1-2</a:t>
            </a:r>
          </a:p>
        </p:txBody>
      </p:sp>
      <p:sp>
        <p:nvSpPr>
          <p:cNvPr id="840709" name="Text Box 5"/>
          <p:cNvSpPr txBox="1">
            <a:spLocks noChangeArrowheads="1"/>
          </p:cNvSpPr>
          <p:nvPr/>
        </p:nvSpPr>
        <p:spPr bwMode="auto">
          <a:xfrm>
            <a:off x="914400" y="1701800"/>
            <a:ext cx="73152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742950" indent="-74295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Tx/>
              <a:buAutoNum type="arabicPeriod"/>
              <a:defRPr/>
            </a:pPr>
            <a:r>
              <a:rPr lang="zh-CN" altLang="en-US" sz="3600" b="1">
                <a:solidFill>
                  <a:schemeClr val="bg1"/>
                </a:solidFill>
              </a:rPr>
              <a:t>诸天述说</a:t>
            </a:r>
            <a:r>
              <a:rPr lang="zh-CN" altLang="en-US" sz="3600" b="1">
                <a:solidFill>
                  <a:srgbClr val="FFFF00"/>
                </a:solidFill>
              </a:rPr>
              <a:t>神的荣耀</a:t>
            </a:r>
            <a:r>
              <a:rPr lang="zh-CN" altLang="en-US" sz="3600" b="1">
                <a:solidFill>
                  <a:schemeClr val="bg1"/>
                </a:solidFill>
              </a:rPr>
              <a:t>，</a:t>
            </a:r>
            <a:r>
              <a:rPr lang="en-US" sz="3600" b="1">
                <a:solidFill>
                  <a:schemeClr val="bg1"/>
                </a:solidFill>
              </a:rPr>
              <a:t> </a:t>
            </a:r>
          </a:p>
          <a:p>
            <a:pPr eaLnBrk="1" hangingPunct="1">
              <a:defRPr/>
            </a:pPr>
            <a:r>
              <a:rPr lang="zh-CN" altLang="en-US" sz="3600" b="1">
                <a:solidFill>
                  <a:schemeClr val="bg1"/>
                </a:solidFill>
              </a:rPr>
              <a:t>穹苍传扬他的作为。</a:t>
            </a:r>
            <a:endParaRPr lang="en-US" sz="3600" b="1">
              <a:solidFill>
                <a:schemeClr val="bg1"/>
              </a:solidFill>
            </a:endParaRPr>
          </a:p>
          <a:p>
            <a:pPr eaLnBrk="1" hangingPunct="1">
              <a:defRPr/>
            </a:pPr>
            <a:r>
              <a:rPr lang="en-US" sz="3600" b="1">
                <a:solidFill>
                  <a:schemeClr val="bg1"/>
                </a:solidFill>
              </a:rPr>
              <a:t>2. </a:t>
            </a:r>
            <a:r>
              <a:rPr lang="zh-CN" altLang="en-US" sz="3600" b="1">
                <a:solidFill>
                  <a:schemeClr val="bg1"/>
                </a:solidFill>
              </a:rPr>
              <a:t>天天发出言语，</a:t>
            </a:r>
            <a:br>
              <a:rPr lang="en-US" altLang="zh-CN" sz="3600" b="1">
                <a:solidFill>
                  <a:schemeClr val="bg1"/>
                </a:solidFill>
              </a:rPr>
            </a:br>
            <a:r>
              <a:rPr lang="zh-CN" altLang="en-US" sz="3600" b="1">
                <a:solidFill>
                  <a:schemeClr val="bg1"/>
                </a:solidFill>
              </a:rPr>
              <a:t>夜夜传出知识。</a:t>
            </a:r>
            <a:endParaRPr lang="en-US" sz="3600" b="1">
              <a:solidFill>
                <a:schemeClr val="bg1"/>
              </a:solidFill>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orion constell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04800"/>
            <a:ext cx="3810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8706" name="Picture 3" descr="big Dipper"/>
          <p:cNvPicPr>
            <a:picLocks noChangeAspect="1" noChangeArrowheads="1"/>
          </p:cNvPicPr>
          <p:nvPr/>
        </p:nvPicPr>
        <p:blipFill>
          <a:blip r:embed="rId4" cstate="screen">
            <a:extLst>
              <a:ext uri="{28A0092B-C50C-407E-A947-70E740481C1C}">
                <a14:useLocalDpi xmlns:a14="http://schemas.microsoft.com/office/drawing/2010/main"/>
              </a:ext>
            </a:extLst>
          </a:blip>
          <a:srcRect l="11722" r="12088"/>
          <a:stretch>
            <a:fillRect/>
          </a:stretch>
        </p:blipFill>
        <p:spPr bwMode="auto">
          <a:xfrm>
            <a:off x="4257675" y="1568450"/>
            <a:ext cx="4505325" cy="460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9252" name="Text Box 4"/>
          <p:cNvSpPr txBox="1">
            <a:spLocks noChangeArrowheads="1"/>
          </p:cNvSpPr>
          <p:nvPr/>
        </p:nvSpPr>
        <p:spPr bwMode="auto">
          <a:xfrm>
            <a:off x="533400" y="5410200"/>
            <a:ext cx="3429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200" b="1" dirty="0">
                <a:solidFill>
                  <a:srgbClr val="FFFF00"/>
                </a:solidFill>
                <a:cs typeface="+mn-cs"/>
              </a:rPr>
              <a:t>猎户座</a:t>
            </a:r>
            <a:endParaRPr lang="en-US" sz="3200" b="1" dirty="0">
              <a:solidFill>
                <a:srgbClr val="FFFF00"/>
              </a:solidFill>
              <a:cs typeface="+mn-cs"/>
            </a:endParaRPr>
          </a:p>
        </p:txBody>
      </p:sp>
      <p:sp>
        <p:nvSpPr>
          <p:cNvPr id="2229253" name="Text Box 5"/>
          <p:cNvSpPr txBox="1">
            <a:spLocks noChangeArrowheads="1"/>
          </p:cNvSpPr>
          <p:nvPr/>
        </p:nvSpPr>
        <p:spPr bwMode="auto">
          <a:xfrm>
            <a:off x="4495800" y="944563"/>
            <a:ext cx="41910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200" b="1" dirty="0">
                <a:solidFill>
                  <a:srgbClr val="FFFF00"/>
                </a:solidFill>
                <a:cs typeface="+mn-cs"/>
              </a:rPr>
              <a:t>北斗七星</a:t>
            </a:r>
            <a:endParaRPr lang="en-US" sz="3200" b="1" dirty="0">
              <a:solidFill>
                <a:srgbClr val="FFFF00"/>
              </a:solidFill>
              <a:cs typeface="+mn-cs"/>
            </a:endParaRPr>
          </a:p>
        </p:txBody>
      </p:sp>
      <p:sp>
        <p:nvSpPr>
          <p:cNvPr id="2" name="Title 1"/>
          <p:cNvSpPr>
            <a:spLocks noGrp="1"/>
          </p:cNvSpPr>
          <p:nvPr>
            <p:ph type="title" idx="4294967295"/>
          </p:nvPr>
        </p:nvSpPr>
        <p:spPr>
          <a:xfrm>
            <a:off x="457200" y="-990600"/>
            <a:ext cx="8229600" cy="1143000"/>
          </a:xfrm>
        </p:spPr>
        <p:txBody>
          <a:bodyPr/>
          <a:lstStyle/>
          <a:p>
            <a:pPr>
              <a:defRPr/>
            </a:pPr>
            <a:r>
              <a:rPr lang="zh-CN" altLang="en-US" dirty="0"/>
              <a:t>北斗七星与猎户座</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pPr eaLnBrk="1" hangingPunct="1">
              <a:defRPr/>
            </a:pPr>
            <a:r>
              <a:rPr lang="en-US"/>
              <a:t>Helix nebula</a:t>
            </a:r>
          </a:p>
        </p:txBody>
      </p:sp>
      <p:pic>
        <p:nvPicPr>
          <p:cNvPr id="184322" name="Picture 3" descr="Helix nebula--NA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75" y="304800"/>
            <a:ext cx="7667625" cy="576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5140" name="Text Box 4"/>
          <p:cNvSpPr txBox="1">
            <a:spLocks noChangeArrowheads="1"/>
          </p:cNvSpPr>
          <p:nvPr/>
        </p:nvSpPr>
        <p:spPr bwMode="auto">
          <a:xfrm>
            <a:off x="1143000" y="6096000"/>
            <a:ext cx="678180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b="1" dirty="0">
                <a:solidFill>
                  <a:schemeClr val="bg1"/>
                </a:solidFill>
                <a:cs typeface="+mn-cs"/>
              </a:rPr>
              <a:t>螺旋星云</a:t>
            </a:r>
            <a:endParaRPr lang="en-US" sz="3600" b="1" dirty="0">
              <a:solidFill>
                <a:schemeClr val="bg1"/>
              </a:solidFill>
              <a:cs typeface="+mn-cs"/>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sym typeface="Gill Sans" charset="0"/>
            </a:endParaRPr>
          </a:p>
        </p:txBody>
      </p:sp>
      <p:sp>
        <p:nvSpPr>
          <p:cNvPr id="330754" name="Rectangle 3"/>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sym typeface="Gill Sans" charset="0"/>
            </a:endParaRPr>
          </a:p>
        </p:txBody>
      </p:sp>
      <p:pic>
        <p:nvPicPr>
          <p:cNvPr id="330755" name="Picture 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0756"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0757" name="Picture 6"/>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0758" name="Picture 7"/>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86400" y="271463"/>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0759" name="Picture 8"/>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0760" name="Picture 9"/>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0761" name="Picture 10"/>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30762" name="Picture 11"/>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0763" name="Rectangle 12"/>
          <p:cNvSpPr>
            <a:spLocks/>
          </p:cNvSpPr>
          <p:nvPr/>
        </p:nvSpPr>
        <p:spPr bwMode="auto">
          <a:xfrm>
            <a:off x="-127000" y="127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sym typeface="Gill Sans" charset="0"/>
            </a:endParaRPr>
          </a:p>
        </p:txBody>
      </p:sp>
      <p:sp>
        <p:nvSpPr>
          <p:cNvPr id="330764" name="Rectangle 13"/>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sym typeface="Gill Sans" charset="0"/>
            </a:endParaRPr>
          </a:p>
        </p:txBody>
      </p:sp>
      <p:sp>
        <p:nvSpPr>
          <p:cNvPr id="330765" name="Rectangle 14"/>
          <p:cNvSpPr>
            <a:spLocks/>
          </p:cNvSpPr>
          <p:nvPr/>
        </p:nvSpPr>
        <p:spPr bwMode="auto">
          <a:xfrm>
            <a:off x="434975" y="146050"/>
            <a:ext cx="9239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zh-CN" altLang="en-US" sz="2400" b="1">
                <a:solidFill>
                  <a:schemeClr val="bg1"/>
                </a:solidFill>
                <a:sym typeface="Arial" charset="0"/>
              </a:rPr>
              <a:t>大爆炸</a:t>
            </a:r>
            <a:endParaRPr lang="en-US" sz="2400" b="1">
              <a:solidFill>
                <a:schemeClr val="bg1"/>
              </a:solidFill>
              <a:sym typeface="Arial" charset="0"/>
            </a:endParaRPr>
          </a:p>
        </p:txBody>
      </p:sp>
      <p:sp>
        <p:nvSpPr>
          <p:cNvPr id="330766" name="Rectangle 15"/>
          <p:cNvSpPr>
            <a:spLocks/>
          </p:cNvSpPr>
          <p:nvPr/>
        </p:nvSpPr>
        <p:spPr bwMode="auto">
          <a:xfrm>
            <a:off x="2393950" y="152400"/>
            <a:ext cx="6143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zh-CN" altLang="en-US" sz="2400">
                <a:solidFill>
                  <a:schemeClr val="bg1"/>
                </a:solidFill>
                <a:sym typeface="Arial" charset="0"/>
              </a:rPr>
              <a:t>恒星</a:t>
            </a:r>
            <a:endParaRPr lang="en-US" sz="2400">
              <a:solidFill>
                <a:schemeClr val="bg1"/>
              </a:solidFill>
              <a:sym typeface="Arial" charset="0"/>
            </a:endParaRPr>
          </a:p>
        </p:txBody>
      </p:sp>
      <p:sp>
        <p:nvSpPr>
          <p:cNvPr id="330767" name="Rectangle 16"/>
          <p:cNvSpPr>
            <a:spLocks/>
          </p:cNvSpPr>
          <p:nvPr/>
        </p:nvSpPr>
        <p:spPr bwMode="auto">
          <a:xfrm>
            <a:off x="4246563" y="152400"/>
            <a:ext cx="6143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zh-CN" altLang="en-US" sz="2400">
                <a:solidFill>
                  <a:schemeClr val="bg1"/>
                </a:solidFill>
                <a:sym typeface="Arial" charset="0"/>
              </a:rPr>
              <a:t>太阳</a:t>
            </a:r>
            <a:endParaRPr lang="en-US" sz="2400">
              <a:solidFill>
                <a:schemeClr val="bg1"/>
              </a:solidFill>
              <a:sym typeface="Arial" charset="0"/>
            </a:endParaRPr>
          </a:p>
        </p:txBody>
      </p:sp>
      <p:sp>
        <p:nvSpPr>
          <p:cNvPr id="330768" name="Rectangle 17"/>
          <p:cNvSpPr>
            <a:spLocks/>
          </p:cNvSpPr>
          <p:nvPr/>
        </p:nvSpPr>
        <p:spPr bwMode="auto">
          <a:xfrm>
            <a:off x="5949950" y="201613"/>
            <a:ext cx="922338"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熔地球</a:t>
            </a:r>
            <a:endParaRPr lang="en-US" sz="2400">
              <a:solidFill>
                <a:schemeClr val="bg1"/>
              </a:solidFill>
              <a:sym typeface="Arial" charset="0"/>
            </a:endParaRPr>
          </a:p>
        </p:txBody>
      </p:sp>
      <p:sp>
        <p:nvSpPr>
          <p:cNvPr id="330769" name="Rectangle 18"/>
          <p:cNvSpPr>
            <a:spLocks/>
          </p:cNvSpPr>
          <p:nvPr/>
        </p:nvSpPr>
        <p:spPr bwMode="auto">
          <a:xfrm>
            <a:off x="7654925" y="188913"/>
            <a:ext cx="12319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初始海洋</a:t>
            </a:r>
            <a:endParaRPr lang="en-US" sz="2400">
              <a:solidFill>
                <a:schemeClr val="bg1"/>
              </a:solidFill>
              <a:sym typeface="Arial" charset="0"/>
            </a:endParaRPr>
          </a:p>
        </p:txBody>
      </p:sp>
      <p:sp>
        <p:nvSpPr>
          <p:cNvPr id="330770" name="Rectangle 19"/>
          <p:cNvSpPr>
            <a:spLocks/>
          </p:cNvSpPr>
          <p:nvPr/>
        </p:nvSpPr>
        <p:spPr bwMode="auto">
          <a:xfrm>
            <a:off x="1616075" y="3700463"/>
            <a:ext cx="1538288"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水遮盖地球</a:t>
            </a:r>
            <a:endParaRPr lang="en-US" sz="2400">
              <a:solidFill>
                <a:schemeClr val="bg1"/>
              </a:solidFill>
              <a:sym typeface="Arial" charset="0"/>
            </a:endParaRPr>
          </a:p>
        </p:txBody>
      </p:sp>
      <p:sp>
        <p:nvSpPr>
          <p:cNvPr id="330771" name="Rectangle 20"/>
          <p:cNvSpPr>
            <a:spLocks/>
          </p:cNvSpPr>
          <p:nvPr/>
        </p:nvSpPr>
        <p:spPr bwMode="auto">
          <a:xfrm>
            <a:off x="3454400" y="3687763"/>
            <a:ext cx="215582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旱地与青草蔬菜</a:t>
            </a:r>
            <a:endParaRPr lang="en-US" sz="2400">
              <a:solidFill>
                <a:schemeClr val="bg1"/>
              </a:solidFill>
              <a:sym typeface="Arial" charset="0"/>
            </a:endParaRPr>
          </a:p>
        </p:txBody>
      </p:sp>
      <p:sp>
        <p:nvSpPr>
          <p:cNvPr id="330772" name="Rectangle 21"/>
          <p:cNvSpPr>
            <a:spLocks/>
          </p:cNvSpPr>
          <p:nvPr/>
        </p:nvSpPr>
        <p:spPr bwMode="auto">
          <a:xfrm>
            <a:off x="5745163" y="3724275"/>
            <a:ext cx="19653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000">
                <a:solidFill>
                  <a:schemeClr val="bg1"/>
                </a:solidFill>
                <a:sym typeface="Arial" charset="0"/>
              </a:rPr>
              <a:t>太阳、月球与恒星</a:t>
            </a:r>
            <a:endParaRPr lang="en-US" sz="2000">
              <a:solidFill>
                <a:schemeClr val="bg1"/>
              </a:solidFill>
              <a:sym typeface="Arial" charset="0"/>
            </a:endParaRPr>
          </a:p>
        </p:txBody>
      </p:sp>
      <p:sp>
        <p:nvSpPr>
          <p:cNvPr id="330773" name="Rectangle 22"/>
          <p:cNvSpPr>
            <a:spLocks/>
          </p:cNvSpPr>
          <p:nvPr/>
        </p:nvSpPr>
        <p:spPr bwMode="auto">
          <a:xfrm>
            <a:off x="1624013" y="6418263"/>
            <a:ext cx="1538287"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第一至二天</a:t>
            </a:r>
            <a:endParaRPr lang="en-US" sz="2400">
              <a:solidFill>
                <a:schemeClr val="bg1"/>
              </a:solidFill>
              <a:sym typeface="Arial" charset="0"/>
            </a:endParaRPr>
          </a:p>
        </p:txBody>
      </p:sp>
      <p:sp>
        <p:nvSpPr>
          <p:cNvPr id="330774" name="Rectangle 23"/>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xmlns="" w="25400">
                <a:solidFill>
                  <a:srgbClr val="000000">
                    <a:alpha val="50980"/>
                  </a:srgbClr>
                </a:solidFill>
                <a:miter lim="800000"/>
                <a:headEnd/>
                <a:tailEnd/>
              </a14:hiddenLine>
            </a:ext>
          </a:extLst>
        </p:spPr>
        <p:txBody>
          <a:bodyPr lIns="0" tIns="0" rIns="0" bIns="0"/>
          <a:lstStyle/>
          <a:p>
            <a:endParaRPr lang="en-US">
              <a:sym typeface="Gill Sans" charset="0"/>
            </a:endParaRPr>
          </a:p>
        </p:txBody>
      </p:sp>
      <p:sp>
        <p:nvSpPr>
          <p:cNvPr id="330775" name="Rectangle 24"/>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xmlns="" w="25400">
                <a:solidFill>
                  <a:srgbClr val="000000">
                    <a:alpha val="50195"/>
                  </a:srgbClr>
                </a:solidFill>
                <a:miter lim="800000"/>
                <a:headEnd/>
                <a:tailEnd/>
              </a14:hiddenLine>
            </a:ext>
          </a:extLst>
        </p:spPr>
        <p:txBody>
          <a:bodyPr lIns="0" tIns="0" rIns="0" bIns="0"/>
          <a:lstStyle/>
          <a:p>
            <a:endParaRPr lang="en-US">
              <a:sym typeface="Gill Sans" charset="0"/>
            </a:endParaRPr>
          </a:p>
        </p:txBody>
      </p:sp>
      <p:sp>
        <p:nvSpPr>
          <p:cNvPr id="330776" name="Rectangle 25"/>
          <p:cNvSpPr>
            <a:spLocks/>
          </p:cNvSpPr>
          <p:nvPr/>
        </p:nvSpPr>
        <p:spPr bwMode="auto">
          <a:xfrm>
            <a:off x="4006850" y="6475413"/>
            <a:ext cx="92392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第三天</a:t>
            </a:r>
            <a:endParaRPr lang="en-US" sz="2400">
              <a:solidFill>
                <a:schemeClr val="bg1"/>
              </a:solidFill>
              <a:sym typeface="Arial" charset="0"/>
            </a:endParaRPr>
          </a:p>
        </p:txBody>
      </p:sp>
      <p:sp>
        <p:nvSpPr>
          <p:cNvPr id="330777" name="Rectangle 26"/>
          <p:cNvSpPr>
            <a:spLocks/>
          </p:cNvSpPr>
          <p:nvPr/>
        </p:nvSpPr>
        <p:spPr bwMode="auto">
          <a:xfrm>
            <a:off x="6259513" y="6424613"/>
            <a:ext cx="92392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zh-CN" altLang="en-US" sz="2400">
                <a:solidFill>
                  <a:schemeClr val="bg1"/>
                </a:solidFill>
                <a:sym typeface="Arial" charset="0"/>
              </a:rPr>
              <a:t>第四天</a:t>
            </a:r>
            <a:endParaRPr lang="en-US" sz="2400">
              <a:solidFill>
                <a:schemeClr val="bg1"/>
              </a:solidFill>
              <a:sym typeface="Arial" charset="0"/>
            </a:endParaRPr>
          </a:p>
        </p:txBody>
      </p:sp>
      <p:sp>
        <p:nvSpPr>
          <p:cNvPr id="2627611" name="Rectangle 27"/>
          <p:cNvSpPr>
            <a:spLocks/>
          </p:cNvSpPr>
          <p:nvPr/>
        </p:nvSpPr>
        <p:spPr bwMode="auto">
          <a:xfrm>
            <a:off x="336550" y="2982913"/>
            <a:ext cx="1076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dirty="0">
                <a:solidFill>
                  <a:schemeClr val="bg1"/>
                </a:solidFill>
                <a:cs typeface="+mn-cs"/>
                <a:sym typeface="Arial" charset="0"/>
              </a:rPr>
              <a:t>15</a:t>
            </a:r>
            <a:r>
              <a:rPr lang="en-US" altLang="zh-CN" dirty="0">
                <a:solidFill>
                  <a:schemeClr val="bg1"/>
                </a:solidFill>
                <a:cs typeface="+mn-cs"/>
                <a:sym typeface="Arial" charset="0"/>
              </a:rPr>
              <a:t>0</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2" name="Rectangle 28"/>
          <p:cNvSpPr>
            <a:spLocks/>
          </p:cNvSpPr>
          <p:nvPr/>
        </p:nvSpPr>
        <p:spPr bwMode="auto">
          <a:xfrm>
            <a:off x="2162175" y="2986088"/>
            <a:ext cx="1076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dirty="0">
                <a:solidFill>
                  <a:schemeClr val="bg1"/>
                </a:solidFill>
                <a:cs typeface="+mn-cs"/>
                <a:sym typeface="Arial" charset="0"/>
              </a:rPr>
              <a:t>10</a:t>
            </a:r>
            <a:r>
              <a:rPr lang="en-US" altLang="zh-CN" dirty="0">
                <a:solidFill>
                  <a:schemeClr val="bg1"/>
                </a:solidFill>
                <a:cs typeface="+mn-cs"/>
                <a:sym typeface="Arial" charset="0"/>
              </a:rPr>
              <a:t>0</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3" name="Rectangle 29"/>
          <p:cNvSpPr>
            <a:spLocks/>
          </p:cNvSpPr>
          <p:nvPr/>
        </p:nvSpPr>
        <p:spPr bwMode="auto">
          <a:xfrm>
            <a:off x="4054475" y="2973388"/>
            <a:ext cx="949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altLang="zh-CN" dirty="0">
                <a:solidFill>
                  <a:schemeClr val="bg1"/>
                </a:solidFill>
                <a:cs typeface="+mn-cs"/>
                <a:sym typeface="Arial" charset="0"/>
              </a:rPr>
              <a:t>50</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4" name="Rectangle 30"/>
          <p:cNvSpPr>
            <a:spLocks/>
          </p:cNvSpPr>
          <p:nvPr/>
        </p:nvSpPr>
        <p:spPr bwMode="auto">
          <a:xfrm>
            <a:off x="5946775" y="2965450"/>
            <a:ext cx="949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dirty="0">
                <a:solidFill>
                  <a:schemeClr val="bg1"/>
                </a:solidFill>
                <a:cs typeface="+mn-cs"/>
                <a:sym typeface="Arial" charset="0"/>
              </a:rPr>
              <a:t>45</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5" name="Rectangle 31"/>
          <p:cNvSpPr>
            <a:spLocks/>
          </p:cNvSpPr>
          <p:nvPr/>
        </p:nvSpPr>
        <p:spPr bwMode="auto">
          <a:xfrm>
            <a:off x="7839075" y="2962275"/>
            <a:ext cx="949325" cy="2222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defRPr/>
            </a:pPr>
            <a:r>
              <a:rPr lang="en-US" dirty="0">
                <a:solidFill>
                  <a:schemeClr val="bg1"/>
                </a:solidFill>
                <a:cs typeface="+mn-cs"/>
                <a:sym typeface="Arial" charset="0"/>
              </a:rPr>
              <a:t>38</a:t>
            </a:r>
            <a:r>
              <a:rPr lang="zh-CN" altLang="en-US" dirty="0">
                <a:solidFill>
                  <a:schemeClr val="bg1"/>
                </a:solidFill>
                <a:cs typeface="+mn-cs"/>
                <a:sym typeface="Arial" charset="0"/>
              </a:rPr>
              <a:t>亿年前</a:t>
            </a:r>
            <a:endParaRPr lang="en-US" dirty="0">
              <a:solidFill>
                <a:schemeClr val="bg1"/>
              </a:solidFill>
              <a:cs typeface="+mn-cs"/>
              <a:sym typeface="Arial" charset="0"/>
            </a:endParaRPr>
          </a:p>
        </p:txBody>
      </p:sp>
      <p:sp>
        <p:nvSpPr>
          <p:cNvPr id="2627616" name="Rectangle 32"/>
          <p:cNvSpPr>
            <a:spLocks noGrp="1" noChangeArrowheads="1"/>
          </p:cNvSpPr>
          <p:nvPr>
            <p:ph type="title"/>
          </p:nvPr>
        </p:nvSpPr>
        <p:spPr>
          <a:xfrm>
            <a:off x="457200" y="-304800"/>
            <a:ext cx="8229600" cy="1143000"/>
          </a:xfrm>
        </p:spPr>
        <p:txBody>
          <a:bodyPr anchor="t"/>
          <a:lstStyle/>
          <a:p>
            <a:pPr eaLnBrk="1" hangingPunct="1">
              <a:defRPr/>
            </a:pPr>
            <a:r>
              <a:rPr lang="zh-CN" altLang="en-US" sz="1600" dirty="0">
                <a:solidFill>
                  <a:schemeClr val="bg1"/>
                </a:solidFill>
              </a:rPr>
              <a:t>对比大爆炸与圣经的次序</a:t>
            </a:r>
            <a:endParaRPr lang="en-US" sz="1600" dirty="0">
              <a:solidFill>
                <a:schemeClr val="bg1"/>
              </a:solidFill>
            </a:endParaRPr>
          </a:p>
        </p:txBody>
      </p:sp>
      <p:sp>
        <p:nvSpPr>
          <p:cNvPr id="2627617" name="Rectangle 33"/>
          <p:cNvSpPr>
            <a:spLocks noChangeArrowheads="1"/>
          </p:cNvSpPr>
          <p:nvPr/>
        </p:nvSpPr>
        <p:spPr bwMode="auto">
          <a:xfrm>
            <a:off x="7315200" y="-50800"/>
            <a:ext cx="2286000" cy="35052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18" name="Rectangle 34"/>
          <p:cNvSpPr>
            <a:spLocks noChangeArrowheads="1"/>
          </p:cNvSpPr>
          <p:nvPr/>
        </p:nvSpPr>
        <p:spPr bwMode="auto">
          <a:xfrm>
            <a:off x="5486400" y="-63500"/>
            <a:ext cx="2286000" cy="35814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19" name="Rectangle 35"/>
          <p:cNvSpPr>
            <a:spLocks noChangeArrowheads="1"/>
          </p:cNvSpPr>
          <p:nvPr/>
        </p:nvSpPr>
        <p:spPr bwMode="auto">
          <a:xfrm>
            <a:off x="3657600" y="-50800"/>
            <a:ext cx="2286000"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20" name="Rectangle 36"/>
          <p:cNvSpPr>
            <a:spLocks noChangeArrowheads="1"/>
          </p:cNvSpPr>
          <p:nvPr/>
        </p:nvSpPr>
        <p:spPr bwMode="auto">
          <a:xfrm>
            <a:off x="1765300" y="-76200"/>
            <a:ext cx="2425700"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21" name="Rectangle 37"/>
          <p:cNvSpPr>
            <a:spLocks noChangeArrowheads="1"/>
          </p:cNvSpPr>
          <p:nvPr/>
        </p:nvSpPr>
        <p:spPr bwMode="auto">
          <a:xfrm>
            <a:off x="3505200" y="3462338"/>
            <a:ext cx="22860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22" name="Rectangle 38"/>
          <p:cNvSpPr>
            <a:spLocks noChangeArrowheads="1"/>
          </p:cNvSpPr>
          <p:nvPr/>
        </p:nvSpPr>
        <p:spPr bwMode="auto">
          <a:xfrm>
            <a:off x="5638800" y="3467100"/>
            <a:ext cx="22860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627623" name="Rectangle 39"/>
          <p:cNvSpPr>
            <a:spLocks noChangeArrowheads="1"/>
          </p:cNvSpPr>
          <p:nvPr/>
        </p:nvSpPr>
        <p:spPr bwMode="auto">
          <a:xfrm>
            <a:off x="1174750" y="3352800"/>
            <a:ext cx="24384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627620"/>
                                        </p:tgtEl>
                                      </p:cBhvr>
                                    </p:animEffect>
                                    <p:set>
                                      <p:cBhvr>
                                        <p:cTn id="7" dur="1" fill="hold">
                                          <p:stCondLst>
                                            <p:cond delay="499"/>
                                          </p:stCondLst>
                                        </p:cTn>
                                        <p:tgtEl>
                                          <p:spTgt spid="262762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2627619"/>
                                        </p:tgtEl>
                                      </p:cBhvr>
                                    </p:animEffect>
                                    <p:set>
                                      <p:cBhvr>
                                        <p:cTn id="12" dur="1" fill="hold">
                                          <p:stCondLst>
                                            <p:cond delay="499"/>
                                          </p:stCondLst>
                                        </p:cTn>
                                        <p:tgtEl>
                                          <p:spTgt spid="262761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2627618"/>
                                        </p:tgtEl>
                                      </p:cBhvr>
                                    </p:animEffect>
                                    <p:set>
                                      <p:cBhvr>
                                        <p:cTn id="17" dur="1" fill="hold">
                                          <p:stCondLst>
                                            <p:cond delay="499"/>
                                          </p:stCondLst>
                                        </p:cTn>
                                        <p:tgtEl>
                                          <p:spTgt spid="262761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2627617"/>
                                        </p:tgtEl>
                                      </p:cBhvr>
                                    </p:animEffect>
                                    <p:set>
                                      <p:cBhvr>
                                        <p:cTn id="22" dur="1" fill="hold">
                                          <p:stCondLst>
                                            <p:cond delay="499"/>
                                          </p:stCondLst>
                                        </p:cTn>
                                        <p:tgtEl>
                                          <p:spTgt spid="262761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2627623"/>
                                        </p:tgtEl>
                                      </p:cBhvr>
                                    </p:animEffect>
                                    <p:set>
                                      <p:cBhvr>
                                        <p:cTn id="27" dur="1" fill="hold">
                                          <p:stCondLst>
                                            <p:cond delay="499"/>
                                          </p:stCondLst>
                                        </p:cTn>
                                        <p:tgtEl>
                                          <p:spTgt spid="2627623"/>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2627621"/>
                                        </p:tgtEl>
                                      </p:cBhvr>
                                    </p:animEffect>
                                    <p:set>
                                      <p:cBhvr>
                                        <p:cTn id="32" dur="1" fill="hold">
                                          <p:stCondLst>
                                            <p:cond delay="499"/>
                                          </p:stCondLst>
                                        </p:cTn>
                                        <p:tgtEl>
                                          <p:spTgt spid="262762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2627622"/>
                                        </p:tgtEl>
                                      </p:cBhvr>
                                    </p:animEffect>
                                    <p:set>
                                      <p:cBhvr>
                                        <p:cTn id="37" dur="1" fill="hold">
                                          <p:stCondLst>
                                            <p:cond delay="499"/>
                                          </p:stCondLst>
                                        </p:cTn>
                                        <p:tgtEl>
                                          <p:spTgt spid="26276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7617" grpId="0" animBg="1"/>
      <p:bldP spid="2627618" grpId="0" animBg="1"/>
      <p:bldP spid="2627619" grpId="0" animBg="1"/>
      <p:bldP spid="2627620" grpId="0" animBg="1"/>
      <p:bldP spid="2627621" grpId="0" animBg="1"/>
      <p:bldP spid="2627622" grpId="0" animBg="1"/>
      <p:bldP spid="262762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8786" name="Rectangle 2"/>
          <p:cNvSpPr>
            <a:spLocks noGrp="1" noChangeArrowheads="1"/>
          </p:cNvSpPr>
          <p:nvPr>
            <p:ph type="ctrTitle"/>
          </p:nvPr>
        </p:nvSpPr>
        <p:spPr/>
        <p:txBody>
          <a:bodyPr/>
          <a:lstStyle/>
          <a:p>
            <a:pPr eaLnBrk="1" hangingPunct="1">
              <a:defRPr/>
            </a:pPr>
            <a:r>
              <a:rPr lang="en-US"/>
              <a:t>Big Bang Time line</a:t>
            </a:r>
          </a:p>
        </p:txBody>
      </p:sp>
      <p:pic>
        <p:nvPicPr>
          <p:cNvPr id="332802"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p>
            <a:pPr algn="ctr">
              <a:defRPr/>
            </a:pPr>
            <a:r>
              <a:rPr lang="en-US" sz="4400">
                <a:solidFill>
                  <a:schemeClr val="tx2"/>
                </a:solidFill>
                <a:cs typeface="+mn-cs"/>
              </a:rPr>
              <a:t>Big Bang Time line</a:t>
            </a:r>
          </a:p>
        </p:txBody>
      </p:sp>
      <p:sp>
        <p:nvSpPr>
          <p:cNvPr id="2678789" name="Text Box 5"/>
          <p:cNvSpPr txBox="1">
            <a:spLocks noChangeArrowheads="1"/>
          </p:cNvSpPr>
          <p:nvPr/>
        </p:nvSpPr>
        <p:spPr bwMode="auto">
          <a:xfrm>
            <a:off x="0" y="228600"/>
            <a:ext cx="9144000" cy="43338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800" dirty="0">
                <a:solidFill>
                  <a:schemeClr val="bg1"/>
                </a:solidFill>
                <a:latin typeface="Futura Md BT" charset="0"/>
                <a:cs typeface="+mn-cs"/>
              </a:rPr>
              <a:t>大爆炸未来的宇宙</a:t>
            </a:r>
            <a:endParaRPr lang="en-US" sz="2800" dirty="0">
              <a:solidFill>
                <a:schemeClr val="bg1"/>
              </a:solidFill>
              <a:latin typeface="Futura Md BT" charset="0"/>
              <a:cs typeface="+mn-cs"/>
            </a:endParaRPr>
          </a:p>
        </p:txBody>
      </p:sp>
      <p:sp>
        <p:nvSpPr>
          <p:cNvPr id="2678790" name="Text Box 6"/>
          <p:cNvSpPr txBox="1">
            <a:spLocks noChangeArrowheads="1"/>
          </p:cNvSpPr>
          <p:nvPr/>
        </p:nvSpPr>
        <p:spPr bwMode="auto">
          <a:xfrm>
            <a:off x="1295400" y="5257800"/>
            <a:ext cx="3048000" cy="436563"/>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800" b="1" dirty="0">
                <a:solidFill>
                  <a:schemeClr val="bg1"/>
                </a:solidFill>
                <a:latin typeface="Arial Narrow" charset="0"/>
                <a:cs typeface="+mn-cs"/>
              </a:rPr>
              <a:t>千万年</a:t>
            </a:r>
            <a:endParaRPr lang="en-US" sz="2800" b="1" dirty="0">
              <a:solidFill>
                <a:schemeClr val="bg1"/>
              </a:solidFill>
              <a:latin typeface="Arial Narrow" charset="0"/>
              <a:cs typeface="+mn-cs"/>
            </a:endParaRPr>
          </a:p>
        </p:txBody>
      </p:sp>
      <p:sp>
        <p:nvSpPr>
          <p:cNvPr id="2678791" name="Text Box 7"/>
          <p:cNvSpPr txBox="1">
            <a:spLocks noChangeArrowheads="1"/>
          </p:cNvSpPr>
          <p:nvPr/>
        </p:nvSpPr>
        <p:spPr bwMode="auto">
          <a:xfrm>
            <a:off x="4191000" y="4724400"/>
            <a:ext cx="1676400" cy="3635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200" b="1" dirty="0">
                <a:latin typeface="Arial Narrow" charset="0"/>
                <a:cs typeface="+mn-cs"/>
              </a:rPr>
              <a:t>热寂</a:t>
            </a:r>
            <a:endParaRPr lang="en-US" sz="2200" b="1" dirty="0">
              <a:latin typeface="Arial Narrow" charset="0"/>
              <a:cs typeface="+mn-cs"/>
            </a:endParaRPr>
          </a:p>
        </p:txBody>
      </p:sp>
      <p:sp>
        <p:nvSpPr>
          <p:cNvPr id="2678792" name="Text Box 8"/>
          <p:cNvSpPr txBox="1">
            <a:spLocks noChangeArrowheads="1"/>
          </p:cNvSpPr>
          <p:nvPr/>
        </p:nvSpPr>
        <p:spPr bwMode="auto">
          <a:xfrm>
            <a:off x="482600" y="1587500"/>
            <a:ext cx="1270000" cy="39370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70000"/>
              </a:lnSpc>
              <a:spcBef>
                <a:spcPct val="50000"/>
              </a:spcBef>
              <a:defRPr/>
            </a:pPr>
            <a:r>
              <a:rPr lang="zh-CN" altLang="en-US" sz="2800" b="1" dirty="0">
                <a:latin typeface="Arial Narrow" charset="0"/>
                <a:cs typeface="+mn-cs"/>
              </a:rPr>
              <a:t>大爆炸</a:t>
            </a:r>
            <a:endParaRPr lang="en-US" sz="2800" b="1" dirty="0">
              <a:latin typeface="Arial Narrow" charset="0"/>
              <a:cs typeface="+mn-cs"/>
            </a:endParaRPr>
          </a:p>
        </p:txBody>
      </p:sp>
      <p:sp>
        <p:nvSpPr>
          <p:cNvPr id="2678793" name="Text Box 9"/>
          <p:cNvSpPr txBox="1">
            <a:spLocks noChangeArrowheads="1"/>
          </p:cNvSpPr>
          <p:nvPr/>
        </p:nvSpPr>
        <p:spPr bwMode="auto">
          <a:xfrm>
            <a:off x="7912100" y="1587500"/>
            <a:ext cx="1066800" cy="39370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70000"/>
              </a:lnSpc>
              <a:spcBef>
                <a:spcPct val="50000"/>
              </a:spcBef>
              <a:defRPr/>
            </a:pPr>
            <a:r>
              <a:rPr lang="zh-CN" altLang="en-US" sz="2800" b="1" dirty="0">
                <a:solidFill>
                  <a:srgbClr val="1541B2"/>
                </a:solidFill>
                <a:latin typeface="Arial Narrow" charset="0"/>
                <a:cs typeface="+mn-cs"/>
              </a:rPr>
              <a:t>热寂</a:t>
            </a:r>
            <a:endParaRPr lang="en-US" sz="2800" b="1" dirty="0">
              <a:solidFill>
                <a:srgbClr val="1541B2"/>
              </a:solidFill>
              <a:latin typeface="Arial Narrow" charset="0"/>
              <a:cs typeface="+mn-cs"/>
            </a:endParaRPr>
          </a:p>
        </p:txBody>
      </p:sp>
      <p:sp>
        <p:nvSpPr>
          <p:cNvPr id="2678794" name="Text Box 10"/>
          <p:cNvSpPr txBox="1">
            <a:spLocks noChangeArrowheads="1"/>
          </p:cNvSpPr>
          <p:nvPr/>
        </p:nvSpPr>
        <p:spPr bwMode="auto">
          <a:xfrm>
            <a:off x="1524000" y="5835650"/>
            <a:ext cx="274320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7"/>
                    </a:schemeClr>
                  </a:outerShdw>
                </a:effectLst>
              </a14:hiddenEffects>
            </a:ext>
          </a:extLst>
        </p:spPr>
        <p:txBody>
          <a:bodyPr>
            <a:spAutoFit/>
          </a:bodyPr>
          <a:lstStyle/>
          <a:p>
            <a:pPr algn="ctr">
              <a:lnSpc>
                <a:spcPct val="80000"/>
              </a:lnSpc>
              <a:spcBef>
                <a:spcPct val="50000"/>
              </a:spcBef>
              <a:defRPr/>
            </a:pPr>
            <a:r>
              <a:rPr lang="zh-CN" altLang="en-US" b="1" dirty="0">
                <a:latin typeface="Arial Rounded MT Bold" charset="0"/>
                <a:cs typeface="+mn-cs"/>
              </a:rPr>
              <a:t>罪与死亡</a:t>
            </a:r>
            <a:endParaRPr lang="en-US" b="1" dirty="0">
              <a:latin typeface="Arial Rounded MT Bold" charset="0"/>
              <a:cs typeface="+mn-cs"/>
            </a:endParaRP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7"/>
                    </a:schemeClr>
                  </a:outerShdw>
                </a:effectLst>
              </a14:hiddenEffects>
            </a:ext>
          </a:extLst>
        </p:spPr>
        <p:txBody>
          <a:bodyPr>
            <a:spAutoFit/>
          </a:bodyPr>
          <a:lstStyle/>
          <a:p>
            <a:pPr algn="ctr">
              <a:lnSpc>
                <a:spcPct val="80000"/>
              </a:lnSpc>
              <a:spcBef>
                <a:spcPct val="50000"/>
              </a:spcBef>
              <a:defRPr/>
            </a:pPr>
            <a:r>
              <a:rPr lang="zh-CN" altLang="en-US" b="1" dirty="0">
                <a:latin typeface="Arial Rounded MT Bold" charset="0"/>
                <a:cs typeface="+mn-cs"/>
              </a:rPr>
              <a:t>创世记</a:t>
            </a:r>
            <a:endParaRPr lang="en-US" b="1" dirty="0">
              <a:latin typeface="Arial Rounded MT Bold" charset="0"/>
              <a:cs typeface="+mn-cs"/>
            </a:endParaRP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7"/>
                    </a:schemeClr>
                  </a:outerShdw>
                </a:effectLst>
              </a14:hiddenEffects>
            </a:ext>
          </a:extLst>
        </p:spPr>
        <p:txBody>
          <a:bodyPr>
            <a:spAutoFit/>
          </a:bodyPr>
          <a:lstStyle/>
          <a:p>
            <a:pPr algn="ctr">
              <a:lnSpc>
                <a:spcPct val="80000"/>
              </a:lnSpc>
              <a:spcBef>
                <a:spcPct val="50000"/>
              </a:spcBef>
              <a:defRPr/>
            </a:pPr>
            <a:r>
              <a:rPr lang="zh-CN" altLang="en-US" b="1" dirty="0">
                <a:latin typeface="Arial Rounded MT Bold" charset="0"/>
                <a:cs typeface="+mn-cs"/>
              </a:rPr>
              <a:t>彼后第</a:t>
            </a:r>
            <a:r>
              <a:rPr lang="en-US" altLang="zh-CN" b="1" dirty="0">
                <a:latin typeface="Arial Rounded MT Bold" charset="0"/>
                <a:cs typeface="+mn-cs"/>
              </a:rPr>
              <a:t>3</a:t>
            </a:r>
            <a:r>
              <a:rPr lang="zh-CN" altLang="en-US" b="1" dirty="0">
                <a:latin typeface="Arial Rounded MT Bold" charset="0"/>
                <a:cs typeface="+mn-cs"/>
              </a:rPr>
              <a:t>章</a:t>
            </a:r>
            <a:endParaRPr lang="en-US" b="1" dirty="0">
              <a:latin typeface="Arial Rounded MT Bold" charset="0"/>
              <a:cs typeface="+mn-cs"/>
            </a:endParaRP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7"/>
                    </a:schemeClr>
                  </a:outerShdw>
                </a:effectLst>
              </a14:hiddenEffects>
            </a:ext>
          </a:extLst>
        </p:spPr>
        <p:txBody>
          <a:bodyPr>
            <a:spAutoFit/>
          </a:bodyPr>
          <a:lstStyle/>
          <a:p>
            <a:pPr algn="ctr">
              <a:lnSpc>
                <a:spcPct val="80000"/>
              </a:lnSpc>
              <a:spcBef>
                <a:spcPct val="50000"/>
              </a:spcBef>
              <a:defRPr/>
            </a:pPr>
            <a:r>
              <a:rPr lang="zh-CN" altLang="en-US" b="1" dirty="0">
                <a:latin typeface="Arial Rounded MT Bold" charset="0"/>
                <a:cs typeface="+mn-cs"/>
              </a:rPr>
              <a:t>启示录</a:t>
            </a:r>
            <a:endParaRPr lang="en-US" b="1" dirty="0">
              <a:latin typeface="Arial Rounded MT Bold" charset="0"/>
              <a:cs typeface="+mn-cs"/>
            </a:endParaRPr>
          </a:p>
        </p:txBody>
      </p:sp>
      <p:sp>
        <p:nvSpPr>
          <p:cNvPr id="332813"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a:r>
              <a:rPr lang="zh-TW" altLang="en-US" sz="4400" kern="10">
                <a:ln w="19050">
                  <a:solidFill>
                    <a:srgbClr val="000000"/>
                  </a:solidFill>
                  <a:round/>
                  <a:headEnd/>
                  <a:tailEnd/>
                </a:ln>
                <a:solidFill>
                  <a:srgbClr val="FFFFFF"/>
                </a:solidFill>
                <a:latin typeface="ＭＳ Ｐゴシック"/>
                <a:ea typeface="ＭＳ Ｐゴシック"/>
                <a:cs typeface="ＭＳ Ｐゴシック"/>
              </a:rPr>
              <a:t>亿万年</a:t>
            </a:r>
            <a:endParaRPr lang="en-US" sz="4400" kern="10">
              <a:ln w="19050">
                <a:solidFill>
                  <a:srgbClr val="000000"/>
                </a:solidFill>
                <a:round/>
                <a:headEnd/>
                <a:tailEnd/>
              </a:ln>
              <a:solidFill>
                <a:srgbClr val="FFFFFF"/>
              </a:solidFill>
              <a:latin typeface="ＭＳ Ｐゴシック"/>
              <a:ea typeface="ＭＳ Ｐゴシック"/>
              <a:cs typeface="ＭＳ Ｐゴシック"/>
            </a:endParaRPr>
          </a:p>
        </p:txBody>
      </p:sp>
      <p:sp>
        <p:nvSpPr>
          <p:cNvPr id="332814" name="WordArt 15"/>
          <p:cNvSpPr>
            <a:spLocks noChangeArrowheads="1" noChangeShapeType="1" noTextEdit="1"/>
          </p:cNvSpPr>
          <p:nvPr/>
        </p:nvSpPr>
        <p:spPr bwMode="auto">
          <a:xfrm>
            <a:off x="1574800" y="3606800"/>
            <a:ext cx="6019800" cy="279400"/>
          </a:xfrm>
          <a:prstGeom prst="rect">
            <a:avLst/>
          </a:prstGeom>
        </p:spPr>
        <p:txBody>
          <a:bodyPr wrap="none" fromWordArt="1">
            <a:prstTxWarp prst="textPlain">
              <a:avLst>
                <a:gd name="adj" fmla="val 50000"/>
              </a:avLst>
            </a:prstTxWarp>
          </a:bodyPr>
          <a:lstStyle/>
          <a:p>
            <a:pPr algn="ctr"/>
            <a:r>
              <a:rPr lang="zh-TW" altLang="en-US" sz="4400" kern="10">
                <a:ln w="19050">
                  <a:solidFill>
                    <a:srgbClr val="000000"/>
                  </a:solidFill>
                  <a:round/>
                  <a:headEnd/>
                  <a:tailEnd/>
                </a:ln>
                <a:solidFill>
                  <a:srgbClr val="FFFFFF"/>
                </a:solidFill>
                <a:latin typeface="ＭＳ Ｐゴシック"/>
                <a:ea typeface="ＭＳ Ｐゴシック"/>
                <a:cs typeface="ＭＳ Ｐゴシック"/>
              </a:rPr>
              <a:t>圣经未来的宇宙</a:t>
            </a:r>
            <a:endParaRPr lang="en-US" sz="4400" kern="10">
              <a:ln w="19050">
                <a:solidFill>
                  <a:srgbClr val="000000"/>
                </a:solidFill>
                <a:round/>
                <a:headEnd/>
                <a:tailEnd/>
              </a:ln>
              <a:solidFill>
                <a:srgbClr val="FFFFFF"/>
              </a:solidFill>
              <a:latin typeface="ＭＳ Ｐゴシック"/>
              <a:ea typeface="ＭＳ Ｐゴシック"/>
              <a:cs typeface="ＭＳ Ｐゴシック"/>
            </a:endParaRPr>
          </a:p>
        </p:txBody>
      </p:sp>
      <p:sp>
        <p:nvSpPr>
          <p:cNvPr id="332815"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a:r>
              <a:rPr lang="zh-CHT" altLang="en-US" sz="2400" b="1" kern="10">
                <a:ln w="3175">
                  <a:solidFill>
                    <a:srgbClr val="000000"/>
                  </a:solidFill>
                  <a:round/>
                  <a:headEnd/>
                  <a:tailEnd/>
                </a:ln>
                <a:solidFill>
                  <a:srgbClr val="FFFFFF"/>
                </a:solidFill>
                <a:latin typeface="ＭＳ Ｐゴシック"/>
                <a:ea typeface="ＭＳ Ｐゴシック"/>
                <a:cs typeface="ＭＳ Ｐゴシック"/>
              </a:rPr>
              <a:t>六天的</a:t>
            </a:r>
            <a:endParaRPr lang="en-US" sz="2400" b="1" kern="10">
              <a:ln w="3175">
                <a:solidFill>
                  <a:srgbClr val="000000"/>
                </a:solidFill>
                <a:round/>
                <a:headEnd/>
                <a:tailEnd/>
              </a:ln>
              <a:solidFill>
                <a:srgbClr val="FFFFFF"/>
              </a:solidFill>
              <a:latin typeface="ＭＳ Ｐゴシック"/>
              <a:ea typeface="ＭＳ Ｐゴシック"/>
              <a:cs typeface="ＭＳ Ｐゴシック"/>
            </a:endParaRPr>
          </a:p>
        </p:txBody>
      </p:sp>
      <p:sp>
        <p:nvSpPr>
          <p:cNvPr id="332816" name="WordArt 17"/>
          <p:cNvSpPr>
            <a:spLocks noChangeArrowheads="1" noChangeShapeType="1" noTextEdit="1"/>
          </p:cNvSpPr>
          <p:nvPr/>
        </p:nvSpPr>
        <p:spPr bwMode="auto">
          <a:xfrm>
            <a:off x="5867400" y="5257800"/>
            <a:ext cx="1143000" cy="436563"/>
          </a:xfrm>
          <a:prstGeom prst="rect">
            <a:avLst/>
          </a:prstGeom>
        </p:spPr>
        <p:txBody>
          <a:bodyPr wrap="none" fromWordArt="1">
            <a:prstTxWarp prst="textPlain">
              <a:avLst>
                <a:gd name="adj" fmla="val 50000"/>
              </a:avLst>
            </a:prstTxWarp>
          </a:bodyPr>
          <a:lstStyle/>
          <a:p>
            <a:pPr algn="ctr"/>
            <a:r>
              <a:rPr lang="en-US" sz="1100" b="1" kern="10">
                <a:ln w="3175">
                  <a:solidFill>
                    <a:schemeClr val="tx1"/>
                  </a:solidFill>
                  <a:round/>
                  <a:headEnd/>
                  <a:tailEnd/>
                </a:ln>
                <a:solidFill>
                  <a:schemeClr val="bg1"/>
                </a:solidFill>
                <a:latin typeface="ＭＳ Ｐゴシック"/>
                <a:ea typeface="ＭＳ Ｐゴシック"/>
                <a:cs typeface="ＭＳ Ｐゴシック"/>
              </a:rPr>
              <a:t>新天新地</a:t>
            </a: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defRPr/>
            </a:pPr>
            <a:r>
              <a:rPr lang="zh-CN" altLang="en-US" sz="2800" b="1" dirty="0">
                <a:solidFill>
                  <a:schemeClr val="bg1"/>
                </a:solidFill>
                <a:latin typeface="Arial Narrow" charset="0"/>
                <a:cs typeface="+mn-cs"/>
              </a:rPr>
              <a:t>永恒</a:t>
            </a:r>
            <a:endParaRPr lang="en-US" sz="2800" b="1" dirty="0">
              <a:solidFill>
                <a:schemeClr val="bg1"/>
              </a:solidFill>
              <a:latin typeface="Arial Narrow" charset="0"/>
              <a:cs typeface="+mn-cs"/>
            </a:endParaRPr>
          </a:p>
        </p:txBody>
      </p:sp>
      <p:sp>
        <p:nvSpPr>
          <p:cNvPr id="332818"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a:r>
              <a:rPr lang="zh-TW" altLang="en-US" sz="2400" b="1" kern="10">
                <a:ln w="3175">
                  <a:solidFill>
                    <a:srgbClr val="000000"/>
                  </a:solidFill>
                  <a:round/>
                  <a:headEnd/>
                  <a:tailEnd/>
                </a:ln>
                <a:solidFill>
                  <a:srgbClr val="FFFFFF"/>
                </a:solidFill>
                <a:latin typeface="ＭＳ Ｐゴシック"/>
                <a:ea typeface="ＭＳ Ｐゴシック"/>
                <a:cs typeface="ＭＳ Ｐゴシック"/>
              </a:rPr>
              <a:t>创造</a:t>
            </a:r>
            <a:endParaRPr lang="en-US" sz="2400" b="1" kern="10">
              <a:ln w="3175">
                <a:solidFill>
                  <a:srgbClr val="000000"/>
                </a:solidFill>
                <a:round/>
                <a:headEnd/>
                <a:tailEnd/>
              </a:ln>
              <a:solidFill>
                <a:srgbClr val="FFFFFF"/>
              </a:solidFill>
              <a:latin typeface="ＭＳ Ｐゴシック"/>
              <a:ea typeface="ＭＳ Ｐゴシック"/>
              <a:cs typeface="ＭＳ Ｐゴシック"/>
            </a:endParaRPr>
          </a:p>
        </p:txBody>
      </p:sp>
      <p:sp>
        <p:nvSpPr>
          <p:cNvPr id="332819" name="TextBox 21"/>
          <p:cNvSpPr txBox="1">
            <a:spLocks noChangeArrowheads="1"/>
          </p:cNvSpPr>
          <p:nvPr/>
        </p:nvSpPr>
        <p:spPr bwMode="auto">
          <a:xfrm>
            <a:off x="7010400" y="6553200"/>
            <a:ext cx="2198688" cy="307975"/>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 200</a:t>
            </a:r>
            <a:r>
              <a:rPr lang="en-US" altLang="zh-CN" sz="1400"/>
              <a:t>5</a:t>
            </a:r>
            <a:r>
              <a:rPr lang="zh-CN" altLang="en-US" sz="1400"/>
              <a:t>年创世记答案机构</a:t>
            </a:r>
            <a:endParaRPr lang="en-US" sz="1400"/>
          </a:p>
        </p:txBody>
      </p:sp>
      <p:sp>
        <p:nvSpPr>
          <p:cNvPr id="2678805" name="Rectangle 21"/>
          <p:cNvSpPr>
            <a:spLocks noChangeArrowheads="1"/>
          </p:cNvSpPr>
          <p:nvPr/>
        </p:nvSpPr>
        <p:spPr bwMode="auto">
          <a:xfrm>
            <a:off x="-20638" y="3405188"/>
            <a:ext cx="9220201" cy="3505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678805"/>
                                        </p:tgtEl>
                                      </p:cBhvr>
                                    </p:animEffect>
                                    <p:set>
                                      <p:cBhvr>
                                        <p:cTn id="7" dur="1" fill="hold">
                                          <p:stCondLst>
                                            <p:cond delay="499"/>
                                          </p:stCondLst>
                                        </p:cTn>
                                        <p:tgtEl>
                                          <p:spTgt spid="26788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880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p:txBody>
          <a:bodyPr/>
          <a:lstStyle/>
          <a:p>
            <a:pPr eaLnBrk="1" hangingPunct="1">
              <a:defRPr/>
            </a:pPr>
            <a:r>
              <a:rPr lang="en-US"/>
              <a:t>Gen. 1:14-15 NAS</a:t>
            </a:r>
          </a:p>
        </p:txBody>
      </p:sp>
      <p:pic>
        <p:nvPicPr>
          <p:cNvPr id="334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4788"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mn-cs"/>
              </a:rPr>
              <a:t>创世记</a:t>
            </a:r>
            <a:r>
              <a:rPr lang="en-US" sz="5400" b="1" dirty="0">
                <a:solidFill>
                  <a:srgbClr val="00FF00"/>
                </a:solidFill>
                <a:cs typeface="+mn-cs"/>
              </a:rPr>
              <a:t>1:14-15</a:t>
            </a:r>
          </a:p>
        </p:txBody>
      </p:sp>
      <p:sp>
        <p:nvSpPr>
          <p:cNvPr id="1654789" name="Text Box 5"/>
          <p:cNvSpPr txBox="1">
            <a:spLocks noChangeArrowheads="1"/>
          </p:cNvSpPr>
          <p:nvPr/>
        </p:nvSpPr>
        <p:spPr bwMode="auto">
          <a:xfrm>
            <a:off x="609600" y="1393825"/>
            <a:ext cx="7924800" cy="1754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en-US" sz="3000" b="1">
                <a:solidFill>
                  <a:schemeClr val="bg1"/>
                </a:solidFill>
              </a:rPr>
              <a:t>(14) </a:t>
            </a:r>
            <a:r>
              <a:rPr lang="zh-CN" altLang="en-US" sz="3000" b="1">
                <a:solidFill>
                  <a:schemeClr val="bg1"/>
                </a:solidFill>
              </a:rPr>
              <a:t>神说：“在天上穹苍中，</a:t>
            </a:r>
            <a:r>
              <a:rPr lang="zh-CN" altLang="en-US" sz="3000" b="1">
                <a:solidFill>
                  <a:srgbClr val="FFFF00"/>
                </a:solidFill>
              </a:rPr>
              <a:t>要有</a:t>
            </a:r>
            <a:r>
              <a:rPr lang="zh-CN" altLang="en-US" sz="3000" b="1">
                <a:solidFill>
                  <a:schemeClr val="bg1"/>
                </a:solidFill>
              </a:rPr>
              <a:t>光体来分昼夜；这些光体要作为记号，定节令、日子和年岁； </a:t>
            </a:r>
            <a:r>
              <a:rPr lang="en-US" altLang="ja-JP" sz="3000" b="1">
                <a:solidFill>
                  <a:schemeClr val="bg1"/>
                </a:solidFill>
              </a:rPr>
              <a:t>(15)</a:t>
            </a:r>
            <a:r>
              <a:rPr lang="zh-CN" altLang="en-US" sz="3000" b="1">
                <a:solidFill>
                  <a:schemeClr val="bg1"/>
                </a:solidFill>
              </a:rPr>
              <a:t> 它们要在天上穹苍中发光，照耀地上！”</a:t>
            </a:r>
            <a:r>
              <a:rPr lang="en-US" altLang="ja-JP" sz="3000" b="1">
                <a:solidFill>
                  <a:schemeClr val="bg1"/>
                </a:solidFill>
              </a:rPr>
              <a:t> </a:t>
            </a:r>
            <a:r>
              <a:rPr lang="zh-CN" altLang="en-US" sz="3000" b="1">
                <a:solidFill>
                  <a:srgbClr val="FFFF00"/>
                </a:solidFill>
              </a:rPr>
              <a:t>事就这样成了</a:t>
            </a:r>
            <a:r>
              <a:rPr lang="zh-CN" altLang="en-US" sz="3000" b="1">
                <a:solidFill>
                  <a:schemeClr val="bg1"/>
                </a:solidFill>
              </a:rPr>
              <a:t>。</a:t>
            </a:r>
            <a:endParaRPr lang="en-US" sz="3000" b="1">
              <a:solidFill>
                <a:schemeClr val="bg1"/>
              </a:solidFill>
            </a:endParaRPr>
          </a:p>
        </p:txBody>
      </p:sp>
      <p:sp>
        <p:nvSpPr>
          <p:cNvPr id="1654790" name="Text Box 6"/>
          <p:cNvSpPr txBox="1">
            <a:spLocks noChangeArrowheads="1"/>
          </p:cNvSpPr>
          <p:nvPr/>
        </p:nvSpPr>
        <p:spPr bwMode="auto">
          <a:xfrm>
            <a:off x="533400" y="4572000"/>
            <a:ext cx="8077200" cy="1643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30000"/>
              </a:spcBef>
              <a:defRPr/>
            </a:pPr>
            <a:r>
              <a:rPr lang="zh-CN" altLang="en-US" sz="2800" b="1" dirty="0">
                <a:solidFill>
                  <a:srgbClr val="FFFF00"/>
                </a:solidFill>
                <a:cs typeface="+mn-cs"/>
              </a:rPr>
              <a:t>要有。。。第</a:t>
            </a:r>
            <a:r>
              <a:rPr lang="en-US" altLang="en-US" sz="2800" b="1" dirty="0">
                <a:solidFill>
                  <a:srgbClr val="FFFF00"/>
                </a:solidFill>
                <a:cs typeface="+mn-cs"/>
              </a:rPr>
              <a:t>3</a:t>
            </a:r>
            <a:r>
              <a:rPr lang="zh-CN" altLang="en-US" sz="2800" b="1" dirty="0">
                <a:solidFill>
                  <a:srgbClr val="FFFF00"/>
                </a:solidFill>
                <a:cs typeface="+mn-cs"/>
              </a:rPr>
              <a:t>、</a:t>
            </a:r>
            <a:r>
              <a:rPr lang="en-US" altLang="en-US" sz="2800" b="1" dirty="0">
                <a:solidFill>
                  <a:srgbClr val="FFFF00"/>
                </a:solidFill>
                <a:cs typeface="+mn-cs"/>
              </a:rPr>
              <a:t>6</a:t>
            </a:r>
            <a:r>
              <a:rPr lang="zh-CN" altLang="en-US" sz="2800" b="1" dirty="0">
                <a:solidFill>
                  <a:srgbClr val="FFFF00"/>
                </a:solidFill>
                <a:cs typeface="+mn-cs"/>
              </a:rPr>
              <a:t>、</a:t>
            </a:r>
            <a:r>
              <a:rPr lang="en-US" altLang="zh-CN" sz="2800" b="1" dirty="0">
                <a:solidFill>
                  <a:srgbClr val="FFFF00"/>
                </a:solidFill>
                <a:cs typeface="+mn-cs"/>
              </a:rPr>
              <a:t>9</a:t>
            </a:r>
            <a:r>
              <a:rPr lang="zh-CN" altLang="en-US" sz="2800" b="1" dirty="0">
                <a:solidFill>
                  <a:srgbClr val="FFFF00"/>
                </a:solidFill>
                <a:cs typeface="+mn-cs"/>
              </a:rPr>
              <a:t>、</a:t>
            </a:r>
            <a:r>
              <a:rPr lang="en-US" altLang="en-US" sz="2800" b="1" dirty="0">
                <a:solidFill>
                  <a:srgbClr val="FFFF00"/>
                </a:solidFill>
                <a:cs typeface="+mn-cs"/>
              </a:rPr>
              <a:t>11</a:t>
            </a:r>
            <a:r>
              <a:rPr lang="zh-CN" altLang="en-US" sz="2800" b="1" dirty="0">
                <a:solidFill>
                  <a:srgbClr val="FFFF00"/>
                </a:solidFill>
                <a:cs typeface="+mn-cs"/>
              </a:rPr>
              <a:t>、</a:t>
            </a:r>
            <a:r>
              <a:rPr lang="en-US" altLang="en-US" sz="2800" b="1" dirty="0">
                <a:solidFill>
                  <a:srgbClr val="FFFF00"/>
                </a:solidFill>
                <a:cs typeface="+mn-cs"/>
              </a:rPr>
              <a:t>14</a:t>
            </a:r>
            <a:r>
              <a:rPr lang="zh-CN" altLang="en-US" sz="2800" b="1" dirty="0">
                <a:solidFill>
                  <a:srgbClr val="FFFF00"/>
                </a:solidFill>
                <a:cs typeface="+mn-cs"/>
              </a:rPr>
              <a:t>、</a:t>
            </a:r>
            <a:r>
              <a:rPr lang="en-US" altLang="en-US" sz="2800" b="1" dirty="0">
                <a:solidFill>
                  <a:srgbClr val="FFFF00"/>
                </a:solidFill>
                <a:cs typeface="+mn-cs"/>
              </a:rPr>
              <a:t>20</a:t>
            </a:r>
            <a:r>
              <a:rPr lang="zh-CN" altLang="en-US" sz="2800" b="1" dirty="0">
                <a:solidFill>
                  <a:srgbClr val="FFFF00"/>
                </a:solidFill>
                <a:cs typeface="+mn-cs"/>
              </a:rPr>
              <a:t>、</a:t>
            </a:r>
            <a:r>
              <a:rPr lang="en-US" altLang="en-US" sz="2800" b="1" dirty="0">
                <a:solidFill>
                  <a:srgbClr val="FFFF00"/>
                </a:solidFill>
                <a:cs typeface="+mn-cs"/>
              </a:rPr>
              <a:t>24</a:t>
            </a:r>
            <a:r>
              <a:rPr lang="zh-CN" altLang="en-US" sz="2800" b="1" dirty="0">
                <a:solidFill>
                  <a:srgbClr val="FFFF00"/>
                </a:solidFill>
                <a:cs typeface="+mn-cs"/>
              </a:rPr>
              <a:t>、</a:t>
            </a:r>
            <a:r>
              <a:rPr lang="en-US" altLang="en-US" sz="2800" b="1" dirty="0">
                <a:solidFill>
                  <a:srgbClr val="FFFF00"/>
                </a:solidFill>
                <a:cs typeface="+mn-cs"/>
              </a:rPr>
              <a:t>26</a:t>
            </a:r>
            <a:r>
              <a:rPr lang="zh-CN" altLang="en-US" sz="2800" b="1" dirty="0">
                <a:solidFill>
                  <a:srgbClr val="FFFF00"/>
                </a:solidFill>
                <a:cs typeface="+mn-cs"/>
              </a:rPr>
              <a:t>节</a:t>
            </a:r>
            <a:endParaRPr lang="en-US" altLang="en-US" sz="2800" b="1" dirty="0">
              <a:solidFill>
                <a:srgbClr val="FFFF00"/>
              </a:solidFill>
              <a:cs typeface="+mn-cs"/>
            </a:endParaRPr>
          </a:p>
          <a:p>
            <a:pPr eaLnBrk="1" hangingPunct="1">
              <a:spcBef>
                <a:spcPct val="30000"/>
              </a:spcBef>
              <a:defRPr/>
            </a:pPr>
            <a:r>
              <a:rPr lang="zh-CN" altLang="en-US" sz="2800" b="1" dirty="0">
                <a:solidFill>
                  <a:srgbClr val="FFFF00"/>
                </a:solidFill>
                <a:cs typeface="+mn-cs"/>
              </a:rPr>
              <a:t>事就这样成了。。。第</a:t>
            </a:r>
            <a:r>
              <a:rPr lang="en-US" altLang="en-US" sz="2800" b="1" dirty="0">
                <a:solidFill>
                  <a:srgbClr val="FFFF00"/>
                </a:solidFill>
                <a:cs typeface="+mn-cs"/>
              </a:rPr>
              <a:t>3</a:t>
            </a:r>
            <a:r>
              <a:rPr lang="zh-CN" altLang="en-US" sz="2800" b="1" dirty="0">
                <a:solidFill>
                  <a:srgbClr val="FFFF00"/>
                </a:solidFill>
                <a:cs typeface="+mn-cs"/>
              </a:rPr>
              <a:t>、</a:t>
            </a:r>
            <a:r>
              <a:rPr lang="en-US" altLang="en-US" sz="2800" b="1" dirty="0">
                <a:solidFill>
                  <a:srgbClr val="FFFF00"/>
                </a:solidFill>
                <a:cs typeface="+mn-cs"/>
              </a:rPr>
              <a:t>7</a:t>
            </a:r>
            <a:r>
              <a:rPr lang="zh-CN" altLang="en-US" sz="2800" b="1" dirty="0">
                <a:solidFill>
                  <a:srgbClr val="FFFF00"/>
                </a:solidFill>
                <a:cs typeface="+mn-cs"/>
              </a:rPr>
              <a:t>、</a:t>
            </a:r>
            <a:r>
              <a:rPr lang="en-US" altLang="en-US" sz="2800" b="1" dirty="0">
                <a:solidFill>
                  <a:srgbClr val="FFFF00"/>
                </a:solidFill>
                <a:cs typeface="+mn-cs"/>
              </a:rPr>
              <a:t>9</a:t>
            </a:r>
            <a:r>
              <a:rPr lang="zh-CN" altLang="en-US" sz="2800" b="1" dirty="0">
                <a:solidFill>
                  <a:srgbClr val="FFFF00"/>
                </a:solidFill>
                <a:cs typeface="+mn-cs"/>
              </a:rPr>
              <a:t>、</a:t>
            </a:r>
            <a:r>
              <a:rPr lang="en-US" altLang="en-US" sz="2800" b="1" dirty="0">
                <a:solidFill>
                  <a:srgbClr val="FFFF00"/>
                </a:solidFill>
                <a:cs typeface="+mn-cs"/>
              </a:rPr>
              <a:t>11</a:t>
            </a:r>
            <a:r>
              <a:rPr lang="zh-CN" altLang="en-US" sz="2800" b="1" dirty="0">
                <a:solidFill>
                  <a:srgbClr val="FFFF00"/>
                </a:solidFill>
                <a:cs typeface="+mn-cs"/>
              </a:rPr>
              <a:t>、</a:t>
            </a:r>
            <a:r>
              <a:rPr lang="en-US" altLang="en-US" sz="2800" b="1" dirty="0">
                <a:solidFill>
                  <a:srgbClr val="FFFF00"/>
                </a:solidFill>
                <a:cs typeface="+mn-cs"/>
              </a:rPr>
              <a:t>15</a:t>
            </a:r>
            <a:r>
              <a:rPr lang="zh-CN" altLang="en-US" sz="2800" b="1" dirty="0">
                <a:solidFill>
                  <a:srgbClr val="FFFF00"/>
                </a:solidFill>
                <a:cs typeface="+mn-cs"/>
              </a:rPr>
              <a:t>、</a:t>
            </a:r>
            <a:r>
              <a:rPr lang="en-US" altLang="en-US" sz="2800" b="1" dirty="0">
                <a:solidFill>
                  <a:srgbClr val="FFFF00"/>
                </a:solidFill>
                <a:cs typeface="+mn-cs"/>
              </a:rPr>
              <a:t>24</a:t>
            </a:r>
            <a:r>
              <a:rPr lang="zh-CN" altLang="en-US" sz="2800" b="1" dirty="0">
                <a:solidFill>
                  <a:srgbClr val="FFFF00"/>
                </a:solidFill>
                <a:cs typeface="+mn-cs"/>
              </a:rPr>
              <a:t>、</a:t>
            </a:r>
            <a:r>
              <a:rPr lang="en-US" altLang="en-US" sz="2800" b="1" dirty="0">
                <a:solidFill>
                  <a:srgbClr val="FFFF00"/>
                </a:solidFill>
                <a:cs typeface="+mn-cs"/>
              </a:rPr>
              <a:t>30</a:t>
            </a:r>
            <a:r>
              <a:rPr lang="zh-CN" altLang="en-US" sz="2800" b="1" dirty="0">
                <a:solidFill>
                  <a:srgbClr val="FFFF00"/>
                </a:solidFill>
                <a:cs typeface="+mn-cs"/>
              </a:rPr>
              <a:t>节</a:t>
            </a:r>
            <a:endParaRPr lang="en-US" altLang="en-US" sz="2800" b="1" dirty="0">
              <a:solidFill>
                <a:srgbClr val="FFFF00"/>
              </a:solidFill>
              <a:cs typeface="+mn-cs"/>
            </a:endParaRPr>
          </a:p>
          <a:p>
            <a:pPr eaLnBrk="1" hangingPunct="1">
              <a:spcBef>
                <a:spcPct val="30000"/>
              </a:spcBef>
              <a:defRPr/>
            </a:pPr>
            <a:r>
              <a:rPr lang="zh-CN" altLang="en-US" sz="2800" b="1" dirty="0">
                <a:solidFill>
                  <a:srgbClr val="FFFF00"/>
                </a:solidFill>
                <a:cs typeface="+mn-cs"/>
              </a:rPr>
              <a:t>神看。。。是好的。。。 第</a:t>
            </a:r>
            <a:r>
              <a:rPr lang="en-US" altLang="en-US" sz="2800" b="1" dirty="0">
                <a:solidFill>
                  <a:srgbClr val="FFFF00"/>
                </a:solidFill>
                <a:cs typeface="+mn-cs"/>
              </a:rPr>
              <a:t>4</a:t>
            </a:r>
            <a:r>
              <a:rPr lang="zh-CN" altLang="en-US" sz="2800" b="1" dirty="0">
                <a:solidFill>
                  <a:srgbClr val="FFFF00"/>
                </a:solidFill>
                <a:cs typeface="+mn-cs"/>
              </a:rPr>
              <a:t>、</a:t>
            </a:r>
            <a:r>
              <a:rPr lang="en-US" altLang="en-US" sz="2800" b="1" dirty="0">
                <a:solidFill>
                  <a:srgbClr val="FFFF00"/>
                </a:solidFill>
                <a:cs typeface="+mn-cs"/>
              </a:rPr>
              <a:t>10</a:t>
            </a:r>
            <a:r>
              <a:rPr lang="zh-CN" altLang="en-US" sz="2800" b="1" dirty="0">
                <a:solidFill>
                  <a:srgbClr val="FFFF00"/>
                </a:solidFill>
                <a:cs typeface="+mn-cs"/>
              </a:rPr>
              <a:t>、</a:t>
            </a:r>
            <a:r>
              <a:rPr lang="en-US" altLang="en-US" sz="2800" b="1" dirty="0">
                <a:solidFill>
                  <a:srgbClr val="FFFF00"/>
                </a:solidFill>
                <a:cs typeface="+mn-cs"/>
              </a:rPr>
              <a:t>12</a:t>
            </a:r>
            <a:r>
              <a:rPr lang="zh-CN" altLang="en-US" sz="2800" b="1" dirty="0">
                <a:solidFill>
                  <a:srgbClr val="FFFF00"/>
                </a:solidFill>
                <a:cs typeface="+mn-cs"/>
              </a:rPr>
              <a:t>、</a:t>
            </a:r>
            <a:r>
              <a:rPr lang="en-US" altLang="en-US" sz="2800" b="1" dirty="0">
                <a:solidFill>
                  <a:srgbClr val="FFFF00"/>
                </a:solidFill>
                <a:cs typeface="+mn-cs"/>
              </a:rPr>
              <a:t>18</a:t>
            </a:r>
            <a:r>
              <a:rPr lang="zh-CN" altLang="en-US" sz="2800" b="1" dirty="0">
                <a:solidFill>
                  <a:srgbClr val="FFFF00"/>
                </a:solidFill>
                <a:cs typeface="+mn-cs"/>
              </a:rPr>
              <a:t>、</a:t>
            </a:r>
            <a:r>
              <a:rPr lang="en-US" altLang="en-US" sz="2800" b="1" dirty="0">
                <a:solidFill>
                  <a:srgbClr val="FFFF00"/>
                </a:solidFill>
                <a:cs typeface="+mn-cs"/>
              </a:rPr>
              <a:t>21</a:t>
            </a:r>
            <a:r>
              <a:rPr lang="zh-CN" altLang="en-US" sz="2800" b="1" dirty="0">
                <a:solidFill>
                  <a:srgbClr val="FFFF00"/>
                </a:solidFill>
                <a:cs typeface="+mn-cs"/>
              </a:rPr>
              <a:t>、</a:t>
            </a:r>
            <a:r>
              <a:rPr lang="en-US" altLang="en-US" sz="2800" b="1" dirty="0">
                <a:solidFill>
                  <a:srgbClr val="FFFF00"/>
                </a:solidFill>
                <a:cs typeface="+mn-cs"/>
              </a:rPr>
              <a:t>25</a:t>
            </a:r>
            <a:r>
              <a:rPr lang="zh-CN" altLang="en-US" sz="2800" b="1" dirty="0">
                <a:solidFill>
                  <a:srgbClr val="FFFF00"/>
                </a:solidFill>
                <a:cs typeface="+mn-cs"/>
              </a:rPr>
              <a:t>节</a:t>
            </a:r>
            <a:endParaRPr lang="en-US" altLang="en-US" sz="2800" b="1" dirty="0">
              <a:solidFill>
                <a:srgbClr val="FFFF00"/>
              </a:solidFill>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54790"/>
                                        </p:tgtEl>
                                        <p:attrNameLst>
                                          <p:attrName>style.visibility</p:attrName>
                                        </p:attrNameLst>
                                      </p:cBhvr>
                                      <p:to>
                                        <p:strVal val="visible"/>
                                      </p:to>
                                    </p:set>
                                    <p:animEffect transition="in" filter="wipe(left)">
                                      <p:cBhvr>
                                        <p:cTn id="7" dur="500"/>
                                        <p:tgtEl>
                                          <p:spTgt spid="1654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479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Grp="1" noChangeArrowheads="1"/>
          </p:cNvSpPr>
          <p:nvPr>
            <p:ph type="title"/>
          </p:nvPr>
        </p:nvSpPr>
        <p:spPr/>
        <p:txBody>
          <a:bodyPr/>
          <a:lstStyle/>
          <a:p>
            <a:pPr eaLnBrk="1" hangingPunct="1">
              <a:defRPr/>
            </a:pPr>
            <a:r>
              <a:rPr lang="en-US"/>
              <a:t>Gen. 1:16 NAS</a:t>
            </a:r>
          </a:p>
        </p:txBody>
      </p:sp>
      <p:pic>
        <p:nvPicPr>
          <p:cNvPr id="33689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683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rgbClr val="00FF00"/>
                </a:solidFill>
                <a:cs typeface="+mn-cs"/>
              </a:rPr>
              <a:t>创世记</a:t>
            </a:r>
            <a:r>
              <a:rPr lang="en-US" sz="5400" b="1" dirty="0">
                <a:solidFill>
                  <a:srgbClr val="00FF00"/>
                </a:solidFill>
                <a:cs typeface="+mn-cs"/>
              </a:rPr>
              <a:t>1:16</a:t>
            </a:r>
          </a:p>
        </p:txBody>
      </p:sp>
      <p:sp>
        <p:nvSpPr>
          <p:cNvPr id="1656837" name="Text Box 5"/>
          <p:cNvSpPr txBox="1">
            <a:spLocks noChangeArrowheads="1"/>
          </p:cNvSpPr>
          <p:nvPr/>
        </p:nvSpPr>
        <p:spPr bwMode="auto">
          <a:xfrm>
            <a:off x="838200" y="1736725"/>
            <a:ext cx="7467600" cy="10858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5000"/>
              </a:lnSpc>
              <a:defRPr/>
            </a:pPr>
            <a:r>
              <a:rPr lang="zh-CN" altLang="en-US" sz="3400" b="1" dirty="0">
                <a:solidFill>
                  <a:schemeClr val="bg1"/>
                </a:solidFill>
                <a:cs typeface="+mn-cs"/>
              </a:rPr>
              <a:t>神</a:t>
            </a:r>
            <a:r>
              <a:rPr lang="zh-CN" altLang="en-US" sz="3400" b="1" dirty="0">
                <a:solidFill>
                  <a:srgbClr val="FFFF00"/>
                </a:solidFill>
                <a:cs typeface="+mn-cs"/>
              </a:rPr>
              <a:t>造</a:t>
            </a:r>
            <a:r>
              <a:rPr lang="zh-CN" altLang="en-US" sz="3400" b="1" dirty="0">
                <a:solidFill>
                  <a:schemeClr val="bg1"/>
                </a:solidFill>
                <a:cs typeface="+mn-cs"/>
              </a:rPr>
              <a:t>了两个大光体，大的管昼，小的管夜；又</a:t>
            </a:r>
            <a:r>
              <a:rPr lang="zh-CN" altLang="en-US" sz="3400" b="1" i="1" u="wavyHeavy" dirty="0">
                <a:solidFill>
                  <a:srgbClr val="FFFF00"/>
                </a:solidFill>
                <a:cs typeface="+mn-cs"/>
              </a:rPr>
              <a:t>造</a:t>
            </a:r>
            <a:r>
              <a:rPr lang="zh-CN" altLang="en-US" sz="3400" b="1" dirty="0">
                <a:solidFill>
                  <a:schemeClr val="bg1"/>
                </a:solidFill>
                <a:cs typeface="+mn-cs"/>
              </a:rPr>
              <a:t>了星星。</a:t>
            </a:r>
            <a:endParaRPr lang="en-US" sz="3400" b="1" dirty="0">
              <a:solidFill>
                <a:schemeClr val="bg1"/>
              </a:solidFill>
              <a:cs typeface="+mn-cs"/>
            </a:endParaRPr>
          </a:p>
        </p:txBody>
      </p:sp>
      <p:sp>
        <p:nvSpPr>
          <p:cNvPr id="1656839" name="Text Box 7"/>
          <p:cNvSpPr txBox="1">
            <a:spLocks noChangeArrowheads="1"/>
          </p:cNvSpPr>
          <p:nvPr/>
        </p:nvSpPr>
        <p:spPr bwMode="auto">
          <a:xfrm>
            <a:off x="914400" y="4564063"/>
            <a:ext cx="5181600" cy="61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3400" b="1" dirty="0">
                <a:solidFill>
                  <a:srgbClr val="FFFF00"/>
                </a:solidFill>
                <a:cs typeface="+mn-cs"/>
              </a:rPr>
              <a:t>造 </a:t>
            </a:r>
            <a:r>
              <a:rPr lang="en-US" sz="3400" b="1" dirty="0">
                <a:solidFill>
                  <a:srgbClr val="FFFF00"/>
                </a:solidFill>
                <a:cs typeface="+mn-cs"/>
              </a:rPr>
              <a:t>= </a:t>
            </a:r>
            <a:r>
              <a:rPr lang="en-US" sz="3400" b="1" i="1" dirty="0" err="1">
                <a:solidFill>
                  <a:schemeClr val="bg1"/>
                </a:solidFill>
                <a:cs typeface="+mn-cs"/>
              </a:rPr>
              <a:t>asah</a:t>
            </a:r>
            <a:r>
              <a:rPr lang="en-US" sz="3400" b="1" dirty="0">
                <a:solidFill>
                  <a:srgbClr val="FFFF00"/>
                </a:solidFill>
                <a:cs typeface="+mn-cs"/>
              </a:rPr>
              <a:t> </a:t>
            </a:r>
            <a:r>
              <a:rPr lang="zh-CN" altLang="en-US" sz="3400" b="1" dirty="0">
                <a:solidFill>
                  <a:srgbClr val="FFFF00"/>
                </a:solidFill>
                <a:cs typeface="+mn-cs"/>
              </a:rPr>
              <a:t>（希伯来文）</a:t>
            </a:r>
            <a:endParaRPr lang="en-US" sz="3400" b="1" dirty="0">
              <a:solidFill>
                <a:srgbClr val="FFFF00"/>
              </a:solidFill>
              <a:cs typeface="+mn-cs"/>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152400" y="-1066800"/>
            <a:ext cx="8839200" cy="1143000"/>
          </a:xfrm>
        </p:spPr>
        <p:txBody>
          <a:bodyPr/>
          <a:lstStyle/>
          <a:p>
            <a:pPr eaLnBrk="1" hangingPunct="1">
              <a:defRPr/>
            </a:pPr>
            <a:r>
              <a:rPr lang="en-US" dirty="0" err="1">
                <a:solidFill>
                  <a:schemeClr val="accent2"/>
                </a:solidFill>
              </a:rPr>
              <a:t>Asah</a:t>
            </a:r>
            <a:r>
              <a:rPr lang="zh-CN" altLang="en-US" dirty="0">
                <a:solidFill>
                  <a:schemeClr val="accent2"/>
                </a:solidFill>
              </a:rPr>
              <a:t>与</a:t>
            </a:r>
            <a:r>
              <a:rPr lang="en-US" dirty="0" err="1">
                <a:solidFill>
                  <a:schemeClr val="accent2"/>
                </a:solidFill>
              </a:rPr>
              <a:t>Rahah</a:t>
            </a:r>
            <a:r>
              <a:rPr lang="zh-CN" altLang="en-US" dirty="0">
                <a:solidFill>
                  <a:schemeClr val="accent2"/>
                </a:solidFill>
              </a:rPr>
              <a:t>以及诗</a:t>
            </a:r>
            <a:r>
              <a:rPr lang="en-US" dirty="0">
                <a:solidFill>
                  <a:schemeClr val="accent2"/>
                </a:solidFill>
              </a:rPr>
              <a:t>147:7 </a:t>
            </a:r>
            <a:r>
              <a:rPr lang="zh-CN" altLang="en-US" dirty="0">
                <a:solidFill>
                  <a:schemeClr val="accent2"/>
                </a:solidFill>
              </a:rPr>
              <a:t>新译本</a:t>
            </a:r>
            <a:endParaRPr lang="en-US" dirty="0">
              <a:solidFill>
                <a:schemeClr val="accent2"/>
              </a:solidFill>
            </a:endParaRPr>
          </a:p>
        </p:txBody>
      </p:sp>
      <p:sp>
        <p:nvSpPr>
          <p:cNvPr id="848903" name="Text Box 7"/>
          <p:cNvSpPr txBox="1">
            <a:spLocks noChangeArrowheads="1"/>
          </p:cNvSpPr>
          <p:nvPr/>
        </p:nvSpPr>
        <p:spPr bwMode="auto">
          <a:xfrm>
            <a:off x="914400" y="641350"/>
            <a:ext cx="7772400" cy="9794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en-US" sz="3200" b="1" i="1">
                <a:solidFill>
                  <a:srgbClr val="FFFF00"/>
                </a:solidFill>
              </a:rPr>
              <a:t>Asah</a:t>
            </a:r>
            <a:r>
              <a:rPr lang="en-US" sz="3200" b="1">
                <a:solidFill>
                  <a:srgbClr val="FFFF00"/>
                </a:solidFill>
              </a:rPr>
              <a:t>: </a:t>
            </a:r>
            <a:r>
              <a:rPr lang="zh-CN" altLang="en-US" sz="3200" b="1">
                <a:solidFill>
                  <a:srgbClr val="FFFF00"/>
                </a:solidFill>
              </a:rPr>
              <a:t>做、造</a:t>
            </a:r>
            <a:endParaRPr lang="en-US" sz="3200" b="1">
              <a:solidFill>
                <a:srgbClr val="FFFF00"/>
              </a:solidFill>
            </a:endParaRPr>
          </a:p>
          <a:p>
            <a:pPr lvl="1" eaLnBrk="1" hangingPunct="1">
              <a:lnSpc>
                <a:spcPct val="90000"/>
              </a:lnSpc>
              <a:defRPr/>
            </a:pPr>
            <a:r>
              <a:rPr lang="zh-CN" altLang="en-US" sz="3200" b="1">
                <a:solidFill>
                  <a:srgbClr val="FFFF00"/>
                </a:solidFill>
              </a:rPr>
              <a:t>从不</a:t>
            </a:r>
            <a:r>
              <a:rPr lang="zh-CN" altLang="en-US" sz="3200" b="1">
                <a:solidFill>
                  <a:schemeClr val="bg1"/>
                </a:solidFill>
              </a:rPr>
              <a:t>意味着“出现”或“使看见”的意义。</a:t>
            </a:r>
            <a:endParaRPr lang="en-US" sz="3200" b="1">
              <a:solidFill>
                <a:schemeClr val="bg1"/>
              </a:solidFill>
            </a:endParaRPr>
          </a:p>
        </p:txBody>
      </p:sp>
      <p:sp>
        <p:nvSpPr>
          <p:cNvPr id="848904" name="Text Box 8"/>
          <p:cNvSpPr txBox="1">
            <a:spLocks noChangeArrowheads="1"/>
          </p:cNvSpPr>
          <p:nvPr/>
        </p:nvSpPr>
        <p:spPr bwMode="auto">
          <a:xfrm>
            <a:off x="914400" y="2347913"/>
            <a:ext cx="7467600" cy="9794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defRPr/>
            </a:pPr>
            <a:r>
              <a:rPr lang="en-US" sz="3200" b="1" i="1">
                <a:solidFill>
                  <a:srgbClr val="FFFF00"/>
                </a:solidFill>
              </a:rPr>
              <a:t>Rahah</a:t>
            </a:r>
            <a:r>
              <a:rPr lang="en-US" sz="3200" b="1">
                <a:solidFill>
                  <a:srgbClr val="FFFF00"/>
                </a:solidFill>
              </a:rPr>
              <a:t>: </a:t>
            </a:r>
            <a:r>
              <a:rPr lang="zh-CN" altLang="en-US" sz="3200" b="1">
                <a:solidFill>
                  <a:srgbClr val="FFFF00"/>
                </a:solidFill>
              </a:rPr>
              <a:t>出现</a:t>
            </a:r>
            <a:endParaRPr lang="en-US" sz="3200" b="1">
              <a:solidFill>
                <a:srgbClr val="FFFF00"/>
              </a:solidFill>
            </a:endParaRPr>
          </a:p>
          <a:p>
            <a:pPr lvl="1" eaLnBrk="1" hangingPunct="1">
              <a:lnSpc>
                <a:spcPct val="90000"/>
              </a:lnSpc>
              <a:defRPr/>
            </a:pPr>
            <a:r>
              <a:rPr lang="zh-CN" altLang="en-US" sz="3200" b="1">
                <a:solidFill>
                  <a:schemeClr val="bg1"/>
                </a:solidFill>
              </a:rPr>
              <a:t>创世记</a:t>
            </a:r>
            <a:r>
              <a:rPr lang="en-US" sz="3200" b="1">
                <a:solidFill>
                  <a:schemeClr val="bg1"/>
                </a:solidFill>
              </a:rPr>
              <a:t>1:9   </a:t>
            </a:r>
            <a:r>
              <a:rPr lang="zh-CN" altLang="en-US" sz="3200" b="1">
                <a:solidFill>
                  <a:schemeClr val="bg1"/>
                </a:solidFill>
              </a:rPr>
              <a:t>“使旱地露出来”</a:t>
            </a:r>
            <a:endParaRPr lang="en-US" sz="3200" b="1">
              <a:solidFill>
                <a:schemeClr val="bg1"/>
              </a:solidFill>
            </a:endParaRPr>
          </a:p>
        </p:txBody>
      </p:sp>
      <p:sp>
        <p:nvSpPr>
          <p:cNvPr id="848905" name="Text Box 9"/>
          <p:cNvSpPr txBox="1">
            <a:spLocks noChangeArrowheads="1"/>
          </p:cNvSpPr>
          <p:nvPr/>
        </p:nvSpPr>
        <p:spPr bwMode="auto">
          <a:xfrm>
            <a:off x="914400" y="3886200"/>
            <a:ext cx="7315200" cy="5349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zh-CN" altLang="en-US" sz="3200" b="1" dirty="0">
                <a:solidFill>
                  <a:srgbClr val="FFFF00"/>
                </a:solidFill>
                <a:cs typeface="+mn-cs"/>
              </a:rPr>
              <a:t>诗篇</a:t>
            </a:r>
            <a:r>
              <a:rPr lang="en-US" sz="3200" b="1" dirty="0">
                <a:solidFill>
                  <a:srgbClr val="FFFF00"/>
                </a:solidFill>
                <a:cs typeface="+mn-cs"/>
              </a:rPr>
              <a:t>147:7-8</a:t>
            </a:r>
          </a:p>
        </p:txBody>
      </p:sp>
      <p:sp>
        <p:nvSpPr>
          <p:cNvPr id="848907" name="Text Box 11"/>
          <p:cNvSpPr txBox="1">
            <a:spLocks noChangeArrowheads="1"/>
          </p:cNvSpPr>
          <p:nvPr/>
        </p:nvSpPr>
        <p:spPr bwMode="auto">
          <a:xfrm>
            <a:off x="1371600" y="4495800"/>
            <a:ext cx="6400800"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zh-CN" altLang="en-US" sz="3200" b="1" dirty="0">
                <a:solidFill>
                  <a:schemeClr val="bg1"/>
                </a:solidFill>
                <a:cs typeface="+mn-cs"/>
              </a:rPr>
              <a:t>。。。用琴向我们的神歌颂。他以</a:t>
            </a:r>
            <a:r>
              <a:rPr lang="zh-CN" altLang="en-US" sz="3200" b="1" dirty="0">
                <a:solidFill>
                  <a:srgbClr val="FFFF00"/>
                </a:solidFill>
                <a:cs typeface="+mn-cs"/>
              </a:rPr>
              <a:t>密云</a:t>
            </a:r>
            <a:r>
              <a:rPr lang="zh-CN" altLang="en-US" sz="3200" b="1" dirty="0">
                <a:solidFill>
                  <a:schemeClr val="bg1"/>
                </a:solidFill>
                <a:cs typeface="+mn-cs"/>
              </a:rPr>
              <a:t>遮盖天空。。。</a:t>
            </a:r>
            <a:endParaRPr lang="en-US" altLang="en-US" sz="3200" b="1" dirty="0">
              <a:solidFill>
                <a:schemeClr val="bg1"/>
              </a:solidFill>
              <a:cs typeface="+mn-cs"/>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48903">
                                            <p:txEl>
                                              <p:pRg st="1" end="1"/>
                                            </p:txEl>
                                          </p:spTgt>
                                        </p:tgtEl>
                                        <p:attrNameLst>
                                          <p:attrName>style.visibility</p:attrName>
                                        </p:attrNameLst>
                                      </p:cBhvr>
                                      <p:to>
                                        <p:strVal val="visible"/>
                                      </p:to>
                                    </p:set>
                                    <p:animEffect transition="in" filter="wipe(left)">
                                      <p:cBhvr>
                                        <p:cTn id="7" dur="500"/>
                                        <p:tgtEl>
                                          <p:spTgt spid="84890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8904"/>
                                        </p:tgtEl>
                                        <p:attrNameLst>
                                          <p:attrName>style.visibility</p:attrName>
                                        </p:attrNameLst>
                                      </p:cBhvr>
                                      <p:to>
                                        <p:strVal val="visible"/>
                                      </p:to>
                                    </p:set>
                                    <p:animEffect transition="in" filter="wipe(left)">
                                      <p:cBhvr>
                                        <p:cTn id="12" dur="500"/>
                                        <p:tgtEl>
                                          <p:spTgt spid="8489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48905"/>
                                        </p:tgtEl>
                                        <p:attrNameLst>
                                          <p:attrName>style.visibility</p:attrName>
                                        </p:attrNameLst>
                                      </p:cBhvr>
                                      <p:to>
                                        <p:strVal val="visible"/>
                                      </p:to>
                                    </p:set>
                                    <p:animEffect transition="in" filter="wipe(up)">
                                      <p:cBhvr>
                                        <p:cTn id="17" dur="500"/>
                                        <p:tgtEl>
                                          <p:spTgt spid="848905"/>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848907"/>
                                        </p:tgtEl>
                                        <p:attrNameLst>
                                          <p:attrName>style.visibility</p:attrName>
                                        </p:attrNameLst>
                                      </p:cBhvr>
                                      <p:to>
                                        <p:strVal val="visible"/>
                                      </p:to>
                                    </p:set>
                                    <p:animEffect transition="in" filter="wipe(up)">
                                      <p:cBhvr>
                                        <p:cTn id="21" dur="500"/>
                                        <p:tgtEl>
                                          <p:spTgt spid="848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4" grpId="0"/>
      <p:bldP spid="848905" grpId="0"/>
      <p:bldP spid="848907"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2191362" name="Rectangle 2"/>
          <p:cNvSpPr>
            <a:spLocks noGrp="1" noChangeArrowheads="1"/>
          </p:cNvSpPr>
          <p:nvPr>
            <p:ph type="title"/>
          </p:nvPr>
        </p:nvSpPr>
        <p:spPr>
          <a:xfrm>
            <a:off x="457200" y="-914400"/>
            <a:ext cx="8229600" cy="1143000"/>
          </a:xfrm>
        </p:spPr>
        <p:txBody>
          <a:bodyPr/>
          <a:lstStyle/>
          <a:p>
            <a:pPr eaLnBrk="1" hangingPunct="1">
              <a:defRPr/>
            </a:pPr>
            <a:r>
              <a:rPr lang="zh-CN" altLang="en-US" dirty="0">
                <a:solidFill>
                  <a:schemeClr val="accent2"/>
                </a:solidFill>
              </a:rPr>
              <a:t>创</a:t>
            </a:r>
            <a:r>
              <a:rPr lang="en-US" dirty="0">
                <a:solidFill>
                  <a:schemeClr val="accent2"/>
                </a:solidFill>
              </a:rPr>
              <a:t>1:16</a:t>
            </a:r>
            <a:r>
              <a:rPr lang="zh-CN" altLang="en-US" dirty="0">
                <a:solidFill>
                  <a:schemeClr val="accent2"/>
                </a:solidFill>
              </a:rPr>
              <a:t>与诗</a:t>
            </a:r>
            <a:r>
              <a:rPr lang="en-US" dirty="0">
                <a:solidFill>
                  <a:schemeClr val="accent2"/>
                </a:solidFill>
              </a:rPr>
              <a:t>136:7-9 </a:t>
            </a:r>
            <a:r>
              <a:rPr lang="zh-CN" altLang="en-US" dirty="0">
                <a:solidFill>
                  <a:schemeClr val="accent2"/>
                </a:solidFill>
              </a:rPr>
              <a:t>新译本</a:t>
            </a:r>
            <a:endParaRPr lang="en-US" dirty="0">
              <a:solidFill>
                <a:schemeClr val="accent2"/>
              </a:solidFill>
            </a:endParaRPr>
          </a:p>
        </p:txBody>
      </p:sp>
      <p:sp>
        <p:nvSpPr>
          <p:cNvPr id="2191363" name="Text Box 3"/>
          <p:cNvSpPr txBox="1">
            <a:spLocks noChangeArrowheads="1"/>
          </p:cNvSpPr>
          <p:nvPr/>
        </p:nvSpPr>
        <p:spPr bwMode="auto">
          <a:xfrm>
            <a:off x="914400" y="838200"/>
            <a:ext cx="7315200" cy="15049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defRPr/>
            </a:pPr>
            <a:r>
              <a:rPr lang="zh-CN" altLang="en-US" sz="3400" b="1" dirty="0">
                <a:solidFill>
                  <a:srgbClr val="FFFF00"/>
                </a:solidFill>
                <a:cs typeface="+mn-cs"/>
              </a:rPr>
              <a:t>创世记</a:t>
            </a:r>
            <a:r>
              <a:rPr lang="en-US" altLang="en-US" sz="3400" b="1" dirty="0">
                <a:solidFill>
                  <a:srgbClr val="FFFF00"/>
                </a:solidFill>
                <a:cs typeface="+mn-cs"/>
              </a:rPr>
              <a:t>1:16</a:t>
            </a:r>
          </a:p>
          <a:p>
            <a:pPr eaLnBrk="1" hangingPunct="1">
              <a:lnSpc>
                <a:spcPct val="90000"/>
              </a:lnSpc>
              <a:defRPr/>
            </a:pPr>
            <a:r>
              <a:rPr lang="zh-CN" altLang="en-US" sz="3400" b="1" dirty="0">
                <a:solidFill>
                  <a:schemeClr val="bg1"/>
                </a:solidFill>
                <a:cs typeface="+mn-cs"/>
              </a:rPr>
              <a:t>神</a:t>
            </a:r>
            <a:r>
              <a:rPr lang="zh-CN" altLang="en-US" sz="3400" b="1" dirty="0">
                <a:solidFill>
                  <a:srgbClr val="FFFF00"/>
                </a:solidFill>
                <a:cs typeface="+mn-cs"/>
              </a:rPr>
              <a:t>造</a:t>
            </a:r>
            <a:r>
              <a:rPr lang="en-US" altLang="en-US" sz="3400" b="1" i="1" dirty="0">
                <a:solidFill>
                  <a:srgbClr val="FFFF00"/>
                </a:solidFill>
                <a:cs typeface="+mn-cs"/>
              </a:rPr>
              <a:t>[et]</a:t>
            </a:r>
            <a:r>
              <a:rPr lang="zh-CN" altLang="en-US" sz="3400" b="1" dirty="0">
                <a:solidFill>
                  <a:schemeClr val="bg1"/>
                </a:solidFill>
                <a:cs typeface="+mn-cs"/>
              </a:rPr>
              <a:t>了两个大光体，</a:t>
            </a:r>
            <a:r>
              <a:rPr lang="en-US" altLang="en-US" sz="3400" b="1" i="1" dirty="0">
                <a:solidFill>
                  <a:srgbClr val="FFFF00"/>
                </a:solidFill>
                <a:cs typeface="+mn-cs"/>
              </a:rPr>
              <a:t>[et]</a:t>
            </a:r>
            <a:r>
              <a:rPr lang="zh-CN" altLang="en-US" sz="3400" b="1" dirty="0">
                <a:solidFill>
                  <a:schemeClr val="bg1"/>
                </a:solidFill>
                <a:cs typeface="+mn-cs"/>
              </a:rPr>
              <a:t>大的管昼，</a:t>
            </a:r>
            <a:r>
              <a:rPr lang="en-US" altLang="en-US" sz="3400" b="1" i="1" dirty="0">
                <a:solidFill>
                  <a:srgbClr val="FFFF00"/>
                </a:solidFill>
                <a:cs typeface="+mn-cs"/>
              </a:rPr>
              <a:t>[et]</a:t>
            </a:r>
            <a:r>
              <a:rPr lang="zh-CN" altLang="en-US" sz="3400" b="1" dirty="0">
                <a:solidFill>
                  <a:schemeClr val="bg1"/>
                </a:solidFill>
                <a:cs typeface="+mn-cs"/>
              </a:rPr>
              <a:t>小的管夜</a:t>
            </a:r>
            <a:r>
              <a:rPr lang="en-US" altLang="en-US" sz="3400" b="1" dirty="0">
                <a:solidFill>
                  <a:schemeClr val="accent1"/>
                </a:solidFill>
                <a:cs typeface="+mn-cs"/>
              </a:rPr>
              <a:t>[</a:t>
            </a:r>
            <a:r>
              <a:rPr lang="zh-CN" altLang="en-US" sz="3400" b="1" dirty="0">
                <a:solidFill>
                  <a:schemeClr val="accent1"/>
                </a:solidFill>
                <a:cs typeface="+mn-cs"/>
              </a:rPr>
              <a:t>他</a:t>
            </a:r>
            <a:r>
              <a:rPr lang="en-US" altLang="en-US" sz="3400" b="1" dirty="0">
                <a:solidFill>
                  <a:schemeClr val="accent1"/>
                </a:solidFill>
                <a:cs typeface="+mn-cs"/>
              </a:rPr>
              <a:t>]</a:t>
            </a:r>
            <a:r>
              <a:rPr lang="en-US" altLang="en-US" sz="3400" b="1" i="1" dirty="0">
                <a:solidFill>
                  <a:srgbClr val="FFFF00"/>
                </a:solidFill>
                <a:cs typeface="+mn-cs"/>
              </a:rPr>
              <a:t>[et]</a:t>
            </a:r>
            <a:r>
              <a:rPr lang="en-US" altLang="en-US" sz="3400" dirty="0">
                <a:cs typeface="+mn-cs"/>
              </a:rPr>
              <a:t> </a:t>
            </a:r>
            <a:r>
              <a:rPr lang="zh-CN" altLang="en-US" sz="3400" b="1" dirty="0">
                <a:solidFill>
                  <a:schemeClr val="bg1"/>
                </a:solidFill>
                <a:cs typeface="+mn-cs"/>
              </a:rPr>
              <a:t>又造了星星。</a:t>
            </a:r>
            <a:endParaRPr lang="en-US" altLang="en-US" sz="3400" dirty="0">
              <a:cs typeface="+mn-cs"/>
            </a:endParaRPr>
          </a:p>
        </p:txBody>
      </p:sp>
      <p:sp>
        <p:nvSpPr>
          <p:cNvPr id="2191364" name="Text Box 4"/>
          <p:cNvSpPr txBox="1">
            <a:spLocks noChangeArrowheads="1"/>
          </p:cNvSpPr>
          <p:nvPr/>
        </p:nvSpPr>
        <p:spPr bwMode="auto">
          <a:xfrm>
            <a:off x="914400" y="4114800"/>
            <a:ext cx="7315200" cy="1816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zh-CN" altLang="en-US" sz="2800" b="1">
                <a:solidFill>
                  <a:srgbClr val="FFFF00"/>
                </a:solidFill>
              </a:rPr>
              <a:t>诗篇</a:t>
            </a:r>
            <a:r>
              <a:rPr lang="en-US" sz="2800" b="1">
                <a:solidFill>
                  <a:srgbClr val="FFFF00"/>
                </a:solidFill>
              </a:rPr>
              <a:t>136:7-9</a:t>
            </a:r>
          </a:p>
          <a:p>
            <a:pPr eaLnBrk="1" hangingPunct="1">
              <a:defRPr/>
            </a:pPr>
            <a:r>
              <a:rPr lang="en-US" sz="2800" b="1">
                <a:solidFill>
                  <a:schemeClr val="bg1"/>
                </a:solidFill>
              </a:rPr>
              <a:t>7. </a:t>
            </a:r>
            <a:r>
              <a:rPr lang="zh-CN" altLang="en-US" sz="2800" b="1">
                <a:solidFill>
                  <a:schemeClr val="bg1"/>
                </a:solidFill>
              </a:rPr>
              <a:t>那</a:t>
            </a:r>
            <a:r>
              <a:rPr lang="zh-CN" altLang="en-US" sz="2800" b="1">
                <a:solidFill>
                  <a:srgbClr val="FFFF00"/>
                </a:solidFill>
              </a:rPr>
              <a:t>造</a:t>
            </a:r>
            <a:r>
              <a:rPr lang="zh-CN" altLang="en-US" sz="2800" b="1">
                <a:solidFill>
                  <a:schemeClr val="bg1"/>
                </a:solidFill>
              </a:rPr>
              <a:t>成大光的。。。</a:t>
            </a:r>
            <a:endParaRPr lang="en-US" sz="2800" b="1">
              <a:solidFill>
                <a:schemeClr val="bg1"/>
              </a:solidFill>
            </a:endParaRPr>
          </a:p>
          <a:p>
            <a:pPr eaLnBrk="1" hangingPunct="1">
              <a:defRPr/>
            </a:pPr>
            <a:r>
              <a:rPr lang="en-US" sz="2800" b="1">
                <a:solidFill>
                  <a:schemeClr val="bg1"/>
                </a:solidFill>
              </a:rPr>
              <a:t>8. </a:t>
            </a:r>
            <a:r>
              <a:rPr lang="en-US" sz="2800" b="1" i="1">
                <a:solidFill>
                  <a:srgbClr val="FFFF00"/>
                </a:solidFill>
              </a:rPr>
              <a:t>[et]</a:t>
            </a:r>
            <a:r>
              <a:rPr lang="zh-CN" altLang="en-US" sz="2800" b="1" i="1">
                <a:solidFill>
                  <a:srgbClr val="FFFF00"/>
                </a:solidFill>
              </a:rPr>
              <a:t> </a:t>
            </a:r>
            <a:r>
              <a:rPr lang="zh-CN" altLang="en-US" sz="2800" b="1">
                <a:solidFill>
                  <a:srgbClr val="FFFF00"/>
                </a:solidFill>
              </a:rPr>
              <a:t>太阳</a:t>
            </a:r>
            <a:r>
              <a:rPr lang="zh-CN" altLang="en-US" sz="2800" b="1">
                <a:solidFill>
                  <a:schemeClr val="bg1"/>
                </a:solidFill>
              </a:rPr>
              <a:t>管白昼。。。</a:t>
            </a:r>
            <a:endParaRPr lang="en-US" sz="2800"/>
          </a:p>
          <a:p>
            <a:pPr eaLnBrk="1" hangingPunct="1">
              <a:defRPr/>
            </a:pPr>
            <a:r>
              <a:rPr lang="en-US" sz="2800" b="1">
                <a:solidFill>
                  <a:schemeClr val="bg1"/>
                </a:solidFill>
              </a:rPr>
              <a:t>9. </a:t>
            </a:r>
            <a:r>
              <a:rPr lang="en-US" sz="2800" b="1" i="1">
                <a:solidFill>
                  <a:srgbClr val="FFFF00"/>
                </a:solidFill>
              </a:rPr>
              <a:t>[et]</a:t>
            </a:r>
            <a:r>
              <a:rPr lang="en-US" sz="2800"/>
              <a:t> </a:t>
            </a:r>
            <a:r>
              <a:rPr lang="zh-CN" altLang="en-US" sz="2800" b="1">
                <a:solidFill>
                  <a:srgbClr val="FFFF00"/>
                </a:solidFill>
              </a:rPr>
              <a:t>月亮</a:t>
            </a:r>
            <a:r>
              <a:rPr lang="zh-CN" altLang="en-US" sz="2800" b="1">
                <a:solidFill>
                  <a:schemeClr val="bg1"/>
                </a:solidFill>
              </a:rPr>
              <a:t>和</a:t>
            </a:r>
            <a:r>
              <a:rPr lang="zh-CN" altLang="en-US" sz="2800" b="1">
                <a:solidFill>
                  <a:srgbClr val="FFFF00"/>
                </a:solidFill>
              </a:rPr>
              <a:t>星星</a:t>
            </a:r>
            <a:r>
              <a:rPr lang="zh-CN" altLang="en-US" sz="2800" b="1">
                <a:solidFill>
                  <a:schemeClr val="bg1"/>
                </a:solidFill>
              </a:rPr>
              <a:t>管黑夜</a:t>
            </a:r>
            <a:r>
              <a:rPr lang="en-US" sz="2800" b="1">
                <a:solidFill>
                  <a:schemeClr val="bg1"/>
                </a:solidFill>
              </a:rPr>
              <a:t> </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91364"/>
                                        </p:tgtEl>
                                        <p:attrNameLst>
                                          <p:attrName>style.visibility</p:attrName>
                                        </p:attrNameLst>
                                      </p:cBhvr>
                                      <p:to>
                                        <p:strVal val="visible"/>
                                      </p:to>
                                    </p:set>
                                    <p:anim calcmode="lin" valueType="num">
                                      <p:cBhvr>
                                        <p:cTn id="7" dur="500" fill="hold"/>
                                        <p:tgtEl>
                                          <p:spTgt spid="2191364"/>
                                        </p:tgtEl>
                                        <p:attrNameLst>
                                          <p:attrName>ppt_w</p:attrName>
                                        </p:attrNameLst>
                                      </p:cBhvr>
                                      <p:tavLst>
                                        <p:tav tm="0">
                                          <p:val>
                                            <p:fltVal val="0"/>
                                          </p:val>
                                        </p:tav>
                                        <p:tav tm="100000">
                                          <p:val>
                                            <p:strVal val="#ppt_w"/>
                                          </p:val>
                                        </p:tav>
                                      </p:tavLst>
                                    </p:anim>
                                    <p:anim calcmode="lin" valueType="num">
                                      <p:cBhvr>
                                        <p:cTn id="8" dur="500" fill="hold"/>
                                        <p:tgtEl>
                                          <p:spTgt spid="2191364"/>
                                        </p:tgtEl>
                                        <p:attrNameLst>
                                          <p:attrName>ppt_h</p:attrName>
                                        </p:attrNameLst>
                                      </p:cBhvr>
                                      <p:tavLst>
                                        <p:tav tm="0">
                                          <p:val>
                                            <p:fltVal val="0"/>
                                          </p:val>
                                        </p:tav>
                                        <p:tav tm="100000">
                                          <p:val>
                                            <p:strVal val="#ppt_h"/>
                                          </p:val>
                                        </p:tav>
                                      </p:tavLst>
                                    </p:anim>
                                    <p:animEffect transition="in" filter="fade">
                                      <p:cBhvr>
                                        <p:cTn id="9" dur="500"/>
                                        <p:tgtEl>
                                          <p:spTgt spid="2191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64"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25538" name="Rectangle 2"/>
          <p:cNvSpPr>
            <a:spLocks noGrp="1" noChangeArrowheads="1"/>
          </p:cNvSpPr>
          <p:nvPr>
            <p:ph type="title"/>
          </p:nvPr>
        </p:nvSpPr>
        <p:spPr>
          <a:xfrm>
            <a:off x="381000" y="-838200"/>
            <a:ext cx="8229600" cy="1143000"/>
          </a:xfrm>
        </p:spPr>
        <p:txBody>
          <a:bodyPr/>
          <a:lstStyle/>
          <a:p>
            <a:pPr eaLnBrk="1" hangingPunct="1">
              <a:defRPr/>
            </a:pPr>
            <a:r>
              <a:rPr lang="zh-CN" altLang="en-US" dirty="0">
                <a:solidFill>
                  <a:schemeClr val="accent2"/>
                </a:solidFill>
              </a:rPr>
              <a:t>神几时造了它们？</a:t>
            </a:r>
            <a:endParaRPr lang="en-US" dirty="0">
              <a:solidFill>
                <a:schemeClr val="accent2"/>
              </a:solidFill>
            </a:endParaRPr>
          </a:p>
        </p:txBody>
      </p:sp>
      <p:sp>
        <p:nvSpPr>
          <p:cNvPr id="2625539" name="Text Box 3"/>
          <p:cNvSpPr txBox="1">
            <a:spLocks noChangeArrowheads="1"/>
          </p:cNvSpPr>
          <p:nvPr/>
        </p:nvSpPr>
        <p:spPr bwMode="auto">
          <a:xfrm>
            <a:off x="914400" y="838200"/>
            <a:ext cx="7315200" cy="10334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defRPr/>
            </a:pPr>
            <a:r>
              <a:rPr lang="zh-CN" altLang="en-US" sz="3400" b="1" dirty="0">
                <a:solidFill>
                  <a:srgbClr val="FFFF00"/>
                </a:solidFill>
                <a:cs typeface="+mn-cs"/>
              </a:rPr>
              <a:t>若神没有在第四天造太阳、月亮和恒星，祂几时造它们？</a:t>
            </a:r>
            <a:endParaRPr lang="en-US" altLang="en-US" sz="3400" dirty="0">
              <a:solidFill>
                <a:srgbClr val="FFFF00"/>
              </a:solidFill>
              <a:cs typeface="+mn-cs"/>
            </a:endParaRPr>
          </a:p>
        </p:txBody>
      </p:sp>
      <p:sp>
        <p:nvSpPr>
          <p:cNvPr id="2625540" name="Text Box 4"/>
          <p:cNvSpPr txBox="1">
            <a:spLocks noChangeArrowheads="1"/>
          </p:cNvSpPr>
          <p:nvPr/>
        </p:nvSpPr>
        <p:spPr bwMode="auto">
          <a:xfrm>
            <a:off x="914400" y="2659063"/>
            <a:ext cx="7315200" cy="14652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buFontTx/>
              <a:buChar char="•"/>
              <a:defRPr/>
            </a:pPr>
            <a:r>
              <a:rPr lang="en-US" sz="3600" b="1" dirty="0">
                <a:solidFill>
                  <a:schemeClr val="bg1"/>
                </a:solidFill>
                <a:cs typeface="+mn-cs"/>
              </a:rPr>
              <a:t>  </a:t>
            </a:r>
            <a:r>
              <a:rPr lang="zh-CN" altLang="en-US" sz="3600" b="1" dirty="0">
                <a:solidFill>
                  <a:schemeClr val="bg1"/>
                </a:solidFill>
                <a:cs typeface="+mn-cs"/>
              </a:rPr>
              <a:t>第三节？</a:t>
            </a:r>
            <a:endParaRPr lang="en-US" sz="3600" b="1" dirty="0">
              <a:solidFill>
                <a:schemeClr val="bg1"/>
              </a:solidFill>
              <a:cs typeface="+mn-cs"/>
            </a:endParaRPr>
          </a:p>
          <a:p>
            <a:pPr>
              <a:spcBef>
                <a:spcPct val="50000"/>
              </a:spcBef>
              <a:buFontTx/>
              <a:buChar char="•"/>
              <a:defRPr/>
            </a:pPr>
            <a:r>
              <a:rPr lang="en-US" sz="3600" b="1" dirty="0">
                <a:solidFill>
                  <a:schemeClr val="bg1"/>
                </a:solidFill>
                <a:cs typeface="+mn-cs"/>
              </a:rPr>
              <a:t>  </a:t>
            </a:r>
            <a:r>
              <a:rPr lang="zh-CN" altLang="en-US" sz="3600" b="1" dirty="0">
                <a:solidFill>
                  <a:schemeClr val="bg1"/>
                </a:solidFill>
                <a:cs typeface="+mn-cs"/>
              </a:rPr>
              <a:t>第一节？</a:t>
            </a:r>
            <a:endParaRPr lang="en-US" sz="3600" b="1" dirty="0">
              <a:solidFill>
                <a:schemeClr val="bg1"/>
              </a:solidFill>
              <a:cs typeface="+mn-cs"/>
            </a:endParaRPr>
          </a:p>
        </p:txBody>
      </p:sp>
    </p:spTree>
  </p:cSld>
  <p:clrMapOvr>
    <a:overrideClrMapping bg1="lt1" tx1="dk1" bg2="lt2" tx2="dk2" accent1="accent1" accent2="accent2" accent3="accent3" accent4="accent4" accent5="accent5" accent6="accent6" hlink="hlink" folHlink="folHlink"/>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850946" name="Rectangle 2"/>
          <p:cNvSpPr>
            <a:spLocks noGrp="1" noChangeArrowheads="1"/>
          </p:cNvSpPr>
          <p:nvPr>
            <p:ph type="title"/>
          </p:nvPr>
        </p:nvSpPr>
        <p:spPr>
          <a:xfrm>
            <a:off x="381000" y="-1143000"/>
            <a:ext cx="8229600" cy="1143000"/>
          </a:xfrm>
        </p:spPr>
        <p:txBody>
          <a:bodyPr/>
          <a:lstStyle/>
          <a:p>
            <a:pPr eaLnBrk="1" hangingPunct="1">
              <a:defRPr/>
            </a:pPr>
            <a:r>
              <a:rPr lang="zh-CN" altLang="en-US">
                <a:solidFill>
                  <a:srgbClr val="663300"/>
                </a:solidFill>
                <a:latin typeface="Arial" charset="0"/>
                <a:ea typeface="ＭＳ Ｐゴシック" charset="0"/>
                <a:cs typeface="Arial" charset="0"/>
              </a:rPr>
              <a:t>结论</a:t>
            </a:r>
            <a:r>
              <a:rPr lang="en-US" altLang="zh-CN">
                <a:solidFill>
                  <a:srgbClr val="663300"/>
                </a:solidFill>
                <a:latin typeface="Arial" charset="0"/>
                <a:ea typeface="ＭＳ Ｐゴシック" charset="0"/>
                <a:cs typeface="Arial" charset="0"/>
              </a:rPr>
              <a:t>—</a:t>
            </a:r>
            <a:r>
              <a:rPr lang="zh-CN" altLang="en-US">
                <a:solidFill>
                  <a:srgbClr val="663300"/>
                </a:solidFill>
                <a:latin typeface="Arial" charset="0"/>
                <a:ea typeface="ＭＳ Ｐゴシック" charset="0"/>
                <a:cs typeface="Arial" charset="0"/>
              </a:rPr>
              <a:t>恒星是在第四天被</a:t>
            </a:r>
            <a:r>
              <a:rPr lang="zh-CN" altLang="en-US" b="1">
                <a:solidFill>
                  <a:srgbClr val="663300"/>
                </a:solidFill>
                <a:latin typeface="Arial" charset="0"/>
                <a:ea typeface="ＭＳ Ｐゴシック" charset="0"/>
                <a:cs typeface="Arial" charset="0"/>
              </a:rPr>
              <a:t>造</a:t>
            </a:r>
            <a:r>
              <a:rPr lang="zh-CN" altLang="en-US">
                <a:solidFill>
                  <a:srgbClr val="663300"/>
                </a:solidFill>
                <a:latin typeface="Arial" charset="0"/>
                <a:ea typeface="ＭＳ Ｐゴシック" charset="0"/>
                <a:cs typeface="Arial" charset="0"/>
              </a:rPr>
              <a:t>的</a:t>
            </a:r>
            <a:endParaRPr lang="en-US">
              <a:solidFill>
                <a:srgbClr val="663300"/>
              </a:solidFill>
              <a:latin typeface="Arial" charset="0"/>
              <a:ea typeface="ＭＳ Ｐゴシック" charset="0"/>
              <a:cs typeface="Arial" charset="0"/>
            </a:endParaRPr>
          </a:p>
        </p:txBody>
      </p:sp>
      <p:sp>
        <p:nvSpPr>
          <p:cNvPr id="850947" name="Text Box 3"/>
          <p:cNvSpPr txBox="1">
            <a:spLocks noChangeArrowheads="1"/>
          </p:cNvSpPr>
          <p:nvPr/>
        </p:nvSpPr>
        <p:spPr bwMode="auto">
          <a:xfrm>
            <a:off x="914400" y="1295400"/>
            <a:ext cx="7239000" cy="2586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zh-CN" altLang="en-US" sz="5400" b="1" dirty="0">
                <a:solidFill>
                  <a:schemeClr val="bg1"/>
                </a:solidFill>
                <a:cs typeface="+mn-cs"/>
              </a:rPr>
              <a:t>圣经</a:t>
            </a:r>
            <a:r>
              <a:rPr lang="zh-CN" altLang="en-US" sz="5400" b="1" i="1" dirty="0">
                <a:solidFill>
                  <a:srgbClr val="FFFF00"/>
                </a:solidFill>
                <a:cs typeface="+mn-cs"/>
              </a:rPr>
              <a:t>清楚</a:t>
            </a:r>
            <a:r>
              <a:rPr lang="zh-CN" altLang="en-US" sz="5400" b="1" dirty="0">
                <a:solidFill>
                  <a:schemeClr val="bg1"/>
                </a:solidFill>
                <a:cs typeface="+mn-cs"/>
              </a:rPr>
              <a:t>教导太阳、月亮与恒星</a:t>
            </a:r>
            <a:r>
              <a:rPr lang="zh-CN" altLang="en-US" sz="5400" b="1" i="1" dirty="0">
                <a:solidFill>
                  <a:srgbClr val="FFFF00"/>
                </a:solidFill>
                <a:cs typeface="+mn-cs"/>
              </a:rPr>
              <a:t>全都</a:t>
            </a:r>
            <a:r>
              <a:rPr lang="zh-CN" altLang="en-US" sz="5400" b="1" dirty="0">
                <a:solidFill>
                  <a:schemeClr val="bg1"/>
                </a:solidFill>
                <a:cs typeface="+mn-cs"/>
              </a:rPr>
              <a:t>是在第四天被造的。</a:t>
            </a:r>
            <a:endParaRPr lang="en-US" sz="5400" b="1" dirty="0">
              <a:solidFill>
                <a:schemeClr val="bg1"/>
              </a:solidFill>
              <a:cs typeface="+mn-cs"/>
            </a:endParaRPr>
          </a:p>
        </p:txBody>
      </p:sp>
    </p:spTree>
  </p:cSld>
  <p:clrMapOvr>
    <a:overrideClrMapping bg1="lt1" tx1="dk1" bg2="lt2" tx2="dk2" accent1="accent1" accent2="accent2" accent3="accent3" accent4="accent4" accent5="accent5" accent6="accent6" hlink="hlink" folHlink="folHlink"/>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0834" name="Picture 2" descr="Bias look at facts A to I 3 0149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11338" y="1981200"/>
            <a:ext cx="5503862" cy="28749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680835" name="Rectangle 3"/>
          <p:cNvSpPr>
            <a:spLocks noGrp="1" noChangeArrowheads="1"/>
          </p:cNvSpPr>
          <p:nvPr>
            <p:ph type="title"/>
          </p:nvPr>
        </p:nvSpPr>
        <p:spPr/>
        <p:txBody>
          <a:bodyPr/>
          <a:lstStyle/>
          <a:p>
            <a:pPr eaLnBrk="1" hangingPunct="1">
              <a:defRPr/>
            </a:pPr>
            <a:r>
              <a:rPr lang="en-US" dirty="0"/>
              <a:t>Assumptions Facts-Interpretations astronomy</a:t>
            </a:r>
          </a:p>
        </p:txBody>
      </p:sp>
      <p:sp>
        <p:nvSpPr>
          <p:cNvPr id="2680836" name="Text Box 4"/>
          <p:cNvSpPr txBox="1">
            <a:spLocks noChangeArrowheads="1"/>
          </p:cNvSpPr>
          <p:nvPr/>
        </p:nvSpPr>
        <p:spPr bwMode="auto">
          <a:xfrm>
            <a:off x="1371600" y="76200"/>
            <a:ext cx="28956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defRPr/>
            </a:pPr>
            <a:r>
              <a:rPr lang="zh-CN" altLang="en-US" sz="2600" b="1">
                <a:latin typeface="Myriad Pro" charset="0"/>
              </a:rPr>
              <a:t>自然假设 </a:t>
            </a:r>
            <a:endParaRPr lang="en-US" sz="2600" b="1">
              <a:latin typeface="Myriad Pro" charset="0"/>
            </a:endParaRPr>
          </a:p>
        </p:txBody>
      </p:sp>
      <p:sp>
        <p:nvSpPr>
          <p:cNvPr id="2680837"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400" b="1" dirty="0">
                <a:latin typeface="Myriad Pro" charset="0"/>
                <a:cs typeface="+mn-cs"/>
              </a:rPr>
              <a:t>大爆炸于数亿年</a:t>
            </a:r>
          </a:p>
          <a:p>
            <a:pPr algn="ctr">
              <a:lnSpc>
                <a:spcPct val="90000"/>
              </a:lnSpc>
              <a:defRPr/>
            </a:pPr>
            <a:endParaRPr lang="en-US" sz="2400" b="1" dirty="0">
              <a:latin typeface="Myriad Pro" charset="0"/>
              <a:cs typeface="+mn-cs"/>
            </a:endParaRPr>
          </a:p>
        </p:txBody>
      </p:sp>
      <p:sp>
        <p:nvSpPr>
          <p:cNvPr id="2680838" name="Text Box 6"/>
          <p:cNvSpPr txBox="1">
            <a:spLocks noChangeArrowheads="1"/>
          </p:cNvSpPr>
          <p:nvPr/>
        </p:nvSpPr>
        <p:spPr bwMode="auto">
          <a:xfrm>
            <a:off x="4800600" y="5715000"/>
            <a:ext cx="30480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400" b="1" dirty="0">
                <a:latin typeface="Myriad Pro" charset="0"/>
                <a:cs typeface="+mn-cs"/>
              </a:rPr>
              <a:t>有计划、年轻的宇宙</a:t>
            </a:r>
            <a:endParaRPr lang="en-US" sz="2400" b="1" dirty="0">
              <a:latin typeface="Myriad Pro" charset="0"/>
              <a:cs typeface="+mn-cs"/>
            </a:endParaRPr>
          </a:p>
        </p:txBody>
      </p:sp>
      <p:sp>
        <p:nvSpPr>
          <p:cNvPr id="2680839" name="Text Box 7"/>
          <p:cNvSpPr txBox="1">
            <a:spLocks noChangeArrowheads="1"/>
          </p:cNvSpPr>
          <p:nvPr/>
        </p:nvSpPr>
        <p:spPr bwMode="auto">
          <a:xfrm>
            <a:off x="4876800" y="76200"/>
            <a:ext cx="28956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nchorCtr="1"/>
          <a:lstStyle/>
          <a:p>
            <a:pPr algn="ctr">
              <a:lnSpc>
                <a:spcPct val="90000"/>
              </a:lnSpc>
              <a:defRPr/>
            </a:pPr>
            <a:r>
              <a:rPr lang="zh-CN" altLang="en-US" sz="2600" b="1" dirty="0">
                <a:latin typeface="Myriad Pro" charset="0"/>
                <a:cs typeface="+mn-cs"/>
              </a:rPr>
              <a:t>圣经假设</a:t>
            </a:r>
            <a:endParaRPr lang="en-US" sz="2600" b="1" dirty="0">
              <a:latin typeface="Myriad Pro" charset="0"/>
              <a:cs typeface="+mn-cs"/>
            </a:endParaRPr>
          </a:p>
        </p:txBody>
      </p:sp>
      <p:cxnSp>
        <p:nvCxnSpPr>
          <p:cNvPr id="2680840" name="AutoShape 8"/>
          <p:cNvCxnSpPr>
            <a:cxnSpLocks noChangeShapeType="1"/>
            <a:endCxn id="2680838" idx="0"/>
          </p:cNvCxnSpPr>
          <p:nvPr/>
        </p:nvCxnSpPr>
        <p:spPr bwMode="auto">
          <a:xfrm rot="16200000" flipH="1">
            <a:off x="5429250" y="478155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cxnSp>
        <p:nvCxnSpPr>
          <p:cNvPr id="2680841" name="AutoShape 9"/>
          <p:cNvCxnSpPr>
            <a:cxnSpLocks noChangeShapeType="1"/>
            <a:endCxn id="2680837" idx="0"/>
          </p:cNvCxnSpPr>
          <p:nvPr/>
        </p:nvCxnSpPr>
        <p:spPr bwMode="auto">
          <a:xfrm rot="5400000">
            <a:off x="2762250" y="47815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cxnSp>
        <p:nvCxnSpPr>
          <p:cNvPr id="2680842" name="AutoShape 10"/>
          <p:cNvCxnSpPr>
            <a:cxnSpLocks noChangeShapeType="1"/>
            <a:stCxn id="2680839" idx="2"/>
          </p:cNvCxnSpPr>
          <p:nvPr/>
        </p:nvCxnSpPr>
        <p:spPr bwMode="auto">
          <a:xfrm rot="5400000">
            <a:off x="5511006" y="1327944"/>
            <a:ext cx="960438"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cxnSp>
        <p:nvCxnSpPr>
          <p:cNvPr id="2680843" name="AutoShape 11"/>
          <p:cNvCxnSpPr>
            <a:cxnSpLocks noChangeShapeType="1"/>
            <a:stCxn id="2680836" idx="2"/>
          </p:cNvCxnSpPr>
          <p:nvPr/>
        </p:nvCxnSpPr>
        <p:spPr bwMode="auto">
          <a:xfrm rot="16200000" flipH="1">
            <a:off x="2724150" y="1276350"/>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cxnSp>
      <p:sp>
        <p:nvSpPr>
          <p:cNvPr id="2680844" name="Text Box 12"/>
          <p:cNvSpPr txBox="1">
            <a:spLocks noChangeArrowheads="1"/>
          </p:cNvSpPr>
          <p:nvPr/>
        </p:nvSpPr>
        <p:spPr bwMode="auto">
          <a:xfrm>
            <a:off x="0" y="42672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eaLnBrk="0" hangingPunct="0">
              <a:defRPr/>
            </a:pPr>
            <a:r>
              <a:rPr lang="zh-CN" altLang="en-US" sz="2400" dirty="0">
                <a:solidFill>
                  <a:schemeClr val="bg1"/>
                </a:solidFill>
                <a:latin typeface="Futura Md BT" charset="0"/>
                <a:cs typeface="+mn-cs"/>
              </a:rPr>
              <a:t>行星与恒星</a:t>
            </a:r>
            <a:endParaRPr lang="en-US" sz="2400" dirty="0">
              <a:solidFill>
                <a:schemeClr val="bg1"/>
              </a:solidFill>
              <a:latin typeface="Futura Md BT" charset="0"/>
              <a:cs typeface="+mn-cs"/>
            </a:endParaRPr>
          </a:p>
        </p:txBody>
      </p:sp>
      <p:sp>
        <p:nvSpPr>
          <p:cNvPr id="2680845" name="WordArt 13"/>
          <p:cNvSpPr>
            <a:spLocks noChangeArrowheads="1" noChangeShapeType="1" noTextEdit="1"/>
          </p:cNvSpPr>
          <p:nvPr/>
        </p:nvSpPr>
        <p:spPr bwMode="auto">
          <a:xfrm>
            <a:off x="1295400" y="5943600"/>
            <a:ext cx="3048000" cy="6477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2680846" name="Text Box 14"/>
          <p:cNvSpPr txBox="1">
            <a:spLocks noChangeArrowheads="1"/>
          </p:cNvSpPr>
          <p:nvPr/>
        </p:nvSpPr>
        <p:spPr bwMode="auto">
          <a:xfrm>
            <a:off x="381000" y="3581400"/>
            <a:ext cx="1828800"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zh-CN" altLang="en-US" sz="4400" b="1" dirty="0">
                <a:solidFill>
                  <a:srgbClr val="FFFF00"/>
                </a:solidFill>
                <a:cs typeface="+mn-cs"/>
              </a:rPr>
              <a:t>不符合事实！</a:t>
            </a:r>
            <a:endParaRPr lang="en-US" altLang="en-US" sz="4400" b="1" dirty="0">
              <a:solidFill>
                <a:srgbClr val="FFFF00"/>
              </a:solidFill>
              <a:cs typeface="+mn-cs"/>
            </a:endParaRPr>
          </a:p>
        </p:txBody>
      </p:sp>
      <p:sp>
        <p:nvSpPr>
          <p:cNvPr id="2680847" name="Text Box 15"/>
          <p:cNvSpPr txBox="1">
            <a:spLocks noChangeArrowheads="1"/>
          </p:cNvSpPr>
          <p:nvPr/>
        </p:nvSpPr>
        <p:spPr bwMode="auto">
          <a:xfrm>
            <a:off x="7315200" y="3581400"/>
            <a:ext cx="1447800" cy="1570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r">
              <a:spcBef>
                <a:spcPct val="50000"/>
              </a:spcBef>
              <a:defRPr/>
            </a:pPr>
            <a:r>
              <a:rPr lang="zh-CN" altLang="en-US" sz="4800" b="1" dirty="0">
                <a:solidFill>
                  <a:srgbClr val="FFFF00"/>
                </a:solidFill>
                <a:cs typeface="+mn-cs"/>
              </a:rPr>
              <a:t>符合事实！</a:t>
            </a:r>
            <a:endParaRPr lang="en-US" sz="4800" b="1" dirty="0">
              <a:solidFill>
                <a:srgbClr val="FFFF00"/>
              </a:solidFill>
              <a:cs typeface="+mn-cs"/>
            </a:endParaRPr>
          </a:p>
        </p:txBody>
      </p:sp>
      <p:sp>
        <p:nvSpPr>
          <p:cNvPr id="2680848" name="WordArt 16"/>
          <p:cNvSpPr>
            <a:spLocks noChangeArrowheads="1" noChangeShapeType="1" noTextEdit="1"/>
          </p:cNvSpPr>
          <p:nvPr/>
        </p:nvSpPr>
        <p:spPr bwMode="auto">
          <a:xfrm>
            <a:off x="1295400" y="228600"/>
            <a:ext cx="3048000" cy="6477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80836"/>
                                        </p:tgtEl>
                                        <p:attrNameLst>
                                          <p:attrName>style.visibility</p:attrName>
                                        </p:attrNameLst>
                                      </p:cBhvr>
                                      <p:to>
                                        <p:strVal val="visible"/>
                                      </p:to>
                                    </p:set>
                                    <p:animEffect transition="in" filter="wipe(up)">
                                      <p:cBhvr>
                                        <p:cTn id="7" dur="500"/>
                                        <p:tgtEl>
                                          <p:spTgt spid="268083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680843"/>
                                        </p:tgtEl>
                                        <p:attrNameLst>
                                          <p:attrName>style.visibility</p:attrName>
                                        </p:attrNameLst>
                                      </p:cBhvr>
                                      <p:to>
                                        <p:strVal val="visible"/>
                                      </p:to>
                                    </p:set>
                                    <p:animEffect transition="in" filter="wipe(up)">
                                      <p:cBhvr>
                                        <p:cTn id="11" dur="500"/>
                                        <p:tgtEl>
                                          <p:spTgt spid="26808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680841"/>
                                        </p:tgtEl>
                                        <p:attrNameLst>
                                          <p:attrName>style.visibility</p:attrName>
                                        </p:attrNameLst>
                                      </p:cBhvr>
                                      <p:to>
                                        <p:strVal val="visible"/>
                                      </p:to>
                                    </p:set>
                                    <p:animEffect transition="in" filter="wipe(up)">
                                      <p:cBhvr>
                                        <p:cTn id="16" dur="500"/>
                                        <p:tgtEl>
                                          <p:spTgt spid="2680841"/>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680837"/>
                                        </p:tgtEl>
                                        <p:attrNameLst>
                                          <p:attrName>style.visibility</p:attrName>
                                        </p:attrNameLst>
                                      </p:cBhvr>
                                      <p:to>
                                        <p:strVal val="visible"/>
                                      </p:to>
                                    </p:set>
                                    <p:animEffect transition="in" filter="wipe(up)">
                                      <p:cBhvr>
                                        <p:cTn id="20" dur="500"/>
                                        <p:tgtEl>
                                          <p:spTgt spid="268083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80839"/>
                                        </p:tgtEl>
                                        <p:attrNameLst>
                                          <p:attrName>style.visibility</p:attrName>
                                        </p:attrNameLst>
                                      </p:cBhvr>
                                      <p:to>
                                        <p:strVal val="visible"/>
                                      </p:to>
                                    </p:set>
                                    <p:animEffect transition="in" filter="wipe(up)">
                                      <p:cBhvr>
                                        <p:cTn id="25" dur="500"/>
                                        <p:tgtEl>
                                          <p:spTgt spid="2680839"/>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2680842"/>
                                        </p:tgtEl>
                                        <p:attrNameLst>
                                          <p:attrName>style.visibility</p:attrName>
                                        </p:attrNameLst>
                                      </p:cBhvr>
                                      <p:to>
                                        <p:strVal val="visible"/>
                                      </p:to>
                                    </p:set>
                                    <p:animEffect transition="in" filter="wipe(up)">
                                      <p:cBhvr>
                                        <p:cTn id="29" dur="500"/>
                                        <p:tgtEl>
                                          <p:spTgt spid="268084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2680840"/>
                                        </p:tgtEl>
                                        <p:attrNameLst>
                                          <p:attrName>style.visibility</p:attrName>
                                        </p:attrNameLst>
                                      </p:cBhvr>
                                      <p:to>
                                        <p:strVal val="visible"/>
                                      </p:to>
                                    </p:set>
                                    <p:animEffect transition="in" filter="wipe(up)">
                                      <p:cBhvr>
                                        <p:cTn id="34" dur="500"/>
                                        <p:tgtEl>
                                          <p:spTgt spid="2680840"/>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680838"/>
                                        </p:tgtEl>
                                        <p:attrNameLst>
                                          <p:attrName>style.visibility</p:attrName>
                                        </p:attrNameLst>
                                      </p:cBhvr>
                                      <p:to>
                                        <p:strVal val="visible"/>
                                      </p:to>
                                    </p:set>
                                    <p:animEffect transition="in" filter="wipe(up)">
                                      <p:cBhvr>
                                        <p:cTn id="38" dur="500"/>
                                        <p:tgtEl>
                                          <p:spTgt spid="26808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680846"/>
                                        </p:tgtEl>
                                        <p:attrNameLst>
                                          <p:attrName>style.visibility</p:attrName>
                                        </p:attrNameLst>
                                      </p:cBhvr>
                                      <p:to>
                                        <p:strVal val="visible"/>
                                      </p:to>
                                    </p:set>
                                    <p:anim calcmode="lin" valueType="num">
                                      <p:cBhvr>
                                        <p:cTn id="43" dur="500" fill="hold"/>
                                        <p:tgtEl>
                                          <p:spTgt spid="2680846"/>
                                        </p:tgtEl>
                                        <p:attrNameLst>
                                          <p:attrName>ppt_w</p:attrName>
                                        </p:attrNameLst>
                                      </p:cBhvr>
                                      <p:tavLst>
                                        <p:tav tm="0">
                                          <p:val>
                                            <p:fltVal val="0"/>
                                          </p:val>
                                        </p:tav>
                                        <p:tav tm="100000">
                                          <p:val>
                                            <p:strVal val="#ppt_w"/>
                                          </p:val>
                                        </p:tav>
                                      </p:tavLst>
                                    </p:anim>
                                    <p:anim calcmode="lin" valueType="num">
                                      <p:cBhvr>
                                        <p:cTn id="44" dur="500" fill="hold"/>
                                        <p:tgtEl>
                                          <p:spTgt spid="2680846"/>
                                        </p:tgtEl>
                                        <p:attrNameLst>
                                          <p:attrName>ppt_h</p:attrName>
                                        </p:attrNameLst>
                                      </p:cBhvr>
                                      <p:tavLst>
                                        <p:tav tm="0">
                                          <p:val>
                                            <p:fltVal val="0"/>
                                          </p:val>
                                        </p:tav>
                                        <p:tav tm="100000">
                                          <p:val>
                                            <p:strVal val="#ppt_h"/>
                                          </p:val>
                                        </p:tav>
                                      </p:tavLst>
                                    </p:anim>
                                    <p:animEffect transition="in" filter="fade">
                                      <p:cBhvr>
                                        <p:cTn id="45" dur="500"/>
                                        <p:tgtEl>
                                          <p:spTgt spid="2680846"/>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680845"/>
                                        </p:tgtEl>
                                        <p:attrNameLst>
                                          <p:attrName>style.visibility</p:attrName>
                                        </p:attrNameLst>
                                      </p:cBhvr>
                                      <p:to>
                                        <p:strVal val="visible"/>
                                      </p:to>
                                    </p:set>
                                    <p:anim calcmode="lin" valueType="num">
                                      <p:cBhvr>
                                        <p:cTn id="48" dur="500" fill="hold"/>
                                        <p:tgtEl>
                                          <p:spTgt spid="2680845"/>
                                        </p:tgtEl>
                                        <p:attrNameLst>
                                          <p:attrName>ppt_w</p:attrName>
                                        </p:attrNameLst>
                                      </p:cBhvr>
                                      <p:tavLst>
                                        <p:tav tm="0">
                                          <p:val>
                                            <p:fltVal val="0"/>
                                          </p:val>
                                        </p:tav>
                                        <p:tav tm="100000">
                                          <p:val>
                                            <p:strVal val="#ppt_w"/>
                                          </p:val>
                                        </p:tav>
                                      </p:tavLst>
                                    </p:anim>
                                    <p:anim calcmode="lin" valueType="num">
                                      <p:cBhvr>
                                        <p:cTn id="49" dur="500" fill="hold"/>
                                        <p:tgtEl>
                                          <p:spTgt spid="2680845"/>
                                        </p:tgtEl>
                                        <p:attrNameLst>
                                          <p:attrName>ppt_h</p:attrName>
                                        </p:attrNameLst>
                                      </p:cBhvr>
                                      <p:tavLst>
                                        <p:tav tm="0">
                                          <p:val>
                                            <p:fltVal val="0"/>
                                          </p:val>
                                        </p:tav>
                                        <p:tav tm="100000">
                                          <p:val>
                                            <p:strVal val="#ppt_h"/>
                                          </p:val>
                                        </p:tav>
                                      </p:tavLst>
                                    </p:anim>
                                    <p:animEffect transition="in" filter="fade">
                                      <p:cBhvr>
                                        <p:cTn id="50" dur="500"/>
                                        <p:tgtEl>
                                          <p:spTgt spid="26808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2680848"/>
                                        </p:tgtEl>
                                        <p:attrNameLst>
                                          <p:attrName>style.visibility</p:attrName>
                                        </p:attrNameLst>
                                      </p:cBhvr>
                                      <p:to>
                                        <p:strVal val="visible"/>
                                      </p:to>
                                    </p:set>
                                    <p:anim calcmode="lin" valueType="num">
                                      <p:cBhvr>
                                        <p:cTn id="55" dur="500" fill="hold"/>
                                        <p:tgtEl>
                                          <p:spTgt spid="2680848"/>
                                        </p:tgtEl>
                                        <p:attrNameLst>
                                          <p:attrName>ppt_w</p:attrName>
                                        </p:attrNameLst>
                                      </p:cBhvr>
                                      <p:tavLst>
                                        <p:tav tm="0">
                                          <p:val>
                                            <p:fltVal val="0"/>
                                          </p:val>
                                        </p:tav>
                                        <p:tav tm="100000">
                                          <p:val>
                                            <p:strVal val="#ppt_w"/>
                                          </p:val>
                                        </p:tav>
                                      </p:tavLst>
                                    </p:anim>
                                    <p:anim calcmode="lin" valueType="num">
                                      <p:cBhvr>
                                        <p:cTn id="56" dur="500" fill="hold"/>
                                        <p:tgtEl>
                                          <p:spTgt spid="2680848"/>
                                        </p:tgtEl>
                                        <p:attrNameLst>
                                          <p:attrName>ppt_h</p:attrName>
                                        </p:attrNameLst>
                                      </p:cBhvr>
                                      <p:tavLst>
                                        <p:tav tm="0">
                                          <p:val>
                                            <p:fltVal val="0"/>
                                          </p:val>
                                        </p:tav>
                                        <p:tav tm="100000">
                                          <p:val>
                                            <p:strVal val="#ppt_h"/>
                                          </p:val>
                                        </p:tav>
                                      </p:tavLst>
                                    </p:anim>
                                    <p:animEffect transition="in" filter="fade">
                                      <p:cBhvr>
                                        <p:cTn id="57" dur="500"/>
                                        <p:tgtEl>
                                          <p:spTgt spid="268084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2680847"/>
                                        </p:tgtEl>
                                        <p:attrNameLst>
                                          <p:attrName>style.visibility</p:attrName>
                                        </p:attrNameLst>
                                      </p:cBhvr>
                                      <p:to>
                                        <p:strVal val="visible"/>
                                      </p:to>
                                    </p:set>
                                    <p:anim calcmode="lin" valueType="num">
                                      <p:cBhvr>
                                        <p:cTn id="62" dur="500" fill="hold"/>
                                        <p:tgtEl>
                                          <p:spTgt spid="2680847"/>
                                        </p:tgtEl>
                                        <p:attrNameLst>
                                          <p:attrName>ppt_w</p:attrName>
                                        </p:attrNameLst>
                                      </p:cBhvr>
                                      <p:tavLst>
                                        <p:tav tm="0">
                                          <p:val>
                                            <p:fltVal val="0"/>
                                          </p:val>
                                        </p:tav>
                                        <p:tav tm="100000">
                                          <p:val>
                                            <p:strVal val="#ppt_w"/>
                                          </p:val>
                                        </p:tav>
                                      </p:tavLst>
                                    </p:anim>
                                    <p:anim calcmode="lin" valueType="num">
                                      <p:cBhvr>
                                        <p:cTn id="63" dur="500" fill="hold"/>
                                        <p:tgtEl>
                                          <p:spTgt spid="2680847"/>
                                        </p:tgtEl>
                                        <p:attrNameLst>
                                          <p:attrName>ppt_h</p:attrName>
                                        </p:attrNameLst>
                                      </p:cBhvr>
                                      <p:tavLst>
                                        <p:tav tm="0">
                                          <p:val>
                                            <p:fltVal val="0"/>
                                          </p:val>
                                        </p:tav>
                                        <p:tav tm="100000">
                                          <p:val>
                                            <p:strVal val="#ppt_h"/>
                                          </p:val>
                                        </p:tav>
                                      </p:tavLst>
                                    </p:anim>
                                    <p:animEffect transition="in" filter="fade">
                                      <p:cBhvr>
                                        <p:cTn id="64" dur="500"/>
                                        <p:tgtEl>
                                          <p:spTgt spid="2680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0836" grpId="0" animBg="1"/>
      <p:bldP spid="2680837" grpId="0" animBg="1"/>
      <p:bldP spid="2680838" grpId="0" animBg="1"/>
      <p:bldP spid="2680839" grpId="0" animBg="1"/>
      <p:bldP spid="2680845" grpId="0" animBg="1"/>
      <p:bldP spid="2680846" grpId="0"/>
      <p:bldP spid="2680847" grpId="0"/>
      <p:bldP spid="268084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1922" name="Rectangle 2"/>
          <p:cNvSpPr>
            <a:spLocks noGrp="1" noChangeArrowheads="1"/>
          </p:cNvSpPr>
          <p:nvPr>
            <p:ph type="title"/>
          </p:nvPr>
        </p:nvSpPr>
        <p:spPr/>
        <p:txBody>
          <a:bodyPr/>
          <a:lstStyle/>
          <a:p>
            <a:pPr eaLnBrk="1" hangingPunct="1">
              <a:defRPr/>
            </a:pPr>
            <a:r>
              <a:rPr lang="en-US">
                <a:solidFill>
                  <a:schemeClr val="tx1"/>
                </a:solidFill>
              </a:rPr>
              <a:t>Evolution Rings--animated</a:t>
            </a:r>
          </a:p>
        </p:txBody>
      </p:sp>
      <p:pic>
        <p:nvPicPr>
          <p:cNvPr id="349186" name="Picture 3" descr="EvolRings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11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1924" name="Picture 4" descr="EvolRings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76475" y="1108075"/>
            <a:ext cx="4625975" cy="462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1925" name="Picture 5" descr="EvolRings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75000" y="2000250"/>
            <a:ext cx="2824163" cy="284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1926" name="Text Box 6"/>
          <p:cNvSpPr txBox="1">
            <a:spLocks noChangeArrowheads="1"/>
          </p:cNvSpPr>
          <p:nvPr/>
        </p:nvSpPr>
        <p:spPr bwMode="auto">
          <a:xfrm>
            <a:off x="914400" y="1905000"/>
            <a:ext cx="7315200" cy="23082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7200" b="1" dirty="0">
                <a:solidFill>
                  <a:srgbClr val="FFFF00"/>
                </a:solidFill>
                <a:cs typeface="+mn-cs"/>
              </a:rPr>
              <a:t>全部都是基于自然哲学的假设。</a:t>
            </a:r>
            <a:endParaRPr lang="en-US" sz="7200" b="1" dirty="0">
              <a:solidFill>
                <a:srgbClr val="FFFF00"/>
              </a:solidFill>
              <a:cs typeface="+mn-cs"/>
            </a:endParaRPr>
          </a:p>
        </p:txBody>
      </p:sp>
      <p:sp>
        <p:nvSpPr>
          <p:cNvPr id="2001927" name="Rectangle 7"/>
          <p:cNvSpPr>
            <a:spLocks noChangeArrowheads="1"/>
          </p:cNvSpPr>
          <p:nvPr/>
        </p:nvSpPr>
        <p:spPr bwMode="auto">
          <a:xfrm>
            <a:off x="301625" y="1828800"/>
            <a:ext cx="74676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349191" name="TextBox 1"/>
          <p:cNvSpPr txBox="1">
            <a:spLocks noChangeArrowheads="1"/>
          </p:cNvSpPr>
          <p:nvPr/>
        </p:nvSpPr>
        <p:spPr bwMode="auto">
          <a:xfrm>
            <a:off x="7026275" y="528638"/>
            <a:ext cx="15081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天进化</a:t>
            </a:r>
            <a:endParaRPr lang="en-US" b="1">
              <a:solidFill>
                <a:schemeClr val="bg1"/>
              </a:solidFill>
            </a:endParaRPr>
          </a:p>
        </p:txBody>
      </p:sp>
      <p:sp>
        <p:nvSpPr>
          <p:cNvPr id="349192" name="TextBox 9"/>
          <p:cNvSpPr txBox="1">
            <a:spLocks noChangeArrowheads="1"/>
          </p:cNvSpPr>
          <p:nvPr/>
        </p:nvSpPr>
        <p:spPr bwMode="auto">
          <a:xfrm>
            <a:off x="6705600" y="5943600"/>
            <a:ext cx="2438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行星、恒星、星系</a:t>
            </a:r>
            <a:endParaRPr lang="en-US" b="1">
              <a:solidFill>
                <a:schemeClr val="bg1"/>
              </a:solidFill>
            </a:endParaRPr>
          </a:p>
        </p:txBody>
      </p:sp>
      <p:sp>
        <p:nvSpPr>
          <p:cNvPr id="11" name="TextBox 10"/>
          <p:cNvSpPr txBox="1">
            <a:spLocks noChangeArrowheads="1"/>
          </p:cNvSpPr>
          <p:nvPr/>
        </p:nvSpPr>
        <p:spPr bwMode="auto">
          <a:xfrm>
            <a:off x="7664450" y="1674813"/>
            <a:ext cx="15081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地质进化</a:t>
            </a:r>
            <a:endParaRPr lang="en-US" b="1">
              <a:solidFill>
                <a:schemeClr val="bg1"/>
              </a:solidFill>
            </a:endParaRPr>
          </a:p>
        </p:txBody>
      </p:sp>
      <p:sp>
        <p:nvSpPr>
          <p:cNvPr id="12" name="TextBox 11"/>
          <p:cNvSpPr txBox="1">
            <a:spLocks noChangeArrowheads="1"/>
          </p:cNvSpPr>
          <p:nvPr/>
        </p:nvSpPr>
        <p:spPr bwMode="auto">
          <a:xfrm>
            <a:off x="7686675" y="5029200"/>
            <a:ext cx="1508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chemeClr val="bg1"/>
                </a:solidFill>
              </a:rPr>
              <a:t>地球</a:t>
            </a:r>
            <a:endParaRPr lang="en-US" b="1">
              <a:solidFill>
                <a:schemeClr val="bg1"/>
              </a:solidFill>
            </a:endParaRPr>
          </a:p>
        </p:txBody>
      </p:sp>
      <p:sp>
        <p:nvSpPr>
          <p:cNvPr id="13" name="TextBox 12"/>
          <p:cNvSpPr txBox="1">
            <a:spLocks noChangeArrowheads="1"/>
          </p:cNvSpPr>
          <p:nvPr/>
        </p:nvSpPr>
        <p:spPr bwMode="auto">
          <a:xfrm>
            <a:off x="7696200" y="2286000"/>
            <a:ext cx="1508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生物进化</a:t>
            </a:r>
            <a:endParaRPr lang="en-US" b="1">
              <a:solidFill>
                <a:schemeClr val="bg1"/>
              </a:solidFill>
            </a:endParaRPr>
          </a:p>
        </p:txBody>
      </p:sp>
      <p:sp>
        <p:nvSpPr>
          <p:cNvPr id="2001928" name="WordArt 8"/>
          <p:cNvSpPr>
            <a:spLocks noChangeArrowheads="1" noChangeShapeType="1" noTextEdit="1"/>
          </p:cNvSpPr>
          <p:nvPr/>
        </p:nvSpPr>
        <p:spPr bwMode="auto">
          <a:xfrm>
            <a:off x="1371600" y="2057400"/>
            <a:ext cx="6400800" cy="2743200"/>
          </a:xfrm>
          <a:prstGeom prst="rect">
            <a:avLst/>
          </a:prstGeom>
        </p:spPr>
        <p:txBody>
          <a:bodyPr wrap="none" fromWordArt="1">
            <a:prstTxWarp prst="textPlain">
              <a:avLst>
                <a:gd name="adj" fmla="val 50000"/>
              </a:avLst>
            </a:prstTxWarp>
          </a:bodyPr>
          <a:lstStyle/>
          <a:p>
            <a:pPr algn="ctr"/>
            <a:r>
              <a:rPr lang="zh-TW" altLang="en-US" sz="3600" kern="10">
                <a:ln w="57150">
                  <a:solidFill>
                    <a:srgbClr val="000000"/>
                  </a:solidFill>
                  <a:round/>
                  <a:headEnd/>
                  <a:tailEnd/>
                </a:ln>
                <a:solidFill>
                  <a:srgbClr val="FFFF00"/>
                </a:solidFill>
                <a:latin typeface="ＭＳ Ｐゴシック"/>
                <a:ea typeface="ＭＳ Ｐゴシック"/>
                <a:cs typeface="ＭＳ Ｐゴシック"/>
              </a:rPr>
              <a:t>神话！</a:t>
            </a:r>
            <a:endParaRPr lang="en-US" sz="3600" kern="10">
              <a:ln w="57150">
                <a:solidFill>
                  <a:srgbClr val="000000"/>
                </a:solidFill>
                <a:round/>
                <a:headEnd/>
                <a:tailEnd/>
              </a:ln>
              <a:solidFill>
                <a:srgbClr val="FFFF00"/>
              </a:solidFill>
              <a:latin typeface="ＭＳ Ｐゴシック"/>
              <a:ea typeface="ＭＳ Ｐゴシック"/>
              <a:cs typeface="ＭＳ Ｐゴシック"/>
            </a:endParaRPr>
          </a:p>
        </p:txBody>
      </p:sp>
      <p:sp>
        <p:nvSpPr>
          <p:cNvPr id="14" name="TextBox 13"/>
          <p:cNvSpPr txBox="1">
            <a:spLocks noChangeArrowheads="1"/>
          </p:cNvSpPr>
          <p:nvPr/>
        </p:nvSpPr>
        <p:spPr bwMode="auto">
          <a:xfrm>
            <a:off x="8054975" y="4338638"/>
            <a:ext cx="15081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a:solidFill>
                  <a:schemeClr val="bg1"/>
                </a:solidFill>
              </a:rPr>
              <a:t>生命</a:t>
            </a:r>
            <a:endParaRPr lang="en-US"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01924"/>
                                        </p:tgtEl>
                                        <p:attrNameLst>
                                          <p:attrName>style.visibility</p:attrName>
                                        </p:attrNameLst>
                                      </p:cBhvr>
                                      <p:to>
                                        <p:strVal val="visible"/>
                                      </p:to>
                                    </p:set>
                                    <p:anim calcmode="lin" valueType="num">
                                      <p:cBhvr>
                                        <p:cTn id="7" dur="500" fill="hold"/>
                                        <p:tgtEl>
                                          <p:spTgt spid="2001924"/>
                                        </p:tgtEl>
                                        <p:attrNameLst>
                                          <p:attrName>ppt_w</p:attrName>
                                        </p:attrNameLst>
                                      </p:cBhvr>
                                      <p:tavLst>
                                        <p:tav tm="0">
                                          <p:val>
                                            <p:fltVal val="0"/>
                                          </p:val>
                                        </p:tav>
                                        <p:tav tm="100000">
                                          <p:val>
                                            <p:strVal val="#ppt_w"/>
                                          </p:val>
                                        </p:tav>
                                      </p:tavLst>
                                    </p:anim>
                                    <p:anim calcmode="lin" valueType="num">
                                      <p:cBhvr>
                                        <p:cTn id="8" dur="500" fill="hold"/>
                                        <p:tgtEl>
                                          <p:spTgt spid="2001924"/>
                                        </p:tgtEl>
                                        <p:attrNameLst>
                                          <p:attrName>ppt_h</p:attrName>
                                        </p:attrNameLst>
                                      </p:cBhvr>
                                      <p:tavLst>
                                        <p:tav tm="0">
                                          <p:val>
                                            <p:fltVal val="0"/>
                                          </p:val>
                                        </p:tav>
                                        <p:tav tm="100000">
                                          <p:val>
                                            <p:strVal val="#ppt_h"/>
                                          </p:val>
                                        </p:tav>
                                      </p:tavLst>
                                    </p:anim>
                                    <p:animEffect transition="in" filter="fade">
                                      <p:cBhvr>
                                        <p:cTn id="9" dur="500"/>
                                        <p:tgtEl>
                                          <p:spTgt spid="200192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nodeType="clickEffect">
                                  <p:stCondLst>
                                    <p:cond delay="0"/>
                                  </p:stCondLst>
                                  <p:childTnLst>
                                    <p:set>
                                      <p:cBhvr>
                                        <p:cTn id="17" dur="1" fill="hold">
                                          <p:stCondLst>
                                            <p:cond delay="0"/>
                                          </p:stCondLst>
                                        </p:cTn>
                                        <p:tgtEl>
                                          <p:spTgt spid="2001925"/>
                                        </p:tgtEl>
                                        <p:attrNameLst>
                                          <p:attrName>style.visibility</p:attrName>
                                        </p:attrNameLst>
                                      </p:cBhvr>
                                      <p:to>
                                        <p:strVal val="visible"/>
                                      </p:to>
                                    </p:set>
                                    <p:anim calcmode="lin" valueType="num">
                                      <p:cBhvr>
                                        <p:cTn id="18" dur="500" fill="hold"/>
                                        <p:tgtEl>
                                          <p:spTgt spid="2001925"/>
                                        </p:tgtEl>
                                        <p:attrNameLst>
                                          <p:attrName>ppt_w</p:attrName>
                                        </p:attrNameLst>
                                      </p:cBhvr>
                                      <p:tavLst>
                                        <p:tav tm="0">
                                          <p:val>
                                            <p:fltVal val="0"/>
                                          </p:val>
                                        </p:tav>
                                        <p:tav tm="100000">
                                          <p:val>
                                            <p:strVal val="#ppt_w"/>
                                          </p:val>
                                        </p:tav>
                                      </p:tavLst>
                                    </p:anim>
                                    <p:anim calcmode="lin" valueType="num">
                                      <p:cBhvr>
                                        <p:cTn id="19" dur="500" fill="hold"/>
                                        <p:tgtEl>
                                          <p:spTgt spid="2001925"/>
                                        </p:tgtEl>
                                        <p:attrNameLst>
                                          <p:attrName>ppt_h</p:attrName>
                                        </p:attrNameLst>
                                      </p:cBhvr>
                                      <p:tavLst>
                                        <p:tav tm="0">
                                          <p:val>
                                            <p:fltVal val="0"/>
                                          </p:val>
                                        </p:tav>
                                        <p:tav tm="100000">
                                          <p:val>
                                            <p:strVal val="#ppt_h"/>
                                          </p:val>
                                        </p:tav>
                                      </p:tavLst>
                                    </p:anim>
                                    <p:animEffect transition="in" filter="fade">
                                      <p:cBhvr>
                                        <p:cTn id="20" dur="500"/>
                                        <p:tgtEl>
                                          <p:spTgt spid="200192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001926"/>
                                        </p:tgtEl>
                                        <p:attrNameLst>
                                          <p:attrName>style.visibility</p:attrName>
                                        </p:attrNameLst>
                                      </p:cBhvr>
                                      <p:to>
                                        <p:strVal val="visible"/>
                                      </p:to>
                                    </p:set>
                                    <p:anim calcmode="lin" valueType="num">
                                      <p:cBhvr>
                                        <p:cTn id="29" dur="500" fill="hold"/>
                                        <p:tgtEl>
                                          <p:spTgt spid="2001926"/>
                                        </p:tgtEl>
                                        <p:attrNameLst>
                                          <p:attrName>ppt_w</p:attrName>
                                        </p:attrNameLst>
                                      </p:cBhvr>
                                      <p:tavLst>
                                        <p:tav tm="0">
                                          <p:val>
                                            <p:fltVal val="0"/>
                                          </p:val>
                                        </p:tav>
                                        <p:tav tm="100000">
                                          <p:val>
                                            <p:strVal val="#ppt_w"/>
                                          </p:val>
                                        </p:tav>
                                      </p:tavLst>
                                    </p:anim>
                                    <p:anim calcmode="lin" valueType="num">
                                      <p:cBhvr>
                                        <p:cTn id="30" dur="500" fill="hold"/>
                                        <p:tgtEl>
                                          <p:spTgt spid="2001926"/>
                                        </p:tgtEl>
                                        <p:attrNameLst>
                                          <p:attrName>ppt_h</p:attrName>
                                        </p:attrNameLst>
                                      </p:cBhvr>
                                      <p:tavLst>
                                        <p:tav tm="0">
                                          <p:val>
                                            <p:fltVal val="0"/>
                                          </p:val>
                                        </p:tav>
                                        <p:tav tm="100000">
                                          <p:val>
                                            <p:strVal val="#ppt_h"/>
                                          </p:val>
                                        </p:tav>
                                      </p:tavLst>
                                    </p:anim>
                                    <p:animEffect transition="in" filter="fade">
                                      <p:cBhvr>
                                        <p:cTn id="31" dur="500"/>
                                        <p:tgtEl>
                                          <p:spTgt spid="200192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xit" presetSubtype="0" fill="hold" grpId="1" nodeType="clickEffect">
                                  <p:stCondLst>
                                    <p:cond delay="0"/>
                                  </p:stCondLst>
                                  <p:childTnLst>
                                    <p:anim calcmode="lin" valueType="num">
                                      <p:cBhvr>
                                        <p:cTn id="35" dur="500"/>
                                        <p:tgtEl>
                                          <p:spTgt spid="2001926"/>
                                        </p:tgtEl>
                                        <p:attrNameLst>
                                          <p:attrName>ppt_w</p:attrName>
                                        </p:attrNameLst>
                                      </p:cBhvr>
                                      <p:tavLst>
                                        <p:tav tm="0">
                                          <p:val>
                                            <p:strVal val="ppt_w"/>
                                          </p:val>
                                        </p:tav>
                                        <p:tav tm="100000">
                                          <p:val>
                                            <p:fltVal val="0"/>
                                          </p:val>
                                        </p:tav>
                                      </p:tavLst>
                                    </p:anim>
                                    <p:anim calcmode="lin" valueType="num">
                                      <p:cBhvr>
                                        <p:cTn id="36" dur="500"/>
                                        <p:tgtEl>
                                          <p:spTgt spid="2001926"/>
                                        </p:tgtEl>
                                        <p:attrNameLst>
                                          <p:attrName>ppt_h</p:attrName>
                                        </p:attrNameLst>
                                      </p:cBhvr>
                                      <p:tavLst>
                                        <p:tav tm="0">
                                          <p:val>
                                            <p:strVal val="ppt_h"/>
                                          </p:val>
                                        </p:tav>
                                        <p:tav tm="100000">
                                          <p:val>
                                            <p:fltVal val="0"/>
                                          </p:val>
                                        </p:tav>
                                      </p:tavLst>
                                    </p:anim>
                                    <p:animEffect transition="out" filter="fade">
                                      <p:cBhvr>
                                        <p:cTn id="37" dur="500"/>
                                        <p:tgtEl>
                                          <p:spTgt spid="2001926"/>
                                        </p:tgtEl>
                                      </p:cBhvr>
                                    </p:animEffect>
                                    <p:set>
                                      <p:cBhvr>
                                        <p:cTn id="38" dur="1" fill="hold">
                                          <p:stCondLst>
                                            <p:cond delay="499"/>
                                          </p:stCondLst>
                                        </p:cTn>
                                        <p:tgtEl>
                                          <p:spTgt spid="2001926"/>
                                        </p:tgtEl>
                                        <p:attrNameLst>
                                          <p:attrName>style.visibility</p:attrName>
                                        </p:attrNameLst>
                                      </p:cBhvr>
                                      <p:to>
                                        <p:strVal val="hidden"/>
                                      </p:to>
                                    </p:set>
                                  </p:childTnLst>
                                </p:cTn>
                              </p:par>
                            </p:childTnLst>
                          </p:cTn>
                        </p:par>
                        <p:par>
                          <p:cTn id="39" fill="hold" nodeType="afterGroup">
                            <p:stCondLst>
                              <p:cond delay="500"/>
                            </p:stCondLst>
                            <p:childTnLst>
                              <p:par>
                                <p:cTn id="40" presetID="53" presetClass="entr" presetSubtype="0" fill="hold" grpId="0" nodeType="afterEffect">
                                  <p:stCondLst>
                                    <p:cond delay="0"/>
                                  </p:stCondLst>
                                  <p:childTnLst>
                                    <p:set>
                                      <p:cBhvr>
                                        <p:cTn id="41" dur="1" fill="hold">
                                          <p:stCondLst>
                                            <p:cond delay="0"/>
                                          </p:stCondLst>
                                        </p:cTn>
                                        <p:tgtEl>
                                          <p:spTgt spid="2001928"/>
                                        </p:tgtEl>
                                        <p:attrNameLst>
                                          <p:attrName>style.visibility</p:attrName>
                                        </p:attrNameLst>
                                      </p:cBhvr>
                                      <p:to>
                                        <p:strVal val="visible"/>
                                      </p:to>
                                    </p:set>
                                    <p:anim calcmode="lin" valueType="num">
                                      <p:cBhvr>
                                        <p:cTn id="42" dur="500" fill="hold"/>
                                        <p:tgtEl>
                                          <p:spTgt spid="2001928"/>
                                        </p:tgtEl>
                                        <p:attrNameLst>
                                          <p:attrName>ppt_w</p:attrName>
                                        </p:attrNameLst>
                                      </p:cBhvr>
                                      <p:tavLst>
                                        <p:tav tm="0">
                                          <p:val>
                                            <p:fltVal val="0"/>
                                          </p:val>
                                        </p:tav>
                                        <p:tav tm="100000">
                                          <p:val>
                                            <p:strVal val="#ppt_w"/>
                                          </p:val>
                                        </p:tav>
                                      </p:tavLst>
                                    </p:anim>
                                    <p:anim calcmode="lin" valueType="num">
                                      <p:cBhvr>
                                        <p:cTn id="43" dur="500" fill="hold"/>
                                        <p:tgtEl>
                                          <p:spTgt spid="2001928"/>
                                        </p:tgtEl>
                                        <p:attrNameLst>
                                          <p:attrName>ppt_h</p:attrName>
                                        </p:attrNameLst>
                                      </p:cBhvr>
                                      <p:tavLst>
                                        <p:tav tm="0">
                                          <p:val>
                                            <p:fltVal val="0"/>
                                          </p:val>
                                        </p:tav>
                                        <p:tav tm="100000">
                                          <p:val>
                                            <p:strVal val="#ppt_h"/>
                                          </p:val>
                                        </p:tav>
                                      </p:tavLst>
                                    </p:anim>
                                    <p:animEffect transition="in" filter="fade">
                                      <p:cBhvr>
                                        <p:cTn id="44" dur="500"/>
                                        <p:tgtEl>
                                          <p:spTgt spid="2001928"/>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2001927"/>
                                        </p:tgtEl>
                                        <p:attrNameLst>
                                          <p:attrName>style.visibility</p:attrName>
                                        </p:attrNameLst>
                                      </p:cBhvr>
                                      <p:to>
                                        <p:strVal val="visible"/>
                                      </p:to>
                                    </p:set>
                                    <p:anim calcmode="lin" valueType="num">
                                      <p:cBhvr>
                                        <p:cTn id="47" dur="500" fill="hold"/>
                                        <p:tgtEl>
                                          <p:spTgt spid="2001927"/>
                                        </p:tgtEl>
                                        <p:attrNameLst>
                                          <p:attrName>ppt_w</p:attrName>
                                        </p:attrNameLst>
                                      </p:cBhvr>
                                      <p:tavLst>
                                        <p:tav tm="0">
                                          <p:val>
                                            <p:fltVal val="0"/>
                                          </p:val>
                                        </p:tav>
                                        <p:tav tm="100000">
                                          <p:val>
                                            <p:strVal val="#ppt_w"/>
                                          </p:val>
                                        </p:tav>
                                      </p:tavLst>
                                    </p:anim>
                                    <p:anim calcmode="lin" valueType="num">
                                      <p:cBhvr>
                                        <p:cTn id="48" dur="500" fill="hold"/>
                                        <p:tgtEl>
                                          <p:spTgt spid="2001927"/>
                                        </p:tgtEl>
                                        <p:attrNameLst>
                                          <p:attrName>ppt_h</p:attrName>
                                        </p:attrNameLst>
                                      </p:cBhvr>
                                      <p:tavLst>
                                        <p:tav tm="0">
                                          <p:val>
                                            <p:fltVal val="0"/>
                                          </p:val>
                                        </p:tav>
                                        <p:tav tm="100000">
                                          <p:val>
                                            <p:strVal val="#ppt_h"/>
                                          </p:val>
                                        </p:tav>
                                      </p:tavLst>
                                    </p:anim>
                                    <p:animEffect transition="in" filter="fade">
                                      <p:cBhvr>
                                        <p:cTn id="49" dur="500"/>
                                        <p:tgtEl>
                                          <p:spTgt spid="2001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1926" grpId="0" animBg="1"/>
      <p:bldP spid="2001926" grpId="1" animBg="1"/>
      <p:bldP spid="2001927" grpId="0" animBg="1"/>
      <p:bldP spid="11" grpId="0"/>
      <p:bldP spid="12" grpId="0"/>
      <p:bldP spid="13" grpId="0"/>
      <p:bldP spid="2001928"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9874" name="Rectangle 2"/>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p>
            <a:pPr algn="ctr">
              <a:defRPr/>
            </a:pPr>
            <a:r>
              <a:rPr lang="en-US" sz="4400">
                <a:solidFill>
                  <a:schemeClr val="tx2"/>
                </a:solidFill>
                <a:cs typeface="+mn-cs"/>
              </a:rPr>
              <a:t>Big Bang Theory timeline</a:t>
            </a:r>
          </a:p>
        </p:txBody>
      </p:sp>
      <p:sp>
        <p:nvSpPr>
          <p:cNvPr id="2639875" name="Rectangle 3"/>
          <p:cNvSpPr>
            <a:spLocks noGrp="1" noChangeArrowheads="1"/>
          </p:cNvSpPr>
          <p:nvPr>
            <p:ph type="title"/>
          </p:nvPr>
        </p:nvSpPr>
        <p:spPr/>
        <p:txBody>
          <a:bodyPr/>
          <a:lstStyle/>
          <a:p>
            <a:pPr eaLnBrk="1" hangingPunct="1">
              <a:defRPr/>
            </a:pPr>
            <a:r>
              <a:rPr lang="en-US"/>
              <a:t>Big Bang Theory timeline</a:t>
            </a:r>
          </a:p>
        </p:txBody>
      </p:sp>
      <p:pic>
        <p:nvPicPr>
          <p:cNvPr id="2639876" name="Picture 4" descr="BigBang Theory Timeli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64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2639877" name="Text Box 5"/>
          <p:cNvSpPr txBox="1">
            <a:spLocks noChangeArrowheads="1"/>
          </p:cNvSpPr>
          <p:nvPr/>
        </p:nvSpPr>
        <p:spPr bwMode="auto">
          <a:xfrm>
            <a:off x="0" y="242888"/>
            <a:ext cx="9144000" cy="823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4800" b="1" dirty="0">
                <a:latin typeface="Times New Roman" charset="0"/>
                <a:cs typeface="Times New Roman" charset="0"/>
              </a:rPr>
              <a:t>大爆炸理论</a:t>
            </a:r>
            <a:endParaRPr lang="en-US" sz="4800" b="1" dirty="0">
              <a:latin typeface="Times New Roman" charset="0"/>
              <a:cs typeface="Times New Roman" charset="0"/>
            </a:endParaRPr>
          </a:p>
        </p:txBody>
      </p:sp>
      <p:sp>
        <p:nvSpPr>
          <p:cNvPr id="2639878" name="Text Box 6"/>
          <p:cNvSpPr txBox="1">
            <a:spLocks noChangeArrowheads="1"/>
          </p:cNvSpPr>
          <p:nvPr/>
        </p:nvSpPr>
        <p:spPr bwMode="auto">
          <a:xfrm>
            <a:off x="0" y="5257800"/>
            <a:ext cx="9144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spcBef>
                <a:spcPct val="50000"/>
              </a:spcBef>
              <a:defRPr/>
            </a:pPr>
            <a:r>
              <a:rPr lang="zh-CN" altLang="en-US" sz="3600" b="1" dirty="0">
                <a:latin typeface="Times New Roman" charset="0"/>
                <a:cs typeface="Times New Roman" charset="0"/>
              </a:rPr>
              <a:t>时间</a:t>
            </a:r>
            <a:endParaRPr lang="en-US" sz="3600" b="1" dirty="0">
              <a:latin typeface="Times New Roman" charset="0"/>
              <a:cs typeface="Times New Roman" charset="0"/>
            </a:endParaRPr>
          </a:p>
        </p:txBody>
      </p:sp>
      <p:sp>
        <p:nvSpPr>
          <p:cNvPr id="2639879" name="Text Box 7"/>
          <p:cNvSpPr txBox="1">
            <a:spLocks noChangeArrowheads="1"/>
          </p:cNvSpPr>
          <p:nvPr/>
        </p:nvSpPr>
        <p:spPr bwMode="auto">
          <a:xfrm>
            <a:off x="177800" y="850900"/>
            <a:ext cx="1143000" cy="1154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zh-CN" altLang="en-US" sz="2300" b="1">
                <a:latin typeface="Arial Narrow" charset="0"/>
              </a:rPr>
              <a:t>原始的物质能量“核”</a:t>
            </a:r>
            <a:endParaRPr lang="en-US" sz="2300" b="1">
              <a:latin typeface="Arial Black" charset="0"/>
            </a:endParaRPr>
          </a:p>
        </p:txBody>
      </p:sp>
      <p:sp>
        <p:nvSpPr>
          <p:cNvPr id="2639880" name="Text Box 8"/>
          <p:cNvSpPr txBox="1">
            <a:spLocks noChangeArrowheads="1"/>
          </p:cNvSpPr>
          <p:nvPr/>
        </p:nvSpPr>
        <p:spPr bwMode="auto">
          <a:xfrm>
            <a:off x="1320800" y="1790700"/>
            <a:ext cx="1473200" cy="80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zh-CN" altLang="en-US" sz="2300" b="1" dirty="0">
                <a:latin typeface="Arial Narrow" pitchFamily="34" charset="0"/>
                <a:cs typeface="+mn-cs"/>
              </a:rPr>
              <a:t>大爆炸</a:t>
            </a:r>
            <a:r>
              <a:rPr lang="en-US" altLang="zh-CN" sz="2300" b="1" dirty="0">
                <a:latin typeface="Arial Narrow" pitchFamily="34" charset="0"/>
                <a:cs typeface="+mn-cs"/>
              </a:rPr>
              <a:t>150</a:t>
            </a:r>
            <a:r>
              <a:rPr lang="zh-CN" altLang="en-US" sz="2300" b="1" dirty="0">
                <a:latin typeface="Arial Narrow" pitchFamily="34" charset="0"/>
                <a:cs typeface="+mn-cs"/>
              </a:rPr>
              <a:t>亿年前</a:t>
            </a:r>
            <a:endParaRPr lang="en-US" altLang="en-US" sz="2300" b="1" dirty="0">
              <a:latin typeface="Arial Black" pitchFamily="34" charset="0"/>
              <a:cs typeface="+mn-cs"/>
            </a:endParaRPr>
          </a:p>
        </p:txBody>
      </p:sp>
      <p:sp>
        <p:nvSpPr>
          <p:cNvPr id="2639881" name="Text Box 9"/>
          <p:cNvSpPr txBox="1">
            <a:spLocks noChangeArrowheads="1"/>
          </p:cNvSpPr>
          <p:nvPr/>
        </p:nvSpPr>
        <p:spPr bwMode="auto">
          <a:xfrm>
            <a:off x="2768600" y="2600325"/>
            <a:ext cx="1752600"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ct val="50000"/>
              </a:spcBef>
              <a:defRPr/>
            </a:pPr>
            <a:r>
              <a:rPr lang="zh-CN" altLang="en-US" sz="2300" b="1" dirty="0">
                <a:latin typeface="Arial Narrow" pitchFamily="34" charset="0"/>
                <a:cs typeface="+mn-cs"/>
              </a:rPr>
              <a:t>氦和氢云</a:t>
            </a:r>
            <a:endParaRPr lang="en-US" altLang="en-US" sz="2300" b="1" dirty="0">
              <a:latin typeface="Arial Black" pitchFamily="34" charset="0"/>
              <a:cs typeface="+mn-cs"/>
            </a:endParaRPr>
          </a:p>
        </p:txBody>
      </p:sp>
      <p:sp>
        <p:nvSpPr>
          <p:cNvPr id="2639882" name="Text Box 10"/>
          <p:cNvSpPr txBox="1">
            <a:spLocks noChangeArrowheads="1"/>
          </p:cNvSpPr>
          <p:nvPr/>
        </p:nvSpPr>
        <p:spPr bwMode="auto">
          <a:xfrm>
            <a:off x="4419600" y="2311400"/>
            <a:ext cx="1549400" cy="66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2300" b="1">
                <a:latin typeface="Arial Narrow" charset="0"/>
              </a:rPr>
              <a:t>恒星</a:t>
            </a:r>
            <a:r>
              <a:rPr lang="en-US" sz="2300" b="1">
                <a:latin typeface="Arial Narrow" charset="0"/>
              </a:rPr>
              <a:t> </a:t>
            </a:r>
            <a:br>
              <a:rPr lang="en-US" sz="2300" b="1">
                <a:latin typeface="Arial Narrow" charset="0"/>
              </a:rPr>
            </a:br>
            <a:r>
              <a:rPr lang="en-US" altLang="zh-CN" sz="2300" b="1">
                <a:latin typeface="Arial Narrow" charset="0"/>
              </a:rPr>
              <a:t>100</a:t>
            </a:r>
            <a:r>
              <a:rPr lang="zh-CN" altLang="en-US" sz="2300" b="1">
                <a:latin typeface="Arial Narrow" charset="0"/>
              </a:rPr>
              <a:t>亿年前</a:t>
            </a:r>
            <a:endParaRPr lang="en-US" sz="2300" b="1">
              <a:latin typeface="Arial Black" charset="0"/>
            </a:endParaRPr>
          </a:p>
        </p:txBody>
      </p:sp>
      <p:sp>
        <p:nvSpPr>
          <p:cNvPr id="2639883" name="Text Box 11"/>
          <p:cNvSpPr txBox="1">
            <a:spLocks noChangeArrowheads="1"/>
          </p:cNvSpPr>
          <p:nvPr/>
        </p:nvSpPr>
        <p:spPr bwMode="auto">
          <a:xfrm>
            <a:off x="5892800" y="2603500"/>
            <a:ext cx="1752600" cy="37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spcBef>
                <a:spcPct val="50000"/>
              </a:spcBef>
              <a:defRPr/>
            </a:pPr>
            <a:r>
              <a:rPr lang="zh-CN" altLang="en-US" sz="2300" b="1" dirty="0">
                <a:latin typeface="Arial Narrow" pitchFamily="34" charset="0"/>
                <a:cs typeface="+mn-cs"/>
              </a:rPr>
              <a:t>超新星</a:t>
            </a:r>
            <a:endParaRPr lang="en-US" altLang="en-US" sz="2300" b="1" dirty="0">
              <a:latin typeface="Arial Black" pitchFamily="34" charset="0"/>
              <a:cs typeface="+mn-cs"/>
            </a:endParaRPr>
          </a:p>
        </p:txBody>
      </p:sp>
      <p:sp>
        <p:nvSpPr>
          <p:cNvPr id="2639884" name="Text Box 12"/>
          <p:cNvSpPr txBox="1">
            <a:spLocks noChangeArrowheads="1"/>
          </p:cNvSpPr>
          <p:nvPr/>
        </p:nvSpPr>
        <p:spPr bwMode="auto">
          <a:xfrm>
            <a:off x="5156200" y="1473200"/>
            <a:ext cx="1168400" cy="382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spcBef>
                <a:spcPct val="50000"/>
              </a:spcBef>
              <a:defRPr/>
            </a:pPr>
            <a:r>
              <a:rPr lang="zh-CN" altLang="en-US" sz="2300" b="1" dirty="0">
                <a:latin typeface="Arial Black" pitchFamily="34" charset="0"/>
                <a:cs typeface="+mn-cs"/>
              </a:rPr>
              <a:t>回收</a:t>
            </a:r>
            <a:endParaRPr lang="en-US" altLang="en-US" sz="2300" b="1" dirty="0">
              <a:latin typeface="Arial Black" pitchFamily="34" charset="0"/>
              <a:cs typeface="+mn-cs"/>
            </a:endParaRPr>
          </a:p>
        </p:txBody>
      </p:sp>
      <p:sp>
        <p:nvSpPr>
          <p:cNvPr id="2639885" name="Text Box 13"/>
          <p:cNvSpPr txBox="1">
            <a:spLocks noChangeArrowheads="1"/>
          </p:cNvSpPr>
          <p:nvPr/>
        </p:nvSpPr>
        <p:spPr bwMode="auto">
          <a:xfrm>
            <a:off x="7264400" y="2146300"/>
            <a:ext cx="1828800" cy="1119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0000"/>
              </a:lnSpc>
              <a:spcBef>
                <a:spcPct val="50000"/>
              </a:spcBef>
              <a:defRPr/>
            </a:pPr>
            <a:r>
              <a:rPr lang="zh-CN" altLang="en-US" sz="2300" b="1" dirty="0">
                <a:latin typeface="Arial Narrow" pitchFamily="34" charset="0"/>
                <a:cs typeface="+mn-cs"/>
              </a:rPr>
              <a:t>太阳、行星、人类</a:t>
            </a:r>
            <a:endParaRPr lang="en-US" altLang="zh-CN" sz="2300" b="1" dirty="0">
              <a:latin typeface="Arial Narrow" pitchFamily="34" charset="0"/>
              <a:cs typeface="+mn-cs"/>
            </a:endParaRPr>
          </a:p>
          <a:p>
            <a:pPr algn="ctr" eaLnBrk="1" hangingPunct="1">
              <a:lnSpc>
                <a:spcPct val="80000"/>
              </a:lnSpc>
              <a:spcBef>
                <a:spcPct val="50000"/>
              </a:spcBef>
              <a:defRPr/>
            </a:pPr>
            <a:r>
              <a:rPr lang="en-US" altLang="zh-CN" sz="2300" b="1" dirty="0">
                <a:latin typeface="Arial Narrow" pitchFamily="34" charset="0"/>
                <a:cs typeface="+mn-cs"/>
              </a:rPr>
              <a:t>50</a:t>
            </a:r>
            <a:r>
              <a:rPr lang="zh-CN" altLang="en-US" sz="2300" b="1" dirty="0">
                <a:latin typeface="Arial Narrow" pitchFamily="34" charset="0"/>
                <a:cs typeface="+mn-cs"/>
              </a:rPr>
              <a:t>亿年前</a:t>
            </a:r>
            <a:endParaRPr lang="en-US" altLang="en-US" sz="2300" b="1" dirty="0">
              <a:latin typeface="Arial Black" pitchFamily="34" charset="0"/>
              <a:cs typeface="+mn-cs"/>
            </a:endParaRPr>
          </a:p>
        </p:txBody>
      </p:sp>
      <p:sp>
        <p:nvSpPr>
          <p:cNvPr id="186381" name="TextBox 13"/>
          <p:cNvSpPr txBox="1">
            <a:spLocks noChangeArrowheads="1"/>
          </p:cNvSpPr>
          <p:nvPr/>
        </p:nvSpPr>
        <p:spPr bwMode="auto">
          <a:xfrm>
            <a:off x="6324600" y="6553200"/>
            <a:ext cx="2819400"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t>© 200</a:t>
            </a:r>
            <a:r>
              <a:rPr lang="en-US" altLang="zh-CN" sz="1400"/>
              <a:t>5</a:t>
            </a:r>
            <a:r>
              <a:rPr lang="zh-CN" altLang="en-US" sz="1400"/>
              <a:t>年创世记答案机构</a:t>
            </a:r>
            <a:endParaRPr lang="en-US" sz="1400"/>
          </a:p>
        </p:txBody>
      </p:sp>
      <p:sp>
        <p:nvSpPr>
          <p:cNvPr id="186382" name="TextBox 14"/>
          <p:cNvSpPr txBox="1">
            <a:spLocks noChangeArrowheads="1"/>
          </p:cNvSpPr>
          <p:nvPr/>
        </p:nvSpPr>
        <p:spPr bwMode="auto">
          <a:xfrm>
            <a:off x="0" y="6550025"/>
            <a:ext cx="50260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400"/>
              <a:t>多纳</a:t>
            </a:r>
            <a:r>
              <a:rPr lang="en-US" altLang="zh-CN" sz="1400"/>
              <a:t>.</a:t>
            </a:r>
            <a:r>
              <a:rPr lang="zh-CN" altLang="en-US" sz="1400"/>
              <a:t>德扬，</a:t>
            </a:r>
            <a:r>
              <a:rPr lang="en-US" altLang="zh-CN" sz="1400"/>
              <a:t>Astrology and the Bible (</a:t>
            </a:r>
            <a:r>
              <a:rPr lang="zh-CN" altLang="en-US" sz="1400"/>
              <a:t>天文学与圣经</a:t>
            </a:r>
            <a:r>
              <a:rPr lang="en-US" altLang="zh-CN" sz="1400"/>
              <a:t>)</a:t>
            </a:r>
            <a:r>
              <a:rPr lang="zh-CN" altLang="en-US" sz="1400"/>
              <a:t>，</a:t>
            </a:r>
            <a:r>
              <a:rPr lang="en-US" altLang="zh-CN" sz="1400"/>
              <a:t>95</a:t>
            </a:r>
            <a:r>
              <a:rPr lang="zh-CN" altLang="en-US" sz="1400"/>
              <a:t>页</a:t>
            </a:r>
            <a:endParaRPr lang="en-US" sz="1400"/>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0739" name="Rectangle 4" hidden="1"/>
          <p:cNvSpPr>
            <a:spLocks noGrp="1"/>
          </p:cNvSpPr>
          <p:nvPr>
            <p:ph type="title" idx="4294967295"/>
          </p:nvPr>
        </p:nvSpPr>
        <p:spPr/>
        <p:txBody>
          <a:bodyPr/>
          <a:lstStyle/>
          <a:p>
            <a:pPr eaLnBrk="1" hangingPunct="1">
              <a:defRPr/>
            </a:pPr>
            <a:r>
              <a:rPr lang="en-US"/>
              <a:t>AiG web site #1</a:t>
            </a:r>
          </a:p>
        </p:txBody>
      </p:sp>
      <p:sp>
        <p:nvSpPr>
          <p:cNvPr id="2" name="TextBox 1"/>
          <p:cNvSpPr txBox="1"/>
          <p:nvPr/>
        </p:nvSpPr>
        <p:spPr>
          <a:xfrm>
            <a:off x="1905000" y="4419600"/>
            <a:ext cx="6172200" cy="1416050"/>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dist" eaLnBrk="1" hangingPunct="1">
              <a:defRPr/>
            </a:pPr>
            <a:r>
              <a:rPr lang="zh-CN" altLang="en-US" sz="5400" b="1">
                <a:solidFill>
                  <a:srgbClr val="FFFFFF"/>
                </a:solidFill>
                <a:effectLst>
                  <a:outerShdw blurRad="38100" dist="38100" dir="2700000" algn="tl">
                    <a:srgbClr val="808080"/>
                  </a:outerShdw>
                </a:effectLst>
              </a:rPr>
              <a:t>创世记答案机构</a:t>
            </a:r>
            <a:endParaRPr lang="en-US" altLang="zh-CN" sz="5400" b="1">
              <a:solidFill>
                <a:srgbClr val="FFFFFF"/>
              </a:solidFill>
              <a:effectLst>
                <a:outerShdw blurRad="38100" dist="38100" dir="2700000" algn="tl">
                  <a:srgbClr val="808080"/>
                </a:outerShdw>
              </a:effectLst>
            </a:endParaRPr>
          </a:p>
          <a:p>
            <a:pPr algn="dist" eaLnBrk="1" hangingPunct="1">
              <a:defRPr/>
            </a:pPr>
            <a:r>
              <a:rPr lang="zh-CN" altLang="en-US" sz="3200" b="1">
                <a:solidFill>
                  <a:srgbClr val="FFFFFF"/>
                </a:solidFill>
                <a:effectLst>
                  <a:outerShdw blurRad="38100" dist="38100" dir="2700000" algn="tl">
                    <a:srgbClr val="808080"/>
                  </a:outerShdw>
                </a:effectLst>
              </a:rPr>
              <a:t>相信</a:t>
            </a:r>
            <a:r>
              <a:rPr lang="en-US" altLang="zh-CN" sz="3200" b="1">
                <a:solidFill>
                  <a:srgbClr val="FFFFFF"/>
                </a:solidFill>
                <a:effectLst>
                  <a:outerShdw blurRad="38100" dist="38100" dir="2700000" algn="tl">
                    <a:srgbClr val="808080"/>
                  </a:outerShdw>
                </a:effectLst>
              </a:rPr>
              <a:t>·</a:t>
            </a:r>
            <a:r>
              <a:rPr lang="zh-CN" altLang="en-US" sz="3200" b="1">
                <a:solidFill>
                  <a:srgbClr val="FFFFFF"/>
                </a:solidFill>
                <a:effectLst>
                  <a:outerShdw blurRad="38100" dist="38100" dir="2700000" algn="tl">
                    <a:srgbClr val="808080"/>
                  </a:outerShdw>
                </a:effectLst>
              </a:rPr>
              <a:t>维护</a:t>
            </a:r>
            <a:r>
              <a:rPr lang="en-US" altLang="zh-CN" sz="3200" b="1">
                <a:solidFill>
                  <a:srgbClr val="FFFFFF"/>
                </a:solidFill>
                <a:effectLst>
                  <a:outerShdw blurRad="38100" dist="38100" dir="2700000" algn="tl">
                    <a:srgbClr val="808080"/>
                  </a:outerShdw>
                </a:effectLst>
              </a:rPr>
              <a:t>·</a:t>
            </a:r>
            <a:r>
              <a:rPr lang="zh-CN" altLang="en-US" sz="3200" b="1">
                <a:solidFill>
                  <a:srgbClr val="FFFFFF"/>
                </a:solidFill>
                <a:effectLst>
                  <a:outerShdw blurRad="38100" dist="38100" dir="2700000" algn="tl">
                    <a:srgbClr val="808080"/>
                  </a:outerShdw>
                </a:effectLst>
              </a:rPr>
              <a:t>宣告</a:t>
            </a:r>
            <a:endParaRPr lang="en-US" sz="2800" b="1">
              <a:solidFill>
                <a:srgbClr val="FFFFFF"/>
              </a:solidFill>
              <a:effectLst>
                <a:outerShdw blurRad="38100" dist="38100" dir="2700000" algn="tl">
                  <a:srgbClr val="808080"/>
                </a:outerShdw>
              </a:effectLst>
            </a:endParaRPr>
          </a:p>
        </p:txBody>
      </p:sp>
      <p:sp>
        <p:nvSpPr>
          <p:cNvPr id="351236" name="TextBox 2"/>
          <p:cNvSpPr txBox="1">
            <a:spLocks noChangeArrowheads="1"/>
          </p:cNvSpPr>
          <p:nvPr/>
        </p:nvSpPr>
        <p:spPr bwMode="auto">
          <a:xfrm>
            <a:off x="6324600" y="6553200"/>
            <a:ext cx="2819400" cy="3079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2F2F2"/>
                </a:solidFill>
              </a:rPr>
              <a:t>© 2007</a:t>
            </a:r>
            <a:r>
              <a:rPr lang="zh-CN" altLang="en-US" sz="1400" b="1">
                <a:solidFill>
                  <a:srgbClr val="F2F2F2"/>
                </a:solidFill>
              </a:rPr>
              <a:t>年创世记答案机构</a:t>
            </a:r>
            <a:r>
              <a:rPr lang="en-US" altLang="zh-CN" sz="1400" b="1">
                <a:solidFill>
                  <a:srgbClr val="F2F2F2"/>
                </a:solidFill>
              </a:rPr>
              <a:t>—</a:t>
            </a:r>
            <a:r>
              <a:rPr lang="zh-CN" altLang="en-US" sz="1400" b="1">
                <a:solidFill>
                  <a:srgbClr val="F2F2F2"/>
                </a:solidFill>
              </a:rPr>
              <a:t>美国</a:t>
            </a:r>
            <a:endParaRPr lang="en-US" sz="1400" b="1">
              <a:solidFill>
                <a:srgbClr val="F2F2F2"/>
              </a:solidFill>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View from across the la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1942" name="Rectangle 6"/>
          <p:cNvSpPr>
            <a:spLocks noGrp="1" noChangeArrowheads="1"/>
          </p:cNvSpPr>
          <p:nvPr>
            <p:ph type="title" idx="4294967295"/>
          </p:nvPr>
        </p:nvSpPr>
        <p:spPr>
          <a:xfrm>
            <a:off x="457200" y="5592763"/>
            <a:ext cx="5791200" cy="1016000"/>
          </a:xfrm>
          <a:solidFill>
            <a:srgbClr val="FF3300"/>
          </a:solidFill>
        </p:spPr>
        <p:txBody>
          <a:bodyPr rtlCol="0">
            <a:spAutoFit/>
          </a:bodyPr>
          <a:lstStyle/>
          <a:p>
            <a:pPr>
              <a:defRPr/>
            </a:pPr>
            <a:r>
              <a:rPr lang="zh-TW" altLang="en-US" sz="6000" b="1" kern="1200"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创造论博物馆</a:t>
            </a:r>
          </a:p>
        </p:txBody>
      </p:sp>
      <p:sp>
        <p:nvSpPr>
          <p:cNvPr id="2" name="TextBox 1"/>
          <p:cNvSpPr txBox="1"/>
          <p:nvPr/>
        </p:nvSpPr>
        <p:spPr>
          <a:xfrm>
            <a:off x="228600" y="220663"/>
            <a:ext cx="5073650" cy="769937"/>
          </a:xfrm>
          <a:prstGeom prst="rect">
            <a:avLst/>
          </a:prstGeom>
          <a:solidFill>
            <a:srgbClr val="800000"/>
          </a:solidFill>
        </p:spPr>
        <p:txBody>
          <a:bodyPr wrap="none">
            <a:spAutoFit/>
          </a:bodyPr>
          <a:lstStyle/>
          <a:p>
            <a:pPr>
              <a:defRPr/>
            </a:pPr>
            <a:r>
              <a:rPr lang="zh-TW" altLang="en-US" sz="4400" b="1" dirty="0">
                <a:solidFill>
                  <a:srgbClr val="FFFF00"/>
                </a:solidFill>
                <a:effectLst>
                  <a:outerShdw blurRad="38100" dist="38100" dir="2700000" algn="tl">
                    <a:srgbClr val="000000">
                      <a:alpha val="43137"/>
                    </a:srgbClr>
                  </a:outerShdw>
                </a:effectLst>
              </a:rPr>
              <a:t>辛辛那提，俄亥俄州</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33400" y="4648200"/>
            <a:ext cx="8229600" cy="838200"/>
          </a:xfrm>
        </p:spPr>
        <p:txBody>
          <a:bodyPr anchor="t">
            <a:normAutofit/>
          </a:bodyPr>
          <a:lstStyle/>
          <a:p>
            <a:pPr eaLnBrk="1" hangingPunct="1">
              <a:defRPr/>
            </a:pPr>
            <a:r>
              <a:rPr lang="en-US" dirty="0">
                <a:solidFill>
                  <a:srgbClr val="BFBFBF"/>
                </a:solidFill>
              </a:rPr>
              <a:t>Stargazers Room</a:t>
            </a:r>
          </a:p>
        </p:txBody>
      </p:sp>
      <p:pic>
        <p:nvPicPr>
          <p:cNvPr id="355330" name="Picture 1" descr="Planetarium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51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5331" name="Picture 2" descr="Stargazers Planetariu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038600"/>
            <a:ext cx="4887913" cy="235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2" name="TextBox 1"/>
          <p:cNvSpPr txBox="1">
            <a:spLocks noChangeArrowheads="1"/>
          </p:cNvSpPr>
          <p:nvPr/>
        </p:nvSpPr>
        <p:spPr bwMode="auto">
          <a:xfrm>
            <a:off x="4191000" y="6235700"/>
            <a:ext cx="1600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a:solidFill>
                  <a:schemeClr val="bg1"/>
                </a:solidFill>
              </a:rPr>
              <a:t>观星室</a:t>
            </a:r>
            <a:endParaRPr lang="en-US" sz="3200">
              <a:solidFill>
                <a:schemeClr val="bg1"/>
              </a:solidFill>
            </a:endParaRPr>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3B003B"/>
            </a:gs>
            <a:gs pos="50000">
              <a:srgbClr val="800080"/>
            </a:gs>
            <a:gs pos="100000">
              <a:srgbClr val="3B003B"/>
            </a:gs>
          </a:gsLst>
          <a:lin ang="2700000" scaled="1"/>
        </a:gradFill>
        <a:effectLst/>
      </p:bgPr>
    </p:bg>
    <p:spTree>
      <p:nvGrpSpPr>
        <p:cNvPr id="1" name=""/>
        <p:cNvGrpSpPr/>
        <p:nvPr/>
      </p:nvGrpSpPr>
      <p:grpSpPr>
        <a:xfrm>
          <a:off x="0" y="0"/>
          <a:ext cx="0" cy="0"/>
          <a:chOff x="0" y="0"/>
          <a:chExt cx="0" cy="0"/>
        </a:xfrm>
      </p:grpSpPr>
      <p:pic>
        <p:nvPicPr>
          <p:cNvPr id="1901570" name="Picture 2" descr="newto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7063" y="984250"/>
            <a:ext cx="2903537" cy="236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1572" name="Text Box 4"/>
          <p:cNvSpPr txBox="1">
            <a:spLocks noChangeArrowheads="1"/>
          </p:cNvSpPr>
          <p:nvPr/>
        </p:nvSpPr>
        <p:spPr bwMode="auto">
          <a:xfrm>
            <a:off x="742950" y="4419600"/>
            <a:ext cx="7573963" cy="1938338"/>
          </a:xfrm>
          <a:prstGeom prst="rect">
            <a:avLst/>
          </a:prstGeom>
          <a:noFill/>
          <a:ln>
            <a:noFill/>
          </a:ln>
          <a:effectLst>
            <a:outerShdw blurRad="63500" dist="38099" dir="2700000" algn="ctr" rotWithShape="0">
              <a:srgbClr val="0033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zh-CN" altLang="en-US" sz="4000" b="1">
                <a:solidFill>
                  <a:schemeClr val="bg1"/>
                </a:solidFill>
              </a:rPr>
              <a:t>“这美丽的太阳、行星以及彗星的系统只能出于一个有智慧的本体的策略与统治权。”</a:t>
            </a:r>
            <a:endParaRPr lang="en-US" sz="4000" b="1">
              <a:solidFill>
                <a:schemeClr val="bg1"/>
              </a:solidFill>
            </a:endParaRPr>
          </a:p>
        </p:txBody>
      </p:sp>
      <p:sp>
        <p:nvSpPr>
          <p:cNvPr id="1901573" name="Text Box 5"/>
          <p:cNvSpPr txBox="1">
            <a:spLocks noChangeArrowheads="1"/>
          </p:cNvSpPr>
          <p:nvPr/>
        </p:nvSpPr>
        <p:spPr bwMode="auto">
          <a:xfrm>
            <a:off x="725488" y="914400"/>
            <a:ext cx="5105400" cy="3416300"/>
          </a:xfrm>
          <a:prstGeom prst="rect">
            <a:avLst/>
          </a:prstGeom>
          <a:noFill/>
          <a:ln>
            <a:noFill/>
          </a:ln>
          <a:effectLst>
            <a:outerShdw blurRad="63500" dist="38099" dir="2700000" algn="ctr" rotWithShape="0">
              <a:srgbClr val="0033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4000" b="1">
                <a:solidFill>
                  <a:schemeClr val="bg1"/>
                </a:solidFill>
              </a:rPr>
              <a:t>“无神论是无意义的。当我望着太阳系，我看到地球和太阳的距离是完美的，吸取了适当的热气和光。这不是偶然的。”</a:t>
            </a:r>
            <a:endParaRPr lang="en-US" sz="4000" b="1">
              <a:solidFill>
                <a:schemeClr val="bg1"/>
              </a:solidFill>
            </a:endParaRPr>
          </a:p>
        </p:txBody>
      </p:sp>
      <p:sp>
        <p:nvSpPr>
          <p:cNvPr id="1901574" name="Text Box 6"/>
          <p:cNvSpPr txBox="1">
            <a:spLocks noChangeArrowheads="1"/>
          </p:cNvSpPr>
          <p:nvPr/>
        </p:nvSpPr>
        <p:spPr bwMode="auto">
          <a:xfrm>
            <a:off x="5435600" y="3352800"/>
            <a:ext cx="3454400" cy="476250"/>
          </a:xfrm>
          <a:prstGeom prst="rect">
            <a:avLst/>
          </a:prstGeom>
          <a:noFill/>
          <a:ln>
            <a:noFill/>
          </a:ln>
          <a:effectLst>
            <a:outerShdw blurRad="63500" dist="38099" dir="2700000" algn="ctr" rotWithShape="0">
              <a:srgbClr val="0033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a:solidFill>
                  <a:srgbClr val="00FF00"/>
                </a:solidFill>
              </a:rPr>
              <a:t>艾萨克</a:t>
            </a:r>
            <a:r>
              <a:rPr lang="en-US" altLang="zh-CN" sz="2800" b="1">
                <a:solidFill>
                  <a:srgbClr val="00FF00"/>
                </a:solidFill>
              </a:rPr>
              <a:t>·</a:t>
            </a:r>
            <a:r>
              <a:rPr lang="zh-CN" altLang="en-US" sz="2800" b="1">
                <a:solidFill>
                  <a:srgbClr val="00FF00"/>
                </a:solidFill>
              </a:rPr>
              <a:t>牛顿爵士</a:t>
            </a:r>
            <a:endParaRPr lang="en-US" sz="2800" b="1">
              <a:solidFill>
                <a:srgbClr val="00FF00"/>
              </a:solidFill>
            </a:endParaRPr>
          </a:p>
        </p:txBody>
      </p:sp>
      <p:sp>
        <p:nvSpPr>
          <p:cNvPr id="2" name="Title 1"/>
          <p:cNvSpPr>
            <a:spLocks noGrp="1"/>
          </p:cNvSpPr>
          <p:nvPr>
            <p:ph type="title" idx="4294967295"/>
          </p:nvPr>
        </p:nvSpPr>
        <p:spPr>
          <a:xfrm>
            <a:off x="0" y="152400"/>
            <a:ext cx="9150350" cy="708025"/>
          </a:xfrm>
          <a:effectLst>
            <a:outerShdw blurRad="63500" dist="38099" dir="2700000" algn="ctr" rotWithShape="0">
              <a:srgbClr val="003300">
                <a:alpha val="74997"/>
              </a:srgbClr>
            </a:outerShdw>
          </a:effectLst>
        </p:spPr>
        <p:txBody>
          <a:bodyPr>
            <a:spAutoFit/>
          </a:bodyPr>
          <a:lstStyle/>
          <a:p>
            <a:pPr>
              <a:spcBef>
                <a:spcPct val="50000"/>
              </a:spcBef>
              <a:defRPr/>
            </a:pPr>
            <a:r>
              <a:rPr lang="zh-CN" altLang="en-US" sz="4000" b="1" kern="1200" dirty="0">
                <a:solidFill>
                  <a:srgbClr val="FFFF00"/>
                </a:solidFill>
              </a:rPr>
              <a:t>超自然的设计</a:t>
            </a:r>
            <a:endParaRPr lang="en-US" sz="4000" b="1" kern="1200" dirty="0">
              <a:solidFill>
                <a:srgbClr val="FFFF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01572"/>
                                        </p:tgtEl>
                                        <p:attrNameLst>
                                          <p:attrName>style.visibility</p:attrName>
                                        </p:attrNameLst>
                                      </p:cBhvr>
                                      <p:to>
                                        <p:strVal val="visible"/>
                                      </p:to>
                                    </p:set>
                                    <p:animEffect transition="in" filter="wipe(up)">
                                      <p:cBhvr>
                                        <p:cTn id="7" dur="500"/>
                                        <p:tgtEl>
                                          <p:spTgt spid="1901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901570"/>
                                        </p:tgtEl>
                                        <p:attrNameLst>
                                          <p:attrName>style.visibility</p:attrName>
                                        </p:attrNameLst>
                                      </p:cBhvr>
                                      <p:to>
                                        <p:strVal val="visible"/>
                                      </p:to>
                                    </p:set>
                                    <p:anim calcmode="lin" valueType="num">
                                      <p:cBhvr>
                                        <p:cTn id="12" dur="500" fill="hold"/>
                                        <p:tgtEl>
                                          <p:spTgt spid="1901570"/>
                                        </p:tgtEl>
                                        <p:attrNameLst>
                                          <p:attrName>ppt_w</p:attrName>
                                        </p:attrNameLst>
                                      </p:cBhvr>
                                      <p:tavLst>
                                        <p:tav tm="0">
                                          <p:val>
                                            <p:fltVal val="0"/>
                                          </p:val>
                                        </p:tav>
                                        <p:tav tm="100000">
                                          <p:val>
                                            <p:strVal val="#ppt_w"/>
                                          </p:val>
                                        </p:tav>
                                      </p:tavLst>
                                    </p:anim>
                                    <p:anim calcmode="lin" valueType="num">
                                      <p:cBhvr>
                                        <p:cTn id="13" dur="500" fill="hold"/>
                                        <p:tgtEl>
                                          <p:spTgt spid="1901570"/>
                                        </p:tgtEl>
                                        <p:attrNameLst>
                                          <p:attrName>ppt_h</p:attrName>
                                        </p:attrNameLst>
                                      </p:cBhvr>
                                      <p:tavLst>
                                        <p:tav tm="0">
                                          <p:val>
                                            <p:fltVal val="0"/>
                                          </p:val>
                                        </p:tav>
                                        <p:tav tm="100000">
                                          <p:val>
                                            <p:strVal val="#ppt_h"/>
                                          </p:val>
                                        </p:tav>
                                      </p:tavLst>
                                    </p:anim>
                                    <p:animEffect transition="in" filter="fade">
                                      <p:cBhvr>
                                        <p:cTn id="14" dur="500"/>
                                        <p:tgtEl>
                                          <p:spTgt spid="190157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901574"/>
                                        </p:tgtEl>
                                        <p:attrNameLst>
                                          <p:attrName>style.visibility</p:attrName>
                                        </p:attrNameLst>
                                      </p:cBhvr>
                                      <p:to>
                                        <p:strVal val="visible"/>
                                      </p:to>
                                    </p:set>
                                    <p:anim calcmode="lin" valueType="num">
                                      <p:cBhvr>
                                        <p:cTn id="17" dur="500" fill="hold"/>
                                        <p:tgtEl>
                                          <p:spTgt spid="1901574"/>
                                        </p:tgtEl>
                                        <p:attrNameLst>
                                          <p:attrName>ppt_w</p:attrName>
                                        </p:attrNameLst>
                                      </p:cBhvr>
                                      <p:tavLst>
                                        <p:tav tm="0">
                                          <p:val>
                                            <p:fltVal val="0"/>
                                          </p:val>
                                        </p:tav>
                                        <p:tav tm="100000">
                                          <p:val>
                                            <p:strVal val="#ppt_w"/>
                                          </p:val>
                                        </p:tav>
                                      </p:tavLst>
                                    </p:anim>
                                    <p:anim calcmode="lin" valueType="num">
                                      <p:cBhvr>
                                        <p:cTn id="18" dur="500" fill="hold"/>
                                        <p:tgtEl>
                                          <p:spTgt spid="1901574"/>
                                        </p:tgtEl>
                                        <p:attrNameLst>
                                          <p:attrName>ppt_h</p:attrName>
                                        </p:attrNameLst>
                                      </p:cBhvr>
                                      <p:tavLst>
                                        <p:tav tm="0">
                                          <p:val>
                                            <p:fltVal val="0"/>
                                          </p:val>
                                        </p:tav>
                                        <p:tav tm="100000">
                                          <p:val>
                                            <p:strVal val="#ppt_h"/>
                                          </p:val>
                                        </p:tav>
                                      </p:tavLst>
                                    </p:anim>
                                    <p:animEffect transition="in" filter="fade">
                                      <p:cBhvr>
                                        <p:cTn id="19" dur="500"/>
                                        <p:tgtEl>
                                          <p:spTgt spid="1901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1572" grpId="0" autoUpdateAnimBg="0"/>
      <p:bldP spid="190157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p:txBody>
          <a:bodyPr/>
          <a:lstStyle/>
          <a:p>
            <a:pPr eaLnBrk="1" hangingPunct="1">
              <a:defRPr/>
            </a:pPr>
            <a:r>
              <a:rPr lang="en-US"/>
              <a:t>Eagle Nebula &amp; Ps. 19:1 NAS/KJV</a:t>
            </a:r>
          </a:p>
        </p:txBody>
      </p:sp>
      <p:pic>
        <p:nvPicPr>
          <p:cNvPr id="359426" name="Picture 3" descr="Eagle Nebula--NA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3475" y="53975"/>
            <a:ext cx="6867525"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6964" name="Text Box 4"/>
          <p:cNvSpPr txBox="1">
            <a:spLocks noChangeArrowheads="1"/>
          </p:cNvSpPr>
          <p:nvPr/>
        </p:nvSpPr>
        <p:spPr bwMode="auto">
          <a:xfrm>
            <a:off x="4876800" y="346075"/>
            <a:ext cx="3048000" cy="979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ct val="50000"/>
              </a:spcBef>
              <a:defRPr/>
            </a:pPr>
            <a:r>
              <a:rPr lang="zh-CN" altLang="en-US" sz="3200" b="1" dirty="0">
                <a:solidFill>
                  <a:schemeClr val="bg1"/>
                </a:solidFill>
                <a:cs typeface="+mn-cs"/>
              </a:rPr>
              <a:t>诸天述说神</a:t>
            </a:r>
            <a:br>
              <a:rPr lang="en-US" altLang="zh-CN" sz="3200" b="1" dirty="0">
                <a:solidFill>
                  <a:schemeClr val="bg1"/>
                </a:solidFill>
                <a:cs typeface="+mn-cs"/>
              </a:rPr>
            </a:br>
            <a:r>
              <a:rPr lang="zh-CN" altLang="en-US" sz="3200" b="1" dirty="0">
                <a:solidFill>
                  <a:schemeClr val="bg1"/>
                </a:solidFill>
                <a:cs typeface="+mn-cs"/>
              </a:rPr>
              <a:t>的荣耀。。。</a:t>
            </a:r>
            <a:endParaRPr lang="en-US" altLang="en-US" sz="3200" b="1" dirty="0">
              <a:solidFill>
                <a:schemeClr val="bg1"/>
              </a:solidFill>
              <a:cs typeface="+mn-cs"/>
            </a:endParaRPr>
          </a:p>
        </p:txBody>
      </p:sp>
      <p:sp>
        <p:nvSpPr>
          <p:cNvPr id="936965" name="Text Box 5"/>
          <p:cNvSpPr txBox="1">
            <a:spLocks noChangeArrowheads="1"/>
          </p:cNvSpPr>
          <p:nvPr/>
        </p:nvSpPr>
        <p:spPr bwMode="auto">
          <a:xfrm>
            <a:off x="6172200" y="1844675"/>
            <a:ext cx="20574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400" b="1" dirty="0">
                <a:solidFill>
                  <a:schemeClr val="bg1"/>
                </a:solidFill>
                <a:cs typeface="+mn-cs"/>
              </a:rPr>
              <a:t>诗篇</a:t>
            </a:r>
            <a:r>
              <a:rPr lang="en-US" sz="2400" b="1" dirty="0">
                <a:solidFill>
                  <a:schemeClr val="bg1"/>
                </a:solidFill>
                <a:cs typeface="+mn-cs"/>
              </a:rPr>
              <a:t>19:1</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162" name="Picture 2" descr="History Book of the Universe 0202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988163" name="Rectangle 3" hidden="1"/>
          <p:cNvSpPr>
            <a:spLocks noGrp="1" noChangeArrowheads="1"/>
          </p:cNvSpPr>
          <p:nvPr>
            <p:ph type="title"/>
          </p:nvPr>
        </p:nvSpPr>
        <p:spPr/>
        <p:txBody>
          <a:bodyPr/>
          <a:lstStyle/>
          <a:p>
            <a:pPr eaLnBrk="1" hangingPunct="1">
              <a:defRPr/>
            </a:pPr>
            <a:r>
              <a:rPr lang="en-US" sz="4000"/>
              <a:t>History Book of the Universe 02022</a:t>
            </a:r>
          </a:p>
        </p:txBody>
      </p:sp>
      <p:sp>
        <p:nvSpPr>
          <p:cNvPr id="2" name="TextBox 1"/>
          <p:cNvSpPr txBox="1"/>
          <p:nvPr/>
        </p:nvSpPr>
        <p:spPr>
          <a:xfrm>
            <a:off x="8229600" y="990600"/>
            <a:ext cx="533400" cy="507841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5400" b="1">
                <a:solidFill>
                  <a:srgbClr val="FFFF00"/>
                </a:solidFill>
                <a:effectLst>
                  <a:outerShdw blurRad="38100" dist="38100" dir="2700000" algn="tl">
                    <a:srgbClr val="FFFFFF"/>
                  </a:outerShdw>
                </a:effectLst>
                <a:latin typeface="SimHei" charset="0"/>
                <a:ea typeface="SimHei" charset="0"/>
              </a:rPr>
              <a:t>宇宙的历史书</a:t>
            </a:r>
            <a:endParaRPr lang="en-US" sz="5400" b="1">
              <a:solidFill>
                <a:srgbClr val="FFFF00"/>
              </a:solidFill>
              <a:effectLst>
                <a:outerShdw blurRad="38100" dist="38100" dir="2700000" algn="tl">
                  <a:srgbClr val="FFFFFF"/>
                </a:outerShdw>
              </a:effectLst>
              <a:latin typeface="SimHei" charset="0"/>
              <a:ea typeface="SimHei" charset="0"/>
            </a:endParaRPr>
          </a:p>
        </p:txBody>
      </p:sp>
      <p:sp>
        <p:nvSpPr>
          <p:cNvPr id="361476" name="TextBox 13"/>
          <p:cNvSpPr txBox="1">
            <a:spLocks noChangeArrowheads="1"/>
          </p:cNvSpPr>
          <p:nvPr/>
        </p:nvSpPr>
        <p:spPr bwMode="auto">
          <a:xfrm>
            <a:off x="6858000" y="6553200"/>
            <a:ext cx="2286000" cy="3079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solidFill>
                  <a:schemeClr val="bg1"/>
                </a:solidFill>
              </a:rPr>
              <a:t>© 200</a:t>
            </a:r>
            <a:r>
              <a:rPr lang="en-US" altLang="zh-CN" sz="1400">
                <a:solidFill>
                  <a:schemeClr val="bg1"/>
                </a:solidFill>
              </a:rPr>
              <a:t>5</a:t>
            </a:r>
            <a:r>
              <a:rPr lang="zh-CN" altLang="en-US" sz="1400">
                <a:solidFill>
                  <a:schemeClr val="bg1"/>
                </a:solidFill>
              </a:rPr>
              <a:t>年创世记答案机构</a:t>
            </a:r>
            <a:endParaRPr lang="en-US" sz="1400">
              <a:solidFill>
                <a:schemeClr val="bg1"/>
              </a:solidFill>
            </a:endParaRPr>
          </a:p>
        </p:txBody>
      </p:sp>
      <p:sp>
        <p:nvSpPr>
          <p:cNvPr id="3" name="TextBox 2"/>
          <p:cNvSpPr txBox="1"/>
          <p:nvPr/>
        </p:nvSpPr>
        <p:spPr>
          <a:xfrm rot="20683023">
            <a:off x="3341688" y="2903538"/>
            <a:ext cx="1600200" cy="708025"/>
          </a:xfrm>
          <a:prstGeom prst="rect">
            <a:avLst/>
          </a:prstGeom>
          <a:solidFill>
            <a:srgbClr val="A9A9A9"/>
          </a:solidFill>
        </p:spPr>
        <p:txBody>
          <a:bodyPr>
            <a:spAutoFit/>
          </a:bodyPr>
          <a:lstStyle/>
          <a:p>
            <a:pPr algn="ctr">
              <a:defRPr/>
            </a:pPr>
            <a:r>
              <a:rPr lang="zh-CN" altLang="en-US" sz="4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圣经</a:t>
            </a:r>
            <a:endParaRPr lang="en-SG" sz="4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3522" name="Picture 2" descr="Scient &amp; Bible-Human Evolu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3" descr="Orangebub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20638"/>
            <a:ext cx="4175125" cy="257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4" name="Picture 4" descr="Purplebubbl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24400" y="88900"/>
            <a:ext cx="4419600" cy="294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5" name="Picture 5" descr="Bibl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2822" name="Text Box 6"/>
          <p:cNvSpPr txBox="1">
            <a:spLocks noChangeArrowheads="1"/>
          </p:cNvSpPr>
          <p:nvPr/>
        </p:nvSpPr>
        <p:spPr bwMode="auto">
          <a:xfrm>
            <a:off x="1557338" y="584200"/>
            <a:ext cx="3048000" cy="132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lnSpc>
                <a:spcPct val="95000"/>
              </a:lnSpc>
              <a:defRPr/>
            </a:pPr>
            <a:r>
              <a:rPr lang="zh-CN" altLang="en-US" sz="2800" b="1" dirty="0">
                <a:latin typeface="Comic Sans MS" charset="0"/>
                <a:cs typeface="+mn-cs"/>
              </a:rPr>
              <a:t>大爆炸在数亿年前发生过。你得相信我！</a:t>
            </a:r>
            <a:endParaRPr lang="en-US" sz="2800" b="1" dirty="0">
              <a:latin typeface="Comic Sans MS" charset="0"/>
              <a:cs typeface="+mn-cs"/>
            </a:endParaRPr>
          </a:p>
        </p:txBody>
      </p:sp>
      <p:sp>
        <p:nvSpPr>
          <p:cNvPr id="2722823" name="Text Box 7"/>
          <p:cNvSpPr txBox="1">
            <a:spLocks noChangeArrowheads="1"/>
          </p:cNvSpPr>
          <p:nvPr/>
        </p:nvSpPr>
        <p:spPr bwMode="auto">
          <a:xfrm>
            <a:off x="5410200" y="990600"/>
            <a:ext cx="3124200" cy="1379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lnSpc>
                <a:spcPct val="95000"/>
              </a:lnSpc>
              <a:defRPr/>
            </a:pPr>
            <a:r>
              <a:rPr lang="zh-CN" altLang="en-US" sz="2800" b="1" dirty="0">
                <a:solidFill>
                  <a:schemeClr val="bg1"/>
                </a:solidFill>
                <a:latin typeface="Comic Sans MS" charset="0"/>
                <a:cs typeface="+mn-cs"/>
              </a:rPr>
              <a:t>大约</a:t>
            </a:r>
            <a:r>
              <a:rPr lang="en-US" altLang="zh-CN" sz="2800" b="1" dirty="0">
                <a:solidFill>
                  <a:schemeClr val="bg1"/>
                </a:solidFill>
                <a:latin typeface="Comic Sans MS" charset="0"/>
                <a:cs typeface="+mn-cs"/>
              </a:rPr>
              <a:t>6</a:t>
            </a:r>
            <a:r>
              <a:rPr lang="zh-CN" altLang="en-US" sz="2800" b="1" dirty="0">
                <a:solidFill>
                  <a:schemeClr val="bg1"/>
                </a:solidFill>
                <a:latin typeface="Comic Sans MS" charset="0"/>
                <a:cs typeface="+mn-cs"/>
              </a:rPr>
              <a:t>千年前，造太阳</a:t>
            </a:r>
            <a:r>
              <a:rPr lang="zh-CN" altLang="en-US" sz="3200" b="1" dirty="0">
                <a:solidFill>
                  <a:schemeClr val="bg1"/>
                </a:solidFill>
                <a:latin typeface="Comic Sans MS" charset="0"/>
                <a:cs typeface="+mn-cs"/>
              </a:rPr>
              <a:t>之前</a:t>
            </a:r>
            <a:r>
              <a:rPr lang="zh-CN" altLang="en-US" sz="2800" b="1" dirty="0">
                <a:solidFill>
                  <a:schemeClr val="bg1"/>
                </a:solidFill>
                <a:latin typeface="Comic Sans MS" charset="0"/>
                <a:cs typeface="+mn-cs"/>
              </a:rPr>
              <a:t>，我造了地球。你得相信我！</a:t>
            </a:r>
            <a:endParaRPr lang="en-US" sz="2800" b="1" dirty="0">
              <a:solidFill>
                <a:schemeClr val="bg1"/>
              </a:solidFill>
              <a:latin typeface="Comic Sans MS" charset="0"/>
              <a:cs typeface="+mn-cs"/>
            </a:endParaRPr>
          </a:p>
        </p:txBody>
      </p:sp>
      <p:sp>
        <p:nvSpPr>
          <p:cNvPr id="2722824" name="Text Box 8"/>
          <p:cNvSpPr txBox="1">
            <a:spLocks noChangeArrowheads="1"/>
          </p:cNvSpPr>
          <p:nvPr/>
        </p:nvSpPr>
        <p:spPr bwMode="auto">
          <a:xfrm rot="-170238">
            <a:off x="6019800" y="4464050"/>
            <a:ext cx="990600" cy="46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2400" b="1" dirty="0">
                <a:solidFill>
                  <a:schemeClr val="bg1"/>
                </a:solidFill>
                <a:effectLst>
                  <a:outerShdw blurRad="38100" dist="38100" dir="2700000" algn="tl">
                    <a:srgbClr val="000000">
                      <a:alpha val="43137"/>
                    </a:srgbClr>
                  </a:outerShdw>
                </a:effectLst>
                <a:latin typeface="Goudy" charset="0"/>
                <a:cs typeface="+mn-cs"/>
              </a:rPr>
              <a:t>圣经</a:t>
            </a:r>
            <a:endParaRPr lang="en-US" sz="2400" b="1" dirty="0">
              <a:solidFill>
                <a:schemeClr val="bg1"/>
              </a:solidFill>
              <a:effectLst>
                <a:outerShdw blurRad="38100" dist="38100" dir="2700000" algn="tl">
                  <a:srgbClr val="000000">
                    <a:alpha val="43137"/>
                  </a:srgbClr>
                </a:outerShdw>
              </a:effectLst>
              <a:latin typeface="Goudy" charset="0"/>
              <a:cs typeface="+mn-cs"/>
            </a:endParaRPr>
          </a:p>
        </p:txBody>
      </p:sp>
      <p:sp>
        <p:nvSpPr>
          <p:cNvPr id="2722825" name="Rectangle 9"/>
          <p:cNvSpPr>
            <a:spLocks noGrp="1" noChangeArrowheads="1"/>
          </p:cNvSpPr>
          <p:nvPr>
            <p:ph type="title" idx="4294967295"/>
          </p:nvPr>
        </p:nvSpPr>
        <p:spPr>
          <a:xfrm>
            <a:off x="0" y="-723900"/>
            <a:ext cx="8229600" cy="1143000"/>
          </a:xfrm>
        </p:spPr>
        <p:txBody>
          <a:bodyPr/>
          <a:lstStyle/>
          <a:p>
            <a:pPr eaLnBrk="1" hangingPunct="1">
              <a:defRPr/>
            </a:pPr>
            <a:r>
              <a:rPr lang="zh-CN" altLang="en-US" sz="1800" dirty="0"/>
              <a:t>科学者与圣经和</a:t>
            </a:r>
            <a:r>
              <a:rPr lang="en-US" altLang="zh-CN" sz="1800" dirty="0"/>
              <a:t>8</a:t>
            </a:r>
            <a:r>
              <a:rPr lang="zh-CN" altLang="en-US" sz="1800" dirty="0"/>
              <a:t>个妥协</a:t>
            </a:r>
            <a:endParaRPr lang="en-US" sz="1800" dirty="0"/>
          </a:p>
        </p:txBody>
      </p:sp>
    </p:spTree>
  </p:cSld>
  <p:clrMapOvr>
    <a:overrideClrMapping bg1="lt1" tx1="dk1" bg2="lt2" tx2="dk2" accent1="accent1" accent2="accent2" accent3="accent3" accent4="accent4" accent5="accent5" accent6="accent6" hlink="hlink" folHlink="folHlink"/>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zh-CN" altLang="en-US" sz="9600" b="1">
                <a:solidFill>
                  <a:srgbClr val="FFFFFF"/>
                </a:solidFill>
                <a:cs typeface="+mn-cs"/>
              </a:rPr>
              <a:t>终结</a:t>
            </a:r>
            <a:endParaRPr lang="en-US" sz="9600" b="1" dirty="0">
              <a:solidFill>
                <a:srgbClr val="FFFFFF"/>
              </a:solidFill>
              <a:cs typeface="+mn-cs"/>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0706" name="Picture 2" descr="NewScientist-Brief History of Tim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952500" y="76200"/>
            <a:ext cx="72405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120707" name="Rectangle 3" hidden="1"/>
          <p:cNvSpPr>
            <a:spLocks noGrp="1" noChangeArrowheads="1"/>
          </p:cNvSpPr>
          <p:nvPr>
            <p:ph type="title"/>
          </p:nvPr>
        </p:nvSpPr>
        <p:spPr/>
        <p:txBody>
          <a:bodyPr/>
          <a:lstStyle/>
          <a:p>
            <a:pPr eaLnBrk="1" hangingPunct="1">
              <a:defRPr/>
            </a:pPr>
            <a:r>
              <a:rPr lang="en-US" sz="4000"/>
              <a:t>NewScientist-Brief History of Time</a:t>
            </a:r>
          </a:p>
        </p:txBody>
      </p:sp>
      <p:sp>
        <p:nvSpPr>
          <p:cNvPr id="2120708" name="Line 4"/>
          <p:cNvSpPr>
            <a:spLocks noChangeShapeType="1"/>
          </p:cNvSpPr>
          <p:nvPr/>
        </p:nvSpPr>
        <p:spPr bwMode="auto">
          <a:xfrm>
            <a:off x="5562600" y="533400"/>
            <a:ext cx="838200" cy="0"/>
          </a:xfrm>
          <a:prstGeom prst="line">
            <a:avLst/>
          </a:prstGeom>
          <a:noFill/>
          <a:ln w="5715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120709" name="Line 5"/>
          <p:cNvSpPr>
            <a:spLocks noChangeShapeType="1"/>
          </p:cNvSpPr>
          <p:nvPr/>
        </p:nvSpPr>
        <p:spPr bwMode="auto">
          <a:xfrm>
            <a:off x="5334000" y="787400"/>
            <a:ext cx="1066800" cy="0"/>
          </a:xfrm>
          <a:prstGeom prst="line">
            <a:avLst/>
          </a:prstGeom>
          <a:noFill/>
          <a:ln w="5715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120710" name="Line 6"/>
          <p:cNvSpPr>
            <a:spLocks noChangeShapeType="1"/>
          </p:cNvSpPr>
          <p:nvPr/>
        </p:nvSpPr>
        <p:spPr bwMode="auto">
          <a:xfrm flipV="1">
            <a:off x="6426200" y="508000"/>
            <a:ext cx="0" cy="304800"/>
          </a:xfrm>
          <a:prstGeom prst="line">
            <a:avLst/>
          </a:prstGeom>
          <a:noFill/>
          <a:ln w="5715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120711" name="AutoShape 7"/>
          <p:cNvSpPr>
            <a:spLocks noChangeArrowheads="1"/>
          </p:cNvSpPr>
          <p:nvPr/>
        </p:nvSpPr>
        <p:spPr bwMode="auto">
          <a:xfrm>
            <a:off x="6553200" y="457200"/>
            <a:ext cx="228600" cy="381000"/>
          </a:xfrm>
          <a:prstGeom prst="leftArrow">
            <a:avLst>
              <a:gd name="adj1" fmla="val 50000"/>
              <a:gd name="adj2" fmla="val 25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2120712" name="Text Box 8"/>
          <p:cNvSpPr txBox="1">
            <a:spLocks noChangeArrowheads="1"/>
          </p:cNvSpPr>
          <p:nvPr/>
        </p:nvSpPr>
        <p:spPr bwMode="auto">
          <a:xfrm>
            <a:off x="6781800" y="371475"/>
            <a:ext cx="1219200" cy="186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90000"/>
              </a:lnSpc>
              <a:spcBef>
                <a:spcPct val="50000"/>
              </a:spcBef>
              <a:defRPr/>
            </a:pPr>
            <a:r>
              <a:rPr lang="zh-CN" altLang="en-US" sz="3200" b="1" dirty="0">
                <a:solidFill>
                  <a:srgbClr val="FFFF00"/>
                </a:solidFill>
                <a:cs typeface="+mn-cs"/>
              </a:rPr>
              <a:t>我们可以观察到的！</a:t>
            </a:r>
            <a:endParaRPr lang="en-US" sz="3200" b="1" dirty="0">
              <a:solidFill>
                <a:srgbClr val="FFFF00"/>
              </a:solidFill>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120709"/>
                                        </p:tgtEl>
                                        <p:attrNameLst>
                                          <p:attrName>style.visibility</p:attrName>
                                        </p:attrNameLst>
                                      </p:cBhvr>
                                      <p:to>
                                        <p:strVal val="visible"/>
                                      </p:to>
                                    </p:set>
                                    <p:anim calcmode="lin" valueType="num">
                                      <p:cBhvr additive="base">
                                        <p:cTn id="7" dur="500" fill="hold"/>
                                        <p:tgtEl>
                                          <p:spTgt spid="2120709"/>
                                        </p:tgtEl>
                                        <p:attrNameLst>
                                          <p:attrName>ppt_x</p:attrName>
                                        </p:attrNameLst>
                                      </p:cBhvr>
                                      <p:tavLst>
                                        <p:tav tm="0">
                                          <p:val>
                                            <p:strVal val="1+#ppt_w/2"/>
                                          </p:val>
                                        </p:tav>
                                        <p:tav tm="100000">
                                          <p:val>
                                            <p:strVal val="#ppt_x"/>
                                          </p:val>
                                        </p:tav>
                                      </p:tavLst>
                                    </p:anim>
                                    <p:anim calcmode="lin" valueType="num">
                                      <p:cBhvr additive="base">
                                        <p:cTn id="8" dur="500" fill="hold"/>
                                        <p:tgtEl>
                                          <p:spTgt spid="2120709"/>
                                        </p:tgtEl>
                                        <p:attrNameLst>
                                          <p:attrName>ppt_y</p:attrName>
                                        </p:attrNameLst>
                                      </p:cBhvr>
                                      <p:tavLst>
                                        <p:tav tm="0">
                                          <p:val>
                                            <p:strVal val="#ppt_y"/>
                                          </p:val>
                                        </p:tav>
                                        <p:tav tm="100000">
                                          <p:val>
                                            <p:strVal val="#ppt_y"/>
                                          </p:val>
                                        </p:tav>
                                      </p:tavLst>
                                    </p:anim>
                                  </p:childTnLst>
                                </p:cTn>
                              </p:par>
                              <p:par>
                                <p:cTn id="9" presetID="7" presetClass="entr" presetSubtype="2" fill="hold" nodeType="withEffect">
                                  <p:stCondLst>
                                    <p:cond delay="0"/>
                                  </p:stCondLst>
                                  <p:childTnLst>
                                    <p:set>
                                      <p:cBhvr>
                                        <p:cTn id="10" dur="1" fill="hold">
                                          <p:stCondLst>
                                            <p:cond delay="0"/>
                                          </p:stCondLst>
                                        </p:cTn>
                                        <p:tgtEl>
                                          <p:spTgt spid="2120708"/>
                                        </p:tgtEl>
                                        <p:attrNameLst>
                                          <p:attrName>style.visibility</p:attrName>
                                        </p:attrNameLst>
                                      </p:cBhvr>
                                      <p:to>
                                        <p:strVal val="visible"/>
                                      </p:to>
                                    </p:set>
                                    <p:anim calcmode="lin" valueType="num">
                                      <p:cBhvr additive="base">
                                        <p:cTn id="11" dur="500" fill="hold"/>
                                        <p:tgtEl>
                                          <p:spTgt spid="2120708"/>
                                        </p:tgtEl>
                                        <p:attrNameLst>
                                          <p:attrName>ppt_x</p:attrName>
                                        </p:attrNameLst>
                                      </p:cBhvr>
                                      <p:tavLst>
                                        <p:tav tm="0">
                                          <p:val>
                                            <p:strVal val="1+#ppt_w/2"/>
                                          </p:val>
                                        </p:tav>
                                        <p:tav tm="100000">
                                          <p:val>
                                            <p:strVal val="#ppt_x"/>
                                          </p:val>
                                        </p:tav>
                                      </p:tavLst>
                                    </p:anim>
                                    <p:anim calcmode="lin" valueType="num">
                                      <p:cBhvr additive="base">
                                        <p:cTn id="12" dur="500" fill="hold"/>
                                        <p:tgtEl>
                                          <p:spTgt spid="212070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7" presetClass="entr" presetSubtype="2" fill="hold" nodeType="afterEffect">
                                  <p:stCondLst>
                                    <p:cond delay="0"/>
                                  </p:stCondLst>
                                  <p:childTnLst>
                                    <p:set>
                                      <p:cBhvr>
                                        <p:cTn id="15" dur="1" fill="hold">
                                          <p:stCondLst>
                                            <p:cond delay="0"/>
                                          </p:stCondLst>
                                        </p:cTn>
                                        <p:tgtEl>
                                          <p:spTgt spid="2120710"/>
                                        </p:tgtEl>
                                        <p:attrNameLst>
                                          <p:attrName>style.visibility</p:attrName>
                                        </p:attrNameLst>
                                      </p:cBhvr>
                                      <p:to>
                                        <p:strVal val="visible"/>
                                      </p:to>
                                    </p:set>
                                    <p:anim calcmode="lin" valueType="num">
                                      <p:cBhvr additive="base">
                                        <p:cTn id="16" dur="500" fill="hold"/>
                                        <p:tgtEl>
                                          <p:spTgt spid="2120710"/>
                                        </p:tgtEl>
                                        <p:attrNameLst>
                                          <p:attrName>ppt_x</p:attrName>
                                        </p:attrNameLst>
                                      </p:cBhvr>
                                      <p:tavLst>
                                        <p:tav tm="0">
                                          <p:val>
                                            <p:strVal val="1+#ppt_w/2"/>
                                          </p:val>
                                        </p:tav>
                                        <p:tav tm="100000">
                                          <p:val>
                                            <p:strVal val="#ppt_x"/>
                                          </p:val>
                                        </p:tav>
                                      </p:tavLst>
                                    </p:anim>
                                    <p:anim calcmode="lin" valueType="num">
                                      <p:cBhvr additive="base">
                                        <p:cTn id="17" dur="500" fill="hold"/>
                                        <p:tgtEl>
                                          <p:spTgt spid="2120710"/>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7" presetClass="entr" presetSubtype="2" fill="hold" grpId="0" nodeType="afterEffect">
                                  <p:stCondLst>
                                    <p:cond delay="0"/>
                                  </p:stCondLst>
                                  <p:childTnLst>
                                    <p:set>
                                      <p:cBhvr>
                                        <p:cTn id="20" dur="1" fill="hold">
                                          <p:stCondLst>
                                            <p:cond delay="0"/>
                                          </p:stCondLst>
                                        </p:cTn>
                                        <p:tgtEl>
                                          <p:spTgt spid="2120711"/>
                                        </p:tgtEl>
                                        <p:attrNameLst>
                                          <p:attrName>style.visibility</p:attrName>
                                        </p:attrNameLst>
                                      </p:cBhvr>
                                      <p:to>
                                        <p:strVal val="visible"/>
                                      </p:to>
                                    </p:set>
                                    <p:anim calcmode="lin" valueType="num">
                                      <p:cBhvr additive="base">
                                        <p:cTn id="21" dur="500" fill="hold"/>
                                        <p:tgtEl>
                                          <p:spTgt spid="2120711"/>
                                        </p:tgtEl>
                                        <p:attrNameLst>
                                          <p:attrName>ppt_x</p:attrName>
                                        </p:attrNameLst>
                                      </p:cBhvr>
                                      <p:tavLst>
                                        <p:tav tm="0">
                                          <p:val>
                                            <p:strVal val="1+#ppt_w/2"/>
                                          </p:val>
                                        </p:tav>
                                        <p:tav tm="100000">
                                          <p:val>
                                            <p:strVal val="#ppt_x"/>
                                          </p:val>
                                        </p:tav>
                                      </p:tavLst>
                                    </p:anim>
                                    <p:anim calcmode="lin" valueType="num">
                                      <p:cBhvr additive="base">
                                        <p:cTn id="22" dur="500" fill="hold"/>
                                        <p:tgtEl>
                                          <p:spTgt spid="2120711"/>
                                        </p:tgtEl>
                                        <p:attrNameLst>
                                          <p:attrName>ppt_y</p:attrName>
                                        </p:attrNameLst>
                                      </p:cBhvr>
                                      <p:tavLst>
                                        <p:tav tm="0">
                                          <p:val>
                                            <p:strVal val="#ppt_y"/>
                                          </p:val>
                                        </p:tav>
                                        <p:tav tm="100000">
                                          <p:val>
                                            <p:strVal val="#ppt_y"/>
                                          </p:val>
                                        </p:tav>
                                      </p:tavLst>
                                    </p:anim>
                                  </p:childTnLst>
                                </p:cTn>
                              </p:par>
                              <p:par>
                                <p:cTn id="23" presetID="7" presetClass="entr" presetSubtype="2" fill="hold" grpId="0" nodeType="withEffect">
                                  <p:stCondLst>
                                    <p:cond delay="0"/>
                                  </p:stCondLst>
                                  <p:childTnLst>
                                    <p:set>
                                      <p:cBhvr>
                                        <p:cTn id="24" dur="1" fill="hold">
                                          <p:stCondLst>
                                            <p:cond delay="0"/>
                                          </p:stCondLst>
                                        </p:cTn>
                                        <p:tgtEl>
                                          <p:spTgt spid="2120712"/>
                                        </p:tgtEl>
                                        <p:attrNameLst>
                                          <p:attrName>style.visibility</p:attrName>
                                        </p:attrNameLst>
                                      </p:cBhvr>
                                      <p:to>
                                        <p:strVal val="visible"/>
                                      </p:to>
                                    </p:set>
                                    <p:anim calcmode="lin" valueType="num">
                                      <p:cBhvr additive="base">
                                        <p:cTn id="25" dur="500" fill="hold"/>
                                        <p:tgtEl>
                                          <p:spTgt spid="2120712"/>
                                        </p:tgtEl>
                                        <p:attrNameLst>
                                          <p:attrName>ppt_x</p:attrName>
                                        </p:attrNameLst>
                                      </p:cBhvr>
                                      <p:tavLst>
                                        <p:tav tm="0">
                                          <p:val>
                                            <p:strVal val="1+#ppt_w/2"/>
                                          </p:val>
                                        </p:tav>
                                        <p:tav tm="100000">
                                          <p:val>
                                            <p:strVal val="#ppt_x"/>
                                          </p:val>
                                        </p:tav>
                                      </p:tavLst>
                                    </p:anim>
                                    <p:anim calcmode="lin" valueType="num">
                                      <p:cBhvr additive="base">
                                        <p:cTn id="26" dur="500" fill="hold"/>
                                        <p:tgtEl>
                                          <p:spTgt spid="21207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0711" grpId="0" animBg="1"/>
      <p:bldP spid="2120712"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6674" name="Picture 2" descr="NewScientist-Brief History of Tim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952500" y="76200"/>
            <a:ext cx="72405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076675" name="Rectangle 3" hidden="1"/>
          <p:cNvSpPr>
            <a:spLocks noGrp="1" noChangeArrowheads="1"/>
          </p:cNvSpPr>
          <p:nvPr>
            <p:ph type="title"/>
          </p:nvPr>
        </p:nvSpPr>
        <p:spPr/>
        <p:txBody>
          <a:bodyPr/>
          <a:lstStyle/>
          <a:p>
            <a:pPr eaLnBrk="1" hangingPunct="1">
              <a:defRPr/>
            </a:pPr>
            <a:r>
              <a:rPr lang="en-US" sz="4000"/>
              <a:t>NewScientist-Brief History of Time</a:t>
            </a:r>
          </a:p>
        </p:txBody>
      </p:sp>
      <p:sp>
        <p:nvSpPr>
          <p:cNvPr id="2076676" name="Text Box 4"/>
          <p:cNvSpPr txBox="1">
            <a:spLocks noChangeArrowheads="1"/>
          </p:cNvSpPr>
          <p:nvPr/>
        </p:nvSpPr>
        <p:spPr bwMode="auto">
          <a:xfrm>
            <a:off x="609600" y="5435600"/>
            <a:ext cx="7924800" cy="14224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defRPr/>
            </a:pPr>
            <a:r>
              <a:rPr lang="zh-CN" altLang="en-US" sz="3200" b="1">
                <a:solidFill>
                  <a:srgbClr val="FFFF00"/>
                </a:solidFill>
              </a:rPr>
              <a:t>“膨胀持续少过一毫秒，然而宇宙大部分的成长归功于它并且在微波背景辐射上留下了它的印记（嵌图）。”</a:t>
            </a:r>
            <a:endParaRPr lang="en-US" sz="3200" b="1">
              <a:solidFill>
                <a:srgbClr val="FFFF00"/>
              </a:solidFill>
            </a:endParaRPr>
          </a:p>
        </p:txBody>
      </p:sp>
      <p:sp>
        <p:nvSpPr>
          <p:cNvPr id="2076677" name="Line 5"/>
          <p:cNvSpPr>
            <a:spLocks noChangeShapeType="1"/>
          </p:cNvSpPr>
          <p:nvPr/>
        </p:nvSpPr>
        <p:spPr bwMode="auto">
          <a:xfrm>
            <a:off x="5562600" y="533400"/>
            <a:ext cx="838200" cy="0"/>
          </a:xfrm>
          <a:prstGeom prst="line">
            <a:avLst/>
          </a:prstGeom>
          <a:noFill/>
          <a:ln w="5715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076678" name="Line 6"/>
          <p:cNvSpPr>
            <a:spLocks noChangeShapeType="1"/>
          </p:cNvSpPr>
          <p:nvPr/>
        </p:nvSpPr>
        <p:spPr bwMode="auto">
          <a:xfrm>
            <a:off x="5334000" y="787400"/>
            <a:ext cx="1066800" cy="0"/>
          </a:xfrm>
          <a:prstGeom prst="line">
            <a:avLst/>
          </a:prstGeom>
          <a:noFill/>
          <a:ln w="5715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076679" name="Line 7"/>
          <p:cNvSpPr>
            <a:spLocks noChangeShapeType="1"/>
          </p:cNvSpPr>
          <p:nvPr/>
        </p:nvSpPr>
        <p:spPr bwMode="auto">
          <a:xfrm flipV="1">
            <a:off x="6426200" y="508000"/>
            <a:ext cx="0" cy="304800"/>
          </a:xfrm>
          <a:prstGeom prst="line">
            <a:avLst/>
          </a:prstGeom>
          <a:noFill/>
          <a:ln w="5715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076680" name="AutoShape 8"/>
          <p:cNvSpPr>
            <a:spLocks noChangeArrowheads="1"/>
          </p:cNvSpPr>
          <p:nvPr/>
        </p:nvSpPr>
        <p:spPr bwMode="auto">
          <a:xfrm>
            <a:off x="6553200" y="457200"/>
            <a:ext cx="228600" cy="381000"/>
          </a:xfrm>
          <a:prstGeom prst="leftArrow">
            <a:avLst>
              <a:gd name="adj1" fmla="val 50000"/>
              <a:gd name="adj2" fmla="val 25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10" name="Text Box 8"/>
          <p:cNvSpPr txBox="1">
            <a:spLocks noChangeArrowheads="1"/>
          </p:cNvSpPr>
          <p:nvPr/>
        </p:nvSpPr>
        <p:spPr bwMode="auto">
          <a:xfrm>
            <a:off x="6781800" y="371475"/>
            <a:ext cx="1219200" cy="186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nSpc>
                <a:spcPct val="90000"/>
              </a:lnSpc>
              <a:spcBef>
                <a:spcPct val="50000"/>
              </a:spcBef>
              <a:defRPr/>
            </a:pPr>
            <a:r>
              <a:rPr lang="zh-CN" altLang="en-US" sz="3200" b="1" dirty="0">
                <a:solidFill>
                  <a:srgbClr val="FFFF00"/>
                </a:solidFill>
                <a:cs typeface="+mn-cs"/>
              </a:rPr>
              <a:t>我们可以观察到的！</a:t>
            </a:r>
            <a:endParaRPr lang="en-US" sz="3200" b="1" dirty="0">
              <a:solidFill>
                <a:srgbClr val="FFFF00"/>
              </a:solidFill>
              <a:cs typeface="+mn-cs"/>
            </a:endParaRPr>
          </a:p>
        </p:txBody>
      </p:sp>
      <p:sp>
        <p:nvSpPr>
          <p:cNvPr id="2" name="TextBox 1"/>
          <p:cNvSpPr txBox="1"/>
          <p:nvPr/>
        </p:nvSpPr>
        <p:spPr>
          <a:xfrm>
            <a:off x="2667000" y="3733800"/>
            <a:ext cx="990600" cy="369888"/>
          </a:xfrm>
          <a:prstGeom prst="rect">
            <a:avLst/>
          </a:prstGeom>
          <a:solidFill>
            <a:srgbClr val="987CA4"/>
          </a:solidFill>
        </p:spPr>
        <p:txBody>
          <a:bodyPr>
            <a:spAutoFit/>
          </a:bodyPr>
          <a:lstStyle/>
          <a:p>
            <a:pPr algn="ctr">
              <a:defRPr/>
            </a:pPr>
            <a:r>
              <a:rPr lang="zh-CN" altLang="en-US"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膨胀</a:t>
            </a:r>
            <a:endParaRPr lang="en-SG"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10260</TotalTime>
  <Words>12073</Words>
  <Application>Microsoft Macintosh PowerPoint</Application>
  <PresentationFormat>On-screen Show (4:3)</PresentationFormat>
  <Paragraphs>761</Paragraphs>
  <Slides>107</Slides>
  <Notes>102</Notes>
  <HiddenSlides>1</HiddenSlides>
  <MMClips>0</MMClips>
  <ScaleCrop>false</ScaleCrop>
  <HeadingPairs>
    <vt:vector size="6" baseType="variant">
      <vt:variant>
        <vt:lpstr>Fonts Used</vt:lpstr>
      </vt:variant>
      <vt:variant>
        <vt:i4>18</vt:i4>
      </vt:variant>
      <vt:variant>
        <vt:lpstr>Theme</vt:lpstr>
      </vt:variant>
      <vt:variant>
        <vt:i4>29</vt:i4>
      </vt:variant>
      <vt:variant>
        <vt:lpstr>Slide Titles</vt:lpstr>
      </vt:variant>
      <vt:variant>
        <vt:i4>107</vt:i4>
      </vt:variant>
    </vt:vector>
  </HeadingPairs>
  <TitlesOfParts>
    <vt:vector size="154" baseType="lpstr">
      <vt:lpstr>Goudy</vt:lpstr>
      <vt:lpstr>ＭＳ Ｐゴシック</vt:lpstr>
      <vt:lpstr>Myriad Pro</vt:lpstr>
      <vt:lpstr>Myriad Pro Light</vt:lpstr>
      <vt:lpstr>SimHei</vt:lpstr>
      <vt:lpstr>SimSun</vt:lpstr>
      <vt:lpstr>Arial</vt:lpstr>
      <vt:lpstr>Arial Black</vt:lpstr>
      <vt:lpstr>Arial Narrow</vt:lpstr>
      <vt:lpstr>Arial Rounded MT Bold</vt:lpstr>
      <vt:lpstr>Candara</vt:lpstr>
      <vt:lpstr>Comic Sans MS</vt:lpstr>
      <vt:lpstr>Futura Lt BT</vt:lpstr>
      <vt:lpstr>Futura Md BT</vt:lpstr>
      <vt:lpstr>Gill Sans</vt:lpstr>
      <vt:lpstr>Lucida Grande</vt:lpstr>
      <vt:lpstr>Times New Roman</vt:lpstr>
      <vt:lpstr>Wingdings</vt:lpstr>
      <vt:lpstr>1_Default Design</vt:lpstr>
      <vt:lpstr>2_Default Design</vt:lpstr>
      <vt:lpstr>BLACK</vt:lpstr>
      <vt:lpstr>4_Default Design</vt:lpstr>
      <vt:lpstr>Blank Black</vt:lpstr>
      <vt:lpstr>29_Office Theme</vt:lpstr>
      <vt:lpstr>25_Office Theme</vt:lpstr>
      <vt:lpstr>17_Office Theme</vt:lpstr>
      <vt:lpstr>20_Office Theme</vt:lpstr>
      <vt:lpstr>26_Office Theme</vt:lpstr>
      <vt:lpstr>34_Office Theme</vt:lpstr>
      <vt:lpstr>1_Office Theme</vt:lpstr>
      <vt:lpstr>21_Office Theme</vt:lpstr>
      <vt:lpstr>66_Office Theme</vt:lpstr>
      <vt:lpstr>54_Office Theme</vt:lpstr>
      <vt:lpstr>70_Office Theme</vt:lpstr>
      <vt:lpstr>50_Office Theme</vt:lpstr>
      <vt:lpstr>49_Office Theme</vt:lpstr>
      <vt:lpstr>64_Office Theme</vt:lpstr>
      <vt:lpstr>51_Office Theme</vt:lpstr>
      <vt:lpstr>44_Office Theme</vt:lpstr>
      <vt:lpstr>22_Office Theme</vt:lpstr>
      <vt:lpstr>6_Default Design</vt:lpstr>
      <vt:lpstr>3_Default Design</vt:lpstr>
      <vt:lpstr>5_Default Design</vt:lpstr>
      <vt:lpstr>7_Default Design</vt:lpstr>
      <vt:lpstr>8_Default Design</vt:lpstr>
      <vt:lpstr>10_Default Design</vt:lpstr>
      <vt:lpstr>9_Default Design</vt:lpstr>
      <vt:lpstr>Outer Space</vt:lpstr>
      <vt:lpstr>Template Suite 1-Title 01359</vt:lpstr>
      <vt:lpstr>Beautiful heavens</vt:lpstr>
      <vt:lpstr>Saturn</vt:lpstr>
      <vt:lpstr>Outer Space</vt:lpstr>
      <vt:lpstr>Spiral Galaxy</vt:lpstr>
      <vt:lpstr>蝴蝶星云</vt:lpstr>
      <vt:lpstr>Helix nebula</vt:lpstr>
      <vt:lpstr>Big Bang Theory timeline</vt:lpstr>
      <vt:lpstr>Operation vs Origin science</vt:lpstr>
      <vt:lpstr>为操作性科学下定义</vt:lpstr>
      <vt:lpstr>Observational Science 01160</vt:lpstr>
      <vt:lpstr>为起源科学下定义</vt:lpstr>
      <vt:lpstr>Historical Science painter 01159</vt:lpstr>
      <vt:lpstr>车—起源于操作</vt:lpstr>
      <vt:lpstr>Products operation science</vt:lpstr>
      <vt:lpstr>Operation/Origin science--stars</vt:lpstr>
      <vt:lpstr>Assumptions Facts-Interpretations astronomy</vt:lpstr>
      <vt:lpstr>Origin of the Moon?</vt:lpstr>
      <vt:lpstr>Moon Over Mt. Rainer</vt:lpstr>
      <vt:lpstr>月球的理论</vt:lpstr>
      <vt:lpstr>月球的理论：巨大撞击论</vt:lpstr>
      <vt:lpstr>Wright 2003—Dominant Moon theory</vt:lpstr>
      <vt:lpstr>Moon—near side</vt:lpstr>
      <vt:lpstr>月球与地球的不同</vt:lpstr>
      <vt:lpstr>Solar eclipse partial</vt:lpstr>
      <vt:lpstr>Solar eclipse full</vt:lpstr>
      <vt:lpstr>Armstrong and Lunar Module</vt:lpstr>
      <vt:lpstr>Origin of the Solar System</vt:lpstr>
      <vt:lpstr>Evolving Solar System</vt:lpstr>
      <vt:lpstr>太阳系的诞生？</vt:lpstr>
      <vt:lpstr>Earth with water</vt:lpstr>
      <vt:lpstr>Earth Right Dist from Sun 01373</vt:lpstr>
      <vt:lpstr>Different planets</vt:lpstr>
      <vt:lpstr>Inner planet composition</vt:lpstr>
      <vt:lpstr>行星有。。。</vt:lpstr>
      <vt:lpstr>Planetary orbits</vt:lpstr>
      <vt:lpstr>土星、天王星、木星 00336</vt:lpstr>
      <vt:lpstr>Tilts of axis</vt:lpstr>
      <vt:lpstr>Zeilik 1987—solar system #1</vt:lpstr>
      <vt:lpstr>Zeilik 1987—solar system #2</vt:lpstr>
      <vt:lpstr>Zeilik 1987—solar system #3</vt:lpstr>
      <vt:lpstr>Zeilik 1987—solar system #4</vt:lpstr>
      <vt:lpstr>“未知的太阳系”</vt:lpstr>
      <vt:lpstr>“6个持久的奥秘”</vt:lpstr>
      <vt:lpstr>Operation/Origin science--stars</vt:lpstr>
      <vt:lpstr>Template Suite 1-Content 01360</vt:lpstr>
      <vt:lpstr>Weinberg 1985—stellar evolution #1</vt:lpstr>
      <vt:lpstr>Weinberg 1985—stellar evolution #2</vt:lpstr>
      <vt:lpstr>Weinberg 1985—stellar evolution #3</vt:lpstr>
      <vt:lpstr>Sun--inside</vt:lpstr>
      <vt:lpstr>Simulation of star formation</vt:lpstr>
      <vt:lpstr>Chown 1998—stellar evolution #1</vt:lpstr>
      <vt:lpstr>Chown 1998—stellar evolution #2</vt:lpstr>
      <vt:lpstr>Chown 1998—stellar evolution #3</vt:lpstr>
      <vt:lpstr>Milky Way galaxy</vt:lpstr>
      <vt:lpstr>Chiappini 2001--Milky Way origin</vt:lpstr>
      <vt:lpstr>Template Suite 1-Content 01360</vt:lpstr>
      <vt:lpstr>Weinberg 1985—origin of universe—no idea</vt:lpstr>
      <vt:lpstr>Lerner 2004—bucking big bang #1</vt:lpstr>
      <vt:lpstr>Lerner 2004—bucking big bang #2</vt:lpstr>
      <vt:lpstr>Lerner 2004—bucking big bang #3</vt:lpstr>
      <vt:lpstr>Lerner 2004—bucking big bang #4</vt:lpstr>
      <vt:lpstr>Lerner 2004—bucking big bang #5</vt:lpstr>
      <vt:lpstr>Lerner 2004—bucking big bang #6</vt:lpstr>
      <vt:lpstr>Hoyle, Fred 1995—science locked in paradigms</vt:lpstr>
      <vt:lpstr>Hoyle, Fred 1998—astronomers’ findings</vt:lpstr>
      <vt:lpstr>无理的大爆炸</vt:lpstr>
      <vt:lpstr>Template Suite 1-Content 01360</vt:lpstr>
      <vt:lpstr>我的年龄多大？</vt:lpstr>
      <vt:lpstr>Short-period comets</vt:lpstr>
      <vt:lpstr>进化的解释</vt:lpstr>
      <vt:lpstr>Moon dust argument</vt:lpstr>
      <vt:lpstr>大爆炸拥护者拥有他们自己的光速时间的问题！</vt:lpstr>
      <vt:lpstr>AiG web site #1</vt:lpstr>
      <vt:lpstr>Template Suite 1-Content 01360</vt:lpstr>
      <vt:lpstr>Psalm 33:6, 8-9 NAS</vt:lpstr>
      <vt:lpstr>Psalm 19:1-2 NAS</vt:lpstr>
      <vt:lpstr>北斗七星与猎户座</vt:lpstr>
      <vt:lpstr>对比大爆炸与圣经的次序</vt:lpstr>
      <vt:lpstr>Big Bang Time line</vt:lpstr>
      <vt:lpstr>Gen. 1:14-15 NAS</vt:lpstr>
      <vt:lpstr>Gen. 1:16 NAS</vt:lpstr>
      <vt:lpstr>Asah与Rahah以及诗147:7 新译本</vt:lpstr>
      <vt:lpstr>创1:16与诗136:7-9 新译本</vt:lpstr>
      <vt:lpstr>神几时造了它们？</vt:lpstr>
      <vt:lpstr>结论—恒星是在第四天被造的</vt:lpstr>
      <vt:lpstr>Assumptions Facts-Interpretations astronomy</vt:lpstr>
      <vt:lpstr>Evolution Rings--animated</vt:lpstr>
      <vt:lpstr>AiG web site #1</vt:lpstr>
      <vt:lpstr>创造论博物馆</vt:lpstr>
      <vt:lpstr>Stargazers Room</vt:lpstr>
      <vt:lpstr>超自然的设计</vt:lpstr>
      <vt:lpstr>Eagle Nebula &amp; Ps. 19:1 NAS/KJV</vt:lpstr>
      <vt:lpstr>History Book of the Universe 02022</vt:lpstr>
      <vt:lpstr>科学者与圣经和8个妥协</vt:lpstr>
      <vt:lpstr>Black blank------------extras</vt:lpstr>
      <vt:lpstr>NewScientist-Brief History of Time</vt:lpstr>
      <vt:lpstr>NewScientist-Brief History of Time</vt:lpstr>
      <vt:lpstr>Template Suite 1-Content 01360</vt:lpstr>
      <vt:lpstr>Redshift</vt:lpstr>
      <vt:lpstr>036 Lightspectrum</vt:lpstr>
      <vt:lpstr>Doppler effect</vt:lpstr>
      <vt:lpstr>Redshift meaning #4-7</vt:lpstr>
      <vt:lpstr>Galactic redshift shells</vt:lpstr>
      <vt:lpstr>Black</vt:lpstr>
      <vt:lpstr>創造链接地址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496</cp:revision>
  <dcterms:created xsi:type="dcterms:W3CDTF">2002-07-05T19:44:56Z</dcterms:created>
  <dcterms:modified xsi:type="dcterms:W3CDTF">2024-09-09T16:46:04Z</dcterms:modified>
</cp:coreProperties>
</file>