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6" r:id="rId4"/>
    <p:sldMasterId id="2147483680" r:id="rId5"/>
    <p:sldMasterId id="2147483682" r:id="rId6"/>
    <p:sldMasterId id="2147483686" r:id="rId7"/>
    <p:sldMasterId id="2147483688" r:id="rId8"/>
  </p:sldMasterIdLst>
  <p:notesMasterIdLst>
    <p:notesMasterId r:id="rId52"/>
  </p:notesMasterIdLst>
  <p:sldIdLst>
    <p:sldId id="257" r:id="rId9"/>
    <p:sldId id="295" r:id="rId10"/>
    <p:sldId id="326" r:id="rId11"/>
    <p:sldId id="298" r:id="rId12"/>
    <p:sldId id="299" r:id="rId13"/>
    <p:sldId id="296" r:id="rId14"/>
    <p:sldId id="301" r:id="rId15"/>
    <p:sldId id="297" r:id="rId16"/>
    <p:sldId id="300" r:id="rId17"/>
    <p:sldId id="311" r:id="rId18"/>
    <p:sldId id="323" r:id="rId19"/>
    <p:sldId id="329" r:id="rId20"/>
    <p:sldId id="287" r:id="rId21"/>
    <p:sldId id="288" r:id="rId22"/>
    <p:sldId id="302" r:id="rId23"/>
    <p:sldId id="324" r:id="rId24"/>
    <p:sldId id="293" r:id="rId25"/>
    <p:sldId id="271" r:id="rId26"/>
    <p:sldId id="315" r:id="rId27"/>
    <p:sldId id="291" r:id="rId28"/>
    <p:sldId id="272" r:id="rId29"/>
    <p:sldId id="314" r:id="rId30"/>
    <p:sldId id="325" r:id="rId31"/>
    <p:sldId id="312" r:id="rId32"/>
    <p:sldId id="313" r:id="rId33"/>
    <p:sldId id="320" r:id="rId34"/>
    <p:sldId id="306" r:id="rId35"/>
    <p:sldId id="307" r:id="rId36"/>
    <p:sldId id="316" r:id="rId37"/>
    <p:sldId id="305" r:id="rId38"/>
    <p:sldId id="304" r:id="rId39"/>
    <p:sldId id="319" r:id="rId40"/>
    <p:sldId id="303" r:id="rId41"/>
    <p:sldId id="274" r:id="rId42"/>
    <p:sldId id="275" r:id="rId43"/>
    <p:sldId id="317" r:id="rId44"/>
    <p:sldId id="309" r:id="rId45"/>
    <p:sldId id="310" r:id="rId46"/>
    <p:sldId id="327" r:id="rId47"/>
    <p:sldId id="276" r:id="rId48"/>
    <p:sldId id="283" r:id="rId49"/>
    <p:sldId id="284" r:id="rId50"/>
    <p:sldId id="32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E917"/>
    <a:srgbClr val="3DE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28" autoAdjust="0"/>
  </p:normalViewPr>
  <p:slideViewPr>
    <p:cSldViewPr>
      <p:cViewPr>
        <p:scale>
          <a:sx n="67" d="100"/>
          <a:sy n="67" d="100"/>
        </p:scale>
        <p:origin x="-14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6.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1.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7.xml"/><Relationship Id="rId51" Type="http://schemas.openxmlformats.org/officeDocument/2006/relationships/slide" Target="slides/slide43.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6A2DD6-8B4B-4E28-AEED-FADE10A53DF5}" type="datetimeFigureOut">
              <a:rPr lang="en-US" smtClean="0"/>
              <a:pPr/>
              <a:t>12/20/2013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67381-199C-4110-A771-FC626DBDCBA1}" type="slidenum">
              <a:rPr lang="en-US" smtClean="0"/>
              <a:pPr/>
              <a:t>‹#›</a:t>
            </a:fld>
            <a:endParaRPr lang="en-US" dirty="0"/>
          </a:p>
        </p:txBody>
      </p:sp>
    </p:spTree>
    <p:extLst>
      <p:ext uri="{BB962C8B-B14F-4D97-AF65-F5344CB8AC3E}">
        <p14:creationId xmlns:p14="http://schemas.microsoft.com/office/powerpoint/2010/main" val="415291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12/20/2013 9:08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C3CF221-760A-4CE2-B48D-A3A9918C9302}" type="slidenum">
              <a:rPr lang="en-US" smtClean="0">
                <a:ea typeface="ＭＳ Ｐゴシック" pitchFamily="34" charset="-128"/>
              </a:rPr>
              <a:pPr/>
              <a:t>10</a:t>
            </a:fld>
            <a:endParaRPr lang="en-US" dirty="0" smtClean="0">
              <a:ea typeface="ＭＳ Ｐゴシック" pitchFamily="34" charset="-128"/>
            </a:endParaRPr>
          </a:p>
        </p:txBody>
      </p:sp>
      <p:sp>
        <p:nvSpPr>
          <p:cNvPr id="151555" name="Rectangle 2"/>
          <p:cNvSpPr>
            <a:spLocks noGrp="1" noRot="1" noChangeAspect="1" noChangeArrowheads="1" noTextEdit="1"/>
          </p:cNvSpPr>
          <p:nvPr>
            <p:ph type="sldImg"/>
          </p:nvPr>
        </p:nvSpPr>
        <p:spPr>
          <a:xfrm>
            <a:off x="1143000" y="685800"/>
            <a:ext cx="4572000" cy="3429000"/>
          </a:xfrm>
          <a:ln/>
        </p:spPr>
      </p:sp>
      <p:sp>
        <p:nvSpPr>
          <p:cNvPr id="151556" name="Rectangle 3"/>
          <p:cNvSpPr>
            <a:spLocks noGrp="1" noChangeArrowheads="1"/>
          </p:cNvSpPr>
          <p:nvPr>
            <p:ph type="body" idx="1"/>
          </p:nvPr>
        </p:nvSpPr>
        <p:spPr>
          <a:xfrm>
            <a:off x="915152" y="4343400"/>
            <a:ext cx="5027699" cy="4114800"/>
          </a:xfrm>
          <a:noFill/>
          <a:ln w="9525"/>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Book: </a:t>
            </a:r>
            <a:r>
              <a:rPr lang="en-US" i="1" dirty="0" smtClean="0"/>
              <a:t>Principles of Geology</a:t>
            </a:r>
          </a:p>
          <a:p>
            <a:pPr eaLnBrk="1" hangingPunct="1"/>
            <a:r>
              <a:rPr lang="en-US" dirty="0" smtClean="0"/>
              <a:t>Lyell wrote</a:t>
            </a:r>
            <a:r>
              <a:rPr lang="en-US" baseline="0" dirty="0" smtClean="0"/>
              <a:t> to a friend that he wanted to “free science from Moses”. That is, he wanted to get rid of the Bible’s history, its influence. It was as if the Flood never occurred because it could not be seen to be happening today! All the rocks and fossils were to be interpreted as forming by processes seen operating today (not the Flood). The idea took root and the Bible’s account of the Flood was increasingly ignored. It was not the evidence, but the acceptance of a philosophical idea, that got rid of the Flood. </a:t>
            </a:r>
          </a:p>
          <a:p>
            <a:pPr eaLnBrk="1" hangingPunct="1"/>
            <a:r>
              <a:rPr lang="en-US" baseline="0" dirty="0" smtClean="0"/>
              <a:t>In response to the widespread acceptance of Lyell’s ideas, church leaders often retreated into saying the Noah’s Flood was a local flood, not world-wide.</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C3CF221-760A-4CE2-B48D-A3A9918C9302}" type="slidenum">
              <a:rPr lang="en-US" smtClean="0">
                <a:ea typeface="ＭＳ Ｐゴシック" pitchFamily="34" charset="-128"/>
              </a:rPr>
              <a:pPr/>
              <a:t>11</a:t>
            </a:fld>
            <a:endParaRPr lang="en-US" dirty="0" smtClean="0">
              <a:ea typeface="ＭＳ Ｐゴシック" pitchFamily="34" charset="-128"/>
            </a:endParaRPr>
          </a:p>
        </p:txBody>
      </p:sp>
      <p:sp>
        <p:nvSpPr>
          <p:cNvPr id="151555" name="Rectangle 2"/>
          <p:cNvSpPr>
            <a:spLocks noGrp="1" noRot="1" noChangeAspect="1" noChangeArrowheads="1" noTextEdit="1"/>
          </p:cNvSpPr>
          <p:nvPr>
            <p:ph type="sldImg"/>
          </p:nvPr>
        </p:nvSpPr>
        <p:spPr>
          <a:xfrm>
            <a:off x="1143000" y="685800"/>
            <a:ext cx="4572000" cy="3429000"/>
          </a:xfrm>
          <a:ln/>
        </p:spPr>
      </p:sp>
      <p:sp>
        <p:nvSpPr>
          <p:cNvPr id="151556" name="Rectangle 3"/>
          <p:cNvSpPr>
            <a:spLocks noGrp="1" noChangeArrowheads="1"/>
          </p:cNvSpPr>
          <p:nvPr>
            <p:ph type="body" idx="1"/>
          </p:nvPr>
        </p:nvSpPr>
        <p:spPr>
          <a:xfrm>
            <a:off x="915152" y="4343400"/>
            <a:ext cx="5027699" cy="4114800"/>
          </a:xfrm>
          <a:noFill/>
          <a:ln w="9525"/>
        </p:spPr>
        <p:txBody>
          <a:bodyPr/>
          <a:lstStyle/>
          <a:p>
            <a:pPr eaLnBrk="1" hangingPunct="1"/>
            <a:r>
              <a:rPr lang="en-US" dirty="0" smtClean="0"/>
              <a:t>Also the Bible’s description [next</a:t>
            </a:r>
            <a:r>
              <a:rPr lang="en-US" baseline="0" dirty="0" smtClean="0"/>
              <a:t> slide]</a:t>
            </a:r>
            <a:r>
              <a:rPr lang="en-US" dirty="0"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C3CF221-760A-4CE2-B48D-A3A9918C9302}" type="slidenum">
              <a:rPr lang="en-US" smtClean="0">
                <a:ea typeface="ＭＳ Ｐゴシック" pitchFamily="34" charset="-128"/>
              </a:rPr>
              <a:pPr/>
              <a:t>12</a:t>
            </a:fld>
            <a:endParaRPr lang="en-US" smtClean="0">
              <a:ea typeface="ＭＳ Ｐゴシック" pitchFamily="34" charset="-128"/>
            </a:endParaRPr>
          </a:p>
        </p:txBody>
      </p:sp>
      <p:sp>
        <p:nvSpPr>
          <p:cNvPr id="151555" name="Rectangle 2"/>
          <p:cNvSpPr>
            <a:spLocks noGrp="1" noRot="1" noChangeAspect="1" noChangeArrowheads="1" noTextEdit="1"/>
          </p:cNvSpPr>
          <p:nvPr>
            <p:ph type="sldImg"/>
          </p:nvPr>
        </p:nvSpPr>
        <p:spPr>
          <a:xfrm>
            <a:off x="1143000" y="685800"/>
            <a:ext cx="4572000" cy="3429000"/>
          </a:xfrm>
          <a:ln/>
        </p:spPr>
      </p:sp>
      <p:sp>
        <p:nvSpPr>
          <p:cNvPr id="151556" name="Rectangle 3"/>
          <p:cNvSpPr>
            <a:spLocks noGrp="1" noChangeArrowheads="1"/>
          </p:cNvSpPr>
          <p:nvPr>
            <p:ph type="body" idx="1"/>
          </p:nvPr>
        </p:nvSpPr>
        <p:spPr>
          <a:xfrm>
            <a:off x="915152" y="4343400"/>
            <a:ext cx="5027699" cy="4114800"/>
          </a:xfrm>
          <a:noFill/>
          <a:ln w="9525"/>
        </p:spPr>
        <p:txBody>
          <a:bodyPr/>
          <a:lstStyle/>
          <a:p>
            <a:pPr eaLnBrk="1" hangingPunct="1"/>
            <a:r>
              <a:rPr lang="en-US" dirty="0" smtClean="0"/>
              <a:t>Heading: A local flood?</a:t>
            </a:r>
          </a:p>
          <a:p>
            <a:pPr eaLnBrk="1" hangingPunct="1"/>
            <a:r>
              <a:rPr lang="en-US" dirty="0" smtClean="0"/>
              <a:t>Also the Bible’s description [next</a:t>
            </a:r>
            <a:r>
              <a:rPr lang="en-US" baseline="0" dirty="0" smtClean="0"/>
              <a:t> slide]</a:t>
            </a:r>
            <a:r>
              <a:rPr lang="en-US" dirty="0"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DE044-1E1A-4C83-BEC9-014615D7BFB3}" type="slidenum">
              <a:rPr lang="en-US"/>
              <a:pPr/>
              <a:t>13</a:t>
            </a:fld>
            <a:endParaRPr lang="en-US" dirty="0"/>
          </a:p>
        </p:txBody>
      </p:sp>
      <p:sp>
        <p:nvSpPr>
          <p:cNvPr id="507906" name="Rectangle 2"/>
          <p:cNvSpPr>
            <a:spLocks noGrp="1" noRot="1" noChangeAspect="1" noChangeArrowheads="1" noTextEdit="1"/>
          </p:cNvSpPr>
          <p:nvPr>
            <p:ph type="sldImg"/>
          </p:nvPr>
        </p:nvSpPr>
        <p:spPr>
          <a:xfrm>
            <a:off x="1176338" y="720725"/>
            <a:ext cx="4522787" cy="3390900"/>
          </a:xfrm>
          <a:ln/>
        </p:spPr>
      </p:sp>
      <p:sp>
        <p:nvSpPr>
          <p:cNvPr id="507907" name="Rectangle 3"/>
          <p:cNvSpPr>
            <a:spLocks noGrp="1" noChangeArrowheads="1"/>
          </p:cNvSpPr>
          <p:nvPr>
            <p:ph type="body" idx="1"/>
          </p:nvPr>
        </p:nvSpPr>
        <p:spPr>
          <a:xfrm>
            <a:off x="918368" y="4328747"/>
            <a:ext cx="5042174" cy="4113335"/>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 flood?</a:t>
            </a:r>
          </a:p>
          <a:p>
            <a:r>
              <a:rPr lang="en-US" dirty="0" smtClean="0"/>
              <a:t>How could you have a local</a:t>
            </a:r>
            <a:r>
              <a:rPr lang="en-US" baseline="0" dirty="0" smtClean="0"/>
              <a:t> flood that covered all the high mountains locally?</a:t>
            </a:r>
            <a:endParaRPr lang="en-AU" dirty="0"/>
          </a:p>
        </p:txBody>
      </p:sp>
      <p:sp>
        <p:nvSpPr>
          <p:cNvPr id="4" name="Slide Number Placeholder 3"/>
          <p:cNvSpPr>
            <a:spLocks noGrp="1"/>
          </p:cNvSpPr>
          <p:nvPr>
            <p:ph type="sldNum" sz="quarter" idx="10"/>
          </p:nvPr>
        </p:nvSpPr>
        <p:spPr/>
        <p:txBody>
          <a:bodyPr/>
          <a:lstStyle/>
          <a:p>
            <a:pPr>
              <a:defRPr/>
            </a:pPr>
            <a:fld id="{ED2EB736-CD1C-4F23-B034-E7749BDB275F}"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p:txBody>
          <a:bodyPr/>
          <a:lstStyle/>
          <a:p>
            <a:pPr>
              <a:defRPr/>
            </a:pPr>
            <a:fld id="{0D75DBA6-1891-4709-B85F-1BC08375B968}" type="slidenum">
              <a:rPr lang="en-AU" altLang="zh-HK">
                <a:solidFill>
                  <a:srgbClr val="000000"/>
                </a:solidFill>
              </a:rPr>
              <a:pPr>
                <a:defRPr/>
              </a:pPr>
              <a:t>15</a:t>
            </a:fld>
            <a:endParaRPr lang="en-AU" altLang="zh-HK" dirty="0">
              <a:solidFill>
                <a:srgbClr val="000000"/>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685800" y="4343400"/>
            <a:ext cx="5486400" cy="4114800"/>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zh-HK" dirty="0" smtClean="0"/>
              <a:t>Stream ---Pebbles---sand---silt deposited in</a:t>
            </a:r>
            <a:r>
              <a:rPr lang="en-AU" altLang="zh-HK" baseline="0" dirty="0" smtClean="0"/>
              <a:t> a lake.</a:t>
            </a:r>
            <a:endParaRPr lang="en-AU" altLang="zh-HK" dirty="0" smtClean="0"/>
          </a:p>
          <a:p>
            <a:r>
              <a:rPr lang="en-AU" altLang="zh-HK" dirty="0" smtClean="0"/>
              <a:t>This is where</a:t>
            </a:r>
            <a:r>
              <a:rPr lang="en-AU" altLang="zh-HK" baseline="0" dirty="0" smtClean="0"/>
              <a:t> the idea of huge periods of time came from: there were many kilometres depth of sediments around the world, so it must have taken a long time for such to build up at less than a mm per year rate of deposition! So this was the thinking.</a:t>
            </a:r>
            <a:endParaRPr lang="zh-HK" altLang="zh-HK"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p:txBody>
          <a:bodyPr/>
          <a:lstStyle/>
          <a:p>
            <a:pPr>
              <a:defRPr/>
            </a:pPr>
            <a:fld id="{0D75DBA6-1891-4709-B85F-1BC08375B968}" type="slidenum">
              <a:rPr lang="en-AU" altLang="zh-HK">
                <a:solidFill>
                  <a:srgbClr val="000000"/>
                </a:solidFill>
              </a:rPr>
              <a:pPr>
                <a:defRPr/>
              </a:pPr>
              <a:t>16</a:t>
            </a:fld>
            <a:endParaRPr lang="en-AU" altLang="zh-HK" dirty="0">
              <a:solidFill>
                <a:srgbClr val="000000"/>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685800" y="4343400"/>
            <a:ext cx="5486400" cy="4114800"/>
          </a:xfrm>
          <a:noFill/>
          <a:ln/>
        </p:spPr>
        <p:txBody>
          <a:bodyPr/>
          <a:lstStyle/>
          <a:p>
            <a:r>
              <a:rPr lang="en-AU" altLang="zh-HK" dirty="0" smtClean="0"/>
              <a:t>Based on this slow</a:t>
            </a:r>
            <a:r>
              <a:rPr lang="en-AU" altLang="zh-HK" baseline="0" dirty="0" smtClean="0"/>
              <a:t> formation of the rocks proposed by Hutton and Lyell, Darwin proposed that </a:t>
            </a:r>
            <a:r>
              <a:rPr lang="en-AU" altLang="zh-HK" dirty="0" smtClean="0"/>
              <a:t>“No organism wholly soft could be preserved.” But</a:t>
            </a:r>
            <a:r>
              <a:rPr lang="en-AU" altLang="zh-HK" baseline="0" dirty="0" smtClean="0"/>
              <a:t> this is not the case. Many fossils of soft-bodied creatures have been found, all around the world.</a:t>
            </a:r>
            <a:endParaRPr lang="zh-HK" altLang="zh-HK"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145C7-7E8E-47E7-AC36-487B2DD7A042}" type="slidenum">
              <a:rPr lang="en-US"/>
              <a:pPr/>
              <a:t>17</a:t>
            </a:fld>
            <a:endParaRPr lang="en-US" dirty="0"/>
          </a:p>
        </p:txBody>
      </p:sp>
      <p:sp>
        <p:nvSpPr>
          <p:cNvPr id="1038338" name="Rectangle 2"/>
          <p:cNvSpPr>
            <a:spLocks noGrp="1" noRot="1" noChangeAspect="1" noChangeArrowheads="1" noTextEdit="1"/>
          </p:cNvSpPr>
          <p:nvPr>
            <p:ph type="sldImg"/>
          </p:nvPr>
        </p:nvSpPr>
        <p:spPr>
          <a:xfrm>
            <a:off x="1177925" y="720725"/>
            <a:ext cx="4521200" cy="3390900"/>
          </a:xfrm>
          <a:ln/>
        </p:spPr>
      </p:sp>
      <p:sp>
        <p:nvSpPr>
          <p:cNvPr id="1038339" name="Rectangle 3"/>
          <p:cNvSpPr>
            <a:spLocks noGrp="1" noChangeArrowheads="1"/>
          </p:cNvSpPr>
          <p:nvPr>
            <p:ph type="body" idx="1"/>
          </p:nvPr>
        </p:nvSpPr>
        <p:spPr>
          <a:xfrm>
            <a:off x="918815" y="4328895"/>
            <a:ext cx="5041364" cy="4112964"/>
          </a:xfrm>
        </p:spPr>
        <p:txBody>
          <a:bodyPr/>
          <a:lstStyle/>
          <a:p>
            <a:r>
              <a:rPr lang="en-AU" dirty="0" smtClean="0"/>
              <a:t>Jellyfish fossil! Found</a:t>
            </a:r>
            <a:r>
              <a:rPr lang="en-AU" baseline="0" dirty="0" smtClean="0"/>
              <a:t> by geologist </a:t>
            </a:r>
            <a:r>
              <a:rPr lang="en-AU" dirty="0" err="1" smtClean="0"/>
              <a:t>Reg</a:t>
            </a:r>
            <a:r>
              <a:rPr lang="en-AU" dirty="0" smtClean="0"/>
              <a:t> </a:t>
            </a:r>
            <a:r>
              <a:rPr lang="en-AU" dirty="0" err="1"/>
              <a:t>Sprigg</a:t>
            </a:r>
            <a:r>
              <a:rPr lang="en-AU" dirty="0"/>
              <a:t>, Flinders Ranges, South Australia</a:t>
            </a:r>
            <a:r>
              <a:rPr lang="en-AU" dirty="0" smtClean="0"/>
              <a:t>. But there are</a:t>
            </a:r>
            <a:r>
              <a:rPr lang="en-AU" baseline="0" dirty="0" smtClean="0"/>
              <a:t> many examples.</a:t>
            </a:r>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Here we see evidence of very rapid formation of the fossil. </a:t>
            </a:r>
            <a:r>
              <a:rPr lang="en-AU" dirty="0" smtClean="0"/>
              <a:t>It also shows something else:</a:t>
            </a:r>
            <a:r>
              <a:rPr lang="en-AU" baseline="0" dirty="0" smtClean="0"/>
              <a:t> when we look at fossils we find a huge number of them are just like living species today. So where is the evolution? The Bible says things were created to reproduce true to their created kinds and that is what we see, over and over. Note that in the claimed time frame for this, 500 million years, evolution supposes that a worm changed into you and me! </a:t>
            </a:r>
            <a:endParaRPr lang="en-AU" dirty="0" smtClean="0"/>
          </a:p>
          <a:p>
            <a:r>
              <a:rPr lang="en-AU" dirty="0" smtClean="0"/>
              <a:t>Cartwright, P., </a:t>
            </a:r>
            <a:r>
              <a:rPr lang="en-AU" dirty="0" err="1" smtClean="0"/>
              <a:t>Halgedahl</a:t>
            </a:r>
            <a:r>
              <a:rPr lang="en-AU" dirty="0" smtClean="0"/>
              <a:t>, S.L., </a:t>
            </a:r>
            <a:r>
              <a:rPr lang="en-AU" i="1" dirty="0" smtClean="0"/>
              <a:t>et al</a:t>
            </a:r>
            <a:r>
              <a:rPr lang="en-AU" dirty="0" smtClean="0"/>
              <a:t>., Exceptionally preserved jellyfishes from the Middle Cambrian,</a:t>
            </a:r>
            <a:r>
              <a:rPr lang="en-AU" i="1" dirty="0" smtClean="0"/>
              <a:t> Public Library of Science ONE</a:t>
            </a:r>
            <a:r>
              <a:rPr lang="en-AU" dirty="0" smtClean="0"/>
              <a:t> </a:t>
            </a:r>
            <a:r>
              <a:rPr lang="en-AU" b="1" dirty="0" smtClean="0"/>
              <a:t>2</a:t>
            </a:r>
            <a:r>
              <a:rPr lang="en-AU" dirty="0" smtClean="0"/>
              <a:t>(10):e1121. doi:10.1371/journal.pone.0001121, October 2007.</a:t>
            </a:r>
          </a:p>
        </p:txBody>
      </p:sp>
      <p:sp>
        <p:nvSpPr>
          <p:cNvPr id="4" name="Slide Number Placeholder 3"/>
          <p:cNvSpPr>
            <a:spLocks noGrp="1"/>
          </p:cNvSpPr>
          <p:nvPr>
            <p:ph type="sldNum" sz="quarter" idx="10"/>
          </p:nvPr>
        </p:nvSpPr>
        <p:spPr/>
        <p:txBody>
          <a:bodyPr/>
          <a:lstStyle/>
          <a:p>
            <a:fld id="{DDB2E792-BD33-4793-935E-6EB2248C9DB6}" type="slidenum">
              <a:rPr lang="en-AU" smtClean="0"/>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Heading: A fish eating</a:t>
            </a:r>
            <a:r>
              <a:rPr lang="en-AU" baseline="0" dirty="0" smtClean="0"/>
              <a:t> another fish: rapid burial!</a:t>
            </a:r>
            <a:endParaRPr lang="en-AU" dirty="0" smtClean="0"/>
          </a:p>
          <a:p>
            <a:r>
              <a:rPr lang="en-AU" dirty="0" smtClean="0"/>
              <a:t>Even if it died</a:t>
            </a:r>
            <a:r>
              <a:rPr lang="en-AU" baseline="0" dirty="0" smtClean="0"/>
              <a:t> of indigestion ( </a:t>
            </a:r>
            <a:r>
              <a:rPr lang="en-AU" baseline="0" dirty="0" smtClean="0">
                <a:sym typeface="Wingdings" pitchFamily="2" charset="2"/>
              </a:rPr>
              <a:t> ), it would still need to be buried to be preserved.</a:t>
            </a:r>
            <a:endParaRPr lang="en-AU" dirty="0"/>
          </a:p>
        </p:txBody>
      </p:sp>
      <p:sp>
        <p:nvSpPr>
          <p:cNvPr id="4" name="Slide Number Placeholder 3"/>
          <p:cNvSpPr>
            <a:spLocks noGrp="1"/>
          </p:cNvSpPr>
          <p:nvPr>
            <p:ph type="sldNum" sz="quarter" idx="10"/>
          </p:nvPr>
        </p:nvSpPr>
        <p:spPr/>
        <p:txBody>
          <a:bodyPr/>
          <a:lstStyle/>
          <a:p>
            <a:fld id="{214C34AE-D152-4654-BDF8-352DBB99D7D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B7AE1-7804-4FC2-899D-8B3AEA307DD1}" type="slidenum">
              <a:rPr lang="ja-JP" altLang="en-US">
                <a:solidFill>
                  <a:srgbClr val="000000"/>
                </a:solidFill>
              </a:rPr>
              <a:pPr/>
              <a:t>2</a:t>
            </a:fld>
            <a:endParaRPr lang="en-US" altLang="ja-JP" dirty="0">
              <a:solidFill>
                <a:srgbClr val="000000"/>
              </a:solidFill>
            </a:endParaRPr>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dirty="0" smtClean="0"/>
              <a:t>It’s interesting that the global</a:t>
            </a:r>
            <a:r>
              <a:rPr lang="en-US" baseline="0" dirty="0" smtClean="0"/>
              <a:t> Flood of Noah has been largely forgotten today. However, it was once the basis of thinking about the history of the earth. In my own experience, realizing the importance of the Flood was a key to me coming to a consistent understanding of the Bible’s ‘big picture’ from beginning to the end. When we just look at Genesis 1, we miss key elements of the Bible’s account that provides a basis for the later teaching about Jesus. The Flood in Genesis 6-9 is very important.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EFA4EEE-82AB-4D1D-8D0F-9EBF5A29C1F2}" type="slidenum">
              <a:rPr lang="en-US"/>
              <a:pPr/>
              <a:t>20</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D7883-20D3-4BF3-B7EA-E749324AE970}" type="slidenum">
              <a:rPr lang="en-AU"/>
              <a:pPr/>
              <a:t>21</a:t>
            </a:fld>
            <a:endParaRPr lang="en-AU" dirty="0"/>
          </a:p>
        </p:txBody>
      </p:sp>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p:txBody>
          <a:bodyPr/>
          <a:lstStyle/>
          <a:p>
            <a:r>
              <a:rPr lang="en-GB" dirty="0" smtClean="0"/>
              <a:t>Where would we get lots of mud from to create the fossils we see all around</a:t>
            </a:r>
            <a:r>
              <a:rPr lang="en-GB" baseline="0" dirty="0" smtClean="0"/>
              <a:t> the world; fossils buried in rock layers that have been laid down by water?</a:t>
            </a:r>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8EEBB-841F-44AE-8FB1-D77854044135}" type="slidenum">
              <a:rPr lang="en-US">
                <a:solidFill>
                  <a:prstClr val="black"/>
                </a:solidFill>
              </a:rPr>
              <a:pPr/>
              <a:t>22</a:t>
            </a:fld>
            <a:endParaRPr lang="en-US" dirty="0">
              <a:solidFill>
                <a:prstClr val="black"/>
              </a:solidFill>
            </a:endParaRPr>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Heading: Dinosaur National Monument in Utah: Mass kill graveyards.</a:t>
            </a:r>
          </a:p>
          <a:p>
            <a:pPr marL="228600" indent="-228600"/>
            <a:r>
              <a:rPr lang="en-US" dirty="0" smtClean="0"/>
              <a:t>Thousands </a:t>
            </a:r>
            <a:r>
              <a:rPr lang="en-US" dirty="0"/>
              <a:t>of dinosaur fossils </a:t>
            </a:r>
            <a:r>
              <a:rPr lang="en-US" i="1" dirty="0"/>
              <a:t>mixed with marine fossils</a:t>
            </a:r>
            <a:r>
              <a:rPr lang="en-US" dirty="0"/>
              <a:t>. </a:t>
            </a:r>
            <a:r>
              <a:rPr lang="en-US" dirty="0" smtClean="0"/>
              <a:t>We </a:t>
            </a:r>
            <a:r>
              <a:rPr lang="en-US" dirty="0"/>
              <a:t>see all around the world – </a:t>
            </a:r>
            <a:r>
              <a:rPr lang="en-US" dirty="0" smtClean="0"/>
              <a:t>huge numbers of </a:t>
            </a:r>
            <a:r>
              <a:rPr lang="en-US" dirty="0"/>
              <a:t>animals killed by large amounts of water and buried rapidly by large</a:t>
            </a:r>
            <a:r>
              <a:rPr lang="en-US" b="1" dirty="0"/>
              <a:t> </a:t>
            </a:r>
            <a:r>
              <a:rPr lang="en-US" dirty="0"/>
              <a:t>amounts of sediment. This is exactly what we’d expect to see if there was a worldwide </a:t>
            </a:r>
            <a:r>
              <a:rPr lang="en-US" dirty="0" smtClean="0"/>
              <a:t>flood.</a:t>
            </a:r>
          </a:p>
          <a:p>
            <a:pPr marL="228600" indent="-228600"/>
            <a:r>
              <a:rPr lang="en-US" dirty="0" smtClean="0"/>
              <a:t>If</a:t>
            </a:r>
            <a:r>
              <a:rPr lang="en-US" baseline="0" dirty="0" smtClean="0"/>
              <a:t> all the land was covered in water, tidal movement of the water would result in currents of over 100 km/hour. These currents would convert rock into mud in quick time. The result would be a huge mud-bath; a slurry of muddy water that would bury organisms and create fossils.</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a:t>
            </a:r>
            <a:r>
              <a:rPr lang="en-AU" baseline="0" dirty="0" smtClean="0"/>
              <a:t> arched neck of this dinosaur is fairly well established as being due to asphyxiation while floating in water. This is very, very common.</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AU" sz="1200" kern="1200" dirty="0" smtClean="0">
                <a:solidFill>
                  <a:schemeClr val="tx1"/>
                </a:solidFill>
                <a:latin typeface="Times New Roman" pitchFamily="18" charset="0"/>
                <a:ea typeface="MS PMincho" pitchFamily="18" charset="-128"/>
                <a:cs typeface="+mn-cs"/>
              </a:rPr>
              <a:t>Dinosaur Provincial Park: 10,000 dinosaurs buried at once. How does this happen except in a flood</a:t>
            </a:r>
            <a:r>
              <a:rPr kumimoji="1" lang="en-AU" sz="1200" kern="1200" baseline="0" dirty="0" smtClean="0">
                <a:solidFill>
                  <a:schemeClr val="tx1"/>
                </a:solidFill>
                <a:latin typeface="Times New Roman" pitchFamily="18" charset="0"/>
                <a:ea typeface="MS PMincho" pitchFamily="18" charset="-128"/>
                <a:cs typeface="+mn-cs"/>
              </a:rPr>
              <a:t> like that of Noah?</a:t>
            </a:r>
            <a:endParaRPr lang="en-US" dirty="0" smtClean="0"/>
          </a:p>
        </p:txBody>
      </p:sp>
      <p:sp>
        <p:nvSpPr>
          <p:cNvPr id="4" name="Slide Number Placeholder 3"/>
          <p:cNvSpPr>
            <a:spLocks noGrp="1"/>
          </p:cNvSpPr>
          <p:nvPr>
            <p:ph type="sldNum" sz="quarter" idx="10"/>
          </p:nvPr>
        </p:nvSpPr>
        <p:spPr/>
        <p:txBody>
          <a:bodyPr/>
          <a:lstStyle/>
          <a:p>
            <a:fld id="{69B67381-199C-4110-A771-FC626DBDCBA1}"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Heading: geologic</a:t>
            </a:r>
            <a:r>
              <a:rPr lang="en-AU" baseline="0" dirty="0" smtClean="0"/>
              <a:t> column</a:t>
            </a:r>
          </a:p>
          <a:p>
            <a:r>
              <a:rPr lang="en-AU" dirty="0" smtClean="0"/>
              <a:t>This is</a:t>
            </a:r>
            <a:r>
              <a:rPr lang="en-AU" baseline="0" dirty="0" smtClean="0"/>
              <a:t> they typical way in which fossils and rocks are presented; as the geologic column. This is claimed to represent a history of life on earth over billions of years, but the Flood explains the fossils and rocks. And I believe it does it far better.</a:t>
            </a:r>
            <a:endParaRPr lang="en-AU" dirty="0"/>
          </a:p>
        </p:txBody>
      </p:sp>
      <p:sp>
        <p:nvSpPr>
          <p:cNvPr id="4" name="Slide Number Placeholder 3"/>
          <p:cNvSpPr>
            <a:spLocks noGrp="1"/>
          </p:cNvSpPr>
          <p:nvPr>
            <p:ph type="sldNum" sz="quarter" idx="10"/>
          </p:nvPr>
        </p:nvSpPr>
        <p:spPr/>
        <p:txBody>
          <a:bodyPr/>
          <a:lstStyle/>
          <a:p>
            <a:pPr>
              <a:defRPr/>
            </a:pPr>
            <a:fld id="{ED2EB736-CD1C-4F23-B034-E7749BDB275F}"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pPr>
              <a:spcBef>
                <a:spcPct val="0"/>
              </a:spcBef>
            </a:pPr>
            <a:fld id="{F546BC3A-175E-4151-ADEC-45DFFF2904F7}" type="slidenum">
              <a:rPr lang="en-US">
                <a:solidFill>
                  <a:srgbClr val="000000"/>
                </a:solidFill>
              </a:rPr>
              <a:pPr>
                <a:spcBef>
                  <a:spcPct val="0"/>
                </a:spcBef>
              </a:pPr>
              <a:t>25</a:t>
            </a:fld>
            <a:endParaRPr lang="en-US" dirty="0">
              <a:solidFill>
                <a:srgbClr val="000000"/>
              </a:solidFill>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xfrm>
            <a:off x="914401" y="4343400"/>
            <a:ext cx="5029200" cy="4114800"/>
          </a:xfrm>
          <a:noFill/>
          <a:ln/>
        </p:spPr>
        <p:txBody>
          <a:bodyPr/>
          <a:lstStyle/>
          <a:p>
            <a:pPr eaLnBrk="1" hangingPunct="1"/>
            <a:r>
              <a:rPr lang="en-US" dirty="0" smtClean="0"/>
              <a:t>“Order of burial during the</a:t>
            </a:r>
            <a:r>
              <a:rPr lang="en-US" baseline="0" dirty="0" smtClean="0"/>
              <a:t> Flood”</a:t>
            </a:r>
            <a:endParaRPr lang="en-US" dirty="0" smtClean="0"/>
          </a:p>
          <a:p>
            <a:pPr eaLnBrk="1" hangingPunct="1"/>
            <a:r>
              <a:rPr lang="en-US" dirty="0" smtClean="0"/>
              <a:t>There is a progression in the fossils from bottom-dwelling sea creatures up</a:t>
            </a:r>
            <a:r>
              <a:rPr lang="en-US" baseline="0" dirty="0" smtClean="0"/>
              <a:t> to more and more land organisms. This would be the expected order from the sediment from a global flood progressively burying things. Rather than being a record of eons of time, it is evidence for Noah’s Flood.</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11128C3D-B5F3-4762-B497-0351300E4ED4}" type="slidenum">
              <a:rPr lang="en-US" smtClean="0"/>
              <a:pPr/>
              <a:t>26</a:t>
            </a:fld>
            <a:endParaRPr lang="en-US" dirty="0" smtClean="0"/>
          </a:p>
        </p:txBody>
      </p:sp>
      <p:sp>
        <p:nvSpPr>
          <p:cNvPr id="162819" name="Rectangle 2"/>
          <p:cNvSpPr>
            <a:spLocks noGrp="1" noRot="1" noChangeAspect="1" noChangeArrowheads="1" noTextEdit="1"/>
          </p:cNvSpPr>
          <p:nvPr>
            <p:ph type="sldImg"/>
          </p:nvPr>
        </p:nvSpPr>
        <p:spPr>
          <a:xfrm>
            <a:off x="1143000" y="685800"/>
            <a:ext cx="4572000" cy="3429000"/>
          </a:xfrm>
          <a:ln/>
        </p:spPr>
      </p:sp>
      <p:sp>
        <p:nvSpPr>
          <p:cNvPr id="162820" name="Rectangle 3"/>
          <p:cNvSpPr>
            <a:spLocks noGrp="1" noChangeArrowheads="1"/>
          </p:cNvSpPr>
          <p:nvPr>
            <p:ph type="body" idx="1"/>
          </p:nvPr>
        </p:nvSpPr>
        <p:spPr>
          <a:xfrm>
            <a:off x="915152" y="4343400"/>
            <a:ext cx="5027699" cy="4114800"/>
          </a:xfrm>
          <a:noFill/>
          <a:ln w="9525"/>
        </p:spPr>
        <p:txBody>
          <a:bodyPr/>
          <a:lstStyle/>
          <a:p>
            <a:pPr eaLnBrk="1" hangingPunct="1"/>
            <a:r>
              <a:rPr lang="en-US" dirty="0" smtClean="0"/>
              <a:t>We</a:t>
            </a:r>
            <a:r>
              <a:rPr lang="en-US" baseline="0" dirty="0" smtClean="0"/>
              <a:t> find other evidence for Noah’s Flood in the rocks themselves </a:t>
            </a:r>
            <a:r>
              <a:rPr lang="en-US" dirty="0" smtClean="0"/>
              <a:t>We</a:t>
            </a:r>
            <a:r>
              <a:rPr lang="en-US" baseline="0" dirty="0" smtClean="0"/>
              <a:t> find huge areas and volumes of rock that was laid down under vast volumes of water.</a:t>
            </a:r>
          </a:p>
          <a:p>
            <a:pPr eaLnBrk="1" hangingPunct="1"/>
            <a:r>
              <a:rPr lang="en-US" baseline="0" dirty="0" smtClean="0"/>
              <a:t>Australia: </a:t>
            </a:r>
            <a:r>
              <a:rPr lang="en-US" dirty="0" smtClean="0"/>
              <a:t>Yellow area 2,500 km long x 2,000 km wide</a:t>
            </a:r>
            <a:r>
              <a:rPr lang="en-US" baseline="0" dirty="0" smtClean="0"/>
              <a:t> (over 2 million square km)</a:t>
            </a:r>
            <a:r>
              <a:rPr lang="en-US" dirty="0" smtClean="0"/>
              <a:t>. Sandstone laid</a:t>
            </a:r>
            <a:r>
              <a:rPr lang="en-US" baseline="0" dirty="0" smtClean="0"/>
              <a:t> down under water. Indicates continent-wide flooding, not a local event.</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p:txBody>
          <a:bodyPr/>
          <a:lstStyle/>
          <a:p>
            <a:pPr>
              <a:defRPr/>
            </a:pPr>
            <a:fld id="{7C3D63A1-B98F-425F-B082-E416EE3F8E29}" type="slidenum">
              <a:rPr lang="en-AU" altLang="zh-HK">
                <a:solidFill>
                  <a:srgbClr val="000000"/>
                </a:solidFill>
              </a:rPr>
              <a:pPr>
                <a:defRPr/>
              </a:pPr>
              <a:t>27</a:t>
            </a:fld>
            <a:endParaRPr lang="en-AU" altLang="zh-HK" dirty="0">
              <a:solidFill>
                <a:srgbClr val="000000"/>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r>
              <a:rPr lang="en-AU" altLang="zh-HK" dirty="0" err="1" smtClean="0"/>
              <a:t>Coconino</a:t>
            </a:r>
            <a:r>
              <a:rPr lang="en-AU" altLang="zh-HK" dirty="0" smtClean="0"/>
              <a:t> sandstone: 500,000 square km. 100 metres</a:t>
            </a:r>
            <a:r>
              <a:rPr lang="en-AU" altLang="zh-HK" baseline="0" dirty="0" smtClean="0"/>
              <a:t> thick. ‘Cross-bedding’ in the stone shows fossilized sand-dunes. The sand-dunes were formed in  deep, fast-flowing water. This shows that this whole rock layer was formed in a matter of days. Layer after layer in the Grand Canyon shows evidence of rapid formation, laid down under water.</a:t>
            </a:r>
            <a:r>
              <a:rPr lang="en-AU" altLang="zh-HK" dirty="0" smtClean="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r>
              <a:rPr lang="en-AU" dirty="0" smtClean="0"/>
              <a:t>(don’t translate the layer information; we don’t need</a:t>
            </a:r>
            <a:r>
              <a:rPr lang="en-AU" baseline="0" dirty="0" smtClean="0"/>
              <a:t> such detail</a:t>
            </a:r>
            <a:r>
              <a:rPr lang="en-AU" dirty="0" smtClean="0"/>
              <a:t>)</a:t>
            </a:r>
          </a:p>
          <a:p>
            <a:r>
              <a:rPr lang="en-AU" dirty="0" smtClean="0"/>
              <a:t>This is east </a:t>
            </a:r>
            <a:r>
              <a:rPr lang="en-AU" baseline="0" dirty="0" smtClean="0"/>
              <a:t>of the Grand Canyon where the layers are all bent. </a:t>
            </a:r>
            <a:r>
              <a:rPr lang="en-AU" dirty="0" smtClean="0"/>
              <a:t>The</a:t>
            </a:r>
            <a:r>
              <a:rPr lang="en-AU" baseline="0" dirty="0" smtClean="0"/>
              <a:t> layers of the Grand Canyon are claimed to have been laid down over 300 million years and then the whole lot was bent a long time later. The last layers formed 250 million years ago’. The bending: 70 million years ago.  But if that were so, the layers would all be hard rock when the bending occurred. So the rock should be cracked from the bending, but it is not. The evidence suggests that the layers were laid down in very quick succession (all in a short time) and that the bending occurred before the mud could become hardened stone. This is consistent with formation during the year of the Flood of Noah. This alone should be enough to overturn the millions of years story. But there’s more!</a:t>
            </a:r>
            <a:endParaRPr lang="en-AU" dirty="0" smtClean="0"/>
          </a:p>
        </p:txBody>
      </p:sp>
      <p:sp>
        <p:nvSpPr>
          <p:cNvPr id="4" name="Slide Number Placeholder 3"/>
          <p:cNvSpPr>
            <a:spLocks noGrp="1"/>
          </p:cNvSpPr>
          <p:nvPr>
            <p:ph type="sldNum" sz="quarter" idx="5"/>
          </p:nvPr>
        </p:nvSpPr>
        <p:spPr/>
        <p:txBody>
          <a:bodyPr/>
          <a:lstStyle/>
          <a:p>
            <a:pPr>
              <a:defRPr/>
            </a:pPr>
            <a:fld id="{85D3B2F4-F2DE-450B-A99C-14C2B192D1F8}" type="slidenum">
              <a:rPr lang="en-AU">
                <a:solidFill>
                  <a:prstClr val="black"/>
                </a:solidFill>
              </a:rPr>
              <a:pPr>
                <a:defRPr/>
              </a:pPr>
              <a:t>28</a:t>
            </a:fld>
            <a:endParaRPr lang="en-AU"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389BDC4C-821C-4663-93AF-236DC49F99F7}" type="slidenum">
              <a:rPr lang="en-US" smtClean="0"/>
              <a:pPr/>
              <a:t>29</a:t>
            </a:fld>
            <a:endParaRPr lang="en-US" dirty="0" smtClean="0"/>
          </a:p>
        </p:txBody>
      </p:sp>
      <p:sp>
        <p:nvSpPr>
          <p:cNvPr id="138243" name="Rectangle 2"/>
          <p:cNvSpPr>
            <a:spLocks noGrp="1" noRot="1" noChangeAspect="1" noChangeArrowheads="1" noTextEdit="1"/>
          </p:cNvSpPr>
          <p:nvPr>
            <p:ph type="sldImg"/>
          </p:nvPr>
        </p:nvSpPr>
        <p:spPr>
          <a:xfrm>
            <a:off x="1143000" y="685800"/>
            <a:ext cx="4572000" cy="3429000"/>
          </a:xfrm>
          <a:ln/>
        </p:spPr>
      </p:sp>
      <p:sp>
        <p:nvSpPr>
          <p:cNvPr id="138244" name="Rectangle 3"/>
          <p:cNvSpPr>
            <a:spLocks noGrp="1" noChangeArrowheads="1"/>
          </p:cNvSpPr>
          <p:nvPr>
            <p:ph type="body" idx="1"/>
          </p:nvPr>
        </p:nvSpPr>
        <p:spPr>
          <a:xfrm>
            <a:off x="685157" y="4343400"/>
            <a:ext cx="5487687" cy="4114800"/>
          </a:xfrm>
          <a:noFill/>
          <a:ln w="9525"/>
        </p:spPr>
        <p:txBody>
          <a:bodyPr/>
          <a:lstStyle/>
          <a:p>
            <a:pPr eaLnBrk="1" hangingPunct="1"/>
            <a:r>
              <a:rPr lang="en-US" dirty="0" smtClean="0"/>
              <a:t>The Coconino</a:t>
            </a:r>
            <a:r>
              <a:rPr lang="en-US" baseline="0" dirty="0" smtClean="0"/>
              <a:t> sandstone that we just talked about sits on top of a layer of shale rock. There is supposed to be a 12 million year gap between the two layers. Why? If we trace these two layers south from Grand Canyon, we find a thick layer of other rock inserted in between [next slide]:</a:t>
            </a:r>
          </a:p>
          <a:p>
            <a:pPr eaLnBrk="1" hangingPunct="1"/>
            <a:r>
              <a:rPr lang="en-US" dirty="0" smtClean="0"/>
              <a:t>Photo: John Hartnett (2003).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B7AE1-7804-4FC2-899D-8B3AEA307DD1}" type="slidenum">
              <a:rPr lang="ja-JP" altLang="en-US">
                <a:solidFill>
                  <a:srgbClr val="000000"/>
                </a:solidFill>
              </a:rPr>
              <a:pPr/>
              <a:t>3</a:t>
            </a:fld>
            <a:endParaRPr lang="en-US" altLang="ja-JP" dirty="0">
              <a:solidFill>
                <a:srgbClr val="000000"/>
              </a:solidFill>
            </a:endParaRPr>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dirty="0" smtClean="0"/>
              <a:t>It’s interesting that the global</a:t>
            </a:r>
            <a:r>
              <a:rPr lang="en-US" baseline="0" dirty="0" smtClean="0"/>
              <a:t> Flood of Noah has been largely forgotten today. However, it was once the basis of thinking about the history of the earth. In my own experience, realizing the importance of the Flood was a key to me coming to a consistent understanding of the Bible’s ‘big picture’ from beginning to the end. When we just look at Genesis 1, we miss key elements of the Bible’s account that provides a basis for the later teaching about Jesus. The Flood in Genesis 6-9 is very important.</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r>
              <a:rPr lang="en-AU" dirty="0" smtClean="0"/>
              <a:t>Because of the</a:t>
            </a:r>
            <a:r>
              <a:rPr lang="en-AU" baseline="0" dirty="0" smtClean="0"/>
              <a:t> false idea that such rock layers form slowly, a thin layer at a time, this means millions of years ‘must’ be in between the </a:t>
            </a:r>
            <a:r>
              <a:rPr lang="en-AU" baseline="0" dirty="0" err="1" smtClean="0"/>
              <a:t>Coconino</a:t>
            </a:r>
            <a:r>
              <a:rPr lang="en-AU" baseline="0" dirty="0" smtClean="0"/>
              <a:t> and the Hermit layers. However, there is no evidence of such time.</a:t>
            </a:r>
            <a:endParaRPr lang="en-AU" dirty="0" smtClean="0"/>
          </a:p>
          <a:p>
            <a:endParaRPr lang="en-AU" dirty="0" smtClean="0"/>
          </a:p>
          <a:p>
            <a:r>
              <a:rPr lang="en-AU" dirty="0" smtClean="0"/>
              <a:t>Near Sedona,</a:t>
            </a:r>
            <a:r>
              <a:rPr lang="en-AU" baseline="0" dirty="0" smtClean="0"/>
              <a:t> eastern Arizona, USA (100 km south of Grand Canyon).</a:t>
            </a:r>
            <a:endParaRPr lang="en-AU" dirty="0" smtClean="0"/>
          </a:p>
        </p:txBody>
      </p:sp>
      <p:sp>
        <p:nvSpPr>
          <p:cNvPr id="4" name="Slide Number Placeholder 3"/>
          <p:cNvSpPr>
            <a:spLocks noGrp="1"/>
          </p:cNvSpPr>
          <p:nvPr>
            <p:ph type="sldNum" sz="quarter" idx="5"/>
          </p:nvPr>
        </p:nvSpPr>
        <p:spPr/>
        <p:txBody>
          <a:bodyPr/>
          <a:lstStyle/>
          <a:p>
            <a:pPr>
              <a:defRPr/>
            </a:pPr>
            <a:fld id="{7BDD4502-96FC-423B-A89D-09CFBF436271}" type="slidenum">
              <a:rPr lang="en-AU">
                <a:solidFill>
                  <a:prstClr val="black"/>
                </a:solidFill>
              </a:rPr>
              <a:pPr>
                <a:defRPr/>
              </a:pPr>
              <a:t>30</a:t>
            </a:fld>
            <a:endParaRPr lang="en-AU"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r>
              <a:rPr lang="en-AU" dirty="0" smtClean="0"/>
              <a:t>This diagram illustrates the problem. If a</a:t>
            </a:r>
            <a:r>
              <a:rPr lang="en-AU" baseline="0" dirty="0" smtClean="0"/>
              <a:t> surface was exposed for millions of years, erosion would have occurred.</a:t>
            </a:r>
          </a:p>
          <a:p>
            <a:r>
              <a:rPr lang="en-AU" baseline="0" dirty="0" smtClean="0"/>
              <a:t>[I’m not sure if the Chinese here says what I want, but I think it does].</a:t>
            </a:r>
            <a:endParaRPr lang="en-AU" dirty="0" smtClean="0"/>
          </a:p>
        </p:txBody>
      </p:sp>
      <p:sp>
        <p:nvSpPr>
          <p:cNvPr id="4" name="Slide Number Placeholder 3"/>
          <p:cNvSpPr>
            <a:spLocks noGrp="1"/>
          </p:cNvSpPr>
          <p:nvPr>
            <p:ph type="sldNum" sz="quarter" idx="5"/>
          </p:nvPr>
        </p:nvSpPr>
        <p:spPr/>
        <p:txBody>
          <a:bodyPr/>
          <a:lstStyle/>
          <a:p>
            <a:pPr>
              <a:defRPr/>
            </a:pPr>
            <a:fld id="{668A1C5E-EDC8-4289-A808-3BEE06F29875}" type="slidenum">
              <a:rPr lang="en-AU">
                <a:solidFill>
                  <a:prstClr val="black"/>
                </a:solidFill>
              </a:rPr>
              <a:pPr>
                <a:defRPr/>
              </a:pPr>
              <a:t>31</a:t>
            </a:fld>
            <a:endParaRPr lang="en-AU"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D35D73A-0A04-4BA3-947E-1B490DEF728B}" type="slidenum">
              <a:rPr lang="en-US" smtClean="0"/>
              <a:pPr/>
              <a:t>32</a:t>
            </a:fld>
            <a:endParaRPr lang="en-US" dirty="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w="9525"/>
        </p:spPr>
        <p:txBody>
          <a:bodyPr/>
          <a:lstStyle/>
          <a:p>
            <a:pPr eaLnBrk="1" hangingPunct="1"/>
            <a:r>
              <a:rPr lang="en-US" dirty="0" smtClean="0"/>
              <a:t>South Dakota, USA. Eroding at 25 mm per year, yet the erosion has supposedly been going on for more</a:t>
            </a:r>
            <a:r>
              <a:rPr lang="en-US" baseline="0" dirty="0" smtClean="0"/>
              <a:t> than </a:t>
            </a:r>
            <a:r>
              <a:rPr lang="en-US" dirty="0" smtClean="0"/>
              <a:t>20 Ma (50 km of erosion??). The landform can change visibly from one thunderstorm, according to the Parks authority.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r>
              <a:rPr lang="en-AU" dirty="0" smtClean="0"/>
              <a:t>Layers form rapidly — Where is all the</a:t>
            </a:r>
            <a:r>
              <a:rPr lang="en-AU" baseline="0" dirty="0" smtClean="0"/>
              <a:t> time?</a:t>
            </a:r>
          </a:p>
          <a:p>
            <a:r>
              <a:rPr lang="en-AU" baseline="0" dirty="0" smtClean="0"/>
              <a:t>The evidence from the folding and within the layers and between the layers suggests that the layers formed quickly and that there was not much time between the layers.</a:t>
            </a:r>
            <a:endParaRPr lang="en-AU" dirty="0" smtClean="0"/>
          </a:p>
        </p:txBody>
      </p:sp>
      <p:sp>
        <p:nvSpPr>
          <p:cNvPr id="4" name="Slide Number Placeholder 3"/>
          <p:cNvSpPr>
            <a:spLocks noGrp="1"/>
          </p:cNvSpPr>
          <p:nvPr>
            <p:ph type="sldNum" sz="quarter" idx="5"/>
          </p:nvPr>
        </p:nvSpPr>
        <p:spPr/>
        <p:txBody>
          <a:bodyPr/>
          <a:lstStyle/>
          <a:p>
            <a:pPr>
              <a:defRPr/>
            </a:pPr>
            <a:fld id="{0A04816C-1497-4C4C-BEF2-A483BD452A4B}" type="slidenum">
              <a:rPr lang="en-AU">
                <a:solidFill>
                  <a:prstClr val="black"/>
                </a:solidFill>
              </a:rPr>
              <a:pPr>
                <a:defRPr/>
              </a:pPr>
              <a:t>33</a:t>
            </a:fld>
            <a:endParaRPr lang="en-AU"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DBD4B-9610-448A-B57E-F3B42AB9014A}" type="slidenum">
              <a:rPr lang="en-US">
                <a:solidFill>
                  <a:srgbClr val="000000"/>
                </a:solidFill>
              </a:rPr>
              <a:pPr/>
              <a:t>34</a:t>
            </a:fld>
            <a:endParaRPr lang="en-US" dirty="0">
              <a:solidFill>
                <a:srgbClr val="000000"/>
              </a:solidFill>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914400" y="4343400"/>
            <a:ext cx="5029200" cy="4114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Near Mount</a:t>
            </a:r>
            <a:r>
              <a:rPr lang="en-US" baseline="0" dirty="0" smtClean="0"/>
              <a:t> Saint Helens volcano in the northwest of the USA.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Little Grand Canyon formed in a less than a day by mudflow on 19 March 1982.</a:t>
            </a:r>
            <a:r>
              <a:rPr lang="en-US" baseline="0" dirty="0" smtClean="0"/>
              <a:t> The creek is there because the valley was carved by a mudflow. The creek did not cause the valley to form by slow and gradual erosion over eons of time.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Grand Canyon itself was carved by the retreating waters of Noah’s Flood.</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note for Q&amp;A if needed: a detailed study in </a:t>
            </a:r>
            <a:r>
              <a:rPr lang="en-US" i="1" baseline="0" dirty="0" smtClean="0"/>
              <a:t>Journal of Creation </a:t>
            </a:r>
            <a:r>
              <a:rPr lang="en-AU" b="1" dirty="0" smtClean="0"/>
              <a:t>24</a:t>
            </a:r>
            <a:r>
              <a:rPr lang="en-AU" dirty="0" smtClean="0"/>
              <a:t>(3):106–116, December 2010 by Peter Scheele: </a:t>
            </a:r>
            <a:r>
              <a:rPr lang="en-AU" b="1" dirty="0" smtClean="0"/>
              <a:t>A receding Flood scenario for the origin of the Grand Canyon]</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[Steve Austin Book p. 76</a:t>
            </a:r>
            <a:r>
              <a:rPr lang="en-US" baseline="0" dirty="0" smtClean="0"/>
              <a:t>]</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If</a:t>
            </a:r>
            <a:r>
              <a:rPr lang="en-AU" baseline="0" dirty="0" smtClean="0"/>
              <a:t> we think about the Flood, towards the end we have water covering all the land. As it begins to retreat from the land into the seas, it flows in a sheet manner (planar). This would erode surfaces fairly flat. This is the cause of plateaux in many places around the world. As the waters continued to retreat, the water would start to run in channels where ever a dip in the surface was present. Then that channel would rapidly erode to form valleys and canyons like we see carved into plateaux. We could think of the Grand Canyon, but this an example from Australia, in the Blue Mountains, west of Sydney.</a:t>
            </a:r>
            <a:endParaRPr lang="en-AU" dirty="0"/>
          </a:p>
        </p:txBody>
      </p:sp>
      <p:sp>
        <p:nvSpPr>
          <p:cNvPr id="4" name="Slide Number Placeholder 3"/>
          <p:cNvSpPr>
            <a:spLocks noGrp="1"/>
          </p:cNvSpPr>
          <p:nvPr>
            <p:ph type="sldNum" sz="quarter" idx="10"/>
          </p:nvPr>
        </p:nvSpPr>
        <p:spPr/>
        <p:txBody>
          <a:bodyPr/>
          <a:lstStyle/>
          <a:p>
            <a:fld id="{DDB2E792-BD33-4793-935E-6EB2248C9DB6}" type="slidenum">
              <a:rPr lang="en-AU" smtClean="0">
                <a:solidFill>
                  <a:srgbClr val="000000"/>
                </a:solidFill>
              </a:rPr>
              <a:pPr/>
              <a:t>35</a:t>
            </a:fld>
            <a:endParaRPr lang="en-AU" dirty="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Here is another</a:t>
            </a:r>
            <a:r>
              <a:rPr lang="en-AU" baseline="0" dirty="0" smtClean="0"/>
              <a:t> really clear example from the USA.</a:t>
            </a:r>
          </a:p>
          <a:p>
            <a:r>
              <a:rPr lang="en-AU" baseline="0" dirty="0" smtClean="0"/>
              <a:t>People often ask, ‘Where did all the water come from?’ Let’s look at Google earth [next slide]</a:t>
            </a:r>
            <a:endParaRPr lang="en-AU" dirty="0"/>
          </a:p>
        </p:txBody>
      </p:sp>
      <p:sp>
        <p:nvSpPr>
          <p:cNvPr id="4" name="Slide Number Placeholder 3"/>
          <p:cNvSpPr>
            <a:spLocks noGrp="1"/>
          </p:cNvSpPr>
          <p:nvPr>
            <p:ph type="sldNum" sz="quarter" idx="10"/>
          </p:nvPr>
        </p:nvSpPr>
        <p:spPr/>
        <p:txBody>
          <a:bodyPr/>
          <a:lstStyle/>
          <a:p>
            <a:pPr>
              <a:defRPr/>
            </a:pPr>
            <a:fld id="{ED2EB736-CD1C-4F23-B034-E7749BDB275F}"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843E2147-93B3-419E-93BA-7B5C5AE7EEB2}" type="slidenum">
              <a:rPr lang="en-US" smtClean="0">
                <a:ea typeface="ＭＳ Ｐゴシック" pitchFamily="34" charset="-128"/>
              </a:rPr>
              <a:pPr/>
              <a:t>37</a:t>
            </a:fld>
            <a:endParaRPr lang="en-US" dirty="0" smtClean="0">
              <a:ea typeface="ＭＳ Ｐゴシック" pitchFamily="34" charset="-128"/>
            </a:endParaRPr>
          </a:p>
        </p:txBody>
      </p:sp>
      <p:sp>
        <p:nvSpPr>
          <p:cNvPr id="145411" name="Rectangle 2"/>
          <p:cNvSpPr>
            <a:spLocks noGrp="1" noRot="1" noChangeAspect="1" noChangeArrowheads="1" noTextEdit="1"/>
          </p:cNvSpPr>
          <p:nvPr>
            <p:ph type="sldImg"/>
          </p:nvPr>
        </p:nvSpPr>
        <p:spPr>
          <a:xfrm>
            <a:off x="1143000" y="685800"/>
            <a:ext cx="4572000" cy="3429000"/>
          </a:xfrm>
          <a:ln/>
        </p:spPr>
      </p:sp>
      <p:sp>
        <p:nvSpPr>
          <p:cNvPr id="145412" name="Rectangle 3"/>
          <p:cNvSpPr>
            <a:spLocks noGrp="1" noChangeArrowheads="1"/>
          </p:cNvSpPr>
          <p:nvPr>
            <p:ph type="body" idx="1"/>
          </p:nvPr>
        </p:nvSpPr>
        <p:spPr>
          <a:xfrm>
            <a:off x="915152" y="4343400"/>
            <a:ext cx="5027699" cy="4114800"/>
          </a:xfrm>
          <a:noFill/>
          <a:ln w="9525"/>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843E2147-93B3-419E-93BA-7B5C5AE7EEB2}" type="slidenum">
              <a:rPr lang="en-US" smtClean="0">
                <a:ea typeface="ＭＳ Ｐゴシック" pitchFamily="34" charset="-128"/>
              </a:rPr>
              <a:pPr/>
              <a:t>38</a:t>
            </a:fld>
            <a:endParaRPr lang="en-US" dirty="0" smtClean="0">
              <a:ea typeface="ＭＳ Ｐゴシック" pitchFamily="34" charset="-128"/>
            </a:endParaRPr>
          </a:p>
        </p:txBody>
      </p:sp>
      <p:sp>
        <p:nvSpPr>
          <p:cNvPr id="145411" name="Rectangle 2"/>
          <p:cNvSpPr>
            <a:spLocks noGrp="1" noRot="1" noChangeAspect="1" noChangeArrowheads="1" noTextEdit="1"/>
          </p:cNvSpPr>
          <p:nvPr>
            <p:ph type="sldImg"/>
          </p:nvPr>
        </p:nvSpPr>
        <p:spPr>
          <a:xfrm>
            <a:off x="1143000" y="685800"/>
            <a:ext cx="4572000" cy="3429000"/>
          </a:xfrm>
          <a:ln/>
        </p:spPr>
      </p:sp>
      <p:sp>
        <p:nvSpPr>
          <p:cNvPr id="145412" name="Rectangle 3"/>
          <p:cNvSpPr>
            <a:spLocks noGrp="1" noChangeArrowheads="1"/>
          </p:cNvSpPr>
          <p:nvPr>
            <p:ph type="body" idx="1"/>
          </p:nvPr>
        </p:nvSpPr>
        <p:spPr>
          <a:xfrm>
            <a:off x="915152" y="4343400"/>
            <a:ext cx="5027699" cy="4114800"/>
          </a:xfrm>
          <a:noFill/>
          <a:ln w="9525"/>
        </p:spPr>
        <p:txBody>
          <a:bodyPr/>
          <a:lstStyle/>
          <a:p>
            <a:pPr eaLnBrk="1" hangingPunct="1"/>
            <a:r>
              <a:rPr lang="en-US" dirty="0" smtClean="0"/>
              <a:t>There</a:t>
            </a:r>
            <a:r>
              <a:rPr lang="en-US" baseline="0" dirty="0" smtClean="0"/>
              <a:t> is plenty of water on earth for a global Flood. </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dirty="0" smtClean="0"/>
              <a:t>Stories</a:t>
            </a:r>
            <a:r>
              <a:rPr lang="en-GB" baseline="0" dirty="0" smtClean="0"/>
              <a:t> </a:t>
            </a:r>
            <a:r>
              <a:rPr lang="en-GB" dirty="0" smtClean="0"/>
              <a:t>exist world-wide about a flood</a:t>
            </a:r>
            <a:r>
              <a:rPr lang="en-GB" baseline="0" dirty="0" smtClean="0"/>
              <a:t> that destroyed the world</a:t>
            </a:r>
            <a:r>
              <a:rPr lang="en-GB" dirty="0" smtClean="0"/>
              <a:t>, with many similarities to the biblical record given in Genesis 6-9.</a:t>
            </a:r>
          </a:p>
          <a:p>
            <a:pPr eaLnBrk="1" hangingPunct="1"/>
            <a:r>
              <a:rPr lang="en-GB" dirty="0" smtClean="0"/>
              <a:t>These</a:t>
            </a:r>
            <a:r>
              <a:rPr lang="en-GB" baseline="0" dirty="0" smtClean="0"/>
              <a:t> stories exist world-wide because all people are descendants of Noah’s family who survived the Flood on the Ark.</a:t>
            </a:r>
            <a:endParaRPr lang="en-GB" dirty="0" smtClean="0"/>
          </a:p>
        </p:txBody>
      </p:sp>
      <p:sp>
        <p:nvSpPr>
          <p:cNvPr id="4" name="Slide Number Placeholder 3"/>
          <p:cNvSpPr>
            <a:spLocks noGrp="1"/>
          </p:cNvSpPr>
          <p:nvPr>
            <p:ph type="sldNum" sz="quarter" idx="10"/>
          </p:nvPr>
        </p:nvSpPr>
        <p:spPr/>
        <p:txBody>
          <a:bodyPr/>
          <a:lstStyle/>
          <a:p>
            <a:fld id="{69B67381-199C-4110-A771-FC626DBDCBA1}"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Secular</a:t>
            </a:r>
            <a:r>
              <a:rPr lang="en-AU" baseline="0" dirty="0" smtClean="0"/>
              <a:t> history </a:t>
            </a:r>
            <a:r>
              <a:rPr lang="en-AU" baseline="0" dirty="0" err="1" smtClean="0"/>
              <a:t>vs</a:t>
            </a:r>
            <a:r>
              <a:rPr lang="en-AU" baseline="0" dirty="0" smtClean="0"/>
              <a:t> biblical history</a:t>
            </a:r>
            <a:endParaRPr lang="en-AU" dirty="0" smtClean="0"/>
          </a:p>
          <a:p>
            <a:r>
              <a:rPr lang="en-AU" dirty="0" smtClean="0"/>
              <a:t>There are different</a:t>
            </a:r>
            <a:r>
              <a:rPr lang="en-AU" baseline="0" dirty="0" smtClean="0"/>
              <a:t> ways of looking at the same facts. The facts are the rocks and fossils that exist in the present. The stories we make up to explain how they came to be there are not facts, but interpretations. The world view or philosophical outlook that we bring affects the stories that we think up to explain the facts. No one is without a world-view, so no one is unbiased or neutral, in how we deal with the facts.</a:t>
            </a:r>
            <a:endParaRPr lang="en-AU" dirty="0"/>
          </a:p>
        </p:txBody>
      </p:sp>
      <p:sp>
        <p:nvSpPr>
          <p:cNvPr id="4" name="Slide Number Placeholder 3"/>
          <p:cNvSpPr>
            <a:spLocks noGrp="1"/>
          </p:cNvSpPr>
          <p:nvPr>
            <p:ph type="sldNum" sz="quarter" idx="10"/>
          </p:nvPr>
        </p:nvSpPr>
        <p:spPr/>
        <p:txBody>
          <a:bodyPr/>
          <a:lstStyle/>
          <a:p>
            <a:fld id="{7358BF3E-ACA2-46B7-A77F-D9B4C1631DC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“We are one human</a:t>
            </a:r>
            <a:r>
              <a:rPr lang="en-AU" baseline="0" dirty="0" smtClean="0"/>
              <a:t> family!”</a:t>
            </a:r>
            <a:endParaRPr lang="en-AU" dirty="0" smtClean="0"/>
          </a:p>
          <a:p>
            <a:r>
              <a:rPr lang="en-AU" dirty="0" smtClean="0"/>
              <a:t>DNA patterns are consistent with all people on earth</a:t>
            </a:r>
            <a:r>
              <a:rPr lang="en-AU" baseline="0" dirty="0" smtClean="0"/>
              <a:t> coming from Noah’s family.</a:t>
            </a:r>
            <a:endParaRPr lang="en-AU" dirty="0"/>
          </a:p>
        </p:txBody>
      </p:sp>
      <p:sp>
        <p:nvSpPr>
          <p:cNvPr id="4" name="Slide Number Placeholder 3"/>
          <p:cNvSpPr>
            <a:spLocks noGrp="1"/>
          </p:cNvSpPr>
          <p:nvPr>
            <p:ph type="sldNum" sz="quarter" idx="10"/>
          </p:nvPr>
        </p:nvSpPr>
        <p:spPr/>
        <p:txBody>
          <a:bodyPr/>
          <a:lstStyle/>
          <a:p>
            <a:fld id="{6E10E683-4F9D-4A00-A57E-DFAFE9CAB0B3}" type="slidenum">
              <a:rPr lang="en-AU" smtClean="0"/>
              <a:pPr/>
              <a:t>40</a:t>
            </a:fld>
            <a:endParaRPr lang="en-AU"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We all have the same skin colour! Yes, it’s due</a:t>
            </a:r>
            <a:r>
              <a:rPr lang="en-AU" baseline="0" dirty="0" smtClean="0"/>
              <a:t> to a pigment called melanin. If you have a lot of it you are black, not much you are white, and a moderate amount you are brown. </a:t>
            </a:r>
            <a:endParaRPr lang="en-AU" dirty="0"/>
          </a:p>
        </p:txBody>
      </p:sp>
      <p:sp>
        <p:nvSpPr>
          <p:cNvPr id="4" name="Slide Number Placeholder 3"/>
          <p:cNvSpPr>
            <a:spLocks noGrp="1"/>
          </p:cNvSpPr>
          <p:nvPr>
            <p:ph type="sldNum" sz="quarter" idx="10"/>
          </p:nvPr>
        </p:nvSpPr>
        <p:spPr/>
        <p:txBody>
          <a:bodyPr/>
          <a:lstStyle/>
          <a:p>
            <a:fld id="{43FBABE5-ED70-4D58-89D6-96782E3555C4}" type="slidenum">
              <a:rPr lang="en-AU" smtClean="0"/>
              <a:pPr/>
              <a:t>41</a:t>
            </a:fld>
            <a:endParaRPr lang="en-AU"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eaLnBrk="0" fontAlgn="base" hangingPunct="0">
              <a:spcBef>
                <a:spcPct val="0"/>
              </a:spcBef>
              <a:spcAft>
                <a:spcPct val="0"/>
              </a:spcAft>
            </a:pPr>
            <a:fld id="{0997986F-570E-45EE-A8CC-D1667428CF48}" type="slidenum">
              <a:rPr lang="en-US" sz="1200" kern="1200">
                <a:solidFill>
                  <a:prstClr val="black"/>
                </a:solidFill>
                <a:latin typeface="Arial" charset="0"/>
                <a:ea typeface="+mn-ea"/>
                <a:cs typeface="+mn-cs"/>
              </a:rPr>
              <a:pPr algn="r" rtl="0" eaLnBrk="0" fontAlgn="base" hangingPunct="0">
                <a:spcBef>
                  <a:spcPct val="0"/>
                </a:spcBef>
                <a:spcAft>
                  <a:spcPct val="0"/>
                </a:spcAft>
              </a:pPr>
              <a:t>42</a:t>
            </a:fld>
            <a:endParaRPr lang="en-US" sz="1200" kern="1200" dirty="0">
              <a:solidFill>
                <a:prstClr val="black"/>
              </a:solidFill>
              <a:latin typeface="Arial" charset="0"/>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sz="1200" dirty="0" smtClean="0">
                <a:solidFill>
                  <a:schemeClr val="bg1"/>
                </a:solidFill>
                <a:latin typeface="Palatino Linotype" pitchFamily="18" charset="0"/>
              </a:rPr>
              <a:t>“Our family</a:t>
            </a:r>
            <a:r>
              <a:rPr lang="en-AU" sz="1200" baseline="0" dirty="0" smtClean="0">
                <a:solidFill>
                  <a:schemeClr val="bg1"/>
                </a:solidFill>
                <a:latin typeface="Palatino Linotype" pitchFamily="18" charset="0"/>
              </a:rPr>
              <a:t> tree”</a:t>
            </a:r>
            <a:endParaRPr lang="en-AU" sz="1200" dirty="0" smtClean="0">
              <a:solidFill>
                <a:schemeClr val="bg1"/>
              </a:solidFill>
              <a:latin typeface="Palatino Linotype"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dirty="0" smtClean="0">
                <a:solidFill>
                  <a:schemeClr val="bg1"/>
                </a:solidFill>
                <a:latin typeface="Palatino Linotype" pitchFamily="18" charset="0"/>
              </a:rPr>
              <a:t>Acts 17:26</a:t>
            </a:r>
            <a:r>
              <a:rPr lang="en-AU" sz="1200" dirty="0" smtClean="0">
                <a:solidFill>
                  <a:srgbClr val="FFFF66"/>
                </a:solidFill>
                <a:latin typeface="Palatino Linotype" pitchFamily="18" charset="0"/>
              </a:rPr>
              <a:t> </a:t>
            </a:r>
            <a:r>
              <a:rPr lang="en-US" sz="1200" dirty="0" smtClean="0">
                <a:solidFill>
                  <a:srgbClr val="FFFF66"/>
                </a:solidFill>
                <a:latin typeface="Palatino Linotype" pitchFamily="18" charset="0"/>
              </a:rPr>
              <a:t>He made from one </a:t>
            </a:r>
            <a:r>
              <a:rPr lang="en-US" sz="1200" i="1" dirty="0" smtClean="0">
                <a:solidFill>
                  <a:srgbClr val="FFFF66"/>
                </a:solidFill>
                <a:latin typeface="Palatino Linotype" pitchFamily="18" charset="0"/>
              </a:rPr>
              <a:t>man</a:t>
            </a:r>
            <a:r>
              <a:rPr lang="en-US" sz="1200" dirty="0" smtClean="0">
                <a:solidFill>
                  <a:srgbClr val="FFFF66"/>
                </a:solidFill>
                <a:latin typeface="Palatino Linotype" pitchFamily="18" charset="0"/>
              </a:rPr>
              <a:t> every nation of mankind to live on all the face of the earth</a:t>
            </a: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dirty="0" smtClean="0">
                <a:solidFill>
                  <a:schemeClr val="bg1"/>
                </a:solidFill>
                <a:latin typeface="Palatino Linotype" pitchFamily="18" charset="0"/>
              </a:rPr>
              <a:t>Gen. 3:20</a:t>
            </a:r>
            <a:r>
              <a:rPr lang="en-AU" sz="1200" dirty="0" smtClean="0">
                <a:solidFill>
                  <a:srgbClr val="FFFF66"/>
                </a:solidFill>
                <a:latin typeface="Century" pitchFamily="18" charset="0"/>
              </a:rPr>
              <a:t> </a:t>
            </a:r>
            <a:r>
              <a:rPr lang="en-US" sz="1200" dirty="0" smtClean="0">
                <a:solidFill>
                  <a:srgbClr val="FFFF66"/>
                </a:solidFill>
                <a:latin typeface="Palatino Linotype" pitchFamily="18" charset="0"/>
              </a:rPr>
              <a:t>Eve</a:t>
            </a:r>
            <a:r>
              <a:rPr lang="en-US" sz="1200" baseline="0" dirty="0" smtClean="0">
                <a:solidFill>
                  <a:srgbClr val="FFFF66"/>
                </a:solidFill>
                <a:latin typeface="Palatino Linotype" pitchFamily="18" charset="0"/>
              </a:rPr>
              <a:t> … </a:t>
            </a:r>
            <a:r>
              <a:rPr lang="en-US" sz="1200" dirty="0" smtClean="0">
                <a:solidFill>
                  <a:srgbClr val="FFFF66"/>
                </a:solidFill>
                <a:latin typeface="Palatino Linotype" pitchFamily="18" charset="0"/>
              </a:rPr>
              <a:t>was the mother of all the living.</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history book</a:t>
            </a:r>
            <a:r>
              <a:rPr lang="en-AU" baseline="0" dirty="0" smtClean="0"/>
              <a:t> of the </a:t>
            </a:r>
            <a:r>
              <a:rPr lang="en-AU" baseline="0" smtClean="0"/>
              <a:t>universe!</a:t>
            </a:r>
            <a:r>
              <a:rPr lang="en-AU" smtClean="0"/>
              <a:t>”</a:t>
            </a:r>
            <a:endParaRPr lang="en-AU"/>
          </a:p>
        </p:txBody>
      </p:sp>
      <p:sp>
        <p:nvSpPr>
          <p:cNvPr id="4" name="Slide Number Placeholder 3"/>
          <p:cNvSpPr>
            <a:spLocks noGrp="1"/>
          </p:cNvSpPr>
          <p:nvPr>
            <p:ph type="sldNum" sz="quarter" idx="10"/>
          </p:nvPr>
        </p:nvSpPr>
        <p:spPr/>
        <p:txBody>
          <a:bodyPr/>
          <a:lstStyle/>
          <a:p>
            <a:pPr>
              <a:defRPr/>
            </a:pPr>
            <a:fld id="{940F2417-36E5-4444-BF9E-5635A9FC1A4F}" type="slidenum">
              <a:rPr lang="en-US" smtClean="0"/>
              <a:pPr>
                <a:defRPr/>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Let’s look for a while at a</a:t>
            </a:r>
            <a:r>
              <a:rPr lang="en-AU" baseline="0" dirty="0" smtClean="0"/>
              <a:t> world view based on the Bible. It tells us about events in history that would have a big affect on rocks and fossils. The first event of course was the creation week. But a later event would have re-shaped the earth in a major way: the Flood of Noah. And we can see the effects of this today.</a:t>
            </a:r>
            <a:endParaRPr lang="en-AU" dirty="0"/>
          </a:p>
        </p:txBody>
      </p:sp>
      <p:sp>
        <p:nvSpPr>
          <p:cNvPr id="4" name="Slide Number Placeholder 3"/>
          <p:cNvSpPr>
            <a:spLocks noGrp="1"/>
          </p:cNvSpPr>
          <p:nvPr>
            <p:ph type="sldNum" sz="quarter" idx="10"/>
          </p:nvPr>
        </p:nvSpPr>
        <p:spPr/>
        <p:txBody>
          <a:bodyPr/>
          <a:lstStyle/>
          <a:p>
            <a:fld id="{7358BF3E-ACA2-46B7-A77F-D9B4C1631DC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Flood: key</a:t>
            </a:r>
            <a:r>
              <a:rPr lang="en-AU" baseline="0" dirty="0" smtClean="0"/>
              <a:t> to understanding history</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ED2EB736-CD1C-4F23-B034-E7749BDB275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a:ln/>
        </p:spPr>
      </p:sp>
      <p:sp>
        <p:nvSpPr>
          <p:cNvPr id="375811" name="Notes Placeholder 2"/>
          <p:cNvSpPr>
            <a:spLocks noGrp="1"/>
          </p:cNvSpPr>
          <p:nvPr>
            <p:ph type="body" idx="1"/>
          </p:nvPr>
        </p:nvSpPr>
        <p:spPr>
          <a:noFill/>
          <a:ln/>
        </p:spPr>
        <p:txBody>
          <a:bodyPr/>
          <a:lstStyle/>
          <a:p>
            <a:pPr defTabSz="914099">
              <a:buFontTx/>
              <a:buChar char="•"/>
            </a:pPr>
            <a:r>
              <a:rPr lang="en-US" altLang="ja-JP" sz="1200" dirty="0" smtClean="0">
                <a:solidFill>
                  <a:srgbClr val="FFFFFF"/>
                </a:solidFill>
                <a:effectLst>
                  <a:outerShdw blurRad="38100" dist="38100" dir="2700000" algn="tl">
                    <a:srgbClr val="000000">
                      <a:alpha val="43137"/>
                    </a:srgbClr>
                  </a:outerShdw>
                </a:effectLst>
              </a:rPr>
              <a:t> Noah’s Ark size – huge!</a:t>
            </a:r>
          </a:p>
          <a:p>
            <a:pPr defTabSz="914099">
              <a:buFontTx/>
              <a:buChar char="•"/>
            </a:pPr>
            <a:r>
              <a:rPr lang="en-US" altLang="ja-JP" sz="1200" dirty="0" smtClean="0">
                <a:solidFill>
                  <a:srgbClr val="FFFFFF"/>
                </a:solidFill>
                <a:effectLst>
                  <a:outerShdw blurRad="38100" dist="38100" dir="2700000" algn="tl">
                    <a:srgbClr val="000000">
                      <a:alpha val="43137"/>
                    </a:srgbClr>
                  </a:outerShdw>
                </a:effectLst>
              </a:rPr>
              <a:t> Carrying capacity: 15,000 </a:t>
            </a:r>
            <a:r>
              <a:rPr lang="en-US" altLang="ja-JP" sz="1200" dirty="0" err="1" smtClean="0">
                <a:solidFill>
                  <a:srgbClr val="FFFFFF"/>
                </a:solidFill>
                <a:effectLst>
                  <a:outerShdw blurRad="38100" dist="38100" dir="2700000" algn="tl">
                    <a:srgbClr val="000000">
                      <a:alpha val="43137"/>
                    </a:srgbClr>
                  </a:outerShdw>
                </a:effectLst>
              </a:rPr>
              <a:t>tonnes</a:t>
            </a:r>
            <a:r>
              <a:rPr lang="en-US" altLang="ja-JP" sz="1200" dirty="0" smtClean="0">
                <a:solidFill>
                  <a:srgbClr val="FFFFFF"/>
                </a:solidFill>
                <a:effectLst>
                  <a:outerShdw blurRad="38100" dist="38100" dir="2700000" algn="tl">
                    <a:srgbClr val="000000">
                      <a:alpha val="43137"/>
                    </a:srgbClr>
                  </a:outerShdw>
                </a:effectLst>
              </a:rPr>
              <a:t>!</a:t>
            </a:r>
          </a:p>
          <a:p>
            <a:pPr defTabSz="914099">
              <a:buFontTx/>
              <a:buChar char="•"/>
            </a:pPr>
            <a:r>
              <a:rPr lang="en-US" altLang="ja-JP" sz="1200" dirty="0" smtClean="0">
                <a:solidFill>
                  <a:srgbClr val="FFFFFF"/>
                </a:solidFill>
                <a:effectLst>
                  <a:outerShdw blurRad="38100" dist="38100" dir="2700000" algn="tl">
                    <a:srgbClr val="000000">
                      <a:alpha val="43137"/>
                    </a:srgbClr>
                  </a:outerShdw>
                </a:effectLst>
              </a:rPr>
              <a:t> Korean naval architects showed that the shape would have been very stable in huge seas.</a:t>
            </a:r>
          </a:p>
          <a:p>
            <a:endParaRPr lang="en-AU" dirty="0" smtClean="0"/>
          </a:p>
          <a:p>
            <a:r>
              <a:rPr lang="zh-TW" altLang="en-US" dirty="0" smtClean="0"/>
              <a:t>参考</a:t>
            </a:r>
            <a:endParaRPr lang="en-AU" dirty="0" smtClean="0"/>
          </a:p>
        </p:txBody>
      </p:sp>
      <p:sp>
        <p:nvSpPr>
          <p:cNvPr id="280580" name="Slide Number Placeholder 3"/>
          <p:cNvSpPr>
            <a:spLocks noGrp="1"/>
          </p:cNvSpPr>
          <p:nvPr>
            <p:ph type="sldNum" sz="quarter" idx="5"/>
          </p:nvPr>
        </p:nvSpPr>
        <p:spPr/>
        <p:txBody>
          <a:bodyPr/>
          <a:lstStyle/>
          <a:p>
            <a:pPr>
              <a:defRPr/>
            </a:pPr>
            <a:fld id="{1BE12A4C-E020-4042-B011-944585E7CB9E}" type="slidenum">
              <a:rPr lang="en-AU">
                <a:solidFill>
                  <a:srgbClr val="000000"/>
                </a:solidFill>
              </a:rPr>
              <a:pPr>
                <a:defRPr/>
              </a:pPr>
              <a:t>7</a:t>
            </a:fld>
            <a:endParaRPr lang="en-AU"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1701A-1A4D-4454-803A-B4AE46B9D588}" type="slidenum">
              <a:rPr lang="en-US"/>
              <a:pPr/>
              <a:t>8</a:t>
            </a:fld>
            <a:endParaRPr lang="en-US" dirty="0"/>
          </a:p>
        </p:txBody>
      </p:sp>
      <p:sp>
        <p:nvSpPr>
          <p:cNvPr id="495618" name="Rectangle 2"/>
          <p:cNvSpPr>
            <a:spLocks noGrp="1" noRot="1" noChangeAspect="1" noChangeArrowheads="1" noTextEdit="1"/>
          </p:cNvSpPr>
          <p:nvPr>
            <p:ph type="sldImg"/>
          </p:nvPr>
        </p:nvSpPr>
        <p:spPr>
          <a:xfrm>
            <a:off x="1143000" y="685800"/>
            <a:ext cx="4572000" cy="3429000"/>
          </a:xfrm>
          <a:ln/>
        </p:spPr>
      </p:sp>
      <p:sp>
        <p:nvSpPr>
          <p:cNvPr id="495619" name="Rectangle 3"/>
          <p:cNvSpPr>
            <a:spLocks noGrp="1" noChangeArrowheads="1"/>
          </p:cNvSpPr>
          <p:nvPr>
            <p:ph type="body" idx="1"/>
          </p:nvPr>
        </p:nvSpPr>
        <p:spPr>
          <a:xfrm>
            <a:off x="915152" y="4343400"/>
            <a:ext cx="5027699" cy="4114800"/>
          </a:xfrm>
        </p:spPr>
        <p:txBody>
          <a:bodyPr/>
          <a:lstStyle/>
          <a:p>
            <a:r>
              <a:rPr lang="en-US" dirty="0" smtClean="0"/>
              <a:t>Today, Noah’s Flood is largely ignored. What happened?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94403-1726-43F0-BD7E-5484BA474109}" type="slidenum">
              <a:rPr lang="en-US"/>
              <a:pPr/>
              <a:t>9</a:t>
            </a:fld>
            <a:endParaRPr lang="en-US" dirty="0"/>
          </a:p>
        </p:txBody>
      </p:sp>
      <p:sp>
        <p:nvSpPr>
          <p:cNvPr id="499714" name="Rectangle 2"/>
          <p:cNvSpPr>
            <a:spLocks noGrp="1" noRot="1" noChangeAspect="1" noChangeArrowheads="1" noTextEdit="1"/>
          </p:cNvSpPr>
          <p:nvPr>
            <p:ph type="sldImg"/>
          </p:nvPr>
        </p:nvSpPr>
        <p:spPr>
          <a:xfrm>
            <a:off x="1143000" y="685800"/>
            <a:ext cx="4572000" cy="3429000"/>
          </a:xfrm>
          <a:ln/>
        </p:spPr>
      </p:sp>
      <p:sp>
        <p:nvSpPr>
          <p:cNvPr id="499715" name="Rectangle 3"/>
          <p:cNvSpPr>
            <a:spLocks noGrp="1" noChangeArrowheads="1"/>
          </p:cNvSpPr>
          <p:nvPr>
            <p:ph type="body" idx="1"/>
          </p:nvPr>
        </p:nvSpPr>
        <p:spPr>
          <a:xfrm>
            <a:off x="915152" y="4343400"/>
            <a:ext cx="5027699"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present is the key to the past”?</a:t>
            </a:r>
          </a:p>
          <a:p>
            <a:r>
              <a:rPr lang="en-US" dirty="0" smtClean="0"/>
              <a:t>The rule was</a:t>
            </a:r>
            <a:r>
              <a:rPr lang="en-US" baseline="0" dirty="0" smtClean="0"/>
              <a:t> established that o</a:t>
            </a:r>
            <a:r>
              <a:rPr lang="en-US" dirty="0" smtClean="0"/>
              <a:t>nly things that we can see happening</a:t>
            </a:r>
            <a:r>
              <a:rPr lang="en-US" baseline="0" dirty="0" smtClean="0"/>
              <a:t> today can be used to explain the past. We don’t see any global flood happening today, so it in effect never happened!</a:t>
            </a:r>
            <a:endParaRPr lang="en-US" dirty="0" smtClean="0"/>
          </a:p>
          <a:p>
            <a:r>
              <a:rPr lang="en-US" dirty="0" smtClean="0"/>
              <a:t>A watershed in geological thinking.</a:t>
            </a:r>
            <a:r>
              <a:rPr lang="en-US" baseline="0" dirty="0" smtClean="0"/>
              <a:t> Popularized by Charles Lyell, a lawyer and mentor of Darwin. Note: this was not an observation but a </a:t>
            </a:r>
            <a:r>
              <a:rPr lang="en-US" i="1" baseline="0" dirty="0" smtClean="0"/>
              <a:t>philosophical position.</a:t>
            </a:r>
            <a:endParaRPr lang="en-US"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91CECFC-E02A-4D57-B4D9-A3525A88C58F}" type="slidenum">
              <a:rPr lang="en-US">
                <a:solidFill>
                  <a:srgbClr val="000000"/>
                </a:solidFill>
              </a:rPr>
              <a:pPr/>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66D88B5-1076-4AA8-AB9D-F59D4E583027}" type="slidenum">
              <a:rPr lang="ja-JP" altLang="en-US">
                <a:solidFill>
                  <a:srgbClr val="000000"/>
                </a:solidFill>
              </a:rPr>
              <a:pPr/>
              <a:t>‹#›</a:t>
            </a:fld>
            <a:endParaRPr lang="en-US" altLang="ja-JP"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251F60-EFA5-43CE-8B46-A8F77468B4B8}" type="slidenum">
              <a:rPr lang="ja-JP" altLang="en-US">
                <a:solidFill>
                  <a:srgbClr val="000000"/>
                </a:solidFill>
              </a:rPr>
              <a:pPr/>
              <a:t>‹#›</a:t>
            </a:fld>
            <a:endParaRPr lang="en-US" altLang="ja-JP"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79B36E2-FD3B-4FC3-8844-C3F6252F7C05}"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HK" altLang="zh-HK"/>
          </a:p>
        </p:txBody>
      </p:sp>
      <p:sp>
        <p:nvSpPr>
          <p:cNvPr id="3" name="Rectangle 5"/>
          <p:cNvSpPr>
            <a:spLocks noGrp="1" noChangeArrowheads="1"/>
          </p:cNvSpPr>
          <p:nvPr>
            <p:ph type="ftr" sz="quarter" idx="11"/>
          </p:nvPr>
        </p:nvSpPr>
        <p:spPr>
          <a:ln/>
        </p:spPr>
        <p:txBody>
          <a:bodyPr/>
          <a:lstStyle>
            <a:lvl1pPr>
              <a:defRPr/>
            </a:lvl1pPr>
          </a:lstStyle>
          <a:p>
            <a:pPr>
              <a:defRPr/>
            </a:pPr>
            <a:endParaRPr lang="zh-HK" altLang="zh-HK"/>
          </a:p>
        </p:txBody>
      </p:sp>
      <p:sp>
        <p:nvSpPr>
          <p:cNvPr id="4" name="Rectangle 6"/>
          <p:cNvSpPr>
            <a:spLocks noGrp="1" noChangeArrowheads="1"/>
          </p:cNvSpPr>
          <p:nvPr>
            <p:ph type="sldNum" sz="quarter" idx="12"/>
          </p:nvPr>
        </p:nvSpPr>
        <p:spPr>
          <a:ln/>
        </p:spPr>
        <p:txBody>
          <a:bodyPr/>
          <a:lstStyle>
            <a:lvl1pPr>
              <a:defRPr/>
            </a:lvl1pPr>
          </a:lstStyle>
          <a:p>
            <a:pPr>
              <a:defRPr/>
            </a:pPr>
            <a:fld id="{D721D917-CDE7-4E09-8B15-9E4FEAC33754}" type="slidenum">
              <a:rPr lang="en-US" altLang="zh-HK"/>
              <a:pPr>
                <a:defRPr/>
              </a:pPr>
              <a:t>‹#›</a:t>
            </a:fld>
            <a:endParaRPr lang="en-US" altLang="zh-H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C29F3A-4CA2-4EC4-88CB-4A845EB05ED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C29F3A-4CA2-4EC4-88CB-4A845EB05ED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6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cs typeface="+mn-cs"/>
              </a:defRPr>
            </a:lvl1pPr>
          </a:lstStyle>
          <a:p>
            <a:pPr eaLnBrk="0" fontAlgn="base" hangingPunct="0">
              <a:spcBef>
                <a:spcPct val="0"/>
              </a:spcBef>
              <a:spcAft>
                <a:spcPct val="0"/>
              </a:spcAft>
            </a:pPr>
            <a:endParaRPr lang="en-US" i="1">
              <a:solidFill>
                <a:srgbClr val="000000"/>
              </a:solidFill>
            </a:endParaRPr>
          </a:p>
        </p:txBody>
      </p:sp>
      <p:sp>
        <p:nvSpPr>
          <p:cNvPr id="1036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mn-cs"/>
              </a:defRPr>
            </a:lvl1pPr>
          </a:lstStyle>
          <a:p>
            <a:pPr eaLnBrk="0" fontAlgn="base" hangingPunct="0">
              <a:spcBef>
                <a:spcPct val="0"/>
              </a:spcBef>
              <a:spcAft>
                <a:spcPct val="0"/>
              </a:spcAft>
            </a:pPr>
            <a:endParaRPr lang="en-US" i="1">
              <a:solidFill>
                <a:srgbClr val="000000"/>
              </a:solidFill>
            </a:endParaRPr>
          </a:p>
        </p:txBody>
      </p:sp>
      <p:sp>
        <p:nvSpPr>
          <p:cNvPr id="1036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cs typeface="+mn-cs"/>
              </a:defRPr>
            </a:lvl1pPr>
          </a:lstStyle>
          <a:p>
            <a:pPr eaLnBrk="0" fontAlgn="base" hangingPunct="0">
              <a:spcBef>
                <a:spcPct val="0"/>
              </a:spcBef>
              <a:spcAft>
                <a:spcPct val="0"/>
              </a:spcAft>
            </a:pPr>
            <a:fld id="{3FC59986-3BDA-4111-8FD4-D47A7587CF59}" type="slidenum">
              <a:rPr lang="en-US" i="1">
                <a:solidFill>
                  <a:srgbClr val="000000"/>
                </a:solidFill>
              </a:rPr>
              <a:pPr eaLnBrk="0" fontAlgn="base" hangingPunct="0">
                <a:spcBef>
                  <a:spcPct val="0"/>
                </a:spcBef>
                <a:spcAft>
                  <a:spcPct val="0"/>
                </a:spcAft>
              </a:pPr>
              <a:t>‹#›</a:t>
            </a:fld>
            <a:endParaRPr lang="en-US" i="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cs typeface="Arial" pitchFamily="34" charset="0"/>
        </a:defRPr>
      </a:lvl2pPr>
      <a:lvl3pPr algn="ctr" rtl="0" fontAlgn="base">
        <a:spcBef>
          <a:spcPct val="0"/>
        </a:spcBef>
        <a:spcAft>
          <a:spcPct val="0"/>
        </a:spcAft>
        <a:defRPr sz="4400">
          <a:solidFill>
            <a:schemeClr val="tx2"/>
          </a:solidFill>
          <a:latin typeface="Times" charset="0"/>
          <a:cs typeface="Arial" pitchFamily="34" charset="0"/>
        </a:defRPr>
      </a:lvl3pPr>
      <a:lvl4pPr algn="ctr" rtl="0" fontAlgn="base">
        <a:spcBef>
          <a:spcPct val="0"/>
        </a:spcBef>
        <a:spcAft>
          <a:spcPct val="0"/>
        </a:spcAft>
        <a:defRPr sz="4400">
          <a:solidFill>
            <a:schemeClr val="tx2"/>
          </a:solidFill>
          <a:latin typeface="Times" charset="0"/>
          <a:cs typeface="Arial" pitchFamily="34" charset="0"/>
        </a:defRPr>
      </a:lvl4pPr>
      <a:lvl5pPr algn="ctr" rtl="0" fontAlgn="base">
        <a:spcBef>
          <a:spcPct val="0"/>
        </a:spcBef>
        <a:spcAft>
          <a:spcPct val="0"/>
        </a:spcAft>
        <a:defRPr sz="4400">
          <a:solidFill>
            <a:schemeClr val="tx2"/>
          </a:solidFill>
          <a:latin typeface="Times" charset="0"/>
          <a:cs typeface="Arial" pitchFamily="34" charset="0"/>
        </a:defRPr>
      </a:lvl5pPr>
      <a:lvl6pPr marL="457200" algn="ctr" rtl="0" fontAlgn="base">
        <a:spcBef>
          <a:spcPct val="0"/>
        </a:spcBef>
        <a:spcAft>
          <a:spcPct val="0"/>
        </a:spcAft>
        <a:defRPr sz="4400">
          <a:solidFill>
            <a:schemeClr val="tx2"/>
          </a:solidFill>
          <a:latin typeface="Times" charset="0"/>
          <a:cs typeface="Arial" pitchFamily="34" charset="0"/>
        </a:defRPr>
      </a:lvl6pPr>
      <a:lvl7pPr marL="914400" algn="ctr" rtl="0" fontAlgn="base">
        <a:spcBef>
          <a:spcPct val="0"/>
        </a:spcBef>
        <a:spcAft>
          <a:spcPct val="0"/>
        </a:spcAft>
        <a:defRPr sz="4400">
          <a:solidFill>
            <a:schemeClr val="tx2"/>
          </a:solidFill>
          <a:latin typeface="Times" charset="0"/>
          <a:cs typeface="Arial" pitchFamily="34" charset="0"/>
        </a:defRPr>
      </a:lvl7pPr>
      <a:lvl8pPr marL="1371600" algn="ctr" rtl="0" fontAlgn="base">
        <a:spcBef>
          <a:spcPct val="0"/>
        </a:spcBef>
        <a:spcAft>
          <a:spcPct val="0"/>
        </a:spcAft>
        <a:defRPr sz="4400">
          <a:solidFill>
            <a:schemeClr val="tx2"/>
          </a:solidFill>
          <a:latin typeface="Times" charset="0"/>
          <a:cs typeface="Arial" pitchFamily="34" charset="0"/>
        </a:defRPr>
      </a:lvl8pPr>
      <a:lvl9pPr marL="1828800" algn="ctr" rtl="0" fontAlgn="base">
        <a:spcBef>
          <a:spcPct val="0"/>
        </a:spcBef>
        <a:spcAft>
          <a:spcPct val="0"/>
        </a:spcAft>
        <a:defRPr sz="4400">
          <a:solidFill>
            <a:schemeClr val="tx2"/>
          </a:solidFill>
          <a:latin typeface="Times"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43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S PGothic" pitchFamily="34" charset="-128"/>
              </a:defRPr>
            </a:lvl1pPr>
          </a:lstStyle>
          <a:p>
            <a:pPr eaLnBrk="0" fontAlgn="base" hangingPunct="0">
              <a:spcBef>
                <a:spcPct val="0"/>
              </a:spcBef>
              <a:spcAft>
                <a:spcPct val="0"/>
              </a:spcAft>
            </a:pPr>
            <a:endParaRPr lang="en-US" altLang="ja-JP">
              <a:solidFill>
                <a:srgbClr val="000000"/>
              </a:solidFill>
            </a:endParaRPr>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S PGothic" pitchFamily="34" charset="-128"/>
              </a:defRPr>
            </a:lvl1pPr>
          </a:lstStyle>
          <a:p>
            <a:pPr eaLnBrk="0" fontAlgn="base" hangingPunct="0">
              <a:spcBef>
                <a:spcPct val="0"/>
              </a:spcBef>
              <a:spcAft>
                <a:spcPct val="0"/>
              </a:spcAft>
            </a:pPr>
            <a:endParaRPr lang="en-US" altLang="ja-JP">
              <a:solidFill>
                <a:srgbClr val="000000"/>
              </a:solidFill>
            </a:endParaRPr>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S PGothic" pitchFamily="34" charset="-128"/>
              </a:defRPr>
            </a:lvl1pPr>
          </a:lstStyle>
          <a:p>
            <a:pPr eaLnBrk="0" fontAlgn="base" hangingPunct="0">
              <a:spcBef>
                <a:spcPct val="0"/>
              </a:spcBef>
              <a:spcAft>
                <a:spcPct val="0"/>
              </a:spcAft>
            </a:pPr>
            <a:fld id="{9DDDBAFA-3158-434C-BC75-6945154D6DD5}" type="slidenum">
              <a:rPr lang="ja-JP" altLang="en-US">
                <a:solidFill>
                  <a:srgbClr val="000000"/>
                </a:solidFill>
              </a:rPr>
              <a:pPr eaLnBrk="0" fontAlgn="base" hangingPunct="0">
                <a:spcBef>
                  <a:spcPct val="0"/>
                </a:spcBef>
                <a:spcAft>
                  <a:spcPct val="0"/>
                </a:spcAft>
              </a:pPr>
              <a:t>‹#›</a:t>
            </a:fld>
            <a:endParaRPr lang="en-US" altLang="ja-JP"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Arial" pitchFamily="34" charset="0"/>
        </a:defRPr>
      </a:lvl2pPr>
      <a:lvl3pPr algn="ctr" rtl="0" fontAlgn="base">
        <a:spcBef>
          <a:spcPct val="0"/>
        </a:spcBef>
        <a:spcAft>
          <a:spcPct val="0"/>
        </a:spcAft>
        <a:defRPr sz="4400">
          <a:solidFill>
            <a:schemeClr val="tx2"/>
          </a:solidFill>
          <a:latin typeface="Times New Roman" pitchFamily="18" charset="0"/>
          <a:cs typeface="Arial" pitchFamily="34" charset="0"/>
        </a:defRPr>
      </a:lvl3pPr>
      <a:lvl4pPr algn="ctr" rtl="0" fontAlgn="base">
        <a:spcBef>
          <a:spcPct val="0"/>
        </a:spcBef>
        <a:spcAft>
          <a:spcPct val="0"/>
        </a:spcAft>
        <a:defRPr sz="4400">
          <a:solidFill>
            <a:schemeClr val="tx2"/>
          </a:solidFill>
          <a:latin typeface="Times New Roman" pitchFamily="18" charset="0"/>
          <a:cs typeface="Arial" pitchFamily="34" charset="0"/>
        </a:defRPr>
      </a:lvl4pPr>
      <a:lvl5pPr algn="ctr" rtl="0" fontAlgn="base">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ea typeface="MS PGothic" pitchFamily="34" charset="-128"/>
              </a:defRPr>
            </a:lvl1pPr>
          </a:lstStyle>
          <a:p>
            <a:pPr eaLnBrk="0" fontAlgn="base" hangingPunct="0">
              <a:spcBef>
                <a:spcPct val="0"/>
              </a:spcBef>
              <a:spcAft>
                <a:spcPct val="0"/>
              </a:spcAft>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ea typeface="MS PGothic" pitchFamily="34" charset="-128"/>
              </a:defRPr>
            </a:lvl1pPr>
          </a:lstStyle>
          <a:p>
            <a:pPr algn="ctr" eaLnBrk="0" fontAlgn="base" hangingPunct="0">
              <a:spcBef>
                <a:spcPct val="0"/>
              </a:spcBef>
              <a:spcAft>
                <a:spcPct val="0"/>
              </a:spcAft>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ea typeface="MS PGothic" pitchFamily="34" charset="-128"/>
              </a:defRPr>
            </a:lvl1pPr>
          </a:lstStyle>
          <a:p>
            <a:pPr eaLnBrk="0" fontAlgn="base" hangingPunct="0">
              <a:spcBef>
                <a:spcPct val="0"/>
              </a:spcBef>
              <a:spcAft>
                <a:spcPct val="0"/>
              </a:spcAft>
            </a:pPr>
            <a:fld id="{12BA8791-0F98-4E50-9B44-684E96E315FD}" type="slidenum">
              <a:rPr lang="ja-JP" altLang="en-US">
                <a:solidFill>
                  <a:srgbClr val="000000"/>
                </a:solidFill>
              </a:rPr>
              <a:pPr eaLnBrk="0" fontAlgn="base" hangingPunct="0">
                <a:spcBef>
                  <a:spcPct val="0"/>
                </a:spcBef>
                <a:spcAft>
                  <a:spcPct val="0"/>
                </a:spcAft>
              </a:pPr>
              <a:t>‹#›</a:t>
            </a:fld>
            <a:endParaRPr lang="en-US" altLang="ja-JP"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6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chemeClr val="tx1"/>
                </a:solidFill>
                <a:latin typeface="+mn-lt"/>
                <a:ea typeface="+mn-ea"/>
              </a:defRPr>
            </a:lvl1pPr>
          </a:lstStyle>
          <a:p>
            <a:pPr fontAlgn="base">
              <a:spcBef>
                <a:spcPct val="0"/>
              </a:spcBef>
              <a:spcAft>
                <a:spcPct val="0"/>
              </a:spcAft>
              <a:defRPr/>
            </a:pPr>
            <a:endParaRPr lang="en-US">
              <a:solidFill>
                <a:srgbClr val="000000"/>
              </a:solidFill>
            </a:endParaRPr>
          </a:p>
        </p:txBody>
      </p:sp>
      <p:sp>
        <p:nvSpPr>
          <p:cNvPr id="476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chemeClr val="tx1"/>
                </a:solidFill>
                <a:latin typeface="+mn-lt"/>
                <a:ea typeface="+mn-ea"/>
              </a:defRPr>
            </a:lvl1pPr>
          </a:lstStyle>
          <a:p>
            <a:pPr fontAlgn="base">
              <a:spcBef>
                <a:spcPct val="0"/>
              </a:spcBef>
              <a:spcAft>
                <a:spcPct val="0"/>
              </a:spcAft>
              <a:defRPr/>
            </a:pPr>
            <a:endParaRPr lang="en-US">
              <a:solidFill>
                <a:srgbClr val="000000"/>
              </a:solidFill>
            </a:endParaRPr>
          </a:p>
        </p:txBody>
      </p:sp>
      <p:sp>
        <p:nvSpPr>
          <p:cNvPr id="476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chemeClr val="tx1"/>
                </a:solidFill>
                <a:latin typeface="+mn-lt"/>
                <a:ea typeface="+mn-ea"/>
              </a:defRPr>
            </a:lvl1pPr>
          </a:lstStyle>
          <a:p>
            <a:pPr fontAlgn="base">
              <a:spcBef>
                <a:spcPct val="0"/>
              </a:spcBef>
              <a:spcAft>
                <a:spcPct val="0"/>
              </a:spcAft>
              <a:defRPr/>
            </a:pPr>
            <a:fld id="{1358E7D1-6F54-4401-85B7-FF8C6EAE8ED0}" type="slidenum">
              <a:rPr lang="en-US">
                <a:solidFill>
                  <a:srgbClr val="000000"/>
                </a:solidFill>
              </a:rPr>
              <a:pPr fontAlgn="base">
                <a:spcBef>
                  <a:spcPct val="0"/>
                </a:spcBef>
                <a:spcAft>
                  <a:spcPct val="0"/>
                </a:spcAft>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6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chemeClr val="tx1"/>
                </a:solidFill>
                <a:latin typeface="+mn-lt"/>
                <a:ea typeface="+mn-ea"/>
              </a:defRPr>
            </a:lvl1pPr>
          </a:lstStyle>
          <a:p>
            <a:pPr fontAlgn="base">
              <a:spcBef>
                <a:spcPct val="0"/>
              </a:spcBef>
              <a:spcAft>
                <a:spcPct val="0"/>
              </a:spcAft>
              <a:defRPr/>
            </a:pPr>
            <a:endParaRPr lang="en-US">
              <a:solidFill>
                <a:srgbClr val="000000"/>
              </a:solidFill>
            </a:endParaRPr>
          </a:p>
        </p:txBody>
      </p:sp>
      <p:sp>
        <p:nvSpPr>
          <p:cNvPr id="476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chemeClr val="tx1"/>
                </a:solidFill>
                <a:latin typeface="+mn-lt"/>
                <a:ea typeface="+mn-ea"/>
              </a:defRPr>
            </a:lvl1pPr>
          </a:lstStyle>
          <a:p>
            <a:pPr fontAlgn="base">
              <a:spcBef>
                <a:spcPct val="0"/>
              </a:spcBef>
              <a:spcAft>
                <a:spcPct val="0"/>
              </a:spcAft>
              <a:defRPr/>
            </a:pPr>
            <a:endParaRPr lang="en-US">
              <a:solidFill>
                <a:srgbClr val="000000"/>
              </a:solidFill>
            </a:endParaRPr>
          </a:p>
        </p:txBody>
      </p:sp>
      <p:sp>
        <p:nvSpPr>
          <p:cNvPr id="476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chemeClr val="tx1"/>
                </a:solidFill>
                <a:latin typeface="+mn-lt"/>
                <a:ea typeface="+mn-ea"/>
              </a:defRPr>
            </a:lvl1pPr>
          </a:lstStyle>
          <a:p>
            <a:pPr fontAlgn="base">
              <a:spcBef>
                <a:spcPct val="0"/>
              </a:spcBef>
              <a:spcAft>
                <a:spcPct val="0"/>
              </a:spcAft>
              <a:defRPr/>
            </a:pPr>
            <a:fld id="{1358E7D1-6F54-4401-85B7-FF8C6EAE8ED0}" type="slidenum">
              <a:rPr lang="en-US">
                <a:solidFill>
                  <a:srgbClr val="000000"/>
                </a:solidFill>
              </a:rPr>
              <a:pPr fontAlgn="base">
                <a:spcBef>
                  <a:spcPct val="0"/>
                </a:spcBef>
                <a:spcAft>
                  <a:spcPct val="0"/>
                </a:spcAft>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physorg.com/news121369077.html"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992888" cy="1523495"/>
          </a:xfrm>
        </p:spPr>
        <p:txBody>
          <a:bodyPr/>
          <a:lstStyle/>
          <a:p>
            <a:pPr algn="ctr">
              <a:lnSpc>
                <a:spcPct val="100000"/>
              </a:lnSpc>
              <a:spcAft>
                <a:spcPts val="1200"/>
              </a:spcAft>
            </a:pPr>
            <a:r>
              <a:rPr lang="en-AU" sz="3000" dirty="0" smtClean="0"/>
              <a:t>The Global Flood of Noah: a key to understanding history</a:t>
            </a:r>
            <a:br>
              <a:rPr lang="en-AU" sz="3000" dirty="0" smtClean="0"/>
            </a:br>
            <a:r>
              <a:rPr lang="en-AU" sz="3000" dirty="0" smtClean="0"/>
              <a:t>(how the evidence from fossils &amp; rocks affirms the Bible) </a:t>
            </a:r>
            <a:r>
              <a:rPr lang="en-AU" altLang="zh-TW" dirty="0" smtClean="0"/>
              <a:t/>
            </a:r>
            <a:br>
              <a:rPr lang="en-AU" altLang="zh-TW" dirty="0" smtClean="0"/>
            </a:br>
            <a:r>
              <a:rPr lang="zh-TW" altLang="en-US" dirty="0" smtClean="0"/>
              <a:t>全球性挪亚大洪水</a:t>
            </a:r>
            <a:r>
              <a:rPr lang="en-US" altLang="zh-TW" dirty="0" smtClean="0"/>
              <a:t>︰</a:t>
            </a:r>
            <a:br>
              <a:rPr lang="en-US" altLang="zh-TW" dirty="0" smtClean="0"/>
            </a:br>
            <a:r>
              <a:rPr lang="zh-TW" altLang="en-US" dirty="0" smtClean="0"/>
              <a:t>理解历史的关键</a:t>
            </a:r>
            <a:r>
              <a:rPr lang="en-AU" dirty="0" smtClean="0"/>
              <a:t/>
            </a:r>
            <a:br>
              <a:rPr lang="en-AU" dirty="0" smtClean="0"/>
            </a:br>
            <a:r>
              <a:rPr lang="en-AU" sz="4400" dirty="0" smtClean="0"/>
              <a:t>(</a:t>
            </a:r>
            <a:r>
              <a:rPr lang="zh-TW" altLang="en-US" sz="4400" dirty="0" smtClean="0"/>
              <a:t>化石与岩石的证据支持圣经</a:t>
            </a:r>
            <a:r>
              <a:rPr lang="en-AU" sz="4400" dirty="0" smtClean="0"/>
              <a:t>)</a:t>
            </a:r>
            <a:endParaRPr lang="en-AU" dirty="0"/>
          </a:p>
        </p:txBody>
      </p:sp>
      <p:sp>
        <p:nvSpPr>
          <p:cNvPr id="3" name="Subtitle 2"/>
          <p:cNvSpPr>
            <a:spLocks noGrp="1"/>
          </p:cNvSpPr>
          <p:nvPr>
            <p:ph type="subTitle" idx="1"/>
          </p:nvPr>
        </p:nvSpPr>
        <p:spPr>
          <a:xfrm>
            <a:off x="730249" y="4344988"/>
            <a:ext cx="7681913" cy="1370012"/>
          </a:xfrm>
        </p:spPr>
        <p:txBody>
          <a:bodyPr>
            <a:normAutofit/>
          </a:bodyPr>
          <a:lstStyle/>
          <a:p>
            <a:r>
              <a:rPr lang="zh-TW" altLang="en-US" dirty="0" smtClean="0"/>
              <a:t>唐</a:t>
            </a:r>
            <a:r>
              <a:rPr lang="en-US" altLang="zh-TW" dirty="0" smtClean="0"/>
              <a:t>‧</a:t>
            </a:r>
            <a:r>
              <a:rPr lang="zh-TW" altLang="en-US" dirty="0" smtClean="0"/>
              <a:t>巴滕博士</a:t>
            </a:r>
            <a:r>
              <a:rPr lang="en-US" altLang="zh-TW" dirty="0" smtClean="0"/>
              <a:t>(</a:t>
            </a:r>
            <a:r>
              <a:rPr lang="en-US" dirty="0" err="1" smtClean="0"/>
              <a:t>Dr</a:t>
            </a:r>
            <a:r>
              <a:rPr lang="en-US" dirty="0" smtClean="0"/>
              <a:t> Don Batten</a:t>
            </a:r>
            <a:r>
              <a:rPr lang="en-US" altLang="zh-TW" dirty="0" smtClean="0"/>
              <a:t>)</a:t>
            </a:r>
            <a:endParaRPr lang="en-US" dirty="0" smtClean="0"/>
          </a:p>
          <a:p>
            <a:r>
              <a:rPr lang="zh-TW" altLang="en-US" dirty="0" smtClean="0"/>
              <a:t>资深科学家</a:t>
            </a:r>
            <a:endParaRPr lang="en-US" altLang="zh-TW" dirty="0" smtClean="0"/>
          </a:p>
          <a:p>
            <a:r>
              <a:rPr lang="en-US" dirty="0" smtClean="0"/>
              <a:t>Creation Ministries International</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251520" y="188640"/>
            <a:ext cx="2664296" cy="276999"/>
          </a:xfrm>
        </p:spPr>
        <p:txBody>
          <a:bodyPr wrap="square">
            <a:spAutoFit/>
          </a:bodyPr>
          <a:lstStyle/>
          <a:p>
            <a:pPr eaLnBrk="1" hangingPunct="1">
              <a:defRPr/>
            </a:pPr>
            <a:r>
              <a:rPr lang="en-US" sz="2000" dirty="0" smtClean="0">
                <a:solidFill>
                  <a:schemeClr val="bg1"/>
                </a:solidFill>
                <a:ea typeface="+mj-ea"/>
              </a:rPr>
              <a:t>Uniformitarianism 2 - Lyell</a:t>
            </a:r>
          </a:p>
        </p:txBody>
      </p:sp>
      <p:sp>
        <p:nvSpPr>
          <p:cNvPr id="448515" name="Rectangle 3"/>
          <p:cNvSpPr>
            <a:spLocks noChangeArrowheads="1"/>
          </p:cNvSpPr>
          <p:nvPr/>
        </p:nvSpPr>
        <p:spPr bwMode="auto">
          <a:xfrm>
            <a:off x="1043608" y="44624"/>
            <a:ext cx="6705600" cy="1143001"/>
          </a:xfrm>
          <a:prstGeom prst="rect">
            <a:avLst/>
          </a:prstGeom>
          <a:noFill/>
          <a:ln w="9525">
            <a:noFill/>
            <a:miter lim="800000"/>
            <a:headEnd/>
            <a:tailEnd/>
          </a:ln>
          <a:effectLst/>
        </p:spPr>
        <p:txBody>
          <a:bodyPr anchor="ctr"/>
          <a:lstStyle/>
          <a:p>
            <a:pPr algn="ctr" eaLnBrk="1" hangingPunct="1">
              <a:defRPr/>
            </a:pPr>
            <a:r>
              <a:rPr lang="zh-TW" alt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著作</a:t>
            </a:r>
            <a:r>
              <a:rPr 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a:t>
            </a:r>
            <a:r>
              <a:rPr lang="en-US" altLang="zh-TW"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t>
            </a:r>
            <a:r>
              <a:rPr lang="zh-TW" alt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地质学原理</a:t>
            </a:r>
            <a:r>
              <a:rPr lang="en-US" altLang="zh-TW"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t>
            </a:r>
            <a:endParaRPr lang="en-US" sz="4800"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448516" name="Text Box 4"/>
          <p:cNvSpPr txBox="1">
            <a:spLocks noChangeArrowheads="1"/>
          </p:cNvSpPr>
          <p:nvPr/>
        </p:nvSpPr>
        <p:spPr bwMode="auto">
          <a:xfrm>
            <a:off x="683568" y="1196752"/>
            <a:ext cx="5659983" cy="5080494"/>
          </a:xfrm>
          <a:prstGeom prst="rect">
            <a:avLst/>
          </a:prstGeom>
          <a:noFill/>
          <a:ln w="12700">
            <a:noFill/>
            <a:miter lim="800000"/>
            <a:headEnd/>
            <a:tailEnd/>
          </a:ln>
        </p:spPr>
        <p:txBody>
          <a:bodyPr wrap="square" lIns="90000" tIns="46800" rIns="90000" bIns="46800">
            <a:spAutoFit/>
          </a:bodyPr>
          <a:lstStyle/>
          <a:p>
            <a:pPr>
              <a:buFontTx/>
              <a:buChar char="•"/>
            </a:pPr>
            <a:r>
              <a:rPr lang="en-US" sz="3600" i="0" dirty="0" smtClean="0">
                <a:solidFill>
                  <a:srgbClr val="FFFF00"/>
                </a:solidFill>
                <a:latin typeface="Calibri" pitchFamily="34" charset="0"/>
                <a:cs typeface="Arial" pitchFamily="34" charset="0"/>
              </a:rPr>
              <a:t> </a:t>
            </a:r>
            <a:r>
              <a:rPr lang="zh-TW" altLang="en-US" sz="3600" dirty="0" smtClean="0">
                <a:solidFill>
                  <a:srgbClr val="FFFF00"/>
                </a:solidFill>
                <a:latin typeface="Calibri" pitchFamily="34" charset="0"/>
                <a:cs typeface="Arial" pitchFamily="34" charset="0"/>
              </a:rPr>
              <a:t>藐视大灾难</a:t>
            </a:r>
            <a:r>
              <a:rPr lang="en-US" sz="3600" i="0" dirty="0" smtClean="0">
                <a:solidFill>
                  <a:srgbClr val="FFFF00"/>
                </a:solidFill>
                <a:latin typeface="Calibri" pitchFamily="34" charset="0"/>
                <a:cs typeface="Arial" pitchFamily="34" charset="0"/>
              </a:rPr>
              <a:t> </a:t>
            </a:r>
            <a:r>
              <a:rPr lang="en-US" altLang="zh-TW" sz="3600" i="0" dirty="0" smtClean="0">
                <a:solidFill>
                  <a:srgbClr val="FFFF00"/>
                </a:solidFill>
                <a:latin typeface="Calibri" pitchFamily="34" charset="0"/>
                <a:cs typeface="Arial" pitchFamily="34" charset="0"/>
              </a:rPr>
              <a:t>(</a:t>
            </a:r>
            <a:r>
              <a:rPr lang="zh-TW" altLang="en-US" sz="3600" i="0" dirty="0" smtClean="0">
                <a:solidFill>
                  <a:srgbClr val="FFFF00"/>
                </a:solidFill>
                <a:latin typeface="Calibri" pitchFamily="34" charset="0"/>
                <a:cs typeface="Arial" pitchFamily="34" charset="0"/>
              </a:rPr>
              <a:t>大洪水</a:t>
            </a:r>
            <a:r>
              <a:rPr lang="en-US" sz="3600" i="0" dirty="0" smtClean="0">
                <a:solidFill>
                  <a:srgbClr val="FFFF00"/>
                </a:solidFill>
                <a:latin typeface="Calibri" pitchFamily="34" charset="0"/>
                <a:cs typeface="Arial" pitchFamily="34" charset="0"/>
              </a:rPr>
              <a:t>) </a:t>
            </a:r>
          </a:p>
          <a:p>
            <a:pPr>
              <a:buFontTx/>
              <a:buChar char="•"/>
            </a:pPr>
            <a:endParaRPr lang="en-US" sz="3600" dirty="0" smtClean="0">
              <a:solidFill>
                <a:srgbClr val="FFFF00"/>
              </a:solidFill>
              <a:latin typeface="Calibri" pitchFamily="34" charset="0"/>
              <a:cs typeface="Arial" pitchFamily="34" charset="0"/>
            </a:endParaRPr>
          </a:p>
          <a:p>
            <a:pPr>
              <a:buFontTx/>
              <a:buChar char="•"/>
            </a:pPr>
            <a:r>
              <a:rPr lang="zh-TW" altLang="en-US" sz="3600" dirty="0" smtClean="0">
                <a:solidFill>
                  <a:srgbClr val="FFFF00"/>
                </a:solidFill>
                <a:latin typeface="Calibri" pitchFamily="34" charset="0"/>
                <a:cs typeface="Arial" pitchFamily="34" charset="0"/>
              </a:rPr>
              <a:t>「均变论」</a:t>
            </a:r>
            <a:r>
              <a:rPr lang="en-US" altLang="zh-TW" sz="3600" dirty="0" smtClean="0">
                <a:solidFill>
                  <a:srgbClr val="FFFF00"/>
                </a:solidFill>
                <a:latin typeface="Calibri" pitchFamily="34" charset="0"/>
                <a:cs typeface="Arial" pitchFamily="34" charset="0"/>
              </a:rPr>
              <a:t>(</a:t>
            </a:r>
            <a:r>
              <a:rPr lang="en-US" sz="3600" dirty="0" smtClean="0">
                <a:solidFill>
                  <a:srgbClr val="FFFF00"/>
                </a:solidFill>
                <a:latin typeface="Calibri" pitchFamily="34" charset="0"/>
                <a:cs typeface="Arial" pitchFamily="34" charset="0"/>
              </a:rPr>
              <a:t>Uniformitarianism</a:t>
            </a:r>
            <a:r>
              <a:rPr lang="en-US" altLang="zh-TW" sz="3600" dirty="0" smtClean="0">
                <a:solidFill>
                  <a:srgbClr val="FFFF00"/>
                </a:solidFill>
                <a:latin typeface="Calibri" pitchFamily="34" charset="0"/>
                <a:cs typeface="Arial" pitchFamily="34" charset="0"/>
              </a:rPr>
              <a:t>)</a:t>
            </a:r>
            <a:endParaRPr lang="en-US" sz="3600" dirty="0" smtClean="0">
              <a:solidFill>
                <a:srgbClr val="FFFF00"/>
              </a:solidFill>
              <a:latin typeface="Calibri" pitchFamily="34" charset="0"/>
              <a:cs typeface="Arial" pitchFamily="34" charset="0"/>
            </a:endParaRPr>
          </a:p>
          <a:p>
            <a:pPr>
              <a:buFontTx/>
              <a:buChar char="•"/>
            </a:pPr>
            <a:endParaRPr lang="en-US" sz="3600" i="0" dirty="0" smtClean="0">
              <a:solidFill>
                <a:srgbClr val="FFFF00"/>
              </a:solidFill>
              <a:latin typeface="Calibri" pitchFamily="34" charset="0"/>
              <a:cs typeface="Arial" pitchFamily="34" charset="0"/>
            </a:endParaRPr>
          </a:p>
          <a:p>
            <a:pPr>
              <a:buFontTx/>
              <a:buChar char="•"/>
            </a:pPr>
            <a:r>
              <a:rPr lang="en-US" sz="3600" i="0" dirty="0" smtClean="0">
                <a:solidFill>
                  <a:srgbClr val="FFFF00"/>
                </a:solidFill>
                <a:latin typeface="Calibri" pitchFamily="34" charset="0"/>
                <a:cs typeface="Arial" pitchFamily="34" charset="0"/>
              </a:rPr>
              <a:t> </a:t>
            </a:r>
            <a:r>
              <a:rPr lang="zh-TW" altLang="en-US" sz="3600" i="0" dirty="0" smtClean="0">
                <a:solidFill>
                  <a:srgbClr val="FFFF00"/>
                </a:solidFill>
                <a:latin typeface="Calibri" pitchFamily="34" charset="0"/>
                <a:cs typeface="Arial" pitchFamily="34" charset="0"/>
              </a:rPr>
              <a:t>摆脱圣经的地质学</a:t>
            </a:r>
            <a:endParaRPr lang="en-US" sz="3600" i="0" dirty="0" smtClean="0">
              <a:solidFill>
                <a:srgbClr val="FFFF00"/>
              </a:solidFill>
              <a:latin typeface="Calibri" pitchFamily="34" charset="0"/>
              <a:cs typeface="Arial" pitchFamily="34" charset="0"/>
            </a:endParaRPr>
          </a:p>
          <a:p>
            <a:pPr>
              <a:buFontTx/>
              <a:buChar char="•"/>
            </a:pPr>
            <a:endParaRPr lang="en-US" sz="3600" i="0" dirty="0">
              <a:solidFill>
                <a:srgbClr val="FFFF00"/>
              </a:solidFill>
              <a:latin typeface="Calibri" pitchFamily="34" charset="0"/>
              <a:cs typeface="Arial" pitchFamily="34" charset="0"/>
            </a:endParaRPr>
          </a:p>
          <a:p>
            <a:pPr>
              <a:buFontTx/>
              <a:buChar char="•"/>
            </a:pPr>
            <a:r>
              <a:rPr lang="en-US" sz="3600" i="0" dirty="0">
                <a:solidFill>
                  <a:srgbClr val="FFFF00"/>
                </a:solidFill>
                <a:latin typeface="Calibri" pitchFamily="34" charset="0"/>
                <a:cs typeface="Arial" pitchFamily="34" charset="0"/>
              </a:rPr>
              <a:t> </a:t>
            </a:r>
            <a:r>
              <a:rPr lang="zh-TW" altLang="en-US" sz="3600" i="0" dirty="0" smtClean="0">
                <a:solidFill>
                  <a:srgbClr val="FFFF00"/>
                </a:solidFill>
                <a:latin typeface="Calibri" pitchFamily="34" charset="0"/>
                <a:cs typeface="Arial" pitchFamily="34" charset="0"/>
              </a:rPr>
              <a:t>对达尔文造成深远影响</a:t>
            </a:r>
            <a:endParaRPr lang="en-US" sz="3600" i="0" dirty="0" smtClean="0">
              <a:solidFill>
                <a:srgbClr val="FFFF00"/>
              </a:solidFill>
              <a:latin typeface="Calibri" pitchFamily="34" charset="0"/>
              <a:cs typeface="Arial" pitchFamily="34" charset="0"/>
            </a:endParaRPr>
          </a:p>
          <a:p>
            <a:pPr>
              <a:buFontTx/>
              <a:buChar char="•"/>
            </a:pPr>
            <a:endParaRPr lang="en-US" sz="3600" i="0" dirty="0" smtClean="0">
              <a:solidFill>
                <a:srgbClr val="FFFF00"/>
              </a:solidFill>
              <a:latin typeface="Calibri" pitchFamily="34" charset="0"/>
              <a:cs typeface="Arial" pitchFamily="34" charset="0"/>
            </a:endParaRPr>
          </a:p>
        </p:txBody>
      </p:sp>
      <p:pic>
        <p:nvPicPr>
          <p:cNvPr id="95237" name="Picture 5" descr="lyell"/>
          <p:cNvPicPr>
            <a:picLocks noChangeAspect="1" noChangeArrowheads="1"/>
          </p:cNvPicPr>
          <p:nvPr/>
        </p:nvPicPr>
        <p:blipFill>
          <a:blip r:embed="rId3" cstate="print"/>
          <a:srcRect/>
          <a:stretch>
            <a:fillRect/>
          </a:stretch>
        </p:blipFill>
        <p:spPr bwMode="auto">
          <a:xfrm>
            <a:off x="6324600" y="1636693"/>
            <a:ext cx="2179638" cy="2971800"/>
          </a:xfrm>
          <a:prstGeom prst="rect">
            <a:avLst/>
          </a:prstGeom>
          <a:noFill/>
          <a:ln w="9525">
            <a:noFill/>
            <a:miter lim="800000"/>
            <a:headEnd/>
            <a:tailEnd/>
          </a:ln>
        </p:spPr>
      </p:pic>
      <p:sp>
        <p:nvSpPr>
          <p:cNvPr id="95238" name="Text Box 6"/>
          <p:cNvSpPr txBox="1">
            <a:spLocks noChangeArrowheads="1"/>
          </p:cNvSpPr>
          <p:nvPr/>
        </p:nvSpPr>
        <p:spPr bwMode="auto">
          <a:xfrm>
            <a:off x="6477000" y="4532293"/>
            <a:ext cx="2415480" cy="1815882"/>
          </a:xfrm>
          <a:prstGeom prst="rect">
            <a:avLst/>
          </a:prstGeom>
          <a:noFill/>
          <a:ln w="9525">
            <a:noFill/>
            <a:miter lim="800000"/>
            <a:headEnd/>
            <a:tailEnd/>
          </a:ln>
        </p:spPr>
        <p:txBody>
          <a:bodyPr wrap="square">
            <a:spAutoFit/>
          </a:bodyPr>
          <a:lstStyle/>
          <a:p>
            <a:pPr eaLnBrk="1" hangingPunct="1"/>
            <a:r>
              <a:rPr lang="zh-TW" altLang="en-US" sz="2800" i="0" dirty="0" smtClean="0">
                <a:solidFill>
                  <a:schemeClr val="tx1"/>
                </a:solidFill>
                <a:latin typeface="Calibri" pitchFamily="34" charset="0"/>
                <a:cs typeface="Arial" pitchFamily="34" charset="0"/>
              </a:rPr>
              <a:t>律师查尔斯</a:t>
            </a:r>
            <a:r>
              <a:rPr lang="en-US" altLang="zh-TW" sz="2800" i="0" dirty="0" smtClean="0">
                <a:solidFill>
                  <a:schemeClr val="tx1"/>
                </a:solidFill>
                <a:latin typeface="Calibri" pitchFamily="34" charset="0"/>
                <a:cs typeface="Arial" pitchFamily="34" charset="0"/>
              </a:rPr>
              <a:t>‧</a:t>
            </a:r>
            <a:r>
              <a:rPr lang="zh-TW" altLang="en-US" sz="2800" i="0" dirty="0" smtClean="0">
                <a:solidFill>
                  <a:schemeClr val="tx1"/>
                </a:solidFill>
                <a:latin typeface="Calibri" pitchFamily="34" charset="0"/>
                <a:cs typeface="Arial" pitchFamily="34" charset="0"/>
              </a:rPr>
              <a:t>莱尔</a:t>
            </a:r>
            <a:r>
              <a:rPr lang="en-US" altLang="zh-TW" sz="2800" i="0" dirty="0" smtClean="0">
                <a:solidFill>
                  <a:schemeClr val="tx1"/>
                </a:solidFill>
                <a:latin typeface="Calibri" pitchFamily="34" charset="0"/>
                <a:cs typeface="Arial" pitchFamily="34" charset="0"/>
              </a:rPr>
              <a:t/>
            </a:r>
            <a:br>
              <a:rPr lang="en-US" altLang="zh-TW" sz="2800" i="0" dirty="0" smtClean="0">
                <a:solidFill>
                  <a:schemeClr val="tx1"/>
                </a:solidFill>
                <a:latin typeface="Calibri" pitchFamily="34" charset="0"/>
                <a:cs typeface="Arial" pitchFamily="34" charset="0"/>
              </a:rPr>
            </a:br>
            <a:r>
              <a:rPr lang="en-US" altLang="zh-TW" sz="2800" i="0" dirty="0" smtClean="0">
                <a:solidFill>
                  <a:schemeClr val="tx1"/>
                </a:solidFill>
                <a:latin typeface="Calibri" pitchFamily="34" charset="0"/>
                <a:cs typeface="Arial" pitchFamily="34" charset="0"/>
              </a:rPr>
              <a:t>(</a:t>
            </a:r>
            <a:r>
              <a:rPr lang="en-US" sz="2800" i="0" dirty="0" smtClean="0">
                <a:solidFill>
                  <a:schemeClr val="tx1"/>
                </a:solidFill>
                <a:latin typeface="Calibri" pitchFamily="34" charset="0"/>
                <a:cs typeface="Arial" pitchFamily="34" charset="0"/>
              </a:rPr>
              <a:t>Charles Lyell  1797–1875</a:t>
            </a:r>
            <a:r>
              <a:rPr lang="en-US" sz="2800" i="0" dirty="0">
                <a:solidFill>
                  <a:schemeClr val="tx1"/>
                </a:solidFill>
                <a:latin typeface="Calibri" pitchFamily="34" charset="0"/>
                <a:cs typeface="Arial"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8516">
                                            <p:txEl>
                                              <p:pRg st="0" end="0"/>
                                            </p:txEl>
                                          </p:spTgt>
                                        </p:tgtEl>
                                        <p:attrNameLst>
                                          <p:attrName>style.visibility</p:attrName>
                                        </p:attrNameLst>
                                      </p:cBhvr>
                                      <p:to>
                                        <p:strVal val="visible"/>
                                      </p:to>
                                    </p:set>
                                    <p:anim calcmode="lin" valueType="num">
                                      <p:cBhvr additive="base">
                                        <p:cTn id="7" dur="500" fill="hold"/>
                                        <p:tgtEl>
                                          <p:spTgt spid="4485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85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8516">
                                            <p:txEl>
                                              <p:pRg st="2" end="2"/>
                                            </p:txEl>
                                          </p:spTgt>
                                        </p:tgtEl>
                                        <p:attrNameLst>
                                          <p:attrName>style.visibility</p:attrName>
                                        </p:attrNameLst>
                                      </p:cBhvr>
                                      <p:to>
                                        <p:strVal val="visible"/>
                                      </p:to>
                                    </p:set>
                                    <p:anim calcmode="lin" valueType="num">
                                      <p:cBhvr additive="base">
                                        <p:cTn id="13" dur="500" fill="hold"/>
                                        <p:tgtEl>
                                          <p:spTgt spid="44851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85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8516">
                                            <p:txEl>
                                              <p:pRg st="4" end="4"/>
                                            </p:txEl>
                                          </p:spTgt>
                                        </p:tgtEl>
                                        <p:attrNameLst>
                                          <p:attrName>style.visibility</p:attrName>
                                        </p:attrNameLst>
                                      </p:cBhvr>
                                      <p:to>
                                        <p:strVal val="visible"/>
                                      </p:to>
                                    </p:set>
                                    <p:anim calcmode="lin" valueType="num">
                                      <p:cBhvr additive="base">
                                        <p:cTn id="19" dur="500" fill="hold"/>
                                        <p:tgtEl>
                                          <p:spTgt spid="44851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85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8516">
                                            <p:txEl>
                                              <p:pRg st="6" end="6"/>
                                            </p:txEl>
                                          </p:spTgt>
                                        </p:tgtEl>
                                        <p:attrNameLst>
                                          <p:attrName>style.visibility</p:attrName>
                                        </p:attrNameLst>
                                      </p:cBhvr>
                                      <p:to>
                                        <p:strVal val="visible"/>
                                      </p:to>
                                    </p:set>
                                    <p:anim calcmode="lin" valueType="num">
                                      <p:cBhvr additive="base">
                                        <p:cTn id="25" dur="500" fill="hold"/>
                                        <p:tgtEl>
                                          <p:spTgt spid="44851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851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179512" y="116632"/>
            <a:ext cx="2664296" cy="276999"/>
          </a:xfrm>
        </p:spPr>
        <p:txBody>
          <a:bodyPr wrap="square">
            <a:spAutoFit/>
          </a:bodyPr>
          <a:lstStyle/>
          <a:p>
            <a:pPr eaLnBrk="1" hangingPunct="1">
              <a:defRPr/>
            </a:pPr>
            <a:r>
              <a:rPr lang="en-US" sz="2000" dirty="0" smtClean="0">
                <a:solidFill>
                  <a:schemeClr val="bg2">
                    <a:lumMod val="50000"/>
                  </a:schemeClr>
                </a:solidFill>
                <a:ea typeface="+mj-ea"/>
              </a:rPr>
              <a:t>Uniformitarianism 2 - Lyell</a:t>
            </a:r>
          </a:p>
        </p:txBody>
      </p:sp>
      <p:sp>
        <p:nvSpPr>
          <p:cNvPr id="448515" name="Rectangle 3"/>
          <p:cNvSpPr>
            <a:spLocks noChangeArrowheads="1"/>
          </p:cNvSpPr>
          <p:nvPr/>
        </p:nvSpPr>
        <p:spPr bwMode="auto">
          <a:xfrm>
            <a:off x="1043608" y="188640"/>
            <a:ext cx="6705600" cy="1143001"/>
          </a:xfrm>
          <a:prstGeom prst="rect">
            <a:avLst/>
          </a:prstGeom>
          <a:noFill/>
          <a:ln w="9525">
            <a:noFill/>
            <a:miter lim="800000"/>
            <a:headEnd/>
            <a:tailEnd/>
          </a:ln>
          <a:effectLst/>
        </p:spPr>
        <p:txBody>
          <a:bodyPr anchor="ctr"/>
          <a:lstStyle/>
          <a:p>
            <a:pPr algn="ctr" eaLnBrk="1" hangingPunct="1">
              <a:defRPr/>
            </a:pPr>
            <a:r>
              <a:rPr lang="zh-TW" alt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一场「本土性」大洪水</a:t>
            </a:r>
            <a:r>
              <a:rPr lang="en-US" altLang="zh-TW"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t>
            </a:r>
            <a:r>
              <a:rPr 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448516" name="Text Box 4"/>
          <p:cNvSpPr txBox="1">
            <a:spLocks noChangeArrowheads="1"/>
          </p:cNvSpPr>
          <p:nvPr/>
        </p:nvSpPr>
        <p:spPr bwMode="auto">
          <a:xfrm>
            <a:off x="683568" y="1412776"/>
            <a:ext cx="7632848" cy="5080494"/>
          </a:xfrm>
          <a:prstGeom prst="rect">
            <a:avLst/>
          </a:prstGeom>
          <a:noFill/>
          <a:ln w="12700">
            <a:noFill/>
            <a:miter lim="800000"/>
            <a:headEnd/>
            <a:tailEnd/>
          </a:ln>
        </p:spPr>
        <p:txBody>
          <a:bodyPr wrap="square" lIns="90000" tIns="46800" rIns="90000" bIns="46800">
            <a:spAutoFit/>
          </a:bodyPr>
          <a:lstStyle/>
          <a:p>
            <a:pPr>
              <a:buFontTx/>
              <a:buChar char="•"/>
            </a:pPr>
            <a:r>
              <a:rPr lang="en-US" sz="3600" dirty="0" smtClean="0">
                <a:solidFill>
                  <a:srgbClr val="FFFF00"/>
                </a:solidFill>
                <a:latin typeface="Calibri" pitchFamily="34" charset="0"/>
                <a:cs typeface="Arial" pitchFamily="34" charset="0"/>
              </a:rPr>
              <a:t>  The need of the Ark (emigrate?)</a:t>
            </a:r>
            <a:r>
              <a:rPr lang="en-US" sz="3600" i="0" dirty="0" smtClean="0">
                <a:solidFill>
                  <a:srgbClr val="FFFF00"/>
                </a:solidFill>
                <a:latin typeface="Calibri" pitchFamily="34" charset="0"/>
                <a:cs typeface="Arial" pitchFamily="34" charset="0"/>
              </a:rPr>
              <a:t> </a:t>
            </a:r>
          </a:p>
          <a:p>
            <a:pPr>
              <a:buFontTx/>
              <a:buChar char="•"/>
            </a:pPr>
            <a:r>
              <a:rPr lang="zh-TW" altLang="en-US" sz="3600" dirty="0" smtClean="0">
                <a:solidFill>
                  <a:srgbClr val="FFFF00"/>
                </a:solidFill>
                <a:latin typeface="Calibri" pitchFamily="34" charset="0"/>
                <a:cs typeface="Arial" pitchFamily="34" charset="0"/>
              </a:rPr>
              <a:t>方舟的必要性</a:t>
            </a:r>
            <a:r>
              <a:rPr lang="en-US" sz="3600" dirty="0" smtClean="0">
                <a:solidFill>
                  <a:srgbClr val="FFFF00"/>
                </a:solidFill>
                <a:latin typeface="Calibri" pitchFamily="34" charset="0"/>
                <a:cs typeface="Arial" pitchFamily="34" charset="0"/>
              </a:rPr>
              <a:t> (</a:t>
            </a:r>
            <a:r>
              <a:rPr lang="zh-TW" altLang="en-US" sz="3600" dirty="0" smtClean="0">
                <a:solidFill>
                  <a:srgbClr val="FFFF00"/>
                </a:solidFill>
                <a:latin typeface="Calibri" pitchFamily="34" charset="0"/>
                <a:cs typeface="Arial" pitchFamily="34" charset="0"/>
              </a:rPr>
              <a:t>迁徙</a:t>
            </a:r>
            <a:r>
              <a:rPr lang="en-US" sz="3600" dirty="0" smtClean="0">
                <a:solidFill>
                  <a:srgbClr val="FFFF00"/>
                </a:solidFill>
                <a:latin typeface="Calibri" pitchFamily="34" charset="0"/>
                <a:cs typeface="Arial" pitchFamily="34" charset="0"/>
              </a:rPr>
              <a:t>?)</a:t>
            </a:r>
          </a:p>
          <a:p>
            <a:pPr>
              <a:buFontTx/>
              <a:buChar char="•"/>
            </a:pPr>
            <a:r>
              <a:rPr lang="en-US" sz="3600" dirty="0" smtClean="0">
                <a:solidFill>
                  <a:srgbClr val="FFFF00"/>
                </a:solidFill>
                <a:latin typeface="Calibri" pitchFamily="34" charset="0"/>
                <a:cs typeface="Arial" pitchFamily="34" charset="0"/>
              </a:rPr>
              <a:t> The need for animals on the Ark</a:t>
            </a:r>
            <a:endParaRPr lang="en-US" sz="3600" i="0" dirty="0" smtClean="0">
              <a:solidFill>
                <a:srgbClr val="FFFF00"/>
              </a:solidFill>
              <a:latin typeface="Calibri" pitchFamily="34" charset="0"/>
              <a:cs typeface="Arial" pitchFamily="34" charset="0"/>
            </a:endParaRPr>
          </a:p>
          <a:p>
            <a:pPr>
              <a:buFontTx/>
              <a:buChar char="•"/>
            </a:pPr>
            <a:r>
              <a:rPr lang="en-US" sz="3600" i="0" dirty="0" smtClean="0">
                <a:solidFill>
                  <a:srgbClr val="FFFF00"/>
                </a:solidFill>
                <a:latin typeface="Calibri" pitchFamily="34" charset="0"/>
                <a:cs typeface="Arial" pitchFamily="34" charset="0"/>
              </a:rPr>
              <a:t> </a:t>
            </a:r>
            <a:r>
              <a:rPr lang="zh-TW" altLang="en-US" sz="3600" i="0" dirty="0" smtClean="0">
                <a:solidFill>
                  <a:srgbClr val="FFFF00"/>
                </a:solidFill>
                <a:latin typeface="Calibri" pitchFamily="34" charset="0"/>
                <a:cs typeface="Arial" pitchFamily="34" charset="0"/>
              </a:rPr>
              <a:t>动物在方舟的必要性</a:t>
            </a:r>
            <a:endParaRPr lang="en-US" altLang="zh-TW" sz="3600" dirty="0" smtClean="0">
              <a:solidFill>
                <a:srgbClr val="FFFF00"/>
              </a:solidFill>
              <a:latin typeface="Calibri" pitchFamily="34" charset="0"/>
              <a:cs typeface="Arial" pitchFamily="34" charset="0"/>
            </a:endParaRPr>
          </a:p>
          <a:p>
            <a:pPr>
              <a:buFontTx/>
              <a:buChar char="•"/>
            </a:pPr>
            <a:r>
              <a:rPr lang="en-US" altLang="zh-TW" sz="3600" dirty="0" smtClean="0">
                <a:solidFill>
                  <a:srgbClr val="FFFF00"/>
                </a:solidFill>
                <a:latin typeface="Calibri" pitchFamily="34" charset="0"/>
                <a:cs typeface="Arial" pitchFamily="34" charset="0"/>
              </a:rPr>
              <a:t> </a:t>
            </a:r>
            <a:r>
              <a:rPr lang="en-AU" altLang="zh-TW" sz="3600" dirty="0" smtClean="0">
                <a:solidFill>
                  <a:srgbClr val="FFFF00"/>
                </a:solidFill>
                <a:latin typeface="Calibri" pitchFamily="34" charset="0"/>
                <a:cs typeface="Arial" pitchFamily="34" charset="0"/>
              </a:rPr>
              <a:t>The need for birds on the Ark</a:t>
            </a:r>
            <a:r>
              <a:rPr lang="en-US" sz="3600" dirty="0" smtClean="0">
                <a:solidFill>
                  <a:srgbClr val="FFFF00"/>
                </a:solidFill>
                <a:latin typeface="Calibri" pitchFamily="34" charset="0"/>
                <a:cs typeface="Arial" pitchFamily="34" charset="0"/>
              </a:rPr>
              <a:t> </a:t>
            </a:r>
            <a:endParaRPr lang="en-US" sz="3600" i="0" dirty="0">
              <a:solidFill>
                <a:srgbClr val="FFFF00"/>
              </a:solidFill>
              <a:latin typeface="Calibri" pitchFamily="34" charset="0"/>
              <a:cs typeface="Arial" pitchFamily="34" charset="0"/>
            </a:endParaRPr>
          </a:p>
          <a:p>
            <a:pPr>
              <a:buFontTx/>
              <a:buChar char="•"/>
            </a:pPr>
            <a:r>
              <a:rPr lang="en-US" sz="3600" i="0" dirty="0">
                <a:solidFill>
                  <a:srgbClr val="FFFF00"/>
                </a:solidFill>
                <a:latin typeface="Calibri" pitchFamily="34" charset="0"/>
                <a:cs typeface="Arial" pitchFamily="34" charset="0"/>
              </a:rPr>
              <a:t> </a:t>
            </a:r>
            <a:r>
              <a:rPr lang="zh-TW" altLang="en-US" sz="3600" dirty="0" smtClean="0">
                <a:solidFill>
                  <a:srgbClr val="FFFF00"/>
                </a:solidFill>
                <a:latin typeface="Calibri" pitchFamily="34" charset="0"/>
                <a:cs typeface="Arial" pitchFamily="34" charset="0"/>
              </a:rPr>
              <a:t>雀鸟在方舟的必要性</a:t>
            </a:r>
            <a:endParaRPr lang="en-AU" altLang="zh-TW" sz="3600" dirty="0" smtClean="0">
              <a:solidFill>
                <a:srgbClr val="FFFF00"/>
              </a:solidFill>
              <a:latin typeface="Calibri" pitchFamily="34" charset="0"/>
              <a:cs typeface="Arial" pitchFamily="34" charset="0"/>
            </a:endParaRPr>
          </a:p>
          <a:p>
            <a:pPr>
              <a:buFontTx/>
              <a:buChar char="•"/>
            </a:pPr>
            <a:r>
              <a:rPr lang="en-AU" altLang="zh-TW" sz="3600" dirty="0" smtClean="0">
                <a:solidFill>
                  <a:srgbClr val="FFFF00"/>
                </a:solidFill>
                <a:latin typeface="Calibri" pitchFamily="34" charset="0"/>
                <a:cs typeface="Arial" pitchFamily="34" charset="0"/>
              </a:rPr>
              <a:t>  The duration of the Flood</a:t>
            </a:r>
            <a:endParaRPr lang="en-US" sz="3600" i="0" dirty="0">
              <a:solidFill>
                <a:srgbClr val="FFFF00"/>
              </a:solidFill>
              <a:latin typeface="Calibri" pitchFamily="34" charset="0"/>
              <a:cs typeface="Arial" pitchFamily="34" charset="0"/>
            </a:endParaRPr>
          </a:p>
          <a:p>
            <a:pPr>
              <a:buFontTx/>
              <a:buChar char="•"/>
            </a:pPr>
            <a:r>
              <a:rPr lang="en-US" sz="3600" i="0" dirty="0">
                <a:solidFill>
                  <a:srgbClr val="FFFF00"/>
                </a:solidFill>
                <a:latin typeface="Calibri" pitchFamily="34" charset="0"/>
                <a:cs typeface="Arial" pitchFamily="34" charset="0"/>
              </a:rPr>
              <a:t> </a:t>
            </a:r>
            <a:r>
              <a:rPr lang="zh-TW" altLang="en-US" sz="3600" i="0" dirty="0" smtClean="0">
                <a:solidFill>
                  <a:srgbClr val="FFFF00"/>
                </a:solidFill>
                <a:latin typeface="Calibri" pitchFamily="34" charset="0"/>
                <a:cs typeface="Arial" pitchFamily="34" charset="0"/>
              </a:rPr>
              <a:t>大洪水持续的时间</a:t>
            </a:r>
            <a:endParaRPr lang="en-US" sz="3600" i="0" dirty="0" smtClean="0">
              <a:solidFill>
                <a:srgbClr val="FFFF00"/>
              </a:solidFill>
              <a:latin typeface="Calibri" pitchFamily="34" charset="0"/>
              <a:cs typeface="Arial" pitchFamily="34" charset="0"/>
            </a:endParaRPr>
          </a:p>
          <a:p>
            <a:pPr>
              <a:buFontTx/>
              <a:buChar char="•"/>
            </a:pPr>
            <a:endParaRPr lang="en-US" sz="3600" i="0" dirty="0">
              <a:solidFill>
                <a:srgbClr val="FFFF00"/>
              </a:solidFill>
              <a:latin typeface="Calibri"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8516">
                                            <p:txEl>
                                              <p:pRg st="0" end="0"/>
                                            </p:txEl>
                                          </p:spTgt>
                                        </p:tgtEl>
                                        <p:attrNameLst>
                                          <p:attrName>style.visibility</p:attrName>
                                        </p:attrNameLst>
                                      </p:cBhvr>
                                      <p:to>
                                        <p:strVal val="visible"/>
                                      </p:to>
                                    </p:set>
                                    <p:anim calcmode="lin" valueType="num">
                                      <p:cBhvr additive="base">
                                        <p:cTn id="7" dur="500" fill="hold"/>
                                        <p:tgtEl>
                                          <p:spTgt spid="4485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85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8516">
                                            <p:txEl>
                                              <p:pRg st="1" end="1"/>
                                            </p:txEl>
                                          </p:spTgt>
                                        </p:tgtEl>
                                        <p:attrNameLst>
                                          <p:attrName>style.visibility</p:attrName>
                                        </p:attrNameLst>
                                      </p:cBhvr>
                                      <p:to>
                                        <p:strVal val="visible"/>
                                      </p:to>
                                    </p:set>
                                    <p:anim calcmode="lin" valueType="num">
                                      <p:cBhvr additive="base">
                                        <p:cTn id="13" dur="500" fill="hold"/>
                                        <p:tgtEl>
                                          <p:spTgt spid="4485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85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8516">
                                            <p:txEl>
                                              <p:pRg st="2" end="2"/>
                                            </p:txEl>
                                          </p:spTgt>
                                        </p:tgtEl>
                                        <p:attrNameLst>
                                          <p:attrName>style.visibility</p:attrName>
                                        </p:attrNameLst>
                                      </p:cBhvr>
                                      <p:to>
                                        <p:strVal val="visible"/>
                                      </p:to>
                                    </p:set>
                                    <p:anim calcmode="lin" valueType="num">
                                      <p:cBhvr additive="base">
                                        <p:cTn id="19" dur="500" fill="hold"/>
                                        <p:tgtEl>
                                          <p:spTgt spid="4485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85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8516">
                                            <p:txEl>
                                              <p:pRg st="3" end="3"/>
                                            </p:txEl>
                                          </p:spTgt>
                                        </p:tgtEl>
                                        <p:attrNameLst>
                                          <p:attrName>style.visibility</p:attrName>
                                        </p:attrNameLst>
                                      </p:cBhvr>
                                      <p:to>
                                        <p:strVal val="visible"/>
                                      </p:to>
                                    </p:set>
                                    <p:anim calcmode="lin" valueType="num">
                                      <p:cBhvr additive="base">
                                        <p:cTn id="25" dur="500" fill="hold"/>
                                        <p:tgtEl>
                                          <p:spTgt spid="44851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85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8516">
                                            <p:txEl>
                                              <p:pRg st="4" end="4"/>
                                            </p:txEl>
                                          </p:spTgt>
                                        </p:tgtEl>
                                        <p:attrNameLst>
                                          <p:attrName>style.visibility</p:attrName>
                                        </p:attrNameLst>
                                      </p:cBhvr>
                                      <p:to>
                                        <p:strVal val="visible"/>
                                      </p:to>
                                    </p:set>
                                    <p:anim calcmode="lin" valueType="num">
                                      <p:cBhvr additive="base">
                                        <p:cTn id="31" dur="500" fill="hold"/>
                                        <p:tgtEl>
                                          <p:spTgt spid="44851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85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8516">
                                            <p:txEl>
                                              <p:pRg st="5" end="5"/>
                                            </p:txEl>
                                          </p:spTgt>
                                        </p:tgtEl>
                                        <p:attrNameLst>
                                          <p:attrName>style.visibility</p:attrName>
                                        </p:attrNameLst>
                                      </p:cBhvr>
                                      <p:to>
                                        <p:strVal val="visible"/>
                                      </p:to>
                                    </p:set>
                                    <p:anim calcmode="lin" valueType="num">
                                      <p:cBhvr additive="base">
                                        <p:cTn id="37" dur="500" fill="hold"/>
                                        <p:tgtEl>
                                          <p:spTgt spid="44851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85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8516">
                                            <p:txEl>
                                              <p:pRg st="6" end="6"/>
                                            </p:txEl>
                                          </p:spTgt>
                                        </p:tgtEl>
                                        <p:attrNameLst>
                                          <p:attrName>style.visibility</p:attrName>
                                        </p:attrNameLst>
                                      </p:cBhvr>
                                      <p:to>
                                        <p:strVal val="visible"/>
                                      </p:to>
                                    </p:set>
                                    <p:anim calcmode="lin" valueType="num">
                                      <p:cBhvr additive="base">
                                        <p:cTn id="43" dur="500" fill="hold"/>
                                        <p:tgtEl>
                                          <p:spTgt spid="44851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485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48516">
                                            <p:txEl>
                                              <p:pRg st="7" end="7"/>
                                            </p:txEl>
                                          </p:spTgt>
                                        </p:tgtEl>
                                        <p:attrNameLst>
                                          <p:attrName>style.visibility</p:attrName>
                                        </p:attrNameLst>
                                      </p:cBhvr>
                                      <p:to>
                                        <p:strVal val="visible"/>
                                      </p:to>
                                    </p:set>
                                    <p:anim calcmode="lin" valueType="num">
                                      <p:cBhvr additive="base">
                                        <p:cTn id="49" dur="500" fill="hold"/>
                                        <p:tgtEl>
                                          <p:spTgt spid="44851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4851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6372200" y="116632"/>
            <a:ext cx="2664296" cy="276999"/>
          </a:xfrm>
        </p:spPr>
        <p:txBody>
          <a:bodyPr wrap="square">
            <a:spAutoFit/>
          </a:bodyPr>
          <a:lstStyle/>
          <a:p>
            <a:pPr eaLnBrk="1" hangingPunct="1">
              <a:defRPr/>
            </a:pPr>
            <a:r>
              <a:rPr lang="en-US" sz="2000" dirty="0" smtClean="0">
                <a:solidFill>
                  <a:schemeClr val="bg2">
                    <a:lumMod val="75000"/>
                  </a:schemeClr>
                </a:solidFill>
                <a:ea typeface="+mj-ea"/>
              </a:rPr>
              <a:t>Uniformitarianism 2 - Lyell</a:t>
            </a:r>
          </a:p>
        </p:txBody>
      </p:sp>
      <p:sp>
        <p:nvSpPr>
          <p:cNvPr id="448515" name="Rectangle 3"/>
          <p:cNvSpPr>
            <a:spLocks noChangeArrowheads="1"/>
          </p:cNvSpPr>
          <p:nvPr/>
        </p:nvSpPr>
        <p:spPr bwMode="auto">
          <a:xfrm>
            <a:off x="1043608" y="188640"/>
            <a:ext cx="6705600" cy="1143001"/>
          </a:xfrm>
          <a:prstGeom prst="rect">
            <a:avLst/>
          </a:prstGeom>
          <a:noFill/>
          <a:ln w="9525">
            <a:noFill/>
            <a:miter lim="800000"/>
            <a:headEnd/>
            <a:tailEnd/>
          </a:ln>
          <a:effectLst/>
        </p:spPr>
        <p:txBody>
          <a:bodyPr anchor="ctr"/>
          <a:lstStyle/>
          <a:p>
            <a:pPr algn="ctr" eaLnBrk="1" hangingPunct="1">
              <a:defRPr/>
            </a:pPr>
            <a:r>
              <a:rPr lang="zh-TW" alt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一場「本土性」大洪水</a:t>
            </a:r>
            <a:r>
              <a:rPr lang="en-US" altLang="zh-TW"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t>
            </a:r>
            <a:r>
              <a:rPr 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a:t>
            </a:r>
            <a:endParaRPr lang="en-US" sz="4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448516" name="Text Box 4"/>
          <p:cNvSpPr txBox="1">
            <a:spLocks noChangeArrowheads="1"/>
          </p:cNvSpPr>
          <p:nvPr/>
        </p:nvSpPr>
        <p:spPr bwMode="auto">
          <a:xfrm>
            <a:off x="683568" y="1412776"/>
            <a:ext cx="7632848" cy="4757329"/>
          </a:xfrm>
          <a:prstGeom prst="rect">
            <a:avLst/>
          </a:prstGeom>
          <a:noFill/>
          <a:ln w="12700">
            <a:noFill/>
            <a:miter lim="800000"/>
            <a:headEnd/>
            <a:tailEnd/>
          </a:ln>
        </p:spPr>
        <p:txBody>
          <a:bodyPr wrap="square" lIns="90000" tIns="46800" rIns="90000" bIns="46800">
            <a:spAutoFit/>
          </a:bodyPr>
          <a:lstStyle/>
          <a:p>
            <a:pPr>
              <a:buFontTx/>
              <a:buChar char="•"/>
            </a:pPr>
            <a:r>
              <a:rPr lang="en-US" sz="3600" i="0" dirty="0">
                <a:solidFill>
                  <a:srgbClr val="FFFF00"/>
                </a:solidFill>
                <a:latin typeface="Calibri" pitchFamily="34" charset="0"/>
                <a:cs typeface="Arial" pitchFamily="34" charset="0"/>
              </a:rPr>
              <a:t> </a:t>
            </a:r>
            <a:r>
              <a:rPr lang="en-US" sz="3600" i="0" dirty="0" smtClean="0">
                <a:solidFill>
                  <a:srgbClr val="FFFF00"/>
                </a:solidFill>
                <a:latin typeface="Calibri" pitchFamily="34" charset="0"/>
                <a:cs typeface="Arial" pitchFamily="34" charset="0"/>
              </a:rPr>
              <a:t>The need of the Ark (emigrate?)</a:t>
            </a:r>
          </a:p>
          <a:p>
            <a:pPr>
              <a:buFontTx/>
              <a:buChar char="•"/>
            </a:pPr>
            <a:r>
              <a:rPr lang="zh-TW" altLang="en-US" sz="3600" dirty="0" smtClean="0">
                <a:solidFill>
                  <a:srgbClr val="FFFF00"/>
                </a:solidFill>
                <a:latin typeface="Calibri" pitchFamily="34" charset="0"/>
                <a:cs typeface="Arial" pitchFamily="34" charset="0"/>
              </a:rPr>
              <a:t>方舟的必要性</a:t>
            </a:r>
            <a:r>
              <a:rPr lang="en-US" sz="3600" dirty="0" smtClean="0">
                <a:solidFill>
                  <a:srgbClr val="FFFF00"/>
                </a:solidFill>
                <a:latin typeface="Calibri" pitchFamily="34" charset="0"/>
                <a:cs typeface="Arial" pitchFamily="34" charset="0"/>
              </a:rPr>
              <a:t> (</a:t>
            </a:r>
            <a:r>
              <a:rPr lang="zh-TW" altLang="en-US" sz="3600" dirty="0" smtClean="0">
                <a:solidFill>
                  <a:srgbClr val="FFFF00"/>
                </a:solidFill>
                <a:latin typeface="Calibri" pitchFamily="34" charset="0"/>
                <a:cs typeface="Arial" pitchFamily="34" charset="0"/>
              </a:rPr>
              <a:t>遷徙</a:t>
            </a:r>
            <a:r>
              <a:rPr lang="en-US" sz="3600" dirty="0" smtClean="0">
                <a:solidFill>
                  <a:srgbClr val="FFFF00"/>
                </a:solidFill>
                <a:latin typeface="Calibri" pitchFamily="34" charset="0"/>
                <a:cs typeface="Arial" pitchFamily="34" charset="0"/>
              </a:rPr>
              <a:t>?)</a:t>
            </a:r>
          </a:p>
          <a:p>
            <a:pPr>
              <a:spcBef>
                <a:spcPts val="600"/>
              </a:spcBef>
              <a:buFontTx/>
              <a:buChar char="•"/>
            </a:pPr>
            <a:r>
              <a:rPr lang="en-US" sz="3600" i="0" dirty="0" smtClean="0">
                <a:solidFill>
                  <a:srgbClr val="FFFF00"/>
                </a:solidFill>
                <a:latin typeface="Calibri" pitchFamily="34" charset="0"/>
                <a:cs typeface="Arial" pitchFamily="34" charset="0"/>
              </a:rPr>
              <a:t> The need for animals on the Ark</a:t>
            </a:r>
          </a:p>
          <a:p>
            <a:pPr>
              <a:buFontTx/>
              <a:buChar char="•"/>
            </a:pPr>
            <a:r>
              <a:rPr lang="en-US" sz="3600" i="0" dirty="0" smtClean="0">
                <a:solidFill>
                  <a:srgbClr val="FFFF00"/>
                </a:solidFill>
                <a:latin typeface="Calibri" pitchFamily="34" charset="0"/>
                <a:cs typeface="Arial" pitchFamily="34" charset="0"/>
              </a:rPr>
              <a:t> </a:t>
            </a:r>
            <a:r>
              <a:rPr lang="zh-TW" altLang="en-US" sz="3600" i="0" dirty="0" smtClean="0">
                <a:solidFill>
                  <a:srgbClr val="FFFF00"/>
                </a:solidFill>
                <a:latin typeface="Calibri" pitchFamily="34" charset="0"/>
                <a:cs typeface="Arial" pitchFamily="34" charset="0"/>
              </a:rPr>
              <a:t>動物在方舟的必要性</a:t>
            </a:r>
            <a:endParaRPr lang="en-AU" altLang="zh-TW" sz="3600" i="0" dirty="0" smtClean="0">
              <a:solidFill>
                <a:srgbClr val="FFFF00"/>
              </a:solidFill>
              <a:latin typeface="Calibri" pitchFamily="34" charset="0"/>
              <a:cs typeface="Arial" pitchFamily="34" charset="0"/>
            </a:endParaRPr>
          </a:p>
          <a:p>
            <a:pPr>
              <a:spcBef>
                <a:spcPts val="600"/>
              </a:spcBef>
              <a:buFontTx/>
              <a:buChar char="•"/>
            </a:pPr>
            <a:r>
              <a:rPr lang="en-AU" altLang="zh-TW" sz="3600" dirty="0" smtClean="0">
                <a:solidFill>
                  <a:srgbClr val="FFFF00"/>
                </a:solidFill>
                <a:latin typeface="Calibri" pitchFamily="34" charset="0"/>
                <a:cs typeface="Arial" pitchFamily="34" charset="0"/>
              </a:rPr>
              <a:t> The need for birds on the Ark</a:t>
            </a:r>
            <a:r>
              <a:rPr lang="en-US" sz="3600" i="0" dirty="0" smtClean="0">
                <a:solidFill>
                  <a:srgbClr val="FFFF00"/>
                </a:solidFill>
                <a:latin typeface="Calibri" pitchFamily="34" charset="0"/>
                <a:cs typeface="Arial" pitchFamily="34" charset="0"/>
              </a:rPr>
              <a:t> </a:t>
            </a:r>
            <a:endParaRPr lang="en-US" sz="3600" i="0" dirty="0">
              <a:solidFill>
                <a:srgbClr val="FFFF00"/>
              </a:solidFill>
              <a:latin typeface="Calibri" pitchFamily="34" charset="0"/>
              <a:cs typeface="Arial" pitchFamily="34" charset="0"/>
            </a:endParaRPr>
          </a:p>
          <a:p>
            <a:pPr>
              <a:buFontTx/>
              <a:buChar char="•"/>
            </a:pPr>
            <a:r>
              <a:rPr lang="en-US" sz="3600" i="0" dirty="0">
                <a:solidFill>
                  <a:srgbClr val="FFFF00"/>
                </a:solidFill>
                <a:latin typeface="Calibri" pitchFamily="34" charset="0"/>
                <a:cs typeface="Arial" pitchFamily="34" charset="0"/>
              </a:rPr>
              <a:t> </a:t>
            </a:r>
            <a:r>
              <a:rPr lang="zh-TW" altLang="en-US" sz="3600" dirty="0" smtClean="0">
                <a:solidFill>
                  <a:srgbClr val="FFFF00"/>
                </a:solidFill>
                <a:latin typeface="Calibri" pitchFamily="34" charset="0"/>
                <a:cs typeface="Arial" pitchFamily="34" charset="0"/>
              </a:rPr>
              <a:t>雀鳥在方舟的必要性</a:t>
            </a:r>
            <a:endParaRPr lang="en-AU" altLang="zh-TW" sz="3600" dirty="0" smtClean="0">
              <a:solidFill>
                <a:srgbClr val="FFFF00"/>
              </a:solidFill>
              <a:latin typeface="Calibri" pitchFamily="34" charset="0"/>
              <a:cs typeface="Arial" pitchFamily="34" charset="0"/>
            </a:endParaRPr>
          </a:p>
          <a:p>
            <a:pPr>
              <a:spcBef>
                <a:spcPts val="600"/>
              </a:spcBef>
              <a:buFontTx/>
              <a:buChar char="•"/>
            </a:pPr>
            <a:r>
              <a:rPr lang="en-AU" altLang="zh-TW" sz="3600" dirty="0" smtClean="0">
                <a:solidFill>
                  <a:srgbClr val="FFFF00"/>
                </a:solidFill>
                <a:latin typeface="Calibri" pitchFamily="34" charset="0"/>
                <a:cs typeface="Arial" pitchFamily="34" charset="0"/>
              </a:rPr>
              <a:t> The duration of the Flood</a:t>
            </a:r>
            <a:endParaRPr lang="en-US" sz="3600" i="0" dirty="0">
              <a:solidFill>
                <a:srgbClr val="FFFF00"/>
              </a:solidFill>
              <a:latin typeface="Calibri" pitchFamily="34" charset="0"/>
              <a:cs typeface="Arial" pitchFamily="34" charset="0"/>
            </a:endParaRPr>
          </a:p>
          <a:p>
            <a:pPr>
              <a:buFontTx/>
              <a:buChar char="•"/>
            </a:pPr>
            <a:r>
              <a:rPr lang="en-US" sz="3600" i="0" dirty="0">
                <a:solidFill>
                  <a:srgbClr val="FFFF00"/>
                </a:solidFill>
                <a:latin typeface="Calibri" pitchFamily="34" charset="0"/>
                <a:cs typeface="Arial" pitchFamily="34" charset="0"/>
              </a:rPr>
              <a:t> </a:t>
            </a:r>
            <a:r>
              <a:rPr lang="zh-TW" altLang="en-US" sz="3600" i="0" dirty="0" smtClean="0">
                <a:solidFill>
                  <a:srgbClr val="FFFF00"/>
                </a:solidFill>
                <a:latin typeface="Calibri" pitchFamily="34" charset="0"/>
                <a:cs typeface="Arial" pitchFamily="34" charset="0"/>
              </a:rPr>
              <a:t>大洪水持續的時間</a:t>
            </a:r>
            <a:endParaRPr lang="en-US" sz="3600" i="0" dirty="0">
              <a:solidFill>
                <a:srgbClr val="FFFF00"/>
              </a:solidFill>
              <a:latin typeface="Calibri"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8516">
                                            <p:txEl>
                                              <p:pRg st="0" end="0"/>
                                            </p:txEl>
                                          </p:spTgt>
                                        </p:tgtEl>
                                        <p:attrNameLst>
                                          <p:attrName>style.visibility</p:attrName>
                                        </p:attrNameLst>
                                      </p:cBhvr>
                                      <p:to>
                                        <p:strVal val="visible"/>
                                      </p:to>
                                    </p:set>
                                    <p:anim calcmode="lin" valueType="num">
                                      <p:cBhvr additive="base">
                                        <p:cTn id="7" dur="500" fill="hold"/>
                                        <p:tgtEl>
                                          <p:spTgt spid="4485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85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8516">
                                            <p:txEl>
                                              <p:pRg st="1" end="1"/>
                                            </p:txEl>
                                          </p:spTgt>
                                        </p:tgtEl>
                                        <p:attrNameLst>
                                          <p:attrName>style.visibility</p:attrName>
                                        </p:attrNameLst>
                                      </p:cBhvr>
                                      <p:to>
                                        <p:strVal val="visible"/>
                                      </p:to>
                                    </p:set>
                                    <p:anim calcmode="lin" valueType="num">
                                      <p:cBhvr additive="base">
                                        <p:cTn id="13" dur="500" fill="hold"/>
                                        <p:tgtEl>
                                          <p:spTgt spid="4485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85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8516">
                                            <p:txEl>
                                              <p:pRg st="2" end="2"/>
                                            </p:txEl>
                                          </p:spTgt>
                                        </p:tgtEl>
                                        <p:attrNameLst>
                                          <p:attrName>style.visibility</p:attrName>
                                        </p:attrNameLst>
                                      </p:cBhvr>
                                      <p:to>
                                        <p:strVal val="visible"/>
                                      </p:to>
                                    </p:set>
                                    <p:anim calcmode="lin" valueType="num">
                                      <p:cBhvr additive="base">
                                        <p:cTn id="19" dur="500" fill="hold"/>
                                        <p:tgtEl>
                                          <p:spTgt spid="4485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85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8516">
                                            <p:txEl>
                                              <p:pRg st="3" end="3"/>
                                            </p:txEl>
                                          </p:spTgt>
                                        </p:tgtEl>
                                        <p:attrNameLst>
                                          <p:attrName>style.visibility</p:attrName>
                                        </p:attrNameLst>
                                      </p:cBhvr>
                                      <p:to>
                                        <p:strVal val="visible"/>
                                      </p:to>
                                    </p:set>
                                    <p:anim calcmode="lin" valueType="num">
                                      <p:cBhvr additive="base">
                                        <p:cTn id="25" dur="500" fill="hold"/>
                                        <p:tgtEl>
                                          <p:spTgt spid="44851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85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8516">
                                            <p:txEl>
                                              <p:pRg st="4" end="4"/>
                                            </p:txEl>
                                          </p:spTgt>
                                        </p:tgtEl>
                                        <p:attrNameLst>
                                          <p:attrName>style.visibility</p:attrName>
                                        </p:attrNameLst>
                                      </p:cBhvr>
                                      <p:to>
                                        <p:strVal val="visible"/>
                                      </p:to>
                                    </p:set>
                                    <p:anim calcmode="lin" valueType="num">
                                      <p:cBhvr additive="base">
                                        <p:cTn id="31" dur="500" fill="hold"/>
                                        <p:tgtEl>
                                          <p:spTgt spid="44851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85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8516">
                                            <p:txEl>
                                              <p:pRg st="5" end="5"/>
                                            </p:txEl>
                                          </p:spTgt>
                                        </p:tgtEl>
                                        <p:attrNameLst>
                                          <p:attrName>style.visibility</p:attrName>
                                        </p:attrNameLst>
                                      </p:cBhvr>
                                      <p:to>
                                        <p:strVal val="visible"/>
                                      </p:to>
                                    </p:set>
                                    <p:anim calcmode="lin" valueType="num">
                                      <p:cBhvr additive="base">
                                        <p:cTn id="37" dur="500" fill="hold"/>
                                        <p:tgtEl>
                                          <p:spTgt spid="44851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85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8516">
                                            <p:txEl>
                                              <p:pRg st="6" end="6"/>
                                            </p:txEl>
                                          </p:spTgt>
                                        </p:tgtEl>
                                        <p:attrNameLst>
                                          <p:attrName>style.visibility</p:attrName>
                                        </p:attrNameLst>
                                      </p:cBhvr>
                                      <p:to>
                                        <p:strVal val="visible"/>
                                      </p:to>
                                    </p:set>
                                    <p:anim calcmode="lin" valueType="num">
                                      <p:cBhvr additive="base">
                                        <p:cTn id="43" dur="500" fill="hold"/>
                                        <p:tgtEl>
                                          <p:spTgt spid="44851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485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48516">
                                            <p:txEl>
                                              <p:pRg st="7" end="7"/>
                                            </p:txEl>
                                          </p:spTgt>
                                        </p:tgtEl>
                                        <p:attrNameLst>
                                          <p:attrName>style.visibility</p:attrName>
                                        </p:attrNameLst>
                                      </p:cBhvr>
                                      <p:to>
                                        <p:strVal val="visible"/>
                                      </p:to>
                                    </p:set>
                                    <p:anim calcmode="lin" valueType="num">
                                      <p:cBhvr additive="base">
                                        <p:cTn id="49" dur="500" fill="hold"/>
                                        <p:tgtEl>
                                          <p:spTgt spid="44851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4851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ext Box 2"/>
          <p:cNvSpPr txBox="1">
            <a:spLocks noChangeArrowheads="1"/>
          </p:cNvSpPr>
          <p:nvPr/>
        </p:nvSpPr>
        <p:spPr bwMode="auto">
          <a:xfrm>
            <a:off x="539552" y="4653136"/>
            <a:ext cx="8107684" cy="2002729"/>
          </a:xfrm>
          <a:prstGeom prst="rect">
            <a:avLst/>
          </a:prstGeom>
          <a:noFill/>
          <a:ln w="12700">
            <a:noFill/>
            <a:miter lim="800000"/>
            <a:headEnd/>
            <a:tailEnd/>
          </a:ln>
          <a:effectLst/>
        </p:spPr>
        <p:txBody>
          <a:bodyPr wrap="square" lIns="90000" tIns="46800" rIns="90000" bIns="46800">
            <a:spAutoFit/>
          </a:bodyPr>
          <a:lstStyle/>
          <a:p>
            <a:r>
              <a:rPr lang="zh-TW" altLang="en-US" sz="2800" dirty="0" smtClean="0">
                <a:solidFill>
                  <a:srgbClr val="FFFF00"/>
                </a:solidFill>
                <a:latin typeface="Calibri" pitchFamily="34" charset="0"/>
              </a:rPr>
              <a:t>「水势在地上极其浩大，天下的高山都淹没了」</a:t>
            </a:r>
            <a:endParaRPr lang="en-US" altLang="zh-TW" sz="2800" dirty="0" smtClean="0">
              <a:solidFill>
                <a:srgbClr val="FFFF00"/>
              </a:solidFill>
              <a:latin typeface="Calibri" pitchFamily="34" charset="0"/>
            </a:endParaRPr>
          </a:p>
          <a:p>
            <a:r>
              <a:rPr lang="en-AU" sz="2800" i="0" dirty="0" smtClean="0">
                <a:solidFill>
                  <a:srgbClr val="FFFF00"/>
                </a:solidFill>
                <a:latin typeface="Calibri" pitchFamily="34" charset="0"/>
              </a:rPr>
              <a:t>They rose greatly </a:t>
            </a:r>
            <a:r>
              <a:rPr lang="en-AU" sz="2800" i="0" dirty="0">
                <a:solidFill>
                  <a:srgbClr val="FFFF00"/>
                </a:solidFill>
                <a:latin typeface="Calibri" pitchFamily="34" charset="0"/>
              </a:rPr>
              <a:t>on </a:t>
            </a:r>
            <a:r>
              <a:rPr lang="en-AU" sz="2800" i="0" dirty="0" smtClean="0">
                <a:solidFill>
                  <a:srgbClr val="FFFF00"/>
                </a:solidFill>
                <a:latin typeface="Calibri" pitchFamily="34" charset="0"/>
              </a:rPr>
              <a:t>the earth</a:t>
            </a:r>
            <a:r>
              <a:rPr lang="en-AU" sz="2800" i="0" dirty="0">
                <a:solidFill>
                  <a:srgbClr val="FFFF00"/>
                </a:solidFill>
                <a:latin typeface="Calibri" pitchFamily="34" charset="0"/>
              </a:rPr>
              <a:t>, and all the high mountains under the entire </a:t>
            </a:r>
            <a:r>
              <a:rPr lang="en-AU" sz="2800" i="0" dirty="0" smtClean="0">
                <a:solidFill>
                  <a:srgbClr val="FFFF00"/>
                </a:solidFill>
                <a:latin typeface="Calibri" pitchFamily="34" charset="0"/>
              </a:rPr>
              <a:t>heavens were covered”</a:t>
            </a:r>
            <a:r>
              <a:rPr lang="en-AU" sz="4000" i="0" dirty="0">
                <a:solidFill>
                  <a:schemeClr val="bg1"/>
                </a:solidFill>
                <a:latin typeface="Calibri" pitchFamily="34" charset="0"/>
              </a:rPr>
              <a:t>				</a:t>
            </a:r>
            <a:endParaRPr lang="en-AU" sz="3600" i="0" dirty="0">
              <a:latin typeface="Calibri" pitchFamily="34" charset="0"/>
            </a:endParaRPr>
          </a:p>
        </p:txBody>
      </p:sp>
      <p:pic>
        <p:nvPicPr>
          <p:cNvPr id="506883" name="Picture 3" descr="Weather Book Ark in storm"/>
          <p:cNvPicPr>
            <a:picLocks noGrp="1" noChangeAspect="1" noChangeArrowheads="1"/>
          </p:cNvPicPr>
          <p:nvPr>
            <p:ph idx="1"/>
          </p:nvPr>
        </p:nvPicPr>
        <p:blipFill>
          <a:blip r:embed="rId3" cstate="screen"/>
          <a:srcRect/>
          <a:stretch>
            <a:fillRect/>
          </a:stretch>
        </p:blipFill>
        <p:spPr>
          <a:xfrm>
            <a:off x="3707904" y="476672"/>
            <a:ext cx="4931593" cy="3819377"/>
          </a:xfrm>
          <a:noFill/>
          <a:ln/>
        </p:spPr>
      </p:pic>
      <p:sp>
        <p:nvSpPr>
          <p:cNvPr id="506884" name="Rectangle 4"/>
          <p:cNvSpPr>
            <a:spLocks noGrp="1" noChangeArrowheads="1"/>
          </p:cNvSpPr>
          <p:nvPr>
            <p:ph type="title"/>
          </p:nvPr>
        </p:nvSpPr>
        <p:spPr>
          <a:xfrm>
            <a:off x="467544" y="548680"/>
            <a:ext cx="3187080" cy="3656386"/>
          </a:xfrm>
          <a:noFill/>
        </p:spPr>
        <p:txBody>
          <a:bodyPr wrap="square">
            <a:spAutoFit/>
          </a:bodyPr>
          <a:lstStyle/>
          <a:p>
            <a:r>
              <a:rPr lang="en-AU" altLang="zh-TW" sz="4400" dirty="0" smtClean="0">
                <a:ea typeface="MS PGothic" pitchFamily="34" charset="-128"/>
              </a:rPr>
              <a:t>“All the high mountains … covered”</a:t>
            </a:r>
            <a:br>
              <a:rPr lang="en-AU" altLang="zh-TW" sz="4400" dirty="0" smtClean="0">
                <a:ea typeface="MS PGothic" pitchFamily="34" charset="-128"/>
              </a:rPr>
            </a:br>
            <a:r>
              <a:rPr lang="zh-TW" altLang="en-US" sz="4400" dirty="0" smtClean="0">
                <a:ea typeface="MS PGothic" pitchFamily="34" charset="-128"/>
              </a:rPr>
              <a:t>「天下的高山</a:t>
            </a:r>
            <a:r>
              <a:rPr lang="en-US" altLang="zh-TW" sz="4400" dirty="0" smtClean="0">
                <a:ea typeface="MS PGothic" pitchFamily="34" charset="-128"/>
              </a:rPr>
              <a:t>……</a:t>
            </a:r>
            <a:r>
              <a:rPr lang="zh-TW" altLang="en-US" sz="4400" dirty="0" smtClean="0">
                <a:ea typeface="MS PGothic" pitchFamily="34" charset="-128"/>
              </a:rPr>
              <a:t>淹没了」</a:t>
            </a:r>
            <a:r>
              <a:rPr lang="en-AU" altLang="ja-JP" sz="4400" dirty="0" smtClean="0">
                <a:ea typeface="MS PGothic" pitchFamily="34" charset="-128"/>
              </a:rPr>
              <a:t/>
            </a:r>
            <a:br>
              <a:rPr lang="en-AU" altLang="ja-JP" sz="4400" dirty="0" smtClean="0">
                <a:ea typeface="MS PGothic" pitchFamily="34" charset="-128"/>
              </a:rPr>
            </a:br>
            <a:endParaRPr lang="en-AU" altLang="ja-JP" sz="4400" dirty="0">
              <a:ea typeface="MS PGothic" pitchFamily="34" charset="-128"/>
            </a:endParaRPr>
          </a:p>
        </p:txBody>
      </p:sp>
      <p:sp>
        <p:nvSpPr>
          <p:cNvPr id="5" name="Rectangle 4"/>
          <p:cNvSpPr/>
          <p:nvPr/>
        </p:nvSpPr>
        <p:spPr>
          <a:xfrm>
            <a:off x="3779912" y="476672"/>
            <a:ext cx="1988045" cy="523220"/>
          </a:xfrm>
          <a:prstGeom prst="rect">
            <a:avLst/>
          </a:prstGeom>
        </p:spPr>
        <p:txBody>
          <a:bodyPr wrap="none">
            <a:spAutoFit/>
          </a:bodyPr>
          <a:lstStyle/>
          <a:p>
            <a:r>
              <a:rPr lang="zh-TW" altLang="en-US" sz="2800" dirty="0" smtClean="0">
                <a:latin typeface="Calibri" pitchFamily="34" charset="0"/>
              </a:rPr>
              <a:t>创世记</a:t>
            </a:r>
            <a:r>
              <a:rPr lang="en-AU" sz="2800" dirty="0" smtClean="0">
                <a:latin typeface="Calibri" pitchFamily="34" charset="0"/>
              </a:rPr>
              <a:t> 7:19</a:t>
            </a:r>
            <a:endParaRPr lang="en-AU" sz="28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flood-#3.jpg"/>
          <p:cNvPicPr>
            <a:picLocks noChangeAspect="1"/>
          </p:cNvPicPr>
          <p:nvPr/>
        </p:nvPicPr>
        <p:blipFill>
          <a:blip r:embed="rId3" cstate="screen">
            <a:lum bright="20000" contrast="10000"/>
          </a:blip>
          <a:srcRect t="3884"/>
          <a:stretch>
            <a:fillRect/>
          </a:stretch>
        </p:blipFill>
        <p:spPr bwMode="auto">
          <a:xfrm>
            <a:off x="51041" y="0"/>
            <a:ext cx="9037799" cy="6858000"/>
          </a:xfrm>
          <a:prstGeom prst="rect">
            <a:avLst/>
          </a:prstGeom>
          <a:noFill/>
          <a:ln w="9525">
            <a:noFill/>
            <a:miter lim="800000"/>
            <a:headEnd/>
            <a:tailEnd/>
          </a:ln>
        </p:spPr>
      </p:pic>
      <p:sp>
        <p:nvSpPr>
          <p:cNvPr id="3" name="TextBox 2"/>
          <p:cNvSpPr txBox="1"/>
          <p:nvPr/>
        </p:nvSpPr>
        <p:spPr>
          <a:xfrm>
            <a:off x="323528" y="5013176"/>
            <a:ext cx="2088232" cy="1323439"/>
          </a:xfrm>
          <a:prstGeom prst="rect">
            <a:avLst/>
          </a:prstGeom>
          <a:noFill/>
        </p:spPr>
        <p:txBody>
          <a:bodyPr wrap="square" rtlCol="0">
            <a:spAutoFit/>
          </a:bodyPr>
          <a:lstStyle/>
          <a:p>
            <a:r>
              <a:rPr lang="zh-TW" altLang="en-US" sz="4000" dirty="0" smtClean="0">
                <a:solidFill>
                  <a:srgbClr val="C0504D">
                    <a:lumMod val="50000"/>
                  </a:srgbClr>
                </a:solidFill>
                <a:effectLst>
                  <a:outerShdw blurRad="38100" dist="38100" dir="2700000" algn="tl">
                    <a:srgbClr val="000000">
                      <a:alpha val="43137"/>
                    </a:srgbClr>
                  </a:outerShdw>
                </a:effectLst>
                <a:ea typeface="ＭＳ Ｐゴシック" pitchFamily="34" charset="-128"/>
              </a:rPr>
              <a:t>本地性大洪水</a:t>
            </a:r>
            <a:r>
              <a:rPr lang="en-US" sz="4000" dirty="0" smtClean="0">
                <a:solidFill>
                  <a:srgbClr val="C0504D">
                    <a:lumMod val="50000"/>
                  </a:srgbClr>
                </a:solidFill>
                <a:effectLst>
                  <a:outerShdw blurRad="38100" dist="38100" dir="2700000" algn="tl">
                    <a:srgbClr val="000000">
                      <a:alpha val="43137"/>
                    </a:srgbClr>
                  </a:outerShdw>
                </a:effectLst>
                <a:ea typeface="ＭＳ Ｐゴシック" pitchFamily="34" charset="-128"/>
              </a:rPr>
              <a:t>?</a:t>
            </a:r>
            <a:endParaRPr lang="en-AU" sz="4000" dirty="0">
              <a:solidFill>
                <a:srgbClr val="C0504D">
                  <a:lumMod val="50000"/>
                </a:srgbClr>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4294967295"/>
          </p:nvPr>
        </p:nvSpPr>
        <p:spPr>
          <a:xfrm>
            <a:off x="395536" y="260648"/>
            <a:ext cx="8352928" cy="3877985"/>
          </a:xfrm>
        </p:spPr>
        <p:txBody>
          <a:bodyPr/>
          <a:lstStyle/>
          <a:p>
            <a:pPr marL="3175" indent="12700" algn="ctr">
              <a:spcBef>
                <a:spcPct val="0"/>
              </a:spcBef>
              <a:buNone/>
            </a:pPr>
            <a:r>
              <a:rPr lang="en-AU" altLang="zh-HK"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So how did they explain rocks and fossils without the Flood?</a:t>
            </a:r>
            <a:endParaRPr lang="en-AU" altLang="zh-TW" sz="36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a:p>
            <a:pPr marL="3175" indent="12700" algn="ctr">
              <a:spcBef>
                <a:spcPct val="0"/>
              </a:spcBef>
              <a:buNone/>
            </a:pPr>
            <a:r>
              <a:rPr lang="zh-TW" altLang="en-U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没有大洪水，如何解释岩石和化石的问题呢</a:t>
            </a:r>
            <a:r>
              <a:rPr lang="en-US" altLang="zh-TW"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t>
            </a:r>
          </a:p>
          <a:p>
            <a:pPr marL="3175" indent="12700" algn="ctr">
              <a:spcBef>
                <a:spcPct val="0"/>
              </a:spcBef>
              <a:buNone/>
            </a:pPr>
            <a:r>
              <a:rPr lang="en-AU" altLang="zh-HK" sz="2800" dirty="0" smtClean="0">
                <a:solidFill>
                  <a:srgbClr val="FFFF00"/>
                </a:solidFill>
                <a:ea typeface="PMingLiU" pitchFamily="18" charset="-120"/>
              </a:rPr>
              <a:t> By the slow action of erosion and sedimentation over huge periods of time.</a:t>
            </a:r>
            <a:endParaRPr lang="en-AU" sz="2800" dirty="0" smtClean="0">
              <a:solidFill>
                <a:schemeClr val="bg1"/>
              </a:solidFill>
            </a:endParaRPr>
          </a:p>
          <a:p>
            <a:pPr marL="3175" indent="12700" algn="ctr">
              <a:spcBef>
                <a:spcPct val="0"/>
              </a:spcBef>
              <a:buNone/>
            </a:pPr>
            <a:r>
              <a:rPr lang="zh-TW" altLang="en-US" sz="2800" dirty="0" smtClean="0">
                <a:solidFill>
                  <a:srgbClr val="FFFF00"/>
                </a:solidFill>
                <a:ea typeface="PMingLiU" pitchFamily="18" charset="-120"/>
              </a:rPr>
              <a:t>侵蚀和沉积作用以缓慢的速度，在漫长的时间里</a:t>
            </a:r>
            <a:endParaRPr lang="en-US" altLang="zh-TW" sz="2800" dirty="0" smtClean="0">
              <a:solidFill>
                <a:srgbClr val="FFFF00"/>
              </a:solidFill>
              <a:ea typeface="PMingLiU" pitchFamily="18" charset="-120"/>
            </a:endParaRPr>
          </a:p>
          <a:p>
            <a:pPr marL="3175" indent="12700" algn="ctr">
              <a:spcBef>
                <a:spcPct val="0"/>
              </a:spcBef>
              <a:buNone/>
            </a:pPr>
            <a:r>
              <a:rPr lang="zh-TW" altLang="en-US" sz="2800" dirty="0" smtClean="0">
                <a:solidFill>
                  <a:srgbClr val="FFFF00"/>
                </a:solidFill>
                <a:ea typeface="PMingLiU" pitchFamily="18" charset="-120"/>
              </a:rPr>
              <a:t>进行</a:t>
            </a:r>
            <a:endParaRPr lang="en-AU" altLang="zh-HK" sz="2800" dirty="0" smtClean="0">
              <a:solidFill>
                <a:srgbClr val="FFFF00"/>
              </a:solidFill>
              <a:ea typeface="PMingLiU" pitchFamily="18" charset="-120"/>
            </a:endParaRPr>
          </a:p>
        </p:txBody>
      </p:sp>
      <p:pic>
        <p:nvPicPr>
          <p:cNvPr id="67586" name="Picture 2" descr="http://www.edusolution.com/edusolution2/earthsci/june2003/ques55.gif"/>
          <p:cNvPicPr>
            <a:picLocks noChangeAspect="1" noChangeArrowheads="1"/>
          </p:cNvPicPr>
          <p:nvPr/>
        </p:nvPicPr>
        <p:blipFill>
          <a:blip r:embed="rId3" cstate="print"/>
          <a:srcRect b="4118"/>
          <a:stretch>
            <a:fillRect/>
          </a:stretch>
        </p:blipFill>
        <p:spPr bwMode="auto">
          <a:xfrm>
            <a:off x="1475656" y="4221088"/>
            <a:ext cx="6192688" cy="2304256"/>
          </a:xfrm>
          <a:prstGeom prst="rect">
            <a:avLst/>
          </a:prstGeom>
          <a:noFill/>
        </p:spPr>
      </p:pic>
      <p:sp>
        <p:nvSpPr>
          <p:cNvPr id="2" name="矩形 1"/>
          <p:cNvSpPr/>
          <p:nvPr/>
        </p:nvSpPr>
        <p:spPr bwMode="auto">
          <a:xfrm>
            <a:off x="2195736" y="4221088"/>
            <a:ext cx="936104" cy="360040"/>
          </a:xfrm>
          <a:prstGeom prst="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000" dirty="0" smtClean="0">
                <a:solidFill>
                  <a:schemeClr val="bg1"/>
                </a:solidFill>
                <a:effectLst>
                  <a:outerShdw blurRad="38100" dist="38100" dir="2700000" algn="tl">
                    <a:srgbClr val="000000">
                      <a:alpha val="43137"/>
                    </a:srgbClr>
                  </a:outerShdw>
                </a:effectLst>
                <a:latin typeface="Segoe" pitchFamily="34" charset="0"/>
              </a:rPr>
              <a:t>溪流</a:t>
            </a:r>
            <a:endParaRPr lang="zh-HK" alt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 name="矩形 5"/>
          <p:cNvSpPr/>
          <p:nvPr/>
        </p:nvSpPr>
        <p:spPr bwMode="auto">
          <a:xfrm>
            <a:off x="4644008" y="4594076"/>
            <a:ext cx="936104" cy="36004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000" dirty="0" smtClean="0">
                <a:solidFill>
                  <a:schemeClr val="bg1"/>
                </a:solidFill>
                <a:effectLst>
                  <a:outerShdw blurRad="38100" dist="38100" dir="2700000" algn="tl">
                    <a:srgbClr val="000000">
                      <a:alpha val="43137"/>
                    </a:srgbClr>
                  </a:outerShdw>
                </a:effectLst>
                <a:latin typeface="Segoe" pitchFamily="34" charset="0"/>
              </a:rPr>
              <a:t>湖</a:t>
            </a:r>
            <a:endParaRPr lang="zh-HK" altLang="en-US" sz="20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7" name="矩形 6"/>
          <p:cNvSpPr/>
          <p:nvPr/>
        </p:nvSpPr>
        <p:spPr bwMode="auto">
          <a:xfrm>
            <a:off x="3401566" y="6165304"/>
            <a:ext cx="1890513" cy="36004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300" dirty="0" smtClean="0">
                <a:solidFill>
                  <a:schemeClr val="bg1"/>
                </a:solidFill>
                <a:effectLst>
                  <a:outerShdw blurRad="38100" dist="38100" dir="2700000" algn="tl">
                    <a:srgbClr val="000000">
                      <a:alpha val="43137"/>
                    </a:srgbClr>
                  </a:outerShdw>
                </a:effectLst>
                <a:latin typeface="Segoe" pitchFamily="34" charset="0"/>
              </a:rPr>
              <a:t>不按比例</a:t>
            </a:r>
            <a:endParaRPr lang="zh-HK" altLang="en-US" sz="23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 name="矩形 7"/>
          <p:cNvSpPr/>
          <p:nvPr/>
        </p:nvSpPr>
        <p:spPr bwMode="auto">
          <a:xfrm>
            <a:off x="3635896" y="5013176"/>
            <a:ext cx="936104" cy="360040"/>
          </a:xfrm>
          <a:prstGeom prst="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1300" dirty="0" smtClean="0">
                <a:solidFill>
                  <a:schemeClr val="bg1"/>
                </a:solidFill>
                <a:effectLst>
                  <a:outerShdw blurRad="38100" dist="38100" dir="2700000" algn="tl">
                    <a:srgbClr val="000000">
                      <a:alpha val="43137"/>
                    </a:srgbClr>
                  </a:outerShdw>
                </a:effectLst>
                <a:latin typeface="Segoe" pitchFamily="34" charset="0"/>
              </a:rPr>
              <a:t>卵石</a:t>
            </a:r>
            <a:endParaRPr lang="zh-HK" altLang="en-US" sz="13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9" name="矩形 8"/>
          <p:cNvSpPr/>
          <p:nvPr/>
        </p:nvSpPr>
        <p:spPr bwMode="auto">
          <a:xfrm>
            <a:off x="4659833" y="5079851"/>
            <a:ext cx="936104" cy="360040"/>
          </a:xfrm>
          <a:prstGeom prst="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1300" dirty="0" smtClean="0">
                <a:solidFill>
                  <a:schemeClr val="bg1"/>
                </a:solidFill>
                <a:effectLst>
                  <a:outerShdw blurRad="38100" dist="38100" dir="2700000" algn="tl">
                    <a:srgbClr val="000000">
                      <a:alpha val="43137"/>
                    </a:srgbClr>
                  </a:outerShdw>
                </a:effectLst>
                <a:latin typeface="Segoe" pitchFamily="34" charset="0"/>
              </a:rPr>
              <a:t>砂粒</a:t>
            </a:r>
            <a:endParaRPr lang="zh-HK" altLang="en-US" sz="13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0" name="矩形 9"/>
          <p:cNvSpPr/>
          <p:nvPr/>
        </p:nvSpPr>
        <p:spPr bwMode="auto">
          <a:xfrm>
            <a:off x="5695750" y="5079851"/>
            <a:ext cx="604442" cy="360040"/>
          </a:xfrm>
          <a:prstGeom prst="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1300" dirty="0" smtClean="0">
                <a:solidFill>
                  <a:schemeClr val="bg1"/>
                </a:solidFill>
                <a:effectLst>
                  <a:outerShdw blurRad="38100" dist="38100" dir="2700000" algn="tl">
                    <a:srgbClr val="000000">
                      <a:alpha val="43137"/>
                    </a:srgbClr>
                  </a:outerShdw>
                </a:effectLst>
                <a:latin typeface="Segoe" pitchFamily="34" charset="0"/>
              </a:rPr>
              <a:t>粉沙</a:t>
            </a:r>
            <a:endParaRPr lang="zh-HK" altLang="en-US" sz="1300" dirty="0"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4294967295"/>
          </p:nvPr>
        </p:nvSpPr>
        <p:spPr>
          <a:xfrm>
            <a:off x="323528" y="1196752"/>
            <a:ext cx="8280920" cy="3733330"/>
          </a:xfrm>
        </p:spPr>
        <p:txBody>
          <a:bodyPr/>
          <a:lstStyle/>
          <a:p>
            <a:pPr marL="3175" indent="12700" algn="ctr">
              <a:spcBef>
                <a:spcPct val="0"/>
              </a:spcBef>
              <a:buNone/>
            </a:pPr>
            <a:r>
              <a:rPr lang="en-AU" altLang="zh-TW"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Darwin on fossils of soft things:</a:t>
            </a:r>
          </a:p>
          <a:p>
            <a:pPr marL="3175" indent="12700" algn="ctr">
              <a:spcBef>
                <a:spcPct val="0"/>
              </a:spcBef>
              <a:buNone/>
            </a:pPr>
            <a:r>
              <a:rPr lang="zh-TW" alt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达尔文对柔软有机体</a:t>
            </a:r>
            <a:endParaRPr lang="en-US" altLang="zh-TW"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a:p>
            <a:pPr marL="3175" indent="12700" algn="ctr">
              <a:spcBef>
                <a:spcPct val="0"/>
              </a:spcBef>
              <a:buNone/>
            </a:pPr>
            <a:r>
              <a:rPr lang="zh-TW" alt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变成化石的看法</a:t>
            </a:r>
            <a:r>
              <a:rPr lang="en-US" altLang="zh-TW"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t>
            </a:r>
          </a:p>
          <a:p>
            <a:pPr marL="3175" indent="12700" algn="ctr">
              <a:spcBef>
                <a:spcPct val="0"/>
              </a:spcBef>
              <a:buNone/>
            </a:pPr>
            <a:r>
              <a:rPr lang="en-AU" altLang="zh-HK" sz="2000" b="1" dirty="0" smtClean="0">
                <a:solidFill>
                  <a:schemeClr val="bg1"/>
                </a:solidFill>
                <a:ea typeface="PMingLiU" pitchFamily="18" charset="-120"/>
              </a:rPr>
              <a:t/>
            </a:r>
            <a:br>
              <a:rPr lang="en-AU" altLang="zh-HK" sz="2000" b="1" dirty="0" smtClean="0">
                <a:solidFill>
                  <a:schemeClr val="bg1"/>
                </a:solidFill>
                <a:ea typeface="PMingLiU" pitchFamily="18" charset="-120"/>
              </a:rPr>
            </a:br>
            <a:r>
              <a:rPr lang="zh-TW" altLang="en-US" sz="3400" b="1" dirty="0" smtClean="0">
                <a:solidFill>
                  <a:srgbClr val="FFFF00"/>
                </a:solidFill>
                <a:latin typeface="SimSun" pitchFamily="2" charset="-122"/>
                <a:ea typeface="SimSun" pitchFamily="2" charset="-122"/>
              </a:rPr>
              <a:t>「无一种全身柔软的有机体能得以保存。」</a:t>
            </a:r>
            <a:endParaRPr lang="en-US" altLang="zh-TW" sz="3400" b="1" dirty="0" smtClean="0">
              <a:solidFill>
                <a:srgbClr val="FFFF00"/>
              </a:solidFill>
              <a:latin typeface="SimSun" pitchFamily="2" charset="-122"/>
              <a:ea typeface="SimSun" pitchFamily="2" charset="-122"/>
            </a:endParaRPr>
          </a:p>
          <a:p>
            <a:pPr marL="3175" indent="12700" algn="ctr" eaLnBrk="1" hangingPunct="1">
              <a:spcBef>
                <a:spcPct val="50000"/>
              </a:spcBef>
              <a:buFontTx/>
              <a:buNone/>
            </a:pPr>
            <a:r>
              <a:rPr lang="en-AU" sz="2800" dirty="0" smtClean="0">
                <a:solidFill>
                  <a:schemeClr val="bg1"/>
                </a:solidFill>
              </a:rPr>
              <a:t/>
            </a:r>
            <a:br>
              <a:rPr lang="en-AU" sz="2800" dirty="0" smtClean="0">
                <a:solidFill>
                  <a:schemeClr val="bg1"/>
                </a:solidFill>
              </a:rPr>
            </a:br>
            <a:r>
              <a:rPr lang="zh-TW" altLang="en-US" sz="2800" dirty="0" smtClean="0">
                <a:solidFill>
                  <a:srgbClr val="FFFF00"/>
                </a:solidFill>
                <a:ea typeface="PMingLiU" pitchFamily="18" charset="-120"/>
              </a:rPr>
              <a:t>达尔文</a:t>
            </a:r>
            <a:r>
              <a:rPr lang="en-US" altLang="zh-TW" sz="2800" dirty="0" smtClean="0">
                <a:solidFill>
                  <a:srgbClr val="FFFF00"/>
                </a:solidFill>
                <a:ea typeface="PMingLiU" pitchFamily="18" charset="-120"/>
              </a:rPr>
              <a:t>《</a:t>
            </a:r>
            <a:r>
              <a:rPr lang="zh-TW" altLang="en-US" sz="2800" dirty="0" smtClean="0">
                <a:solidFill>
                  <a:srgbClr val="FFFF00"/>
                </a:solidFill>
                <a:ea typeface="PMingLiU" pitchFamily="18" charset="-120"/>
              </a:rPr>
              <a:t>物种起源</a:t>
            </a:r>
            <a:r>
              <a:rPr lang="en-US" altLang="zh-TW" sz="2800" dirty="0" smtClean="0">
                <a:solidFill>
                  <a:srgbClr val="FFFF00"/>
                </a:solidFill>
                <a:ea typeface="PMingLiU" pitchFamily="18" charset="-120"/>
              </a:rPr>
              <a:t>》</a:t>
            </a:r>
            <a:r>
              <a:rPr lang="zh-TW" altLang="en-US" sz="2800" dirty="0" smtClean="0">
                <a:solidFill>
                  <a:srgbClr val="FFFF00"/>
                </a:solidFill>
                <a:ea typeface="PMingLiU" pitchFamily="18" charset="-120"/>
              </a:rPr>
              <a:t>第</a:t>
            </a:r>
            <a:r>
              <a:rPr lang="en-US" altLang="zh-TW" sz="2800" dirty="0" smtClean="0">
                <a:solidFill>
                  <a:srgbClr val="FFFF00"/>
                </a:solidFill>
                <a:ea typeface="PMingLiU" pitchFamily="18" charset="-120"/>
              </a:rPr>
              <a:t>10</a:t>
            </a:r>
            <a:r>
              <a:rPr lang="zh-TW" altLang="en-US" sz="2800" dirty="0" smtClean="0">
                <a:solidFill>
                  <a:srgbClr val="FFFF00"/>
                </a:solidFill>
                <a:ea typeface="PMingLiU" pitchFamily="18" charset="-120"/>
              </a:rPr>
              <a:t>章</a:t>
            </a:r>
            <a:endParaRPr lang="en-AU" altLang="zh-HK" sz="2800" dirty="0" smtClean="0">
              <a:solidFill>
                <a:srgbClr val="FFFF00"/>
              </a:solidFill>
              <a:ea typeface="PMingLiU" pitchFamily="18" charset="-12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p:txBody>
          <a:bodyPr/>
          <a:lstStyle/>
          <a:p>
            <a:r>
              <a:rPr lang="en-US" dirty="0"/>
              <a:t>Fossil Jellyfish?</a:t>
            </a:r>
          </a:p>
        </p:txBody>
      </p:sp>
      <p:sp>
        <p:nvSpPr>
          <p:cNvPr id="1037315" name="Rectangle 3"/>
          <p:cNvSpPr>
            <a:spLocks noChangeArrowheads="1"/>
          </p:cNvSpPr>
          <p:nvPr/>
        </p:nvSpPr>
        <p:spPr bwMode="auto">
          <a:xfrm>
            <a:off x="0" y="0"/>
            <a:ext cx="9144000" cy="152400"/>
          </a:xfrm>
          <a:prstGeom prst="rect">
            <a:avLst/>
          </a:prstGeom>
          <a:solidFill>
            <a:schemeClr val="tx1"/>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AU" sz="4400" i="1">
              <a:solidFill>
                <a:srgbClr val="FFD9FF"/>
              </a:solidFill>
              <a:latin typeface="Arial Narrow" pitchFamily="34" charset="0"/>
            </a:endParaRPr>
          </a:p>
        </p:txBody>
      </p:sp>
      <p:sp>
        <p:nvSpPr>
          <p:cNvPr id="1037316" name="Rectangle 4"/>
          <p:cNvSpPr>
            <a:spLocks noChangeArrowheads="1"/>
          </p:cNvSpPr>
          <p:nvPr/>
        </p:nvSpPr>
        <p:spPr bwMode="auto">
          <a:xfrm>
            <a:off x="0" y="6705600"/>
            <a:ext cx="9144000" cy="152400"/>
          </a:xfrm>
          <a:prstGeom prst="rect">
            <a:avLst/>
          </a:prstGeom>
          <a:solidFill>
            <a:schemeClr val="tx1"/>
          </a:solidFill>
          <a:ln w="9525">
            <a:solidFill>
              <a:schemeClr val="tx1"/>
            </a:solidFill>
            <a:miter lim="800000"/>
            <a:headEnd/>
            <a:tailEnd/>
          </a:ln>
          <a:effectLst/>
        </p:spPr>
        <p:txBody>
          <a:bodyPr wrap="none" anchor="ctr"/>
          <a:lstStyle/>
          <a:p>
            <a:pPr eaLnBrk="0" fontAlgn="base" hangingPunct="0">
              <a:spcBef>
                <a:spcPct val="0"/>
              </a:spcBef>
              <a:spcAft>
                <a:spcPct val="0"/>
              </a:spcAft>
            </a:pPr>
            <a:endParaRPr lang="en-AU" sz="4400" i="1">
              <a:solidFill>
                <a:srgbClr val="FFD9FF"/>
              </a:solidFill>
              <a:latin typeface="Arial Narrow" pitchFamily="34" charset="0"/>
            </a:endParaRPr>
          </a:p>
        </p:txBody>
      </p:sp>
      <p:pic>
        <p:nvPicPr>
          <p:cNvPr id="1037317" name="Picture 5" descr="jellyfish Sprigg"/>
          <p:cNvPicPr>
            <a:picLocks noChangeAspect="1" noChangeArrowheads="1"/>
          </p:cNvPicPr>
          <p:nvPr/>
        </p:nvPicPr>
        <p:blipFill>
          <a:blip r:embed="rId3" cstate="screen"/>
          <a:srcRect/>
          <a:stretch>
            <a:fillRect/>
          </a:stretch>
        </p:blipFill>
        <p:spPr bwMode="auto">
          <a:xfrm>
            <a:off x="0" y="130175"/>
            <a:ext cx="9142413" cy="6596063"/>
          </a:xfrm>
          <a:prstGeom prst="rect">
            <a:avLst/>
          </a:prstGeom>
          <a:noFill/>
        </p:spPr>
      </p:pic>
      <p:sp>
        <p:nvSpPr>
          <p:cNvPr id="7" name="TextBox 6"/>
          <p:cNvSpPr txBox="1"/>
          <p:nvPr/>
        </p:nvSpPr>
        <p:spPr>
          <a:xfrm>
            <a:off x="4716016" y="5943600"/>
            <a:ext cx="4351784" cy="646331"/>
          </a:xfrm>
          <a:prstGeom prst="rect">
            <a:avLst/>
          </a:prstGeom>
          <a:noFill/>
        </p:spPr>
        <p:txBody>
          <a:bodyPr wrap="square" rtlCol="0">
            <a:spAutoFit/>
          </a:bodyPr>
          <a:lstStyle/>
          <a:p>
            <a:pPr eaLnBrk="0" fontAlgn="base" hangingPunct="0">
              <a:spcBef>
                <a:spcPct val="0"/>
              </a:spcBef>
              <a:spcAft>
                <a:spcPct val="0"/>
              </a:spcAft>
            </a:pPr>
            <a:r>
              <a:rPr lang="en-AU" sz="3600" dirty="0" smtClean="0">
                <a:solidFill>
                  <a:srgbClr val="000000"/>
                </a:solidFill>
                <a:latin typeface="Calibri" pitchFamily="34" charset="0"/>
              </a:rPr>
              <a:t>(</a:t>
            </a:r>
            <a:r>
              <a:rPr lang="en-US" altLang="zh-TW" sz="3600" dirty="0" smtClean="0">
                <a:solidFill>
                  <a:srgbClr val="000000"/>
                </a:solidFill>
                <a:latin typeface="Calibri" pitchFamily="34" charset="0"/>
              </a:rPr>
              <a:t>《</a:t>
            </a:r>
            <a:r>
              <a:rPr lang="en-AU" sz="3600" dirty="0" smtClean="0">
                <a:solidFill>
                  <a:srgbClr val="000000"/>
                </a:solidFill>
                <a:latin typeface="Calibri" pitchFamily="34" charset="0"/>
              </a:rPr>
              <a:t>Creation</a:t>
            </a:r>
            <a:r>
              <a:rPr lang="en-US" altLang="zh-TW" sz="3600" dirty="0" smtClean="0">
                <a:solidFill>
                  <a:srgbClr val="000000"/>
                </a:solidFill>
                <a:latin typeface="Calibri" pitchFamily="34" charset="0"/>
              </a:rPr>
              <a:t>》</a:t>
            </a:r>
            <a:r>
              <a:rPr lang="en-AU" sz="3600" dirty="0" smtClean="0">
                <a:solidFill>
                  <a:srgbClr val="000000"/>
                </a:solidFill>
                <a:latin typeface="Calibri" pitchFamily="34" charset="0"/>
              </a:rPr>
              <a:t> </a:t>
            </a:r>
            <a:r>
              <a:rPr lang="zh-TW" altLang="en-US" sz="3600" dirty="0" smtClean="0">
                <a:solidFill>
                  <a:srgbClr val="000000"/>
                </a:solidFill>
                <a:latin typeface="Calibri" pitchFamily="34" charset="0"/>
              </a:rPr>
              <a:t>杂志</a:t>
            </a:r>
            <a:r>
              <a:rPr lang="en-AU" sz="3600" dirty="0" smtClean="0">
                <a:solidFill>
                  <a:srgbClr val="000000"/>
                </a:solidFill>
                <a:latin typeface="Calibri" pitchFamily="34" charset="0"/>
              </a:rPr>
              <a:t>)</a:t>
            </a:r>
            <a:endParaRPr lang="en-AU" sz="36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descr="Jellyfish"/>
          <p:cNvPicPr>
            <a:picLocks noChangeAspect="1" noChangeArrowheads="1"/>
          </p:cNvPicPr>
          <p:nvPr/>
        </p:nvPicPr>
        <p:blipFill>
          <a:blip r:embed="rId3" cstate="print">
            <a:lum contrast="10000"/>
          </a:blip>
          <a:srcRect t="2381" r="50214" b="2381"/>
          <a:stretch>
            <a:fillRect/>
          </a:stretch>
        </p:blipFill>
        <p:spPr bwMode="auto">
          <a:xfrm>
            <a:off x="3124200" y="548680"/>
            <a:ext cx="2590800" cy="3048000"/>
          </a:xfrm>
          <a:prstGeom prst="rect">
            <a:avLst/>
          </a:prstGeom>
          <a:noFill/>
        </p:spPr>
      </p:pic>
      <p:sp>
        <p:nvSpPr>
          <p:cNvPr id="3" name="TextBox 2"/>
          <p:cNvSpPr txBox="1"/>
          <p:nvPr/>
        </p:nvSpPr>
        <p:spPr>
          <a:xfrm>
            <a:off x="3059832" y="3789040"/>
            <a:ext cx="5330552" cy="1384995"/>
          </a:xfrm>
          <a:prstGeom prst="rect">
            <a:avLst/>
          </a:prstGeom>
          <a:noFill/>
        </p:spPr>
        <p:txBody>
          <a:bodyPr wrap="square" rtlCol="0">
            <a:spAutoFit/>
          </a:bodyPr>
          <a:lstStyle/>
          <a:p>
            <a:r>
              <a:rPr lang="zh-TW" altLang="en-US" sz="2800" dirty="0" smtClean="0">
                <a:latin typeface="Calibri" pitchFamily="34" charset="0"/>
              </a:rPr>
              <a:t>「寒武纪」水母化石</a:t>
            </a:r>
            <a:r>
              <a:rPr lang="en-AU" sz="2800" dirty="0" smtClean="0">
                <a:latin typeface="Calibri" pitchFamily="34" charset="0"/>
              </a:rPr>
              <a:t> (</a:t>
            </a:r>
            <a:r>
              <a:rPr lang="zh-TW" altLang="en-US" sz="2800" dirty="0" smtClean="0">
                <a:latin typeface="Calibri" pitchFamily="34" charset="0"/>
              </a:rPr>
              <a:t>美国犹他州</a:t>
            </a:r>
            <a:r>
              <a:rPr lang="en-AU" sz="2800" dirty="0" smtClean="0">
                <a:latin typeface="Calibri" pitchFamily="34" charset="0"/>
              </a:rPr>
              <a:t>)</a:t>
            </a:r>
            <a:r>
              <a:rPr lang="zh-TW" altLang="en-US" sz="2800" dirty="0" smtClean="0">
                <a:latin typeface="Calibri" pitchFamily="34" charset="0"/>
              </a:rPr>
              <a:t>跟现代的</a:t>
            </a:r>
            <a:r>
              <a:rPr lang="en-AU" sz="2800" i="1" dirty="0" err="1" smtClean="0">
                <a:latin typeface="Calibri" pitchFamily="34" charset="0"/>
              </a:rPr>
              <a:t>Cunina</a:t>
            </a:r>
            <a:r>
              <a:rPr lang="en-AU" sz="2800" i="1" dirty="0" smtClean="0">
                <a:latin typeface="Calibri" pitchFamily="34" charset="0"/>
              </a:rPr>
              <a:t> </a:t>
            </a:r>
            <a:r>
              <a:rPr lang="zh-TW" altLang="en-US" sz="2800" dirty="0" smtClean="0">
                <a:latin typeface="Calibri" pitchFamily="34" charset="0"/>
              </a:rPr>
              <a:t>品种相似，</a:t>
            </a:r>
            <a:r>
              <a:rPr lang="en-US" altLang="zh-TW" sz="2800" dirty="0" smtClean="0">
                <a:latin typeface="Calibri" pitchFamily="34" charset="0"/>
              </a:rPr>
              <a:t/>
            </a:r>
            <a:br>
              <a:rPr lang="en-US" altLang="zh-TW" sz="2800" dirty="0" smtClean="0">
                <a:latin typeface="Calibri" pitchFamily="34" charset="0"/>
              </a:rPr>
            </a:br>
            <a:r>
              <a:rPr lang="zh-TW" altLang="en-US" sz="2800" dirty="0" smtClean="0">
                <a:latin typeface="Calibri" pitchFamily="34" charset="0"/>
              </a:rPr>
              <a:t>可谓「</a:t>
            </a:r>
            <a:r>
              <a:rPr lang="en-US" altLang="zh-TW" sz="2800" dirty="0" smtClean="0">
                <a:latin typeface="Calibri" pitchFamily="34" charset="0"/>
              </a:rPr>
              <a:t>5</a:t>
            </a:r>
            <a:r>
              <a:rPr lang="zh-TW" altLang="en-US" sz="2800" dirty="0" smtClean="0">
                <a:latin typeface="Calibri" pitchFamily="34" charset="0"/>
              </a:rPr>
              <a:t>亿年」不变</a:t>
            </a:r>
            <a:r>
              <a:rPr lang="en-US" altLang="zh-TW" sz="2800" dirty="0" smtClean="0">
                <a:latin typeface="Calibri" pitchFamily="34" charset="0"/>
              </a:rPr>
              <a:t>!</a:t>
            </a:r>
            <a:r>
              <a:rPr lang="zh-TW" altLang="en-US" sz="2800" dirty="0" smtClean="0">
                <a:latin typeface="Calibri" pitchFamily="34" charset="0"/>
              </a:rPr>
              <a:t> </a:t>
            </a:r>
            <a:endParaRPr lang="en-AU" sz="2800" dirty="0" smtClean="0">
              <a:latin typeface="Calibri" pitchFamily="34" charset="0"/>
            </a:endParaRPr>
          </a:p>
        </p:txBody>
      </p:sp>
      <p:sp>
        <p:nvSpPr>
          <p:cNvPr id="4" name="Rectangle 3"/>
          <p:cNvSpPr/>
          <p:nvPr/>
        </p:nvSpPr>
        <p:spPr>
          <a:xfrm>
            <a:off x="370384" y="5435352"/>
            <a:ext cx="2473424" cy="830997"/>
          </a:xfrm>
          <a:prstGeom prst="rect">
            <a:avLst/>
          </a:prstGeom>
        </p:spPr>
        <p:txBody>
          <a:bodyPr wrap="square">
            <a:spAutoFit/>
          </a:bodyPr>
          <a:lstStyle/>
          <a:p>
            <a:r>
              <a:rPr lang="en-US" altLang="zh-TW" sz="2400" dirty="0" smtClean="0">
                <a:solidFill>
                  <a:schemeClr val="tx1"/>
                </a:solidFill>
                <a:latin typeface="Calibri" pitchFamily="34" charset="0"/>
              </a:rPr>
              <a:t>《</a:t>
            </a:r>
            <a:r>
              <a:rPr lang="en-AU" sz="2400" dirty="0" smtClean="0">
                <a:solidFill>
                  <a:schemeClr val="tx1"/>
                </a:solidFill>
                <a:latin typeface="Calibri" pitchFamily="34" charset="0"/>
              </a:rPr>
              <a:t>Creation</a:t>
            </a:r>
            <a:r>
              <a:rPr lang="en-US" altLang="zh-TW" sz="2400" dirty="0" smtClean="0">
                <a:solidFill>
                  <a:schemeClr val="tx1"/>
                </a:solidFill>
                <a:latin typeface="Calibri" pitchFamily="34" charset="0"/>
              </a:rPr>
              <a:t>》</a:t>
            </a:r>
            <a:r>
              <a:rPr lang="en-AU" sz="2400" dirty="0" smtClean="0">
                <a:solidFill>
                  <a:schemeClr val="tx1"/>
                </a:solidFill>
                <a:latin typeface="Calibri" pitchFamily="34" charset="0"/>
              </a:rPr>
              <a:t> </a:t>
            </a:r>
            <a:r>
              <a:rPr lang="en-AU" sz="2400" b="1" dirty="0" smtClean="0">
                <a:solidFill>
                  <a:schemeClr val="tx1"/>
                </a:solidFill>
                <a:latin typeface="Calibri" pitchFamily="34" charset="0"/>
              </a:rPr>
              <a:t>30</a:t>
            </a:r>
            <a:r>
              <a:rPr lang="en-AU" sz="2400" dirty="0" smtClean="0">
                <a:solidFill>
                  <a:schemeClr val="tx1"/>
                </a:solidFill>
                <a:latin typeface="Calibri" pitchFamily="34" charset="0"/>
              </a:rPr>
              <a:t>(4):21,2008</a:t>
            </a:r>
            <a:r>
              <a:rPr lang="zh-TW" altLang="en-US" sz="2400" dirty="0" smtClean="0">
                <a:solidFill>
                  <a:schemeClr val="tx1"/>
                </a:solidFill>
                <a:latin typeface="Calibri" pitchFamily="34" charset="0"/>
              </a:rPr>
              <a:t>年</a:t>
            </a:r>
            <a:endParaRPr lang="en-AU" sz="2400" dirty="0" smtClean="0">
              <a:solidFill>
                <a:schemeClr val="tx1"/>
              </a:solidFill>
              <a:latin typeface="Calibri" pitchFamily="34" charset="0"/>
            </a:endParaRPr>
          </a:p>
        </p:txBody>
      </p:sp>
      <p:pic>
        <p:nvPicPr>
          <p:cNvPr id="398340" name="Picture 4" descr="Creation Magazine Volume 30 Issue 4 Cover"/>
          <p:cNvPicPr>
            <a:picLocks noChangeAspect="1" noChangeArrowheads="1"/>
          </p:cNvPicPr>
          <p:nvPr/>
        </p:nvPicPr>
        <p:blipFill>
          <a:blip r:embed="rId4" cstate="print"/>
          <a:srcRect r="4000" b="2041"/>
          <a:stretch>
            <a:fillRect/>
          </a:stretch>
        </p:blipFill>
        <p:spPr bwMode="auto">
          <a:xfrm>
            <a:off x="611560" y="3036416"/>
            <a:ext cx="1752600" cy="2336800"/>
          </a:xfrm>
          <a:prstGeom prst="rect">
            <a:avLst/>
          </a:prstGeom>
          <a:ln>
            <a:noFill/>
          </a:ln>
          <a:effectLst>
            <a:outerShdw blurRad="190500" algn="tl" rotWithShape="0">
              <a:srgbClr val="000000">
                <a:alpha val="70000"/>
              </a:srgbClr>
            </a:outerShdw>
          </a:effectLst>
        </p:spPr>
      </p:pic>
      <p:pic>
        <p:nvPicPr>
          <p:cNvPr id="687106" name="Picture 2" descr="http://media3.s-nbcnews.com/j/msnbc/Components/Photo_StoryLevel/071030/071030_jellyfish2_hmed_5p.grid-6x2.jpg"/>
          <p:cNvPicPr>
            <a:picLocks noChangeAspect="1" noChangeArrowheads="1"/>
          </p:cNvPicPr>
          <p:nvPr/>
        </p:nvPicPr>
        <p:blipFill>
          <a:blip r:embed="rId5" cstate="print"/>
          <a:srcRect l="49203" r="1893"/>
          <a:stretch>
            <a:fillRect/>
          </a:stretch>
        </p:blipFill>
        <p:spPr bwMode="auto">
          <a:xfrm>
            <a:off x="5715000" y="651774"/>
            <a:ext cx="2743200" cy="2904565"/>
          </a:xfrm>
          <a:prstGeom prst="rect">
            <a:avLst/>
          </a:prstGeom>
          <a:noFill/>
        </p:spPr>
      </p:pic>
      <p:sp>
        <p:nvSpPr>
          <p:cNvPr id="7" name="Rectangle 6"/>
          <p:cNvSpPr/>
          <p:nvPr/>
        </p:nvSpPr>
        <p:spPr>
          <a:xfrm>
            <a:off x="7236296" y="620688"/>
            <a:ext cx="1399742" cy="369332"/>
          </a:xfrm>
          <a:prstGeom prst="rect">
            <a:avLst/>
          </a:prstGeom>
        </p:spPr>
        <p:txBody>
          <a:bodyPr wrap="none">
            <a:spAutoFit/>
          </a:bodyPr>
          <a:lstStyle/>
          <a:p>
            <a:r>
              <a:rPr lang="en-AU" i="1" dirty="0" err="1" smtClean="0">
                <a:latin typeface="Calibri" pitchFamily="34" charset="0"/>
              </a:rPr>
              <a:t>Cunina</a:t>
            </a:r>
            <a:r>
              <a:rPr lang="en-AU" i="1" dirty="0" smtClean="0">
                <a:latin typeface="Calibri" pitchFamily="34" charset="0"/>
              </a:rPr>
              <a:t> </a:t>
            </a:r>
            <a:r>
              <a:rPr lang="zh-TW" altLang="en-US" i="1" dirty="0" smtClean="0">
                <a:latin typeface="Calibri" pitchFamily="34" charset="0"/>
              </a:rPr>
              <a:t>品种</a:t>
            </a:r>
            <a:r>
              <a:rPr lang="en-AU" dirty="0" smtClean="0">
                <a:latin typeface="Calibri" pitchFamily="34" charset="0"/>
              </a:rPr>
              <a:t> </a:t>
            </a:r>
            <a:endParaRPr lang="en-A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8338"/>
                                        </p:tgtEl>
                                        <p:attrNameLst>
                                          <p:attrName>style.visibility</p:attrName>
                                        </p:attrNameLst>
                                      </p:cBhvr>
                                      <p:to>
                                        <p:strVal val="visible"/>
                                      </p:to>
                                    </p:set>
                                    <p:animEffect transition="in" filter="fade">
                                      <p:cBhvr>
                                        <p:cTn id="7" dur="500"/>
                                        <p:tgtEl>
                                          <p:spTgt spid="3983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87106"/>
                                        </p:tgtEl>
                                        <p:attrNameLst>
                                          <p:attrName>style.visibility</p:attrName>
                                        </p:attrNameLst>
                                      </p:cBhvr>
                                      <p:to>
                                        <p:strVal val="visible"/>
                                      </p:to>
                                    </p:set>
                                    <p:animEffect transition="in" filter="fade">
                                      <p:cBhvr>
                                        <p:cTn id="18" dur="500"/>
                                        <p:tgtEl>
                                          <p:spTgt spid="68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539552" y="404664"/>
            <a:ext cx="7715304" cy="1107996"/>
          </a:xfrm>
        </p:spPr>
        <p:txBody>
          <a:bodyPr/>
          <a:lstStyle/>
          <a:p>
            <a:pPr algn="ctr"/>
            <a:r>
              <a:rPr lang="zh-TW" altLang="en-US" sz="4000" dirty="0" smtClean="0">
                <a:effectLst>
                  <a:outerShdw blurRad="38100" dist="38100" dir="2700000" algn="tl">
                    <a:srgbClr val="000080"/>
                  </a:outerShdw>
                </a:effectLst>
                <a:latin typeface="Calibri" pitchFamily="34" charset="0"/>
              </a:rPr>
              <a:t>鱼儿在吃鱼</a:t>
            </a:r>
            <a:r>
              <a:rPr lang="en-US" sz="4000" dirty="0" smtClean="0">
                <a:effectLst>
                  <a:outerShdw blurRad="38100" dist="38100" dir="2700000" algn="tl">
                    <a:srgbClr val="000080"/>
                  </a:outerShdw>
                </a:effectLst>
                <a:latin typeface="Calibri" pitchFamily="34" charset="0"/>
              </a:rPr>
              <a:t>: </a:t>
            </a:r>
            <a:r>
              <a:rPr lang="zh-TW" altLang="en-US" sz="4000" dirty="0" smtClean="0">
                <a:effectLst>
                  <a:outerShdw blurRad="38100" dist="38100" dir="2700000" algn="tl">
                    <a:srgbClr val="000080"/>
                  </a:outerShdw>
                </a:effectLst>
                <a:latin typeface="Calibri" pitchFamily="34" charset="0"/>
              </a:rPr>
              <a:t>快速埋藏</a:t>
            </a:r>
            <a:r>
              <a:rPr lang="en-US" sz="4000" dirty="0" smtClean="0">
                <a:effectLst>
                  <a:outerShdw blurRad="38100" dist="38100" dir="2700000" algn="tl">
                    <a:srgbClr val="000080"/>
                  </a:outerShdw>
                </a:effectLst>
                <a:latin typeface="Calibri" pitchFamily="34" charset="0"/>
              </a:rPr>
              <a:t>!</a:t>
            </a:r>
            <a:br>
              <a:rPr lang="en-US" sz="4000" dirty="0" smtClean="0">
                <a:effectLst>
                  <a:outerShdw blurRad="38100" dist="38100" dir="2700000" algn="tl">
                    <a:srgbClr val="000080"/>
                  </a:outerShdw>
                </a:effectLst>
                <a:latin typeface="Calibri" pitchFamily="34" charset="0"/>
              </a:rPr>
            </a:br>
            <a:endParaRPr lang="en-AU" altLang="ja-JP" sz="4000" dirty="0">
              <a:effectLst>
                <a:outerShdw blurRad="38100" dist="38100" dir="2700000" algn="tl">
                  <a:srgbClr val="000080"/>
                </a:outerShdw>
              </a:effectLst>
              <a:latin typeface="Calibri" pitchFamily="34" charset="0"/>
            </a:endParaRPr>
          </a:p>
        </p:txBody>
      </p:sp>
      <p:pic>
        <p:nvPicPr>
          <p:cNvPr id="22531" name="Picture 3" descr="fossil fish dinner"/>
          <p:cNvPicPr>
            <a:picLocks noChangeAspect="1" noChangeArrowheads="1"/>
          </p:cNvPicPr>
          <p:nvPr/>
        </p:nvPicPr>
        <p:blipFill>
          <a:blip r:embed="rId3" cstate="print"/>
          <a:srcRect/>
          <a:stretch>
            <a:fillRect/>
          </a:stretch>
        </p:blipFill>
        <p:spPr bwMode="auto">
          <a:xfrm>
            <a:off x="714348" y="1772816"/>
            <a:ext cx="7744629" cy="4486775"/>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76200"/>
            <a:ext cx="7772400" cy="1143000"/>
          </a:xfrm>
        </p:spPr>
        <p:txBody>
          <a:bodyPr/>
          <a:lstStyle/>
          <a:p>
            <a:r>
              <a:rPr lang="zh-TW" altLang="en-US" dirty="0" smtClean="0">
                <a:solidFill>
                  <a:srgbClr val="00FFFF"/>
                </a:solidFill>
                <a:effectLst>
                  <a:outerShdw blurRad="38100" dist="38100" dir="2700000" algn="tl">
                    <a:srgbClr val="000000">
                      <a:alpha val="43137"/>
                    </a:srgbClr>
                  </a:outerShdw>
                </a:effectLst>
                <a:latin typeface="Calibri" pitchFamily="34" charset="0"/>
                <a:ea typeface="MS PGothic" pitchFamily="34" charset="-128"/>
              </a:rPr>
              <a:t>彼得后书</a:t>
            </a:r>
            <a:r>
              <a:rPr lang="en-US" altLang="ja-JP" dirty="0" smtClean="0">
                <a:solidFill>
                  <a:srgbClr val="00FFFF"/>
                </a:solidFill>
                <a:effectLst>
                  <a:outerShdw blurRad="38100" dist="38100" dir="2700000" algn="tl">
                    <a:srgbClr val="000000">
                      <a:alpha val="43137"/>
                    </a:srgbClr>
                  </a:outerShdw>
                </a:effectLst>
                <a:latin typeface="Calibri" pitchFamily="34" charset="0"/>
                <a:ea typeface="MS PGothic" pitchFamily="34" charset="-128"/>
              </a:rPr>
              <a:t> 3:3-6</a:t>
            </a:r>
            <a:endParaRPr lang="en-US" altLang="ja-JP" dirty="0">
              <a:solidFill>
                <a:srgbClr val="00FFFF"/>
              </a:solidFill>
              <a:effectLst>
                <a:outerShdw blurRad="38100" dist="38100" dir="2700000" algn="tl">
                  <a:srgbClr val="000000">
                    <a:alpha val="43137"/>
                  </a:srgbClr>
                </a:outerShdw>
              </a:effectLst>
              <a:latin typeface="Calibri" pitchFamily="34" charset="0"/>
              <a:ea typeface="MS PGothic" pitchFamily="34" charset="-128"/>
            </a:endParaRPr>
          </a:p>
        </p:txBody>
      </p:sp>
      <p:sp>
        <p:nvSpPr>
          <p:cNvPr id="174085" name="Text Box 5"/>
          <p:cNvSpPr txBox="1">
            <a:spLocks noChangeArrowheads="1"/>
          </p:cNvSpPr>
          <p:nvPr/>
        </p:nvSpPr>
        <p:spPr bwMode="auto">
          <a:xfrm>
            <a:off x="533400" y="1185714"/>
            <a:ext cx="8215064" cy="3539430"/>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pPr>
            <a:r>
              <a:rPr lang="en-US" sz="2800" dirty="0" smtClean="0">
                <a:solidFill>
                  <a:srgbClr val="FFFFFF"/>
                </a:solidFill>
                <a:effectLst>
                  <a:outerShdw blurRad="38100" dist="38100" dir="2700000" algn="tl">
                    <a:srgbClr val="000000">
                      <a:alpha val="43137"/>
                    </a:srgbClr>
                  </a:outerShdw>
                </a:effectLst>
                <a:latin typeface="Cambria" pitchFamily="18" charset="0"/>
              </a:rPr>
              <a:t>…</a:t>
            </a:r>
            <a:r>
              <a:rPr lang="en-US" altLang="zh-TW" sz="2800" dirty="0" smtClean="0">
                <a:solidFill>
                  <a:srgbClr val="FFFFFF"/>
                </a:solidFill>
                <a:effectLst>
                  <a:outerShdw blurRad="38100" dist="38100" dir="2700000" algn="tl">
                    <a:srgbClr val="000000">
                      <a:alpha val="43137"/>
                    </a:srgbClr>
                  </a:outerShdw>
                </a:effectLst>
                <a:latin typeface="Cambria" pitchFamily="18" charset="0"/>
              </a:rPr>
              <a:t>…</a:t>
            </a:r>
            <a:r>
              <a:rPr lang="zh-TW" altLang="en-US" sz="2800" dirty="0" smtClean="0">
                <a:solidFill>
                  <a:srgbClr val="FFFFFF"/>
                </a:solidFill>
                <a:effectLst>
                  <a:outerShdw blurRad="38100" dist="38100" dir="2700000" algn="tl">
                    <a:srgbClr val="000000">
                      <a:alpha val="43137"/>
                    </a:srgbClr>
                  </a:outerShdw>
                </a:effectLst>
                <a:latin typeface="Cambria" pitchFamily="18" charset="0"/>
              </a:rPr>
              <a:t>该知道在末世必有好讥诮的人随从自己的私欲出来讥诮说</a:t>
            </a:r>
            <a:r>
              <a:rPr lang="en-US" altLang="zh-TW" sz="2800" dirty="0" smtClean="0">
                <a:solidFill>
                  <a:srgbClr val="FFFFFF"/>
                </a:solidFill>
                <a:effectLst>
                  <a:outerShdw blurRad="38100" dist="38100" dir="2700000" algn="tl">
                    <a:srgbClr val="000000">
                      <a:alpha val="43137"/>
                    </a:srgbClr>
                  </a:outerShdw>
                </a:effectLst>
                <a:latin typeface="Cambria" pitchFamily="18" charset="0"/>
              </a:rPr>
              <a:t>︰</a:t>
            </a:r>
            <a:r>
              <a:rPr lang="zh-TW" altLang="en-US" sz="2800" dirty="0" smtClean="0">
                <a:solidFill>
                  <a:srgbClr val="FFFFFF"/>
                </a:solidFill>
                <a:effectLst>
                  <a:outerShdw blurRad="38100" dist="38100" dir="2700000" algn="tl">
                    <a:srgbClr val="000000">
                      <a:alpha val="43137"/>
                    </a:srgbClr>
                  </a:outerShdw>
                </a:effectLst>
                <a:latin typeface="Cambria" pitchFamily="18" charset="0"/>
              </a:rPr>
              <a:t>「主要降临的应许在那里呢</a:t>
            </a:r>
            <a:r>
              <a:rPr lang="en-US" altLang="zh-TW" sz="2800" dirty="0" smtClean="0">
                <a:solidFill>
                  <a:srgbClr val="FFFFFF"/>
                </a:solidFill>
                <a:effectLst>
                  <a:outerShdw blurRad="38100" dist="38100" dir="2700000" algn="tl">
                    <a:srgbClr val="000000">
                      <a:alpha val="43137"/>
                    </a:srgbClr>
                  </a:outerShdw>
                </a:effectLst>
                <a:latin typeface="Cambria" pitchFamily="18" charset="0"/>
              </a:rPr>
              <a:t>?</a:t>
            </a:r>
            <a:r>
              <a:rPr lang="zh-TW" altLang="en-US" sz="2800" dirty="0" smtClean="0">
                <a:solidFill>
                  <a:srgbClr val="FFFFFF"/>
                </a:solidFill>
                <a:effectLst>
                  <a:outerShdw blurRad="38100" dist="38100" dir="2700000" algn="tl">
                    <a:srgbClr val="000000">
                      <a:alpha val="43137"/>
                    </a:srgbClr>
                  </a:outerShdw>
                </a:effectLst>
                <a:latin typeface="Cambria" pitchFamily="18" charset="0"/>
              </a:rPr>
              <a:t>因为从列祖睡了以来，万物与起初创造的时候仍是一样。</a:t>
            </a:r>
            <a:endParaRPr lang="en-US" altLang="zh-TW" sz="2800" dirty="0" smtClean="0">
              <a:solidFill>
                <a:srgbClr val="FFFFFF"/>
              </a:solidFill>
              <a:effectLst>
                <a:outerShdw blurRad="38100" dist="38100" dir="2700000" algn="tl">
                  <a:srgbClr val="000000">
                    <a:alpha val="43137"/>
                  </a:srgbClr>
                </a:outerShdw>
              </a:effectLst>
              <a:latin typeface="Cambria" pitchFamily="18" charset="0"/>
            </a:endParaRPr>
          </a:p>
          <a:p>
            <a:pPr eaLnBrk="0" fontAlgn="base" hangingPunct="0">
              <a:spcBef>
                <a:spcPct val="0"/>
              </a:spcBef>
              <a:spcAft>
                <a:spcPct val="0"/>
              </a:spcAft>
            </a:pPr>
            <a:r>
              <a:rPr lang="en-US" altLang="zh-TW" sz="2800" dirty="0" smtClean="0">
                <a:solidFill>
                  <a:srgbClr val="FFFFFF"/>
                </a:solidFill>
                <a:effectLst>
                  <a:outerShdw blurRad="38100" dist="38100" dir="2700000" algn="tl">
                    <a:srgbClr val="000000">
                      <a:alpha val="43137"/>
                    </a:srgbClr>
                  </a:outerShdw>
                </a:effectLst>
                <a:latin typeface="Cambria" pitchFamily="18" charset="0"/>
              </a:rPr>
              <a:t>…</a:t>
            </a:r>
            <a:r>
              <a:rPr lang="en-US" sz="2800" dirty="0" smtClean="0">
                <a:solidFill>
                  <a:srgbClr val="FFFFFF"/>
                </a:solidFill>
                <a:effectLst>
                  <a:outerShdw blurRad="38100" dist="38100" dir="2700000" algn="tl">
                    <a:srgbClr val="000000">
                      <a:alpha val="43137"/>
                    </a:srgbClr>
                  </a:outerShdw>
                </a:effectLst>
                <a:latin typeface="Cambria" pitchFamily="18" charset="0"/>
              </a:rPr>
              <a:t>you </a:t>
            </a:r>
            <a:r>
              <a:rPr lang="en-US" sz="2800" dirty="0">
                <a:solidFill>
                  <a:srgbClr val="FFFFFF"/>
                </a:solidFill>
                <a:effectLst>
                  <a:outerShdw blurRad="38100" dist="38100" dir="2700000" algn="tl">
                    <a:srgbClr val="000000">
                      <a:alpha val="43137"/>
                    </a:srgbClr>
                  </a:outerShdw>
                </a:effectLst>
                <a:latin typeface="Cambria" pitchFamily="18" charset="0"/>
              </a:rPr>
              <a:t>must understand that in the last days scoffers will come, scoffing and following their own evil desires. They will say, “Where is this ‘coming’ he promised? Ever since our fathers died, everything goes on as it has since the beginning of creation</a:t>
            </a:r>
            <a:r>
              <a:rPr lang="en-US" sz="2800" dirty="0" smtClean="0">
                <a:solidFill>
                  <a:srgbClr val="FFFFFF"/>
                </a:solidFill>
                <a:effectLst>
                  <a:outerShdw blurRad="38100" dist="38100" dir="2700000" algn="tl">
                    <a:srgbClr val="000000">
                      <a:alpha val="43137"/>
                    </a:srgbClr>
                  </a:outerShdw>
                </a:effectLst>
                <a:latin typeface="Cambria" pitchFamily="18" charset="0"/>
              </a:rPr>
              <a:t>.” …</a:t>
            </a:r>
            <a:endParaRPr lang="en-US" sz="2800" u="sng" dirty="0">
              <a:solidFill>
                <a:srgbClr val="FFFFFF"/>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908720"/>
            <a:ext cx="7272808" cy="720080"/>
          </a:xfrm>
        </p:spPr>
        <p:txBody>
          <a:bodyPr/>
          <a:lstStyle/>
          <a:p>
            <a:pPr eaLnBrk="1" hangingPunct="1"/>
            <a:r>
              <a:rPr lang="en-US" dirty="0" smtClean="0"/>
              <a:t>Smiling fish</a:t>
            </a:r>
          </a:p>
        </p:txBody>
      </p:sp>
      <p:pic>
        <p:nvPicPr>
          <p:cNvPr id="16387" name="Picture 4" descr="smiling-fish"/>
          <p:cNvPicPr>
            <a:picLocks noGrp="1" noChangeAspect="1" noChangeArrowheads="1"/>
          </p:cNvPicPr>
          <p:nvPr>
            <p:ph idx="1"/>
          </p:nvPr>
        </p:nvPicPr>
        <p:blipFill>
          <a:blip r:embed="rId3" cstate="screen"/>
          <a:srcRect/>
          <a:stretch>
            <a:fillRect/>
          </a:stretch>
        </p:blipFill>
        <p:spPr>
          <a:xfrm>
            <a:off x="642910" y="464323"/>
            <a:ext cx="7858180" cy="5893635"/>
          </a:xfr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762000" y="1484784"/>
            <a:ext cx="6834336" cy="1224136"/>
          </a:xfrm>
        </p:spPr>
        <p:txBody>
          <a:bodyPr/>
          <a:lstStyle/>
          <a:p>
            <a:r>
              <a:rPr lang="en-AU" dirty="0" err="1"/>
              <a:t>Tiddles</a:t>
            </a:r>
            <a:r>
              <a:rPr lang="en-AU" dirty="0"/>
              <a:t> 700 days</a:t>
            </a:r>
          </a:p>
        </p:txBody>
      </p:sp>
      <p:pic>
        <p:nvPicPr>
          <p:cNvPr id="950276" name="Picture 4"/>
          <p:cNvPicPr>
            <a:picLocks noChangeAspect="1" noChangeArrowheads="1"/>
          </p:cNvPicPr>
          <p:nvPr/>
        </p:nvPicPr>
        <p:blipFill>
          <a:blip r:embed="rId3" cstate="print"/>
          <a:srcRect r="7516" b="7800"/>
          <a:stretch>
            <a:fillRect/>
          </a:stretch>
        </p:blipFill>
        <p:spPr bwMode="auto">
          <a:xfrm>
            <a:off x="533400" y="457200"/>
            <a:ext cx="8050576" cy="60198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Dinosaur Bones"/>
          <p:cNvPicPr>
            <a:picLocks noChangeAspect="1" noChangeArrowheads="1"/>
          </p:cNvPicPr>
          <p:nvPr/>
        </p:nvPicPr>
        <p:blipFill>
          <a:blip r:embed="rId3" cstate="screen"/>
          <a:srcRect/>
          <a:stretch>
            <a:fillRect/>
          </a:stretch>
        </p:blipFill>
        <p:spPr bwMode="auto">
          <a:xfrm>
            <a:off x="500034" y="1152448"/>
            <a:ext cx="8072494" cy="5261136"/>
          </a:xfrm>
          <a:prstGeom prst="rect">
            <a:avLst/>
          </a:prstGeom>
          <a:noFill/>
        </p:spPr>
      </p:pic>
      <p:sp>
        <p:nvSpPr>
          <p:cNvPr id="3" name="TextBox 2"/>
          <p:cNvSpPr txBox="1"/>
          <p:nvPr/>
        </p:nvSpPr>
        <p:spPr>
          <a:xfrm>
            <a:off x="467544" y="476672"/>
            <a:ext cx="5715040" cy="523220"/>
          </a:xfrm>
          <a:prstGeom prst="rect">
            <a:avLst/>
          </a:prstGeom>
          <a:noFill/>
        </p:spPr>
        <p:txBody>
          <a:bodyPr wrap="square" rtlCol="0">
            <a:spAutoFit/>
          </a:bodyPr>
          <a:lstStyle/>
          <a:p>
            <a:pPr eaLnBrk="1" fontAlgn="auto" hangingPunct="1">
              <a:spcBef>
                <a:spcPts val="0"/>
              </a:spcBef>
              <a:spcAft>
                <a:spcPts val="0"/>
              </a:spcAft>
            </a:pPr>
            <a:r>
              <a:rPr lang="zh-TW" altLang="en-US" sz="2800" i="0" dirty="0" smtClean="0">
                <a:solidFill>
                  <a:srgbClr val="FFFFFF"/>
                </a:solidFill>
                <a:latin typeface="Calibri" pitchFamily="34" charset="0"/>
              </a:rPr>
              <a:t>犹他州恐龙国家纪念公园</a:t>
            </a:r>
            <a:endParaRPr lang="en-AU" sz="1800" i="0" dirty="0">
              <a:solidFill>
                <a:srgbClr val="FFFFFF"/>
              </a:solidFill>
              <a:latin typeface="Calibri" pitchFamily="34" charset="0"/>
            </a:endParaRPr>
          </a:p>
        </p:txBody>
      </p:sp>
      <p:sp>
        <p:nvSpPr>
          <p:cNvPr id="4" name="Title 3"/>
          <p:cNvSpPr>
            <a:spLocks noGrp="1"/>
          </p:cNvSpPr>
          <p:nvPr>
            <p:ph type="title"/>
          </p:nvPr>
        </p:nvSpPr>
        <p:spPr>
          <a:xfrm>
            <a:off x="500035" y="1142984"/>
            <a:ext cx="2786081" cy="1329595"/>
          </a:xfrm>
          <a:solidFill>
            <a:srgbClr val="002060">
              <a:alpha val="46000"/>
            </a:srgbClr>
          </a:solidFill>
        </p:spPr>
        <p:txBody>
          <a:bodyPr wrap="square">
            <a:spAutoFit/>
          </a:bodyPr>
          <a:lstStyle/>
          <a:p>
            <a:r>
              <a:rPr lang="zh-TW" altLang="en-US" sz="4800" dirty="0" smtClean="0"/>
              <a:t>大规模埋葬的墓穴</a:t>
            </a:r>
            <a:endParaRPr lang="en-AU" sz="48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480" y="443338"/>
            <a:ext cx="8382000" cy="609398"/>
          </a:xfrm>
        </p:spPr>
        <p:txBody>
          <a:bodyPr/>
          <a:lstStyle/>
          <a:p>
            <a:r>
              <a:rPr lang="en-AU" altLang="zh-TW" sz="4400" dirty="0" smtClean="0"/>
              <a:t>Evidence of drowning! </a:t>
            </a:r>
            <a:r>
              <a:rPr lang="zh-TW" altLang="en-US" sz="4400" dirty="0" smtClean="0"/>
              <a:t>遇溺的证据</a:t>
            </a:r>
            <a:r>
              <a:rPr lang="en-AU" sz="4400" dirty="0" smtClean="0"/>
              <a:t>!</a:t>
            </a:r>
            <a:endParaRPr lang="en-AU" sz="4400" dirty="0"/>
          </a:p>
        </p:txBody>
      </p:sp>
      <p:sp>
        <p:nvSpPr>
          <p:cNvPr id="3" name="Content Placeholder 2"/>
          <p:cNvSpPr>
            <a:spLocks noGrp="1"/>
          </p:cNvSpPr>
          <p:nvPr>
            <p:ph idx="1"/>
          </p:nvPr>
        </p:nvSpPr>
        <p:spPr>
          <a:xfrm>
            <a:off x="395536" y="1343090"/>
            <a:ext cx="8280920" cy="861774"/>
          </a:xfrm>
        </p:spPr>
        <p:txBody>
          <a:bodyPr/>
          <a:lstStyle/>
          <a:p>
            <a:pPr>
              <a:buNone/>
            </a:pPr>
            <a:r>
              <a:rPr lang="en-AU" altLang="zh-TW" sz="2800" dirty="0" smtClean="0"/>
              <a:t>Arched neck: due to drowning </a:t>
            </a:r>
            <a:r>
              <a:rPr lang="zh-TW" altLang="en-US" sz="2800" dirty="0" smtClean="0"/>
              <a:t>颈部拱起</a:t>
            </a:r>
            <a:r>
              <a:rPr lang="en-AU" sz="2800" dirty="0" smtClean="0"/>
              <a:t>: </a:t>
            </a:r>
            <a:r>
              <a:rPr lang="zh-TW" altLang="en-US" sz="2800" dirty="0" smtClean="0"/>
              <a:t>由于遇溺所致</a:t>
            </a:r>
            <a:endParaRPr lang="en-US" altLang="zh-TW" sz="2800" dirty="0" smtClean="0"/>
          </a:p>
          <a:p>
            <a:pPr>
              <a:buNone/>
            </a:pPr>
            <a:r>
              <a:rPr lang="en-AU" altLang="zh-TW" sz="2800" dirty="0" smtClean="0"/>
              <a:t>Dinosaur Provincial Park, Canada </a:t>
            </a:r>
            <a:r>
              <a:rPr lang="zh-TW" altLang="en-US" sz="2800" dirty="0" smtClean="0"/>
              <a:t>加拿大省立恐龙公园</a:t>
            </a:r>
            <a:endParaRPr lang="en-AU" sz="2800" dirty="0"/>
          </a:p>
        </p:txBody>
      </p:sp>
      <p:grpSp>
        <p:nvGrpSpPr>
          <p:cNvPr id="6" name="Group 5"/>
          <p:cNvGrpSpPr/>
          <p:nvPr/>
        </p:nvGrpSpPr>
        <p:grpSpPr>
          <a:xfrm>
            <a:off x="696416" y="2723728"/>
            <a:ext cx="7690293" cy="3657600"/>
            <a:chOff x="696416" y="2579712"/>
            <a:chExt cx="7690293" cy="3657600"/>
          </a:xfrm>
        </p:grpSpPr>
        <p:pic>
          <p:nvPicPr>
            <p:cNvPr id="120834" name="Picture 2" descr="File:Struthiomimus ROM.jpg"/>
            <p:cNvPicPr>
              <a:picLocks noChangeAspect="1" noChangeArrowheads="1"/>
            </p:cNvPicPr>
            <p:nvPr/>
          </p:nvPicPr>
          <p:blipFill>
            <a:blip r:embed="rId3" cstate="print"/>
            <a:srcRect/>
            <a:stretch>
              <a:fillRect/>
            </a:stretch>
          </p:blipFill>
          <p:spPr bwMode="auto">
            <a:xfrm>
              <a:off x="696416" y="2579712"/>
              <a:ext cx="7620000" cy="3657600"/>
            </a:xfrm>
            <a:prstGeom prst="rect">
              <a:avLst/>
            </a:prstGeom>
            <a:noFill/>
          </p:spPr>
        </p:pic>
        <p:sp>
          <p:nvSpPr>
            <p:cNvPr id="5" name="TextBox 4"/>
            <p:cNvSpPr txBox="1"/>
            <p:nvPr/>
          </p:nvSpPr>
          <p:spPr>
            <a:xfrm>
              <a:off x="4909475" y="4725144"/>
              <a:ext cx="3477234" cy="523220"/>
            </a:xfrm>
            <a:prstGeom prst="rect">
              <a:avLst/>
            </a:prstGeom>
            <a:noFill/>
          </p:spPr>
          <p:txBody>
            <a:bodyPr wrap="none" rtlCol="0">
              <a:spAutoFit/>
            </a:bodyPr>
            <a:lstStyle/>
            <a:p>
              <a:r>
                <a:rPr lang="zh-TW" altLang="en-US" sz="2800" i="1" dirty="0" smtClean="0"/>
                <a:t>似鸵龙 </a:t>
              </a:r>
              <a:r>
                <a:rPr lang="en-AU" sz="2800" i="1" dirty="0" err="1" smtClean="0"/>
                <a:t>Struthiomimus</a:t>
              </a:r>
              <a:endParaRPr lang="en-AU" sz="2800" dirty="0"/>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pds032 LJP"/>
          <p:cNvPicPr>
            <a:picLocks noChangeAspect="1" noChangeArrowheads="1"/>
          </p:cNvPicPr>
          <p:nvPr/>
        </p:nvPicPr>
        <p:blipFill>
          <a:blip r:embed="rId3" cstate="print"/>
          <a:srcRect/>
          <a:stretch>
            <a:fillRect/>
          </a:stretch>
        </p:blipFill>
        <p:spPr bwMode="auto">
          <a:xfrm>
            <a:off x="533400" y="361950"/>
            <a:ext cx="8051800" cy="6038850"/>
          </a:xfrm>
          <a:prstGeom prst="rect">
            <a:avLst/>
          </a:prstGeom>
          <a:noFill/>
          <a:ln w="9525">
            <a:noFill/>
            <a:miter lim="800000"/>
            <a:headEnd/>
            <a:tailEnd/>
          </a:ln>
          <a:effectLst>
            <a:outerShdw blurRad="50800" dist="190500" dir="2700000" algn="tl" rotWithShape="0">
              <a:prstClr val="black">
                <a:alpha val="70000"/>
              </a:prstClr>
            </a:outerShdw>
          </a:effectLst>
        </p:spPr>
      </p:pic>
      <p:sp>
        <p:nvSpPr>
          <p:cNvPr id="2" name="矩形 1"/>
          <p:cNvSpPr/>
          <p:nvPr/>
        </p:nvSpPr>
        <p:spPr bwMode="auto">
          <a:xfrm>
            <a:off x="2499072" y="363116"/>
            <a:ext cx="3816424" cy="402754"/>
          </a:xfrm>
          <a:prstGeom prst="rect">
            <a:avLst/>
          </a:prstGeom>
          <a:solidFill>
            <a:schemeClr val="accent3"/>
          </a:solidFill>
          <a:ln>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300" dirty="0" smtClean="0">
                <a:solidFill>
                  <a:schemeClr val="bg1"/>
                </a:solidFill>
                <a:effectLst>
                  <a:outerShdw blurRad="38100" dist="38100" dir="2700000" algn="tl">
                    <a:srgbClr val="000000">
                      <a:alpha val="43137"/>
                    </a:srgbClr>
                  </a:outerShdw>
                </a:effectLst>
                <a:latin typeface="Segoe" pitchFamily="34" charset="0"/>
              </a:rPr>
              <a:t>地质时间表</a:t>
            </a:r>
            <a:endParaRPr lang="zh-HK" altLang="en-US" sz="2300" dirty="0"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533400" y="381000"/>
            <a:ext cx="8001000" cy="6096000"/>
            <a:chOff x="533400" y="381000"/>
            <a:chExt cx="8001000" cy="6096000"/>
          </a:xfrm>
        </p:grpSpPr>
        <p:pic>
          <p:nvPicPr>
            <p:cNvPr id="155650" name="Picture 2" descr="pds057 LJP"/>
            <p:cNvPicPr>
              <a:picLocks noChangeAspect="1" noChangeArrowheads="1"/>
            </p:cNvPicPr>
            <p:nvPr/>
          </p:nvPicPr>
          <p:blipFill>
            <a:blip r:embed="rId3" cstate="print"/>
            <a:srcRect/>
            <a:stretch>
              <a:fillRect/>
            </a:stretch>
          </p:blipFill>
          <p:spPr bwMode="auto">
            <a:xfrm>
              <a:off x="565222" y="381000"/>
              <a:ext cx="7969178" cy="6096000"/>
            </a:xfrm>
            <a:prstGeom prst="rect">
              <a:avLst/>
            </a:prstGeom>
            <a:noFill/>
            <a:ln w="9525">
              <a:noFill/>
              <a:miter lim="800000"/>
              <a:headEnd/>
              <a:tailEnd/>
            </a:ln>
            <a:effectLst>
              <a:outerShdw blurRad="50800" dist="190500" dir="2700000" algn="tl" rotWithShape="0">
                <a:prstClr val="black">
                  <a:alpha val="70000"/>
                </a:prstClr>
              </a:outerShdw>
            </a:effectLst>
          </p:spPr>
        </p:pic>
        <p:sp>
          <p:nvSpPr>
            <p:cNvPr id="155651" name="Rectangle 3"/>
            <p:cNvSpPr>
              <a:spLocks noChangeArrowheads="1"/>
            </p:cNvSpPr>
            <p:nvPr/>
          </p:nvSpPr>
          <p:spPr bwMode="auto">
            <a:xfrm>
              <a:off x="998273" y="381002"/>
              <a:ext cx="6840211" cy="423333"/>
            </a:xfrm>
            <a:prstGeom prst="rect">
              <a:avLst/>
            </a:prstGeom>
            <a:solidFill>
              <a:srgbClr val="FF9966"/>
            </a:solidFill>
            <a:ln w="9525">
              <a:noFill/>
              <a:miter lim="800000"/>
              <a:headEnd/>
              <a:tailEnd/>
            </a:ln>
          </p:spPr>
          <p:txBody>
            <a:bodyPr wrap="none" lIns="91436" tIns="45716" rIns="91436" bIns="45716" anchor="ctr"/>
            <a:lstStyle/>
            <a:p>
              <a:pPr algn="ctr" defTabSz="822952"/>
              <a:r>
                <a:rPr lang="zh-TW" altLang="en-US" sz="2400" b="1" i="0" dirty="0" smtClean="0">
                  <a:solidFill>
                    <a:srgbClr val="000000"/>
                  </a:solidFill>
                  <a:latin typeface="AvantGarde Md BT" pitchFamily="34" charset="0"/>
                  <a:ea typeface="+mn-ea"/>
                </a:rPr>
                <a:t>被大洪水淹没的次序</a:t>
              </a:r>
              <a:endParaRPr lang="en-US" sz="2400" b="1" i="0" dirty="0">
                <a:solidFill>
                  <a:srgbClr val="000000"/>
                </a:solidFill>
                <a:latin typeface="AvantGarde Md BT" pitchFamily="34" charset="0"/>
                <a:ea typeface="+mn-ea"/>
              </a:endParaRPr>
            </a:p>
          </p:txBody>
        </p:sp>
        <p:sp>
          <p:nvSpPr>
            <p:cNvPr id="155652" name="Rectangle 4"/>
            <p:cNvSpPr>
              <a:spLocks noChangeArrowheads="1"/>
            </p:cNvSpPr>
            <p:nvPr/>
          </p:nvSpPr>
          <p:spPr bwMode="auto">
            <a:xfrm>
              <a:off x="533400" y="869245"/>
              <a:ext cx="439966" cy="5184422"/>
            </a:xfrm>
            <a:prstGeom prst="rect">
              <a:avLst/>
            </a:prstGeom>
            <a:solidFill>
              <a:srgbClr val="FF9966"/>
            </a:solidFill>
            <a:ln w="9525">
              <a:noFill/>
              <a:miter lim="800000"/>
              <a:headEnd/>
              <a:tailEnd/>
            </a:ln>
          </p:spPr>
          <p:txBody>
            <a:bodyPr wrap="none" lIns="91436" tIns="45716" rIns="91436" bIns="45716" anchor="ctr"/>
            <a:lstStyle/>
            <a:p>
              <a:pPr algn="ctr" defTabSz="822952"/>
              <a:endParaRPr lang="en-US" sz="2400" b="1" i="0" dirty="0">
                <a:solidFill>
                  <a:srgbClr val="000000"/>
                </a:solidFill>
                <a:latin typeface="AvantGarde Md BT" pitchFamily="34" charset="0"/>
                <a:ea typeface="+mn-ea"/>
              </a:endParaRPr>
            </a:p>
          </p:txBody>
        </p:sp>
        <p:sp>
          <p:nvSpPr>
            <p:cNvPr id="6" name="Rectangle 4"/>
            <p:cNvSpPr>
              <a:spLocks noChangeArrowheads="1"/>
            </p:cNvSpPr>
            <p:nvPr/>
          </p:nvSpPr>
          <p:spPr bwMode="auto">
            <a:xfrm>
              <a:off x="1143000" y="825065"/>
              <a:ext cx="6477000" cy="165536"/>
            </a:xfrm>
            <a:prstGeom prst="rect">
              <a:avLst/>
            </a:prstGeom>
            <a:solidFill>
              <a:srgbClr val="FF9966"/>
            </a:solidFill>
            <a:ln w="9525">
              <a:noFill/>
              <a:miter lim="800000"/>
              <a:headEnd/>
              <a:tailEnd/>
            </a:ln>
          </p:spPr>
          <p:txBody>
            <a:bodyPr wrap="none" lIns="91436" tIns="45716" rIns="91436" bIns="45716" anchor="ctr"/>
            <a:lstStyle/>
            <a:p>
              <a:pPr algn="ctr" defTabSz="822952"/>
              <a:endParaRPr lang="en-US" sz="2400" b="1" i="0" dirty="0">
                <a:solidFill>
                  <a:srgbClr val="000000"/>
                </a:solidFill>
                <a:latin typeface="AvantGarde Md BT" pitchFamily="34" charset="0"/>
                <a:ea typeface="+mn-ea"/>
              </a:endParaRPr>
            </a:p>
          </p:txBody>
        </p:sp>
      </p:gr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611560" y="836712"/>
            <a:ext cx="7013848" cy="664797"/>
          </a:xfrm>
        </p:spPr>
        <p:txBody>
          <a:bodyPr/>
          <a:lstStyle/>
          <a:p>
            <a:pPr eaLnBrk="1" hangingPunct="1"/>
            <a:r>
              <a:rPr lang="en-AU" dirty="0" smtClean="0"/>
              <a:t>Great Artesian Basin</a:t>
            </a:r>
          </a:p>
        </p:txBody>
      </p:sp>
      <p:pic>
        <p:nvPicPr>
          <p:cNvPr id="110595" name="Picture 3" descr="g-art-b"/>
          <p:cNvPicPr>
            <a:picLocks noChangeAspect="1" noChangeArrowheads="1"/>
          </p:cNvPicPr>
          <p:nvPr/>
        </p:nvPicPr>
        <p:blipFill>
          <a:blip r:embed="rId3" cstate="print"/>
          <a:srcRect/>
          <a:stretch>
            <a:fillRect/>
          </a:stretch>
        </p:blipFill>
        <p:spPr bwMode="auto">
          <a:xfrm>
            <a:off x="457200" y="-9525"/>
            <a:ext cx="8229600" cy="6875463"/>
          </a:xfrm>
          <a:prstGeom prst="rect">
            <a:avLst/>
          </a:prstGeom>
          <a:noFill/>
          <a:ln w="9525">
            <a:noFill/>
            <a:miter lim="800000"/>
            <a:headEnd/>
            <a:tailEnd/>
          </a:ln>
        </p:spPr>
      </p:pic>
      <p:pic>
        <p:nvPicPr>
          <p:cNvPr id="3078" name="Picture 6" descr="https://encrypted-tbn2.gstatic.com/images?q=tbn:ANd9GcRM1QoBEXH0iK_fuDxC8T9f74AajwYUAgZtU1B7B4VPsrW1Qj3YfQ"/>
          <p:cNvPicPr>
            <a:picLocks noChangeAspect="1" noChangeArrowheads="1"/>
          </p:cNvPicPr>
          <p:nvPr/>
        </p:nvPicPr>
        <p:blipFill>
          <a:blip r:embed="rId4" cstate="print"/>
          <a:srcRect l="7794" t="5838" b="3677"/>
          <a:stretch>
            <a:fillRect/>
          </a:stretch>
        </p:blipFill>
        <p:spPr bwMode="auto">
          <a:xfrm>
            <a:off x="1500014" y="2204864"/>
            <a:ext cx="1703834" cy="2232248"/>
          </a:xfrm>
          <a:prstGeom prst="rect">
            <a:avLst/>
          </a:prstGeom>
          <a:noFill/>
        </p:spPr>
      </p:pic>
      <p:sp>
        <p:nvSpPr>
          <p:cNvPr id="2" name="矩形 1"/>
          <p:cNvSpPr/>
          <p:nvPr/>
        </p:nvSpPr>
        <p:spPr bwMode="auto">
          <a:xfrm>
            <a:off x="3347864" y="2204864"/>
            <a:ext cx="1080120" cy="360040"/>
          </a:xfrm>
          <a:prstGeom prst="rect">
            <a:avLst/>
          </a:prstGeom>
          <a:solidFill>
            <a:srgbClr val="71E917"/>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300" dirty="0" smtClean="0">
                <a:solidFill>
                  <a:schemeClr val="bg1"/>
                </a:solidFill>
                <a:effectLst>
                  <a:outerShdw blurRad="38100" dist="38100" dir="2700000" algn="tl">
                    <a:srgbClr val="000000">
                      <a:alpha val="43137"/>
                    </a:srgbClr>
                  </a:outerShdw>
                </a:effectLst>
                <a:latin typeface="Segoe" pitchFamily="34" charset="0"/>
              </a:rPr>
              <a:t>澳洲</a:t>
            </a:r>
            <a:endParaRPr lang="zh-HK" altLang="en-US" sz="23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6" name="矩形 5"/>
          <p:cNvSpPr/>
          <p:nvPr/>
        </p:nvSpPr>
        <p:spPr bwMode="auto">
          <a:xfrm>
            <a:off x="7380312" y="4797152"/>
            <a:ext cx="792088" cy="360040"/>
          </a:xfrm>
          <a:prstGeom prst="rect">
            <a:avLst/>
          </a:prstGeom>
          <a:solidFill>
            <a:srgbClr val="3DE3C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1500" dirty="0" smtClean="0">
                <a:solidFill>
                  <a:schemeClr val="bg1"/>
                </a:solidFill>
                <a:effectLst>
                  <a:outerShdw blurRad="38100" dist="38100" dir="2700000" algn="tl">
                    <a:srgbClr val="000000">
                      <a:alpha val="43137"/>
                    </a:srgbClr>
                  </a:outerShdw>
                </a:effectLst>
                <a:latin typeface="Segoe" pitchFamily="34" charset="0"/>
              </a:rPr>
              <a:t>悉尼</a:t>
            </a:r>
            <a:endParaRPr lang="zh-HK" altLang="en-US" sz="15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7" name="矩形 6"/>
          <p:cNvSpPr/>
          <p:nvPr/>
        </p:nvSpPr>
        <p:spPr bwMode="auto">
          <a:xfrm>
            <a:off x="7740352" y="3248186"/>
            <a:ext cx="1080120" cy="360040"/>
          </a:xfrm>
          <a:prstGeom prst="rect">
            <a:avLst/>
          </a:prstGeom>
          <a:solidFill>
            <a:srgbClr val="3DE3C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1500" dirty="0" smtClean="0">
                <a:solidFill>
                  <a:schemeClr val="bg1"/>
                </a:solidFill>
                <a:effectLst>
                  <a:outerShdw blurRad="38100" dist="38100" dir="2700000" algn="tl">
                    <a:srgbClr val="000000">
                      <a:alpha val="43137"/>
                    </a:srgbClr>
                  </a:outerShdw>
                </a:effectLst>
                <a:latin typeface="Segoe" pitchFamily="34" charset="0"/>
              </a:rPr>
              <a:t>布里斯班</a:t>
            </a:r>
            <a:endParaRPr lang="zh-HK" altLang="en-US" sz="15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 name="矩形 7"/>
          <p:cNvSpPr/>
          <p:nvPr/>
        </p:nvSpPr>
        <p:spPr bwMode="auto">
          <a:xfrm>
            <a:off x="4427984" y="3428206"/>
            <a:ext cx="1152128" cy="360040"/>
          </a:xfrm>
          <a:prstGeom prst="rect">
            <a:avLst/>
          </a:prstGeom>
          <a:solidFill>
            <a:schemeClr val="tx2">
              <a:lumMod val="75000"/>
            </a:schemeClr>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1500" dirty="0" smtClean="0">
                <a:solidFill>
                  <a:schemeClr val="bg1"/>
                </a:solidFill>
                <a:effectLst>
                  <a:outerShdw blurRad="38100" dist="38100" dir="2700000" algn="tl">
                    <a:srgbClr val="000000">
                      <a:alpha val="43137"/>
                    </a:srgbClr>
                  </a:outerShdw>
                </a:effectLst>
                <a:latin typeface="Segoe" pitchFamily="34" charset="0"/>
              </a:rPr>
              <a:t>大自流盆地</a:t>
            </a:r>
            <a:endParaRPr lang="zh-HK" altLang="en-US" sz="1500" dirty="0" smtClean="0">
              <a:solidFill>
                <a:schemeClr val="bg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5714" name="Picture 2" descr="12 Grand Canyon"/>
          <p:cNvPicPr>
            <a:picLocks noChangeAspect="1" noChangeArrowheads="1"/>
          </p:cNvPicPr>
          <p:nvPr/>
        </p:nvPicPr>
        <p:blipFill>
          <a:blip r:embed="rId3" cstate="print"/>
          <a:srcRect/>
          <a:stretch>
            <a:fillRect/>
          </a:stretch>
        </p:blipFill>
        <p:spPr bwMode="auto">
          <a:xfrm>
            <a:off x="0" y="914400"/>
            <a:ext cx="9144000" cy="5943600"/>
          </a:xfrm>
          <a:prstGeom prst="rect">
            <a:avLst/>
          </a:prstGeom>
          <a:noFill/>
          <a:ln w="9525">
            <a:noFill/>
            <a:miter lim="800000"/>
            <a:headEnd/>
            <a:tailEnd/>
          </a:ln>
        </p:spPr>
      </p:pic>
      <p:sp>
        <p:nvSpPr>
          <p:cNvPr id="860163" name="Rectangle 3"/>
          <p:cNvSpPr>
            <a:spLocks noGrp="1" noChangeArrowheads="1"/>
          </p:cNvSpPr>
          <p:nvPr>
            <p:ph type="title" idx="4294967295"/>
          </p:nvPr>
        </p:nvSpPr>
        <p:spPr>
          <a:xfrm>
            <a:off x="381000" y="152400"/>
            <a:ext cx="8458200" cy="1024896"/>
          </a:xfrm>
        </p:spPr>
        <p:txBody>
          <a:bodyPr/>
          <a:lstStyle/>
          <a:p>
            <a:pPr algn="l" eaLnBrk="1" hangingPunct="1"/>
            <a:r>
              <a:rPr lang="en-US" altLang="zh-HK" sz="2000" i="0" dirty="0" smtClean="0">
                <a:solidFill>
                  <a:srgbClr val="FFCCCC"/>
                </a:solidFill>
                <a:ea typeface="PMingLiU" pitchFamily="18" charset="-120"/>
              </a:rPr>
              <a:t/>
            </a:r>
            <a:br>
              <a:rPr lang="en-US" altLang="zh-HK" sz="2000" i="0" dirty="0" smtClean="0">
                <a:solidFill>
                  <a:srgbClr val="FFCCCC"/>
                </a:solidFill>
                <a:ea typeface="PMingLiU" pitchFamily="18" charset="-120"/>
              </a:rPr>
            </a:br>
            <a:r>
              <a:rPr lang="en-US" altLang="zh-HK" sz="2800" i="0" dirty="0" smtClean="0">
                <a:solidFill>
                  <a:srgbClr val="FFCCCC"/>
                </a:solidFill>
                <a:ea typeface="PMingLiU" pitchFamily="18" charset="-120"/>
              </a:rPr>
              <a:t>Large-scale sedimentary formations</a:t>
            </a:r>
            <a:r>
              <a:rPr lang="zh-TW" altLang="en-US" sz="3400" i="0" dirty="0" smtClean="0">
                <a:solidFill>
                  <a:srgbClr val="FFC2E0"/>
                </a:solidFill>
                <a:latin typeface="SimSun" pitchFamily="2" charset="-122"/>
                <a:ea typeface="SimSun" pitchFamily="2" charset="-122"/>
              </a:rPr>
              <a:t>大规模的沉积岩组</a:t>
            </a:r>
            <a:r>
              <a:rPr lang="zh-HK" altLang="en-US" sz="2000" i="0" dirty="0" smtClean="0">
                <a:solidFill>
                  <a:srgbClr val="FFC2E0"/>
                </a:solidFill>
                <a:latin typeface="SimSun" pitchFamily="2" charset="-122"/>
                <a:ea typeface="SimSun" pitchFamily="2" charset="-122"/>
              </a:rPr>
              <a:t/>
            </a:r>
            <a:br>
              <a:rPr lang="zh-HK" altLang="en-US" sz="2000" i="0" dirty="0" smtClean="0">
                <a:solidFill>
                  <a:srgbClr val="FFC2E0"/>
                </a:solidFill>
                <a:latin typeface="SimSun" pitchFamily="2" charset="-122"/>
                <a:ea typeface="SimSun" pitchFamily="2" charset="-122"/>
              </a:rPr>
            </a:br>
            <a:endParaRPr lang="en-AU" altLang="zh-HK" sz="2000" i="0" dirty="0" smtClean="0">
              <a:solidFill>
                <a:srgbClr val="FFCCCC"/>
              </a:solidFill>
              <a:ea typeface="PMingLiU" pitchFamily="18" charset="-120"/>
            </a:endParaRPr>
          </a:p>
        </p:txBody>
      </p:sp>
      <p:grpSp>
        <p:nvGrpSpPr>
          <p:cNvPr id="2" name="Group 4"/>
          <p:cNvGrpSpPr>
            <a:grpSpLocks/>
          </p:cNvGrpSpPr>
          <p:nvPr/>
        </p:nvGrpSpPr>
        <p:grpSpPr bwMode="auto">
          <a:xfrm>
            <a:off x="179388" y="1073150"/>
            <a:ext cx="2868613" cy="1200150"/>
            <a:chOff x="113" y="676"/>
            <a:chExt cx="1807" cy="756"/>
          </a:xfrm>
        </p:grpSpPr>
        <p:sp>
          <p:nvSpPr>
            <p:cNvPr id="115717" name="AutoShape 5"/>
            <p:cNvSpPr>
              <a:spLocks noChangeArrowheads="1"/>
            </p:cNvSpPr>
            <p:nvPr/>
          </p:nvSpPr>
          <p:spPr bwMode="auto">
            <a:xfrm>
              <a:off x="1277" y="816"/>
              <a:ext cx="643" cy="240"/>
            </a:xfrm>
            <a:prstGeom prst="rightArrow">
              <a:avLst>
                <a:gd name="adj1" fmla="val 18296"/>
                <a:gd name="adj2" fmla="val 72313"/>
              </a:avLst>
            </a:prstGeom>
            <a:solidFill>
              <a:schemeClr val="tx2"/>
            </a:solidFill>
            <a:ln w="9525">
              <a:solidFill>
                <a:schemeClr val="bg1"/>
              </a:solidFill>
              <a:miter lim="800000"/>
              <a:headEnd/>
              <a:tailEnd/>
            </a:ln>
          </p:spPr>
          <p:txBody>
            <a:bodyPr wrap="none" anchor="ctr"/>
            <a:lstStyle/>
            <a:p>
              <a:pPr eaLnBrk="0" hangingPunct="0"/>
              <a:endParaRPr lang="en-AU" altLang="zh-HK" sz="2400">
                <a:solidFill>
                  <a:srgbClr val="FFFFCC"/>
                </a:solidFill>
                <a:latin typeface="Times New Roman" pitchFamily="18" charset="0"/>
                <a:ea typeface="PMingLiU" pitchFamily="18" charset="-120"/>
              </a:endParaRPr>
            </a:p>
          </p:txBody>
        </p:sp>
        <p:sp>
          <p:nvSpPr>
            <p:cNvPr id="115718" name="Text Box 6"/>
            <p:cNvSpPr txBox="1">
              <a:spLocks noChangeArrowheads="1"/>
            </p:cNvSpPr>
            <p:nvPr/>
          </p:nvSpPr>
          <p:spPr bwMode="auto">
            <a:xfrm>
              <a:off x="113" y="676"/>
              <a:ext cx="1406" cy="756"/>
            </a:xfrm>
            <a:prstGeom prst="rect">
              <a:avLst/>
            </a:prstGeom>
            <a:solidFill>
              <a:schemeClr val="tx1"/>
            </a:solidFill>
            <a:ln w="9525">
              <a:solidFill>
                <a:schemeClr val="accent2"/>
              </a:solidFill>
              <a:miter lim="800000"/>
              <a:headEnd/>
              <a:tailEnd/>
            </a:ln>
          </p:spPr>
          <p:txBody>
            <a:bodyPr wrap="square" lIns="91438" tIns="45718" rIns="91438" bIns="45718">
              <a:spAutoFit/>
            </a:bodyPr>
            <a:lstStyle/>
            <a:p>
              <a:pPr algn="r" eaLnBrk="0" hangingPunct="0"/>
              <a:r>
                <a:rPr lang="en-US" altLang="zh-HK" sz="2400" i="1" dirty="0">
                  <a:solidFill>
                    <a:srgbClr val="CC0066"/>
                  </a:solidFill>
                  <a:latin typeface="Arial Narrow" pitchFamily="34" charset="0"/>
                  <a:ea typeface="PMingLiU" pitchFamily="18" charset="-120"/>
                </a:rPr>
                <a:t>Coconino Sandstone</a:t>
              </a:r>
            </a:p>
            <a:p>
              <a:pPr algn="r" eaLnBrk="0" hangingPunct="0"/>
              <a:r>
                <a:rPr lang="en-US" altLang="zh-TW" sz="2400" b="1" i="1" dirty="0" smtClean="0">
                  <a:solidFill>
                    <a:srgbClr val="8B0045"/>
                  </a:solidFill>
                  <a:latin typeface="SimSun" pitchFamily="2" charset="-122"/>
                  <a:ea typeface="SimSun" pitchFamily="2" charset="-122"/>
                </a:rPr>
                <a:t>Coconino </a:t>
              </a:r>
              <a:r>
                <a:rPr lang="zh-TW" altLang="en-US" sz="2400" b="1" dirty="0" smtClean="0">
                  <a:solidFill>
                    <a:srgbClr val="8B0045"/>
                  </a:solidFill>
                  <a:latin typeface="SimSun" pitchFamily="2" charset="-122"/>
                  <a:ea typeface="SimSun" pitchFamily="2" charset="-122"/>
                </a:rPr>
                <a:t>沙</a:t>
              </a:r>
              <a:r>
                <a:rPr lang="zh-TW" altLang="en-US" sz="2400" b="1" dirty="0">
                  <a:solidFill>
                    <a:srgbClr val="8B0045"/>
                  </a:solidFill>
                  <a:latin typeface="SimSun" pitchFamily="2" charset="-122"/>
                  <a:ea typeface="SimSun" pitchFamily="2" charset="-122"/>
                </a:rPr>
                <a:t>岩</a:t>
              </a:r>
              <a:endParaRPr lang="zh-HK" altLang="en-US" sz="2400" b="1" dirty="0">
                <a:solidFill>
                  <a:srgbClr val="8B0045"/>
                </a:solidFill>
                <a:latin typeface="SimSun" pitchFamily="2" charset="-122"/>
                <a:ea typeface="SimSun" pitchFamily="2"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4000"/>
                                  </p:stCondLst>
                                  <p:iterate type="wd">
                                    <p:tmPct val="100000"/>
                                  </p:iterate>
                                  <p:childTnLst>
                                    <p:set>
                                      <p:cBhvr>
                                        <p:cTn id="11" dur="1" fill="hold">
                                          <p:stCondLst>
                                            <p:cond delay="0"/>
                                          </p:stCondLst>
                                        </p:cTn>
                                        <p:tgtEl>
                                          <p:spTgt spid="860163"/>
                                        </p:tgtEl>
                                        <p:attrNameLst>
                                          <p:attrName>style.visibility</p:attrName>
                                        </p:attrNameLst>
                                      </p:cBhvr>
                                      <p:to>
                                        <p:strVal val="visible"/>
                                      </p:to>
                                    </p:set>
                                    <p:anim calcmode="lin" valueType="num">
                                      <p:cBhvr additive="base">
                                        <p:cTn id="12" dur="300" fill="hold"/>
                                        <p:tgtEl>
                                          <p:spTgt spid="860163"/>
                                        </p:tgtEl>
                                        <p:attrNameLst>
                                          <p:attrName>ppt_x</p:attrName>
                                        </p:attrNameLst>
                                      </p:cBhvr>
                                      <p:tavLst>
                                        <p:tav tm="0">
                                          <p:val>
                                            <p:strVal val="0-#ppt_w/2"/>
                                          </p:val>
                                        </p:tav>
                                        <p:tav tm="100000">
                                          <p:val>
                                            <p:strVal val="#ppt_x"/>
                                          </p:val>
                                        </p:tav>
                                      </p:tavLst>
                                    </p:anim>
                                    <p:anim calcmode="lin" valueType="num">
                                      <p:cBhvr additive="base">
                                        <p:cTn id="13" dur="300" fill="hold"/>
                                        <p:tgtEl>
                                          <p:spTgt spid="860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txBox="1">
            <a:spLocks/>
          </p:cNvSpPr>
          <p:nvPr/>
        </p:nvSpPr>
        <p:spPr bwMode="auto">
          <a:xfrm>
            <a:off x="611560" y="116632"/>
            <a:ext cx="7851775" cy="900113"/>
          </a:xfrm>
          <a:prstGeom prst="rect">
            <a:avLst/>
          </a:prstGeom>
          <a:noFill/>
          <a:ln w="9525">
            <a:noFill/>
            <a:miter lim="800000"/>
            <a:headEnd/>
            <a:tailEnd/>
          </a:ln>
        </p:spPr>
        <p:txBody>
          <a:bodyPr/>
          <a:lstStyle/>
          <a:p>
            <a:pPr algn="ctr" defTabSz="822325" eaLnBrk="0" hangingPunct="0"/>
            <a:r>
              <a:rPr lang="en-AU" altLang="zh-TW"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sym typeface="Gill Sans"/>
              </a:rPr>
              <a:t>Soft sediment deformation</a:t>
            </a:r>
          </a:p>
          <a:p>
            <a:pPr algn="ctr" defTabSz="822325" eaLnBrk="0" hangingPunct="0"/>
            <a:r>
              <a:rPr lang="zh-TW" altLang="en-US" sz="3800" dirty="0" smtClean="0">
                <a:solidFill>
                  <a:srgbClr val="FFFFFF"/>
                </a:solidFill>
                <a:latin typeface="SimSun" pitchFamily="2" charset="-122"/>
                <a:ea typeface="SimSun" pitchFamily="2" charset="-122"/>
                <a:cs typeface="ヒラギノ角ゴ ProN W3"/>
                <a:sym typeface="Gill Sans"/>
              </a:rPr>
              <a:t>松软的沉积物扭曲变形</a:t>
            </a:r>
            <a:endParaRPr lang="zh-HK" altLang="en-US" sz="3800" dirty="0">
              <a:solidFill>
                <a:srgbClr val="FFFFFF"/>
              </a:solidFill>
              <a:latin typeface="SimSun" pitchFamily="2" charset="-122"/>
              <a:ea typeface="SimSun" pitchFamily="2" charset="-122"/>
              <a:cs typeface="ヒラギノ角ゴ ProN W3"/>
              <a:sym typeface="Gill Sans"/>
            </a:endParaRPr>
          </a:p>
        </p:txBody>
      </p:sp>
      <p:grpSp>
        <p:nvGrpSpPr>
          <p:cNvPr id="2" name="群組 12"/>
          <p:cNvGrpSpPr>
            <a:grpSpLocks/>
          </p:cNvGrpSpPr>
          <p:nvPr/>
        </p:nvGrpSpPr>
        <p:grpSpPr bwMode="auto">
          <a:xfrm>
            <a:off x="228600" y="1643063"/>
            <a:ext cx="8763000" cy="5062537"/>
            <a:chOff x="228600" y="1643063"/>
            <a:chExt cx="8763000" cy="5062537"/>
          </a:xfrm>
        </p:grpSpPr>
        <p:pic>
          <p:nvPicPr>
            <p:cNvPr id="119812" name="Picture 4" descr="Kaibab diagram.jpg"/>
            <p:cNvPicPr>
              <a:picLocks noChangeAspect="1"/>
            </p:cNvPicPr>
            <p:nvPr/>
          </p:nvPicPr>
          <p:blipFill>
            <a:blip r:embed="rId3" cstate="print"/>
            <a:srcRect/>
            <a:stretch>
              <a:fillRect/>
            </a:stretch>
          </p:blipFill>
          <p:spPr bwMode="auto">
            <a:xfrm>
              <a:off x="228600" y="1643063"/>
              <a:ext cx="8763000" cy="5062537"/>
            </a:xfrm>
            <a:prstGeom prst="rect">
              <a:avLst/>
            </a:prstGeom>
            <a:noFill/>
            <a:ln w="9525">
              <a:noFill/>
              <a:miter lim="800000"/>
              <a:headEnd/>
              <a:tailEnd/>
            </a:ln>
          </p:spPr>
        </p:pic>
        <p:sp>
          <p:nvSpPr>
            <p:cNvPr id="119813" name="矩形 3"/>
            <p:cNvSpPr>
              <a:spLocks noChangeArrowheads="1"/>
            </p:cNvSpPr>
            <p:nvPr/>
          </p:nvSpPr>
          <p:spPr bwMode="auto">
            <a:xfrm>
              <a:off x="2514600" y="1643063"/>
              <a:ext cx="914400" cy="490537"/>
            </a:xfrm>
            <a:prstGeom prst="rect">
              <a:avLst/>
            </a:prstGeom>
            <a:solidFill>
              <a:srgbClr val="FFFFFF"/>
            </a:solidFill>
            <a:ln w="9525" algn="ctr">
              <a:solidFill>
                <a:schemeClr val="tx1"/>
              </a:solidFill>
              <a:round/>
              <a:headEnd/>
              <a:tailEnd/>
            </a:ln>
          </p:spPr>
          <p:txBody>
            <a:bodyPr/>
            <a:lstStyle/>
            <a:p>
              <a:pPr eaLnBrk="0" hangingPunct="0"/>
              <a:r>
                <a:rPr lang="zh-TW" altLang="en-US" sz="2400" b="1" dirty="0">
                  <a:solidFill>
                    <a:srgbClr val="000000"/>
                  </a:solidFill>
                  <a:latin typeface="SimSun" pitchFamily="2" charset="-122"/>
                  <a:ea typeface="SimSun" pitchFamily="2" charset="-122"/>
                  <a:cs typeface="ヒラギノ角ゴ ProN W3"/>
                </a:rPr>
                <a:t>高原</a:t>
              </a:r>
              <a:endParaRPr lang="zh-HK" altLang="en-US" sz="2400" b="1" dirty="0">
                <a:solidFill>
                  <a:srgbClr val="000000"/>
                </a:solidFill>
                <a:latin typeface="SimSun" pitchFamily="2" charset="-122"/>
                <a:ea typeface="SimSun" pitchFamily="2" charset="-122"/>
                <a:cs typeface="ヒラギノ角ゴ ProN W3"/>
              </a:endParaRPr>
            </a:p>
          </p:txBody>
        </p:sp>
        <p:sp>
          <p:nvSpPr>
            <p:cNvPr id="119814" name="矩形 4"/>
            <p:cNvSpPr>
              <a:spLocks noChangeArrowheads="1"/>
            </p:cNvSpPr>
            <p:nvPr/>
          </p:nvSpPr>
          <p:spPr bwMode="auto">
            <a:xfrm>
              <a:off x="4419600" y="1643063"/>
              <a:ext cx="4419600" cy="490537"/>
            </a:xfrm>
            <a:prstGeom prst="rect">
              <a:avLst/>
            </a:prstGeom>
            <a:solidFill>
              <a:schemeClr val="tx1"/>
            </a:solidFill>
            <a:ln w="9525" algn="ctr">
              <a:solidFill>
                <a:schemeClr val="tx1"/>
              </a:solidFill>
              <a:round/>
              <a:headEnd/>
              <a:tailEnd/>
            </a:ln>
          </p:spPr>
          <p:txBody>
            <a:bodyPr/>
            <a:lstStyle/>
            <a:p>
              <a:pPr algn="r" eaLnBrk="0" hangingPunct="0"/>
              <a:r>
                <a:rPr lang="zh-TW" altLang="en-US" sz="2400" b="1" dirty="0" smtClean="0">
                  <a:solidFill>
                    <a:srgbClr val="000000"/>
                  </a:solidFill>
                  <a:latin typeface="SimSun" pitchFamily="2" charset="-122"/>
                  <a:ea typeface="SimSun" pitchFamily="2" charset="-122"/>
                  <a:cs typeface="ヒラギノ角ゴ ProN W3"/>
                </a:rPr>
                <a:t>大峡谷地质横切面</a:t>
              </a:r>
              <a:endParaRPr lang="zh-HK" altLang="en-US" sz="2400" b="1" dirty="0">
                <a:solidFill>
                  <a:srgbClr val="000000"/>
                </a:solidFill>
                <a:latin typeface="SimSun" pitchFamily="2" charset="-122"/>
                <a:ea typeface="SimSun" pitchFamily="2" charset="-122"/>
                <a:cs typeface="ヒラギノ角ゴ ProN W3"/>
              </a:endParaRPr>
            </a:p>
          </p:txBody>
        </p:sp>
        <p:sp>
          <p:nvSpPr>
            <p:cNvPr id="119815" name="矩形 5"/>
            <p:cNvSpPr>
              <a:spLocks noChangeArrowheads="1"/>
            </p:cNvSpPr>
            <p:nvPr/>
          </p:nvSpPr>
          <p:spPr bwMode="auto">
            <a:xfrm>
              <a:off x="5029200" y="2133600"/>
              <a:ext cx="3810000" cy="457200"/>
            </a:xfrm>
            <a:prstGeom prst="rect">
              <a:avLst/>
            </a:prstGeom>
            <a:solidFill>
              <a:srgbClr val="FFFFFF"/>
            </a:solidFill>
            <a:ln w="9525" algn="ctr">
              <a:solidFill>
                <a:schemeClr val="tx1"/>
              </a:solidFill>
              <a:round/>
              <a:headEnd/>
              <a:tailEnd/>
            </a:ln>
          </p:spPr>
          <p:txBody>
            <a:bodyPr/>
            <a:lstStyle/>
            <a:p>
              <a:pPr algn="r" eaLnBrk="0" hangingPunct="0"/>
              <a:r>
                <a:rPr lang="zh-TW" altLang="en-US" sz="2400" b="1" dirty="0" smtClean="0">
                  <a:solidFill>
                    <a:srgbClr val="000000"/>
                  </a:solidFill>
                  <a:latin typeface="SimSun" pitchFamily="2" charset="-122"/>
                  <a:ea typeface="SimSun" pitchFamily="2" charset="-122"/>
                  <a:cs typeface="ヒラギノ角ゴ ProN W3"/>
                </a:rPr>
                <a:t>显示单斜褶皱结构</a:t>
              </a:r>
              <a:endParaRPr lang="zh-HK" altLang="en-US" sz="2400" b="1" dirty="0">
                <a:solidFill>
                  <a:srgbClr val="000000"/>
                </a:solidFill>
                <a:latin typeface="SimSun" pitchFamily="2" charset="-122"/>
                <a:ea typeface="SimSun" pitchFamily="2" charset="-122"/>
                <a:cs typeface="ヒラギノ角ゴ ProN W3"/>
              </a:endParaRPr>
            </a:p>
          </p:txBody>
        </p:sp>
        <p:sp>
          <p:nvSpPr>
            <p:cNvPr id="119816" name="矩形 6"/>
            <p:cNvSpPr>
              <a:spLocks noChangeArrowheads="1"/>
            </p:cNvSpPr>
            <p:nvPr/>
          </p:nvSpPr>
          <p:spPr bwMode="auto">
            <a:xfrm>
              <a:off x="5715000" y="2590800"/>
              <a:ext cx="3124200" cy="381000"/>
            </a:xfrm>
            <a:prstGeom prst="rect">
              <a:avLst/>
            </a:prstGeom>
            <a:solidFill>
              <a:srgbClr val="FFFFFF"/>
            </a:solidFill>
            <a:ln w="9525" algn="ctr">
              <a:solidFill>
                <a:schemeClr val="tx1"/>
              </a:solidFill>
              <a:round/>
              <a:headEnd/>
              <a:tailEnd/>
            </a:ln>
          </p:spPr>
          <p:txBody>
            <a:bodyPr/>
            <a:lstStyle/>
            <a:p>
              <a:pPr algn="r" eaLnBrk="0" hangingPunct="0"/>
              <a:r>
                <a:rPr lang="zh-TW" altLang="en-US" sz="2400" b="1" dirty="0">
                  <a:solidFill>
                    <a:srgbClr val="000000"/>
                  </a:solidFill>
                  <a:latin typeface="SimSun" pitchFamily="2" charset="-122"/>
                  <a:ea typeface="SimSun" pitchFamily="2" charset="-122"/>
                  <a:cs typeface="ヒラギノ角ゴ ProN W3"/>
                </a:rPr>
                <a:t>及</a:t>
              </a:r>
              <a:r>
                <a:rPr lang="en-US" altLang="zh-TW" sz="2400" b="1" dirty="0">
                  <a:solidFill>
                    <a:srgbClr val="000000"/>
                  </a:solidFill>
                  <a:latin typeface="SimSun" pitchFamily="2" charset="-122"/>
                  <a:ea typeface="SimSun" pitchFamily="2" charset="-122"/>
                  <a:cs typeface="ヒラギノ角ゴ ProN W3"/>
                </a:rPr>
                <a:t>Kaibab </a:t>
              </a:r>
              <a:r>
                <a:rPr lang="en-US" altLang="zh-TW" sz="2400" b="1" dirty="0" err="1">
                  <a:solidFill>
                    <a:srgbClr val="000000"/>
                  </a:solidFill>
                  <a:latin typeface="SimSun" pitchFamily="2" charset="-122"/>
                  <a:ea typeface="SimSun" pitchFamily="2" charset="-122"/>
                  <a:cs typeface="ヒラギノ角ゴ ProN W3"/>
                </a:rPr>
                <a:t>Upwarp</a:t>
              </a:r>
              <a:r>
                <a:rPr lang="zh-TW" altLang="en-US" sz="2400" b="1" dirty="0">
                  <a:solidFill>
                    <a:srgbClr val="000000"/>
                  </a:solidFill>
                  <a:latin typeface="SimSun" pitchFamily="2" charset="-122"/>
                  <a:ea typeface="SimSun" pitchFamily="2" charset="-122"/>
                  <a:cs typeface="ヒラギノ角ゴ ProN W3"/>
                </a:rPr>
                <a:t>高原</a:t>
              </a:r>
              <a:endParaRPr lang="zh-HK" altLang="en-US" sz="2400" b="1" dirty="0">
                <a:solidFill>
                  <a:srgbClr val="000000"/>
                </a:solidFill>
                <a:latin typeface="SimSun" pitchFamily="2" charset="-122"/>
                <a:ea typeface="SimSun" pitchFamily="2" charset="-122"/>
                <a:cs typeface="ヒラギノ角ゴ ProN W3"/>
              </a:endParaRPr>
            </a:p>
          </p:txBody>
        </p:sp>
      </p:grpSp>
      <p:sp>
        <p:nvSpPr>
          <p:cNvPr id="9" name="TextBox 8"/>
          <p:cNvSpPr txBox="1"/>
          <p:nvPr/>
        </p:nvSpPr>
        <p:spPr>
          <a:xfrm>
            <a:off x="1828208" y="5085184"/>
            <a:ext cx="943592" cy="461665"/>
          </a:xfrm>
          <a:prstGeom prst="rect">
            <a:avLst/>
          </a:prstGeom>
          <a:noFill/>
        </p:spPr>
        <p:txBody>
          <a:bodyPr wrap="none" rtlCol="0">
            <a:spAutoFit/>
          </a:bodyPr>
          <a:lstStyle/>
          <a:p>
            <a:r>
              <a:rPr lang="en-AU" sz="2400" dirty="0" smtClean="0">
                <a:solidFill>
                  <a:srgbClr val="C00000"/>
                </a:solidFill>
              </a:rPr>
              <a:t>70 my</a:t>
            </a:r>
            <a:endParaRPr lang="en-AU" sz="2400"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9" name="Rectangle 7"/>
          <p:cNvSpPr>
            <a:spLocks noGrp="1" noChangeArrowheads="1"/>
          </p:cNvSpPr>
          <p:nvPr>
            <p:ph type="title"/>
          </p:nvPr>
        </p:nvSpPr>
        <p:spPr>
          <a:xfrm>
            <a:off x="611560" y="476672"/>
            <a:ext cx="7155904" cy="1143000"/>
          </a:xfrm>
        </p:spPr>
        <p:txBody>
          <a:bodyPr/>
          <a:lstStyle/>
          <a:p>
            <a:pPr eaLnBrk="1" hangingPunct="1">
              <a:defRPr/>
            </a:pPr>
            <a:r>
              <a:rPr lang="en-US" dirty="0" smtClean="0">
                <a:effectLst>
                  <a:outerShdw blurRad="38100" dist="38100" dir="2700000" algn="tl">
                    <a:srgbClr val="000080"/>
                  </a:outerShdw>
                </a:effectLst>
                <a:ea typeface="+mj-ea"/>
              </a:rPr>
              <a:t>Coconino/Hermit contact</a:t>
            </a:r>
          </a:p>
        </p:txBody>
      </p:sp>
      <p:pic>
        <p:nvPicPr>
          <p:cNvPr id="69637" name="Picture 6" descr="Coconino - Hermite3"/>
          <p:cNvPicPr>
            <a:picLocks noChangeAspect="1" noChangeArrowheads="1"/>
          </p:cNvPicPr>
          <p:nvPr/>
        </p:nvPicPr>
        <p:blipFill>
          <a:blip r:embed="rId3" cstate="print"/>
          <a:srcRect b="8500"/>
          <a:stretch>
            <a:fillRect/>
          </a:stretch>
        </p:blipFill>
        <p:spPr bwMode="auto">
          <a:xfrm>
            <a:off x="624408" y="288032"/>
            <a:ext cx="7620000" cy="5229200"/>
          </a:xfrm>
          <a:prstGeom prst="rect">
            <a:avLst/>
          </a:prstGeom>
          <a:noFill/>
          <a:ln w="9525">
            <a:noFill/>
            <a:miter lim="800000"/>
            <a:headEnd/>
            <a:tailEnd/>
          </a:ln>
        </p:spPr>
      </p:pic>
      <p:sp>
        <p:nvSpPr>
          <p:cNvPr id="392196" name="AutoShape 4"/>
          <p:cNvSpPr>
            <a:spLocks noChangeArrowheads="1"/>
          </p:cNvSpPr>
          <p:nvPr/>
        </p:nvSpPr>
        <p:spPr bwMode="auto">
          <a:xfrm>
            <a:off x="5940152" y="1936202"/>
            <a:ext cx="3203848" cy="1039356"/>
          </a:xfrm>
          <a:prstGeom prst="leftArrow">
            <a:avLst>
              <a:gd name="adj1" fmla="val 50000"/>
              <a:gd name="adj2" fmla="val 70016"/>
            </a:avLst>
          </a:prstGeom>
          <a:solidFill>
            <a:srgbClr val="FFFF00"/>
          </a:solidFill>
          <a:ln w="12700">
            <a:solidFill>
              <a:schemeClr val="bg2">
                <a:lumMod val="50000"/>
              </a:schemeClr>
            </a:solidFill>
            <a:miter lim="800000"/>
            <a:headEnd/>
            <a:tailEnd/>
          </a:ln>
        </p:spPr>
        <p:txBody>
          <a:bodyPr wrap="square" anchor="ctr">
            <a:spAutoFit/>
          </a:bodyPr>
          <a:lstStyle/>
          <a:p>
            <a:pPr eaLnBrk="0" fontAlgn="base" hangingPunct="0">
              <a:spcBef>
                <a:spcPct val="0"/>
              </a:spcBef>
              <a:spcAft>
                <a:spcPct val="0"/>
              </a:spcAft>
            </a:pPr>
            <a:r>
              <a:rPr lang="zh-TW" altLang="en-US" sz="2800" dirty="0" smtClean="0">
                <a:solidFill>
                  <a:schemeClr val="bg2">
                    <a:lumMod val="50000"/>
                  </a:schemeClr>
                </a:solidFill>
                <a:latin typeface="+mj-lt"/>
                <a:ea typeface="ＭＳ Ｐゴシック" pitchFamily="34" charset="-128"/>
              </a:rPr>
              <a:t>相隔</a:t>
            </a:r>
            <a:r>
              <a:rPr lang="en-US" sz="2800" dirty="0" smtClean="0">
                <a:solidFill>
                  <a:schemeClr val="bg2">
                    <a:lumMod val="50000"/>
                  </a:schemeClr>
                </a:solidFill>
                <a:latin typeface="+mj-lt"/>
                <a:ea typeface="ＭＳ Ｐゴシック" pitchFamily="34" charset="-128"/>
              </a:rPr>
              <a:t>1</a:t>
            </a:r>
            <a:r>
              <a:rPr lang="en-US" altLang="zh-TW" sz="2800" dirty="0" smtClean="0">
                <a:solidFill>
                  <a:schemeClr val="bg2">
                    <a:lumMod val="50000"/>
                  </a:schemeClr>
                </a:solidFill>
                <a:latin typeface="+mj-lt"/>
                <a:ea typeface="ＭＳ Ｐゴシック" pitchFamily="34" charset="-128"/>
              </a:rPr>
              <a:t>,</a:t>
            </a:r>
            <a:r>
              <a:rPr lang="en-US" sz="2800" dirty="0" smtClean="0">
                <a:solidFill>
                  <a:schemeClr val="bg2">
                    <a:lumMod val="50000"/>
                  </a:schemeClr>
                </a:solidFill>
                <a:latin typeface="+mj-lt"/>
                <a:ea typeface="ＭＳ Ｐゴシック" pitchFamily="34" charset="-128"/>
              </a:rPr>
              <a:t>2</a:t>
            </a:r>
            <a:r>
              <a:rPr lang="en-US" altLang="zh-TW" sz="2800" dirty="0" smtClean="0">
                <a:solidFill>
                  <a:schemeClr val="bg2">
                    <a:lumMod val="50000"/>
                  </a:schemeClr>
                </a:solidFill>
                <a:latin typeface="+mj-lt"/>
                <a:ea typeface="ＭＳ Ｐゴシック" pitchFamily="34" charset="-128"/>
              </a:rPr>
              <a:t>00</a:t>
            </a:r>
            <a:r>
              <a:rPr lang="zh-TW" altLang="en-US" sz="2800" dirty="0" smtClean="0">
                <a:solidFill>
                  <a:schemeClr val="bg2">
                    <a:lumMod val="50000"/>
                  </a:schemeClr>
                </a:solidFill>
                <a:latin typeface="+mj-lt"/>
                <a:ea typeface="ＭＳ Ｐゴシック" pitchFamily="34" charset="-128"/>
              </a:rPr>
              <a:t>万年</a:t>
            </a:r>
            <a:r>
              <a:rPr lang="en-US" sz="2800" dirty="0" smtClean="0">
                <a:solidFill>
                  <a:schemeClr val="bg2">
                    <a:lumMod val="50000"/>
                  </a:schemeClr>
                </a:solidFill>
                <a:latin typeface="+mj-lt"/>
                <a:ea typeface="ＭＳ Ｐゴシック" pitchFamily="34" charset="-128"/>
              </a:rPr>
              <a:t> </a:t>
            </a:r>
            <a:endParaRPr lang="en-US" sz="2800" dirty="0">
              <a:solidFill>
                <a:schemeClr val="bg2">
                  <a:lumMod val="50000"/>
                </a:schemeClr>
              </a:solidFill>
              <a:latin typeface="+mj-lt"/>
              <a:ea typeface="ＭＳ Ｐゴシック" pitchFamily="34" charset="-128"/>
            </a:endParaRPr>
          </a:p>
        </p:txBody>
      </p:sp>
      <p:sp>
        <p:nvSpPr>
          <p:cNvPr id="392197" name="Text Box 5"/>
          <p:cNvSpPr txBox="1">
            <a:spLocks noChangeArrowheads="1"/>
          </p:cNvSpPr>
          <p:nvPr/>
        </p:nvSpPr>
        <p:spPr bwMode="auto">
          <a:xfrm>
            <a:off x="876672" y="5517232"/>
            <a:ext cx="7295728" cy="523220"/>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kumimoji="1" lang="zh-TW" altLang="en-US" sz="2800" dirty="0" smtClean="0">
                <a:solidFill>
                  <a:srgbClr val="FFFFFF"/>
                </a:solidFill>
                <a:effectLst>
                  <a:outerShdw blurRad="38100" dist="38100" dir="2700000" algn="tl">
                    <a:srgbClr val="000080"/>
                  </a:outerShdw>
                </a:effectLst>
                <a:latin typeface="Arial" pitchFamily="34" charset="0"/>
                <a:ea typeface="ＭＳ Ｐゴシック" pitchFamily="34" charset="-128"/>
                <a:cs typeface="Arial" pitchFamily="34" charset="0"/>
              </a:rPr>
              <a:t>岩层之间哪里有侵蚀的证据呢</a:t>
            </a:r>
            <a:r>
              <a:rPr kumimoji="1" lang="en-US" altLang="zh-TW" sz="2800" dirty="0" smtClean="0">
                <a:solidFill>
                  <a:srgbClr val="FFFFFF"/>
                </a:solidFill>
                <a:effectLst>
                  <a:outerShdw blurRad="38100" dist="38100" dir="2700000" algn="tl">
                    <a:srgbClr val="000080"/>
                  </a:outerShdw>
                </a:effectLst>
                <a:latin typeface="Arial" pitchFamily="34" charset="0"/>
                <a:ea typeface="ＭＳ Ｐゴシック" pitchFamily="34" charset="-128"/>
                <a:cs typeface="Arial" pitchFamily="34" charset="0"/>
              </a:rPr>
              <a:t>?</a:t>
            </a:r>
            <a:endParaRPr kumimoji="1" lang="en-US" sz="2800" dirty="0">
              <a:solidFill>
                <a:srgbClr val="FFFFFF"/>
              </a:solidFill>
              <a:effectLst>
                <a:outerShdw blurRad="38100" dist="38100" dir="2700000" algn="tl">
                  <a:srgbClr val="000080"/>
                </a:outerShdw>
              </a:effectLst>
              <a:latin typeface="Arial" pitchFamily="34" charset="0"/>
              <a:ea typeface="MS PGothic" pitchFamily="34" charset="-128"/>
              <a:cs typeface="Arial" pitchFamily="34" charset="0"/>
            </a:endParaRPr>
          </a:p>
        </p:txBody>
      </p:sp>
      <p:sp>
        <p:nvSpPr>
          <p:cNvPr id="69638" name="Text Box 8"/>
          <p:cNvSpPr txBox="1">
            <a:spLocks noChangeArrowheads="1"/>
          </p:cNvSpPr>
          <p:nvPr/>
        </p:nvSpPr>
        <p:spPr bwMode="auto">
          <a:xfrm>
            <a:off x="683568" y="1124744"/>
            <a:ext cx="2304256" cy="523220"/>
          </a:xfrm>
          <a:prstGeom prst="rect">
            <a:avLst/>
          </a:prstGeom>
          <a:solidFill>
            <a:srgbClr val="FFFF00">
              <a:alpha val="50195"/>
            </a:srgbClr>
          </a:solidFill>
          <a:ln w="9525">
            <a:noFill/>
            <a:miter lim="800000"/>
            <a:headEnd/>
            <a:tailEnd/>
          </a:ln>
        </p:spPr>
        <p:txBody>
          <a:bodyPr wrap="square">
            <a:spAutoFit/>
          </a:bodyPr>
          <a:lstStyle/>
          <a:p>
            <a:pPr eaLnBrk="0" fontAlgn="base" hangingPunct="0">
              <a:spcAft>
                <a:spcPct val="0"/>
              </a:spcAft>
            </a:pPr>
            <a:r>
              <a:rPr lang="en-GB" sz="2800" dirty="0" err="1">
                <a:solidFill>
                  <a:srgbClr val="000000"/>
                </a:solidFill>
                <a:latin typeface="Arial Narrow" pitchFamily="34" charset="0"/>
                <a:ea typeface="ＭＳ Ｐゴシック" pitchFamily="34" charset="-128"/>
              </a:rPr>
              <a:t>Coconino</a:t>
            </a:r>
            <a:r>
              <a:rPr lang="en-GB" sz="2800" dirty="0">
                <a:solidFill>
                  <a:srgbClr val="000000"/>
                </a:solidFill>
                <a:latin typeface="Arial Narrow" pitchFamily="34" charset="0"/>
                <a:ea typeface="ＭＳ Ｐゴシック" pitchFamily="34" charset="-128"/>
              </a:rPr>
              <a:t> </a:t>
            </a:r>
            <a:r>
              <a:rPr lang="zh-TW" altLang="en-US" sz="2800" b="1" dirty="0" smtClean="0">
                <a:solidFill>
                  <a:srgbClr val="8B0045"/>
                </a:solidFill>
                <a:latin typeface="SimSun" pitchFamily="2" charset="-122"/>
                <a:ea typeface="SimSun" pitchFamily="2" charset="-122"/>
              </a:rPr>
              <a:t>沙岩</a:t>
            </a:r>
            <a:endParaRPr lang="en-GB" sz="2800" i="1" dirty="0">
              <a:solidFill>
                <a:srgbClr val="000000"/>
              </a:solidFill>
              <a:latin typeface="Arial Narrow" pitchFamily="34" charset="0"/>
              <a:ea typeface="ＭＳ Ｐゴシック" pitchFamily="34" charset="-128"/>
            </a:endParaRPr>
          </a:p>
        </p:txBody>
      </p:sp>
      <p:sp>
        <p:nvSpPr>
          <p:cNvPr id="69639" name="Text Box 9"/>
          <p:cNvSpPr txBox="1">
            <a:spLocks noChangeArrowheads="1"/>
          </p:cNvSpPr>
          <p:nvPr/>
        </p:nvSpPr>
        <p:spPr bwMode="auto">
          <a:xfrm>
            <a:off x="914400" y="3193812"/>
            <a:ext cx="1828800" cy="523220"/>
          </a:xfrm>
          <a:prstGeom prst="rect">
            <a:avLst/>
          </a:prstGeom>
          <a:solidFill>
            <a:srgbClr val="FFFF00">
              <a:alpha val="49019"/>
            </a:srgbClr>
          </a:solidFill>
          <a:ln w="9525">
            <a:noFill/>
            <a:miter lim="800000"/>
            <a:headEnd/>
            <a:tailEnd/>
          </a:ln>
        </p:spPr>
        <p:txBody>
          <a:bodyPr>
            <a:spAutoFit/>
          </a:bodyPr>
          <a:lstStyle/>
          <a:p>
            <a:pPr eaLnBrk="0" fontAlgn="base" hangingPunct="0">
              <a:spcAft>
                <a:spcPct val="0"/>
              </a:spcAft>
            </a:pPr>
            <a:r>
              <a:rPr lang="en-GB" sz="2800" dirty="0" smtClean="0">
                <a:solidFill>
                  <a:srgbClr val="000000"/>
                </a:solidFill>
                <a:latin typeface="Arial Narrow" pitchFamily="34" charset="0"/>
                <a:ea typeface="ＭＳ Ｐゴシック" pitchFamily="34" charset="-128"/>
              </a:rPr>
              <a:t>Hermit</a:t>
            </a:r>
            <a:r>
              <a:rPr lang="zh-TW" altLang="en-US" sz="2800" b="1" dirty="0" smtClean="0">
                <a:solidFill>
                  <a:srgbClr val="000000"/>
                </a:solidFill>
                <a:latin typeface="Arial Narrow" pitchFamily="34" charset="0"/>
                <a:ea typeface="PMingLiU" pitchFamily="18" charset="-120"/>
              </a:rPr>
              <a:t>页岩</a:t>
            </a:r>
            <a:endParaRPr lang="en-GB" sz="2800" dirty="0">
              <a:solidFill>
                <a:srgbClr val="000000"/>
              </a:solidFill>
              <a:latin typeface="Arial Narrow" pitchFamily="34" charset="0"/>
              <a:ea typeface="ＭＳ Ｐゴシック" pitchFamily="34"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92196"/>
                                        </p:tgtEl>
                                        <p:attrNameLst>
                                          <p:attrName>style.visibility</p:attrName>
                                        </p:attrNameLst>
                                      </p:cBhvr>
                                      <p:to>
                                        <p:strVal val="visible"/>
                                      </p:to>
                                    </p:set>
                                    <p:anim calcmode="lin" valueType="num">
                                      <p:cBhvr additive="base">
                                        <p:cTn id="7" dur="500" fill="hold"/>
                                        <p:tgtEl>
                                          <p:spTgt spid="392196"/>
                                        </p:tgtEl>
                                        <p:attrNameLst>
                                          <p:attrName>ppt_x</p:attrName>
                                        </p:attrNameLst>
                                      </p:cBhvr>
                                      <p:tavLst>
                                        <p:tav tm="0">
                                          <p:val>
                                            <p:strVal val="1+#ppt_w/2"/>
                                          </p:val>
                                        </p:tav>
                                        <p:tav tm="100000">
                                          <p:val>
                                            <p:strVal val="#ppt_x"/>
                                          </p:val>
                                        </p:tav>
                                      </p:tavLst>
                                    </p:anim>
                                    <p:anim calcmode="lin" valueType="num">
                                      <p:cBhvr additive="base">
                                        <p:cTn id="8" dur="500" fill="hold"/>
                                        <p:tgtEl>
                                          <p:spTgt spid="39219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92197"/>
                                        </p:tgtEl>
                                        <p:attrNameLst>
                                          <p:attrName>style.visibility</p:attrName>
                                        </p:attrNameLst>
                                      </p:cBhvr>
                                      <p:to>
                                        <p:strVal val="visible"/>
                                      </p:to>
                                    </p:set>
                                    <p:anim calcmode="lin" valueType="num">
                                      <p:cBhvr additive="base">
                                        <p:cTn id="11" dur="500" fill="hold"/>
                                        <p:tgtEl>
                                          <p:spTgt spid="392197"/>
                                        </p:tgtEl>
                                        <p:attrNameLst>
                                          <p:attrName>ppt_x</p:attrName>
                                        </p:attrNameLst>
                                      </p:cBhvr>
                                      <p:tavLst>
                                        <p:tav tm="0">
                                          <p:val>
                                            <p:strVal val="1+#ppt_w/2"/>
                                          </p:val>
                                        </p:tav>
                                        <p:tav tm="100000">
                                          <p:val>
                                            <p:strVal val="#ppt_x"/>
                                          </p:val>
                                        </p:tav>
                                      </p:tavLst>
                                    </p:anim>
                                    <p:anim calcmode="lin" valueType="num">
                                      <p:cBhvr additive="base">
                                        <p:cTn id="12" dur="500" fill="hold"/>
                                        <p:tgtEl>
                                          <p:spTgt spid="3921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animBg="1"/>
      <p:bldP spid="3921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76200"/>
            <a:ext cx="7772400" cy="1143000"/>
          </a:xfrm>
        </p:spPr>
        <p:txBody>
          <a:bodyPr/>
          <a:lstStyle/>
          <a:p>
            <a:r>
              <a:rPr lang="zh-TW" altLang="en-US" dirty="0" smtClean="0">
                <a:solidFill>
                  <a:srgbClr val="00FFFF"/>
                </a:solidFill>
                <a:effectLst>
                  <a:outerShdw blurRad="38100" dist="38100" dir="2700000" algn="tl">
                    <a:srgbClr val="000000">
                      <a:alpha val="43137"/>
                    </a:srgbClr>
                  </a:outerShdw>
                </a:effectLst>
                <a:latin typeface="Calibri" pitchFamily="34" charset="0"/>
                <a:ea typeface="MS PGothic" pitchFamily="34" charset="-128"/>
              </a:rPr>
              <a:t>彼得后书</a:t>
            </a:r>
            <a:r>
              <a:rPr lang="en-US" altLang="ja-JP" dirty="0" smtClean="0">
                <a:solidFill>
                  <a:srgbClr val="00FFFF"/>
                </a:solidFill>
                <a:effectLst>
                  <a:outerShdw blurRad="38100" dist="38100" dir="2700000" algn="tl">
                    <a:srgbClr val="000000">
                      <a:alpha val="43137"/>
                    </a:srgbClr>
                  </a:outerShdw>
                </a:effectLst>
                <a:latin typeface="Calibri" pitchFamily="34" charset="0"/>
                <a:ea typeface="MS PGothic" pitchFamily="34" charset="-128"/>
              </a:rPr>
              <a:t> 3:3-6</a:t>
            </a:r>
            <a:endParaRPr lang="en-US" altLang="ja-JP" dirty="0">
              <a:solidFill>
                <a:srgbClr val="00FFFF"/>
              </a:solidFill>
              <a:effectLst>
                <a:outerShdw blurRad="38100" dist="38100" dir="2700000" algn="tl">
                  <a:srgbClr val="000000">
                    <a:alpha val="43137"/>
                  </a:srgbClr>
                </a:outerShdw>
              </a:effectLst>
              <a:latin typeface="Calibri" pitchFamily="34" charset="0"/>
              <a:ea typeface="MS PGothic" pitchFamily="34" charset="-128"/>
            </a:endParaRPr>
          </a:p>
        </p:txBody>
      </p:sp>
      <p:sp>
        <p:nvSpPr>
          <p:cNvPr id="174085" name="Text Box 5"/>
          <p:cNvSpPr txBox="1">
            <a:spLocks noChangeArrowheads="1"/>
          </p:cNvSpPr>
          <p:nvPr/>
        </p:nvSpPr>
        <p:spPr bwMode="auto">
          <a:xfrm>
            <a:off x="533400" y="990600"/>
            <a:ext cx="8215064" cy="3539430"/>
          </a:xfrm>
          <a:prstGeom prst="rect">
            <a:avLst/>
          </a:prstGeom>
          <a:noFill/>
          <a:ln w="9525">
            <a:noFill/>
            <a:miter lim="800000"/>
            <a:headEnd/>
            <a:tailEnd/>
          </a:ln>
          <a:effectLst/>
        </p:spPr>
        <p:txBody>
          <a:bodyPr wrap="square">
            <a:spAutoFit/>
          </a:bodyPr>
          <a:lstStyle/>
          <a:p>
            <a:pPr eaLnBrk="0" fontAlgn="base" hangingPunct="0">
              <a:spcBef>
                <a:spcPct val="0"/>
              </a:spcBef>
              <a:spcAft>
                <a:spcPct val="0"/>
              </a:spcAft>
            </a:pPr>
            <a:r>
              <a:rPr lang="zh-TW" altLang="en-US" sz="2800" dirty="0" smtClean="0">
                <a:solidFill>
                  <a:srgbClr val="FFFFFF"/>
                </a:solidFill>
                <a:effectLst>
                  <a:outerShdw blurRad="38100" dist="38100" dir="2700000" algn="tl">
                    <a:srgbClr val="000000">
                      <a:alpha val="43137"/>
                    </a:srgbClr>
                  </a:outerShdw>
                </a:effectLst>
                <a:latin typeface="Cambria" pitchFamily="18" charset="0"/>
              </a:rPr>
              <a:t>但他们</a:t>
            </a:r>
            <a:r>
              <a:rPr lang="zh-TW" altLang="en-US" sz="2800" b="1" dirty="0" smtClean="0">
                <a:solidFill>
                  <a:srgbClr val="FFFFFF"/>
                </a:solidFill>
                <a:effectLst>
                  <a:outerShdw blurRad="38100" dist="38100" dir="2700000" algn="tl">
                    <a:srgbClr val="000000">
                      <a:alpha val="43137"/>
                    </a:srgbClr>
                  </a:outerShdw>
                </a:effectLst>
                <a:latin typeface="Cambria" pitchFamily="18" charset="0"/>
              </a:rPr>
              <a:t>故意忘记</a:t>
            </a:r>
            <a:r>
              <a:rPr lang="zh-TW" altLang="en-US" sz="2800" dirty="0" smtClean="0">
                <a:solidFill>
                  <a:srgbClr val="FFFFFF"/>
                </a:solidFill>
                <a:effectLst>
                  <a:outerShdw blurRad="38100" dist="38100" dir="2700000" algn="tl">
                    <a:srgbClr val="000000">
                      <a:alpha val="43137"/>
                    </a:srgbClr>
                  </a:outerShdw>
                </a:effectLst>
                <a:latin typeface="Cambria" pitchFamily="18" charset="0"/>
              </a:rPr>
              <a:t>，从太古，凭神的命有了天，并从水而出，藉水而成的地。</a:t>
            </a:r>
            <a:r>
              <a:rPr lang="zh-TW" altLang="en-US" sz="2800" u="sng" dirty="0" smtClean="0">
                <a:solidFill>
                  <a:srgbClr val="FFFFFF"/>
                </a:solidFill>
                <a:effectLst>
                  <a:outerShdw blurRad="38100" dist="38100" dir="2700000" algn="tl">
                    <a:srgbClr val="000000">
                      <a:alpha val="43137"/>
                    </a:srgbClr>
                  </a:outerShdw>
                </a:effectLst>
                <a:latin typeface="Cambria" pitchFamily="18" charset="0"/>
              </a:rPr>
              <a:t>故此，当时的世界被水淹没就消灭了。</a:t>
            </a:r>
            <a:endParaRPr lang="en-AU" sz="2800" u="sng" dirty="0" smtClean="0">
              <a:solidFill>
                <a:srgbClr val="FFFFFF"/>
              </a:solidFill>
              <a:effectLst>
                <a:outerShdw blurRad="38100" dist="38100" dir="2700000" algn="tl">
                  <a:srgbClr val="000000">
                    <a:alpha val="43137"/>
                  </a:srgbClr>
                </a:outerShdw>
              </a:effectLst>
              <a:latin typeface="Cambria" pitchFamily="18" charset="0"/>
            </a:endParaRPr>
          </a:p>
          <a:p>
            <a:pPr eaLnBrk="0" fontAlgn="base" hangingPunct="0">
              <a:spcBef>
                <a:spcPct val="0"/>
              </a:spcBef>
              <a:spcAft>
                <a:spcPct val="0"/>
              </a:spcAft>
            </a:pPr>
            <a:endParaRPr lang="en-AU" sz="2800" dirty="0">
              <a:solidFill>
                <a:srgbClr val="FFFFFF"/>
              </a:solidFill>
              <a:effectLst>
                <a:outerShdw blurRad="38100" dist="38100" dir="2700000" algn="tl">
                  <a:srgbClr val="000000">
                    <a:alpha val="43137"/>
                  </a:srgbClr>
                </a:outerShdw>
              </a:effectLst>
              <a:latin typeface="Cambria" pitchFamily="18" charset="0"/>
            </a:endParaRPr>
          </a:p>
          <a:p>
            <a:pPr eaLnBrk="0" fontAlgn="base" hangingPunct="0">
              <a:spcBef>
                <a:spcPct val="0"/>
              </a:spcBef>
              <a:spcAft>
                <a:spcPct val="0"/>
              </a:spcAft>
            </a:pPr>
            <a:r>
              <a:rPr lang="en-AU" sz="2800" dirty="0" smtClean="0">
                <a:solidFill>
                  <a:srgbClr val="FFFFFF"/>
                </a:solidFill>
                <a:effectLst>
                  <a:outerShdw blurRad="38100" dist="38100" dir="2700000" algn="tl">
                    <a:srgbClr val="000000">
                      <a:alpha val="43137"/>
                    </a:srgbClr>
                  </a:outerShdw>
                </a:effectLst>
                <a:latin typeface="Cambria" pitchFamily="18" charset="0"/>
              </a:rPr>
              <a:t>...But </a:t>
            </a:r>
            <a:r>
              <a:rPr lang="en-AU" sz="2800" dirty="0">
                <a:solidFill>
                  <a:srgbClr val="FFFFFF"/>
                </a:solidFill>
                <a:effectLst>
                  <a:outerShdw blurRad="38100" dist="38100" dir="2700000" algn="tl">
                    <a:srgbClr val="000000">
                      <a:alpha val="43137"/>
                    </a:srgbClr>
                  </a:outerShdw>
                </a:effectLst>
                <a:latin typeface="Cambria" pitchFamily="18" charset="0"/>
              </a:rPr>
              <a:t>they </a:t>
            </a:r>
            <a:r>
              <a:rPr lang="en-AU" sz="2800" b="1" dirty="0">
                <a:solidFill>
                  <a:srgbClr val="FFFFFF"/>
                </a:solidFill>
                <a:effectLst>
                  <a:outerShdw blurRad="38100" dist="38100" dir="2700000" algn="tl">
                    <a:srgbClr val="000000">
                      <a:alpha val="43137"/>
                    </a:srgbClr>
                  </a:outerShdw>
                </a:effectLst>
                <a:latin typeface="Cambria" pitchFamily="18" charset="0"/>
              </a:rPr>
              <a:t>deliberately forget</a:t>
            </a:r>
            <a:r>
              <a:rPr lang="en-AU" sz="2800" dirty="0">
                <a:solidFill>
                  <a:srgbClr val="FFFFFF"/>
                </a:solidFill>
                <a:effectLst>
                  <a:outerShdw blurRad="38100" dist="38100" dir="2700000" algn="tl">
                    <a:srgbClr val="000000">
                      <a:alpha val="43137"/>
                    </a:srgbClr>
                  </a:outerShdw>
                </a:effectLst>
                <a:latin typeface="Cambria" pitchFamily="18" charset="0"/>
              </a:rPr>
              <a:t> that long ago by God’s word the heavens existed and the earth was formed out of water and by water.</a:t>
            </a:r>
            <a:r>
              <a:rPr lang="en-US" sz="2800" dirty="0">
                <a:solidFill>
                  <a:srgbClr val="FFFFFF"/>
                </a:solidFill>
                <a:effectLst>
                  <a:outerShdw blurRad="38100" dist="38100" dir="2700000" algn="tl">
                    <a:srgbClr val="000000">
                      <a:alpha val="43137"/>
                    </a:srgbClr>
                  </a:outerShdw>
                </a:effectLst>
                <a:latin typeface="Cambria" pitchFamily="18" charset="0"/>
              </a:rPr>
              <a:t>  </a:t>
            </a:r>
            <a:r>
              <a:rPr lang="en-AU" sz="2800" u="sng" dirty="0">
                <a:solidFill>
                  <a:srgbClr val="FFFFFF"/>
                </a:solidFill>
                <a:effectLst>
                  <a:outerShdw blurRad="38100" dist="38100" dir="2700000" algn="tl">
                    <a:srgbClr val="000000">
                      <a:alpha val="43137"/>
                    </a:srgbClr>
                  </a:outerShdw>
                </a:effectLst>
                <a:latin typeface="Cambria" pitchFamily="18" charset="0"/>
              </a:rPr>
              <a:t>By these waters also the world of that time was deluged and destroyed</a:t>
            </a:r>
            <a:r>
              <a:rPr lang="en-US" sz="2800" u="sng" dirty="0">
                <a:solidFill>
                  <a:srgbClr val="FFFFFF"/>
                </a:solidFill>
                <a:effectLst>
                  <a:outerShdw blurRad="38100" dist="38100" dir="2700000" algn="tl">
                    <a:srgbClr val="000000">
                      <a:alpha val="43137"/>
                    </a:srgbClr>
                  </a:outerShdw>
                </a:effectLst>
                <a:latin typeface="Cambria"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9" descr="sedona06"/>
          <p:cNvPicPr>
            <a:picLocks noChangeAspect="1" noChangeArrowheads="1"/>
          </p:cNvPicPr>
          <p:nvPr/>
        </p:nvPicPr>
        <p:blipFill>
          <a:blip r:embed="rId3" cstate="print"/>
          <a:srcRect/>
          <a:stretch>
            <a:fillRect/>
          </a:stretch>
        </p:blipFill>
        <p:spPr bwMode="auto">
          <a:xfrm>
            <a:off x="38100" y="1524000"/>
            <a:ext cx="9067800" cy="5553075"/>
          </a:xfrm>
          <a:prstGeom prst="rect">
            <a:avLst/>
          </a:prstGeom>
          <a:noFill/>
          <a:ln w="9525">
            <a:noFill/>
            <a:miter lim="800000"/>
            <a:headEnd/>
            <a:tailEnd/>
          </a:ln>
        </p:spPr>
      </p:pic>
      <p:sp>
        <p:nvSpPr>
          <p:cNvPr id="114691" name="Rectangle 2"/>
          <p:cNvSpPr txBox="1">
            <a:spLocks noChangeArrowheads="1"/>
          </p:cNvSpPr>
          <p:nvPr/>
        </p:nvSpPr>
        <p:spPr bwMode="auto">
          <a:xfrm>
            <a:off x="457200" y="152400"/>
            <a:ext cx="8229600" cy="1143000"/>
          </a:xfrm>
          <a:prstGeom prst="rect">
            <a:avLst/>
          </a:prstGeom>
          <a:noFill/>
          <a:ln w="9525">
            <a:noFill/>
            <a:miter lim="800000"/>
            <a:headEnd/>
            <a:tailEnd/>
          </a:ln>
        </p:spPr>
        <p:txBody>
          <a:bodyPr lIns="91438" tIns="45718" rIns="91438" bIns="45718" anchor="ctr"/>
          <a:lstStyle/>
          <a:p>
            <a:pPr algn="ctr"/>
            <a:r>
              <a:rPr lang="zh-TW" altLang="en-US" sz="3400" dirty="0" smtClean="0">
                <a:solidFill>
                  <a:srgbClr val="FFFFFF"/>
                </a:solidFill>
                <a:latin typeface="SimSun" pitchFamily="2" charset="-122"/>
                <a:ea typeface="SimSun" pitchFamily="2" charset="-122"/>
              </a:rPr>
              <a:t>亚利桑那州</a:t>
            </a:r>
            <a:r>
              <a:rPr lang="en-US" altLang="zh-TW" sz="3400" dirty="0" smtClean="0">
                <a:solidFill>
                  <a:srgbClr val="FFFFFF"/>
                </a:solidFill>
                <a:latin typeface="SimSun" pitchFamily="2" charset="-122"/>
                <a:ea typeface="SimSun" pitchFamily="2" charset="-122"/>
              </a:rPr>
              <a:t>︰</a:t>
            </a:r>
            <a:r>
              <a:rPr lang="zh-TW" altLang="en-US" sz="3400" dirty="0" smtClean="0">
                <a:solidFill>
                  <a:srgbClr val="FFFFFF"/>
                </a:solidFill>
                <a:latin typeface="SimSun" pitchFamily="2" charset="-122"/>
                <a:ea typeface="SimSun" pitchFamily="2" charset="-122"/>
              </a:rPr>
              <a:t>位于</a:t>
            </a:r>
            <a:r>
              <a:rPr lang="en-US" altLang="zh-HK" sz="3400" dirty="0" smtClean="0">
                <a:solidFill>
                  <a:srgbClr val="FFFFFF"/>
                </a:solidFill>
                <a:latin typeface="SimSun" pitchFamily="2" charset="-122"/>
                <a:ea typeface="SimSun" pitchFamily="2" charset="-122"/>
              </a:rPr>
              <a:t>Coconino</a:t>
            </a:r>
            <a:r>
              <a:rPr lang="zh-TW" altLang="en-US" sz="3400" dirty="0" smtClean="0">
                <a:solidFill>
                  <a:srgbClr val="FFFFFF"/>
                </a:solidFill>
                <a:latin typeface="SimSun" pitchFamily="2" charset="-122"/>
                <a:ea typeface="SimSun" pitchFamily="2" charset="-122"/>
              </a:rPr>
              <a:t>砂岩组与</a:t>
            </a:r>
            <a:r>
              <a:rPr lang="en-US" altLang="zh-HK" sz="3400" dirty="0" smtClean="0">
                <a:solidFill>
                  <a:srgbClr val="FFFFFF"/>
                </a:solidFill>
                <a:latin typeface="SimSun" pitchFamily="2" charset="-122"/>
                <a:ea typeface="SimSun" pitchFamily="2" charset="-122"/>
              </a:rPr>
              <a:t>Hermit</a:t>
            </a:r>
            <a:r>
              <a:rPr lang="zh-TW" altLang="en-US" sz="3400" dirty="0" smtClean="0">
                <a:solidFill>
                  <a:srgbClr val="FFFFFF"/>
                </a:solidFill>
                <a:latin typeface="SimSun" pitchFamily="2" charset="-122"/>
                <a:ea typeface="SimSun" pitchFamily="2" charset="-122"/>
              </a:rPr>
              <a:t>页岩组之间的</a:t>
            </a:r>
            <a:r>
              <a:rPr lang="en-US" altLang="zh-HK" sz="3400" dirty="0" err="1" smtClean="0">
                <a:solidFill>
                  <a:srgbClr val="FFFFFF"/>
                </a:solidFill>
                <a:latin typeface="SimSun" pitchFamily="2" charset="-122"/>
                <a:ea typeface="SimSun" pitchFamily="2" charset="-122"/>
              </a:rPr>
              <a:t>Schnebly</a:t>
            </a:r>
            <a:r>
              <a:rPr lang="zh-TW" altLang="en-US" sz="3400" dirty="0" smtClean="0">
                <a:solidFill>
                  <a:srgbClr val="FFFFFF"/>
                </a:solidFill>
                <a:latin typeface="SimSun" pitchFamily="2" charset="-122"/>
                <a:ea typeface="SimSun" pitchFamily="2" charset="-122"/>
              </a:rPr>
              <a:t> </a:t>
            </a:r>
            <a:r>
              <a:rPr lang="en-US" altLang="zh-HK" sz="3400" dirty="0" smtClean="0">
                <a:solidFill>
                  <a:srgbClr val="FFFFFF"/>
                </a:solidFill>
                <a:latin typeface="SimSun" pitchFamily="2" charset="-122"/>
                <a:ea typeface="SimSun" pitchFamily="2" charset="-122"/>
              </a:rPr>
              <a:t>Hill</a:t>
            </a:r>
            <a:r>
              <a:rPr lang="zh-TW" altLang="en-US" sz="3400" dirty="0" smtClean="0">
                <a:solidFill>
                  <a:srgbClr val="FFFFFF"/>
                </a:solidFill>
                <a:latin typeface="SimSun" pitchFamily="2" charset="-122"/>
                <a:ea typeface="SimSun" pitchFamily="2" charset="-122"/>
              </a:rPr>
              <a:t>岩组</a:t>
            </a:r>
            <a:endParaRPr lang="zh-HK" altLang="en-US" sz="3400" dirty="0">
              <a:solidFill>
                <a:srgbClr val="FFFFFF"/>
              </a:solidFill>
              <a:latin typeface="SimSun" pitchFamily="2" charset="-122"/>
              <a:ea typeface="SimSun" pitchFamily="2" charset="-122"/>
            </a:endParaRPr>
          </a:p>
        </p:txBody>
      </p:sp>
      <p:sp>
        <p:nvSpPr>
          <p:cNvPr id="114692" name="Text Box 6"/>
          <p:cNvSpPr txBox="1">
            <a:spLocks noChangeArrowheads="1"/>
          </p:cNvSpPr>
          <p:nvPr/>
        </p:nvSpPr>
        <p:spPr bwMode="auto">
          <a:xfrm>
            <a:off x="7086600" y="1524000"/>
            <a:ext cx="1676400" cy="954088"/>
          </a:xfrm>
          <a:prstGeom prst="rect">
            <a:avLst/>
          </a:prstGeom>
          <a:solidFill>
            <a:srgbClr val="FFFF00">
              <a:alpha val="50195"/>
            </a:srgbClr>
          </a:solidFill>
          <a:ln w="9525">
            <a:noFill/>
            <a:miter lim="800000"/>
            <a:headEnd/>
            <a:tailEnd/>
          </a:ln>
        </p:spPr>
        <p:txBody>
          <a:bodyPr lIns="91438" tIns="45718" rIns="91438" bIns="45718">
            <a:spAutoFit/>
          </a:bodyPr>
          <a:lstStyle/>
          <a:p>
            <a:pPr eaLnBrk="0" hangingPunct="0">
              <a:spcBef>
                <a:spcPct val="50000"/>
              </a:spcBef>
            </a:pPr>
            <a:r>
              <a:rPr lang="en-GB" altLang="zh-HK" sz="2800" b="1" i="1" dirty="0" err="1">
                <a:solidFill>
                  <a:srgbClr val="000000"/>
                </a:solidFill>
                <a:latin typeface="SimSun" pitchFamily="2" charset="-122"/>
                <a:ea typeface="SimSun" pitchFamily="2" charset="-122"/>
              </a:rPr>
              <a:t>Coconino</a:t>
            </a:r>
            <a:r>
              <a:rPr lang="en-GB" altLang="zh-HK" sz="2800" b="1" i="1" dirty="0">
                <a:solidFill>
                  <a:srgbClr val="000000"/>
                </a:solidFill>
                <a:latin typeface="SimSun" pitchFamily="2" charset="-122"/>
                <a:ea typeface="SimSun" pitchFamily="2" charset="-122"/>
              </a:rPr>
              <a:t> </a:t>
            </a:r>
            <a:r>
              <a:rPr lang="zh-TW" altLang="en-US" sz="2800" b="1" i="1" dirty="0">
                <a:solidFill>
                  <a:srgbClr val="000000"/>
                </a:solidFill>
                <a:latin typeface="SimSun" pitchFamily="2" charset="-122"/>
                <a:ea typeface="SimSun" pitchFamily="2" charset="-122"/>
              </a:rPr>
              <a:t>砂岩</a:t>
            </a:r>
            <a:endParaRPr lang="en-GB" sz="2800" b="1" i="1" dirty="0">
              <a:solidFill>
                <a:srgbClr val="000000"/>
              </a:solidFill>
              <a:latin typeface="SimSun" pitchFamily="2" charset="-122"/>
              <a:ea typeface="SimSun" pitchFamily="2" charset="-122"/>
            </a:endParaRPr>
          </a:p>
        </p:txBody>
      </p:sp>
      <p:sp>
        <p:nvSpPr>
          <p:cNvPr id="114693" name="Line 11"/>
          <p:cNvSpPr>
            <a:spLocks noChangeShapeType="1"/>
          </p:cNvSpPr>
          <p:nvPr/>
        </p:nvSpPr>
        <p:spPr bwMode="auto">
          <a:xfrm>
            <a:off x="6934200" y="2590800"/>
            <a:ext cx="76200" cy="3124200"/>
          </a:xfrm>
          <a:prstGeom prst="line">
            <a:avLst/>
          </a:prstGeom>
          <a:noFill/>
          <a:ln w="130175" cmpd="tri">
            <a:solidFill>
              <a:srgbClr val="FFFF00"/>
            </a:solidFill>
            <a:round/>
            <a:headEnd type="triangle" w="med" len="med"/>
            <a:tailEnd type="triangle" w="med" len="med"/>
          </a:ln>
        </p:spPr>
        <p:txBody>
          <a:bodyPr/>
          <a:lstStyle/>
          <a:p>
            <a:endParaRPr lang="en-AU" sz="2400">
              <a:solidFill>
                <a:srgbClr val="000000"/>
              </a:solidFill>
              <a:latin typeface="Times New Roman" pitchFamily="18" charset="0"/>
            </a:endParaRPr>
          </a:p>
        </p:txBody>
      </p:sp>
      <p:sp>
        <p:nvSpPr>
          <p:cNvPr id="114694" name="Text Box 10"/>
          <p:cNvSpPr txBox="1">
            <a:spLocks noChangeArrowheads="1"/>
          </p:cNvSpPr>
          <p:nvPr/>
        </p:nvSpPr>
        <p:spPr bwMode="auto">
          <a:xfrm>
            <a:off x="4876800" y="3429000"/>
            <a:ext cx="1828800" cy="1384300"/>
          </a:xfrm>
          <a:prstGeom prst="rect">
            <a:avLst/>
          </a:prstGeom>
          <a:solidFill>
            <a:srgbClr val="FFFF00">
              <a:alpha val="50195"/>
            </a:srgbClr>
          </a:solidFill>
          <a:ln w="9525">
            <a:noFill/>
            <a:miter lim="800000"/>
            <a:headEnd/>
            <a:tailEnd/>
          </a:ln>
        </p:spPr>
        <p:txBody>
          <a:bodyPr lIns="91438" tIns="45718" rIns="91438" bIns="45718">
            <a:spAutoFit/>
          </a:bodyPr>
          <a:lstStyle/>
          <a:p>
            <a:pPr algn="ctr" eaLnBrk="0" hangingPunct="0">
              <a:spcBef>
                <a:spcPct val="50000"/>
              </a:spcBef>
            </a:pPr>
            <a:r>
              <a:rPr lang="en-GB" altLang="zh-HK" sz="2800" b="1" i="1" dirty="0" err="1">
                <a:solidFill>
                  <a:srgbClr val="000000"/>
                </a:solidFill>
                <a:latin typeface="SimSun" pitchFamily="2" charset="-122"/>
                <a:ea typeface="SimSun" pitchFamily="2" charset="-122"/>
              </a:rPr>
              <a:t>Schnebly</a:t>
            </a:r>
            <a:r>
              <a:rPr lang="en-GB" altLang="zh-HK" sz="2800" b="1" i="1" dirty="0">
                <a:solidFill>
                  <a:srgbClr val="000000"/>
                </a:solidFill>
                <a:latin typeface="SimSun" pitchFamily="2" charset="-122"/>
                <a:ea typeface="SimSun" pitchFamily="2" charset="-122"/>
              </a:rPr>
              <a:t> </a:t>
            </a:r>
            <a:r>
              <a:rPr lang="en-GB" altLang="zh-HK" sz="2800" b="1" i="1" dirty="0" smtClean="0">
                <a:solidFill>
                  <a:srgbClr val="000000"/>
                </a:solidFill>
                <a:latin typeface="SimSun" pitchFamily="2" charset="-122"/>
                <a:ea typeface="SimSun" pitchFamily="2" charset="-122"/>
              </a:rPr>
              <a:t>Hill</a:t>
            </a:r>
            <a:r>
              <a:rPr lang="zh-TW" altLang="en-US" sz="2800" b="1" i="1" dirty="0" smtClean="0">
                <a:solidFill>
                  <a:srgbClr val="000000"/>
                </a:solidFill>
                <a:latin typeface="SimSun" pitchFamily="2" charset="-122"/>
                <a:ea typeface="SimSun" pitchFamily="2" charset="-122"/>
              </a:rPr>
              <a:t>岩组</a:t>
            </a:r>
            <a:r>
              <a:rPr lang="en-US" altLang="zh-TW" sz="2800" b="1" i="1" dirty="0">
                <a:solidFill>
                  <a:srgbClr val="000000"/>
                </a:solidFill>
                <a:latin typeface="SimSun" pitchFamily="2" charset="-122"/>
                <a:ea typeface="SimSun" pitchFamily="2" charset="-122"/>
              </a:rPr>
              <a:t/>
            </a:r>
            <a:br>
              <a:rPr lang="en-US" altLang="zh-TW" sz="2800" b="1" i="1" dirty="0">
                <a:solidFill>
                  <a:srgbClr val="000000"/>
                </a:solidFill>
                <a:latin typeface="SimSun" pitchFamily="2" charset="-122"/>
                <a:ea typeface="SimSun" pitchFamily="2" charset="-122"/>
              </a:rPr>
            </a:br>
            <a:r>
              <a:rPr lang="en-GB" altLang="zh-HK" sz="2800" b="1" i="1" dirty="0">
                <a:solidFill>
                  <a:srgbClr val="000000"/>
                </a:solidFill>
                <a:latin typeface="SimSun" pitchFamily="2" charset="-122"/>
                <a:ea typeface="SimSun" pitchFamily="2" charset="-122"/>
              </a:rPr>
              <a:t>(</a:t>
            </a:r>
            <a:r>
              <a:rPr lang="zh-TW" altLang="en-US" sz="2800" b="1" i="1" dirty="0">
                <a:solidFill>
                  <a:srgbClr val="000000"/>
                </a:solidFill>
                <a:latin typeface="SimSun" pitchFamily="2" charset="-122"/>
                <a:ea typeface="SimSun" pitchFamily="2" charset="-122"/>
              </a:rPr>
              <a:t>砂岩</a:t>
            </a:r>
            <a:r>
              <a:rPr lang="en-GB" altLang="zh-HK" sz="2800" b="1" i="1" dirty="0">
                <a:solidFill>
                  <a:srgbClr val="000000"/>
                </a:solidFill>
                <a:latin typeface="SimSun" pitchFamily="2" charset="-122"/>
                <a:ea typeface="SimSun" pitchFamily="2" charset="-122"/>
              </a:rPr>
              <a:t>)</a:t>
            </a:r>
          </a:p>
        </p:txBody>
      </p:sp>
      <p:sp>
        <p:nvSpPr>
          <p:cNvPr id="114695" name="Text Box 7"/>
          <p:cNvSpPr txBox="1">
            <a:spLocks noChangeArrowheads="1"/>
          </p:cNvSpPr>
          <p:nvPr/>
        </p:nvSpPr>
        <p:spPr bwMode="auto">
          <a:xfrm>
            <a:off x="3352800" y="6251575"/>
            <a:ext cx="2057400" cy="523216"/>
          </a:xfrm>
          <a:prstGeom prst="rect">
            <a:avLst/>
          </a:prstGeom>
          <a:solidFill>
            <a:srgbClr val="FFFF00">
              <a:alpha val="49019"/>
            </a:srgbClr>
          </a:solidFill>
          <a:ln w="9525">
            <a:noFill/>
            <a:miter lim="800000"/>
            <a:headEnd/>
            <a:tailEnd/>
          </a:ln>
        </p:spPr>
        <p:txBody>
          <a:bodyPr lIns="91438" tIns="45718" rIns="91438" bIns="45718">
            <a:spAutoFit/>
          </a:bodyPr>
          <a:lstStyle/>
          <a:p>
            <a:pPr eaLnBrk="0" hangingPunct="0">
              <a:spcBef>
                <a:spcPct val="50000"/>
              </a:spcBef>
            </a:pPr>
            <a:r>
              <a:rPr lang="en-GB" altLang="zh-HK" sz="2800" b="1" i="1" dirty="0">
                <a:solidFill>
                  <a:srgbClr val="000000"/>
                </a:solidFill>
                <a:latin typeface="Arial Narrow" pitchFamily="34" charset="0"/>
                <a:ea typeface="PMingLiU" pitchFamily="18" charset="-120"/>
              </a:rPr>
              <a:t>Hermit </a:t>
            </a:r>
            <a:r>
              <a:rPr lang="zh-TW" altLang="en-US" sz="2800" b="1" i="1" dirty="0" smtClean="0">
                <a:solidFill>
                  <a:srgbClr val="000000"/>
                </a:solidFill>
                <a:latin typeface="Arial Narrow" pitchFamily="34" charset="0"/>
                <a:ea typeface="PMingLiU" pitchFamily="18" charset="-120"/>
              </a:rPr>
              <a:t>页岩</a:t>
            </a:r>
            <a:endParaRPr lang="en-GB" sz="2800" b="1" i="1" dirty="0">
              <a:solidFill>
                <a:srgbClr val="000000"/>
              </a:solidFill>
              <a:latin typeface="Arial Narrow" pitchFamily="34" charset="0"/>
              <a:ea typeface="PMingLiU" pitchFamily="18" charset="-120"/>
            </a:endParaRPr>
          </a:p>
        </p:txBody>
      </p:sp>
      <p:cxnSp>
        <p:nvCxnSpPr>
          <p:cNvPr id="9" name="Straight Connector 8"/>
          <p:cNvCxnSpPr/>
          <p:nvPr/>
        </p:nvCxnSpPr>
        <p:spPr>
          <a:xfrm>
            <a:off x="827584" y="2564904"/>
            <a:ext cx="777686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7"/>
          <p:cNvGrpSpPr>
            <a:grpSpLocks/>
          </p:cNvGrpSpPr>
          <p:nvPr/>
        </p:nvGrpSpPr>
        <p:grpSpPr bwMode="auto">
          <a:xfrm>
            <a:off x="571500" y="762000"/>
            <a:ext cx="8001000" cy="5334000"/>
            <a:chOff x="571500" y="762000"/>
            <a:chExt cx="8001000" cy="5334000"/>
          </a:xfrm>
        </p:grpSpPr>
        <p:pic>
          <p:nvPicPr>
            <p:cNvPr id="109571" name="Picture 3" descr="rocklayers.jpg"/>
            <p:cNvPicPr>
              <a:picLocks noChangeAspect="1"/>
            </p:cNvPicPr>
            <p:nvPr/>
          </p:nvPicPr>
          <p:blipFill>
            <a:blip r:embed="rId3" cstate="print"/>
            <a:srcRect/>
            <a:stretch>
              <a:fillRect/>
            </a:stretch>
          </p:blipFill>
          <p:spPr bwMode="auto">
            <a:xfrm>
              <a:off x="571500" y="762000"/>
              <a:ext cx="8001000" cy="5334000"/>
            </a:xfrm>
            <a:prstGeom prst="rect">
              <a:avLst/>
            </a:prstGeom>
            <a:noFill/>
            <a:ln w="9525">
              <a:noFill/>
              <a:miter lim="800000"/>
              <a:headEnd/>
              <a:tailEnd/>
            </a:ln>
          </p:spPr>
        </p:pic>
        <p:sp>
          <p:nvSpPr>
            <p:cNvPr id="3" name="矩形 2"/>
            <p:cNvSpPr/>
            <p:nvPr/>
          </p:nvSpPr>
          <p:spPr bwMode="auto">
            <a:xfrm>
              <a:off x="5410200" y="3200400"/>
              <a:ext cx="1447800" cy="3810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a:lstStyle/>
            <a:p>
              <a:pPr algn="ctr" eaLnBrk="0" hangingPunct="0">
                <a:defRPr/>
              </a:pPr>
              <a:r>
                <a:rPr lang="zh-TW" altLang="en-US" sz="2400" b="1" dirty="0" smtClean="0">
                  <a:solidFill>
                    <a:srgbClr val="000000"/>
                  </a:solidFill>
                  <a:latin typeface="SimSun" pitchFamily="2" charset="-122"/>
                  <a:ea typeface="SimSun" pitchFamily="2" charset="-122"/>
                </a:rPr>
                <a:t>上层</a:t>
              </a:r>
              <a:endParaRPr lang="zh-HK" altLang="en-US" sz="2400" b="1" dirty="0">
                <a:solidFill>
                  <a:srgbClr val="000000"/>
                </a:solidFill>
                <a:latin typeface="SimSun" pitchFamily="2" charset="-122"/>
                <a:ea typeface="SimSun" pitchFamily="2" charset="-122"/>
              </a:endParaRPr>
            </a:p>
          </p:txBody>
        </p:sp>
        <p:sp>
          <p:nvSpPr>
            <p:cNvPr id="109573" name="矩形 3"/>
            <p:cNvSpPr>
              <a:spLocks noChangeArrowheads="1"/>
            </p:cNvSpPr>
            <p:nvPr/>
          </p:nvSpPr>
          <p:spPr bwMode="auto">
            <a:xfrm>
              <a:off x="5257800" y="3657600"/>
              <a:ext cx="1600200" cy="381000"/>
            </a:xfrm>
            <a:prstGeom prst="rect">
              <a:avLst/>
            </a:prstGeom>
            <a:solidFill>
              <a:srgbClr val="C4AA7A"/>
            </a:solidFill>
            <a:ln w="9525" algn="ctr">
              <a:noFill/>
              <a:round/>
              <a:headEnd/>
              <a:tailEnd/>
            </a:ln>
          </p:spPr>
          <p:txBody>
            <a:bodyPr/>
            <a:lstStyle/>
            <a:p>
              <a:pPr algn="ctr" eaLnBrk="0" hangingPunct="0"/>
              <a:r>
                <a:rPr lang="zh-TW" altLang="en-US" sz="2400" b="1" dirty="0" smtClean="0">
                  <a:solidFill>
                    <a:srgbClr val="000000"/>
                  </a:solidFill>
                  <a:latin typeface="SimSun" pitchFamily="2" charset="-122"/>
                  <a:ea typeface="SimSun" pitchFamily="2" charset="-122"/>
                </a:rPr>
                <a:t>下层</a:t>
              </a:r>
              <a:endParaRPr lang="zh-HK" altLang="en-US" sz="2400" b="1" dirty="0">
                <a:solidFill>
                  <a:srgbClr val="000000"/>
                </a:solidFill>
                <a:latin typeface="SimSun" pitchFamily="2" charset="-122"/>
                <a:ea typeface="SimSun" pitchFamily="2" charset="-122"/>
              </a:endParaRPr>
            </a:p>
          </p:txBody>
        </p:sp>
        <p:sp>
          <p:nvSpPr>
            <p:cNvPr id="5" name="矩形 4"/>
            <p:cNvSpPr/>
            <p:nvPr/>
          </p:nvSpPr>
          <p:spPr bwMode="auto">
            <a:xfrm>
              <a:off x="762000" y="1447800"/>
              <a:ext cx="3657600" cy="91440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eaLnBrk="0" hangingPunct="0">
                <a:defRPr/>
              </a:pPr>
              <a:r>
                <a:rPr lang="zh-TW" altLang="en-US" sz="2400" b="1" dirty="0" smtClean="0">
                  <a:solidFill>
                    <a:srgbClr val="000000"/>
                  </a:solidFill>
                  <a:latin typeface="SimSun" pitchFamily="2" charset="-122"/>
                  <a:ea typeface="SimSun" pitchFamily="2" charset="-122"/>
                </a:rPr>
                <a:t>平行而不整合的地质间隙 </a:t>
              </a:r>
              <a:r>
                <a:rPr lang="en-US" altLang="zh-TW" sz="2400" b="1" dirty="0" smtClean="0">
                  <a:solidFill>
                    <a:srgbClr val="000000"/>
                  </a:solidFill>
                  <a:latin typeface="SimSun" pitchFamily="2" charset="-122"/>
                  <a:ea typeface="SimSun" pitchFamily="2" charset="-122"/>
                </a:rPr>
                <a:t>(</a:t>
              </a:r>
              <a:r>
                <a:rPr lang="zh-TW" altLang="en-US" sz="2400" b="1" dirty="0" smtClean="0">
                  <a:solidFill>
                    <a:srgbClr val="000000"/>
                  </a:solidFill>
                  <a:latin typeface="SimSun" pitchFamily="2" charset="-122"/>
                  <a:ea typeface="SimSun" pitchFamily="2" charset="-122"/>
                </a:rPr>
                <a:t>平面间隙</a:t>
              </a:r>
              <a:r>
                <a:rPr lang="en-US" altLang="zh-TW" sz="2400" b="1" dirty="0" smtClean="0">
                  <a:solidFill>
                    <a:srgbClr val="000000"/>
                  </a:solidFill>
                  <a:latin typeface="SimSun" pitchFamily="2" charset="-122"/>
                  <a:ea typeface="SimSun" pitchFamily="2" charset="-122"/>
                </a:rPr>
                <a:t>)</a:t>
              </a:r>
              <a:endParaRPr lang="zh-HK" altLang="en-US" sz="2400" b="1" dirty="0">
                <a:solidFill>
                  <a:srgbClr val="000000"/>
                </a:solidFill>
                <a:latin typeface="SimSun" pitchFamily="2" charset="-122"/>
                <a:ea typeface="SimSun" pitchFamily="2" charset="-122"/>
              </a:endParaRPr>
            </a:p>
          </p:txBody>
        </p:sp>
        <p:sp>
          <p:nvSpPr>
            <p:cNvPr id="109575" name="矩形 5"/>
            <p:cNvSpPr>
              <a:spLocks noChangeArrowheads="1"/>
            </p:cNvSpPr>
            <p:nvPr/>
          </p:nvSpPr>
          <p:spPr bwMode="auto">
            <a:xfrm>
              <a:off x="914400" y="4191000"/>
              <a:ext cx="2590800" cy="381000"/>
            </a:xfrm>
            <a:prstGeom prst="rect">
              <a:avLst/>
            </a:prstGeom>
            <a:solidFill>
              <a:srgbClr val="C4AA7A"/>
            </a:solidFill>
            <a:ln w="9525" algn="ctr">
              <a:noFill/>
              <a:round/>
              <a:headEnd/>
              <a:tailEnd/>
            </a:ln>
          </p:spPr>
          <p:txBody>
            <a:bodyPr/>
            <a:lstStyle/>
            <a:p>
              <a:pPr algn="ctr" eaLnBrk="0" hangingPunct="0"/>
              <a:r>
                <a:rPr lang="zh-TW" altLang="en-US" sz="2400" b="1" dirty="0" smtClean="0">
                  <a:solidFill>
                    <a:srgbClr val="000000"/>
                  </a:solidFill>
                  <a:latin typeface="SimSun" pitchFamily="2" charset="-122"/>
                  <a:ea typeface="SimSun" pitchFamily="2" charset="-122"/>
                </a:rPr>
                <a:t>预期的侵蚀</a:t>
              </a:r>
              <a:endParaRPr lang="zh-HK" altLang="en-US" sz="2400" b="1" dirty="0">
                <a:solidFill>
                  <a:srgbClr val="000000"/>
                </a:solidFill>
                <a:latin typeface="SimSun" pitchFamily="2" charset="-122"/>
                <a:ea typeface="SimSun" pitchFamily="2" charset="-122"/>
              </a:endParaRPr>
            </a:p>
          </p:txBody>
        </p:sp>
        <p:sp>
          <p:nvSpPr>
            <p:cNvPr id="7" name="矩形 6"/>
            <p:cNvSpPr/>
            <p:nvPr/>
          </p:nvSpPr>
          <p:spPr bwMode="auto">
            <a:xfrm>
              <a:off x="5410200" y="1066800"/>
              <a:ext cx="2819400" cy="144780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eaLnBrk="0" hangingPunct="0">
                <a:defRPr/>
              </a:pPr>
              <a:r>
                <a:rPr lang="zh-TW" altLang="en-US" sz="2000" b="1" dirty="0" smtClean="0">
                  <a:solidFill>
                    <a:srgbClr val="000000"/>
                  </a:solidFill>
                  <a:latin typeface="SimSun" pitchFamily="2" charset="-122"/>
                  <a:ea typeface="SimSun" pitchFamily="2" charset="-122"/>
                </a:rPr>
                <a:t>远古层，假设经过漫长的岁月才能形成，并能计算出间隙的时间有多长</a:t>
              </a:r>
              <a:endParaRPr lang="zh-HK" altLang="en-US" sz="2000" b="1" dirty="0">
                <a:solidFill>
                  <a:srgbClr val="000000"/>
                </a:solidFill>
                <a:latin typeface="SimSun" pitchFamily="2" charset="-122"/>
                <a:ea typeface="SimSun" pitchFamily="2" charset="-122"/>
              </a:endParaRPr>
            </a:p>
          </p:txBody>
        </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251520" y="299322"/>
            <a:ext cx="8229600" cy="609398"/>
          </a:xfrm>
        </p:spPr>
        <p:txBody>
          <a:bodyPr/>
          <a:lstStyle/>
          <a:p>
            <a:pPr algn="ctr" eaLnBrk="1" hangingPunct="1">
              <a:defRPr/>
            </a:pPr>
            <a:r>
              <a:rPr lang="en-AU" altLang="zh-TW" sz="4000" dirty="0" smtClean="0">
                <a:effectLst>
                  <a:outerShdw blurRad="38100" dist="38100" dir="2700000" algn="tl">
                    <a:srgbClr val="000080"/>
                  </a:outerShdw>
                </a:effectLst>
                <a:ea typeface="+mj-ea"/>
              </a:rPr>
              <a:t>Land surfaces erode!   </a:t>
            </a:r>
            <a:r>
              <a:rPr lang="zh-TW" altLang="en-US" sz="4400" dirty="0" smtClean="0">
                <a:effectLst>
                  <a:outerShdw blurRad="38100" dist="38100" dir="2700000" algn="tl">
                    <a:srgbClr val="000080"/>
                  </a:outerShdw>
                </a:effectLst>
                <a:ea typeface="+mj-ea"/>
              </a:rPr>
              <a:t>地面侵蚀</a:t>
            </a:r>
            <a:r>
              <a:rPr lang="en-US" sz="4400" dirty="0" smtClean="0">
                <a:effectLst>
                  <a:outerShdw blurRad="38100" dist="38100" dir="2700000" algn="tl">
                    <a:srgbClr val="000080"/>
                  </a:outerShdw>
                </a:effectLst>
                <a:ea typeface="+mj-ea"/>
              </a:rPr>
              <a:t>!</a:t>
            </a:r>
            <a:endParaRPr lang="en-US" dirty="0" smtClean="0">
              <a:effectLst>
                <a:outerShdw blurRad="38100" dist="38100" dir="2700000" algn="tl">
                  <a:srgbClr val="000080"/>
                </a:outerShdw>
              </a:effectLst>
              <a:ea typeface="+mj-ea"/>
            </a:endParaRPr>
          </a:p>
        </p:txBody>
      </p:sp>
      <p:pic>
        <p:nvPicPr>
          <p:cNvPr id="67587" name="Picture 4" descr="Badlands4"/>
          <p:cNvPicPr>
            <a:picLocks noChangeAspect="1" noChangeArrowheads="1"/>
          </p:cNvPicPr>
          <p:nvPr/>
        </p:nvPicPr>
        <p:blipFill>
          <a:blip r:embed="rId3" cstate="print"/>
          <a:srcRect l="1922" r="1922" b="9420"/>
          <a:stretch>
            <a:fillRect/>
          </a:stretch>
        </p:blipFill>
        <p:spPr bwMode="auto">
          <a:xfrm>
            <a:off x="395536" y="1033463"/>
            <a:ext cx="8352928" cy="527585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noChangeArrowheads="1"/>
          </p:cNvSpPr>
          <p:nvPr/>
        </p:nvSpPr>
        <p:spPr bwMode="auto">
          <a:xfrm>
            <a:off x="609600" y="228600"/>
            <a:ext cx="7772400" cy="685800"/>
          </a:xfrm>
          <a:prstGeom prst="rect">
            <a:avLst/>
          </a:prstGeom>
          <a:noFill/>
          <a:ln>
            <a:noFill/>
          </a:ln>
          <a:extLst/>
        </p:spPr>
        <p:txBody>
          <a:bodyPr/>
          <a:lstStyle/>
          <a:p>
            <a:pPr algn="r">
              <a:defRPr/>
            </a:pPr>
            <a:r>
              <a:rPr lang="zh-TW" altLang="en-US" sz="4000" b="1" dirty="0" smtClean="0">
                <a:solidFill>
                  <a:srgbClr val="FFCCCC"/>
                </a:solidFill>
                <a:effectLst>
                  <a:outerShdw blurRad="38100" dist="38100" dir="2700000" algn="tl">
                    <a:srgbClr val="000000"/>
                  </a:outerShdw>
                </a:effectLst>
                <a:latin typeface="SimSun" pitchFamily="2" charset="-122"/>
                <a:ea typeface="SimSun" pitchFamily="2" charset="-122"/>
              </a:rPr>
              <a:t>岩层快速形成 ─ 哪里显示时间</a:t>
            </a:r>
            <a:r>
              <a:rPr lang="en-US" altLang="zh-TW" sz="4000" b="1" dirty="0" smtClean="0">
                <a:solidFill>
                  <a:srgbClr val="FFCCCC"/>
                </a:solidFill>
                <a:effectLst>
                  <a:outerShdw blurRad="38100" dist="38100" dir="2700000" algn="tl">
                    <a:srgbClr val="000000"/>
                  </a:outerShdw>
                </a:effectLst>
                <a:latin typeface="SimSun" pitchFamily="2" charset="-122"/>
                <a:ea typeface="SimSun" pitchFamily="2" charset="-122"/>
              </a:rPr>
              <a:t>?</a:t>
            </a:r>
            <a:endParaRPr lang="en-AU" altLang="zh-HK" sz="4000" b="1" dirty="0">
              <a:solidFill>
                <a:srgbClr val="FFCCCC"/>
              </a:solidFill>
              <a:effectLst>
                <a:outerShdw blurRad="38100" dist="38100" dir="2700000" algn="tl">
                  <a:srgbClr val="000000"/>
                </a:outerShdw>
              </a:effectLst>
              <a:latin typeface="SimSun" pitchFamily="2" charset="-122"/>
              <a:ea typeface="SimSun" pitchFamily="2" charset="-122"/>
            </a:endParaRPr>
          </a:p>
        </p:txBody>
      </p:sp>
      <p:sp>
        <p:nvSpPr>
          <p:cNvPr id="38915" name="Rectangle 2"/>
          <p:cNvSpPr txBox="1">
            <a:spLocks noChangeArrowheads="1"/>
          </p:cNvSpPr>
          <p:nvPr/>
        </p:nvSpPr>
        <p:spPr bwMode="auto">
          <a:xfrm>
            <a:off x="381000" y="5867400"/>
            <a:ext cx="8229600" cy="685800"/>
          </a:xfrm>
          <a:prstGeom prst="rect">
            <a:avLst/>
          </a:prstGeom>
          <a:noFill/>
          <a:ln>
            <a:noFill/>
          </a:ln>
          <a:extLst/>
        </p:spPr>
        <p:txBody>
          <a:bodyPr/>
          <a:lstStyle/>
          <a:p>
            <a:pPr algn="r">
              <a:defRPr/>
            </a:pPr>
            <a:r>
              <a:rPr lang="zh-TW" altLang="en-US" sz="2800" b="1" dirty="0" smtClean="0">
                <a:solidFill>
                  <a:srgbClr val="FFCCCC"/>
                </a:solidFill>
                <a:effectLst>
                  <a:outerShdw blurRad="38100" dist="38100" dir="2700000" algn="tl">
                    <a:srgbClr val="000000"/>
                  </a:outerShdw>
                </a:effectLst>
                <a:latin typeface="SimSun" pitchFamily="2" charset="-122"/>
                <a:ea typeface="SimSun" pitchFamily="2" charset="-122"/>
              </a:rPr>
              <a:t>但证据显示，岩层之间只有些微间断，甚至无间断</a:t>
            </a:r>
            <a:endParaRPr lang="en-AU" sz="2800" b="1" dirty="0">
              <a:solidFill>
                <a:srgbClr val="FFCCCC"/>
              </a:solidFill>
              <a:effectLst>
                <a:outerShdw blurRad="38100" dist="38100" dir="2700000" algn="tl">
                  <a:srgbClr val="000000"/>
                </a:outerShdw>
              </a:effectLst>
              <a:latin typeface="SimSun" pitchFamily="2" charset="-122"/>
              <a:ea typeface="SimSun" pitchFamily="2" charset="-122"/>
            </a:endParaRPr>
          </a:p>
        </p:txBody>
      </p:sp>
      <p:sp>
        <p:nvSpPr>
          <p:cNvPr id="103428" name="向左箭號 5"/>
          <p:cNvSpPr>
            <a:spLocks noChangeArrowheads="1"/>
          </p:cNvSpPr>
          <p:nvPr/>
        </p:nvSpPr>
        <p:spPr bwMode="auto">
          <a:xfrm>
            <a:off x="7042150" y="1997075"/>
            <a:ext cx="425450" cy="288925"/>
          </a:xfrm>
          <a:prstGeom prst="leftArrow">
            <a:avLst>
              <a:gd name="adj1" fmla="val 50000"/>
              <a:gd name="adj2" fmla="val 49984"/>
            </a:avLst>
          </a:prstGeom>
          <a:noFill/>
          <a:ln w="9525" algn="ctr">
            <a:solidFill>
              <a:srgbClr val="FFFA00"/>
            </a:solidFill>
            <a:round/>
            <a:headEnd/>
            <a:tailEnd/>
          </a:ln>
        </p:spPr>
        <p:txBody>
          <a:bodyPr/>
          <a:lstStyle/>
          <a:p>
            <a:pPr eaLnBrk="0" hangingPunct="0"/>
            <a:endParaRPr lang="zh-HK" altLang="en-US" sz="2400" b="1">
              <a:solidFill>
                <a:srgbClr val="FFFFCC"/>
              </a:solidFill>
              <a:latin typeface="Times New Roman" pitchFamily="18" charset="0"/>
              <a:ea typeface="PMingLiU" pitchFamily="18" charset="-120"/>
            </a:endParaRPr>
          </a:p>
        </p:txBody>
      </p:sp>
      <p:sp>
        <p:nvSpPr>
          <p:cNvPr id="103429" name="向左箭號 6"/>
          <p:cNvSpPr>
            <a:spLocks noChangeArrowheads="1"/>
          </p:cNvSpPr>
          <p:nvPr/>
        </p:nvSpPr>
        <p:spPr bwMode="auto">
          <a:xfrm>
            <a:off x="7042150" y="2801938"/>
            <a:ext cx="425450" cy="288925"/>
          </a:xfrm>
          <a:prstGeom prst="leftArrow">
            <a:avLst>
              <a:gd name="adj1" fmla="val 50000"/>
              <a:gd name="adj2" fmla="val 49984"/>
            </a:avLst>
          </a:prstGeom>
          <a:noFill/>
          <a:ln w="9525" algn="ctr">
            <a:solidFill>
              <a:srgbClr val="FFFA00"/>
            </a:solidFill>
            <a:round/>
            <a:headEnd/>
            <a:tailEnd/>
          </a:ln>
        </p:spPr>
        <p:txBody>
          <a:bodyPr/>
          <a:lstStyle/>
          <a:p>
            <a:pPr eaLnBrk="0" hangingPunct="0"/>
            <a:endParaRPr lang="zh-HK" altLang="en-US" sz="2400">
              <a:solidFill>
                <a:srgbClr val="FFFFCC"/>
              </a:solidFill>
              <a:latin typeface="Times New Roman" pitchFamily="18" charset="0"/>
              <a:ea typeface="PMingLiU" pitchFamily="18" charset="-120"/>
            </a:endParaRPr>
          </a:p>
        </p:txBody>
      </p:sp>
      <p:sp>
        <p:nvSpPr>
          <p:cNvPr id="103430" name="向左箭號 7"/>
          <p:cNvSpPr>
            <a:spLocks noChangeArrowheads="1"/>
          </p:cNvSpPr>
          <p:nvPr/>
        </p:nvSpPr>
        <p:spPr bwMode="auto">
          <a:xfrm>
            <a:off x="7042150" y="3638550"/>
            <a:ext cx="425450" cy="288925"/>
          </a:xfrm>
          <a:prstGeom prst="leftArrow">
            <a:avLst>
              <a:gd name="adj1" fmla="val 50000"/>
              <a:gd name="adj2" fmla="val 49984"/>
            </a:avLst>
          </a:prstGeom>
          <a:noFill/>
          <a:ln w="9525" algn="ctr">
            <a:solidFill>
              <a:srgbClr val="FFFA00"/>
            </a:solidFill>
            <a:round/>
            <a:headEnd/>
            <a:tailEnd/>
          </a:ln>
        </p:spPr>
        <p:txBody>
          <a:bodyPr/>
          <a:lstStyle/>
          <a:p>
            <a:pPr eaLnBrk="0" hangingPunct="0"/>
            <a:endParaRPr lang="zh-HK" altLang="en-US" sz="2400">
              <a:solidFill>
                <a:srgbClr val="FFFFCC"/>
              </a:solidFill>
              <a:latin typeface="Times New Roman" pitchFamily="18" charset="0"/>
              <a:ea typeface="PMingLiU" pitchFamily="18" charset="-120"/>
            </a:endParaRPr>
          </a:p>
        </p:txBody>
      </p:sp>
      <p:sp>
        <p:nvSpPr>
          <p:cNvPr id="103431" name="向左箭號 8"/>
          <p:cNvSpPr>
            <a:spLocks noChangeArrowheads="1"/>
          </p:cNvSpPr>
          <p:nvPr/>
        </p:nvSpPr>
        <p:spPr bwMode="auto">
          <a:xfrm>
            <a:off x="7024688" y="4411663"/>
            <a:ext cx="425450" cy="288925"/>
          </a:xfrm>
          <a:prstGeom prst="leftArrow">
            <a:avLst>
              <a:gd name="adj1" fmla="val 50000"/>
              <a:gd name="adj2" fmla="val 49984"/>
            </a:avLst>
          </a:prstGeom>
          <a:noFill/>
          <a:ln w="9525" algn="ctr">
            <a:solidFill>
              <a:srgbClr val="FFFA00"/>
            </a:solidFill>
            <a:round/>
            <a:headEnd/>
            <a:tailEnd/>
          </a:ln>
        </p:spPr>
        <p:txBody>
          <a:bodyPr/>
          <a:lstStyle/>
          <a:p>
            <a:pPr eaLnBrk="0" hangingPunct="0"/>
            <a:endParaRPr lang="zh-HK" altLang="en-US" sz="2400">
              <a:solidFill>
                <a:srgbClr val="FFFFCC"/>
              </a:solidFill>
              <a:latin typeface="Times New Roman" pitchFamily="18" charset="0"/>
              <a:ea typeface="PMingLiU" pitchFamily="18" charset="-120"/>
            </a:endParaRPr>
          </a:p>
        </p:txBody>
      </p:sp>
      <p:sp>
        <p:nvSpPr>
          <p:cNvPr id="103432" name="文字方塊 9"/>
          <p:cNvSpPr txBox="1">
            <a:spLocks noChangeArrowheads="1"/>
          </p:cNvSpPr>
          <p:nvPr/>
        </p:nvSpPr>
        <p:spPr bwMode="auto">
          <a:xfrm>
            <a:off x="7591425" y="1911350"/>
            <a:ext cx="1524000" cy="461963"/>
          </a:xfrm>
          <a:prstGeom prst="rect">
            <a:avLst/>
          </a:prstGeom>
          <a:noFill/>
          <a:ln w="9525">
            <a:noFill/>
            <a:miter lim="800000"/>
            <a:headEnd/>
            <a:tailEnd/>
          </a:ln>
        </p:spPr>
        <p:txBody>
          <a:bodyPr>
            <a:spAutoFit/>
          </a:bodyPr>
          <a:lstStyle/>
          <a:p>
            <a:pPr eaLnBrk="0" hangingPunct="0"/>
            <a:r>
              <a:rPr lang="zh-TW" altLang="en-US" sz="2400" b="1" dirty="0" smtClean="0">
                <a:solidFill>
                  <a:srgbClr val="FFFA00"/>
                </a:solidFill>
                <a:latin typeface="SimSun" pitchFamily="2" charset="-122"/>
                <a:ea typeface="SimSun" pitchFamily="2" charset="-122"/>
              </a:rPr>
              <a:t>时间过去</a:t>
            </a:r>
            <a:endParaRPr lang="zh-HK" altLang="en-US" sz="2400" b="1" dirty="0">
              <a:solidFill>
                <a:srgbClr val="FFFA00"/>
              </a:solidFill>
              <a:latin typeface="SimSun" pitchFamily="2" charset="-122"/>
              <a:ea typeface="SimSun" pitchFamily="2" charset="-122"/>
            </a:endParaRPr>
          </a:p>
        </p:txBody>
      </p:sp>
      <p:sp>
        <p:nvSpPr>
          <p:cNvPr id="103433" name="文字方塊 10"/>
          <p:cNvSpPr txBox="1">
            <a:spLocks noChangeArrowheads="1"/>
          </p:cNvSpPr>
          <p:nvPr/>
        </p:nvSpPr>
        <p:spPr bwMode="auto">
          <a:xfrm>
            <a:off x="7620000" y="2714625"/>
            <a:ext cx="1524000" cy="461963"/>
          </a:xfrm>
          <a:prstGeom prst="rect">
            <a:avLst/>
          </a:prstGeom>
          <a:noFill/>
          <a:ln w="9525">
            <a:noFill/>
            <a:miter lim="800000"/>
            <a:headEnd/>
            <a:tailEnd/>
          </a:ln>
        </p:spPr>
        <p:txBody>
          <a:bodyPr>
            <a:spAutoFit/>
          </a:bodyPr>
          <a:lstStyle/>
          <a:p>
            <a:pPr eaLnBrk="0" hangingPunct="0"/>
            <a:r>
              <a:rPr lang="zh-TW" altLang="en-US" sz="2400" b="1" dirty="0" smtClean="0">
                <a:solidFill>
                  <a:srgbClr val="FFFA00"/>
                </a:solidFill>
                <a:latin typeface="SimSun" pitchFamily="2" charset="-122"/>
                <a:ea typeface="SimSun" pitchFamily="2" charset="-122"/>
              </a:rPr>
              <a:t>时间过去</a:t>
            </a:r>
            <a:endParaRPr lang="zh-HK" altLang="en-US" sz="2400" b="1" dirty="0">
              <a:solidFill>
                <a:srgbClr val="FFFA00"/>
              </a:solidFill>
              <a:latin typeface="SimSun" pitchFamily="2" charset="-122"/>
              <a:ea typeface="SimSun" pitchFamily="2" charset="-122"/>
            </a:endParaRPr>
          </a:p>
        </p:txBody>
      </p:sp>
      <p:sp>
        <p:nvSpPr>
          <p:cNvPr id="103434" name="文字方塊 11"/>
          <p:cNvSpPr txBox="1">
            <a:spLocks noChangeArrowheads="1"/>
          </p:cNvSpPr>
          <p:nvPr/>
        </p:nvSpPr>
        <p:spPr bwMode="auto">
          <a:xfrm>
            <a:off x="7681913" y="3552825"/>
            <a:ext cx="1524000" cy="461963"/>
          </a:xfrm>
          <a:prstGeom prst="rect">
            <a:avLst/>
          </a:prstGeom>
          <a:noFill/>
          <a:ln w="9525">
            <a:noFill/>
            <a:miter lim="800000"/>
            <a:headEnd/>
            <a:tailEnd/>
          </a:ln>
        </p:spPr>
        <p:txBody>
          <a:bodyPr>
            <a:spAutoFit/>
          </a:bodyPr>
          <a:lstStyle/>
          <a:p>
            <a:pPr eaLnBrk="0" hangingPunct="0"/>
            <a:r>
              <a:rPr lang="zh-TW" altLang="en-US" sz="2400" b="1" dirty="0" smtClean="0">
                <a:solidFill>
                  <a:srgbClr val="FFFA00"/>
                </a:solidFill>
                <a:latin typeface="SimSun" pitchFamily="2" charset="-122"/>
                <a:ea typeface="SimSun" pitchFamily="2" charset="-122"/>
              </a:rPr>
              <a:t>时间过去</a:t>
            </a:r>
            <a:endParaRPr lang="zh-HK" altLang="en-US" sz="2400" b="1" dirty="0">
              <a:solidFill>
                <a:srgbClr val="FFFA00"/>
              </a:solidFill>
              <a:latin typeface="SimSun" pitchFamily="2" charset="-122"/>
              <a:ea typeface="SimSun" pitchFamily="2" charset="-122"/>
            </a:endParaRPr>
          </a:p>
        </p:txBody>
      </p:sp>
      <p:sp>
        <p:nvSpPr>
          <p:cNvPr id="103435" name="文字方塊 12"/>
          <p:cNvSpPr txBox="1">
            <a:spLocks noChangeArrowheads="1"/>
          </p:cNvSpPr>
          <p:nvPr/>
        </p:nvSpPr>
        <p:spPr bwMode="auto">
          <a:xfrm>
            <a:off x="7681913" y="4324350"/>
            <a:ext cx="1524000" cy="461963"/>
          </a:xfrm>
          <a:prstGeom prst="rect">
            <a:avLst/>
          </a:prstGeom>
          <a:noFill/>
          <a:ln w="9525">
            <a:noFill/>
            <a:miter lim="800000"/>
            <a:headEnd/>
            <a:tailEnd/>
          </a:ln>
        </p:spPr>
        <p:txBody>
          <a:bodyPr>
            <a:spAutoFit/>
          </a:bodyPr>
          <a:lstStyle/>
          <a:p>
            <a:pPr eaLnBrk="0" hangingPunct="0"/>
            <a:r>
              <a:rPr lang="zh-TW" altLang="en-US" sz="2400" b="1" dirty="0" smtClean="0">
                <a:solidFill>
                  <a:srgbClr val="FFFA00"/>
                </a:solidFill>
                <a:latin typeface="SimSun" pitchFamily="2" charset="-122"/>
                <a:ea typeface="SimSun" pitchFamily="2" charset="-122"/>
              </a:rPr>
              <a:t>时间过去</a:t>
            </a:r>
            <a:endParaRPr lang="zh-HK" altLang="en-US" sz="2400" b="1" dirty="0">
              <a:solidFill>
                <a:srgbClr val="FFFA00"/>
              </a:solidFill>
              <a:latin typeface="SimSun" pitchFamily="2" charset="-122"/>
              <a:ea typeface="SimSun" pitchFamily="2" charset="-122"/>
            </a:endParaRPr>
          </a:p>
        </p:txBody>
      </p:sp>
      <p:grpSp>
        <p:nvGrpSpPr>
          <p:cNvPr id="2" name="群組 15"/>
          <p:cNvGrpSpPr>
            <a:grpSpLocks/>
          </p:cNvGrpSpPr>
          <p:nvPr/>
        </p:nvGrpSpPr>
        <p:grpSpPr bwMode="auto">
          <a:xfrm>
            <a:off x="381000" y="1143000"/>
            <a:ext cx="6508750" cy="4348163"/>
            <a:chOff x="381000" y="1143000"/>
            <a:chExt cx="6508750" cy="4348163"/>
          </a:xfrm>
        </p:grpSpPr>
        <p:pic>
          <p:nvPicPr>
            <p:cNvPr id="103437" name="Picture 3" descr="Rapid deposition"/>
            <p:cNvPicPr>
              <a:picLocks noChangeAspect="1" noChangeArrowheads="1"/>
            </p:cNvPicPr>
            <p:nvPr/>
          </p:nvPicPr>
          <p:blipFill>
            <a:blip r:embed="rId3" cstate="print"/>
            <a:srcRect/>
            <a:stretch>
              <a:fillRect/>
            </a:stretch>
          </p:blipFill>
          <p:spPr bwMode="auto">
            <a:xfrm>
              <a:off x="381000" y="1143000"/>
              <a:ext cx="6508750" cy="4348163"/>
            </a:xfrm>
            <a:prstGeom prst="rect">
              <a:avLst/>
            </a:prstGeom>
            <a:noFill/>
            <a:ln w="9525">
              <a:noFill/>
              <a:miter lim="800000"/>
              <a:headEnd/>
              <a:tailEnd/>
            </a:ln>
          </p:spPr>
        </p:pic>
        <p:sp>
          <p:nvSpPr>
            <p:cNvPr id="103438" name="平行四邊形 13"/>
            <p:cNvSpPr>
              <a:spLocks noChangeArrowheads="1"/>
            </p:cNvSpPr>
            <p:nvPr/>
          </p:nvSpPr>
          <p:spPr bwMode="auto">
            <a:xfrm rot="1678119">
              <a:off x="1332320" y="1241646"/>
              <a:ext cx="644934" cy="4144708"/>
            </a:xfrm>
            <a:prstGeom prst="parallelogram">
              <a:avLst>
                <a:gd name="adj" fmla="val 25000"/>
              </a:avLst>
            </a:prstGeom>
            <a:solidFill>
              <a:srgbClr val="FFFFFF"/>
            </a:solidFill>
            <a:ln w="9525" algn="ctr">
              <a:solidFill>
                <a:schemeClr val="tx1"/>
              </a:solidFill>
              <a:round/>
              <a:headEnd/>
              <a:tailEnd/>
            </a:ln>
          </p:spPr>
          <p:txBody>
            <a:bodyPr/>
            <a:lstStyle/>
            <a:p>
              <a:pPr eaLnBrk="0" hangingPunct="0"/>
              <a:endParaRPr lang="zh-HK" altLang="en-US" sz="2400">
                <a:solidFill>
                  <a:srgbClr val="FFFFCC"/>
                </a:solidFill>
                <a:latin typeface="Times New Roman" pitchFamily="18" charset="0"/>
                <a:ea typeface="PMingLiU" pitchFamily="18" charset="-120"/>
              </a:endParaRPr>
            </a:p>
          </p:txBody>
        </p:sp>
        <p:sp>
          <p:nvSpPr>
            <p:cNvPr id="103439" name="文字方塊 14"/>
            <p:cNvSpPr txBox="1">
              <a:spLocks noChangeArrowheads="1"/>
            </p:cNvSpPr>
            <p:nvPr/>
          </p:nvSpPr>
          <p:spPr bwMode="auto">
            <a:xfrm rot="1727988">
              <a:off x="1518047" y="1524000"/>
              <a:ext cx="615553" cy="2800811"/>
            </a:xfrm>
            <a:prstGeom prst="rect">
              <a:avLst/>
            </a:prstGeom>
            <a:noFill/>
            <a:ln w="9525">
              <a:noFill/>
              <a:miter lim="800000"/>
              <a:headEnd/>
              <a:tailEnd/>
            </a:ln>
          </p:spPr>
          <p:txBody>
            <a:bodyPr vert="eaVert">
              <a:spAutoFit/>
            </a:bodyPr>
            <a:lstStyle/>
            <a:p>
              <a:pPr eaLnBrk="0" hangingPunct="0"/>
              <a:r>
                <a:rPr lang="zh-TW" altLang="en-US" sz="2800" b="1" dirty="0" smtClean="0">
                  <a:solidFill>
                    <a:srgbClr val="000000"/>
                  </a:solidFill>
                  <a:latin typeface="SimSun" pitchFamily="2" charset="-122"/>
                  <a:ea typeface="SimSun" pitchFamily="2" charset="-122"/>
                </a:rPr>
                <a:t>灾难性快速沉积</a:t>
              </a:r>
              <a:endParaRPr lang="zh-HK" altLang="en-US" sz="2800" b="1" dirty="0">
                <a:solidFill>
                  <a:srgbClr val="000000"/>
                </a:solidFill>
                <a:latin typeface="SimSun" pitchFamily="2" charset="-122"/>
                <a:ea typeface="SimSun" pitchFamily="2" charset="-122"/>
              </a:endParaRPr>
            </a:p>
          </p:txBody>
        </p:sp>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flipV="1">
            <a:off x="1043608" y="894984"/>
            <a:ext cx="6840760" cy="1525903"/>
          </a:xfrm>
        </p:spPr>
        <p:txBody>
          <a:bodyPr/>
          <a:lstStyle/>
          <a:p>
            <a:r>
              <a:rPr lang="en-AU" dirty="0"/>
              <a:t>Mt St Helens: Little Grand Canyon2</a:t>
            </a:r>
          </a:p>
        </p:txBody>
      </p:sp>
      <p:pic>
        <p:nvPicPr>
          <p:cNvPr id="139269" name="Picture 5" descr="Little grand canyon2"/>
          <p:cNvPicPr>
            <a:picLocks noChangeAspect="1" noChangeArrowheads="1"/>
          </p:cNvPicPr>
          <p:nvPr/>
        </p:nvPicPr>
        <p:blipFill>
          <a:blip r:embed="rId3" cstate="print"/>
          <a:srcRect t="4137" r="2421"/>
          <a:stretch>
            <a:fillRect/>
          </a:stretch>
        </p:blipFill>
        <p:spPr bwMode="auto">
          <a:xfrm>
            <a:off x="500034" y="401804"/>
            <a:ext cx="8215370" cy="6027592"/>
          </a:xfrm>
          <a:prstGeom prst="rect">
            <a:avLst/>
          </a:prstGeom>
          <a:noFill/>
        </p:spPr>
      </p:pic>
      <p:sp>
        <p:nvSpPr>
          <p:cNvPr id="139268" name="Text Box 4"/>
          <p:cNvSpPr txBox="1">
            <a:spLocks noChangeArrowheads="1"/>
          </p:cNvSpPr>
          <p:nvPr/>
        </p:nvSpPr>
        <p:spPr bwMode="auto">
          <a:xfrm>
            <a:off x="4356121" y="5929330"/>
            <a:ext cx="2448127" cy="479235"/>
          </a:xfrm>
          <a:prstGeom prst="rect">
            <a:avLst/>
          </a:prstGeom>
          <a:solidFill>
            <a:srgbClr val="FF9933">
              <a:alpha val="56000"/>
            </a:srgbClr>
          </a:solidFill>
          <a:ln w="12700" algn="ctr">
            <a:noFill/>
            <a:miter lim="800000"/>
            <a:headEnd/>
            <a:tailEnd/>
          </a:ln>
          <a:effectLst/>
        </p:spPr>
        <p:txBody>
          <a:bodyPr wrap="square" lIns="90000" tIns="46800" rIns="90000" bIns="46800">
            <a:spAutoFit/>
          </a:bodyPr>
          <a:lstStyle/>
          <a:p>
            <a:pPr algn="l">
              <a:spcBef>
                <a:spcPct val="50000"/>
              </a:spcBef>
            </a:pPr>
            <a:r>
              <a:rPr lang="zh-TW" altLang="en-US" sz="2500" b="1" dirty="0" smtClean="0">
                <a:solidFill>
                  <a:srgbClr val="000000"/>
                </a:solidFill>
                <a:effectLst>
                  <a:outerShdw blurRad="38100" dist="38100" dir="2700000" algn="tl">
                    <a:srgbClr val="FFFFFF">
                      <a:alpha val="43000"/>
                    </a:srgbClr>
                  </a:outerShdw>
                </a:effectLst>
                <a:latin typeface="Helvetica" charset="0"/>
              </a:rPr>
              <a:t>「小型大峡谷」</a:t>
            </a:r>
            <a:endParaRPr lang="en-US" sz="2500" b="1" dirty="0">
              <a:solidFill>
                <a:srgbClr val="000000"/>
              </a:solidFill>
              <a:effectLst>
                <a:outerShdw blurRad="38100" dist="38100" dir="2700000" algn="tl">
                  <a:srgbClr val="FFFFFF">
                    <a:alpha val="43000"/>
                  </a:srgbClr>
                </a:outerShdw>
              </a:effectLst>
              <a:latin typeface="Helvetica"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zh-TW" altLang="en-US" dirty="0" smtClean="0"/>
              <a:t>澳洲新南威尔士的蓝山</a:t>
            </a:r>
            <a:r>
              <a:rPr lang="en-US" altLang="zh-TW" dirty="0" smtClean="0"/>
              <a:t/>
            </a:r>
            <a:br>
              <a:rPr lang="en-US" altLang="zh-TW" dirty="0" smtClean="0"/>
            </a:br>
            <a:endParaRPr lang="en-AU" dirty="0"/>
          </a:p>
        </p:txBody>
      </p:sp>
      <p:pic>
        <p:nvPicPr>
          <p:cNvPr id="2050" name="Picture 2" descr="http://www.hermes.net.au/bodhi/images/Blue_Mountains_Australia.jpg"/>
          <p:cNvPicPr>
            <a:picLocks noChangeAspect="1" noChangeArrowheads="1"/>
          </p:cNvPicPr>
          <p:nvPr/>
        </p:nvPicPr>
        <p:blipFill>
          <a:blip r:embed="rId3" cstate="print"/>
          <a:srcRect t="8924"/>
          <a:stretch>
            <a:fillRect/>
          </a:stretch>
        </p:blipFill>
        <p:spPr bwMode="auto">
          <a:xfrm>
            <a:off x="609600" y="1447800"/>
            <a:ext cx="7947569" cy="4818445"/>
          </a:xfrm>
          <a:prstGeom prst="rect">
            <a:avLst/>
          </a:prstGeom>
          <a:noFill/>
        </p:spPr>
      </p:pic>
      <p:sp>
        <p:nvSpPr>
          <p:cNvPr id="4" name="Rectangle 3"/>
          <p:cNvSpPr/>
          <p:nvPr/>
        </p:nvSpPr>
        <p:spPr bwMode="auto">
          <a:xfrm>
            <a:off x="609600" y="2362200"/>
            <a:ext cx="7924800" cy="76200"/>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endParaRPr lang="en-AU" smtClean="0">
              <a:cs typeface="Arial" charset="0"/>
            </a:endParaRPr>
          </a:p>
        </p:txBody>
      </p:sp>
      <p:sp>
        <p:nvSpPr>
          <p:cNvPr id="5" name="Down Arrow 4"/>
          <p:cNvSpPr/>
          <p:nvPr/>
        </p:nvSpPr>
        <p:spPr bwMode="auto">
          <a:xfrm>
            <a:off x="2971800" y="2057400"/>
            <a:ext cx="1600200" cy="609600"/>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endParaRPr lang="en-AU" sz="4400" i="1" smtClean="0">
              <a:solidFill>
                <a:srgbClr val="FFD9FF"/>
              </a:solidFill>
              <a:latin typeface="Arial Narrow" pitchFamily="34" charset="0"/>
              <a:ea typeface="ＭＳ Ｐゴシック" pitchFamily="34" charset="-128"/>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1+ppt_w/2"/>
                                          </p:val>
                                        </p:tav>
                                      </p:tavLst>
                                    </p:anim>
                                    <p:anim calcmode="lin" valueType="num">
                                      <p:cBhvr additive="base">
                                        <p:cTn id="13" dur="500"/>
                                        <p:tgtEl>
                                          <p:spTgt spid="4"/>
                                        </p:tgtEl>
                                        <p:attrNameLst>
                                          <p:attrName>ppt_y</p:attrName>
                                        </p:attrNameLst>
                                      </p:cBhvr>
                                      <p:tavLst>
                                        <p:tav tm="0">
                                          <p:val>
                                            <p:strVal val="ppt_y"/>
                                          </p:val>
                                        </p:tav>
                                        <p:tav tm="100000">
                                          <p:val>
                                            <p:strVal val="ppt_y"/>
                                          </p:val>
                                        </p:tav>
                                      </p:tavLst>
                                    </p:anim>
                                    <p:set>
                                      <p:cBhvr>
                                        <p:cTn id="14" dur="1" fill="hold">
                                          <p:stCondLst>
                                            <p:cond delay="499"/>
                                          </p:stCondLst>
                                        </p:cTn>
                                        <p:tgtEl>
                                          <p:spTgt spid="4"/>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500"/>
                            </p:stCondLst>
                            <p:childTnLst>
                              <p:par>
                                <p:cTn id="19" presetID="0" presetClass="path" presetSubtype="0" repeatCount="3000" accel="50000" decel="50000" fill="hold" grpId="0" nodeType="afterEffect">
                                  <p:stCondLst>
                                    <p:cond delay="0"/>
                                  </p:stCondLst>
                                  <p:childTnLst>
                                    <p:animMotion origin="layout" path="M -6.66667E-6 5.55556E-6 L -6.66667E-6 0.06668 " pathEditMode="relative" ptsTypes="AA">
                                      <p:cBhvr>
                                        <p:cTn id="20" dur="2000" fill="hold"/>
                                        <p:tgtEl>
                                          <p:spTgt spid="5"/>
                                        </p:tgtEl>
                                        <p:attrNameLst>
                                          <p:attrName>ppt_x</p:attrName>
                                          <p:attrName>ppt_y</p:attrName>
                                        </p:attrNameLst>
                                      </p:cBhvr>
                                    </p:animMotion>
                                  </p:childTnLst>
                                </p:cTn>
                              </p:par>
                            </p:childTnLst>
                          </p:cTn>
                        </p:par>
                        <p:par>
                          <p:cTn id="21" fill="hold">
                            <p:stCondLst>
                              <p:cond delay="6500"/>
                            </p:stCondLst>
                            <p:childTnLst>
                              <p:par>
                                <p:cTn id="22" presetID="1" presetClass="exit" presetSubtype="0" fill="hold" grpId="2" nodeType="after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0370" name="Picture 2"/>
          <p:cNvPicPr>
            <a:picLocks noChangeAspect="1" noChangeArrowheads="1"/>
          </p:cNvPicPr>
          <p:nvPr/>
        </p:nvPicPr>
        <p:blipFill>
          <a:blip r:embed="rId3" cstate="screen"/>
          <a:srcRect/>
          <a:stretch>
            <a:fillRect/>
          </a:stretch>
        </p:blipFill>
        <p:spPr bwMode="auto">
          <a:xfrm>
            <a:off x="470051" y="2057400"/>
            <a:ext cx="8216749" cy="2557463"/>
          </a:xfrm>
          <a:prstGeom prst="rect">
            <a:avLst/>
          </a:prstGeom>
          <a:noFill/>
          <a:ln w="9525">
            <a:noFill/>
            <a:miter lim="800000"/>
            <a:headEnd/>
            <a:tailEnd/>
          </a:ln>
        </p:spPr>
      </p:pic>
      <p:sp>
        <p:nvSpPr>
          <p:cNvPr id="3" name="Title 2"/>
          <p:cNvSpPr>
            <a:spLocks noGrp="1"/>
          </p:cNvSpPr>
          <p:nvPr>
            <p:ph type="title"/>
          </p:nvPr>
        </p:nvSpPr>
        <p:spPr>
          <a:xfrm>
            <a:off x="539552" y="764704"/>
            <a:ext cx="8382000" cy="1329595"/>
          </a:xfrm>
        </p:spPr>
        <p:txBody>
          <a:bodyPr/>
          <a:lstStyle/>
          <a:p>
            <a:pPr algn="ctr"/>
            <a:r>
              <a:rPr lang="zh-TW" altLang="en-US" dirty="0" smtClean="0"/>
              <a:t>美国犹他州纪念碑峡谷</a:t>
            </a:r>
            <a:r>
              <a:rPr lang="en-AU" dirty="0" smtClean="0"/>
              <a:t>Monument Valley, UT, USA</a:t>
            </a:r>
            <a:endParaRPr lang="en-AU" dirty="0"/>
          </a:p>
        </p:txBody>
      </p:sp>
      <p:sp>
        <p:nvSpPr>
          <p:cNvPr id="4" name="Minus 3"/>
          <p:cNvSpPr/>
          <p:nvPr/>
        </p:nvSpPr>
        <p:spPr bwMode="auto">
          <a:xfrm>
            <a:off x="3429000" y="2800200"/>
            <a:ext cx="914400" cy="324000"/>
          </a:xfrm>
          <a:prstGeom prst="mathMinus">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4400" i="1">
              <a:solidFill>
                <a:srgbClr val="FFD9FF"/>
              </a:solidFill>
              <a:latin typeface="Arial Narrow" pitchFamily="34" charset="0"/>
              <a:ea typeface="ＭＳ Ｐゴシック" pitchFamily="34" charset="-128"/>
            </a:endParaRPr>
          </a:p>
        </p:txBody>
      </p:sp>
      <p:sp>
        <p:nvSpPr>
          <p:cNvPr id="5" name="Minus 4"/>
          <p:cNvSpPr/>
          <p:nvPr/>
        </p:nvSpPr>
        <p:spPr bwMode="auto">
          <a:xfrm>
            <a:off x="381000" y="2952600"/>
            <a:ext cx="914400" cy="324000"/>
          </a:xfrm>
          <a:prstGeom prst="mathMinus">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4400" i="1">
              <a:solidFill>
                <a:srgbClr val="FFD9FF"/>
              </a:solidFill>
              <a:latin typeface="Arial Narrow" pitchFamily="34" charset="0"/>
              <a:ea typeface="ＭＳ Ｐゴシック" pitchFamily="34" charset="-128"/>
            </a:endParaRPr>
          </a:p>
        </p:txBody>
      </p:sp>
      <p:sp>
        <p:nvSpPr>
          <p:cNvPr id="6" name="Minus 5"/>
          <p:cNvSpPr/>
          <p:nvPr/>
        </p:nvSpPr>
        <p:spPr bwMode="auto">
          <a:xfrm>
            <a:off x="6324600" y="2895600"/>
            <a:ext cx="914400" cy="324000"/>
          </a:xfrm>
          <a:prstGeom prst="mathMinus">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4400" i="1">
              <a:solidFill>
                <a:srgbClr val="FFD9FF"/>
              </a:solidFill>
              <a:latin typeface="Arial Narrow" pitchFamily="34" charset="0"/>
              <a:ea typeface="ＭＳ Ｐゴシック" pitchFamily="34" charset="-128"/>
            </a:endParaRPr>
          </a:p>
        </p:txBody>
      </p:sp>
      <p:sp>
        <p:nvSpPr>
          <p:cNvPr id="7" name="Minus 6"/>
          <p:cNvSpPr/>
          <p:nvPr/>
        </p:nvSpPr>
        <p:spPr bwMode="auto">
          <a:xfrm>
            <a:off x="5105400" y="3028800"/>
            <a:ext cx="914400" cy="324000"/>
          </a:xfrm>
          <a:prstGeom prst="mathMinus">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4400" i="1">
              <a:solidFill>
                <a:srgbClr val="FFD9FF"/>
              </a:solidFill>
              <a:latin typeface="Arial Narrow" pitchFamily="34" charset="0"/>
              <a:ea typeface="ＭＳ Ｐゴシック" pitchFamily="34" charset="-128"/>
            </a:endParaRPr>
          </a:p>
        </p:txBody>
      </p:sp>
      <p:sp>
        <p:nvSpPr>
          <p:cNvPr id="8" name="Minus 7"/>
          <p:cNvSpPr/>
          <p:nvPr/>
        </p:nvSpPr>
        <p:spPr bwMode="auto">
          <a:xfrm>
            <a:off x="8001000" y="3181200"/>
            <a:ext cx="914400" cy="324000"/>
          </a:xfrm>
          <a:prstGeom prst="mathMinus">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4400" i="1">
              <a:solidFill>
                <a:srgbClr val="FFD9FF"/>
              </a:solidFill>
              <a:latin typeface="Arial Narrow" pitchFamily="34" charset="0"/>
              <a:ea typeface="ＭＳ Ｐゴシック" pitchFamily="34" charset="-128"/>
            </a:endParaRPr>
          </a:p>
        </p:txBody>
      </p:sp>
      <p:grpSp>
        <p:nvGrpSpPr>
          <p:cNvPr id="2" name="Group 13"/>
          <p:cNvGrpSpPr/>
          <p:nvPr/>
        </p:nvGrpSpPr>
        <p:grpSpPr>
          <a:xfrm>
            <a:off x="1676400" y="2743200"/>
            <a:ext cx="6477000" cy="609600"/>
            <a:chOff x="1676400" y="2743200"/>
            <a:chExt cx="6477000" cy="609600"/>
          </a:xfrm>
        </p:grpSpPr>
        <p:sp>
          <p:nvSpPr>
            <p:cNvPr id="9" name="Down Arrow 8"/>
            <p:cNvSpPr/>
            <p:nvPr/>
          </p:nvSpPr>
          <p:spPr bwMode="auto">
            <a:xfrm>
              <a:off x="1676400" y="2743200"/>
              <a:ext cx="1371600" cy="609600"/>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4400" i="1">
                <a:solidFill>
                  <a:srgbClr val="FFD9FF"/>
                </a:solidFill>
                <a:latin typeface="Arial Narrow" pitchFamily="34" charset="0"/>
                <a:ea typeface="ＭＳ Ｐゴシック" pitchFamily="34" charset="-128"/>
              </a:endParaRPr>
            </a:p>
          </p:txBody>
        </p:sp>
        <p:sp>
          <p:nvSpPr>
            <p:cNvPr id="11" name="Down Arrow 10"/>
            <p:cNvSpPr/>
            <p:nvPr/>
          </p:nvSpPr>
          <p:spPr bwMode="auto">
            <a:xfrm>
              <a:off x="4267200" y="2743200"/>
              <a:ext cx="990600" cy="609600"/>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4400" i="1">
                <a:solidFill>
                  <a:srgbClr val="FFD9FF"/>
                </a:solidFill>
                <a:latin typeface="Arial Narrow" pitchFamily="34" charset="0"/>
                <a:ea typeface="ＭＳ Ｐゴシック" pitchFamily="34" charset="-128"/>
              </a:endParaRPr>
            </a:p>
          </p:txBody>
        </p:sp>
        <p:sp>
          <p:nvSpPr>
            <p:cNvPr id="12" name="Down Arrow 11"/>
            <p:cNvSpPr/>
            <p:nvPr/>
          </p:nvSpPr>
          <p:spPr bwMode="auto">
            <a:xfrm>
              <a:off x="5562600" y="2743200"/>
              <a:ext cx="990600" cy="609600"/>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4400" i="1">
                <a:solidFill>
                  <a:srgbClr val="FFD9FF"/>
                </a:solidFill>
                <a:latin typeface="Arial Narrow" pitchFamily="34" charset="0"/>
                <a:ea typeface="ＭＳ Ｐゴシック" pitchFamily="34" charset="-128"/>
              </a:endParaRPr>
            </a:p>
          </p:txBody>
        </p:sp>
        <p:sp>
          <p:nvSpPr>
            <p:cNvPr id="13" name="Down Arrow 12"/>
            <p:cNvSpPr/>
            <p:nvPr/>
          </p:nvSpPr>
          <p:spPr bwMode="auto">
            <a:xfrm>
              <a:off x="7162800" y="2743200"/>
              <a:ext cx="990600" cy="609600"/>
            </a:xfrm>
            <a:prstGeom prst="downArrow">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4400" i="1">
                <a:solidFill>
                  <a:srgbClr val="FFD9FF"/>
                </a:solidFill>
                <a:latin typeface="Arial Narrow" pitchFamily="34" charset="0"/>
                <a:ea typeface="ＭＳ Ｐゴシック" pitchFamily="34" charset="-128"/>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par>
                          <p:cTn id="29" fill="hold">
                            <p:stCondLst>
                              <p:cond delay="0"/>
                            </p:stCondLst>
                            <p:childTnLst>
                              <p:par>
                                <p:cTn id="30" presetID="0" presetClass="path" presetSubtype="0" repeatCount="3000" accel="50000" decel="50000" fill="hold" nodeType="afterEffect">
                                  <p:stCondLst>
                                    <p:cond delay="0"/>
                                  </p:stCondLst>
                                  <p:childTnLst>
                                    <p:animMotion origin="layout" path="M 6.66667E-6 3.33333E-6 L 6.66667E-6 0.06667 " pathEditMode="relative" ptsTypes="AA">
                                      <p:cBhvr>
                                        <p:cTn id="31" dur="2000" fill="hold"/>
                                        <p:tgtEl>
                                          <p:spTgt spid="2"/>
                                        </p:tgtEl>
                                        <p:attrNameLst>
                                          <p:attrName>ppt_x</p:attrName>
                                          <p:attrName>ppt_y</p:attrName>
                                        </p:attrNameLst>
                                      </p:cBhvr>
                                    </p:animMotion>
                                  </p:childTnLst>
                                </p:cTn>
                              </p:par>
                            </p:childTnLst>
                          </p:cTn>
                        </p:par>
                        <p:par>
                          <p:cTn id="32" fill="hold">
                            <p:stCondLst>
                              <p:cond delay="6000"/>
                            </p:stCondLst>
                            <p:childTnLst>
                              <p:par>
                                <p:cTn id="33" presetID="1" presetClass="exit" presetSubtype="0" fill="hold" nodeType="after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pPr eaLnBrk="1" hangingPunct="1"/>
            <a:r>
              <a:rPr lang="en-US" sz="4000" dirty="0" smtClean="0"/>
              <a:t>Where did the water come from (Pacific Ocean pic?</a:t>
            </a:r>
          </a:p>
        </p:txBody>
      </p:sp>
      <p:pic>
        <p:nvPicPr>
          <p:cNvPr id="4" name="Picture 3" descr="Pacific Ocean.jpg"/>
          <p:cNvPicPr>
            <a:picLocks noChangeAspect="1"/>
          </p:cNvPicPr>
          <p:nvPr/>
        </p:nvPicPr>
        <p:blipFill>
          <a:blip r:embed="rId3" cstate="screen"/>
          <a:stretch>
            <a:fillRect/>
          </a:stretch>
        </p:blipFill>
        <p:spPr>
          <a:xfrm>
            <a:off x="633412" y="38100"/>
            <a:ext cx="7877175" cy="6781800"/>
          </a:xfrm>
          <a:prstGeom prst="rect">
            <a:avLst/>
          </a:prstGeom>
        </p:spPr>
      </p:pic>
      <p:sp>
        <p:nvSpPr>
          <p:cNvPr id="5" name="TextBox 4"/>
          <p:cNvSpPr txBox="1"/>
          <p:nvPr/>
        </p:nvSpPr>
        <p:spPr>
          <a:xfrm>
            <a:off x="533400" y="304800"/>
            <a:ext cx="1828800" cy="1446550"/>
          </a:xfrm>
          <a:prstGeom prst="rect">
            <a:avLst/>
          </a:prstGeom>
          <a:noFill/>
        </p:spPr>
        <p:txBody>
          <a:bodyPr wrap="square" rtlCol="0">
            <a:spAutoFit/>
          </a:bodyPr>
          <a:lstStyle/>
          <a:p>
            <a:pPr eaLnBrk="0" fontAlgn="base" hangingPunct="0">
              <a:spcBef>
                <a:spcPct val="0"/>
              </a:spcBef>
              <a:spcAft>
                <a:spcPct val="0"/>
              </a:spcAft>
            </a:pPr>
            <a:r>
              <a:rPr lang="zh-TW" altLang="en-US" sz="4400" i="1" dirty="0" smtClean="0">
                <a:solidFill>
                  <a:srgbClr val="FFD9FF"/>
                </a:solidFill>
                <a:latin typeface="Arial Narrow" pitchFamily="34" charset="0"/>
                <a:ea typeface="ＭＳ Ｐゴシック" pitchFamily="34" charset="-128"/>
              </a:rPr>
              <a:t>谷歌地球</a:t>
            </a:r>
            <a:endParaRPr lang="en-AU" sz="4400" i="1" dirty="0">
              <a:solidFill>
                <a:srgbClr val="FFD9FF"/>
              </a:solidFill>
              <a:latin typeface="Arial Narrow" pitchFamily="34" charset="0"/>
              <a:ea typeface="ＭＳ Ｐゴシック" pitchFamily="34" charset="-128"/>
            </a:endParaRPr>
          </a:p>
        </p:txBody>
      </p:sp>
      <p:sp>
        <p:nvSpPr>
          <p:cNvPr id="6" name="TextBox 5"/>
          <p:cNvSpPr txBox="1"/>
          <p:nvPr/>
        </p:nvSpPr>
        <p:spPr>
          <a:xfrm>
            <a:off x="3449959" y="2905125"/>
            <a:ext cx="2244080" cy="769441"/>
          </a:xfrm>
          <a:prstGeom prst="rect">
            <a:avLst/>
          </a:prstGeom>
          <a:noFill/>
        </p:spPr>
        <p:txBody>
          <a:bodyPr wrap="square" rtlCol="0">
            <a:spAutoFit/>
          </a:bodyPr>
          <a:lstStyle/>
          <a:p>
            <a:pPr eaLnBrk="0" fontAlgn="base" hangingPunct="0">
              <a:spcBef>
                <a:spcPct val="0"/>
              </a:spcBef>
              <a:spcAft>
                <a:spcPct val="0"/>
              </a:spcAft>
            </a:pPr>
            <a:r>
              <a:rPr lang="zh-TW" altLang="en-US" sz="4400" i="1" dirty="0" smtClean="0">
                <a:solidFill>
                  <a:srgbClr val="FFD9FF"/>
                </a:solidFill>
                <a:latin typeface="Arial Narrow" pitchFamily="34" charset="0"/>
                <a:ea typeface="ＭＳ Ｐゴシック" pitchFamily="34" charset="-128"/>
              </a:rPr>
              <a:t>太平洋</a:t>
            </a:r>
            <a:endParaRPr lang="en-AU" sz="4400" i="1" dirty="0">
              <a:solidFill>
                <a:srgbClr val="FFD9FF"/>
              </a:solidFill>
              <a:latin typeface="Arial Narrow"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pPr eaLnBrk="1" hangingPunct="1"/>
            <a:r>
              <a:rPr lang="en-US" sz="4000" dirty="0" smtClean="0"/>
              <a:t>Where did the water come from (Pacific Ocean pic?</a:t>
            </a:r>
          </a:p>
        </p:txBody>
      </p:sp>
      <p:pic>
        <p:nvPicPr>
          <p:cNvPr id="5" name="Picture 4" descr="Indian Ocean.jpg"/>
          <p:cNvPicPr>
            <a:picLocks noChangeAspect="1"/>
          </p:cNvPicPr>
          <p:nvPr/>
        </p:nvPicPr>
        <p:blipFill>
          <a:blip r:embed="rId3" cstate="screen"/>
          <a:stretch>
            <a:fillRect/>
          </a:stretch>
        </p:blipFill>
        <p:spPr>
          <a:xfrm>
            <a:off x="558245" y="0"/>
            <a:ext cx="8027509" cy="6858000"/>
          </a:xfrm>
          <a:prstGeom prst="rect">
            <a:avLst/>
          </a:prstGeom>
        </p:spPr>
      </p:pic>
      <p:sp>
        <p:nvSpPr>
          <p:cNvPr id="6" name="TextBox 5"/>
          <p:cNvSpPr txBox="1"/>
          <p:nvPr/>
        </p:nvSpPr>
        <p:spPr>
          <a:xfrm>
            <a:off x="533400" y="304800"/>
            <a:ext cx="1828800" cy="1446550"/>
          </a:xfrm>
          <a:prstGeom prst="rect">
            <a:avLst/>
          </a:prstGeom>
          <a:noFill/>
        </p:spPr>
        <p:txBody>
          <a:bodyPr wrap="square" rtlCol="0">
            <a:spAutoFit/>
          </a:bodyPr>
          <a:lstStyle/>
          <a:p>
            <a:pPr eaLnBrk="0" fontAlgn="base" hangingPunct="0">
              <a:spcBef>
                <a:spcPct val="0"/>
              </a:spcBef>
              <a:spcAft>
                <a:spcPct val="0"/>
              </a:spcAft>
            </a:pPr>
            <a:r>
              <a:rPr lang="zh-TW" altLang="en-US" sz="4400" i="1" dirty="0" smtClean="0">
                <a:solidFill>
                  <a:srgbClr val="FFD9FF"/>
                </a:solidFill>
                <a:latin typeface="Arial Narrow" pitchFamily="34" charset="0"/>
                <a:ea typeface="ＭＳ Ｐゴシック" pitchFamily="34" charset="-128"/>
              </a:rPr>
              <a:t>谷歌地球</a:t>
            </a:r>
            <a:endParaRPr lang="en-AU" sz="4400" i="1" dirty="0">
              <a:solidFill>
                <a:srgbClr val="FFD9FF"/>
              </a:solidFill>
              <a:latin typeface="Arial Narrow" pitchFamily="34" charset="0"/>
              <a:ea typeface="ＭＳ Ｐゴシック" pitchFamily="34" charset="-128"/>
            </a:endParaRPr>
          </a:p>
        </p:txBody>
      </p:sp>
      <p:sp>
        <p:nvSpPr>
          <p:cNvPr id="7" name="TextBox 6"/>
          <p:cNvSpPr txBox="1"/>
          <p:nvPr/>
        </p:nvSpPr>
        <p:spPr>
          <a:xfrm>
            <a:off x="3635896" y="3104555"/>
            <a:ext cx="2231504" cy="769441"/>
          </a:xfrm>
          <a:prstGeom prst="rect">
            <a:avLst/>
          </a:prstGeom>
          <a:noFill/>
        </p:spPr>
        <p:txBody>
          <a:bodyPr wrap="square" rtlCol="0">
            <a:spAutoFit/>
          </a:bodyPr>
          <a:lstStyle/>
          <a:p>
            <a:pPr eaLnBrk="0" fontAlgn="base" hangingPunct="0">
              <a:spcBef>
                <a:spcPct val="0"/>
              </a:spcBef>
              <a:spcAft>
                <a:spcPct val="0"/>
              </a:spcAft>
            </a:pPr>
            <a:r>
              <a:rPr lang="zh-TW" altLang="en-US" sz="4400" i="1" dirty="0" smtClean="0">
                <a:solidFill>
                  <a:srgbClr val="FFD9FF"/>
                </a:solidFill>
                <a:latin typeface="Arial Narrow" pitchFamily="34" charset="0"/>
                <a:ea typeface="ＭＳ Ｐゴシック" pitchFamily="34" charset="-128"/>
              </a:rPr>
              <a:t>印度洋</a:t>
            </a:r>
            <a:endParaRPr lang="en-AU" sz="4400" i="1" dirty="0">
              <a:solidFill>
                <a:srgbClr val="FFD9FF"/>
              </a:solidFill>
              <a:latin typeface="Arial Narrow"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16632"/>
            <a:ext cx="7043208" cy="1523494"/>
          </a:xfrm>
        </p:spPr>
        <p:txBody>
          <a:bodyPr/>
          <a:lstStyle/>
          <a:p>
            <a:pPr algn="ctr"/>
            <a:r>
              <a:rPr lang="en-AU" altLang="zh-TW" sz="4400" dirty="0" smtClean="0"/>
              <a:t>World-wide flood stories</a:t>
            </a:r>
            <a:br>
              <a:rPr lang="en-AU" altLang="zh-TW" sz="4400" dirty="0" smtClean="0"/>
            </a:br>
            <a:r>
              <a:rPr lang="zh-TW" altLang="en-US" dirty="0" smtClean="0"/>
              <a:t>全球洪水故事</a:t>
            </a:r>
            <a:endParaRPr lang="en-AU" dirty="0"/>
          </a:p>
        </p:txBody>
      </p:sp>
      <p:sp>
        <p:nvSpPr>
          <p:cNvPr id="3" name="Subtitle 2"/>
          <p:cNvSpPr>
            <a:spLocks noGrp="1"/>
          </p:cNvSpPr>
          <p:nvPr>
            <p:ph type="subTitle" idx="1"/>
          </p:nvPr>
        </p:nvSpPr>
        <p:spPr>
          <a:xfrm>
            <a:off x="683569" y="3356992"/>
            <a:ext cx="6336704" cy="1551194"/>
          </a:xfrm>
        </p:spPr>
        <p:txBody>
          <a:bodyPr wrap="square">
            <a:spAutoFit/>
          </a:bodyPr>
          <a:lstStyle/>
          <a:p>
            <a:r>
              <a:rPr lang="en-AU" sz="2800" dirty="0" smtClean="0"/>
              <a:t>“Deluge or Flood: A world cataclysm during which the earth was inundated or submerged by water: a concept found in almost every mythology in the world.”</a:t>
            </a:r>
            <a:endParaRPr lang="en-AU" sz="2800" dirty="0"/>
          </a:p>
        </p:txBody>
      </p:sp>
      <p:sp>
        <p:nvSpPr>
          <p:cNvPr id="6" name="TextBox 5"/>
          <p:cNvSpPr txBox="1"/>
          <p:nvPr/>
        </p:nvSpPr>
        <p:spPr>
          <a:xfrm>
            <a:off x="683569" y="5445224"/>
            <a:ext cx="8208912" cy="830997"/>
          </a:xfrm>
          <a:prstGeom prst="rect">
            <a:avLst/>
          </a:prstGeom>
          <a:noFill/>
        </p:spPr>
        <p:txBody>
          <a:bodyPr wrap="square" rtlCol="0">
            <a:spAutoFit/>
          </a:bodyPr>
          <a:lstStyle/>
          <a:p>
            <a:r>
              <a:rPr lang="en-AU" sz="2400" dirty="0" smtClean="0"/>
              <a:t>—</a:t>
            </a:r>
            <a:r>
              <a:rPr lang="zh-TW" altLang="en-US" sz="2400" dirty="0" smtClean="0"/>
              <a:t>芬克及瓦格诺</a:t>
            </a:r>
            <a:r>
              <a:rPr lang="en-US" altLang="zh-TW" sz="2400" dirty="0" smtClean="0"/>
              <a:t>(</a:t>
            </a:r>
            <a:r>
              <a:rPr lang="en-AU" sz="2400" dirty="0" smtClean="0"/>
              <a:t>Funk and </a:t>
            </a:r>
            <a:r>
              <a:rPr lang="en-AU" sz="2400" dirty="0" err="1" smtClean="0"/>
              <a:t>Wagnalls</a:t>
            </a:r>
            <a:r>
              <a:rPr lang="en-US" altLang="zh-TW" sz="2400" dirty="0" smtClean="0"/>
              <a:t>)</a:t>
            </a:r>
            <a:r>
              <a:rPr lang="en-AU" sz="2400" dirty="0" smtClean="0"/>
              <a:t>, </a:t>
            </a:r>
            <a:r>
              <a:rPr lang="en-US" altLang="zh-TW" sz="2400" dirty="0" smtClean="0"/>
              <a:t>《</a:t>
            </a:r>
            <a:r>
              <a:rPr lang="en-AU" sz="2400" dirty="0" smtClean="0"/>
              <a:t>Dictionary of Folklore, Mythology and Legend</a:t>
            </a:r>
            <a:r>
              <a:rPr lang="en-US" altLang="zh-TW" sz="2400" dirty="0" smtClean="0"/>
              <a:t>》</a:t>
            </a:r>
            <a:r>
              <a:rPr lang="en-AU" sz="2400" dirty="0" smtClean="0"/>
              <a:t>, 1950</a:t>
            </a:r>
            <a:r>
              <a:rPr lang="zh-TW" altLang="en-US" sz="2400" dirty="0" smtClean="0"/>
              <a:t>年</a:t>
            </a:r>
            <a:endParaRPr lang="en-AU" sz="2400" dirty="0"/>
          </a:p>
        </p:txBody>
      </p:sp>
      <p:pic>
        <p:nvPicPr>
          <p:cNvPr id="2050" name="Picture 2" descr="http://www1.alibris-static.com/isbn/9780062505118.gif"/>
          <p:cNvPicPr>
            <a:picLocks noChangeAspect="1" noChangeArrowheads="1"/>
          </p:cNvPicPr>
          <p:nvPr/>
        </p:nvPicPr>
        <p:blipFill>
          <a:blip r:embed="rId3" cstate="print"/>
          <a:srcRect/>
          <a:stretch>
            <a:fillRect/>
          </a:stretch>
        </p:blipFill>
        <p:spPr bwMode="auto">
          <a:xfrm>
            <a:off x="7092280" y="1793389"/>
            <a:ext cx="1440160" cy="1923643"/>
          </a:xfrm>
          <a:prstGeom prst="rect">
            <a:avLst/>
          </a:prstGeom>
          <a:ln>
            <a:noFill/>
          </a:ln>
          <a:effectLst>
            <a:outerShdw blurRad="292100" dist="139700" dir="2700000" algn="tl" rotWithShape="0">
              <a:srgbClr val="333333">
                <a:alpha val="65000"/>
              </a:srgbClr>
            </a:outerShdw>
          </a:effectLst>
        </p:spPr>
      </p:pic>
      <p:sp>
        <p:nvSpPr>
          <p:cNvPr id="7" name="Subtitle 2"/>
          <p:cNvSpPr txBox="1">
            <a:spLocks/>
          </p:cNvSpPr>
          <p:nvPr/>
        </p:nvSpPr>
        <p:spPr>
          <a:xfrm>
            <a:off x="669306" y="1806560"/>
            <a:ext cx="6336704" cy="1329595"/>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TW" altLang="en-US" dirty="0" smtClean="0"/>
              <a:t>「洪水</a:t>
            </a:r>
            <a:r>
              <a:rPr lang="en-US" altLang="zh-TW" dirty="0" smtClean="0"/>
              <a:t>︰</a:t>
            </a:r>
            <a:r>
              <a:rPr lang="zh-TW" altLang="en-US" dirty="0" smtClean="0"/>
              <a:t>一个地球被水淹没或沉在水底的世界性灾难 ；这个观念几乎也在世界各地的传说中流传。</a:t>
            </a:r>
            <a:r>
              <a:rPr lang="zh-TW" altLang="en-US" dirty="0"/>
              <a:t>」</a:t>
            </a:r>
            <a:endParaRPr lang="en-AU"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8.jpg"/>
          <p:cNvPicPr>
            <a:picLocks noChangeAspect="1"/>
          </p:cNvPicPr>
          <p:nvPr/>
        </p:nvPicPr>
        <p:blipFill>
          <a:blip r:embed="rId3" cstate="screen"/>
          <a:stretch>
            <a:fillRect/>
          </a:stretch>
        </p:blipFill>
        <p:spPr>
          <a:xfrm>
            <a:off x="0" y="0"/>
            <a:ext cx="9144000" cy="6858000"/>
          </a:xfrm>
          <a:prstGeom prst="rect">
            <a:avLst/>
          </a:prstGeom>
        </p:spPr>
      </p:pic>
      <p:sp>
        <p:nvSpPr>
          <p:cNvPr id="5" name="TextBox 4"/>
          <p:cNvSpPr txBox="1"/>
          <p:nvPr/>
        </p:nvSpPr>
        <p:spPr>
          <a:xfrm>
            <a:off x="152400" y="5638800"/>
            <a:ext cx="4191000" cy="523220"/>
          </a:xfrm>
          <a:prstGeom prst="rect">
            <a:avLst/>
          </a:prstGeom>
          <a:noFill/>
        </p:spPr>
        <p:txBody>
          <a:bodyPr wrap="square" rtlCol="0">
            <a:spAutoFit/>
          </a:bodyPr>
          <a:lstStyle/>
          <a:p>
            <a:pPr eaLnBrk="1" hangingPunct="1"/>
            <a:r>
              <a:rPr lang="en-US" sz="2800" b="1" i="0" dirty="0" smtClean="0">
                <a:solidFill>
                  <a:srgbClr val="FFFFFF"/>
                </a:solidFill>
                <a:latin typeface="Corbel"/>
                <a:cs typeface="Arial" charset="0"/>
              </a:rPr>
              <a:t>SECULAR HISTORY</a:t>
            </a:r>
            <a:endParaRPr lang="en-US" sz="2800" b="1" i="0" dirty="0">
              <a:solidFill>
                <a:srgbClr val="FFFFFF"/>
              </a:solidFill>
              <a:latin typeface="Corbel"/>
              <a:cs typeface="Arial" charset="0"/>
            </a:endParaRPr>
          </a:p>
        </p:txBody>
      </p:sp>
      <p:sp>
        <p:nvSpPr>
          <p:cNvPr id="6" name="TextBox 5"/>
          <p:cNvSpPr txBox="1"/>
          <p:nvPr/>
        </p:nvSpPr>
        <p:spPr>
          <a:xfrm>
            <a:off x="4953000" y="5638800"/>
            <a:ext cx="4191000" cy="523220"/>
          </a:xfrm>
          <a:prstGeom prst="rect">
            <a:avLst/>
          </a:prstGeom>
          <a:noFill/>
        </p:spPr>
        <p:txBody>
          <a:bodyPr wrap="square" rtlCol="0">
            <a:spAutoFit/>
          </a:bodyPr>
          <a:lstStyle/>
          <a:p>
            <a:pPr algn="r" eaLnBrk="1" hangingPunct="1"/>
            <a:r>
              <a:rPr lang="en-US" sz="2800" b="1" i="0" dirty="0" smtClean="0">
                <a:solidFill>
                  <a:srgbClr val="FFFFFF"/>
                </a:solidFill>
                <a:latin typeface="Corbel"/>
                <a:cs typeface="Arial" charset="0"/>
              </a:rPr>
              <a:t>BIBLICAL HISTORY</a:t>
            </a:r>
            <a:endParaRPr lang="en-US" sz="2800" b="1" i="0" dirty="0">
              <a:solidFill>
                <a:srgbClr val="FFFFFF"/>
              </a:solidFill>
              <a:latin typeface="Corbel"/>
              <a:cs typeface="Arial" charset="0"/>
            </a:endParaRPr>
          </a:p>
        </p:txBody>
      </p:sp>
      <p:sp>
        <p:nvSpPr>
          <p:cNvPr id="2" name="矩形 1"/>
          <p:cNvSpPr/>
          <p:nvPr/>
        </p:nvSpPr>
        <p:spPr bwMode="auto">
          <a:xfrm rot="20283106">
            <a:off x="1811577" y="1330541"/>
            <a:ext cx="2020605" cy="648072"/>
          </a:xfrm>
          <a:prstGeom prst="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zh-TW" sz="2300" dirty="0" smtClean="0">
                <a:solidFill>
                  <a:schemeClr val="bg1"/>
                </a:solidFill>
                <a:effectLst>
                  <a:outerShdw blurRad="38100" dist="38100" dir="2700000" algn="tl">
                    <a:srgbClr val="000000">
                      <a:alpha val="43137"/>
                    </a:srgbClr>
                  </a:outerShdw>
                </a:effectLst>
                <a:latin typeface="Segoe" pitchFamily="34" charset="0"/>
              </a:rPr>
              <a:t>70,000,000</a:t>
            </a:r>
            <a:r>
              <a:rPr lang="zh-TW" altLang="en-US" sz="2300" dirty="0" smtClean="0">
                <a:solidFill>
                  <a:schemeClr val="bg1"/>
                </a:solidFill>
                <a:effectLst>
                  <a:outerShdw blurRad="38100" dist="38100" dir="2700000" algn="tl">
                    <a:srgbClr val="000000">
                      <a:alpha val="43137"/>
                    </a:srgbClr>
                  </a:outerShdw>
                </a:effectLst>
                <a:latin typeface="Segoe" pitchFamily="34" charset="0"/>
              </a:rPr>
              <a:t>年</a:t>
            </a:r>
            <a:r>
              <a:rPr lang="en-US" altLang="zh-TW" sz="2300" dirty="0" smtClean="0">
                <a:solidFill>
                  <a:schemeClr val="bg1"/>
                </a:solidFill>
                <a:effectLst>
                  <a:outerShdw blurRad="38100" dist="38100" dir="2700000" algn="tl">
                    <a:srgbClr val="000000">
                      <a:alpha val="43137"/>
                    </a:srgbClr>
                  </a:outerShdw>
                </a:effectLst>
                <a:latin typeface="Segoe" pitchFamily="34" charset="0"/>
              </a:rPr>
              <a:t>?</a:t>
            </a:r>
            <a:endParaRPr lang="zh-HK" altLang="en-US" sz="23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 name="矩形 7"/>
          <p:cNvSpPr/>
          <p:nvPr/>
        </p:nvSpPr>
        <p:spPr bwMode="auto">
          <a:xfrm rot="20283106">
            <a:off x="6497475" y="1330540"/>
            <a:ext cx="1872208" cy="648072"/>
          </a:xfrm>
          <a:prstGeom prst="rect">
            <a:avLst/>
          </a:prstGeom>
          <a:solidFill>
            <a:schemeClr val="tx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altLang="zh-TW" sz="2300" dirty="0" smtClean="0">
                <a:solidFill>
                  <a:schemeClr val="bg1"/>
                </a:solidFill>
                <a:effectLst>
                  <a:outerShdw blurRad="38100" dist="38100" dir="2700000" algn="tl">
                    <a:srgbClr val="000000">
                      <a:alpha val="43137"/>
                    </a:srgbClr>
                  </a:outerShdw>
                </a:effectLst>
                <a:latin typeface="Segoe" pitchFamily="34" charset="0"/>
              </a:rPr>
              <a:t>4,500</a:t>
            </a:r>
            <a:r>
              <a:rPr lang="zh-TW" altLang="en-US" sz="2300" dirty="0" smtClean="0">
                <a:solidFill>
                  <a:schemeClr val="bg1"/>
                </a:solidFill>
                <a:effectLst>
                  <a:outerShdw blurRad="38100" dist="38100" dir="2700000" algn="tl">
                    <a:srgbClr val="000000">
                      <a:alpha val="43137"/>
                    </a:srgbClr>
                  </a:outerShdw>
                </a:effectLst>
                <a:latin typeface="Segoe" pitchFamily="34" charset="0"/>
              </a:rPr>
              <a:t>年</a:t>
            </a:r>
            <a:r>
              <a:rPr lang="en-US" altLang="zh-TW" sz="2300" dirty="0" smtClean="0">
                <a:solidFill>
                  <a:schemeClr val="bg1"/>
                </a:solidFill>
                <a:effectLst>
                  <a:outerShdw blurRad="38100" dist="38100" dir="2700000" algn="tl">
                    <a:srgbClr val="000000">
                      <a:alpha val="43137"/>
                    </a:srgbClr>
                  </a:outerShdw>
                </a:effectLst>
                <a:latin typeface="Segoe" pitchFamily="34" charset="0"/>
              </a:rPr>
              <a:t>?</a:t>
            </a:r>
            <a:endParaRPr lang="zh-HK" altLang="en-US" sz="23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 name="矩形 2"/>
          <p:cNvSpPr/>
          <p:nvPr/>
        </p:nvSpPr>
        <p:spPr bwMode="auto">
          <a:xfrm>
            <a:off x="152400" y="5638800"/>
            <a:ext cx="3339480" cy="670520"/>
          </a:xfrm>
          <a:prstGeom prst="rect">
            <a:avLst/>
          </a:prstGeom>
          <a:solidFill>
            <a:schemeClr val="bg1"/>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300" dirty="0" smtClean="0">
                <a:solidFill>
                  <a:srgbClr val="FFFFFF"/>
                </a:solidFill>
                <a:effectLst>
                  <a:outerShdw blurRad="38100" dist="38100" dir="2700000" algn="tl">
                    <a:srgbClr val="000000">
                      <a:alpha val="43137"/>
                    </a:srgbClr>
                  </a:outerShdw>
                </a:effectLst>
                <a:latin typeface="Segoe" pitchFamily="34" charset="0"/>
              </a:rPr>
              <a:t>世俗化的历史</a:t>
            </a:r>
            <a:endParaRPr lang="zh-HK"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矩形 8"/>
          <p:cNvSpPr/>
          <p:nvPr/>
        </p:nvSpPr>
        <p:spPr bwMode="auto">
          <a:xfrm>
            <a:off x="5804520" y="5565150"/>
            <a:ext cx="3339480" cy="670520"/>
          </a:xfrm>
          <a:prstGeom prst="rect">
            <a:avLst/>
          </a:prstGeom>
          <a:solidFill>
            <a:schemeClr val="bg1"/>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2300" dirty="0" smtClean="0">
                <a:solidFill>
                  <a:srgbClr val="FFFFFF"/>
                </a:solidFill>
                <a:effectLst>
                  <a:outerShdw blurRad="38100" dist="38100" dir="2700000" algn="tl">
                    <a:srgbClr val="000000">
                      <a:alpha val="43137"/>
                    </a:srgbClr>
                  </a:outerShdw>
                </a:effectLst>
                <a:latin typeface="Segoe" pitchFamily="34" charset="0"/>
              </a:rPr>
              <a:t>圣经的历史</a:t>
            </a:r>
            <a:endParaRPr lang="zh-HK"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7821"/>
            <a:ext cx="8382000" cy="1218795"/>
          </a:xfrm>
        </p:spPr>
        <p:txBody>
          <a:bodyPr>
            <a:spAutoFit/>
          </a:bodyPr>
          <a:lstStyle/>
          <a:p>
            <a:pPr algn="ctr"/>
            <a:r>
              <a:rPr lang="zh-TW" altLang="en-US" sz="4400" dirty="0" smtClean="0"/>
              <a:t>我们</a:t>
            </a:r>
            <a:r>
              <a:rPr lang="en-AU" sz="4400" dirty="0" smtClean="0"/>
              <a:t>: </a:t>
            </a:r>
            <a:r>
              <a:rPr lang="zh-TW" altLang="en-US" sz="4400" dirty="0" smtClean="0"/>
              <a:t>源自一个人类家庭</a:t>
            </a:r>
            <a:r>
              <a:rPr lang="en-US" altLang="zh-TW" sz="4400" dirty="0" smtClean="0"/>
              <a:t>!</a:t>
            </a:r>
            <a:r>
              <a:rPr lang="en-AU" sz="4400" dirty="0" smtClean="0">
                <a:solidFill>
                  <a:srgbClr val="FFFF00"/>
                </a:solidFill>
                <a:effectLst>
                  <a:outerShdw blurRad="38100" dist="38100" dir="2700000" algn="tl">
                    <a:srgbClr val="000000">
                      <a:alpha val="43137"/>
                    </a:srgbClr>
                  </a:outerShdw>
                </a:effectLst>
              </a:rPr>
              <a:t/>
            </a:r>
            <a:br>
              <a:rPr lang="en-AU" sz="4400" dirty="0" smtClean="0">
                <a:solidFill>
                  <a:srgbClr val="FFFF00"/>
                </a:solidFill>
                <a:effectLst>
                  <a:outerShdw blurRad="38100" dist="38100" dir="2700000" algn="tl">
                    <a:srgbClr val="000000">
                      <a:alpha val="43137"/>
                    </a:srgbClr>
                  </a:outerShdw>
                </a:effectLst>
              </a:rPr>
            </a:br>
            <a:endParaRPr lang="en-AU" sz="44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7544" y="4780309"/>
            <a:ext cx="7992888" cy="1384995"/>
          </a:xfrm>
          <a:prstGeom prst="rect">
            <a:avLst/>
          </a:prstGeom>
          <a:noFill/>
        </p:spPr>
        <p:txBody>
          <a:bodyPr wrap="square" rtlCol="0">
            <a:spAutoFit/>
          </a:bodyPr>
          <a:lstStyle/>
          <a:p>
            <a:pPr>
              <a:buFont typeface="Arial" pitchFamily="34" charset="0"/>
              <a:buChar char="•"/>
            </a:pPr>
            <a:r>
              <a:rPr lang="en-AU" sz="2800" dirty="0" smtClean="0">
                <a:effectLst>
                  <a:outerShdw blurRad="38100" dist="38100" dir="2700000" algn="tl">
                    <a:srgbClr val="000000">
                      <a:alpha val="43137"/>
                    </a:srgbClr>
                  </a:outerShdw>
                </a:effectLst>
              </a:rPr>
              <a:t> </a:t>
            </a:r>
            <a:r>
              <a:rPr lang="zh-TW" altLang="en-US" sz="2800" dirty="0" smtClean="0">
                <a:effectLst>
                  <a:outerShdw blurRad="38100" dist="38100" dir="2700000" algn="tl">
                    <a:srgbClr val="000000">
                      <a:alpha val="43137"/>
                    </a:srgbClr>
                  </a:outerShdw>
                </a:effectLst>
              </a:rPr>
              <a:t> 全球人口增长</a:t>
            </a:r>
            <a:r>
              <a:rPr lang="en-US" altLang="zh-TW" sz="2800" dirty="0" smtClean="0">
                <a:effectLst>
                  <a:outerShdw blurRad="38100" dist="38100" dir="2700000" algn="tl">
                    <a:srgbClr val="000000">
                      <a:alpha val="43137"/>
                    </a:srgbClr>
                  </a:outerShdw>
                </a:effectLst>
              </a:rPr>
              <a:t>︰</a:t>
            </a:r>
            <a:r>
              <a:rPr lang="zh-TW" altLang="en-US" sz="2800" dirty="0" smtClean="0">
                <a:effectLst>
                  <a:outerShdw blurRad="38100" dist="38100" dir="2700000" algn="tl">
                    <a:srgbClr val="000000">
                      <a:alpha val="43137"/>
                    </a:srgbClr>
                  </a:outerShdw>
                </a:effectLst>
              </a:rPr>
              <a:t>由挪亚的家庭演变成今天的人口数目，每</a:t>
            </a:r>
            <a:r>
              <a:rPr lang="zh-HK" altLang="en-US" sz="2800" dirty="0" smtClean="0">
                <a:effectLst>
                  <a:outerShdw blurRad="38100" dist="38100" dir="2700000" algn="tl">
                    <a:srgbClr val="000000">
                      <a:alpha val="43137"/>
                    </a:srgbClr>
                  </a:outerShdw>
                </a:effectLst>
              </a:rPr>
              <a:t>年</a:t>
            </a:r>
            <a:r>
              <a:rPr lang="zh-TW" altLang="en-US" sz="2800" dirty="0" smtClean="0">
                <a:effectLst>
                  <a:outerShdw blurRad="38100" dist="38100" dir="2700000" algn="tl">
                    <a:srgbClr val="000000">
                      <a:alpha val="43137"/>
                    </a:srgbClr>
                  </a:outerShdw>
                </a:effectLst>
              </a:rPr>
              <a:t>的人口增幅</a:t>
            </a:r>
            <a:r>
              <a:rPr lang="en-AU" sz="2800" dirty="0" smtClean="0">
                <a:effectLst>
                  <a:outerShdw blurRad="38100" dist="38100" dir="2700000" algn="tl">
                    <a:srgbClr val="000000">
                      <a:alpha val="43137"/>
                    </a:srgbClr>
                  </a:outerShdw>
                </a:effectLst>
              </a:rPr>
              <a:t> &lt; 0.5%</a:t>
            </a:r>
          </a:p>
          <a:p>
            <a:pPr>
              <a:buFont typeface="Arial" pitchFamily="34" charset="0"/>
              <a:buChar char="•"/>
            </a:pPr>
            <a:endParaRPr lang="en-AU" sz="2800" dirty="0" smtClean="0">
              <a:effectLst>
                <a:outerShdw blurRad="38100" dist="38100" dir="2700000" algn="tl">
                  <a:srgbClr val="000000">
                    <a:alpha val="43137"/>
                  </a:srgbClr>
                </a:outerShdw>
              </a:effectLst>
            </a:endParaRPr>
          </a:p>
        </p:txBody>
      </p:sp>
      <p:pic>
        <p:nvPicPr>
          <p:cNvPr id="4" name="Picture 3" descr="babel graphic"/>
          <p:cNvPicPr>
            <a:picLocks noChangeAspect="1" noChangeArrowheads="1"/>
          </p:cNvPicPr>
          <p:nvPr/>
        </p:nvPicPr>
        <p:blipFill>
          <a:blip r:embed="rId3" cstate="print"/>
          <a:srcRect l="9422" t="20092" r="9192" b="9013"/>
          <a:stretch>
            <a:fillRect/>
          </a:stretch>
        </p:blipFill>
        <p:spPr bwMode="auto">
          <a:xfrm>
            <a:off x="4067944" y="1683965"/>
            <a:ext cx="4608512" cy="2952328"/>
          </a:xfrm>
          <a:prstGeom prst="rect">
            <a:avLst/>
          </a:prstGeom>
          <a:noFill/>
          <a:ln w="9525">
            <a:noFill/>
            <a:miter lim="800000"/>
            <a:headEnd/>
            <a:tailEnd/>
          </a:ln>
        </p:spPr>
      </p:pic>
      <p:sp>
        <p:nvSpPr>
          <p:cNvPr id="5" name="Rectangle 4"/>
          <p:cNvSpPr/>
          <p:nvPr/>
        </p:nvSpPr>
        <p:spPr>
          <a:xfrm>
            <a:off x="467544" y="1668283"/>
            <a:ext cx="3600400" cy="1815882"/>
          </a:xfrm>
          <a:prstGeom prst="rect">
            <a:avLst/>
          </a:prstGeom>
        </p:spPr>
        <p:txBody>
          <a:bodyPr wrap="square">
            <a:spAutoFit/>
          </a:bodyPr>
          <a:lstStyle/>
          <a:p>
            <a:pPr lvl="0">
              <a:buFont typeface="Arial" pitchFamily="34" charset="0"/>
              <a:buChar char="•"/>
            </a:pPr>
            <a:r>
              <a:rPr lang="en-AU" sz="2800" dirty="0" smtClean="0">
                <a:solidFill>
                  <a:prstClr val="white"/>
                </a:solidFill>
                <a:effectLst>
                  <a:outerShdw blurRad="38100" dist="38100" dir="2700000" algn="tl">
                    <a:srgbClr val="000000">
                      <a:alpha val="43137"/>
                    </a:srgbClr>
                  </a:outerShdw>
                </a:effectLst>
              </a:rPr>
              <a:t> </a:t>
            </a:r>
            <a:r>
              <a:rPr lang="zh-TW" altLang="en-US" sz="2800" dirty="0" smtClean="0">
                <a:solidFill>
                  <a:prstClr val="white"/>
                </a:solidFill>
                <a:effectLst>
                  <a:outerShdw blurRad="38100" dist="38100" dir="2700000" algn="tl">
                    <a:srgbClr val="000000">
                      <a:alpha val="43137"/>
                    </a:srgbClr>
                  </a:outerShdw>
                </a:effectLst>
              </a:rPr>
              <a:t>语言</a:t>
            </a:r>
            <a:r>
              <a:rPr lang="en-AU" sz="2800" dirty="0" smtClean="0">
                <a:solidFill>
                  <a:prstClr val="white"/>
                </a:solidFill>
                <a:effectLst>
                  <a:outerShdw blurRad="38100" dist="38100" dir="2700000" algn="tl">
                    <a:srgbClr val="000000">
                      <a:alpha val="43137"/>
                    </a:srgbClr>
                  </a:outerShdw>
                </a:effectLst>
              </a:rPr>
              <a:t>? 13–23 </a:t>
            </a:r>
            <a:r>
              <a:rPr lang="zh-TW" altLang="en-US" sz="2800" dirty="0" smtClean="0">
                <a:solidFill>
                  <a:prstClr val="white"/>
                </a:solidFill>
                <a:effectLst>
                  <a:outerShdw blurRad="38100" dist="38100" dir="2700000" algn="tl">
                    <a:srgbClr val="000000">
                      <a:alpha val="43137"/>
                    </a:srgbClr>
                  </a:outerShdw>
                </a:effectLst>
              </a:rPr>
              <a:t>个家庭。挪亚在巴别时有</a:t>
            </a:r>
            <a:r>
              <a:rPr lang="en-AU" sz="2800" dirty="0" smtClean="0">
                <a:solidFill>
                  <a:prstClr val="white"/>
                </a:solidFill>
                <a:effectLst>
                  <a:outerShdw blurRad="38100" dist="38100" dir="2700000" algn="tl">
                    <a:srgbClr val="000000">
                      <a:alpha val="43137"/>
                    </a:srgbClr>
                  </a:outerShdw>
                </a:effectLst>
              </a:rPr>
              <a:t>16</a:t>
            </a:r>
            <a:r>
              <a:rPr lang="zh-TW" altLang="en-US" sz="2800" dirty="0" smtClean="0">
                <a:solidFill>
                  <a:prstClr val="white"/>
                </a:solidFill>
                <a:effectLst>
                  <a:outerShdw blurRad="38100" dist="38100" dir="2700000" algn="tl">
                    <a:srgbClr val="000000">
                      <a:alpha val="43137"/>
                    </a:srgbClr>
                  </a:outerShdw>
                </a:effectLst>
              </a:rPr>
              <a:t>个孙儿</a:t>
            </a:r>
            <a:r>
              <a:rPr lang="en-AU" sz="2800" dirty="0" smtClean="0">
                <a:solidFill>
                  <a:prstClr val="white"/>
                </a:solidFill>
                <a:effectLst>
                  <a:outerShdw blurRad="38100" dist="38100" dir="2700000" algn="tl">
                    <a:srgbClr val="000000">
                      <a:alpha val="43137"/>
                    </a:srgbClr>
                  </a:outerShdw>
                </a:effectLst>
              </a:rPr>
              <a:t> </a:t>
            </a:r>
            <a:r>
              <a:rPr lang="zh-TW" altLang="en-US" sz="2800" dirty="0" smtClean="0">
                <a:solidFill>
                  <a:prstClr val="white"/>
                </a:solidFill>
                <a:effectLst>
                  <a:outerShdw blurRad="38100" dist="38100" dir="2700000" algn="tl">
                    <a:srgbClr val="000000">
                      <a:alpha val="43137"/>
                    </a:srgbClr>
                  </a:outerShdw>
                </a:effectLst>
              </a:rPr>
              <a:t>。</a:t>
            </a:r>
            <a:endParaRPr lang="en-AU" sz="2800" dirty="0" smtClean="0">
              <a:solidFill>
                <a:prstClr val="white"/>
              </a:solidFill>
              <a:effectLst>
                <a:outerShdw blurRad="38100" dist="38100" dir="2700000" algn="tl">
                  <a:srgbClr val="000000">
                    <a:alpha val="43137"/>
                  </a:srgbClr>
                </a:outerShdw>
              </a:effectLst>
            </a:endParaRPr>
          </a:p>
          <a:p>
            <a:pPr lvl="0">
              <a:buFont typeface="Arial" pitchFamily="34" charset="0"/>
              <a:buChar char="•"/>
            </a:pPr>
            <a:endParaRPr lang="en-AU" sz="2800" dirty="0" smtClean="0">
              <a:solidFill>
                <a:prstClr val="white"/>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Rectangle 4"/>
          <p:cNvSpPr>
            <a:spLocks noGrp="1" noChangeArrowheads="1"/>
          </p:cNvSpPr>
          <p:nvPr>
            <p:ph type="title"/>
          </p:nvPr>
        </p:nvSpPr>
        <p:spPr>
          <a:xfrm>
            <a:off x="755576" y="459947"/>
            <a:ext cx="7776864" cy="609398"/>
          </a:xfrm>
        </p:spPr>
        <p:txBody>
          <a:bodyPr/>
          <a:lstStyle/>
          <a:p>
            <a:pPr algn="ctr"/>
            <a:r>
              <a:rPr lang="en-AU" altLang="zh-TW" sz="4000" dirty="0" smtClean="0">
                <a:latin typeface="Calibri" pitchFamily="34" charset="0"/>
              </a:rPr>
              <a:t>Race and genetics  </a:t>
            </a:r>
            <a:r>
              <a:rPr lang="zh-TW" altLang="en-US" sz="4400" dirty="0" smtClean="0">
                <a:latin typeface="Calibri" pitchFamily="34" charset="0"/>
              </a:rPr>
              <a:t>种族及遗传</a:t>
            </a:r>
            <a:endParaRPr lang="en-GB" sz="4400" dirty="0">
              <a:latin typeface="Calibri" pitchFamily="34" charset="0"/>
            </a:endParaRPr>
          </a:p>
        </p:txBody>
      </p:sp>
      <p:sp>
        <p:nvSpPr>
          <p:cNvPr id="270341" name="Text Box 5"/>
          <p:cNvSpPr txBox="1">
            <a:spLocks noChangeArrowheads="1"/>
          </p:cNvSpPr>
          <p:nvPr/>
        </p:nvSpPr>
        <p:spPr bwMode="auto">
          <a:xfrm>
            <a:off x="541239" y="2981270"/>
            <a:ext cx="8136904" cy="1815882"/>
          </a:xfrm>
          <a:prstGeom prst="rect">
            <a:avLst/>
          </a:prstGeom>
          <a:noFill/>
          <a:ln w="9525">
            <a:noFill/>
            <a:miter lim="800000"/>
            <a:headEnd/>
            <a:tailEnd/>
          </a:ln>
          <a:effectLst/>
        </p:spPr>
        <p:txBody>
          <a:bodyPr wrap="square">
            <a:spAutoFit/>
          </a:bodyPr>
          <a:lstStyle/>
          <a:p>
            <a:pPr>
              <a:spcBef>
                <a:spcPct val="50000"/>
              </a:spcBef>
            </a:pPr>
            <a:r>
              <a:rPr lang="en-GB" sz="2800" dirty="0">
                <a:solidFill>
                  <a:srgbClr val="FFFF00"/>
                </a:solidFill>
                <a:effectLst>
                  <a:outerShdw blurRad="38100" dist="38100" dir="2700000" algn="tl">
                    <a:srgbClr val="000000">
                      <a:alpha val="43137"/>
                    </a:srgbClr>
                  </a:outerShdw>
                </a:effectLst>
                <a:latin typeface="Calibri" pitchFamily="34" charset="0"/>
              </a:rPr>
              <a:t>“But the genes that explain the phenotypic differences between populations only represent a tiny part of our genome, confirming once again that the concept of ‘race’ from a genetic standpoint has been abolished</a:t>
            </a:r>
            <a:r>
              <a:rPr lang="en-GB" sz="2800" dirty="0" smtClean="0">
                <a:solidFill>
                  <a:srgbClr val="FFFF00"/>
                </a:solidFill>
                <a:effectLst>
                  <a:outerShdw blurRad="38100" dist="38100" dir="2700000" algn="tl">
                    <a:srgbClr val="000000">
                      <a:alpha val="43137"/>
                    </a:srgbClr>
                  </a:outerShdw>
                </a:effectLst>
                <a:latin typeface="Calibri" pitchFamily="34" charset="0"/>
              </a:rPr>
              <a:t>.”</a:t>
            </a:r>
            <a:endParaRPr lang="en-GB" sz="2800" dirty="0">
              <a:solidFill>
                <a:srgbClr val="FFFF00"/>
              </a:solidFill>
              <a:effectLst>
                <a:outerShdw blurRad="38100" dist="38100" dir="2700000" algn="tl">
                  <a:srgbClr val="000000">
                    <a:alpha val="43137"/>
                  </a:srgbClr>
                </a:outerShdw>
              </a:effectLst>
              <a:latin typeface="Calibri" pitchFamily="34" charset="0"/>
            </a:endParaRPr>
          </a:p>
        </p:txBody>
      </p:sp>
      <p:sp>
        <p:nvSpPr>
          <p:cNvPr id="270342" name="Text Box 6"/>
          <p:cNvSpPr txBox="1">
            <a:spLocks noChangeArrowheads="1"/>
          </p:cNvSpPr>
          <p:nvPr/>
        </p:nvSpPr>
        <p:spPr bwMode="auto">
          <a:xfrm>
            <a:off x="827584" y="5036983"/>
            <a:ext cx="7467600" cy="1200329"/>
          </a:xfrm>
          <a:prstGeom prst="rect">
            <a:avLst/>
          </a:prstGeom>
          <a:noFill/>
          <a:ln w="9525">
            <a:noFill/>
            <a:miter lim="800000"/>
            <a:headEnd/>
            <a:tailEnd/>
          </a:ln>
          <a:effectLst/>
        </p:spPr>
        <p:txBody>
          <a:bodyPr wrap="square">
            <a:spAutoFit/>
          </a:bodyPr>
          <a:lstStyle/>
          <a:p>
            <a:pPr>
              <a:spcBef>
                <a:spcPct val="50000"/>
              </a:spcBef>
            </a:pPr>
            <a:r>
              <a:rPr lang="en-GB" sz="2400" dirty="0" smtClean="0">
                <a:latin typeface="Calibri"/>
              </a:rPr>
              <a:t>—</a:t>
            </a:r>
            <a:r>
              <a:rPr lang="zh-TW" altLang="en-US" sz="2400" dirty="0" smtClean="0">
                <a:latin typeface="Calibri" pitchFamily="34" charset="0"/>
              </a:rPr>
              <a:t>法国国家科研中心</a:t>
            </a:r>
            <a:r>
              <a:rPr lang="en-US" altLang="zh-TW" sz="2400" dirty="0" smtClean="0">
                <a:latin typeface="Calibri" pitchFamily="34" charset="0"/>
              </a:rPr>
              <a:t>(</a:t>
            </a:r>
            <a:r>
              <a:rPr lang="en-GB" sz="2400" dirty="0" smtClean="0">
                <a:latin typeface="Calibri" pitchFamily="34" charset="0"/>
              </a:rPr>
              <a:t>National </a:t>
            </a:r>
            <a:r>
              <a:rPr lang="en-GB" sz="2400" dirty="0">
                <a:latin typeface="Calibri" pitchFamily="34" charset="0"/>
              </a:rPr>
              <a:t>Centre for Scientific </a:t>
            </a:r>
            <a:r>
              <a:rPr lang="en-GB" sz="2400" dirty="0" smtClean="0">
                <a:latin typeface="Calibri" pitchFamily="34" charset="0"/>
              </a:rPr>
              <a:t>Research</a:t>
            </a:r>
            <a:r>
              <a:rPr lang="en-US" altLang="zh-TW" sz="2400" dirty="0" smtClean="0">
                <a:latin typeface="Calibri" pitchFamily="34" charset="0"/>
              </a:rPr>
              <a:t>)</a:t>
            </a:r>
            <a:r>
              <a:rPr lang="zh-TW" altLang="en-US" sz="2400" dirty="0" smtClean="0">
                <a:latin typeface="Calibri" pitchFamily="34" charset="0"/>
              </a:rPr>
              <a:t>学者</a:t>
            </a:r>
            <a:r>
              <a:rPr lang="en-GB" altLang="zh-HK" sz="2400" dirty="0" smtClean="0">
                <a:latin typeface="Calibri" pitchFamily="34" charset="0"/>
              </a:rPr>
              <a:t> </a:t>
            </a:r>
            <a:r>
              <a:rPr lang="en-GB" altLang="zh-HK" sz="2400" dirty="0" err="1">
                <a:latin typeface="Calibri" pitchFamily="34" charset="0"/>
              </a:rPr>
              <a:t>Lluis</a:t>
            </a:r>
            <a:r>
              <a:rPr lang="en-GB" altLang="zh-HK" sz="2400" dirty="0">
                <a:latin typeface="Calibri" pitchFamily="34" charset="0"/>
              </a:rPr>
              <a:t> Quintana-</a:t>
            </a:r>
            <a:r>
              <a:rPr lang="en-GB" altLang="zh-HK" sz="2400" dirty="0" err="1">
                <a:latin typeface="Calibri" pitchFamily="34" charset="0"/>
              </a:rPr>
              <a:t>Murci</a:t>
            </a:r>
            <a:r>
              <a:rPr lang="en-US" sz="2400" dirty="0" smtClean="0">
                <a:latin typeface="Calibri" pitchFamily="34" charset="0"/>
              </a:rPr>
              <a:t>, </a:t>
            </a:r>
            <a:r>
              <a:rPr lang="en-US" altLang="zh-TW" sz="2400" dirty="0" smtClean="0">
                <a:latin typeface="Calibri" pitchFamily="34" charset="0"/>
              </a:rPr>
              <a:t>2</a:t>
            </a:r>
            <a:r>
              <a:rPr lang="en-US" sz="2400" dirty="0" smtClean="0">
                <a:latin typeface="Calibri" pitchFamily="34" charset="0"/>
              </a:rPr>
              <a:t>008</a:t>
            </a:r>
            <a:r>
              <a:rPr lang="zh-TW" altLang="en-US" sz="2400" dirty="0" smtClean="0">
                <a:latin typeface="Calibri" pitchFamily="34" charset="0"/>
              </a:rPr>
              <a:t>年</a:t>
            </a:r>
            <a:r>
              <a:rPr lang="en-US" altLang="zh-TW" sz="2400" dirty="0" smtClean="0">
                <a:latin typeface="Calibri" pitchFamily="34" charset="0"/>
              </a:rPr>
              <a:t>2</a:t>
            </a:r>
            <a:r>
              <a:rPr lang="zh-TW" altLang="en-US" sz="2400" dirty="0" smtClean="0">
                <a:latin typeface="Calibri" pitchFamily="34" charset="0"/>
              </a:rPr>
              <a:t>月</a:t>
            </a:r>
            <a:r>
              <a:rPr lang="en-US" altLang="zh-TW" sz="2400" dirty="0" smtClean="0">
                <a:latin typeface="Calibri" pitchFamily="34" charset="0"/>
              </a:rPr>
              <a:t>4</a:t>
            </a:r>
            <a:r>
              <a:rPr lang="zh-TW" altLang="en-US" sz="2400" dirty="0" smtClean="0">
                <a:latin typeface="Calibri" pitchFamily="34" charset="0"/>
              </a:rPr>
              <a:t>日</a:t>
            </a:r>
            <a:r>
              <a:rPr lang="en-GB" sz="2400" dirty="0" smtClean="0">
                <a:latin typeface="Calibri" pitchFamily="34" charset="0"/>
              </a:rPr>
              <a:t> </a:t>
            </a:r>
            <a:r>
              <a:rPr lang="en-GB" sz="2400" dirty="0">
                <a:latin typeface="Calibri" pitchFamily="34" charset="0"/>
                <a:hlinkClick r:id="rId3"/>
              </a:rPr>
              <a:t>http://www.physorg.com/news121369077.html</a:t>
            </a:r>
            <a:r>
              <a:rPr lang="en-GB" sz="2400" dirty="0">
                <a:latin typeface="Calibri" pitchFamily="34" charset="0"/>
              </a:rPr>
              <a:t> </a:t>
            </a:r>
          </a:p>
        </p:txBody>
      </p:sp>
      <p:sp>
        <p:nvSpPr>
          <p:cNvPr id="5" name="Text Box 5"/>
          <p:cNvSpPr txBox="1">
            <a:spLocks noChangeArrowheads="1"/>
          </p:cNvSpPr>
          <p:nvPr/>
        </p:nvSpPr>
        <p:spPr bwMode="auto">
          <a:xfrm>
            <a:off x="641909" y="1268760"/>
            <a:ext cx="8136904" cy="2215991"/>
          </a:xfrm>
          <a:prstGeom prst="rect">
            <a:avLst/>
          </a:prstGeom>
          <a:noFill/>
          <a:ln w="9525">
            <a:noFill/>
            <a:miter lim="800000"/>
            <a:headEnd/>
            <a:tailEnd/>
          </a:ln>
          <a:effectLst/>
        </p:spPr>
        <p:txBody>
          <a:bodyPr wrap="square">
            <a:spAutoFit/>
          </a:bodyPr>
          <a:lstStyle/>
          <a:p>
            <a:pPr>
              <a:spcBef>
                <a:spcPct val="50000"/>
              </a:spcBef>
            </a:pPr>
            <a:r>
              <a:rPr lang="zh-TW" altLang="en-US" sz="3200" dirty="0" smtClean="0">
                <a:solidFill>
                  <a:srgbClr val="FFFF00"/>
                </a:solidFill>
                <a:effectLst>
                  <a:outerShdw blurRad="38100" dist="38100" dir="2700000" algn="tl">
                    <a:srgbClr val="000000">
                      <a:alpha val="43137"/>
                    </a:srgbClr>
                  </a:outerShdw>
                </a:effectLst>
                <a:latin typeface="Calibri" pitchFamily="34" charset="0"/>
              </a:rPr>
              <a:t>「但是，拿来解释人口表现型差异的基因，只属我们基因组的一小部分，再次肯定从遗传角度衍生</a:t>
            </a:r>
            <a:r>
              <a:rPr lang="en-US" altLang="zh-TW" sz="3200" dirty="0" smtClean="0">
                <a:solidFill>
                  <a:srgbClr val="FFFF00"/>
                </a:solidFill>
                <a:effectLst>
                  <a:outerShdw blurRad="38100" dist="38100" dir="2700000" algn="tl">
                    <a:srgbClr val="000000">
                      <a:alpha val="43137"/>
                    </a:srgbClr>
                  </a:outerShdw>
                </a:effectLst>
                <a:latin typeface="Calibri" pitchFamily="34" charset="0"/>
              </a:rPr>
              <a:t>『</a:t>
            </a:r>
            <a:r>
              <a:rPr lang="zh-TW" altLang="en-US" sz="3200" dirty="0" smtClean="0">
                <a:solidFill>
                  <a:srgbClr val="FFFF00"/>
                </a:solidFill>
                <a:effectLst>
                  <a:outerShdw blurRad="38100" dist="38100" dir="2700000" algn="tl">
                    <a:srgbClr val="000000">
                      <a:alpha val="43137"/>
                    </a:srgbClr>
                  </a:outerShdw>
                </a:effectLst>
                <a:latin typeface="Calibri" pitchFamily="34" charset="0"/>
              </a:rPr>
              <a:t>种族</a:t>
            </a:r>
            <a:r>
              <a:rPr lang="en-US" altLang="zh-TW" sz="3200" dirty="0" smtClean="0">
                <a:solidFill>
                  <a:srgbClr val="FFFF00"/>
                </a:solidFill>
                <a:effectLst>
                  <a:outerShdw blurRad="38100" dist="38100" dir="2700000" algn="tl">
                    <a:srgbClr val="000000">
                      <a:alpha val="43137"/>
                    </a:srgbClr>
                  </a:outerShdw>
                </a:effectLst>
                <a:latin typeface="Calibri" pitchFamily="34" charset="0"/>
              </a:rPr>
              <a:t>』</a:t>
            </a:r>
            <a:r>
              <a:rPr lang="zh-TW" altLang="en-US" sz="3200" dirty="0" smtClean="0">
                <a:solidFill>
                  <a:srgbClr val="FFFF00"/>
                </a:solidFill>
                <a:effectLst>
                  <a:outerShdw blurRad="38100" dist="38100" dir="2700000" algn="tl">
                    <a:srgbClr val="000000">
                      <a:alpha val="43137"/>
                    </a:srgbClr>
                  </a:outerShdw>
                </a:effectLst>
                <a:latin typeface="Calibri" pitchFamily="34" charset="0"/>
              </a:rPr>
              <a:t>的观念并不成立。」</a:t>
            </a:r>
            <a:endParaRPr lang="en-GB" sz="3200" dirty="0" smtClean="0">
              <a:solidFill>
                <a:srgbClr val="FFFF00"/>
              </a:solidFill>
              <a:effectLst>
                <a:outerShdw blurRad="38100" dist="38100" dir="2700000" algn="tl">
                  <a:srgbClr val="000000">
                    <a:alpha val="43137"/>
                  </a:srgbClr>
                </a:outerShdw>
              </a:effectLst>
              <a:latin typeface="Calibri" pitchFamily="34" charset="0"/>
            </a:endParaRPr>
          </a:p>
          <a:p>
            <a:pPr>
              <a:spcBef>
                <a:spcPct val="50000"/>
              </a:spcBef>
            </a:pPr>
            <a:endParaRPr lang="en-GB" sz="2800" dirty="0">
              <a:solidFill>
                <a:srgbClr val="FFFF00"/>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2800" dirty="0">
                <a:latin typeface="Calibri" pitchFamily="34" charset="0"/>
              </a:rPr>
              <a:t>Family tree</a:t>
            </a:r>
          </a:p>
        </p:txBody>
      </p:sp>
      <p:pic>
        <p:nvPicPr>
          <p:cNvPr id="2057" name="Picture 9" descr="fam_tree_blank"/>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8" name="Text Box 10"/>
          <p:cNvSpPr txBox="1">
            <a:spLocks noChangeArrowheads="1"/>
          </p:cNvSpPr>
          <p:nvPr/>
        </p:nvSpPr>
        <p:spPr bwMode="auto">
          <a:xfrm>
            <a:off x="0" y="188913"/>
            <a:ext cx="9144000" cy="854075"/>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pPr>
            <a:r>
              <a:rPr lang="zh-TW" altLang="en-US" sz="5000" b="1" kern="1200" dirty="0" smtClean="0">
                <a:solidFill>
                  <a:srgbClr val="000000"/>
                </a:solidFill>
                <a:effectLst>
                  <a:outerShdw blurRad="38100" dist="38100" dir="2700000" algn="tl">
                    <a:srgbClr val="C0C0C0"/>
                  </a:outerShdw>
                </a:effectLst>
                <a:latin typeface="Bangle" pitchFamily="2" charset="0"/>
                <a:ea typeface="+mn-ea"/>
                <a:cs typeface="+mn-cs"/>
              </a:rPr>
              <a:t>我们的族谱</a:t>
            </a:r>
            <a:endParaRPr lang="en-US" sz="5000" b="1" kern="1200" dirty="0">
              <a:solidFill>
                <a:srgbClr val="000000"/>
              </a:solidFill>
              <a:effectLst>
                <a:outerShdw blurRad="38100" dist="38100" dir="2700000" algn="tl">
                  <a:srgbClr val="C0C0C0"/>
                </a:outerShdw>
              </a:effectLst>
              <a:latin typeface="Bangle" pitchFamily="2" charset="0"/>
              <a:ea typeface="+mn-ea"/>
              <a:cs typeface="+mn-cs"/>
            </a:endParaRPr>
          </a:p>
        </p:txBody>
      </p:sp>
      <p:sp>
        <p:nvSpPr>
          <p:cNvPr id="2059" name="Text Box 11"/>
          <p:cNvSpPr txBox="1">
            <a:spLocks noChangeArrowheads="1"/>
          </p:cNvSpPr>
          <p:nvPr/>
        </p:nvSpPr>
        <p:spPr bwMode="auto">
          <a:xfrm>
            <a:off x="5364088" y="1124744"/>
            <a:ext cx="2303462" cy="523220"/>
          </a:xfrm>
          <a:prstGeom prst="rect">
            <a:avLst/>
          </a:prstGeom>
          <a:noFill/>
          <a:ln w="9525">
            <a:noFill/>
            <a:miter lim="800000"/>
            <a:headEnd/>
            <a:tailEnd/>
          </a:ln>
          <a:effectLst/>
        </p:spPr>
        <p:txBody>
          <a:bodyPr>
            <a:spAutoFit/>
          </a:bodyPr>
          <a:lstStyle/>
          <a:p>
            <a:pPr algn="l" rtl="0" eaLnBrk="0" fontAlgn="base" hangingPunct="0">
              <a:spcBef>
                <a:spcPct val="50000"/>
              </a:spcBef>
              <a:spcAft>
                <a:spcPct val="0"/>
              </a:spcAft>
            </a:pPr>
            <a:r>
              <a:rPr lang="zh-TW" altLang="en-US" sz="2800" kern="1200" dirty="0" smtClean="0">
                <a:solidFill>
                  <a:srgbClr val="000000"/>
                </a:solidFill>
                <a:effectLst>
                  <a:outerShdw blurRad="50800" dist="38100" dir="5400000" algn="t" rotWithShape="0">
                    <a:srgbClr val="FFFFFF">
                      <a:alpha val="40000"/>
                    </a:srgbClr>
                  </a:outerShdw>
                </a:effectLst>
                <a:latin typeface="Calibri" pitchFamily="34" charset="0"/>
                <a:ea typeface="+mn-ea"/>
                <a:cs typeface="+mn-cs"/>
              </a:rPr>
              <a:t>亚当与夏娃</a:t>
            </a:r>
            <a:endParaRPr lang="en-US" sz="2800" kern="1200" dirty="0">
              <a:solidFill>
                <a:srgbClr val="000000"/>
              </a:solidFill>
              <a:effectLst>
                <a:outerShdw blurRad="50800" dist="38100" dir="5400000" algn="t" rotWithShape="0">
                  <a:srgbClr val="FFFFFF">
                    <a:alpha val="40000"/>
                  </a:srgbClr>
                </a:outerShdw>
              </a:effectLst>
              <a:latin typeface="Calibri" pitchFamily="34" charset="0"/>
              <a:ea typeface="+mn-ea"/>
              <a:cs typeface="+mn-cs"/>
            </a:endParaRPr>
          </a:p>
        </p:txBody>
      </p:sp>
      <p:sp>
        <p:nvSpPr>
          <p:cNvPr id="2060" name="Text Box 12"/>
          <p:cNvSpPr txBox="1">
            <a:spLocks noChangeArrowheads="1"/>
          </p:cNvSpPr>
          <p:nvPr/>
        </p:nvSpPr>
        <p:spPr bwMode="auto">
          <a:xfrm>
            <a:off x="6443662" y="2060848"/>
            <a:ext cx="2700338" cy="492443"/>
          </a:xfrm>
          <a:prstGeom prst="rect">
            <a:avLst/>
          </a:prstGeom>
          <a:noFill/>
          <a:ln w="9525">
            <a:noFill/>
            <a:miter lim="800000"/>
            <a:headEnd/>
            <a:tailEnd/>
          </a:ln>
          <a:effectLst/>
        </p:spPr>
        <p:txBody>
          <a:bodyPr wrap="square">
            <a:spAutoFit/>
          </a:bodyPr>
          <a:lstStyle/>
          <a:p>
            <a:pPr rtl="0" eaLnBrk="0" fontAlgn="base" hangingPunct="0">
              <a:spcAft>
                <a:spcPct val="0"/>
              </a:spcAft>
            </a:pPr>
            <a:r>
              <a:rPr lang="zh-TW" altLang="en-US" sz="2600" kern="1200" dirty="0" smtClean="0">
                <a:solidFill>
                  <a:srgbClr val="000000"/>
                </a:solidFill>
                <a:effectLst>
                  <a:outerShdw blurRad="50800" dist="38100" dir="5400000" algn="t" rotWithShape="0">
                    <a:srgbClr val="FFFFFF">
                      <a:alpha val="40000"/>
                    </a:srgbClr>
                  </a:outerShdw>
                </a:effectLst>
                <a:latin typeface="Calibri" pitchFamily="34" charset="0"/>
                <a:ea typeface="+mn-ea"/>
                <a:cs typeface="+mn-cs"/>
              </a:rPr>
              <a:t>儿女们</a:t>
            </a:r>
            <a:endParaRPr lang="en-US" sz="2600" kern="1200" dirty="0">
              <a:solidFill>
                <a:srgbClr val="000000"/>
              </a:solidFill>
              <a:effectLst>
                <a:outerShdw blurRad="50800" dist="38100" dir="5400000" algn="t" rotWithShape="0">
                  <a:srgbClr val="FFFFFF">
                    <a:alpha val="40000"/>
                  </a:srgbClr>
                </a:outerShdw>
              </a:effectLst>
              <a:latin typeface="Calibri" pitchFamily="34" charset="0"/>
              <a:ea typeface="+mn-ea"/>
              <a:cs typeface="+mn-cs"/>
            </a:endParaRPr>
          </a:p>
        </p:txBody>
      </p:sp>
      <p:sp>
        <p:nvSpPr>
          <p:cNvPr id="2061" name="Text Box 13"/>
          <p:cNvSpPr txBox="1">
            <a:spLocks noChangeArrowheads="1"/>
          </p:cNvSpPr>
          <p:nvPr/>
        </p:nvSpPr>
        <p:spPr bwMode="auto">
          <a:xfrm>
            <a:off x="6443662" y="3068960"/>
            <a:ext cx="2304801" cy="492443"/>
          </a:xfrm>
          <a:prstGeom prst="rect">
            <a:avLst/>
          </a:prstGeom>
          <a:noFill/>
          <a:ln w="9525">
            <a:noFill/>
            <a:miter lim="800000"/>
            <a:headEnd/>
            <a:tailEnd/>
          </a:ln>
          <a:effectLst/>
        </p:spPr>
        <p:txBody>
          <a:bodyPr wrap="square">
            <a:spAutoFit/>
          </a:bodyPr>
          <a:lstStyle/>
          <a:p>
            <a:pPr rtl="0" eaLnBrk="0" fontAlgn="base" hangingPunct="0">
              <a:spcBef>
                <a:spcPct val="50000"/>
              </a:spcBef>
              <a:spcAft>
                <a:spcPct val="0"/>
              </a:spcAft>
            </a:pPr>
            <a:r>
              <a:rPr lang="zh-TW" altLang="en-US" sz="2600" dirty="0" smtClean="0">
                <a:solidFill>
                  <a:srgbClr val="000000"/>
                </a:solidFill>
                <a:effectLst>
                  <a:outerShdw blurRad="50800" dist="38100" dir="5400000" algn="t" rotWithShape="0">
                    <a:srgbClr val="FFFFFF">
                      <a:alpha val="40000"/>
                    </a:srgbClr>
                  </a:outerShdw>
                </a:effectLst>
                <a:latin typeface="Calibri" pitchFamily="34" charset="0"/>
              </a:rPr>
              <a:t>挪亚与家庭</a:t>
            </a:r>
            <a:endParaRPr lang="en-US" sz="2600" dirty="0">
              <a:solidFill>
                <a:srgbClr val="000000"/>
              </a:solidFill>
              <a:effectLst>
                <a:outerShdw blurRad="50800" dist="38100" dir="5400000" algn="t" rotWithShape="0">
                  <a:srgbClr val="FFFFFF">
                    <a:alpha val="40000"/>
                  </a:srgbClr>
                </a:outerShdw>
              </a:effectLst>
              <a:latin typeface="Calibri" pitchFamily="34" charset="0"/>
            </a:endParaRPr>
          </a:p>
        </p:txBody>
      </p:sp>
      <p:sp>
        <p:nvSpPr>
          <p:cNvPr id="2062" name="Text Box 14"/>
          <p:cNvSpPr txBox="1">
            <a:spLocks noChangeArrowheads="1"/>
          </p:cNvSpPr>
          <p:nvPr/>
        </p:nvSpPr>
        <p:spPr bwMode="auto">
          <a:xfrm>
            <a:off x="6804025" y="4077072"/>
            <a:ext cx="2232471" cy="492443"/>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zh-TW" altLang="en-US" sz="2600" dirty="0" smtClean="0">
                <a:solidFill>
                  <a:srgbClr val="000000"/>
                </a:solidFill>
                <a:effectLst>
                  <a:outerShdw blurRad="50800" dist="38100" dir="5400000" algn="t" rotWithShape="0">
                    <a:srgbClr val="FFFFFF">
                      <a:alpha val="40000"/>
                    </a:srgbClr>
                  </a:outerShdw>
                </a:effectLst>
                <a:latin typeface="Calibri" pitchFamily="34" charset="0"/>
              </a:rPr>
              <a:t>巴别塔</a:t>
            </a:r>
            <a:endParaRPr lang="en-US" sz="2600" dirty="0">
              <a:solidFill>
                <a:srgbClr val="000000"/>
              </a:solidFill>
              <a:effectLst>
                <a:outerShdw blurRad="50800" dist="38100" dir="5400000" algn="t" rotWithShape="0">
                  <a:srgbClr val="FFFFFF">
                    <a:alpha val="40000"/>
                  </a:srgbClr>
                </a:outerShdw>
              </a:effectLst>
              <a:latin typeface="Calibri" pitchFamily="34" charset="0"/>
            </a:endParaRPr>
          </a:p>
        </p:txBody>
      </p:sp>
      <p:sp>
        <p:nvSpPr>
          <p:cNvPr id="2063" name="Text Box 15"/>
          <p:cNvSpPr txBox="1">
            <a:spLocks noChangeArrowheads="1"/>
          </p:cNvSpPr>
          <p:nvPr/>
        </p:nvSpPr>
        <p:spPr bwMode="auto">
          <a:xfrm>
            <a:off x="6876256" y="5013176"/>
            <a:ext cx="2267744" cy="492443"/>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zh-TW" altLang="en-US" sz="2600" dirty="0" smtClean="0">
                <a:solidFill>
                  <a:srgbClr val="000000"/>
                </a:solidFill>
                <a:effectLst>
                  <a:outerShdw blurRad="50800" dist="38100" dir="5400000" algn="t" rotWithShape="0">
                    <a:srgbClr val="FFFFFF">
                      <a:alpha val="40000"/>
                    </a:srgbClr>
                  </a:outerShdw>
                </a:effectLst>
                <a:latin typeface="Calibri" pitchFamily="34" charset="0"/>
              </a:rPr>
              <a:t>不同文化</a:t>
            </a:r>
            <a:endParaRPr lang="en-US" sz="2600" dirty="0">
              <a:solidFill>
                <a:srgbClr val="000000"/>
              </a:solidFill>
              <a:effectLst>
                <a:outerShdw blurRad="50800" dist="38100" dir="5400000" algn="t" rotWithShape="0">
                  <a:srgbClr val="FFFFFF">
                    <a:alpha val="40000"/>
                  </a:srgbClr>
                </a:outerShdw>
              </a:effectLst>
              <a:latin typeface="Calibri" pitchFamily="34" charset="0"/>
            </a:endParaRPr>
          </a:p>
        </p:txBody>
      </p:sp>
      <p:sp>
        <p:nvSpPr>
          <p:cNvPr id="10" name="TextBox 9"/>
          <p:cNvSpPr txBox="1"/>
          <p:nvPr/>
        </p:nvSpPr>
        <p:spPr>
          <a:xfrm>
            <a:off x="1658888" y="1143000"/>
            <a:ext cx="1905000" cy="892552"/>
          </a:xfrm>
          <a:prstGeom prst="rect">
            <a:avLst/>
          </a:prstGeom>
          <a:noFill/>
        </p:spPr>
        <p:txBody>
          <a:bodyPr wrap="square" rtlCol="0">
            <a:spAutoFit/>
          </a:bodyPr>
          <a:lstStyle/>
          <a:p>
            <a:pPr algn="ctr" rtl="0" eaLnBrk="0" fontAlgn="base" hangingPunct="0">
              <a:spcBef>
                <a:spcPct val="0"/>
              </a:spcBef>
              <a:spcAft>
                <a:spcPct val="0"/>
              </a:spcAft>
            </a:pPr>
            <a:r>
              <a:rPr lang="zh-TW" altLang="en-US" sz="2600" dirty="0" smtClean="0">
                <a:solidFill>
                  <a:srgbClr val="000000"/>
                </a:solidFill>
                <a:effectLst>
                  <a:outerShdw blurRad="50800" dist="38100" dir="5400000" algn="t" rotWithShape="0">
                    <a:srgbClr val="FFFFFF">
                      <a:alpha val="40000"/>
                    </a:srgbClr>
                  </a:outerShdw>
                </a:effectLst>
                <a:latin typeface="Calibri" pitchFamily="34" charset="0"/>
              </a:rPr>
              <a:t>创</a:t>
            </a:r>
            <a:r>
              <a:rPr lang="en-US" sz="2600" kern="1200" dirty="0" smtClean="0">
                <a:solidFill>
                  <a:srgbClr val="000000"/>
                </a:solidFill>
                <a:effectLst>
                  <a:outerShdw blurRad="50800" dist="38100" dir="5400000" algn="t" rotWithShape="0">
                    <a:srgbClr val="FFFFFF">
                      <a:alpha val="40000"/>
                    </a:srgbClr>
                  </a:outerShdw>
                </a:effectLst>
                <a:latin typeface="Calibri" pitchFamily="34" charset="0"/>
                <a:ea typeface="+mn-ea"/>
                <a:cs typeface="+mn-cs"/>
              </a:rPr>
              <a:t> </a:t>
            </a:r>
            <a:r>
              <a:rPr lang="en-US" sz="2600" kern="1200" dirty="0">
                <a:solidFill>
                  <a:srgbClr val="000000"/>
                </a:solidFill>
                <a:effectLst>
                  <a:outerShdw blurRad="50800" dist="38100" dir="5400000" algn="t" rotWithShape="0">
                    <a:srgbClr val="FFFFFF">
                      <a:alpha val="40000"/>
                    </a:srgbClr>
                  </a:outerShdw>
                </a:effectLst>
                <a:latin typeface="Calibri" pitchFamily="34" charset="0"/>
                <a:ea typeface="+mn-ea"/>
                <a:cs typeface="+mn-cs"/>
              </a:rPr>
              <a:t>3:20; </a:t>
            </a:r>
            <a:endParaRPr lang="en-US" sz="2600" kern="1200" dirty="0" smtClean="0">
              <a:solidFill>
                <a:srgbClr val="000000"/>
              </a:solidFill>
              <a:effectLst>
                <a:outerShdw blurRad="50800" dist="38100" dir="5400000" algn="t" rotWithShape="0">
                  <a:srgbClr val="FFFFFF">
                    <a:alpha val="40000"/>
                  </a:srgbClr>
                </a:outerShdw>
              </a:effectLst>
              <a:latin typeface="Calibri" pitchFamily="34" charset="0"/>
              <a:ea typeface="+mn-ea"/>
              <a:cs typeface="+mn-cs"/>
            </a:endParaRPr>
          </a:p>
          <a:p>
            <a:pPr algn="ctr" rtl="0" eaLnBrk="0" fontAlgn="base" hangingPunct="0">
              <a:spcBef>
                <a:spcPct val="0"/>
              </a:spcBef>
              <a:spcAft>
                <a:spcPct val="0"/>
              </a:spcAft>
            </a:pPr>
            <a:r>
              <a:rPr lang="zh-TW" altLang="en-US" sz="2600" kern="1200" dirty="0" smtClean="0">
                <a:solidFill>
                  <a:srgbClr val="000000"/>
                </a:solidFill>
                <a:effectLst>
                  <a:outerShdw blurRad="50800" dist="38100" dir="5400000" algn="t" rotWithShape="0">
                    <a:srgbClr val="FFFFFF">
                      <a:alpha val="40000"/>
                    </a:srgbClr>
                  </a:outerShdw>
                </a:effectLst>
                <a:latin typeface="Calibri" pitchFamily="34" charset="0"/>
                <a:ea typeface="+mn-ea"/>
                <a:cs typeface="+mn-cs"/>
              </a:rPr>
              <a:t>使</a:t>
            </a:r>
            <a:r>
              <a:rPr lang="en-US" sz="2600" kern="1200" dirty="0" smtClean="0">
                <a:solidFill>
                  <a:srgbClr val="000000"/>
                </a:solidFill>
                <a:effectLst>
                  <a:outerShdw blurRad="50800" dist="38100" dir="5400000" algn="t" rotWithShape="0">
                    <a:srgbClr val="FFFFFF">
                      <a:alpha val="40000"/>
                    </a:srgbClr>
                  </a:outerShdw>
                </a:effectLst>
                <a:latin typeface="Calibri" pitchFamily="34" charset="0"/>
                <a:ea typeface="+mn-ea"/>
                <a:cs typeface="+mn-cs"/>
              </a:rPr>
              <a:t> </a:t>
            </a:r>
            <a:r>
              <a:rPr lang="en-US" sz="2600" kern="1200" dirty="0">
                <a:solidFill>
                  <a:srgbClr val="000000"/>
                </a:solidFill>
                <a:effectLst>
                  <a:outerShdw blurRad="50800" dist="38100" dir="5400000" algn="t" rotWithShape="0">
                    <a:srgbClr val="FFFFFF">
                      <a:alpha val="40000"/>
                    </a:srgbClr>
                  </a:outerShdw>
                </a:effectLst>
                <a:latin typeface="Calibri" pitchFamily="34" charset="0"/>
                <a:ea typeface="+mn-ea"/>
                <a:cs typeface="+mn-cs"/>
              </a:rPr>
              <a:t>17:26</a:t>
            </a:r>
          </a:p>
        </p:txBody>
      </p:sp>
      <p:sp>
        <p:nvSpPr>
          <p:cNvPr id="11" name="TextBox 10"/>
          <p:cNvSpPr txBox="1"/>
          <p:nvPr/>
        </p:nvSpPr>
        <p:spPr>
          <a:xfrm>
            <a:off x="1066800" y="2362200"/>
            <a:ext cx="1600200" cy="492443"/>
          </a:xfrm>
          <a:prstGeom prst="rect">
            <a:avLst/>
          </a:prstGeom>
          <a:noFill/>
        </p:spPr>
        <p:txBody>
          <a:bodyPr wrap="square" rtlCol="0">
            <a:spAutoFit/>
          </a:bodyPr>
          <a:lstStyle/>
          <a:p>
            <a:pPr algn="ctr" rtl="0" eaLnBrk="0" fontAlgn="base" hangingPunct="0">
              <a:spcBef>
                <a:spcPct val="0"/>
              </a:spcBef>
              <a:spcAft>
                <a:spcPct val="0"/>
              </a:spcAft>
            </a:pPr>
            <a:r>
              <a:rPr lang="zh-TW" altLang="en-US" sz="2600" dirty="0" smtClean="0">
                <a:solidFill>
                  <a:srgbClr val="000000"/>
                </a:solidFill>
                <a:effectLst>
                  <a:outerShdw blurRad="50800" dist="38100" dir="5400000" algn="t" rotWithShape="0">
                    <a:srgbClr val="FFFFFF">
                      <a:alpha val="40000"/>
                    </a:srgbClr>
                  </a:outerShdw>
                </a:effectLst>
                <a:latin typeface="Calibri" pitchFamily="34" charset="0"/>
              </a:rPr>
              <a:t>创</a:t>
            </a:r>
            <a:r>
              <a:rPr lang="en-US" sz="2600" kern="1200" dirty="0" smtClean="0">
                <a:solidFill>
                  <a:srgbClr val="000000"/>
                </a:solidFill>
                <a:effectLst>
                  <a:outerShdw blurRad="50800" dist="38100" dir="5400000" algn="t" rotWithShape="0">
                    <a:srgbClr val="FFFFFF">
                      <a:alpha val="40000"/>
                    </a:srgbClr>
                  </a:outerShdw>
                </a:effectLst>
                <a:latin typeface="Calibri" pitchFamily="34" charset="0"/>
                <a:ea typeface="+mn-ea"/>
                <a:cs typeface="+mn-cs"/>
              </a:rPr>
              <a:t> </a:t>
            </a:r>
            <a:r>
              <a:rPr lang="en-US" sz="2600" kern="1200" dirty="0">
                <a:solidFill>
                  <a:srgbClr val="000000"/>
                </a:solidFill>
                <a:effectLst>
                  <a:outerShdw blurRad="50800" dist="38100" dir="5400000" algn="t" rotWithShape="0">
                    <a:srgbClr val="FFFFFF">
                      <a:alpha val="40000"/>
                    </a:srgbClr>
                  </a:outerShdw>
                </a:effectLst>
                <a:latin typeface="Calibri" pitchFamily="34" charset="0"/>
                <a:ea typeface="+mn-ea"/>
                <a:cs typeface="+mn-cs"/>
              </a:rPr>
              <a:t>5:4</a:t>
            </a:r>
          </a:p>
        </p:txBody>
      </p:sp>
      <p:sp>
        <p:nvSpPr>
          <p:cNvPr id="12" name="TextBox 11"/>
          <p:cNvSpPr txBox="1"/>
          <p:nvPr/>
        </p:nvSpPr>
        <p:spPr>
          <a:xfrm>
            <a:off x="990600" y="3124200"/>
            <a:ext cx="1600200" cy="892552"/>
          </a:xfrm>
          <a:prstGeom prst="rect">
            <a:avLst/>
          </a:prstGeom>
          <a:noFill/>
        </p:spPr>
        <p:txBody>
          <a:bodyPr wrap="square" rtlCol="0">
            <a:spAutoFit/>
          </a:bodyPr>
          <a:lstStyle/>
          <a:p>
            <a:pPr algn="ctr" rtl="0" eaLnBrk="0" fontAlgn="base" hangingPunct="0">
              <a:spcBef>
                <a:spcPct val="0"/>
              </a:spcBef>
              <a:spcAft>
                <a:spcPct val="0"/>
              </a:spcAft>
            </a:pPr>
            <a:r>
              <a:rPr lang="zh-TW" altLang="en-US" sz="2600" dirty="0" smtClean="0">
                <a:solidFill>
                  <a:srgbClr val="000000"/>
                </a:solidFill>
                <a:effectLst>
                  <a:outerShdw blurRad="50800" dist="38100" dir="5400000" algn="t" rotWithShape="0">
                    <a:srgbClr val="FFFFFF">
                      <a:alpha val="40000"/>
                    </a:srgbClr>
                  </a:outerShdw>
                </a:effectLst>
                <a:latin typeface="Calibri" pitchFamily="34" charset="0"/>
              </a:rPr>
              <a:t>创</a:t>
            </a:r>
            <a:r>
              <a:rPr lang="en-US" sz="2600" kern="1200" dirty="0" smtClean="0">
                <a:solidFill>
                  <a:srgbClr val="000000"/>
                </a:solidFill>
                <a:effectLst>
                  <a:outerShdw blurRad="50800" dist="38100" dir="5400000" algn="t" rotWithShape="0">
                    <a:srgbClr val="FFFFFF">
                      <a:alpha val="40000"/>
                    </a:srgbClr>
                  </a:outerShdw>
                </a:effectLst>
                <a:latin typeface="Calibri" pitchFamily="34" charset="0"/>
                <a:ea typeface="+mn-ea"/>
                <a:cs typeface="+mn-cs"/>
              </a:rPr>
              <a:t> </a:t>
            </a:r>
            <a:r>
              <a:rPr lang="en-US" sz="2600" kern="1200" dirty="0">
                <a:solidFill>
                  <a:srgbClr val="000000"/>
                </a:solidFill>
                <a:effectLst>
                  <a:outerShdw blurRad="50800" dist="38100" dir="5400000" algn="t" rotWithShape="0">
                    <a:srgbClr val="FFFFFF">
                      <a:alpha val="40000"/>
                    </a:srgbClr>
                  </a:outerShdw>
                </a:effectLst>
                <a:latin typeface="Calibri" pitchFamily="34" charset="0"/>
                <a:ea typeface="+mn-ea"/>
                <a:cs typeface="+mn-cs"/>
              </a:rPr>
              <a:t>9:17–19</a:t>
            </a:r>
          </a:p>
        </p:txBody>
      </p:sp>
      <p:sp>
        <p:nvSpPr>
          <p:cNvPr id="13" name="TextBox 12"/>
          <p:cNvSpPr txBox="1"/>
          <p:nvPr/>
        </p:nvSpPr>
        <p:spPr>
          <a:xfrm>
            <a:off x="762000" y="4198203"/>
            <a:ext cx="1524000" cy="492443"/>
          </a:xfrm>
          <a:prstGeom prst="rect">
            <a:avLst/>
          </a:prstGeom>
          <a:noFill/>
        </p:spPr>
        <p:txBody>
          <a:bodyPr wrap="square" rtlCol="0">
            <a:spAutoFit/>
          </a:bodyPr>
          <a:lstStyle/>
          <a:p>
            <a:pPr algn="ctr" rtl="0" eaLnBrk="0" fontAlgn="base" hangingPunct="0">
              <a:spcBef>
                <a:spcPct val="0"/>
              </a:spcBef>
              <a:spcAft>
                <a:spcPct val="0"/>
              </a:spcAft>
            </a:pPr>
            <a:r>
              <a:rPr lang="zh-TW" altLang="en-US" sz="2600" kern="1200" dirty="0" smtClean="0">
                <a:solidFill>
                  <a:srgbClr val="000000"/>
                </a:solidFill>
                <a:effectLst>
                  <a:outerShdw blurRad="50800" dist="38100" dir="5400000" algn="t" rotWithShape="0">
                    <a:srgbClr val="FFFFFF">
                      <a:alpha val="40000"/>
                    </a:srgbClr>
                  </a:outerShdw>
                </a:effectLst>
                <a:latin typeface="Calibri" pitchFamily="34" charset="0"/>
                <a:ea typeface="+mn-ea"/>
                <a:cs typeface="+mn-cs"/>
              </a:rPr>
              <a:t>创</a:t>
            </a:r>
            <a:r>
              <a:rPr lang="en-US" sz="2600" kern="1200" dirty="0" smtClean="0">
                <a:solidFill>
                  <a:srgbClr val="000000"/>
                </a:solidFill>
                <a:effectLst>
                  <a:outerShdw blurRad="50800" dist="38100" dir="5400000" algn="t" rotWithShape="0">
                    <a:srgbClr val="FFFFFF">
                      <a:alpha val="40000"/>
                    </a:srgbClr>
                  </a:outerShdw>
                </a:effectLst>
                <a:latin typeface="Calibri" pitchFamily="34" charset="0"/>
                <a:ea typeface="+mn-ea"/>
                <a:cs typeface="+mn-cs"/>
              </a:rPr>
              <a:t> </a:t>
            </a:r>
            <a:r>
              <a:rPr lang="en-US" sz="2600" kern="1200" dirty="0">
                <a:solidFill>
                  <a:srgbClr val="000000"/>
                </a:solidFill>
                <a:effectLst>
                  <a:outerShdw blurRad="50800" dist="38100" dir="5400000" algn="t" rotWithShape="0">
                    <a:srgbClr val="FFFFFF">
                      <a:alpha val="40000"/>
                    </a:srgbClr>
                  </a:outerShdw>
                </a:effectLst>
                <a:latin typeface="Calibri" pitchFamily="34" charset="0"/>
                <a:ea typeface="+mn-ea"/>
                <a:cs typeface="+mn-cs"/>
              </a:rPr>
              <a:t>11:8–9</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jpg"/>
          <p:cNvPicPr>
            <a:picLocks noChangeAspect="1"/>
          </p:cNvPicPr>
          <p:nvPr/>
        </p:nvPicPr>
        <p:blipFill>
          <a:blip r:embed="rId3" cstate="print"/>
          <a:stretch>
            <a:fillRect/>
          </a:stretch>
        </p:blipFill>
        <p:spPr>
          <a:xfrm>
            <a:off x="0" y="0"/>
            <a:ext cx="9144000" cy="6858000"/>
          </a:xfrm>
          <a:prstGeom prst="rect">
            <a:avLst/>
          </a:prstGeom>
        </p:spPr>
      </p:pic>
      <p:sp>
        <p:nvSpPr>
          <p:cNvPr id="2" name="矩形 1"/>
          <p:cNvSpPr/>
          <p:nvPr/>
        </p:nvSpPr>
        <p:spPr bwMode="auto">
          <a:xfrm>
            <a:off x="1799692" y="620688"/>
            <a:ext cx="5544616" cy="2808312"/>
          </a:xfrm>
          <a:prstGeom prst="rect">
            <a:avLst/>
          </a:prstGeom>
          <a:blipFill dpi="0" rotWithShape="1">
            <a:blip r:embed="rId4" cstate="print"/>
            <a:srcRect/>
            <a:tile tx="0" ty="0" sx="100000" sy="100000" flip="none" algn="tl"/>
          </a:blip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sz="8000" dirty="0" smtClean="0">
                <a:solidFill>
                  <a:srgbClr val="FFFFFF"/>
                </a:solidFill>
                <a:effectLst>
                  <a:outerShdw blurRad="38100" dist="38100" dir="2700000" algn="tl">
                    <a:srgbClr val="000000">
                      <a:alpha val="43137"/>
                    </a:srgbClr>
                  </a:outerShdw>
                </a:effectLst>
                <a:latin typeface="Segoe" pitchFamily="34" charset="0"/>
              </a:rPr>
              <a:t>宇宙的</a:t>
            </a:r>
            <a:endParaRPr lang="en-US" altLang="zh-TW" sz="80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zh-TW" altLang="en-US" sz="8000" dirty="0" smtClean="0">
                <a:solidFill>
                  <a:srgbClr val="FFFFFF"/>
                </a:solidFill>
                <a:effectLst>
                  <a:outerShdw blurRad="38100" dist="38100" dir="2700000" algn="tl">
                    <a:srgbClr val="000000">
                      <a:alpha val="43137"/>
                    </a:srgbClr>
                  </a:outerShdw>
                </a:effectLst>
                <a:latin typeface="Segoe" pitchFamily="34" charset="0"/>
              </a:rPr>
              <a:t>历史书</a:t>
            </a:r>
            <a:endParaRPr lang="zh-HK" altLang="en-US" sz="80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b.jpg"/>
          <p:cNvPicPr>
            <a:picLocks noChangeAspect="1"/>
          </p:cNvPicPr>
          <p:nvPr/>
        </p:nvPicPr>
        <p:blipFill>
          <a:blip r:embed="rId3" cstate="screen">
            <a:lum contrast="20000"/>
          </a:blip>
          <a:stretch>
            <a:fillRect/>
          </a:stretch>
        </p:blipFill>
        <p:spPr>
          <a:xfrm>
            <a:off x="0" y="0"/>
            <a:ext cx="9144000" cy="6858000"/>
          </a:xfrm>
          <a:prstGeom prst="rect">
            <a:avLst/>
          </a:prstGeom>
        </p:spPr>
      </p:pic>
      <p:sp>
        <p:nvSpPr>
          <p:cNvPr id="2" name="矩形 1"/>
          <p:cNvSpPr/>
          <p:nvPr/>
        </p:nvSpPr>
        <p:spPr bwMode="auto">
          <a:xfrm rot="19474313">
            <a:off x="4467483" y="2942790"/>
            <a:ext cx="1716147" cy="360040"/>
          </a:xfrm>
          <a:prstGeom prst="rect">
            <a:avLst/>
          </a:prstGeom>
          <a:solidFill>
            <a:schemeClr val="bg1">
              <a:lumMod val="75000"/>
              <a:lumOff val="2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TW" altLang="en-US" dirty="0" smtClean="0">
                <a:solidFill>
                  <a:srgbClr val="FFFFFF"/>
                </a:solidFill>
                <a:effectLst>
                  <a:outerShdw blurRad="38100" dist="38100" dir="2700000" algn="tl">
                    <a:srgbClr val="000000">
                      <a:alpha val="43137"/>
                    </a:srgbClr>
                  </a:outerShdw>
                </a:effectLst>
                <a:latin typeface="Segoe" pitchFamily="34" charset="0"/>
              </a:rPr>
              <a:t>圣经</a:t>
            </a:r>
            <a:endParaRPr lang="zh-HK" altLang="en-US"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dirty="0" smtClean="0"/>
              <a:t>Noah’s Ark</a:t>
            </a:r>
          </a:p>
        </p:txBody>
      </p:sp>
      <p:sp>
        <p:nvSpPr>
          <p:cNvPr id="3" name="Subtitle 2"/>
          <p:cNvSpPr>
            <a:spLocks noGrp="1"/>
          </p:cNvSpPr>
          <p:nvPr>
            <p:ph type="subTitle" idx="1"/>
          </p:nvPr>
        </p:nvSpPr>
        <p:spPr/>
        <p:txBody>
          <a:bodyPr>
            <a:normAutofit/>
          </a:bodyPr>
          <a:lstStyle/>
          <a:p>
            <a:endParaRPr lang="en-US" smtClean="0">
              <a:solidFill>
                <a:srgbClr val="898989"/>
              </a:solidFill>
            </a:endParaRPr>
          </a:p>
        </p:txBody>
      </p:sp>
      <p:pic>
        <p:nvPicPr>
          <p:cNvPr id="13316" name="Picture 3" descr="flood-#1.jpg"/>
          <p:cNvPicPr>
            <a:picLocks noChangeAspect="1"/>
          </p:cNvPicPr>
          <p:nvPr/>
        </p:nvPicPr>
        <p:blipFill>
          <a:blip r:embed="rId3" cstate="print">
            <a:lum contrast="20000"/>
          </a:blip>
          <a:srcRect t="1350" b="1352"/>
          <a:stretch>
            <a:fillRect/>
          </a:stretch>
        </p:blipFill>
        <p:spPr bwMode="auto">
          <a:xfrm>
            <a:off x="0" y="0"/>
            <a:ext cx="9144000" cy="6858000"/>
          </a:xfrm>
          <a:prstGeom prst="rect">
            <a:avLst/>
          </a:prstGeom>
          <a:noFill/>
          <a:ln w="9525">
            <a:noFill/>
            <a:miter lim="800000"/>
            <a:headEnd/>
            <a:tailEnd/>
          </a:ln>
        </p:spPr>
      </p:pic>
      <p:sp>
        <p:nvSpPr>
          <p:cNvPr id="6" name="Rectangle 2"/>
          <p:cNvSpPr txBox="1">
            <a:spLocks noChangeArrowheads="1"/>
          </p:cNvSpPr>
          <p:nvPr/>
        </p:nvSpPr>
        <p:spPr bwMode="auto">
          <a:xfrm>
            <a:off x="179512" y="4149080"/>
            <a:ext cx="8676456"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defTabSz="457200" fontAlgn="base">
              <a:spcBef>
                <a:spcPct val="0"/>
              </a:spcBef>
              <a:spcAft>
                <a:spcPct val="0"/>
              </a:spcAft>
              <a:defRPr/>
            </a:pPr>
            <a:r>
              <a:rPr lang="zh-TW" altLang="en-US" sz="4000" i="1" dirty="0" smtClean="0">
                <a:solidFill>
                  <a:srgbClr val="FFFF00"/>
                </a:solidFill>
                <a:effectLst>
                  <a:outerShdw blurRad="38100" dist="38100" dir="2700000" algn="tl">
                    <a:srgbClr val="000000">
                      <a:alpha val="43137"/>
                    </a:srgbClr>
                  </a:outerShdw>
                </a:effectLst>
                <a:latin typeface="Calibri"/>
                <a:ea typeface="ＭＳ Ｐゴシック" pitchFamily="34" charset="-128"/>
              </a:rPr>
              <a:t>洪水</a:t>
            </a:r>
            <a:r>
              <a:rPr lang="en-US" sz="4000" i="1" dirty="0" smtClean="0">
                <a:solidFill>
                  <a:srgbClr val="FFFF00"/>
                </a:solidFill>
                <a:effectLst>
                  <a:outerShdw blurRad="38100" dist="38100" dir="2700000" algn="tl">
                    <a:srgbClr val="000000">
                      <a:alpha val="43137"/>
                    </a:srgbClr>
                  </a:outerShdw>
                </a:effectLst>
                <a:latin typeface="Calibri"/>
                <a:ea typeface="ＭＳ Ｐゴシック" pitchFamily="34" charset="-128"/>
              </a:rPr>
              <a:t>: </a:t>
            </a:r>
            <a:r>
              <a:rPr lang="zh-TW" altLang="en-US" sz="4000" i="1" dirty="0" smtClean="0">
                <a:solidFill>
                  <a:srgbClr val="FFFF00"/>
                </a:solidFill>
                <a:effectLst>
                  <a:outerShdw blurRad="38100" dist="38100" dir="2700000" algn="tl">
                    <a:srgbClr val="000000">
                      <a:alpha val="43137"/>
                    </a:srgbClr>
                  </a:outerShdw>
                </a:effectLst>
                <a:latin typeface="Calibri"/>
                <a:ea typeface="ＭＳ Ｐゴシック" pitchFamily="34" charset="-128"/>
              </a:rPr>
              <a:t>理解历史的关键</a:t>
            </a:r>
            <a:endParaRPr lang="en-US" sz="4400" dirty="0">
              <a:solidFill>
                <a:srgbClr val="FFFFFF"/>
              </a:solidFill>
              <a:effectLst>
                <a:outerShdw blurRad="38100" dist="38100" dir="2700000" algn="tl">
                  <a:srgbClr val="000000">
                    <a:alpha val="43137"/>
                  </a:srgbClr>
                </a:outerShdw>
              </a:effectLst>
              <a:latin typeface="Calibri"/>
              <a:ea typeface="ＭＳ Ｐゴシック" pitchFamily="34" charset="-128"/>
            </a:endParaRPr>
          </a:p>
        </p:txBody>
      </p:sp>
      <p:sp>
        <p:nvSpPr>
          <p:cNvPr id="7" name="Rectangle 6"/>
          <p:cNvSpPr/>
          <p:nvPr/>
        </p:nvSpPr>
        <p:spPr>
          <a:xfrm>
            <a:off x="395536" y="5805264"/>
            <a:ext cx="2561920" cy="646331"/>
          </a:xfrm>
          <a:prstGeom prst="rect">
            <a:avLst/>
          </a:prstGeom>
        </p:spPr>
        <p:txBody>
          <a:bodyPr wrap="none">
            <a:spAutoFit/>
          </a:bodyPr>
          <a:lstStyle/>
          <a:p>
            <a:r>
              <a:rPr lang="en-US" sz="3600" dirty="0" smtClean="0">
                <a:solidFill>
                  <a:srgbClr val="FFFFFF"/>
                </a:solidFill>
                <a:effectLst>
                  <a:outerShdw blurRad="38100" dist="38100" dir="2700000" algn="tl">
                    <a:srgbClr val="000000">
                      <a:alpha val="43137"/>
                    </a:srgbClr>
                  </a:outerShdw>
                </a:effectLst>
                <a:latin typeface="Calibri"/>
                <a:ea typeface="ＭＳ Ｐゴシック" pitchFamily="34" charset="-128"/>
              </a:rPr>
              <a:t>(</a:t>
            </a:r>
            <a:r>
              <a:rPr lang="zh-TW" altLang="en-US" sz="3600" dirty="0" smtClean="0">
                <a:solidFill>
                  <a:srgbClr val="FFFFFF"/>
                </a:solidFill>
                <a:effectLst>
                  <a:outerShdw blurRad="38100" dist="38100" dir="2700000" algn="tl">
                    <a:srgbClr val="000000">
                      <a:alpha val="43137"/>
                    </a:srgbClr>
                  </a:outerShdw>
                </a:effectLst>
                <a:latin typeface="Calibri"/>
                <a:ea typeface="ＭＳ Ｐゴシック" pitchFamily="34" charset="-128"/>
              </a:rPr>
              <a:t>创世记</a:t>
            </a:r>
            <a:r>
              <a:rPr lang="en-US" sz="3600" dirty="0" smtClean="0">
                <a:solidFill>
                  <a:srgbClr val="FFFFFF"/>
                </a:solidFill>
                <a:effectLst>
                  <a:outerShdw blurRad="38100" dist="38100" dir="2700000" algn="tl">
                    <a:srgbClr val="000000">
                      <a:alpha val="43137"/>
                    </a:srgbClr>
                  </a:outerShdw>
                </a:effectLst>
                <a:latin typeface="Calibri"/>
                <a:ea typeface="ＭＳ Ｐゴシック" pitchFamily="34" charset="-128"/>
              </a:rPr>
              <a:t> 6-8)</a:t>
            </a:r>
            <a:endParaRPr lang="en-AU"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9"/>
          <p:cNvGrpSpPr>
            <a:grpSpLocks/>
          </p:cNvGrpSpPr>
          <p:nvPr/>
        </p:nvGrpSpPr>
        <p:grpSpPr bwMode="auto">
          <a:xfrm>
            <a:off x="0" y="0"/>
            <a:ext cx="9144000" cy="6858000"/>
            <a:chOff x="0" y="0"/>
            <a:chExt cx="9144000" cy="6858000"/>
          </a:xfrm>
        </p:grpSpPr>
        <p:pic>
          <p:nvPicPr>
            <p:cNvPr id="301059" name="Picture 2" descr="new_ark_siz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rgbClr val="00B0F0"/>
              </a:solidFill>
              <a:miter lim="800000"/>
              <a:headEnd/>
              <a:tailEnd/>
            </a:ln>
          </p:spPr>
        </p:pic>
        <p:sp>
          <p:nvSpPr>
            <p:cNvPr id="3" name="矩形 2"/>
            <p:cNvSpPr/>
            <p:nvPr/>
          </p:nvSpPr>
          <p:spPr bwMode="auto">
            <a:xfrm>
              <a:off x="2362200" y="381000"/>
              <a:ext cx="4419600" cy="762000"/>
            </a:xfrm>
            <a:prstGeom prst="rect">
              <a:avLst/>
            </a:prstGeom>
            <a:solidFill>
              <a:srgbClr val="00B0F0"/>
            </a:solidFill>
            <a:ln w="9525" cap="flat" cmpd="sng" algn="ctr">
              <a:noFill/>
              <a:prstDash val="solid"/>
              <a:round/>
              <a:headEnd type="none" w="med" len="med"/>
              <a:tailEnd type="none" w="med" len="med"/>
            </a:ln>
            <a:effectLst/>
          </p:spPr>
          <p:txBody>
            <a:bodyPr/>
            <a:lstStyle/>
            <a:p>
              <a:pPr algn="ctr" eaLnBrk="0" hangingPunct="0">
                <a:defRPr/>
              </a:pPr>
              <a:r>
                <a:rPr lang="zh-TW" altLang="en-US" sz="4000" b="1" dirty="0" smtClean="0">
                  <a:ln>
                    <a:solidFill>
                      <a:srgbClr val="FFC000"/>
                    </a:solidFill>
                  </a:ln>
                  <a:solidFill>
                    <a:srgbClr val="FFFF00"/>
                  </a:solidFill>
                  <a:effectLst>
                    <a:outerShdw blurRad="38100" dist="38100" dir="2700000" algn="tl">
                      <a:srgbClr val="000000">
                        <a:alpha val="43137"/>
                      </a:srgbClr>
                    </a:outerShdw>
                  </a:effectLst>
                  <a:latin typeface="SimSun" pitchFamily="2" charset="-122"/>
                  <a:ea typeface="SimSun" pitchFamily="2" charset="-122"/>
                  <a:cs typeface="Arial"/>
                </a:rPr>
                <a:t>挪亚方舟的大小</a:t>
              </a:r>
              <a:endParaRPr lang="zh-HK" altLang="en-US" sz="4000" b="1" dirty="0">
                <a:ln>
                  <a:solidFill>
                    <a:srgbClr val="FFC000"/>
                  </a:solidFill>
                </a:ln>
                <a:solidFill>
                  <a:srgbClr val="FFFF00"/>
                </a:solidFill>
                <a:effectLst>
                  <a:outerShdw blurRad="38100" dist="38100" dir="2700000" algn="tl">
                    <a:srgbClr val="000000">
                      <a:alpha val="43137"/>
                    </a:srgbClr>
                  </a:outerShdw>
                </a:effectLst>
                <a:latin typeface="SimSun" pitchFamily="2" charset="-122"/>
                <a:ea typeface="SimSun" pitchFamily="2" charset="-122"/>
                <a:cs typeface="Arial"/>
              </a:endParaRPr>
            </a:p>
          </p:txBody>
        </p:sp>
        <p:grpSp>
          <p:nvGrpSpPr>
            <p:cNvPr id="5" name="群組 7"/>
            <p:cNvGrpSpPr>
              <a:grpSpLocks/>
            </p:cNvGrpSpPr>
            <p:nvPr/>
          </p:nvGrpSpPr>
          <p:grpSpPr bwMode="auto">
            <a:xfrm>
              <a:off x="762000" y="1219200"/>
              <a:ext cx="8229600" cy="3657600"/>
              <a:chOff x="762000" y="1219200"/>
              <a:chExt cx="8229600" cy="3657600"/>
            </a:xfrm>
          </p:grpSpPr>
          <p:sp>
            <p:nvSpPr>
              <p:cNvPr id="4" name="矩形 3"/>
              <p:cNvSpPr/>
              <p:nvPr/>
            </p:nvSpPr>
            <p:spPr bwMode="auto">
              <a:xfrm>
                <a:off x="3352800" y="1219200"/>
                <a:ext cx="2514600" cy="609600"/>
              </a:xfrm>
              <a:prstGeom prst="rect">
                <a:avLst/>
              </a:prstGeom>
              <a:solidFill>
                <a:srgbClr val="3399FF"/>
              </a:solidFill>
              <a:ln w="9525" cap="flat" cmpd="sng" algn="ctr">
                <a:noFill/>
                <a:prstDash val="solid"/>
                <a:round/>
                <a:headEnd type="none" w="med" len="med"/>
                <a:tailEnd type="none" w="med" len="med"/>
              </a:ln>
              <a:effectLst/>
            </p:spPr>
            <p:txBody>
              <a:bodyPr/>
              <a:lstStyle/>
              <a:p>
                <a:pPr eaLnBrk="0" hangingPunct="0"/>
                <a:r>
                  <a:rPr lang="en-US" altLang="zh-TW" sz="2200" dirty="0">
                    <a:solidFill>
                      <a:srgbClr val="000000"/>
                    </a:solidFill>
                    <a:effectLst>
                      <a:outerShdw blurRad="38100" dist="38100" dir="2700000" algn="tl">
                        <a:srgbClr val="FFFFFF"/>
                      </a:outerShdw>
                    </a:effectLst>
                    <a:latin typeface="SimSun" pitchFamily="2" charset="-122"/>
                    <a:ea typeface="SimSun" pitchFamily="2" charset="-122"/>
                  </a:rPr>
                  <a:t>300</a:t>
                </a:r>
                <a:r>
                  <a:rPr lang="zh-TW" altLang="en-US" sz="2200" dirty="0">
                    <a:solidFill>
                      <a:srgbClr val="000000"/>
                    </a:solidFill>
                    <a:effectLst>
                      <a:outerShdw blurRad="38100" dist="38100" dir="2700000" algn="tl">
                        <a:srgbClr val="FFFFFF"/>
                      </a:outerShdw>
                    </a:effectLst>
                    <a:latin typeface="SimSun" pitchFamily="2" charset="-122"/>
                    <a:ea typeface="SimSun" pitchFamily="2" charset="-122"/>
                  </a:rPr>
                  <a:t>肘尺</a:t>
                </a:r>
                <a:r>
                  <a:rPr lang="en-US" altLang="zh-TW" sz="2200" dirty="0" smtClean="0">
                    <a:solidFill>
                      <a:srgbClr val="000000"/>
                    </a:solidFill>
                    <a:effectLst>
                      <a:outerShdw blurRad="38100" dist="38100" dir="2700000" algn="tl">
                        <a:srgbClr val="FFFFFF"/>
                      </a:outerShdw>
                    </a:effectLst>
                    <a:latin typeface="SimSun" pitchFamily="2" charset="-122"/>
                    <a:ea typeface="SimSun" pitchFamily="2" charset="-122"/>
                  </a:rPr>
                  <a:t>(</a:t>
                </a:r>
                <a:r>
                  <a:rPr lang="zh-TW" altLang="en-US" sz="2200" dirty="0" smtClean="0">
                    <a:solidFill>
                      <a:srgbClr val="000000"/>
                    </a:solidFill>
                    <a:effectLst>
                      <a:outerShdw blurRad="38100" dist="38100" dir="2700000" algn="tl">
                        <a:srgbClr val="FFFFFF"/>
                      </a:outerShdw>
                    </a:effectLst>
                    <a:latin typeface="ＭＳ Ｐゴシック" pitchFamily="34" charset="-128"/>
                    <a:ea typeface="ＭＳ Ｐゴシック" pitchFamily="34" charset="-128"/>
                  </a:rPr>
                  <a:t> 约</a:t>
                </a:r>
                <a:r>
                  <a:rPr lang="en-US" altLang="zh-TW" sz="2200" dirty="0" smtClean="0">
                    <a:solidFill>
                      <a:srgbClr val="000000"/>
                    </a:solidFill>
                    <a:effectLst>
                      <a:outerShdw blurRad="38100" dist="38100" dir="2700000" algn="tl">
                        <a:srgbClr val="FFFFFF"/>
                      </a:outerShdw>
                    </a:effectLst>
                    <a:latin typeface="SimSun" pitchFamily="2" charset="-122"/>
                    <a:ea typeface="SimSun" pitchFamily="2" charset="-122"/>
                  </a:rPr>
                  <a:t>140</a:t>
                </a:r>
                <a:r>
                  <a:rPr lang="zh-TW" altLang="en-US" sz="2200" dirty="0">
                    <a:solidFill>
                      <a:srgbClr val="000000"/>
                    </a:solidFill>
                    <a:effectLst>
                      <a:outerShdw blurRad="38100" dist="38100" dir="2700000" algn="tl">
                        <a:srgbClr val="FFFFFF"/>
                      </a:outerShdw>
                    </a:effectLst>
                    <a:latin typeface="SimSun" pitchFamily="2" charset="-122"/>
                    <a:ea typeface="SimSun" pitchFamily="2" charset="-122"/>
                  </a:rPr>
                  <a:t>米</a:t>
                </a:r>
                <a:r>
                  <a:rPr lang="en-US" altLang="zh-TW" sz="2200" dirty="0">
                    <a:solidFill>
                      <a:srgbClr val="000000"/>
                    </a:solidFill>
                    <a:effectLst>
                      <a:outerShdw blurRad="38100" dist="38100" dir="2700000" algn="tl">
                        <a:srgbClr val="FFFFFF"/>
                      </a:outerShdw>
                    </a:effectLst>
                    <a:latin typeface="SimSun" pitchFamily="2" charset="-122"/>
                    <a:ea typeface="SimSun" pitchFamily="2" charset="-122"/>
                  </a:rPr>
                  <a:t>)</a:t>
                </a:r>
                <a:endParaRPr lang="zh-HK" altLang="en-US" sz="2200" dirty="0">
                  <a:solidFill>
                    <a:srgbClr val="000000"/>
                  </a:solidFill>
                  <a:effectLst>
                    <a:outerShdw blurRad="38100" dist="38100" dir="2700000" algn="tl">
                      <a:srgbClr val="FFFFFF"/>
                    </a:outerShdw>
                  </a:effectLst>
                  <a:latin typeface="SimSun" pitchFamily="2" charset="-122"/>
                  <a:ea typeface="SimSun" pitchFamily="2" charset="-122"/>
                </a:endParaRPr>
              </a:p>
            </p:txBody>
          </p:sp>
          <p:sp>
            <p:nvSpPr>
              <p:cNvPr id="6" name="矩形 5"/>
              <p:cNvSpPr/>
              <p:nvPr/>
            </p:nvSpPr>
            <p:spPr bwMode="auto">
              <a:xfrm>
                <a:off x="6629400" y="3733800"/>
                <a:ext cx="2362200" cy="609600"/>
              </a:xfrm>
              <a:prstGeom prst="rect">
                <a:avLst/>
              </a:prstGeom>
              <a:solidFill>
                <a:srgbClr val="8AC8AF"/>
              </a:solidFill>
              <a:ln w="9525" cap="flat" cmpd="sng" algn="ctr">
                <a:noFill/>
                <a:prstDash val="solid"/>
                <a:round/>
                <a:headEnd type="none" w="med" len="med"/>
                <a:tailEnd type="none" w="med" len="med"/>
              </a:ln>
              <a:effectLst/>
            </p:spPr>
            <p:txBody>
              <a:bodyPr/>
              <a:lstStyle/>
              <a:p>
                <a:pPr eaLnBrk="0" hangingPunct="0">
                  <a:defRPr/>
                </a:pPr>
                <a:r>
                  <a:rPr lang="zh-TW" altLang="en-US" sz="2400" dirty="0" smtClean="0">
                    <a:solidFill>
                      <a:srgbClr val="000000"/>
                    </a:solidFill>
                    <a:effectLst>
                      <a:outerShdw blurRad="38100" dist="38100" dir="2700000" algn="tl">
                        <a:srgbClr val="FFFFFF"/>
                      </a:outerShdw>
                    </a:effectLst>
                    <a:latin typeface="SimSun" pitchFamily="2" charset="-122"/>
                    <a:ea typeface="SimSun" pitchFamily="2" charset="-122"/>
                    <a:cs typeface="Arial"/>
                  </a:rPr>
                  <a:t>你见到人们吗</a:t>
                </a:r>
                <a:r>
                  <a:rPr lang="en-US" altLang="zh-TW" sz="2400" dirty="0" smtClean="0">
                    <a:solidFill>
                      <a:srgbClr val="000000"/>
                    </a:solidFill>
                    <a:effectLst>
                      <a:outerShdw blurRad="38100" dist="38100" dir="2700000" algn="tl">
                        <a:srgbClr val="FFFFFF"/>
                      </a:outerShdw>
                    </a:effectLst>
                    <a:latin typeface="SimSun" pitchFamily="2" charset="-122"/>
                    <a:ea typeface="SimSun" pitchFamily="2" charset="-122"/>
                    <a:cs typeface="Arial"/>
                  </a:rPr>
                  <a:t>?</a:t>
                </a:r>
                <a:endParaRPr lang="zh-HK" altLang="en-US" sz="2400" dirty="0">
                  <a:solidFill>
                    <a:srgbClr val="000000"/>
                  </a:solidFill>
                  <a:effectLst>
                    <a:outerShdw blurRad="38100" dist="38100" dir="2700000" algn="tl">
                      <a:srgbClr val="FFFFFF"/>
                    </a:outerShdw>
                  </a:effectLst>
                  <a:latin typeface="SimSun" pitchFamily="2" charset="-122"/>
                  <a:ea typeface="SimSun" pitchFamily="2" charset="-122"/>
                  <a:cs typeface="Arial"/>
                </a:endParaRPr>
              </a:p>
            </p:txBody>
          </p:sp>
          <p:sp>
            <p:nvSpPr>
              <p:cNvPr id="301064" name="矩形 6"/>
              <p:cNvSpPr>
                <a:spLocks noChangeArrowheads="1"/>
              </p:cNvSpPr>
              <p:nvPr/>
            </p:nvSpPr>
            <p:spPr bwMode="auto">
              <a:xfrm>
                <a:off x="762000" y="3429000"/>
                <a:ext cx="5486400" cy="1447800"/>
              </a:xfrm>
              <a:prstGeom prst="rect">
                <a:avLst/>
              </a:prstGeom>
              <a:solidFill>
                <a:srgbClr val="8AC8AF"/>
              </a:solidFill>
              <a:ln w="9525" algn="ctr">
                <a:solidFill>
                  <a:srgbClr val="8AC8AF"/>
                </a:solidFill>
                <a:round/>
                <a:headEnd/>
                <a:tailEnd/>
              </a:ln>
            </p:spPr>
            <p:txBody>
              <a:bodyPr/>
              <a:lstStyle/>
              <a:p>
                <a:pPr marL="342900" indent="-342900" eaLnBrk="0" hangingPunct="0">
                  <a:buFont typeface="Wingdings" pitchFamily="2" charset="2"/>
                  <a:buChar char=""/>
                </a:pPr>
                <a:r>
                  <a:rPr lang="zh-TW" altLang="en-US" sz="2400" b="1" dirty="0" smtClean="0">
                    <a:solidFill>
                      <a:srgbClr val="000000"/>
                    </a:solidFill>
                    <a:latin typeface="SimSun" pitchFamily="2" charset="-122"/>
                    <a:ea typeface="SimSun" pitchFamily="2" charset="-122"/>
                    <a:sym typeface="Wingdings" pitchFamily="2" charset="2"/>
                  </a:rPr>
                  <a:t>载重</a:t>
                </a:r>
                <a:r>
                  <a:rPr lang="en-US" altLang="zh-TW" sz="2400" b="1" dirty="0" smtClean="0">
                    <a:solidFill>
                      <a:srgbClr val="000000"/>
                    </a:solidFill>
                    <a:latin typeface="SimSun" pitchFamily="2" charset="-122"/>
                    <a:ea typeface="SimSun" pitchFamily="2" charset="-122"/>
                    <a:sym typeface="Wingdings" pitchFamily="2" charset="2"/>
                  </a:rPr>
                  <a:t>︰15,000 </a:t>
                </a:r>
                <a:r>
                  <a:rPr lang="zh-TW" altLang="en-US" sz="2400" b="1" dirty="0" smtClean="0">
                    <a:solidFill>
                      <a:srgbClr val="000000"/>
                    </a:solidFill>
                    <a:latin typeface="SimSun" pitchFamily="2" charset="-122"/>
                    <a:ea typeface="SimSun" pitchFamily="2" charset="-122"/>
                    <a:sym typeface="Wingdings" pitchFamily="2" charset="2"/>
                  </a:rPr>
                  <a:t>吨</a:t>
                </a:r>
                <a:endParaRPr lang="en-US" altLang="zh-TW" sz="2400" b="1" dirty="0">
                  <a:solidFill>
                    <a:srgbClr val="000000"/>
                  </a:solidFill>
                  <a:latin typeface="SimSun" pitchFamily="2" charset="-122"/>
                  <a:ea typeface="SimSun" pitchFamily="2" charset="-122"/>
                  <a:sym typeface="Wingdings" pitchFamily="2" charset="2"/>
                </a:endParaRPr>
              </a:p>
              <a:p>
                <a:pPr marL="342900" indent="-342900" eaLnBrk="0" hangingPunct="0">
                  <a:buFont typeface="Wingdings" pitchFamily="2" charset="2"/>
                  <a:buChar char=""/>
                </a:pPr>
                <a:r>
                  <a:rPr lang="zh-TW" altLang="en-US" sz="2400" b="1" dirty="0" smtClean="0">
                    <a:solidFill>
                      <a:srgbClr val="000000"/>
                    </a:solidFill>
                    <a:latin typeface="SimSun" pitchFamily="2" charset="-122"/>
                    <a:ea typeface="SimSun" pitchFamily="2" charset="-122"/>
                    <a:sym typeface="Wingdings" pitchFamily="2" charset="2"/>
                  </a:rPr>
                  <a:t>韩国海军工程师指出，其形状能在巨浪翻波的海面上保持稳定</a:t>
                </a:r>
                <a:endParaRPr lang="en-US" altLang="zh-TW" sz="2400" b="1" dirty="0">
                  <a:solidFill>
                    <a:srgbClr val="000000"/>
                  </a:solidFill>
                  <a:latin typeface="SimSun" pitchFamily="2" charset="-122"/>
                  <a:ea typeface="SimSun" pitchFamily="2" charset="-122"/>
                  <a:sym typeface="Wingdings" pitchFamily="2" charset="2"/>
                </a:endParaRPr>
              </a:p>
              <a:p>
                <a:pPr marL="342900" indent="-342900" eaLnBrk="0" hangingPunct="0">
                  <a:buFont typeface="Wingdings" pitchFamily="2" charset="2"/>
                  <a:buChar char=""/>
                </a:pPr>
                <a:endParaRPr lang="zh-HK" altLang="en-US" sz="2400" dirty="0">
                  <a:solidFill>
                    <a:srgbClr val="000000"/>
                  </a:solidFill>
                  <a:latin typeface="SimSun" pitchFamily="2" charset="-122"/>
                  <a:ea typeface="SimSun" pitchFamily="2" charset="-122"/>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3"/>
          <p:cNvSpPr>
            <a:spLocks noChangeArrowheads="1"/>
          </p:cNvSpPr>
          <p:nvPr/>
        </p:nvSpPr>
        <p:spPr bwMode="auto">
          <a:xfrm>
            <a:off x="611188" y="102140"/>
            <a:ext cx="8001000" cy="938719"/>
          </a:xfrm>
          <a:prstGeom prst="rect">
            <a:avLst/>
          </a:prstGeom>
          <a:noFill/>
          <a:ln w="9525">
            <a:noFill/>
            <a:miter lim="800000"/>
            <a:headEnd/>
            <a:tailEnd/>
          </a:ln>
          <a:effectLst/>
        </p:spPr>
        <p:txBody>
          <a:bodyPr anchor="ctr">
            <a:spAutoFit/>
          </a:bodyPr>
          <a:lstStyle/>
          <a:p>
            <a:pPr algn="ctr" eaLnBrk="1" hangingPunct="1"/>
            <a:endParaRPr lang="en-US" sz="5500" i="0" dirty="0">
              <a:solidFill>
                <a:srgbClr val="FFCCFF"/>
              </a:solidFill>
              <a:latin typeface="Calibri" pitchFamily="34" charset="0"/>
            </a:endParaRPr>
          </a:p>
        </p:txBody>
      </p:sp>
      <p:sp>
        <p:nvSpPr>
          <p:cNvPr id="494597" name="Text Box 5"/>
          <p:cNvSpPr txBox="1">
            <a:spLocks noChangeArrowheads="1"/>
          </p:cNvSpPr>
          <p:nvPr/>
        </p:nvSpPr>
        <p:spPr bwMode="auto">
          <a:xfrm>
            <a:off x="683568" y="5013176"/>
            <a:ext cx="7704856" cy="1202510"/>
          </a:xfrm>
          <a:prstGeom prst="rect">
            <a:avLst/>
          </a:prstGeom>
          <a:noFill/>
          <a:ln w="12700">
            <a:noFill/>
            <a:miter lim="800000"/>
            <a:headEnd/>
            <a:tailEnd/>
          </a:ln>
          <a:effectLst/>
        </p:spPr>
        <p:txBody>
          <a:bodyPr wrap="square" lIns="90000" tIns="46800" rIns="90000" bIns="46800">
            <a:spAutoFit/>
          </a:bodyPr>
          <a:lstStyle/>
          <a:p>
            <a:pPr>
              <a:spcBef>
                <a:spcPct val="50000"/>
              </a:spcBef>
            </a:pPr>
            <a:r>
              <a:rPr lang="en-AU" sz="2400" i="0" dirty="0" smtClean="0">
                <a:solidFill>
                  <a:srgbClr val="FFFFFF"/>
                </a:solidFill>
                <a:latin typeface="Calibri" pitchFamily="34" charset="0"/>
              </a:rPr>
              <a:t>—</a:t>
            </a:r>
            <a:r>
              <a:rPr lang="zh-TW" altLang="en-US" sz="2400" i="0" dirty="0" smtClean="0">
                <a:solidFill>
                  <a:srgbClr val="FFFFFF"/>
                </a:solidFill>
                <a:latin typeface="Calibri" pitchFamily="34" charset="0"/>
              </a:rPr>
              <a:t>英国斯旺西大学</a:t>
            </a:r>
            <a:r>
              <a:rPr lang="en-US" altLang="zh-TW" sz="2400" i="0" dirty="0" smtClean="0">
                <a:solidFill>
                  <a:srgbClr val="FFFFFF"/>
                </a:solidFill>
                <a:latin typeface="Calibri" pitchFamily="34" charset="0"/>
              </a:rPr>
              <a:t>(</a:t>
            </a:r>
            <a:r>
              <a:rPr lang="en-AU" altLang="zh-HK" sz="2400" dirty="0">
                <a:solidFill>
                  <a:srgbClr val="FFFFFF"/>
                </a:solidFill>
                <a:latin typeface="Calibri" pitchFamily="34" charset="0"/>
              </a:rPr>
              <a:t>University College of Swansea</a:t>
            </a:r>
            <a:r>
              <a:rPr lang="en-US" altLang="zh-TW" sz="2400" i="0" dirty="0" smtClean="0">
                <a:solidFill>
                  <a:srgbClr val="FFFFFF"/>
                </a:solidFill>
                <a:latin typeface="Calibri" pitchFamily="34" charset="0"/>
              </a:rPr>
              <a:t>)</a:t>
            </a:r>
            <a:br>
              <a:rPr lang="en-US" altLang="zh-TW" sz="2400" i="0" dirty="0" smtClean="0">
                <a:solidFill>
                  <a:srgbClr val="FFFFFF"/>
                </a:solidFill>
                <a:latin typeface="Calibri" pitchFamily="34" charset="0"/>
              </a:rPr>
            </a:br>
            <a:r>
              <a:rPr lang="zh-TW" altLang="en-US" sz="2400" i="0" dirty="0" smtClean="0">
                <a:solidFill>
                  <a:srgbClr val="FFFFFF"/>
                </a:solidFill>
                <a:latin typeface="Calibri" pitchFamily="34" charset="0"/>
              </a:rPr>
              <a:t>地质学教授德里克</a:t>
            </a:r>
            <a:r>
              <a:rPr lang="en-US" altLang="zh-TW" sz="2400" i="0" dirty="0" smtClean="0">
                <a:solidFill>
                  <a:srgbClr val="FFFFFF"/>
                </a:solidFill>
                <a:latin typeface="Calibri" pitchFamily="34" charset="0"/>
              </a:rPr>
              <a:t>‧</a:t>
            </a:r>
            <a:r>
              <a:rPr lang="zh-TW" altLang="en-US" sz="2400" i="0" dirty="0" smtClean="0">
                <a:solidFill>
                  <a:srgbClr val="FFFFFF"/>
                </a:solidFill>
                <a:latin typeface="Calibri" pitchFamily="34" charset="0"/>
              </a:rPr>
              <a:t>阿格</a:t>
            </a:r>
            <a:r>
              <a:rPr lang="en-US" altLang="zh-TW" sz="2400" i="0" dirty="0" smtClean="0">
                <a:solidFill>
                  <a:srgbClr val="FFFFFF"/>
                </a:solidFill>
                <a:latin typeface="Calibri" pitchFamily="34" charset="0"/>
              </a:rPr>
              <a:t>(</a:t>
            </a:r>
            <a:r>
              <a:rPr lang="en-AU" sz="2400" i="0" dirty="0" smtClean="0">
                <a:solidFill>
                  <a:srgbClr val="FFFFFF"/>
                </a:solidFill>
                <a:latin typeface="Calibri" pitchFamily="34" charset="0"/>
              </a:rPr>
              <a:t>Derek Ager</a:t>
            </a:r>
            <a:r>
              <a:rPr lang="en-US" altLang="zh-TW" sz="2400" i="0" dirty="0" smtClean="0">
                <a:solidFill>
                  <a:srgbClr val="FFFFFF"/>
                </a:solidFill>
                <a:latin typeface="Calibri" pitchFamily="34" charset="0"/>
              </a:rPr>
              <a:t>)</a:t>
            </a:r>
            <a:r>
              <a:rPr lang="en-AU" sz="2400" i="0" dirty="0" smtClean="0">
                <a:solidFill>
                  <a:srgbClr val="FFFFFF"/>
                </a:solidFill>
                <a:latin typeface="Calibri" pitchFamily="34" charset="0"/>
              </a:rPr>
              <a:t> </a:t>
            </a:r>
            <a:r>
              <a:rPr lang="en-US" altLang="zh-TW" sz="2400" dirty="0" smtClean="0">
                <a:solidFill>
                  <a:srgbClr val="FFFFFF"/>
                </a:solidFill>
                <a:latin typeface="Calibri" pitchFamily="34" charset="0"/>
              </a:rPr>
              <a:t>,</a:t>
            </a:r>
            <a:r>
              <a:rPr lang="zh-TW" altLang="en-US" sz="2400" dirty="0" smtClean="0">
                <a:solidFill>
                  <a:srgbClr val="FFFFFF"/>
                </a:solidFill>
                <a:latin typeface="Calibri" pitchFamily="34" charset="0"/>
              </a:rPr>
              <a:t> </a:t>
            </a:r>
            <a:r>
              <a:rPr lang="zh-TW" altLang="en-US" sz="2400" i="0" dirty="0" smtClean="0">
                <a:solidFill>
                  <a:srgbClr val="FFFFFF"/>
                </a:solidFill>
                <a:latin typeface="Calibri" pitchFamily="34" charset="0"/>
              </a:rPr>
              <a:t>地质学大全</a:t>
            </a:r>
            <a:r>
              <a:rPr lang="en-US" altLang="zh-TW" sz="2400" i="0" dirty="0" smtClean="0">
                <a:solidFill>
                  <a:srgbClr val="FFFFFF"/>
                </a:solidFill>
                <a:latin typeface="Calibri" pitchFamily="34" charset="0"/>
              </a:rPr>
              <a:t>《</a:t>
            </a:r>
            <a:r>
              <a:rPr lang="en-AU" altLang="zh-HK" sz="2400" dirty="0">
                <a:solidFill>
                  <a:srgbClr val="FFFFFF"/>
                </a:solidFill>
                <a:latin typeface="Calibri" pitchFamily="34" charset="0"/>
              </a:rPr>
              <a:t>Planet Earth</a:t>
            </a:r>
            <a:r>
              <a:rPr lang="en-US" altLang="zh-TW" sz="2400" i="0" dirty="0" smtClean="0">
                <a:solidFill>
                  <a:srgbClr val="FFFFFF"/>
                </a:solidFill>
                <a:latin typeface="Calibri" pitchFamily="34" charset="0"/>
              </a:rPr>
              <a:t>》</a:t>
            </a:r>
            <a:r>
              <a:rPr lang="en-AU" sz="2400" i="1" dirty="0" smtClean="0">
                <a:solidFill>
                  <a:srgbClr val="FFFFFF"/>
                </a:solidFill>
                <a:latin typeface="Calibri" pitchFamily="34" charset="0"/>
              </a:rPr>
              <a:t>,</a:t>
            </a:r>
            <a:r>
              <a:rPr lang="zh-TW" altLang="en-US" sz="2400" i="1" dirty="0" smtClean="0">
                <a:solidFill>
                  <a:srgbClr val="FFFFFF"/>
                </a:solidFill>
                <a:latin typeface="Calibri" pitchFamily="34" charset="0"/>
              </a:rPr>
              <a:t> </a:t>
            </a:r>
            <a:r>
              <a:rPr lang="en-AU" sz="2400" dirty="0" smtClean="0">
                <a:solidFill>
                  <a:srgbClr val="FFFFFF"/>
                </a:solidFill>
                <a:latin typeface="Calibri" pitchFamily="34" charset="0"/>
              </a:rPr>
              <a:t>185</a:t>
            </a:r>
            <a:r>
              <a:rPr lang="zh-TW" altLang="en-US" sz="2400" dirty="0" smtClean="0">
                <a:solidFill>
                  <a:srgbClr val="FFFFFF"/>
                </a:solidFill>
                <a:latin typeface="Calibri" pitchFamily="34" charset="0"/>
              </a:rPr>
              <a:t>页</a:t>
            </a:r>
            <a:r>
              <a:rPr lang="en-AU" sz="2400" dirty="0" smtClean="0">
                <a:solidFill>
                  <a:srgbClr val="FFFFFF"/>
                </a:solidFill>
                <a:latin typeface="Calibri" pitchFamily="34" charset="0"/>
              </a:rPr>
              <a:t>, 1977</a:t>
            </a:r>
            <a:r>
              <a:rPr lang="zh-TW" altLang="en-US" sz="2400" dirty="0" smtClean="0">
                <a:solidFill>
                  <a:srgbClr val="FFFFFF"/>
                </a:solidFill>
                <a:latin typeface="Calibri" pitchFamily="34" charset="0"/>
              </a:rPr>
              <a:t>年</a:t>
            </a:r>
            <a:endParaRPr lang="en-AU" sz="2400" i="0" dirty="0">
              <a:solidFill>
                <a:srgbClr val="FFFFFF"/>
              </a:solidFill>
              <a:latin typeface="Calibri" pitchFamily="34" charset="0"/>
            </a:endParaRPr>
          </a:p>
        </p:txBody>
      </p:sp>
      <p:sp>
        <p:nvSpPr>
          <p:cNvPr id="7" name="Title 6"/>
          <p:cNvSpPr>
            <a:spLocks noGrp="1"/>
          </p:cNvSpPr>
          <p:nvPr>
            <p:ph type="title"/>
          </p:nvPr>
        </p:nvSpPr>
        <p:spPr>
          <a:xfrm>
            <a:off x="467544" y="476672"/>
            <a:ext cx="8309992" cy="648072"/>
          </a:xfrm>
        </p:spPr>
        <p:txBody>
          <a:bodyPr/>
          <a:lstStyle/>
          <a:p>
            <a:r>
              <a:rPr lang="zh-TW" altLang="en-US" sz="3600" dirty="0" smtClean="0"/>
              <a:t>挪亚大洪水的「解释」</a:t>
            </a:r>
            <a:r>
              <a:rPr lang="en-AU" altLang="zh-TW" sz="3200" dirty="0" smtClean="0"/>
              <a:t>Noah’s Flood ‘explanation’</a:t>
            </a:r>
            <a:endParaRPr lang="en-AU" sz="3600" dirty="0"/>
          </a:p>
        </p:txBody>
      </p:sp>
      <p:sp>
        <p:nvSpPr>
          <p:cNvPr id="8" name="Text Placeholder 7"/>
          <p:cNvSpPr>
            <a:spLocks noGrp="1"/>
          </p:cNvSpPr>
          <p:nvPr>
            <p:ph type="body" sz="quarter" idx="10"/>
          </p:nvPr>
        </p:nvSpPr>
        <p:spPr>
          <a:xfrm>
            <a:off x="580901" y="2930753"/>
            <a:ext cx="7344816" cy="2265236"/>
          </a:xfrm>
        </p:spPr>
        <p:txBody>
          <a:bodyPr/>
          <a:lstStyle/>
          <a:p>
            <a:pPr marL="0" indent="0">
              <a:lnSpc>
                <a:spcPct val="100000"/>
              </a:lnSpc>
              <a:spcBef>
                <a:spcPts val="0"/>
              </a:spcBef>
              <a:buNone/>
            </a:pPr>
            <a:r>
              <a:rPr lang="en-AU" sz="2800" dirty="0" smtClean="0">
                <a:solidFill>
                  <a:srgbClr val="FFFF00"/>
                </a:solidFill>
                <a:latin typeface="Calibri" pitchFamily="34" charset="0"/>
              </a:rPr>
              <a:t>“The great catastrophe of Noah’s Flood was long seen as the explanation for most of the phenomena of the rocks, especially the fossils they contain.”</a:t>
            </a:r>
          </a:p>
          <a:p>
            <a:endParaRPr lang="en-AU" dirty="0"/>
          </a:p>
        </p:txBody>
      </p:sp>
      <p:sp>
        <p:nvSpPr>
          <p:cNvPr id="6" name="Text Placeholder 7"/>
          <p:cNvSpPr txBox="1">
            <a:spLocks/>
          </p:cNvSpPr>
          <p:nvPr/>
        </p:nvSpPr>
        <p:spPr>
          <a:xfrm>
            <a:off x="580901" y="1268760"/>
            <a:ext cx="7344816" cy="147732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FontTx/>
              <a:buNone/>
            </a:pPr>
            <a:r>
              <a:rPr lang="zh-TW" altLang="en-US" dirty="0">
                <a:solidFill>
                  <a:srgbClr val="FFFF00"/>
                </a:solidFill>
                <a:latin typeface="Calibri" pitchFamily="34" charset="0"/>
              </a:rPr>
              <a:t>「</a:t>
            </a:r>
            <a:r>
              <a:rPr lang="en-AU" dirty="0" smtClean="0">
                <a:solidFill>
                  <a:srgbClr val="FFFF00"/>
                </a:solidFill>
                <a:latin typeface="Calibri" pitchFamily="34" charset="0"/>
              </a:rPr>
              <a:t> </a:t>
            </a:r>
            <a:r>
              <a:rPr lang="zh-TW" altLang="en-US" dirty="0" smtClean="0">
                <a:solidFill>
                  <a:srgbClr val="FFFF00"/>
                </a:solidFill>
                <a:latin typeface="Calibri" pitchFamily="34" charset="0"/>
              </a:rPr>
              <a:t>挪亚大洪水这场大灾难，一直都被视为许多岩石现象的解释，尤其是岩石中的化石。</a:t>
            </a:r>
            <a:endParaRPr lang="en-AU"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8" name="Text Box 10"/>
          <p:cNvSpPr txBox="1">
            <a:spLocks noChangeArrowheads="1"/>
          </p:cNvSpPr>
          <p:nvPr/>
        </p:nvSpPr>
        <p:spPr bwMode="auto">
          <a:xfrm>
            <a:off x="619969" y="5361584"/>
            <a:ext cx="7846640" cy="1387176"/>
          </a:xfrm>
          <a:prstGeom prst="rect">
            <a:avLst/>
          </a:prstGeom>
          <a:noFill/>
          <a:ln w="12700">
            <a:noFill/>
            <a:miter lim="800000"/>
            <a:headEnd/>
            <a:tailEnd/>
          </a:ln>
          <a:effectLst/>
        </p:spPr>
        <p:txBody>
          <a:bodyPr wrap="square" lIns="90000" tIns="46800" rIns="90000" bIns="46800">
            <a:spAutoFit/>
          </a:bodyPr>
          <a:lstStyle/>
          <a:p>
            <a:pPr>
              <a:spcBef>
                <a:spcPct val="50000"/>
              </a:spcBef>
            </a:pPr>
            <a:r>
              <a:rPr lang="zh-TW" altLang="en-US" sz="2800" i="0" dirty="0" smtClean="0">
                <a:solidFill>
                  <a:srgbClr val="FFFFFF"/>
                </a:solidFill>
                <a:latin typeface="Calibri" pitchFamily="34" charset="0"/>
              </a:rPr>
              <a:t>詹姆斯</a:t>
            </a:r>
            <a:r>
              <a:rPr lang="en-US" altLang="zh-TW" sz="2800" i="0" dirty="0" smtClean="0">
                <a:solidFill>
                  <a:srgbClr val="FFFFFF"/>
                </a:solidFill>
                <a:latin typeface="Calibri" pitchFamily="34" charset="0"/>
              </a:rPr>
              <a:t>‧</a:t>
            </a:r>
            <a:r>
              <a:rPr lang="zh-TW" altLang="en-US" sz="2800" i="0" dirty="0" smtClean="0">
                <a:solidFill>
                  <a:srgbClr val="FFFFFF"/>
                </a:solidFill>
                <a:latin typeface="Calibri" pitchFamily="34" charset="0"/>
              </a:rPr>
              <a:t>赫顿</a:t>
            </a:r>
            <a:r>
              <a:rPr lang="en-US" altLang="zh-TW" sz="2800" i="0" dirty="0" smtClean="0">
                <a:solidFill>
                  <a:srgbClr val="FFFFFF"/>
                </a:solidFill>
                <a:latin typeface="Calibri" pitchFamily="34" charset="0"/>
              </a:rPr>
              <a:t>(</a:t>
            </a:r>
            <a:r>
              <a:rPr lang="en-AU" sz="2800" i="0" dirty="0" smtClean="0">
                <a:solidFill>
                  <a:srgbClr val="FFFFFF"/>
                </a:solidFill>
                <a:latin typeface="Calibri" pitchFamily="34" charset="0"/>
              </a:rPr>
              <a:t>James </a:t>
            </a:r>
            <a:r>
              <a:rPr lang="en-AU" sz="2800" i="0" dirty="0">
                <a:solidFill>
                  <a:srgbClr val="FFFFFF"/>
                </a:solidFill>
                <a:latin typeface="Calibri" pitchFamily="34" charset="0"/>
              </a:rPr>
              <a:t>Hutton </a:t>
            </a:r>
            <a:r>
              <a:rPr lang="en-AU" sz="2800" i="0" dirty="0" smtClean="0">
                <a:solidFill>
                  <a:srgbClr val="FFFFFF"/>
                </a:solidFill>
                <a:latin typeface="Calibri" pitchFamily="34" charset="0"/>
              </a:rPr>
              <a:t>1726-97)</a:t>
            </a:r>
            <a:r>
              <a:rPr lang="zh-TW" altLang="en-US" sz="2800" i="0" dirty="0" smtClean="0">
                <a:solidFill>
                  <a:srgbClr val="FFFFFF"/>
                </a:solidFill>
                <a:latin typeface="Calibri" pitchFamily="34" charset="0"/>
              </a:rPr>
              <a:t>的著作</a:t>
            </a:r>
            <a:r>
              <a:rPr lang="en-US" altLang="zh-TW" sz="2800" dirty="0" smtClean="0">
                <a:solidFill>
                  <a:srgbClr val="FFFFFF"/>
                </a:solidFill>
                <a:latin typeface="Calibri" pitchFamily="34" charset="0"/>
              </a:rPr>
              <a:t>《</a:t>
            </a:r>
            <a:r>
              <a:rPr lang="en-AU" sz="2800" dirty="0" smtClean="0">
                <a:solidFill>
                  <a:srgbClr val="FFFFFF"/>
                </a:solidFill>
                <a:latin typeface="Calibri" pitchFamily="34" charset="0"/>
              </a:rPr>
              <a:t>Theory </a:t>
            </a:r>
            <a:r>
              <a:rPr lang="en-AU" sz="2800" dirty="0">
                <a:solidFill>
                  <a:srgbClr val="FFFFFF"/>
                </a:solidFill>
                <a:latin typeface="Calibri" pitchFamily="34" charset="0"/>
              </a:rPr>
              <a:t>of the </a:t>
            </a:r>
            <a:r>
              <a:rPr lang="en-AU" sz="2800" dirty="0" smtClean="0">
                <a:solidFill>
                  <a:srgbClr val="FFFFFF"/>
                </a:solidFill>
                <a:latin typeface="Calibri" pitchFamily="34" charset="0"/>
              </a:rPr>
              <a:t>Earth</a:t>
            </a:r>
            <a:r>
              <a:rPr lang="en-US" altLang="zh-TW" sz="2800" dirty="0" smtClean="0">
                <a:solidFill>
                  <a:srgbClr val="FFFFFF"/>
                </a:solidFill>
                <a:latin typeface="Calibri" pitchFamily="34" charset="0"/>
              </a:rPr>
              <a:t>》</a:t>
            </a:r>
            <a:r>
              <a:rPr lang="en-AU" sz="2800" i="1" dirty="0" smtClean="0">
                <a:solidFill>
                  <a:srgbClr val="FFFFFF"/>
                </a:solidFill>
                <a:latin typeface="Calibri" pitchFamily="34" charset="0"/>
              </a:rPr>
              <a:t>, </a:t>
            </a:r>
            <a:r>
              <a:rPr lang="zh-TW" altLang="en-US" sz="2800" dirty="0">
                <a:solidFill>
                  <a:srgbClr val="FFFFFF"/>
                </a:solidFill>
                <a:latin typeface="Calibri" pitchFamily="34" charset="0"/>
              </a:rPr>
              <a:t>引</a:t>
            </a:r>
            <a:r>
              <a:rPr lang="zh-TW" altLang="en-US" sz="2800" dirty="0" smtClean="0">
                <a:solidFill>
                  <a:srgbClr val="FFFFFF"/>
                </a:solidFill>
                <a:latin typeface="Calibri" pitchFamily="34" charset="0"/>
              </a:rPr>
              <a:t>述自霍姆斯</a:t>
            </a:r>
            <a:r>
              <a:rPr lang="en-US" altLang="zh-TW" sz="2800" dirty="0" smtClean="0">
                <a:solidFill>
                  <a:srgbClr val="FFFFFF"/>
                </a:solidFill>
                <a:latin typeface="Calibri" pitchFamily="34" charset="0"/>
              </a:rPr>
              <a:t>(</a:t>
            </a:r>
            <a:r>
              <a:rPr lang="en-AU" sz="2800" i="0" dirty="0" smtClean="0">
                <a:solidFill>
                  <a:srgbClr val="FFFFFF"/>
                </a:solidFill>
                <a:latin typeface="Calibri" pitchFamily="34" charset="0"/>
              </a:rPr>
              <a:t>A. Holmes</a:t>
            </a:r>
            <a:r>
              <a:rPr lang="en-US" altLang="zh-TW" sz="2800" dirty="0" smtClean="0">
                <a:solidFill>
                  <a:srgbClr val="FFFFFF"/>
                </a:solidFill>
                <a:latin typeface="Calibri" pitchFamily="34" charset="0"/>
              </a:rPr>
              <a:t>)</a:t>
            </a:r>
            <a:r>
              <a:rPr lang="en-AU" sz="2800" dirty="0" smtClean="0">
                <a:solidFill>
                  <a:srgbClr val="FFFFFF"/>
                </a:solidFill>
                <a:latin typeface="Calibri" pitchFamily="34" charset="0"/>
              </a:rPr>
              <a:t> </a:t>
            </a:r>
            <a:r>
              <a:rPr lang="zh-TW" altLang="en-US" sz="2800" dirty="0" smtClean="0">
                <a:solidFill>
                  <a:srgbClr val="FFFFFF"/>
                </a:solidFill>
                <a:latin typeface="Calibri" pitchFamily="34" charset="0"/>
              </a:rPr>
              <a:t>的</a:t>
            </a:r>
            <a:r>
              <a:rPr lang="en-US" altLang="zh-TW" sz="2800" dirty="0" smtClean="0">
                <a:solidFill>
                  <a:srgbClr val="FFFFFF"/>
                </a:solidFill>
                <a:latin typeface="Calibri" pitchFamily="34" charset="0"/>
              </a:rPr>
              <a:t>《</a:t>
            </a:r>
            <a:r>
              <a:rPr lang="en-AU" sz="2800" dirty="0" smtClean="0">
                <a:solidFill>
                  <a:srgbClr val="FFFFFF"/>
                </a:solidFill>
                <a:latin typeface="Calibri" pitchFamily="34" charset="0"/>
              </a:rPr>
              <a:t>Principles </a:t>
            </a:r>
            <a:r>
              <a:rPr lang="en-AU" sz="2800" dirty="0">
                <a:solidFill>
                  <a:srgbClr val="FFFFFF"/>
                </a:solidFill>
                <a:latin typeface="Calibri" pitchFamily="34" charset="0"/>
              </a:rPr>
              <a:t>of Physical </a:t>
            </a:r>
            <a:r>
              <a:rPr lang="en-AU" sz="2800" dirty="0" smtClean="0">
                <a:solidFill>
                  <a:srgbClr val="FFFFFF"/>
                </a:solidFill>
                <a:latin typeface="Calibri" pitchFamily="34" charset="0"/>
              </a:rPr>
              <a:t>Geology</a:t>
            </a:r>
            <a:r>
              <a:rPr lang="en-US" altLang="zh-TW" sz="2800" dirty="0" smtClean="0">
                <a:solidFill>
                  <a:srgbClr val="FFFFFF"/>
                </a:solidFill>
                <a:latin typeface="Calibri" pitchFamily="34" charset="0"/>
              </a:rPr>
              <a:t>》</a:t>
            </a:r>
            <a:r>
              <a:rPr lang="en-US" altLang="zh-TW" sz="2800" i="1" dirty="0">
                <a:solidFill>
                  <a:srgbClr val="FFFFFF"/>
                </a:solidFill>
                <a:latin typeface="Calibri" pitchFamily="34" charset="0"/>
              </a:rPr>
              <a:t>,</a:t>
            </a:r>
            <a:r>
              <a:rPr lang="en-AU" sz="2800" i="1" dirty="0" smtClean="0">
                <a:solidFill>
                  <a:srgbClr val="FFFFFF"/>
                </a:solidFill>
                <a:latin typeface="Calibri" pitchFamily="34" charset="0"/>
              </a:rPr>
              <a:t> </a:t>
            </a:r>
            <a:r>
              <a:rPr lang="en-AU" sz="2800" dirty="0" smtClean="0">
                <a:solidFill>
                  <a:srgbClr val="FFFFFF"/>
                </a:solidFill>
                <a:latin typeface="Calibri" pitchFamily="34" charset="0"/>
              </a:rPr>
              <a:t>1993</a:t>
            </a:r>
            <a:r>
              <a:rPr lang="zh-TW" altLang="en-US" sz="2800" dirty="0" smtClean="0">
                <a:solidFill>
                  <a:srgbClr val="FFFFFF"/>
                </a:solidFill>
                <a:latin typeface="Calibri" pitchFamily="34" charset="0"/>
              </a:rPr>
              <a:t>年</a:t>
            </a:r>
            <a:endParaRPr lang="en-AU" sz="2800" dirty="0">
              <a:solidFill>
                <a:schemeClr val="bg1"/>
              </a:solidFill>
              <a:latin typeface="Calibri" pitchFamily="34" charset="0"/>
            </a:endParaRPr>
          </a:p>
        </p:txBody>
      </p:sp>
      <p:sp>
        <p:nvSpPr>
          <p:cNvPr id="498690" name="Rectangle 2"/>
          <p:cNvSpPr>
            <a:spLocks noGrp="1" noChangeArrowheads="1"/>
          </p:cNvSpPr>
          <p:nvPr>
            <p:ph type="title"/>
          </p:nvPr>
        </p:nvSpPr>
        <p:spPr>
          <a:xfrm>
            <a:off x="506288" y="296416"/>
            <a:ext cx="8458200" cy="664797"/>
          </a:xfrm>
        </p:spPr>
        <p:txBody>
          <a:bodyPr/>
          <a:lstStyle/>
          <a:p>
            <a:pPr algn="ctr"/>
            <a:r>
              <a:rPr lang="zh-TW" altLang="en-US" dirty="0" smtClean="0"/>
              <a:t>「现在是过去的钥匙」</a:t>
            </a:r>
            <a:endParaRPr lang="en-US" dirty="0"/>
          </a:p>
        </p:txBody>
      </p:sp>
      <p:sp>
        <p:nvSpPr>
          <p:cNvPr id="498693" name="Text Box 5"/>
          <p:cNvSpPr txBox="1">
            <a:spLocks noChangeArrowheads="1"/>
          </p:cNvSpPr>
          <p:nvPr/>
        </p:nvSpPr>
        <p:spPr bwMode="auto">
          <a:xfrm>
            <a:off x="2699792" y="1501329"/>
            <a:ext cx="6264696" cy="1202510"/>
          </a:xfrm>
          <a:prstGeom prst="rect">
            <a:avLst/>
          </a:prstGeom>
          <a:noFill/>
          <a:ln w="12700">
            <a:noFill/>
            <a:miter lim="800000"/>
            <a:headEnd/>
            <a:tailEnd/>
          </a:ln>
          <a:effectLst/>
        </p:spPr>
        <p:txBody>
          <a:bodyPr wrap="square" lIns="90000" tIns="46800" rIns="90000" bIns="46800">
            <a:spAutoFit/>
          </a:bodyPr>
          <a:lstStyle/>
          <a:p>
            <a:pPr>
              <a:spcBef>
                <a:spcPct val="50000"/>
              </a:spcBef>
            </a:pPr>
            <a:r>
              <a:rPr lang="zh-TW" altLang="en-US" sz="3600" dirty="0" smtClean="0">
                <a:solidFill>
                  <a:srgbClr val="FFFF00"/>
                </a:solidFill>
                <a:latin typeface="Calibri" pitchFamily="34" charset="0"/>
              </a:rPr>
              <a:t>「地球过去的历史一定由</a:t>
            </a:r>
            <a:r>
              <a:rPr lang="en-US" altLang="zh-TW" sz="3600" dirty="0" smtClean="0">
                <a:solidFill>
                  <a:srgbClr val="FFFF00"/>
                </a:solidFill>
                <a:latin typeface="Calibri" pitchFamily="34" charset="0"/>
              </a:rPr>
              <a:t/>
            </a:r>
            <a:br>
              <a:rPr lang="en-US" altLang="zh-TW" sz="3600" dirty="0" smtClean="0">
                <a:solidFill>
                  <a:srgbClr val="FFFF00"/>
                </a:solidFill>
                <a:latin typeface="Calibri" pitchFamily="34" charset="0"/>
              </a:rPr>
            </a:br>
            <a:r>
              <a:rPr lang="zh-TW" altLang="en-US" sz="3600" dirty="0" smtClean="0">
                <a:solidFill>
                  <a:srgbClr val="FFFF00"/>
                </a:solidFill>
                <a:latin typeface="Calibri" pitchFamily="34" charset="0"/>
              </a:rPr>
              <a:t>目前仍在发生的事物所解释。」</a:t>
            </a:r>
            <a:endParaRPr lang="en-AU" sz="3600" dirty="0">
              <a:solidFill>
                <a:srgbClr val="FFFF00"/>
              </a:solidFill>
              <a:latin typeface="Calibri" pitchFamily="34" charset="0"/>
            </a:endParaRPr>
          </a:p>
        </p:txBody>
      </p:sp>
      <p:sp>
        <p:nvSpPr>
          <p:cNvPr id="498694" name="Oval 6"/>
          <p:cNvSpPr>
            <a:spLocks noChangeArrowheads="1"/>
          </p:cNvSpPr>
          <p:nvPr/>
        </p:nvSpPr>
        <p:spPr bwMode="auto">
          <a:xfrm>
            <a:off x="6228184" y="1543894"/>
            <a:ext cx="1235075" cy="588962"/>
          </a:xfrm>
          <a:prstGeom prst="ellipse">
            <a:avLst/>
          </a:prstGeom>
          <a:noFill/>
          <a:ln w="38100">
            <a:solidFill>
              <a:srgbClr val="FF00FF"/>
            </a:solidFill>
            <a:round/>
            <a:headEnd/>
            <a:tailEnd/>
          </a:ln>
          <a:effectLst/>
        </p:spPr>
        <p:txBody>
          <a:bodyPr wrap="none" anchor="ctr"/>
          <a:lstStyle/>
          <a:p>
            <a:endParaRPr lang="en-AU">
              <a:latin typeface="Calibri" pitchFamily="34" charset="0"/>
            </a:endParaRPr>
          </a:p>
        </p:txBody>
      </p:sp>
      <p:sp>
        <p:nvSpPr>
          <p:cNvPr id="498695" name="Oval 7"/>
          <p:cNvSpPr>
            <a:spLocks noChangeArrowheads="1"/>
          </p:cNvSpPr>
          <p:nvPr/>
        </p:nvSpPr>
        <p:spPr bwMode="auto">
          <a:xfrm>
            <a:off x="4211960" y="3743754"/>
            <a:ext cx="1073101" cy="462122"/>
          </a:xfrm>
          <a:prstGeom prst="ellipse">
            <a:avLst/>
          </a:prstGeom>
          <a:noFill/>
          <a:ln w="38100">
            <a:solidFill>
              <a:srgbClr val="FF00FF"/>
            </a:solidFill>
            <a:round/>
            <a:headEnd/>
            <a:tailEnd/>
          </a:ln>
          <a:effectLst/>
        </p:spPr>
        <p:txBody>
          <a:bodyPr wrap="none" anchor="ctr"/>
          <a:lstStyle/>
          <a:p>
            <a:endParaRPr lang="en-AU">
              <a:latin typeface="Calibri" pitchFamily="34" charset="0"/>
            </a:endParaRPr>
          </a:p>
        </p:txBody>
      </p:sp>
      <p:sp>
        <p:nvSpPr>
          <p:cNvPr id="498696" name="Oval 8"/>
          <p:cNvSpPr>
            <a:spLocks noChangeArrowheads="1"/>
          </p:cNvSpPr>
          <p:nvPr/>
        </p:nvSpPr>
        <p:spPr bwMode="auto">
          <a:xfrm>
            <a:off x="2555776" y="2165052"/>
            <a:ext cx="1219200" cy="609600"/>
          </a:xfrm>
          <a:prstGeom prst="ellipse">
            <a:avLst/>
          </a:prstGeom>
          <a:noFill/>
          <a:ln w="34925">
            <a:solidFill>
              <a:srgbClr val="FF00FF"/>
            </a:solidFill>
            <a:round/>
            <a:headEnd/>
            <a:tailEnd/>
          </a:ln>
          <a:effectLst/>
        </p:spPr>
        <p:txBody>
          <a:bodyPr wrap="none" anchor="ctr"/>
          <a:lstStyle/>
          <a:p>
            <a:endParaRPr lang="en-AU" i="0" dirty="0">
              <a:latin typeface="Calibri" pitchFamily="34" charset="0"/>
            </a:endParaRPr>
          </a:p>
        </p:txBody>
      </p:sp>
      <p:pic>
        <p:nvPicPr>
          <p:cNvPr id="498697" name="Picture 9" descr="hutton"/>
          <p:cNvPicPr>
            <a:picLocks noChangeAspect="1" noChangeArrowheads="1"/>
          </p:cNvPicPr>
          <p:nvPr/>
        </p:nvPicPr>
        <p:blipFill>
          <a:blip r:embed="rId3" cstate="screen"/>
          <a:srcRect l="9147" t="6864" r="6989" b="21493"/>
          <a:stretch>
            <a:fillRect/>
          </a:stretch>
        </p:blipFill>
        <p:spPr bwMode="auto">
          <a:xfrm>
            <a:off x="683568" y="1700808"/>
            <a:ext cx="1728192" cy="2160240"/>
          </a:xfrm>
          <a:prstGeom prst="rect">
            <a:avLst/>
          </a:prstGeom>
          <a:noFill/>
          <a:ln w="9525">
            <a:solidFill>
              <a:schemeClr val="tx1"/>
            </a:solidFill>
            <a:miter lim="800000"/>
            <a:headEnd/>
            <a:tailEnd/>
          </a:ln>
        </p:spPr>
      </p:pic>
      <p:sp>
        <p:nvSpPr>
          <p:cNvPr id="9" name="Text Box 5"/>
          <p:cNvSpPr txBox="1">
            <a:spLocks noChangeArrowheads="1"/>
          </p:cNvSpPr>
          <p:nvPr/>
        </p:nvSpPr>
        <p:spPr bwMode="auto">
          <a:xfrm>
            <a:off x="2699792" y="2813566"/>
            <a:ext cx="6101308" cy="1387176"/>
          </a:xfrm>
          <a:prstGeom prst="rect">
            <a:avLst/>
          </a:prstGeom>
          <a:noFill/>
          <a:ln w="12700">
            <a:noFill/>
            <a:miter lim="800000"/>
            <a:headEnd/>
            <a:tailEnd/>
          </a:ln>
          <a:effectLst/>
        </p:spPr>
        <p:txBody>
          <a:bodyPr wrap="square" lIns="90000" tIns="46800" rIns="90000" bIns="46800">
            <a:spAutoFit/>
          </a:bodyPr>
          <a:lstStyle/>
          <a:p>
            <a:pPr>
              <a:spcBef>
                <a:spcPct val="50000"/>
              </a:spcBef>
            </a:pPr>
            <a:r>
              <a:rPr lang="en-AU" sz="2800" dirty="0" smtClean="0">
                <a:solidFill>
                  <a:srgbClr val="FFFF00"/>
                </a:solidFill>
                <a:latin typeface="Calibri" pitchFamily="34" charset="0"/>
              </a:rPr>
              <a:t>“The </a:t>
            </a:r>
            <a:r>
              <a:rPr lang="en-AU" sz="2800" dirty="0">
                <a:solidFill>
                  <a:srgbClr val="FFFF00"/>
                </a:solidFill>
                <a:latin typeface="Calibri" pitchFamily="34" charset="0"/>
              </a:rPr>
              <a:t>past history of our globe must be explained by what can be seen to be happening now</a:t>
            </a:r>
            <a:r>
              <a:rPr lang="en-AU" sz="2800" dirty="0" smtClean="0">
                <a:solidFill>
                  <a:srgbClr val="FFFF00"/>
                </a:solidFill>
                <a:latin typeface="Calibri" pitchFamily="34" charset="0"/>
              </a:rPr>
              <a:t>.”</a:t>
            </a:r>
            <a:endParaRPr lang="en-AU" sz="2800" dirty="0">
              <a:solidFill>
                <a:srgbClr val="FFFF00"/>
              </a:solidFill>
              <a:latin typeface="Calibri" pitchFamily="34" charset="0"/>
            </a:endParaRPr>
          </a:p>
        </p:txBody>
      </p:sp>
      <p:sp>
        <p:nvSpPr>
          <p:cNvPr id="10" name="Oval 7"/>
          <p:cNvSpPr>
            <a:spLocks noChangeArrowheads="1"/>
          </p:cNvSpPr>
          <p:nvPr/>
        </p:nvSpPr>
        <p:spPr bwMode="auto">
          <a:xfrm>
            <a:off x="7020916" y="2813566"/>
            <a:ext cx="1058392" cy="489466"/>
          </a:xfrm>
          <a:prstGeom prst="ellipse">
            <a:avLst/>
          </a:prstGeom>
          <a:noFill/>
          <a:ln w="38100">
            <a:solidFill>
              <a:srgbClr val="FF00FF"/>
            </a:solidFill>
            <a:round/>
            <a:headEnd/>
            <a:tailEnd/>
          </a:ln>
          <a:effectLst/>
        </p:spPr>
        <p:txBody>
          <a:bodyPr wrap="none" anchor="ctr"/>
          <a:lstStyle/>
          <a:p>
            <a:endParaRPr lang="en-AU">
              <a:latin typeface="Calibri" pitchFamily="34" charset="0"/>
            </a:endParaRPr>
          </a:p>
        </p:txBody>
      </p:sp>
      <p:sp>
        <p:nvSpPr>
          <p:cNvPr id="11" name="Oval 10"/>
          <p:cNvSpPr>
            <a:spLocks noChangeArrowheads="1"/>
          </p:cNvSpPr>
          <p:nvPr/>
        </p:nvSpPr>
        <p:spPr bwMode="auto">
          <a:xfrm>
            <a:off x="4932040" y="5361584"/>
            <a:ext cx="1371600" cy="609600"/>
          </a:xfrm>
          <a:prstGeom prst="ellipse">
            <a:avLst/>
          </a:prstGeom>
          <a:noFill/>
          <a:ln w="38100">
            <a:solidFill>
              <a:srgbClr val="FF00FF"/>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98693"/>
                                        </p:tgtEl>
                                        <p:attrNameLst>
                                          <p:attrName>style.visibility</p:attrName>
                                        </p:attrNameLst>
                                      </p:cBhvr>
                                      <p:to>
                                        <p:strVal val="visible"/>
                                      </p:to>
                                    </p:set>
                                    <p:anim calcmode="lin" valueType="num">
                                      <p:cBhvr additive="base">
                                        <p:cTn id="11" dur="500" fill="hold"/>
                                        <p:tgtEl>
                                          <p:spTgt spid="498693"/>
                                        </p:tgtEl>
                                        <p:attrNameLst>
                                          <p:attrName>ppt_x</p:attrName>
                                        </p:attrNameLst>
                                      </p:cBhvr>
                                      <p:tavLst>
                                        <p:tav tm="0">
                                          <p:val>
                                            <p:strVal val="1+#ppt_w/2"/>
                                          </p:val>
                                        </p:tav>
                                        <p:tav tm="100000">
                                          <p:val>
                                            <p:strVal val="#ppt_x"/>
                                          </p:val>
                                        </p:tav>
                                      </p:tavLst>
                                    </p:anim>
                                    <p:anim calcmode="lin" valueType="num">
                                      <p:cBhvr additive="base">
                                        <p:cTn id="12" dur="500" fill="hold"/>
                                        <p:tgtEl>
                                          <p:spTgt spid="49869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9869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869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498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3" grpId="0"/>
      <p:bldP spid="498694" grpId="0" animBg="1"/>
      <p:bldP spid="498695" grpId="0" animBg="1"/>
      <p:bldP spid="498696" grpId="0" animBg="1"/>
      <p:bldP spid="9" grpId="0"/>
      <p:bldP spid="10" grpId="0" animBg="1"/>
      <p:bldP spid="11" grpId="0" animBg="1"/>
    </p:bldLst>
  </p:timing>
</p:sld>
</file>

<file path=ppt/theme/theme1.xml><?xml version="1.0" encoding="utf-8"?>
<a:theme xmlns:a="http://schemas.openxmlformats.org/drawingml/2006/main" name="TS010286743">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0_Blank Presentation">
  <a:themeElements>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Blank Presentation">
      <a:majorFont>
        <a:latin typeface="Times"/>
        <a:ea typeface=""/>
        <a:cs typeface="Arial"/>
      </a:majorFont>
      <a:minorFont>
        <a:latin typeface="Time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12700" cap="flat" cmpd="sng" algn="ctr">
          <a:solidFill>
            <a:srgbClr val="FFFF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800" b="0" i="0" u="none" strike="noStrike" cap="none" normalizeH="0" baseline="0" smtClean="0">
            <a:ln>
              <a:noFill/>
            </a:ln>
            <a:solidFill>
              <a:srgbClr val="FFFF00"/>
            </a:solidFill>
            <a:effectLst/>
            <a:latin typeface="Arial" pitchFamily="34" charset="0"/>
          </a:defRPr>
        </a:defPPr>
      </a:lstStyle>
    </a:spDef>
    <a:lnDef>
      <a:spPr bwMode="auto">
        <a:xfrm>
          <a:off x="0" y="0"/>
          <a:ext cx="1" cy="1"/>
        </a:xfrm>
        <a:custGeom>
          <a:avLst/>
          <a:gdLst/>
          <a:ahLst/>
          <a:cxnLst/>
          <a:rect l="0" t="0" r="0" b="0"/>
          <a:pathLst/>
        </a:custGeom>
        <a:solidFill>
          <a:srgbClr val="FFFF00"/>
        </a:solidFill>
        <a:ln w="12700" cap="flat" cmpd="sng" algn="ctr">
          <a:solidFill>
            <a:srgbClr val="FFFF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800" b="0" i="0" u="none" strike="noStrike" cap="none" normalizeH="0" baseline="0" smtClean="0">
            <a:ln>
              <a:noFill/>
            </a:ln>
            <a:solidFill>
              <a:srgbClr val="FFFF00"/>
            </a:solidFill>
            <a:effectLst/>
            <a:latin typeface="Arial" pitchFamily="34" charset="0"/>
          </a:defRPr>
        </a:defPPr>
      </a:lstStyle>
    </a:lnDef>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Helvetica" pitchFamily="34" charset="0"/>
          </a:defRPr>
        </a:defPPr>
      </a:lstStyle>
    </a:spDef>
    <a:ln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FF00"/>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4400" b="0" i="1" u="none" strike="noStrike" cap="none" normalizeH="0" baseline="0" smtClean="0">
            <a:ln>
              <a:noFill/>
            </a:ln>
            <a:solidFill>
              <a:srgbClr val="FFD9FF"/>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4400" b="0" i="1" u="none" strike="noStrike" cap="none" normalizeH="0" baseline="0" smtClean="0">
            <a:ln>
              <a:noFill/>
            </a:ln>
            <a:solidFill>
              <a:srgbClr val="FFD9FF"/>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4400" b="0" i="1" u="none" strike="noStrike" cap="none" normalizeH="0" baseline="0" smtClean="0">
            <a:ln>
              <a:noFill/>
            </a:ln>
            <a:solidFill>
              <a:srgbClr val="FFD9FF"/>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4400" b="0" i="1" u="none" strike="noStrike" cap="none" normalizeH="0" baseline="0" smtClean="0">
            <a:ln>
              <a:noFill/>
            </a:ln>
            <a:solidFill>
              <a:srgbClr val="FFD9FF"/>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746CBC-7F4C-47B3-9557-72D96C9953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TS010286743</Template>
  <TotalTime>1286</TotalTime>
  <Words>4139</Words>
  <Application>Microsoft Office PowerPoint</Application>
  <PresentationFormat>On-screen Show (4:3)</PresentationFormat>
  <Paragraphs>295</Paragraphs>
  <Slides>43</Slides>
  <Notes>43</Notes>
  <HiddenSlides>0</HiddenSlides>
  <MMClips>0</MMClips>
  <ScaleCrop>false</ScaleCrop>
  <HeadingPairs>
    <vt:vector size="4" baseType="variant">
      <vt:variant>
        <vt:lpstr>Theme</vt:lpstr>
      </vt:variant>
      <vt:variant>
        <vt:i4>7</vt:i4>
      </vt:variant>
      <vt:variant>
        <vt:lpstr>Slide Titles</vt:lpstr>
      </vt:variant>
      <vt:variant>
        <vt:i4>43</vt:i4>
      </vt:variant>
    </vt:vector>
  </HeadingPairs>
  <TitlesOfParts>
    <vt:vector size="50" baseType="lpstr">
      <vt:lpstr>TS010286743</vt:lpstr>
      <vt:lpstr>White with Courier font for code slides</vt:lpstr>
      <vt:lpstr>10_Blank Presentation</vt:lpstr>
      <vt:lpstr>13_Blank Presentation</vt:lpstr>
      <vt:lpstr>12_Blank Presentation</vt:lpstr>
      <vt:lpstr>Default Design</vt:lpstr>
      <vt:lpstr>1_Default Design</vt:lpstr>
      <vt:lpstr>The Global Flood of Noah: a key to understanding history (how the evidence from fossils &amp; rocks affirms the Bible)  全球性挪亚大洪水︰ 理解历史的关键 (化石与岩石的证据支持圣经)</vt:lpstr>
      <vt:lpstr>彼得后书 3:3-6</vt:lpstr>
      <vt:lpstr>彼得后书 3:3-6</vt:lpstr>
      <vt:lpstr>PowerPoint Presentation</vt:lpstr>
      <vt:lpstr>PowerPoint Presentation</vt:lpstr>
      <vt:lpstr>Noah’s Ark</vt:lpstr>
      <vt:lpstr>PowerPoint Presentation</vt:lpstr>
      <vt:lpstr>挪亚大洪水的「解释」Noah’s Flood ‘explanation’</vt:lpstr>
      <vt:lpstr>「现在是过去的钥匙」</vt:lpstr>
      <vt:lpstr>Uniformitarianism 2 - Lyell</vt:lpstr>
      <vt:lpstr>Uniformitarianism 2 - Lyell</vt:lpstr>
      <vt:lpstr>Uniformitarianism 2 - Lyell</vt:lpstr>
      <vt:lpstr>“All the high mountains … covered” 「天下的高山……淹没了」 </vt:lpstr>
      <vt:lpstr>PowerPoint Presentation</vt:lpstr>
      <vt:lpstr>PowerPoint Presentation</vt:lpstr>
      <vt:lpstr>PowerPoint Presentation</vt:lpstr>
      <vt:lpstr>Fossil Jellyfish?</vt:lpstr>
      <vt:lpstr>PowerPoint Presentation</vt:lpstr>
      <vt:lpstr>鱼儿在吃鱼: 快速埋藏! </vt:lpstr>
      <vt:lpstr>Smiling fish</vt:lpstr>
      <vt:lpstr>Tiddles 700 days</vt:lpstr>
      <vt:lpstr>大规模埋葬的墓穴</vt:lpstr>
      <vt:lpstr>Evidence of drowning! 遇溺的证据!</vt:lpstr>
      <vt:lpstr>PowerPoint Presentation</vt:lpstr>
      <vt:lpstr>PowerPoint Presentation</vt:lpstr>
      <vt:lpstr>Great Artesian Basin</vt:lpstr>
      <vt:lpstr> Large-scale sedimentary formations大规模的沉积岩组 </vt:lpstr>
      <vt:lpstr>PowerPoint Presentation</vt:lpstr>
      <vt:lpstr>Coconino/Hermit contact</vt:lpstr>
      <vt:lpstr>PowerPoint Presentation</vt:lpstr>
      <vt:lpstr>PowerPoint Presentation</vt:lpstr>
      <vt:lpstr>Land surfaces erode!   地面侵蚀!</vt:lpstr>
      <vt:lpstr>PowerPoint Presentation</vt:lpstr>
      <vt:lpstr>Mt St Helens: Little Grand Canyon2</vt:lpstr>
      <vt:lpstr>澳洲新南威尔士的蓝山 </vt:lpstr>
      <vt:lpstr>美国犹他州纪念碑峡谷Monument Valley, UT, USA</vt:lpstr>
      <vt:lpstr>Where did the water come from (Pacific Ocean pic?</vt:lpstr>
      <vt:lpstr>Where did the water come from (Pacific Ocean pic?</vt:lpstr>
      <vt:lpstr>World-wide flood stories 全球洪水故事</vt:lpstr>
      <vt:lpstr>我们: 源自一个人类家庭! </vt:lpstr>
      <vt:lpstr>Race and genetics  种族及遗传</vt:lpstr>
      <vt:lpstr>Family tree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Flood of Noah: a key to understanding history (how the evidence from fossils and the rocks affirms the Bible)</dc:title>
  <dc:creator>DonBatten</dc:creator>
  <cp:lastModifiedBy>yliu</cp:lastModifiedBy>
  <cp:revision>123</cp:revision>
  <dcterms:created xsi:type="dcterms:W3CDTF">2013-08-13T06:04:39Z</dcterms:created>
  <dcterms:modified xsi:type="dcterms:W3CDTF">2013-12-20T15:10:59Z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TC102867439990</vt:lpwstr>
  </property>
</Properties>
</file>