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  <p:sldMasterId id="2147483649" r:id="rId2"/>
    <p:sldMasterId id="2147484047" r:id="rId3"/>
    <p:sldMasterId id="2147485078" r:id="rId4"/>
    <p:sldMasterId id="2147485143" r:id="rId5"/>
    <p:sldMasterId id="2147485146" r:id="rId6"/>
    <p:sldMasterId id="2147485158" r:id="rId7"/>
    <p:sldMasterId id="2147485172" r:id="rId8"/>
    <p:sldMasterId id="2147485174" r:id="rId9"/>
    <p:sldMasterId id="2147485188" r:id="rId10"/>
    <p:sldMasterId id="2147485192" r:id="rId11"/>
    <p:sldMasterId id="2147485205" r:id="rId12"/>
    <p:sldMasterId id="2147485217" r:id="rId13"/>
    <p:sldMasterId id="2147485229" r:id="rId14"/>
    <p:sldMasterId id="2147485231" r:id="rId15"/>
  </p:sldMasterIdLst>
  <p:notesMasterIdLst>
    <p:notesMasterId r:id="rId75"/>
  </p:notesMasterIdLst>
  <p:sldIdLst>
    <p:sldId id="354" r:id="rId16"/>
    <p:sldId id="360" r:id="rId17"/>
    <p:sldId id="361" r:id="rId18"/>
    <p:sldId id="362" r:id="rId19"/>
    <p:sldId id="376" r:id="rId20"/>
    <p:sldId id="377" r:id="rId21"/>
    <p:sldId id="378" r:id="rId22"/>
    <p:sldId id="391" r:id="rId23"/>
    <p:sldId id="392" r:id="rId24"/>
    <p:sldId id="385" r:id="rId25"/>
    <p:sldId id="386" r:id="rId26"/>
    <p:sldId id="387" r:id="rId27"/>
    <p:sldId id="388" r:id="rId28"/>
    <p:sldId id="389" r:id="rId29"/>
    <p:sldId id="390" r:id="rId30"/>
    <p:sldId id="395" r:id="rId31"/>
    <p:sldId id="363" r:id="rId32"/>
    <p:sldId id="364" r:id="rId33"/>
    <p:sldId id="379" r:id="rId34"/>
    <p:sldId id="365" r:id="rId35"/>
    <p:sldId id="366" r:id="rId36"/>
    <p:sldId id="367" r:id="rId37"/>
    <p:sldId id="394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93" r:id="rId47"/>
    <p:sldId id="355" r:id="rId48"/>
    <p:sldId id="380" r:id="rId49"/>
    <p:sldId id="357" r:id="rId50"/>
    <p:sldId id="356" r:id="rId51"/>
    <p:sldId id="381" r:id="rId52"/>
    <p:sldId id="382" r:id="rId53"/>
    <p:sldId id="383" r:id="rId54"/>
    <p:sldId id="384" r:id="rId55"/>
    <p:sldId id="302" r:id="rId56"/>
    <p:sldId id="303" r:id="rId57"/>
    <p:sldId id="320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32" r:id="rId69"/>
    <p:sldId id="322" r:id="rId70"/>
    <p:sldId id="315" r:id="rId71"/>
    <p:sldId id="331" r:id="rId72"/>
    <p:sldId id="316" r:id="rId73"/>
    <p:sldId id="396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F9"/>
    <a:srgbClr val="663300"/>
    <a:srgbClr val="FFFFFF"/>
    <a:srgbClr val="FF0000"/>
    <a:srgbClr val="8000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667"/>
    <p:restoredTop sz="94108" autoAdjust="0"/>
  </p:normalViewPr>
  <p:slideViewPr>
    <p:cSldViewPr>
      <p:cViewPr varScale="1">
        <p:scale>
          <a:sx n="97" d="100"/>
          <a:sy n="97" d="100"/>
        </p:scale>
        <p:origin x="176" y="1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7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6BB983-3B9F-DA41-A98C-1E64EA5C8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现今经常以轻率的方式谈论死亡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......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23F4EB-5366-B041-B825-F473DE5FBD0F}" type="slidenum">
              <a:rPr 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49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E3F631-407D-7F47-914A-0820DFCBC255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867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726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E1117E-134E-5D42-A7A6-46B6F1CE0670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877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77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21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2BBFAD-D2C1-6D47-9762-E9BD3798769F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887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+mn-lt"/>
                <a:ea typeface="+mn-ea"/>
                <a:cs typeface="+mn-cs"/>
              </a:rPr>
              <a:t>夏娃的身体欲望，贪婪和骄傲使她和亚当通过吃水果而犯罪（</a:t>
            </a:r>
            <a:r>
              <a:rPr lang="en-US" altLang="zh-CN" dirty="0">
                <a:latin typeface="+mn-lt"/>
                <a:ea typeface="+mn-ea"/>
                <a:cs typeface="+mn-cs"/>
              </a:rPr>
              <a:t>3</a:t>
            </a:r>
            <a:r>
              <a:rPr lang="zh-CN" altLang="en-US" dirty="0">
                <a:latin typeface="+mn-lt"/>
                <a:ea typeface="+mn-ea"/>
                <a:cs typeface="+mn-cs"/>
              </a:rPr>
              <a:t>：</a:t>
            </a:r>
            <a:r>
              <a:rPr lang="en-US" altLang="zh-CN" dirty="0">
                <a:latin typeface="+mn-lt"/>
                <a:ea typeface="+mn-ea"/>
                <a:cs typeface="+mn-cs"/>
              </a:rPr>
              <a:t>6</a:t>
            </a:r>
            <a:r>
              <a:rPr lang="zh-CN" altLang="en-US" dirty="0">
                <a:latin typeface="+mn-lt"/>
                <a:ea typeface="+mn-ea"/>
                <a:cs typeface="+mn-cs"/>
              </a:rPr>
              <a:t>）。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87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5D1F8B-B574-C148-A996-E91AE410E5B8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8979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+mn-lt"/>
                <a:ea typeface="+mn-ea"/>
                <a:cs typeface="+mn-cs"/>
              </a:rPr>
              <a:t>那么，人类第一次犯罪的结果是什么呢？ 人们可能会称之为“责备游戏”！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7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6106B7-3424-214B-9642-23BB04FA8233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90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上帝问亚当他做了什么。</a:t>
            </a:r>
          </a:p>
          <a:p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亚当指责夏娃（和上帝）：“你给我的女人</a:t>
            </a:r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......”</a:t>
            </a:r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3:12</a:t>
            </a:r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）</a:t>
            </a:r>
          </a:p>
          <a:p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上帝然后问夏娃她做了什么。</a:t>
            </a:r>
          </a:p>
          <a:p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夏娃指责撒旦：“蛇欺骗了我</a:t>
            </a:r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......”</a:t>
            </a:r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3:13</a:t>
            </a:r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）</a:t>
            </a:r>
          </a:p>
          <a:p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唯一没有责怪别人的是蛇！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14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F1F27B-016A-0043-BB62-43D52AF11424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9184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184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亚当的肉体死亡等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930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年才发生（创世记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），但他的</a:t>
            </a:r>
            <a:r>
              <a:rPr lang="ja-JP" altLang="en-US" sz="1200" b="1" i="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属灵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分离（死亡）在对上帝犯罪的时候立即发生。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A36357-2710-EF4F-B6C2-2CA3F2B81BBA}" type="slidenum">
              <a:rPr 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76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66BE92-68F5-A047-AAC9-247B1FF4D9FD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31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5C293C-514B-8B42-BC5E-024CF523B840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928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28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亚当的肉体死亡等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930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年才发生（创世记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），但他的</a:t>
            </a:r>
            <a:r>
              <a:rPr lang="ja-JP" altLang="en-US" sz="1200" b="1" i="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属灵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分离（死亡）在对上帝犯罪的时候立即发生。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81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459BE0-085E-E541-BA52-DA66660F89CD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6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~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播放邪恶的音乐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~ 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这就奇怪了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秀丽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但奇怪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以下是建议的规格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: 521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英尺高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, 104,182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平方米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382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间客房，超过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35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层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我相信新建筑将提供一流的设施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! 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谁想去巴库旅行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?!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从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http://www.4hotels.us/death-star-hotel/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AEFC91-419A-8D4A-9E94-46BBBCC12E34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39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A3FCE4-CE6C-9E48-9635-81EF24DD9558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79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2514D0-4CFA-1247-846B-6E327C183003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64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D36800-85E2-994B-B3E3-4057CA57937E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38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1AE45A-BC33-CE49-A935-C1988FCFA0CB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64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B477DD-4B91-7642-89CF-470C2560CE8E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142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这部电影颂扬死亡。 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生活 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" 200 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年的机器人最终被授予了合法死亡的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特权 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", 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这使它被视为人。 多么扭曲的神学啊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F8D80A-5268-CF48-9351-8C7B181100E0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930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E52A30-80AA-384D-BCAB-AD23A80293DC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179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C04BDD-5380-7B40-A2DC-E9A4832926F1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7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AC2F8C-A8BA-A240-949E-7A8477672EAA}" type="slidenum">
              <a:rPr 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0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2DC785-D4F7-0B45-B5A9-BFEE8D9DF9CF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 dirty="0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9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25B22C-CBF7-5440-A33A-A8A948E6E762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ko-KR" altLang="en-US">
              <a:latin typeface="Ari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FFFFFF"/>
                </a:solidFill>
                <a:latin typeface="Calibri" charset="0"/>
              </a:rPr>
              <a:t>10/06/10</a:t>
            </a:r>
          </a:p>
        </p:txBody>
      </p:sp>
      <p:sp>
        <p:nvSpPr>
          <p:cNvPr id="1228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A0C4CD-DCDA-924D-B5C3-AC23493D7408}" type="slidenum">
              <a:rPr lang="en-GB" sz="1200">
                <a:solidFill>
                  <a:srgbClr val="FFFFFF"/>
                </a:solidFill>
                <a:latin typeface="Calibri" charset="0"/>
              </a:rPr>
              <a:pPr eaLnBrk="1" hangingPunct="1"/>
              <a:t>32</a:t>
            </a:fld>
            <a:endParaRPr lang="en-GB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2884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Calibri" charset="0"/>
              <a:buNone/>
            </a:pPr>
            <a:fld id="{B94CA966-EE34-3B42-BAF7-64A9DDE77FAB}" type="slidenum">
              <a:rPr lang="en-GB" sz="1200">
                <a:solidFill>
                  <a:srgbClr val="000000"/>
                </a:solidFill>
                <a:latin typeface="Calibri" charset="0"/>
              </a:rPr>
              <a:pPr algn="r" eaLnBrk="1" hangingPunct="1">
                <a:buClr>
                  <a:srgbClr val="000000"/>
                </a:buClr>
                <a:buSzPct val="100000"/>
                <a:buFont typeface="Calibri" charset="0"/>
                <a:buNone/>
              </a:pPr>
              <a:t>32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288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88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24325"/>
          </a:xfrm>
          <a:solidFill>
            <a:srgbClr val="FFFFFF"/>
          </a:solidFill>
          <a:ln w="9360"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24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F9BB27-EF48-244B-8627-080AC615FE73}" type="slidenum">
              <a:rPr lang="zh-CN" altLang="en-US" sz="1200">
                <a:solidFill>
                  <a:srgbClr val="000000"/>
                </a:solidFill>
              </a:rPr>
              <a:pPr/>
              <a:t>34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死</a:t>
            </a:r>
            <a:r>
              <a:rPr lang="zh-CN" altLang="en-US" sz="1200" b="1" dirty="0">
                <a:solidFill>
                  <a:srgbClr val="FFFFFF"/>
                </a:solidFill>
              </a:rPr>
              <a:t>亡有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在罪之前存在吗？ 你怎么看待这件事？ 上帝说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创造到这个时候是 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ja-JP" altLang="en-US" sz="1200" dirty="0"/>
              <a:t>甚好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的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. 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如果死亡存在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创造为何是  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ja-JP" altLang="en-US" sz="1200" dirty="0"/>
              <a:t>甚好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？这意味着什么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?</a:t>
            </a:r>
            <a:endParaRPr lang="zh-CN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zh-CN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40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52296E-9825-AA49-AFEF-0171BA22FBBD}" type="slidenum">
              <a:rPr lang="zh-CN" altLang="en-US" sz="1200">
                <a:solidFill>
                  <a:srgbClr val="000000"/>
                </a:solidFill>
              </a:rPr>
              <a:pPr/>
              <a:t>37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latin typeface="+mn-lt"/>
                <a:ea typeface="+mn-ea"/>
                <a:cs typeface="+mn-cs"/>
              </a:rPr>
              <a:t>创世记</a:t>
            </a:r>
            <a:r>
              <a:rPr lang="en-US" altLang="zh-CN" dirty="0">
                <a:latin typeface="+mn-lt"/>
                <a:ea typeface="+mn-ea"/>
                <a:cs typeface="+mn-cs"/>
              </a:rPr>
              <a:t>1-3</a:t>
            </a:r>
            <a:r>
              <a:rPr lang="zh-CN" altLang="en-US" dirty="0">
                <a:latin typeface="+mn-lt"/>
                <a:ea typeface="+mn-ea"/>
                <a:cs typeface="+mn-cs"/>
              </a:rPr>
              <a:t>章教导说，最初没有死亡，但是人类的罪恶却将死亡带入了世界</a:t>
            </a:r>
            <a:r>
              <a:rPr lang="en-US" altLang="zh-CN" dirty="0">
                <a:latin typeface="+mn-lt"/>
                <a:ea typeface="+mn-ea"/>
                <a:cs typeface="+mn-cs"/>
              </a:rPr>
              <a:t>-- </a:t>
            </a:r>
            <a:r>
              <a:rPr lang="zh-CN" altLang="en-US" dirty="0">
                <a:latin typeface="+mn-lt"/>
                <a:ea typeface="+mn-ea"/>
                <a:cs typeface="+mn-cs"/>
              </a:rPr>
              <a:t>然而，我们期待着一个没有死亡的未来</a:t>
            </a:r>
            <a:r>
              <a:rPr lang="en-US" altLang="zh-CN" dirty="0"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>
              <a:defRPr/>
            </a:pPr>
            <a:endParaRPr lang="en-SG" altLang="zh-CN" dirty="0">
              <a:latin typeface="+mn-lt"/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cs typeface="+mn-cs"/>
              </a:rPr>
              <a:t>然而，人的观点是，生与死一直存在了数百万年，只要有生命，就会有死亡！ 多么凄惨！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18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7C8C85-82BB-E240-88AA-3498B341866F}" type="slidenum">
              <a:rPr lang="zh-CN" altLang="en-US" sz="1200">
                <a:solidFill>
                  <a:srgbClr val="000000"/>
                </a:solidFill>
              </a:rPr>
              <a:pPr/>
              <a:t>38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n-cs"/>
              </a:rPr>
              <a:t>圣经说一切都开始是甚好的，但是化石记录显示了洪水带来的可怕事情。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73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E02D81-F858-B249-999C-85214D1791C5}" type="slidenum">
              <a:rPr lang="zh-CN" altLang="en-US" sz="1200">
                <a:solidFill>
                  <a:srgbClr val="000000"/>
                </a:solidFill>
              </a:rPr>
              <a:pPr/>
              <a:t>39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+mn-lt"/>
                <a:ea typeface="+mn-ea"/>
                <a:cs typeface="+mn-cs"/>
              </a:rPr>
              <a:t>这一切都始于亚当。</a:t>
            </a:r>
            <a:endParaRPr lang="zh-CN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76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5D0414-4B89-B64B-93B4-8159C9479DF5}" type="slidenum">
              <a:rPr lang="zh-CN" altLang="en-US" sz="1200">
                <a:solidFill>
                  <a:srgbClr val="000000"/>
                </a:solidFill>
              </a:rPr>
              <a:pPr/>
              <a:t>40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altLang="zh-CN" dirty="0">
                <a:latin typeface="+mn-lt"/>
                <a:ea typeface="+mn-ea"/>
                <a:cs typeface="+mn-cs"/>
              </a:rPr>
              <a:t>***Slide</a:t>
            </a:r>
            <a:r>
              <a:rPr lang="en-US" altLang="zh-CN" baseline="0" dirty="0">
                <a:latin typeface="+mn-lt"/>
                <a:ea typeface="+mn-ea"/>
                <a:cs typeface="+mn-cs"/>
              </a:rPr>
              <a:t> hidden because no Chinese translation renders “Adam” ***</a:t>
            </a:r>
            <a:endParaRPr lang="zh-CN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9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5513E3-6ACE-9247-B09F-5BEE89F098D4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082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3F64F1-1496-464D-99C2-E78279C500E4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Francis Collins,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神的语言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The Language of God), 207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06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4A09DF-9D87-4542-B841-2EAD886F8661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0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756D34-EC19-CB4E-B7EE-0748B73F780C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Baldung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Grien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, Hans:</a:t>
            </a:r>
            <a:r>
              <a:rPr lang="zh-CN" altLang="en-US" sz="1200" b="1" i="1" dirty="0">
                <a:solidFill>
                  <a:schemeClr val="bg1"/>
                </a:solidFill>
              </a:rPr>
              <a:t>亚当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1520-23; 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木质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, 208 x 83.5 cm; 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美术馆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ja-JP" altLang="en-US" dirty="0">
                <a:latin typeface="Verdana" charset="0"/>
                <a:ea typeface="ＭＳ Ｐゴシック" charset="0"/>
                <a:cs typeface="ＭＳ Ｐゴシック" charset="0"/>
              </a:rPr>
              <a:t>布达</a:t>
            </a:r>
            <a:endParaRPr lang="en-US" altLang="ja-JP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www.ibiblio.org/wm/ paint/</a:t>
            </a:r>
            <a:r>
              <a:rPr lang="en-US" b="1" dirty="0" err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auth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b="1" dirty="0" err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baldung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b="1" dirty="0" err="1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adam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-eve/</a:t>
            </a:r>
          </a:p>
        </p:txBody>
      </p:sp>
    </p:spTree>
    <p:extLst>
      <p:ext uri="{BB962C8B-B14F-4D97-AF65-F5344CB8AC3E}">
        <p14:creationId xmlns:p14="http://schemas.microsoft.com/office/powerpoint/2010/main" val="1422728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D3C755-B2FD-8C4B-A7B2-F1049D312819}" type="slidenum">
              <a:rPr lang="en-US" sz="1200">
                <a:solidFill>
                  <a:srgbClr val="000000"/>
                </a:solidFill>
                <a:latin typeface="Comic Sans MS" charset="0"/>
              </a:rPr>
              <a:pPr/>
              <a:t>5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80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52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C1F0D4-232C-7941-99D3-BEB2A1E9C799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36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6F6960-979A-224D-A0FA-86B124AAF660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4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609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5468F8-AA50-B149-851D-547EFCF8A2A5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44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043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E9551D-CB5F-594C-8E68-0AB9A49DFFD1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547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7A32DC-A4B9-F04B-BE54-B3158008F5C2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70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A2DB45-8151-D044-9BBA-C3706F61265B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321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55FD23-1B09-AE45-AFE3-4299C61D3E01}" type="slidenum">
              <a:rPr lang="zh-CN" altLang="en-US" sz="1200">
                <a:solidFill>
                  <a:srgbClr val="000000"/>
                </a:solidFill>
              </a:rPr>
              <a:pPr/>
              <a:t>54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355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George Wald,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起源，谎言和进化</a:t>
            </a:r>
            <a:r>
              <a:rPr lang="en-US" altLang="zh-CN" dirty="0">
                <a:latin typeface="Arial" charset="0"/>
                <a:ea typeface="ＭＳ Ｐゴシック" charset="0"/>
                <a:cs typeface="ＭＳ Ｐゴシック" charset="0"/>
              </a:rPr>
              <a:t>” (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Origin, Lie and Evolution),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科学美国人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i="1" dirty="0">
                <a:latin typeface="Arial" charset="0"/>
                <a:ea typeface="ＭＳ Ｐゴシック" charset="0"/>
                <a:cs typeface="ＭＳ Ｐゴシック" charset="0"/>
              </a:rPr>
              <a:t>Scientific American) 1978;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被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Joe White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和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Nicholas </a:t>
            </a:r>
            <a:r>
              <a:rPr lang="en-US" altLang="ja-JP" dirty="0" err="1">
                <a:latin typeface="Arial" charset="0"/>
                <a:ea typeface="ＭＳ Ｐゴシック" charset="0"/>
                <a:cs typeface="ＭＳ Ｐゴシック" charset="0"/>
              </a:rPr>
              <a:t>Comninellis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引用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zh-CN" altLang="en-US" i="1" dirty="0">
                <a:latin typeface="Arial" charset="0"/>
                <a:ea typeface="ＭＳ Ｐゴシック" charset="0"/>
                <a:cs typeface="ＭＳ Ｐゴシック" charset="0"/>
              </a:rPr>
              <a:t>达尔文的死亡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绿色森林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[Green Forest],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阿肯色州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大师书 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[Master Books], 2001), 46.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2D833E-6533-E04E-AF39-B848C2A6BE1A}" type="slidenum">
              <a:rPr lang="en-US" sz="1200"/>
              <a:pPr/>
              <a:t>55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68016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CDAFA3-60F1-3A46-9CB7-1AC8B4AD48A9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207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1AEFDA-5D4B-E440-BC1D-97B646B68390}" type="slidenum">
              <a:rPr lang="en-US" sz="1200">
                <a:solidFill>
                  <a:srgbClr val="FFFFFF"/>
                </a:solidFill>
              </a:rPr>
              <a:pPr/>
              <a:t>57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3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C50921-5513-3341-B3D6-0BB5EEC8E415}" type="slidenum">
              <a:rPr lang="en-US" sz="1200">
                <a:solidFill>
                  <a:srgbClr val="000000"/>
                </a:solidFill>
                <a:latin typeface="Comic Sans MS" charset="0"/>
              </a:rPr>
              <a:pPr/>
              <a:t>6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81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814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5AA840-DF03-C248-8948-8E3FECC9FC67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255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旧约概观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2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FB94649-D076-694F-9642-156C19072585}" type="slidenum">
              <a:rPr lang="en-US" sz="1200">
                <a:solidFill>
                  <a:srgbClr val="000000"/>
                </a:solidFill>
                <a:latin typeface="Comic Sans MS" charset="0"/>
              </a:rPr>
              <a:pPr/>
              <a:t>7</a:t>
            </a:fld>
            <a:endParaRPr lang="en-US" sz="120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82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0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E6DA5B-77CF-5647-84DD-8D3E4E1B80F0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836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6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C27242-ACAB-2442-BE5F-F022BD5C6B17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846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35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E03AF7-9D7B-124E-8FF2-ADB4BEE37E64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856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56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01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E1BCC-4BE1-2340-91C2-2B14A5367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12731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4E6AF-62DC-094E-BA15-981E15B00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40467"/>
      </p:ext>
    </p:extLst>
  </p:cSld>
  <p:clrMapOvr>
    <a:masterClrMapping/>
  </p:clrMapOvr>
  <p:transition spd="med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DFC347EE-8DFF-384C-8DCE-004ABD70D930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F877036-6868-E54D-8218-33FF0FFE3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423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75E52BD1-18E3-BC4F-AAA7-79BE0AA543F2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957FB690-6D0A-A841-AE10-E6C222B4E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947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FC71AF0-77E6-EA4A-878B-0F1EF6D1528B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5DF9558-D9D6-804D-95EC-10CC89DB2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36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5588A9A-D2EB-1249-9B44-615A274EFCF5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3D4E365-8AA9-9D4C-8A6C-199297A13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550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81443F0E-77C0-1747-A8EF-57B685191DEA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C95BF7E-B318-1E49-9638-5B5CB028F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779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C91E6E9A-38A6-A34A-89EA-3AF4C432C656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EF7DD2A3-525C-184C-BEA5-8C8065518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95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D124E5E-BAAC-574C-A963-363773926EC0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03B912C-F4F1-E443-A8CE-E3BA3DA8C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402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B8764AFA-CF8C-274F-AFBE-5F1EE7CF88DE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8491BAD1-0EF1-0845-8599-B8E4F9A19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850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6A75E23-2F57-F443-A5EF-F40BF43ABB37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B3938A48-E457-DE49-A0A6-8CE96C017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08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CEB038E-12BC-2149-A17A-FDB059819AA9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E1F77D97-BD89-EC43-A3DE-70C98EE79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2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A24EE-DCC8-DD41-9952-DDB46BF0F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22538"/>
      </p:ext>
    </p:extLst>
  </p:cSld>
  <p:clrMapOvr>
    <a:masterClrMapping/>
  </p:clrMapOvr>
  <p:transition spd="med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DE647C7E-3D40-BC40-AE25-9D2B4F5A535E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FC2692-3A18-CA45-B42E-577A1B964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575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E1E506EC-3F82-0146-B892-C6580B6F1BC7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6701D6A3-5634-2E4A-B3F0-85AB3F22F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0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54AA213A-3460-BF49-B9B4-E18F98F2E606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0746CF32-BBB2-9046-BFF6-14F9CE0A6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85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161FBFA-118E-4840-BB86-D61BAB3AFBFF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7D535FC9-AE24-DE40-BE02-6A3EA1FF0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559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59826B11-CFEC-DF48-8F46-499D5C841BB6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58376268-3A39-4443-93ED-16134C004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173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ECBC8491-5CA1-3741-8C12-905D678C9B9F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BF505CA-A143-1548-BBB8-38D935DD9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189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BB0CCA79-98D6-F943-9389-1E9BF08CA48F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7F8D9AC-C390-1A4D-8DF8-4CA2B18C3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746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E247549F-A264-4640-B6C7-784E5BE07B95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464CF673-006E-DE44-B3DF-5CFE48BEE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59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4F57C1E4-9AF4-B54E-B8CF-6293D0F6D52E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64566A92-8E59-4449-9D1C-9697F2C74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84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151D715-4628-E14B-BD29-BDDBD39B3FFD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7FDC12D-0D3B-5644-81B0-DCD84CE6B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72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D358F-4E06-0E48-A36F-63C1ABF53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79524"/>
      </p:ext>
    </p:extLst>
  </p:cSld>
  <p:clrMapOvr>
    <a:masterClrMapping/>
  </p:clrMapOvr>
  <p:transition spd="med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6E39589-2556-7441-A38D-166BAFD7D0E6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92D154AD-C5EB-614C-9408-16A56DD0F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216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47BFD8BB-366F-5540-8ACD-AF86BFA37051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7CF8B0E6-835B-FC48-8B6D-2C1A5F9AD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430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defRPr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236E6A6-666E-5C4D-9A09-D403A50E12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6357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27F2C-6601-5C47-8796-2F622DBD4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84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84B4-5A51-2046-B9C5-F4BFD551A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568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F9EA-5F39-A84B-80C8-48514676B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08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4019F-E3AD-674C-8E43-8C476C337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64611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331C7-81C6-A54E-8695-3C18B85D1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48054"/>
      </p:ext>
    </p:extLst>
  </p:cSld>
  <p:clrMapOvr>
    <a:masterClrMapping/>
  </p:clrMapOvr>
  <p:transition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FAA33-D45A-D84A-BF94-99FDBC646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09719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FF887-B149-0748-A744-668770896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4080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12A5F-91D6-4240-984F-A2DDB30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57487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6C576-DA51-C146-9240-C6E1AFED8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9984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D7BAD-35F2-CD4C-B87E-CAAFBB6B1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65093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E2923-26F3-0C41-88C6-B542FD8F6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05806"/>
      </p:ext>
    </p:extLst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CDAD5-5229-DF41-A87A-85F44A4A7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00641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88F9A-3718-4840-9574-037A204AA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01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E3F61-E2D5-8D45-9C42-42C638B87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69376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D75D8-FB74-D443-8308-41D13AF57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83607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350E0-DFBF-E64B-9994-AEED7DA57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5065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E594A-0F0C-A64F-86C8-20A659A8C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13380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B1DDA-0FD7-9742-AB05-E9E316BB1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97313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48085-78F4-3946-B87D-D85FAE9CC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62279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905D4-2932-0047-BF97-8CD100F00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01940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FB3BF-7C53-8148-8575-00D66E2AC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7563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97286-7F19-0845-80FD-C9AC838AA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71997"/>
      </p:ext>
    </p:extLst>
  </p:cSld>
  <p:clrMapOvr>
    <a:masterClrMapping/>
  </p:clrMapOvr>
  <p:transition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B7C4-27CA-2440-93A3-767F29CCB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65085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2F56-ADC5-B646-9D73-55B912757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2318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CA40E-6BB1-5349-8701-C79E80065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85500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5C990-191E-1946-80B1-3DFC35F1F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7881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71B1F-4D7B-5145-B5C7-7430C3F01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92352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CF6E8B4-BCE8-5740-B08E-5CDA84BD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8434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3E9C47-E2E7-3840-B061-535E519D9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48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ED9E33-5458-D141-A15B-E40BE1F9F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541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4D87F5-A269-CE4F-B5EE-8B369DD94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52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FC0072-0B9F-584E-8E16-CEFA332B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916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141B9-BB4C-4D43-8B79-90CF8ADA8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11459"/>
      </p:ext>
    </p:extLst>
  </p:cSld>
  <p:clrMapOvr>
    <a:masterClrMapping/>
  </p:clrMapOvr>
  <p:transition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B5E5D5-BC96-D245-883A-03702689E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792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9214E3-C0E4-024C-A4E6-2E7057F87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4379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C0DD8A4-B90F-F045-BB3C-942F93A5C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71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E971EC-6846-ED43-896C-917B01F08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965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682899-04D1-2147-ADD4-87A73C798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1020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B5F5B13-B790-D64D-9630-727D750F8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06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0E7D210-C03A-6941-9109-FC9880D53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6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latin typeface="Dominican Small Caps" pitchFamily="2" charset="0"/>
                <a:ea typeface="Arial" pitchFamily="21" charset="0"/>
                <a:cs typeface="Arial" pitchFamily="21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7494A4-0852-FF45-8CCE-079F4F96C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49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E60C315-9662-9241-A585-C65B71908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35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0D9E378-CACD-854C-8488-4CFFFB935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5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0A696-7855-364F-9D69-3261229DC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39598"/>
      </p:ext>
    </p:extLst>
  </p:cSld>
  <p:clrMapOvr>
    <a:masterClrMapping/>
  </p:clrMapOvr>
  <p:transition spd="med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C1B6A19-1F88-394A-8ED9-53310DB53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32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A8AF942-0472-A94C-8D6B-2CF5CBA8E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122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F1A524-161A-CE4B-AD28-84D78F5D4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50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0A0DA-51AC-2647-BC93-6D791B6EA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93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9EC2DAA-8756-114D-9997-D3DD504B6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32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130DEB-8B44-D74B-BD47-1DBD9E4B5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95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F02538-A22D-6247-BD40-1AD34FBD4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65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5FE4B4-E483-D54F-AFD7-4A5E28414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2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BCAE974-C7FC-7941-A15A-EACB0E350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62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C77D642-DC73-C543-8BD8-4C0CF0F66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CA117-8B8B-1140-89C5-EA0E38623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27736"/>
      </p:ext>
    </p:extLst>
  </p:cSld>
  <p:clrMapOvr>
    <a:masterClrMapping/>
  </p:clrMapOvr>
  <p:transition spd="med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86AC7F1-374B-454B-BFEE-B11F1DC1E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63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C8F7CEC-2848-EA49-9E21-3C4C8FF8E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28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4037707-78BD-3A40-99C5-90EA7855B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32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53462C0-4816-854B-9694-C58DC46C7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68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3AC9887-2C00-C54C-8343-E84592B18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45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11B99E0-3595-DC42-B81E-1CA73428B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05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A9D5BD9-DD64-DD4D-801E-81EF5790F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8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C19E667-3610-6344-B44C-0AA188291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66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32B0885-3B66-5B40-939B-4F0D665B2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85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919C4B6-C539-B948-8E3B-207393BD2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4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9D50A-9BA4-3D4D-ACC7-9D9DB619C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88604"/>
      </p:ext>
    </p:extLst>
  </p:cSld>
  <p:clrMapOvr>
    <a:masterClrMapping/>
  </p:clrMapOvr>
  <p:transition spd="med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0CCD4B2-3000-5044-92DD-9BB96D633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225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BBFE95E6-92D7-8B41-B5DB-5369F04E8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646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D862-05EA-BF43-8940-382F3754D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68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C46F6-7255-2943-816F-FFF6692BD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168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EE8B6-8221-D244-94AB-DABB01531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35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12A6C-8CEB-294D-A06F-1706B7600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033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3C14-1BDF-1F4C-91C9-0B9F313E0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23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08E5C-0245-2A42-8D71-043FA2C3A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34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DCAD-533C-BB48-8738-E570BDC93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355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FF06D-370E-A04E-90A8-F62E6F20D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ED8B-69D7-CB44-9B30-70F419255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86955"/>
      </p:ext>
    </p:extLst>
  </p:cSld>
  <p:clrMapOvr>
    <a:masterClrMapping/>
  </p:clrMapOvr>
  <p:transition spd="med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AAC87-E768-0C46-93D4-802892901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739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F6D5-B25A-4F4B-9C65-87E555A1A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0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090FF-1B00-544C-8E25-AC6947FCB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5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BBA3-24AF-1243-987D-A1CFECA47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69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12349-DCAD-1047-95F8-5CA7FF1FF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69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ea typeface="+mn-ea"/>
                <a:cs typeface="+mn-cs"/>
              </a:defRPr>
            </a:lvl1pPr>
          </a:lstStyle>
          <a:p>
            <a:pPr>
              <a:defRPr/>
            </a:pPr>
            <a:fld id="{D45F75BA-C7F5-694A-A294-849D6906B59B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751F8F-D928-864C-B709-90A05199F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26405"/>
      </p:ext>
    </p:extLst>
  </p:cSld>
  <p:clrMapOvr>
    <a:masterClrMapping/>
  </p:clrMapOvr>
  <p:transition spd="med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ea typeface="+mn-ea"/>
                <a:cs typeface="+mn-cs"/>
              </a:defRPr>
            </a:lvl1pPr>
          </a:lstStyle>
          <a:p>
            <a:pPr>
              <a:defRPr/>
            </a:pPr>
            <a:fld id="{9710729C-06D2-BE42-B43D-648B5B37D621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EBCCBC-26F3-104A-A979-EBA474E11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14821"/>
      </p:ext>
    </p:extLst>
  </p:cSld>
  <p:clrMapOvr>
    <a:masterClrMapping/>
  </p:clrMapOvr>
  <p:transition spd="med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ea typeface="+mn-ea"/>
                <a:cs typeface="+mn-cs"/>
              </a:defRPr>
            </a:lvl1pPr>
          </a:lstStyle>
          <a:p>
            <a:pPr>
              <a:defRPr/>
            </a:pPr>
            <a:fld id="{152D6583-3EE3-E248-B03C-8B3297F1AAA6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319345-8ACD-8F43-B9DD-EEE480783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0011"/>
      </p:ext>
    </p:extLst>
  </p:cSld>
  <p:clrMapOvr>
    <a:masterClrMapping/>
  </p:clrMapOvr>
  <p:transition spd="med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57759C-7C0B-5F40-8FFA-488963A5C90F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8862052-4F19-D041-ACE5-36647382C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762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1A7032-441C-914A-B9CE-103B63CA5F4A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92A48C-5805-BC4F-A7A7-E05DA4BBC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3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1D4E4-8661-6648-A642-DCE75EAF5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851"/>
      </p:ext>
    </p:extLst>
  </p:cSld>
  <p:clrMapOvr>
    <a:masterClrMapping/>
  </p:clrMapOvr>
  <p:transition spd="med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2F7CA3-08F8-EB4F-83E7-912A3895C0FD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558D2E-B62B-DA44-81AF-3381AB5F5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16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5789DAD-294C-FF44-B472-5674F34574AB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514E79-391D-6E4A-AB26-56B9D435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17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04383A-7364-5042-A1B3-9C4925818E58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255018D-15A0-FF48-BF63-9CA452EC7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867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739754-1A95-9843-875F-BA010E3630BE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77CC1E7-6E87-D44E-B506-F2F63A33F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09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33981E-4578-5249-A537-76EAF5740371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1FA4A8-463E-CC4F-AD54-A66D0F5C2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454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CD8F3-A864-7246-B36B-82A0751EBCBA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1C91DA-2CE5-EC4C-BFC4-E6D7ABFF1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CAA506-DE2F-6748-B810-A3F89299CD0B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551C4E-ED06-EE46-83E9-B808C96EC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252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6FC6F8-A4B9-E54F-B197-221EAA1021DF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BFB846-F5BD-5E43-B017-C28603520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414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9F7E797-D509-A74F-91F3-BAF682D12A27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970D9A-6A89-244D-B61E-5FDE7B9E0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399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7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2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6BC13394-2C87-D14A-817E-A321D6A1F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6" r:id="rId1"/>
    <p:sldLayoutId id="2147485327" r:id="rId2"/>
    <p:sldLayoutId id="2147485328" r:id="rId3"/>
    <p:sldLayoutId id="2147485329" r:id="rId4"/>
    <p:sldLayoutId id="2147485330" r:id="rId5"/>
    <p:sldLayoutId id="2147485331" r:id="rId6"/>
    <p:sldLayoutId id="2147485332" r:id="rId7"/>
    <p:sldLayoutId id="2147485333" r:id="rId8"/>
    <p:sldLayoutId id="2147485334" r:id="rId9"/>
    <p:sldLayoutId id="2147485335" r:id="rId10"/>
    <p:sldLayoutId id="2147485336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A4967DC0-E72F-044B-ABDC-BF0634BBCC6D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E717471-64E6-DA43-926F-DEA79012A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0" r:id="rId1"/>
    <p:sldLayoutId id="2147485411" r:id="rId2"/>
    <p:sldLayoutId id="2147485412" r:id="rId3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78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8D06D83-EE5E-6E43-BB4B-3FE77EC85672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08C24AD-862A-544E-B2BE-876401419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415" r:id="rId3"/>
    <p:sldLayoutId id="2147485416" r:id="rId4"/>
    <p:sldLayoutId id="2147485417" r:id="rId5"/>
    <p:sldLayoutId id="2147485418" r:id="rId6"/>
    <p:sldLayoutId id="2147485419" r:id="rId7"/>
    <p:sldLayoutId id="2147485420" r:id="rId8"/>
    <p:sldLayoutId id="2147485421" r:id="rId9"/>
    <p:sldLayoutId id="2147485422" r:id="rId10"/>
    <p:sldLayoutId id="2147485423" r:id="rId11"/>
    <p:sldLayoutId id="2147485424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Arial"/>
                <a:ea typeface="SimSun"/>
                <a:cs typeface="Arial"/>
              </a:defRPr>
            </a:lvl1pPr>
          </a:lstStyle>
          <a:p>
            <a:pPr>
              <a:defRPr/>
            </a:pPr>
            <a:fld id="{4D7342DA-9C36-1849-82E0-03E0868C6CB4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0" fontAlgn="auto" hangingPunct="0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Arial"/>
                <a:ea typeface="SimSun"/>
                <a:cs typeface="Arial"/>
              </a:defRPr>
            </a:lvl1pPr>
          </a:lstStyle>
          <a:p>
            <a:pPr>
              <a:defRPr/>
            </a:pPr>
            <a:fld id="{1385EDC9-5FC4-AD47-95EB-FB2DAFF7B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5" r:id="rId1"/>
    <p:sldLayoutId id="2147485426" r:id="rId2"/>
    <p:sldLayoutId id="2147485427" r:id="rId3"/>
    <p:sldLayoutId id="2147485428" r:id="rId4"/>
    <p:sldLayoutId id="2147485429" r:id="rId5"/>
    <p:sldLayoutId id="2147485430" r:id="rId6"/>
    <p:sldLayoutId id="2147485431" r:id="rId7"/>
    <p:sldLayoutId id="2147485432" r:id="rId8"/>
    <p:sldLayoutId id="2147485433" r:id="rId9"/>
    <p:sldLayoutId id="2147485434" r:id="rId10"/>
    <p:sldLayoutId id="21474854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90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pPr>
              <a:defRPr/>
            </a:pPr>
            <a:fld id="{6BE8188C-BBEE-F643-A40D-9AFC6FAFC631}" type="datetimeFigureOut">
              <a:rPr lang="en-US"/>
              <a:pPr>
                <a:defRPr/>
              </a:pPr>
              <a:t>11/12/18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/>
                <a:ea typeface="ＭＳ Ｐゴシック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0" fontAlgn="auto" hangingPunct="0">
              <a:spcBef>
                <a:spcPts val="0"/>
              </a:spcBef>
              <a:spcAft>
                <a:spcPts val="0"/>
              </a:spcAft>
              <a:defRPr sz="1400" smtClean="0">
                <a:solidFill>
                  <a:srgbClr val="000000"/>
                </a:solidFill>
                <a:latin typeface="Arial"/>
                <a:ea typeface="SimSun"/>
                <a:cs typeface="Arial"/>
              </a:defRPr>
            </a:lvl1pPr>
          </a:lstStyle>
          <a:p>
            <a:pPr>
              <a:defRPr/>
            </a:pPr>
            <a:fld id="{B237185A-69FE-6048-92A8-778AF3542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  <p:sldLayoutId id="2147485437" r:id="rId2"/>
    <p:sldLayoutId id="2147485438" r:id="rId3"/>
    <p:sldLayoutId id="2147485439" r:id="rId4"/>
    <p:sldLayoutId id="2147485440" r:id="rId5"/>
    <p:sldLayoutId id="2147485441" r:id="rId6"/>
    <p:sldLayoutId id="2147485442" r:id="rId7"/>
    <p:sldLayoutId id="2147485443" r:id="rId8"/>
    <p:sldLayoutId id="2147485444" r:id="rId9"/>
    <p:sldLayoutId id="2147485445" r:id="rId10"/>
    <p:sldLayoutId id="21474854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82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2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BA45FCA-16A9-F842-8AA4-D6CB23E427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7" r:id="rId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/>
          <a:ea typeface="+mj-ea"/>
          <a:cs typeface="Arial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Arial"/>
          <a:ea typeface="+mn-ea"/>
          <a:cs typeface="Arial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4F0E077-7636-1641-8AD8-D9633A252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8" r:id="rId1"/>
    <p:sldLayoutId id="2147485449" r:id="rId2"/>
    <p:sldLayoutId id="214748545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7DC90E99-07E9-2142-A0C5-81833FCDF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7" r:id="rId1"/>
    <p:sldLayoutId id="2147485338" r:id="rId2"/>
    <p:sldLayoutId id="2147485339" r:id="rId3"/>
    <p:sldLayoutId id="2147485340" r:id="rId4"/>
    <p:sldLayoutId id="2147485341" r:id="rId5"/>
    <p:sldLayoutId id="2147485342" r:id="rId6"/>
    <p:sldLayoutId id="2147485343" r:id="rId7"/>
    <p:sldLayoutId id="2147485344" r:id="rId8"/>
    <p:sldLayoutId id="2147485345" r:id="rId9"/>
    <p:sldLayoutId id="2147485346" r:id="rId10"/>
    <p:sldLayoutId id="2147485347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41190F9-B5B3-F944-BC3B-E45751B1B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49" r:id="rId2"/>
    <p:sldLayoutId id="2147485350" r:id="rId3"/>
    <p:sldLayoutId id="2147485351" r:id="rId4"/>
    <p:sldLayoutId id="2147485352" r:id="rId5"/>
    <p:sldLayoutId id="2147485353" r:id="rId6"/>
    <p:sldLayoutId id="2147485354" r:id="rId7"/>
    <p:sldLayoutId id="2147485355" r:id="rId8"/>
    <p:sldLayoutId id="2147485356" r:id="rId9"/>
    <p:sldLayoutId id="2147485357" r:id="rId10"/>
    <p:sldLayoutId id="2147485358" r:id="rId11"/>
    <p:sldLayoutId id="2147485359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9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924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8925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8926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4E7F391-05E8-754D-A474-98A77063F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60" r:id="rId1"/>
    <p:sldLayoutId id="2147485361" r:id="rId2"/>
    <p:sldLayoutId id="2147485362" r:id="rId3"/>
    <p:sldLayoutId id="2147485363" r:id="rId4"/>
    <p:sldLayoutId id="2147485364" r:id="rId5"/>
    <p:sldLayoutId id="2147485365" r:id="rId6"/>
    <p:sldLayoutId id="2147485366" r:id="rId7"/>
    <p:sldLayoutId id="2147485367" r:id="rId8"/>
    <p:sldLayoutId id="2147485368" r:id="rId9"/>
    <p:sldLayoutId id="2147485369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Dominican Small Caps" pitchFamily="2" charset="0"/>
                <a:ea typeface="Arial" pitchFamily="21" charset="0"/>
                <a:cs typeface="Arial" pitchFamily="2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Dominican Small Caps" pitchFamily="2" charset="0"/>
                <a:ea typeface="Arial" pitchFamily="21" charset="0"/>
                <a:cs typeface="Arial" pitchFamily="2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Dominican Small Caps" charset="0"/>
                <a:cs typeface="Arial" charset="0"/>
              </a:defRPr>
            </a:lvl1pPr>
          </a:lstStyle>
          <a:p>
            <a:pPr>
              <a:defRPr/>
            </a:pPr>
            <a:fld id="{2A578068-9DCB-1A4B-98C9-2C49B6277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0" r:id="rId1"/>
    <p:sldLayoutId id="214748537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21" charset="0"/>
                <a:ea typeface="Arial" pitchFamily="21" charset="0"/>
                <a:cs typeface="Arial" pitchFamily="2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928015-46FC-E74E-80B6-BB6A13D30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32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  <p:sp>
            <p:nvSpPr>
              <p:cNvPr id="5326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Dominican Small Caps" pitchFamily="2" charset="0"/>
                  <a:ea typeface="Arial" pitchFamily="21" charset="0"/>
                  <a:cs typeface="Arial" pitchFamily="21" charset="0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latin typeface="Dominican Small Caps" pitchFamily="2" charset="0"/>
                <a:ea typeface="Arial" pitchFamily="21" charset="0"/>
                <a:cs typeface="Arial" pitchFamily="21" charset="0"/>
              </a:endParaRPr>
            </a:p>
          </p:txBody>
        </p:sp>
        <p:sp>
          <p:nvSpPr>
            <p:cNvPr id="5325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21" charset="0"/>
                <a:ea typeface="Arial" pitchFamily="21" charset="0"/>
                <a:cs typeface="Arial" pitchFamily="2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72" r:id="rId1"/>
    <p:sldLayoutId id="2147485373" r:id="rId2"/>
    <p:sldLayoutId id="2147485374" r:id="rId3"/>
    <p:sldLayoutId id="2147485375" r:id="rId4"/>
    <p:sldLayoutId id="2147485376" r:id="rId5"/>
    <p:sldLayoutId id="2147485377" r:id="rId6"/>
    <p:sldLayoutId id="2147485378" r:id="rId7"/>
    <p:sldLayoutId id="2147485379" r:id="rId8"/>
    <p:sldLayoutId id="2147485380" r:id="rId9"/>
    <p:sldLayoutId id="2147485381" r:id="rId10"/>
    <p:sldLayoutId id="21474853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ＭＳ Ｐゴシック" charset="0"/>
          <a:cs typeface="Arial" pitchFamily="-11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ＭＳ Ｐゴシック" charset="0"/>
          <a:cs typeface="Arial" pitchFamily="-11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ＭＳ Ｐゴシック" charset="0"/>
          <a:cs typeface="Arial" pitchFamily="-11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ＭＳ Ｐゴシック" charset="0"/>
          <a:cs typeface="Arial" pitchFamily="-11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Arial" pitchFamily="-110" charset="0"/>
          <a:cs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Arial" pitchFamily="-110" charset="0"/>
          <a:cs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Arial" pitchFamily="-110" charset="0"/>
          <a:cs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0" charset="0"/>
          <a:ea typeface="Arial" pitchFamily="-110" charset="0"/>
          <a:cs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0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AEB30BD-D266-8C44-A898-7F9C1CC82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84" r:id="rId2"/>
    <p:sldLayoutId id="2147485385" r:id="rId3"/>
    <p:sldLayoutId id="2147485386" r:id="rId4"/>
    <p:sldLayoutId id="2147485387" r:id="rId5"/>
    <p:sldLayoutId id="2147485388" r:id="rId6"/>
    <p:sldLayoutId id="2147485389" r:id="rId7"/>
    <p:sldLayoutId id="2147485390" r:id="rId8"/>
    <p:sldLayoutId id="2147485391" r:id="rId9"/>
    <p:sldLayoutId id="2147485392" r:id="rId10"/>
    <p:sldLayoutId id="2147485393" r:id="rId11"/>
    <p:sldLayoutId id="2147485394" r:id="rId12"/>
    <p:sldLayoutId id="214748539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20480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0494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4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4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4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4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480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0481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1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2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3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4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5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6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7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7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8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89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0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1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2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3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3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4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494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4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E702C98-0498-F049-B7C5-F07B1F17C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ABCDCCF-C2E1-3044-8DB2-EC706397C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  <p:sldLayoutId id="2147485408" r:id="rId12"/>
    <p:sldLayoutId id="2147485409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0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1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792003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13007"/>
            <a:ext cx="7920880" cy="2522151"/>
          </a:xfrm>
        </p:spPr>
        <p:txBody>
          <a:bodyPr/>
          <a:lstStyle/>
          <a:p>
            <a:pPr>
              <a:defRPr/>
            </a:pPr>
            <a:r>
              <a:rPr lang="ja-JP" altLang="en-US" sz="11500" b="1" dirty="0">
                <a:effectLst>
                  <a:glow rad="177800">
                    <a:schemeClr val="bg2"/>
                  </a:glow>
                </a:effectLst>
              </a:rPr>
              <a:t>死亡</a:t>
            </a:r>
            <a:br>
              <a:rPr lang="en-US" altLang="ja-JP" sz="11500" b="1" dirty="0">
                <a:effectLst>
                  <a:glow rad="177800">
                    <a:schemeClr val="bg2"/>
                  </a:glow>
                </a:effectLst>
              </a:rPr>
            </a:br>
            <a:r>
              <a:rPr lang="ja-JP" altLang="en-US" sz="8000" b="1" dirty="0">
                <a:effectLst>
                  <a:glow rad="177800">
                    <a:schemeClr val="bg2"/>
                  </a:glow>
                </a:effectLst>
              </a:rPr>
              <a:t>的起源</a:t>
            </a:r>
            <a:endParaRPr lang="en-US" sz="8000" b="1" dirty="0">
              <a:effectLst>
                <a:glow rad="177800">
                  <a:schemeClr val="bg2"/>
                </a:glo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Dr. Rick Griffith, </a:t>
            </a:r>
            <a:r>
              <a:rPr lang="zh-CN" altLang="en-US" sz="2000" dirty="0"/>
              <a:t>新加坡神学院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3012"/>
            <a:ext cx="9144000" cy="10796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algn="l">
              <a:defRPr/>
            </a:pP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Convincing Dialogue</a:t>
            </a:r>
          </a:p>
        </p:txBody>
      </p:sp>
      <p:grpSp>
        <p:nvGrpSpPr>
          <p:cNvPr id="268291" name="Group 5"/>
          <p:cNvGrpSpPr>
            <a:grpSpLocks/>
          </p:cNvGrpSpPr>
          <p:nvPr/>
        </p:nvGrpSpPr>
        <p:grpSpPr bwMode="auto">
          <a:xfrm>
            <a:off x="0" y="42863"/>
            <a:ext cx="6188075" cy="6815137"/>
            <a:chOff x="-1" y="43011"/>
            <a:chExt cx="6188349" cy="6814989"/>
          </a:xfrm>
        </p:grpSpPr>
        <p:pic>
          <p:nvPicPr>
            <p:cNvPr id="26829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19"/>
            <a:stretch>
              <a:fillRect/>
            </a:stretch>
          </p:blipFill>
          <p:spPr bwMode="auto">
            <a:xfrm>
              <a:off x="-1" y="43011"/>
              <a:ext cx="6188349" cy="6814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1435163" y="257318"/>
              <a:ext cx="3048135" cy="223673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213643" y="406073"/>
            <a:ext cx="34909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dirty="0"/>
              <a:t>你 们 不 一 定 死 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. </a:t>
            </a:r>
            <a:r>
              <a:rPr lang="zh-CN" altLang="en-US" dirty="0"/>
              <a:t>因 为 神 知 道 ， 你 们 吃 的 日 子 眼 睛 就 明 亮 了 ， 你 们 便 如 神 能 知 道 善 恶 。</a:t>
            </a:r>
            <a:endParaRPr lang="en-US" sz="32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3012"/>
            <a:ext cx="9144000" cy="10796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Convincing Dialogue</a:t>
            </a:r>
          </a:p>
        </p:txBody>
      </p:sp>
      <p:grpSp>
        <p:nvGrpSpPr>
          <p:cNvPr id="269315" name="Group 1"/>
          <p:cNvGrpSpPr>
            <a:grpSpLocks/>
          </p:cNvGrpSpPr>
          <p:nvPr/>
        </p:nvGrpSpPr>
        <p:grpSpPr bwMode="auto">
          <a:xfrm>
            <a:off x="1463675" y="23813"/>
            <a:ext cx="6126163" cy="6815137"/>
            <a:chOff x="1463520" y="24190"/>
            <a:chExt cx="6126091" cy="6814989"/>
          </a:xfrm>
        </p:grpSpPr>
        <p:pic>
          <p:nvPicPr>
            <p:cNvPr id="26931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0" r="33199"/>
            <a:stretch>
              <a:fillRect/>
            </a:stretch>
          </p:blipFill>
          <p:spPr bwMode="auto">
            <a:xfrm>
              <a:off x="1463520" y="24190"/>
              <a:ext cx="6126091" cy="6814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 bwMode="auto">
            <a:xfrm>
              <a:off x="2606507" y="127375"/>
              <a:ext cx="3092414" cy="223832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69316" name="TextBox 2"/>
          <p:cNvSpPr txBox="1">
            <a:spLocks noChangeArrowheads="1"/>
          </p:cNvSpPr>
          <p:nvPr/>
        </p:nvSpPr>
        <p:spPr bwMode="auto">
          <a:xfrm>
            <a:off x="2606675" y="555625"/>
            <a:ext cx="31432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你利用我们的骄傲与天真来诱惑我们</a:t>
            </a:r>
            <a:r>
              <a:rPr lang="en-US" altLang="zh-CN" b="1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 但这根本就 比不上在上帝面前所拥有的安全和喜乐。</a:t>
            </a:r>
            <a:endParaRPr lang="en-US" sz="32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3012"/>
            <a:ext cx="9144000" cy="107966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algn="r">
              <a:defRPr/>
            </a:pP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Convincing Dialogue</a:t>
            </a:r>
          </a:p>
        </p:txBody>
      </p:sp>
      <p:grpSp>
        <p:nvGrpSpPr>
          <p:cNvPr id="270338" name="Group 1"/>
          <p:cNvGrpSpPr>
            <a:grpSpLocks/>
          </p:cNvGrpSpPr>
          <p:nvPr/>
        </p:nvGrpSpPr>
        <p:grpSpPr bwMode="auto">
          <a:xfrm>
            <a:off x="2916238" y="0"/>
            <a:ext cx="6170612" cy="6815138"/>
            <a:chOff x="2916406" y="0"/>
            <a:chExt cx="6170342" cy="6814989"/>
          </a:xfrm>
        </p:grpSpPr>
        <p:pic>
          <p:nvPicPr>
            <p:cNvPr id="270342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16"/>
            <a:stretch>
              <a:fillRect/>
            </a:stretch>
          </p:blipFill>
          <p:spPr bwMode="auto">
            <a:xfrm>
              <a:off x="2916406" y="0"/>
              <a:ext cx="6170342" cy="6814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 bwMode="auto">
            <a:xfrm>
              <a:off x="3986334" y="209545"/>
              <a:ext cx="2684345" cy="207164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omic Sans MS" pitchFamily="-112" charset="0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7421534" y="563551"/>
              <a:ext cx="1446149" cy="12699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omic Sans MS" pitchFamily="-112" charset="0"/>
                <a:ea typeface="+mn-ea"/>
                <a:cs typeface="+mn-cs"/>
              </a:endParaRPr>
            </a:p>
          </p:txBody>
        </p:sp>
      </p:grpSp>
      <p:sp>
        <p:nvSpPr>
          <p:cNvPr id="270339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0340" name="TextBox 2"/>
          <p:cNvSpPr txBox="1">
            <a:spLocks noChangeArrowheads="1"/>
          </p:cNvSpPr>
          <p:nvPr/>
        </p:nvSpPr>
        <p:spPr bwMode="auto">
          <a:xfrm>
            <a:off x="3995936" y="509588"/>
            <a:ext cx="26828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000000"/>
                </a:solidFill>
                <a:cs typeface="Arial" charset="0"/>
              </a:rPr>
              <a:t>它是有机的，富含抗氧化剂，现在提供方便的包装</a:t>
            </a:r>
            <a:endParaRPr lang="en-US" sz="3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244556" y="747850"/>
            <a:ext cx="1800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我们要</a:t>
            </a:r>
            <a:endParaRPr lang="en-US" altLang="zh-CN" b="1" dirty="0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zh-CN" altLang="en-US" sz="3200" b="1" dirty="0">
                <a:solidFill>
                  <a:srgbClr val="000000"/>
                </a:solidFill>
                <a:cs typeface="Arial" charset="0"/>
              </a:rPr>
              <a:t>  两个</a:t>
            </a:r>
            <a:r>
              <a:rPr lang="zh-CN" altLang="en-US" b="1" dirty="0">
                <a:solidFill>
                  <a:srgbClr val="000000"/>
                </a:solidFill>
                <a:cs typeface="Arial" charset="0"/>
              </a:rPr>
              <a:t>。</a:t>
            </a:r>
            <a:endParaRPr lang="en-US" sz="32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2400"/>
            <a:ext cx="72390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2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116632"/>
            <a:ext cx="9036496" cy="378621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600" dirty="0"/>
              <a:t>於 是 女 人 见 那 棵 树 的 果 子 好 作 食 物 ， 也 悦 人 的 眼 目 ， 且 是 可 喜 爱 的 ， 能 使 人 有 智 慧 ， 就 摘 下 果 子 来 吃 了 ， 又 给 他 丈 夫 ， 他 丈 夫 也 吃 了 。</a:t>
            </a:r>
            <a:r>
              <a:rPr lang="fr-FR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</a:rPr>
              <a:t>”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创世记 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3:6 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CUVS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91440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6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4307" y="4498106"/>
            <a:ext cx="6679693" cy="1650734"/>
          </a:xfrm>
          <a:solidFill>
            <a:srgbClr val="008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ja-JP" altLang="en-US" sz="6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责备游戏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50800"/>
            <a:ext cx="9144001" cy="674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 b="29187"/>
          <a:stretch>
            <a:fillRect/>
          </a:stretch>
        </p:blipFill>
        <p:spPr bwMode="auto">
          <a:xfrm rot="10800000">
            <a:off x="3530600" y="1231900"/>
            <a:ext cx="2501900" cy="9921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 b="29187"/>
          <a:stretch>
            <a:fillRect/>
          </a:stretch>
        </p:blipFill>
        <p:spPr bwMode="auto">
          <a:xfrm rot="7006224">
            <a:off x="546894" y="3632994"/>
            <a:ext cx="2501900" cy="9921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400"/>
            <a:ext cx="24638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4307" y="4498106"/>
            <a:ext cx="6679693" cy="1650734"/>
          </a:xfrm>
          <a:solidFill>
            <a:srgbClr val="008000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ja-JP" altLang="en-US" sz="6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责备游戏</a:t>
            </a:r>
            <a:endParaRPr lang="en-US" sz="60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8099"/>
            <a:ext cx="9144000" cy="137160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亚当直到</a:t>
            </a:r>
            <a:r>
              <a:rPr lang="en-US" altLang="zh-CN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930</a:t>
            </a: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年后才死去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创世记</a:t>
            </a: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5:5), </a:t>
            </a:r>
          </a:p>
          <a:p>
            <a:pPr>
              <a:defRPr/>
            </a:pPr>
            <a:r>
              <a:rPr lang="zh-CN" alt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但他确实有死去</a:t>
            </a:r>
            <a:endParaRPr lang="en-US" sz="3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4435" name="Title 1"/>
          <p:cNvSpPr>
            <a:spLocks noGrp="1"/>
          </p:cNvSpPr>
          <p:nvPr>
            <p:ph type="ctrTitle"/>
          </p:nvPr>
        </p:nvSpPr>
        <p:spPr>
          <a:xfrm>
            <a:off x="685800" y="3197225"/>
            <a:ext cx="7772400" cy="14700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Adam died</a:t>
            </a:r>
          </a:p>
        </p:txBody>
      </p:sp>
      <p:pic>
        <p:nvPicPr>
          <p:cNvPr id="2744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473200"/>
            <a:ext cx="82423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死亡是真实的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52600"/>
            <a:ext cx="9144000" cy="2209800"/>
          </a:xfrm>
        </p:spPr>
        <p:txBody>
          <a:bodyPr/>
          <a:lstStyle/>
          <a:p>
            <a:pPr marL="539750" indent="-539750" algn="l" eaLnBrk="1" hangingPunct="1">
              <a:lnSpc>
                <a:spcPct val="90000"/>
              </a:lnSpc>
              <a:buFont typeface="Wingdings" charset="0"/>
              <a:buChar char="Ø"/>
              <a:defRPr/>
            </a:pP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每个人最终都得死 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由年老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事故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战争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谋杀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自然灾害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饥荒等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)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。</a:t>
            </a:r>
            <a:endParaRPr lang="en-US" altLang="ko-KR" b="1" dirty="0">
              <a:latin typeface="Arial" charset="0"/>
              <a:ea typeface="宋体" charset="0"/>
              <a:cs typeface="宋体" charset="0"/>
            </a:endParaRPr>
          </a:p>
          <a:p>
            <a:pPr marL="539750" indent="-539750" algn="l" eaLnBrk="1" hangingPunct="1">
              <a:lnSpc>
                <a:spcPct val="90000"/>
              </a:lnSpc>
              <a:buFont typeface="Wingdings" charset="0"/>
              <a:buChar char="Ø"/>
              <a:defRPr/>
            </a:pP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没有人可以避免自己的死亡</a:t>
            </a:r>
            <a:endParaRPr lang="en-US" altLang="ko-KR" sz="4400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4211" name="TextBox 5"/>
          <p:cNvSpPr txBox="1">
            <a:spLocks noChangeArrowheads="1"/>
          </p:cNvSpPr>
          <p:nvPr/>
        </p:nvSpPr>
        <p:spPr bwMode="auto">
          <a:xfrm>
            <a:off x="611560" y="4953000"/>
            <a:ext cx="8534400" cy="1077218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ko-KR" sz="3200" dirty="0">
                <a:solidFill>
                  <a:srgbClr val="FFFFFF"/>
                </a:solidFill>
                <a:latin typeface="Dominican Small Caps" charset="0"/>
                <a:ea typeface="宋体" charset="0"/>
                <a:cs typeface="宋体" charset="0"/>
              </a:rPr>
              <a:t>“…</a:t>
            </a:r>
            <a:r>
              <a:rPr lang="zh-CN" altLang="en-US" sz="3200" dirty="0"/>
              <a:t> 人人都有一死，死后且有审判</a:t>
            </a:r>
            <a:r>
              <a:rPr lang="en-US" altLang="ko-KR" sz="3200" dirty="0">
                <a:solidFill>
                  <a:srgbClr val="FFFFFF"/>
                </a:solidFill>
                <a:latin typeface="Dominican Small Caps" charset="0"/>
                <a:ea typeface="宋体" charset="0"/>
                <a:cs typeface="宋体" charset="0"/>
              </a:rPr>
              <a:t>” </a:t>
            </a:r>
            <a:br>
              <a:rPr lang="en-US" altLang="ko-KR" sz="3200" dirty="0">
                <a:solidFill>
                  <a:srgbClr val="FFFFFF"/>
                </a:solidFill>
                <a:latin typeface="Dominican Small Caps" charset="0"/>
                <a:ea typeface="宋体" charset="0"/>
                <a:cs typeface="宋体" charset="0"/>
              </a:rPr>
            </a:br>
            <a:r>
              <a:rPr lang="en-US" altLang="ko-KR" sz="3200" dirty="0">
                <a:solidFill>
                  <a:srgbClr val="FFFFFF"/>
                </a:solidFill>
                <a:latin typeface="Dominican Small Caps" charset="0"/>
                <a:ea typeface="宋体" charset="0"/>
                <a:cs typeface="宋体" charset="0"/>
              </a:rPr>
              <a:t>(</a:t>
            </a:r>
            <a:r>
              <a:rPr lang="ja-JP" altLang="en-US" sz="3200" dirty="0">
                <a:solidFill>
                  <a:srgbClr val="FFFFFF"/>
                </a:solidFill>
                <a:latin typeface="Dominican Small Caps" charset="0"/>
                <a:ea typeface="宋体" charset="0"/>
                <a:cs typeface="宋体" charset="0"/>
              </a:rPr>
              <a:t>希伯来书 </a:t>
            </a:r>
            <a:r>
              <a:rPr lang="en-US" altLang="ko-KR" sz="3200" dirty="0">
                <a:solidFill>
                  <a:srgbClr val="FFFFFF"/>
                </a:solidFill>
                <a:latin typeface="Dominican Small Caps" charset="0"/>
                <a:ea typeface="宋体" charset="0"/>
                <a:cs typeface="宋体" charset="0"/>
              </a:rPr>
              <a:t>9:27)</a:t>
            </a:r>
            <a:endParaRPr lang="en-US" altLang="zh-CN" sz="3200" dirty="0">
              <a:solidFill>
                <a:srgbClr val="FFFFFF"/>
              </a:solidFill>
              <a:latin typeface="Dominican Small Caps" charset="0"/>
              <a:ea typeface="宋体" charset="0"/>
              <a:cs typeface="宋体" charset="0"/>
            </a:endParaRPr>
          </a:p>
        </p:txBody>
      </p:sp>
      <p:pic>
        <p:nvPicPr>
          <p:cNvPr id="94212" name="Picture 6" descr="death al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60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5" descr="death_tunnel.jpg"/>
          <p:cNvPicPr>
            <a:picLocks noChangeAspect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死亡的类型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52600"/>
            <a:ext cx="9144000" cy="4495800"/>
          </a:xfrm>
        </p:spPr>
        <p:txBody>
          <a:bodyPr/>
          <a:lstStyle/>
          <a:p>
            <a:pPr marL="609600" indent="-609600" algn="l" eaLnBrk="1" hangingPunct="1">
              <a:lnSpc>
                <a:spcPct val="90000"/>
              </a:lnSpc>
              <a:defRPr/>
            </a:pPr>
            <a:r>
              <a:rPr lang="ja-JP" altLang="en-US" b="1" dirty="0">
                <a:latin typeface="Arial" charset="0"/>
                <a:ea typeface="宋体" charset="0"/>
                <a:cs typeface="宋体" charset="0"/>
              </a:rPr>
              <a:t>三种死亡 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:</a:t>
            </a:r>
          </a:p>
          <a:p>
            <a:pPr marL="609600" indent="-609600" algn="l" eaLnBrk="1" hangingPunct="1">
              <a:lnSpc>
                <a:spcPct val="90000"/>
              </a:lnSpc>
              <a:buFont typeface="Wingdings" charset="0"/>
              <a:buAutoNum type="arabicPeriod"/>
              <a:defRPr/>
            </a:pPr>
            <a:r>
              <a:rPr lang="ja-JP" altLang="en-US" sz="2800" b="1" u="sng" dirty="0">
                <a:solidFill>
                  <a:srgbClr val="CCFFCC"/>
                </a:solidFill>
                <a:latin typeface="Arial" charset="0"/>
                <a:ea typeface="宋体" charset="0"/>
                <a:cs typeface="宋体" charset="0"/>
              </a:rPr>
              <a:t>属灵</a:t>
            </a:r>
            <a:r>
              <a:rPr lang="ja-JP" altLang="en-US" sz="2800" b="1" dirty="0">
                <a:latin typeface="Arial" charset="0"/>
                <a:ea typeface="宋体" charset="0"/>
                <a:cs typeface="宋体" charset="0"/>
              </a:rPr>
              <a:t>死亡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:</a:t>
            </a:r>
            <a:br>
              <a:rPr lang="en-US" altLang="zh-CN" sz="2800" b="1" dirty="0">
                <a:latin typeface="Arial" charset="0"/>
                <a:ea typeface="宋体" charset="0"/>
                <a:cs typeface="宋体" charset="0"/>
              </a:rPr>
            </a:br>
            <a:r>
              <a:rPr lang="zh-CN" altLang="en-US" sz="2800" b="1" dirty="0">
                <a:latin typeface="Arial" charset="0"/>
                <a:ea typeface="宋体" charset="0"/>
                <a:cs typeface="宋体" charset="0"/>
              </a:rPr>
              <a:t>人与上帝</a:t>
            </a:r>
            <a:r>
              <a:rPr lang="zh-CN" altLang="en-US" sz="2800" b="1" dirty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分离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 (</a:t>
            </a:r>
            <a:r>
              <a:rPr lang="ja-JP" altLang="en-US" sz="2800" b="1" dirty="0">
                <a:latin typeface="Arial" charset="0"/>
                <a:ea typeface="宋体" charset="0"/>
                <a:cs typeface="宋体" charset="0"/>
              </a:rPr>
              <a:t>以弗所书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. 2:1-2)</a:t>
            </a:r>
            <a:br>
              <a:rPr lang="en-US" altLang="zh-CN" sz="2800" b="1" dirty="0">
                <a:latin typeface="Arial" charset="0"/>
                <a:ea typeface="宋体" charset="0"/>
                <a:cs typeface="宋体" charset="0"/>
              </a:rPr>
            </a:br>
            <a:endParaRPr lang="en-US" altLang="zh-CN" sz="1200" b="1" dirty="0">
              <a:latin typeface="Arial" charset="0"/>
              <a:ea typeface="宋体" charset="0"/>
              <a:cs typeface="宋体" charset="0"/>
            </a:endParaRPr>
          </a:p>
          <a:p>
            <a:pPr marL="609600" indent="-609600" algn="l" eaLnBrk="1" hangingPunct="1">
              <a:lnSpc>
                <a:spcPct val="90000"/>
              </a:lnSpc>
              <a:buFont typeface="Wingdings" charset="0"/>
              <a:buAutoNum type="arabicPeriod"/>
              <a:defRPr/>
            </a:pPr>
            <a:r>
              <a:rPr lang="ja-JP" altLang="en-US" sz="2800" b="1" u="sng" dirty="0">
                <a:solidFill>
                  <a:srgbClr val="CCFFCC"/>
                </a:solidFill>
                <a:latin typeface="Arial" charset="0"/>
                <a:ea typeface="宋体" charset="0"/>
                <a:cs typeface="宋体" charset="0"/>
              </a:rPr>
              <a:t>肉体</a:t>
            </a:r>
            <a:r>
              <a:rPr lang="ja-JP" altLang="en-US" sz="2800" b="1" dirty="0">
                <a:latin typeface="Arial" charset="0"/>
                <a:ea typeface="宋体" charset="0"/>
                <a:cs typeface="宋体" charset="0"/>
              </a:rPr>
              <a:t>死亡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: </a:t>
            </a:r>
            <a:br>
              <a:rPr lang="en-US" altLang="zh-CN" sz="2800" b="1" dirty="0">
                <a:latin typeface="Arial" charset="0"/>
                <a:ea typeface="宋体" charset="0"/>
                <a:cs typeface="宋体" charset="0"/>
              </a:rPr>
            </a:br>
            <a:r>
              <a:rPr lang="zh-CN" altLang="en-US" sz="2800" b="1" dirty="0">
                <a:latin typeface="Arial" charset="0"/>
                <a:ea typeface="宋体" charset="0"/>
                <a:cs typeface="宋体" charset="0"/>
              </a:rPr>
              <a:t>灵魂与身体</a:t>
            </a:r>
            <a:r>
              <a:rPr lang="zh-CN" altLang="en-US" sz="2800" b="1" dirty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分离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 (</a:t>
            </a:r>
            <a:r>
              <a:rPr lang="ja-JP" altLang="en-US" sz="2800" b="1" dirty="0">
                <a:solidFill>
                  <a:srgbClr val="FFFFFF"/>
                </a:solidFill>
                <a:latin typeface="SimSun" panose="02010600030101010101" pitchFamily="2" charset="-122"/>
                <a:ea typeface="SimSun" panose="02010600030101010101" pitchFamily="2" charset="-122"/>
                <a:cs typeface="굴림" charset="0"/>
              </a:rPr>
              <a:t>创世记</a:t>
            </a:r>
            <a:r>
              <a:rPr lang="en-US" altLang="ko-KR" sz="2800" b="1" dirty="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 35:18-19;</a:t>
            </a:r>
            <a:r>
              <a:rPr lang="en-US" altLang="ko-KR" sz="2800" b="1" dirty="0">
                <a:latin typeface="Arial" charset="0"/>
                <a:ea typeface="굴림" charset="0"/>
                <a:cs typeface="굴림" charset="0"/>
              </a:rPr>
              <a:t> </a:t>
            </a:r>
            <a:r>
              <a:rPr lang="ja-JP" altLang="en-US" sz="2800" b="1" dirty="0">
                <a:latin typeface="Arial" charset="0"/>
                <a:ea typeface="宋体" charset="0"/>
                <a:cs typeface="宋体" charset="0"/>
              </a:rPr>
              <a:t>传道书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 12:7; </a:t>
            </a:r>
            <a:r>
              <a:rPr lang="ja-JP" altLang="en-US" sz="2800" b="1" dirty="0">
                <a:latin typeface="Arial" charset="0"/>
                <a:ea typeface="宋体" charset="0"/>
                <a:cs typeface="宋体" charset="0"/>
              </a:rPr>
              <a:t>雅各书 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2:26</a:t>
            </a:r>
            <a:r>
              <a:rPr lang="en-US" altLang="ko-KR" sz="2800" b="1" dirty="0">
                <a:latin typeface="Arial" charset="0"/>
                <a:ea typeface="宋体" charset="0"/>
                <a:cs typeface="宋体" charset="0"/>
              </a:rPr>
              <a:t>)</a:t>
            </a:r>
            <a:br>
              <a:rPr lang="en-US" altLang="zh-CN" sz="2800" b="1" dirty="0">
                <a:latin typeface="Arial" charset="0"/>
                <a:ea typeface="宋体" charset="0"/>
                <a:cs typeface="宋体" charset="0"/>
              </a:rPr>
            </a:br>
            <a:endParaRPr lang="en-US" altLang="zh-CN" sz="1200" b="1" dirty="0">
              <a:latin typeface="Arial" charset="0"/>
              <a:ea typeface="宋体" charset="0"/>
              <a:cs typeface="宋体" charset="0"/>
            </a:endParaRPr>
          </a:p>
          <a:p>
            <a:pPr marL="609600" indent="-609600" algn="l" eaLnBrk="1" hangingPunct="1">
              <a:lnSpc>
                <a:spcPct val="90000"/>
              </a:lnSpc>
              <a:buFont typeface="Wingdings" charset="0"/>
              <a:buAutoNum type="arabicPeriod"/>
              <a:defRPr/>
            </a:pPr>
            <a:r>
              <a:rPr lang="ja-JP" altLang="en-US" sz="2800" b="1" u="sng" dirty="0">
                <a:solidFill>
                  <a:srgbClr val="CCFFCC"/>
                </a:solidFill>
                <a:latin typeface="Arial" charset="0"/>
                <a:ea typeface="宋体" charset="0"/>
                <a:cs typeface="宋体" charset="0"/>
              </a:rPr>
              <a:t>第二次</a:t>
            </a:r>
            <a:r>
              <a:rPr lang="ja-JP" altLang="en-US" sz="2800" b="1" dirty="0">
                <a:latin typeface="Arial" charset="0"/>
                <a:ea typeface="宋体" charset="0"/>
                <a:cs typeface="宋体" charset="0"/>
              </a:rPr>
              <a:t>死亡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sz="2800" b="1" dirty="0">
                <a:latin typeface="Arial" charset="0"/>
                <a:ea typeface="宋体" charset="0"/>
                <a:cs typeface="宋体" charset="0"/>
              </a:rPr>
              <a:t>永恒的死亡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)</a:t>
            </a:r>
            <a:br>
              <a:rPr lang="en-US" altLang="zh-CN" sz="2800" b="1" dirty="0">
                <a:latin typeface="Arial" charset="0"/>
                <a:ea typeface="宋体" charset="0"/>
                <a:cs typeface="宋体" charset="0"/>
              </a:rPr>
            </a:br>
            <a:r>
              <a:rPr lang="zh-CN" altLang="en-US" sz="2800" b="1" dirty="0">
                <a:latin typeface="Arial" charset="0"/>
                <a:ea typeface="宋体" charset="0"/>
                <a:cs typeface="宋体" charset="0"/>
              </a:rPr>
              <a:t>在无尽的惩罚时期与上帝的同在</a:t>
            </a:r>
            <a:r>
              <a:rPr lang="zh-CN" altLang="en-US" sz="2800" b="1" dirty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分离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sz="28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启示录</a:t>
            </a:r>
            <a:r>
              <a:rPr lang="en-US" altLang="ko-KR" sz="2800" b="1" dirty="0">
                <a:latin typeface="Arial" charset="0"/>
                <a:ea typeface="宋体" charset="0"/>
                <a:cs typeface="宋体" charset="0"/>
              </a:rPr>
              <a:t> 20:14;</a:t>
            </a:r>
            <a:r>
              <a:rPr lang="en-US" altLang="zh-CN" sz="2800" b="1" dirty="0">
                <a:latin typeface="Arial" charset="0"/>
                <a:ea typeface="宋体" charset="0"/>
                <a:cs typeface="宋体" charset="0"/>
              </a:rPr>
              <a:t> 21:8)  </a:t>
            </a:r>
            <a:br>
              <a:rPr lang="en-US" altLang="zh-CN" sz="2800" b="1" dirty="0">
                <a:latin typeface="Arial" charset="0"/>
                <a:ea typeface="宋体" charset="0"/>
                <a:cs typeface="宋体" charset="0"/>
              </a:rPr>
            </a:br>
            <a:endParaRPr lang="en-US" altLang="zh-CN" sz="2800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379363">
            <a:off x="1075709" y="2248555"/>
            <a:ext cx="7559675" cy="1569660"/>
          </a:xfrm>
          <a:prstGeom prst="rect">
            <a:avLst/>
          </a:prstGeom>
          <a:solidFill>
            <a:srgbClr val="0005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1" dirty="0">
                <a:cs typeface="Arial" charset="0"/>
              </a:rPr>
              <a:t>创世记</a:t>
            </a:r>
            <a:r>
              <a:rPr lang="en-US" b="1" dirty="0"/>
              <a:t> 35:18-19 (CUVMPS) “</a:t>
            </a:r>
            <a:r>
              <a:rPr lang="zh-CN" altLang="en-US" b="1" dirty="0"/>
              <a:t>她</a:t>
            </a:r>
            <a:r>
              <a:rPr lang="en-US" altLang="zh-CN" b="1" dirty="0">
                <a:solidFill>
                  <a:srgbClr val="FFFF00"/>
                </a:solidFill>
              </a:rPr>
              <a:t>[</a:t>
            </a:r>
            <a:r>
              <a:rPr lang="ja-JP" altLang="en-US" b="1" dirty="0">
                <a:solidFill>
                  <a:srgbClr val="FFFF00"/>
                </a:solidFill>
              </a:rPr>
              <a:t>拉结</a:t>
            </a:r>
            <a:r>
              <a:rPr lang="en-US" altLang="ja-JP" b="1" dirty="0">
                <a:solidFill>
                  <a:srgbClr val="FFFF00"/>
                </a:solidFill>
              </a:rPr>
              <a:t>]</a:t>
            </a:r>
            <a:r>
              <a:rPr lang="zh-CN" altLang="en-US" b="1" dirty="0"/>
              <a:t>将近于死，</a:t>
            </a:r>
            <a:r>
              <a:rPr lang="zh-CN" altLang="en-US" b="1" dirty="0">
                <a:solidFill>
                  <a:srgbClr val="FFFF00"/>
                </a:solidFill>
              </a:rPr>
              <a:t>灵魂要走的时候</a:t>
            </a:r>
            <a:r>
              <a:rPr lang="zh-CN" altLang="en-US" b="1" dirty="0"/>
              <a:t>，就给她儿子起名叫便俄尼，他父亲却给他起名叫便雅悯。 拉结死了，葬在以法他的路旁。以法他就是伯利恒。 </a:t>
            </a:r>
            <a:r>
              <a:rPr lang="en-US" b="1" dirty="0"/>
              <a:t>”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-379363">
            <a:off x="1075709" y="4130773"/>
            <a:ext cx="7559675" cy="830997"/>
          </a:xfrm>
          <a:prstGeom prst="rect">
            <a:avLst/>
          </a:prstGeom>
          <a:solidFill>
            <a:srgbClr val="0005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1" dirty="0"/>
              <a:t>传道书 </a:t>
            </a:r>
            <a:r>
              <a:rPr lang="en-US" b="1" dirty="0"/>
              <a:t>12:7 (CUVS) “</a:t>
            </a:r>
            <a:r>
              <a:rPr lang="zh-CN" altLang="en-US" b="1" dirty="0"/>
              <a:t>尘 土 仍 归 於 地 ， </a:t>
            </a:r>
            <a:r>
              <a:rPr lang="zh-CN" altLang="en-US" b="1" dirty="0">
                <a:solidFill>
                  <a:srgbClr val="FFFF00"/>
                </a:solidFill>
              </a:rPr>
              <a:t>灵 仍 归 於 赐 灵 的 神</a:t>
            </a:r>
            <a:r>
              <a:rPr lang="en-US" dirty="0"/>
              <a:t> 。</a:t>
            </a:r>
            <a:r>
              <a:rPr lang="en-US" b="1" dirty="0"/>
              <a:t>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-379363">
            <a:off x="1075709" y="5282903"/>
            <a:ext cx="7559675" cy="830263"/>
          </a:xfrm>
          <a:prstGeom prst="rect">
            <a:avLst/>
          </a:prstGeom>
          <a:solidFill>
            <a:srgbClr val="0005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b="1" dirty="0"/>
              <a:t>雅各书 </a:t>
            </a:r>
            <a:r>
              <a:rPr lang="en-US" b="1" dirty="0"/>
              <a:t>2:26 (CUVS) “</a:t>
            </a:r>
            <a:r>
              <a:rPr lang="zh-CN" altLang="en-US" b="1" dirty="0">
                <a:solidFill>
                  <a:srgbClr val="FFFF00"/>
                </a:solidFill>
              </a:rPr>
              <a:t>身 体 没 有 灵 魂 是 死 的</a:t>
            </a:r>
            <a:r>
              <a:rPr lang="zh-CN" altLang="en-US" b="1" dirty="0"/>
              <a:t> ， 信 心 没 有 行 为 也 是 死 的 。</a:t>
            </a:r>
            <a:r>
              <a:rPr lang="en-US" b="1" dirty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55976" y="990600"/>
            <a:ext cx="4711063" cy="532447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dirty="0"/>
              <a:t> 你必汗流满面，才有饭吃，直到你归回地土，因为你是从地土取出来的；你既然是尘土，就要归回尘土。 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 (3:19 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CNVS</a:t>
            </a:r>
            <a:r>
              <a:rPr lang="en-US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pic>
        <p:nvPicPr>
          <p:cNvPr id="2754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810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1"/>
            <a:ext cx="9144000" cy="91440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457200"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亚当和夏娃的</a:t>
            </a:r>
            <a:r>
              <a:rPr lang="ja-JP" altLang="en-US" sz="3600" dirty="0">
                <a:solidFill>
                  <a:srgbClr val="FFFF00"/>
                </a:solidFill>
              </a:rPr>
              <a:t>属灵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上开始死亡</a:t>
            </a:r>
            <a:endParaRPr lang="en-US" sz="3600" b="1" dirty="0">
              <a:solidFill>
                <a:srgbClr val="FFFF00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5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3657600" cy="1752600"/>
          </a:xfrm>
        </p:spPr>
        <p:txBody>
          <a:bodyPr/>
          <a:lstStyle/>
          <a:p>
            <a:r>
              <a:rPr lang="ja-JP" altLang="en-US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死星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8069" name="Picture 4" descr="Death Star in Star W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57313"/>
            <a:ext cx="54864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9B485DE-7783-5A4B-AF4E-6EB27AE08184}"/>
              </a:ext>
            </a:extLst>
          </p:cNvPr>
          <p:cNvGrpSpPr/>
          <p:nvPr/>
        </p:nvGrpSpPr>
        <p:grpSpPr>
          <a:xfrm>
            <a:off x="0" y="0"/>
            <a:ext cx="5559425" cy="6858000"/>
            <a:chOff x="0" y="0"/>
            <a:chExt cx="5559425" cy="6858000"/>
          </a:xfrm>
        </p:grpSpPr>
        <p:pic>
          <p:nvPicPr>
            <p:cNvPr id="13" name="Picture 12" descr="death_star_brainstorming.me.jpg">
              <a:extLst>
                <a:ext uri="{FF2B5EF4-FFF2-40B4-BE49-F238E27FC236}">
                  <a16:creationId xmlns:a16="http://schemas.microsoft.com/office/drawing/2014/main" id="{501963A6-D83B-3C43-87E8-494EBB885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5594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881E8A-CF1E-A443-A9B8-192A932284C2}"/>
                </a:ext>
              </a:extLst>
            </p:cNvPr>
            <p:cNvSpPr/>
            <p:nvPr/>
          </p:nvSpPr>
          <p:spPr bwMode="auto">
            <a:xfrm>
              <a:off x="1043608" y="260648"/>
              <a:ext cx="2160240" cy="144016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7D08F8-54CF-4841-B503-03C4640FFCB4}"/>
                </a:ext>
              </a:extLst>
            </p:cNvPr>
            <p:cNvSpPr txBox="1"/>
            <p:nvPr/>
          </p:nvSpPr>
          <p:spPr>
            <a:xfrm>
              <a:off x="1199592" y="417494"/>
              <a:ext cx="19442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/>
                <a:t>伙计们，干得好。</a:t>
              </a:r>
              <a:endParaRPr lang="en-US" altLang="zh-CN" sz="1600" b="1" dirty="0"/>
            </a:p>
            <a:p>
              <a:pPr algn="ctr"/>
              <a:r>
                <a:rPr lang="zh-CN" altLang="en-US" sz="1600" b="1" dirty="0"/>
                <a:t>我们在这里提出一些可行的项目。让我们研究一下。</a:t>
              </a:r>
              <a:endParaRPr lang="en-US" sz="16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algn="l" eaLnBrk="1" hangingPunct="1">
              <a:defRPr/>
            </a:pPr>
            <a:r>
              <a:rPr lang="ja-JP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肉体死亡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458200" cy="2590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ko-KR" sz="2800" b="1" dirty="0">
                <a:latin typeface="Arial"/>
                <a:ea typeface="宋体" charset="0"/>
                <a:cs typeface="Arial"/>
              </a:rPr>
              <a:t>“</a:t>
            </a:r>
            <a:r>
              <a:rPr lang="zh-CN" altLang="en-US" sz="2800" b="1" dirty="0">
                <a:latin typeface="Arial"/>
                <a:ea typeface="宋体" charset="0"/>
              </a:rPr>
              <a:t>虽然死亡既是真实的，也是不可避免的，但它是</a:t>
            </a:r>
            <a:r>
              <a:rPr lang="zh-CN" altLang="en-US" sz="2800" b="1" dirty="0">
                <a:solidFill>
                  <a:srgbClr val="FFFF00"/>
                </a:solidFill>
                <a:latin typeface="Arial"/>
                <a:ea typeface="宋体" charset="0"/>
              </a:rPr>
              <a:t>不自然</a:t>
            </a:r>
            <a:r>
              <a:rPr lang="zh-CN" altLang="en-US" sz="2800" b="1" dirty="0">
                <a:latin typeface="Arial"/>
                <a:ea typeface="宋体" charset="0"/>
              </a:rPr>
              <a:t>的。</a:t>
            </a:r>
            <a:r>
              <a:rPr lang="en-US" altLang="ko-KR" sz="2800" b="1" dirty="0">
                <a:latin typeface="Arial"/>
                <a:ea typeface="宋体" charset="0"/>
                <a:cs typeface="Arial"/>
              </a:rPr>
              <a:t> </a:t>
            </a:r>
            <a:r>
              <a:rPr lang="zh-CN" altLang="en-US" sz="2800" b="1" dirty="0">
                <a:latin typeface="Arial"/>
                <a:ea typeface="宋体" charset="0"/>
              </a:rPr>
              <a:t>当上帝创造了天地，死亡不是它的一部分。</a:t>
            </a:r>
            <a:r>
              <a:rPr lang="en-US" altLang="ko-KR" sz="2800" b="1" dirty="0">
                <a:latin typeface="Arial"/>
                <a:ea typeface="宋体" charset="0"/>
                <a:cs typeface="Arial"/>
              </a:rPr>
              <a:t> </a:t>
            </a:r>
            <a:r>
              <a:rPr lang="zh-CN" altLang="en-US" sz="2800" b="1" dirty="0">
                <a:latin typeface="Arial"/>
                <a:ea typeface="宋体" charset="0"/>
              </a:rPr>
              <a:t>这就是为什么，最终，死亡将被征服 </a:t>
            </a:r>
            <a:r>
              <a:rPr lang="en-US" altLang="ko-KR" sz="2800" b="1" dirty="0">
                <a:latin typeface="Arial"/>
                <a:ea typeface="宋体" charset="0"/>
                <a:cs typeface="Arial"/>
              </a:rPr>
              <a:t>(</a:t>
            </a:r>
            <a:r>
              <a:rPr lang="ja-JP" altLang="en-US" sz="2800" b="1" dirty="0">
                <a:latin typeface="Arial"/>
                <a:ea typeface="宋体" charset="0"/>
              </a:rPr>
              <a:t>哥林多前书 </a:t>
            </a:r>
            <a:r>
              <a:rPr lang="en-US" altLang="ko-KR" sz="2800" b="1" dirty="0">
                <a:latin typeface="Arial"/>
                <a:ea typeface="宋体" charset="0"/>
                <a:cs typeface="Arial"/>
              </a:rPr>
              <a:t>15:26).” </a:t>
            </a:r>
            <a:endParaRPr lang="en-US" altLang="zh-CN" sz="2800" b="1" dirty="0">
              <a:latin typeface="Arial"/>
              <a:ea typeface="宋体" charset="0"/>
              <a:cs typeface="Arial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-15240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altLang="ko-K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Paul Benware, </a:t>
            </a:r>
            <a:r>
              <a:rPr lang="zh-CN" altLang="en-US" sz="1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了解末日预言</a:t>
            </a:r>
            <a:r>
              <a:rPr lang="en-US" altLang="ko-K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宋体" charset="0"/>
                <a:cs typeface="Arial"/>
              </a:rPr>
              <a:t>, 346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828800"/>
            <a:ext cx="533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buClr>
                <a:srgbClr val="FFCC00"/>
              </a:buClr>
              <a:defRPr/>
            </a:pPr>
            <a:r>
              <a:rPr lang="zh-CN" altLang="en-US" b="1" u="sng" dirty="0">
                <a:solidFill>
                  <a:srgbClr val="FFFFFF"/>
                </a:solidFill>
                <a:latin typeface="Arial"/>
                <a:ea typeface="宋体" charset="0"/>
              </a:rPr>
              <a:t>自然还是不自然？</a:t>
            </a:r>
            <a:endParaRPr lang="en-US" altLang="zh-CN" b="1" dirty="0">
              <a:solidFill>
                <a:srgbClr val="FFFFFF"/>
              </a:solidFill>
              <a:latin typeface="Arial"/>
              <a:ea typeface="宋体" charset="0"/>
              <a:cs typeface="Arial"/>
            </a:endParaRPr>
          </a:p>
        </p:txBody>
      </p:sp>
      <p:pic>
        <p:nvPicPr>
          <p:cNvPr id="983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5179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肉体死亡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133600"/>
            <a:ext cx="5867400" cy="4267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zh-CN" altLang="en-US" b="1" u="sng" dirty="0">
                <a:latin typeface="Arial" charset="0"/>
                <a:ea typeface="宋体" charset="0"/>
                <a:cs typeface="宋体" charset="0"/>
              </a:rPr>
              <a:t>自然还是不自然？</a:t>
            </a:r>
            <a:endParaRPr lang="en-US" altLang="zh-CN" b="1" u="sng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 </a:t>
            </a:r>
            <a:endParaRPr lang="en-US" altLang="ko-KR" b="1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身体死亡</a:t>
            </a:r>
            <a:r>
              <a:rPr lang="zh-CN" altLang="en-US" b="1" dirty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不是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人类</a:t>
            </a:r>
            <a:r>
              <a:rPr lang="zh-CN" altLang="en-US" b="1" dirty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原始状况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的</a:t>
            </a:r>
            <a:r>
              <a:rPr lang="zh-CN" altLang="en-US" b="1" dirty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一部分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。</a:t>
            </a: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这是一种外来和敌对的东西。 保罗把它视为敌人</a:t>
            </a: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。</a:t>
            </a:r>
            <a:endParaRPr lang="en-US" altLang="ko-KR" b="1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b="1" dirty="0">
                <a:latin typeface="Arial"/>
                <a:ea typeface="宋体" charset="0"/>
              </a:rPr>
              <a:t>哥林多前书 </a:t>
            </a: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15:26).” </a:t>
            </a: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                                                   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4643438" y="6248400"/>
            <a:ext cx="4356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1" hangingPunct="1"/>
            <a:r>
              <a:rPr lang="en-US" altLang="ko-KR" sz="1800" b="1" dirty="0">
                <a:solidFill>
                  <a:srgbClr val="FFFFFF"/>
                </a:solidFill>
                <a:ea typeface="Arial" charset="0"/>
                <a:cs typeface="Arial" charset="0"/>
              </a:rPr>
              <a:t>Erickson, </a:t>
            </a:r>
            <a:r>
              <a:rPr lang="ja-JP" altLang="en-US" sz="1800" b="1" i="1" dirty="0">
                <a:solidFill>
                  <a:srgbClr val="FFFFFF"/>
                </a:solidFill>
                <a:ea typeface="Arial" charset="0"/>
                <a:cs typeface="Arial" charset="0"/>
              </a:rPr>
              <a:t>基督教神学</a:t>
            </a:r>
            <a:r>
              <a:rPr lang="en-US" altLang="ko-KR" sz="1800" b="1" dirty="0">
                <a:solidFill>
                  <a:srgbClr val="FFFFFF"/>
                </a:solidFill>
                <a:ea typeface="Arial" charset="0"/>
                <a:cs typeface="Arial" charset="0"/>
              </a:rPr>
              <a:t>, 1177</a:t>
            </a:r>
          </a:p>
        </p:txBody>
      </p:sp>
      <p:pic>
        <p:nvPicPr>
          <p:cNvPr id="100356" name="Picture 6" descr="Hooded434px-Dea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133600"/>
            <a:ext cx="289083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肉体死亡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102402" name="Rectangle 4"/>
          <p:cNvSpPr>
            <a:spLocks noChangeArrowheads="1"/>
          </p:cNvSpPr>
          <p:nvPr/>
        </p:nvSpPr>
        <p:spPr bwMode="auto">
          <a:xfrm>
            <a:off x="4716463" y="6248400"/>
            <a:ext cx="4356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1" hangingPunct="1"/>
            <a:r>
              <a:rPr lang="en-US" altLang="ko-KR" sz="1800" b="1" dirty="0" err="1">
                <a:solidFill>
                  <a:srgbClr val="FFFFFF"/>
                </a:solidFill>
                <a:ea typeface="Arial" charset="0"/>
                <a:cs typeface="Arial" charset="0"/>
              </a:rPr>
              <a:t>Grudem</a:t>
            </a:r>
            <a:r>
              <a:rPr lang="en-US" altLang="ko-KR" sz="1800" b="1" dirty="0">
                <a:solidFill>
                  <a:srgbClr val="FFFFFF"/>
                </a:solidFill>
                <a:ea typeface="Arial" charset="0"/>
                <a:cs typeface="Arial" charset="0"/>
              </a:rPr>
              <a:t>, </a:t>
            </a:r>
            <a:r>
              <a:rPr lang="ja-JP" altLang="en-US" sz="1800" b="1" i="1" dirty="0">
                <a:solidFill>
                  <a:srgbClr val="FFFFFF"/>
                </a:solidFill>
                <a:ea typeface="Arial" charset="0"/>
                <a:cs typeface="Arial" charset="0"/>
              </a:rPr>
              <a:t>系统神学</a:t>
            </a:r>
            <a:r>
              <a:rPr lang="en-US" altLang="ko-KR" sz="1800" b="1" dirty="0">
                <a:solidFill>
                  <a:srgbClr val="FFFFFF"/>
                </a:solidFill>
                <a:ea typeface="Arial" charset="0"/>
                <a:cs typeface="Arial" charset="0"/>
              </a:rPr>
              <a:t>, 812</a:t>
            </a:r>
          </a:p>
        </p:txBody>
      </p:sp>
      <p:pic>
        <p:nvPicPr>
          <p:cNvPr id="102403" name="Picture 6" descr="death gam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971800"/>
            <a:ext cx="3238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963" y="1752600"/>
            <a:ext cx="5930900" cy="42672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zh-CN" altLang="en-US" b="1" u="sng" dirty="0">
                <a:latin typeface="Arial" charset="0"/>
                <a:ea typeface="宋体" charset="0"/>
                <a:cs typeface="宋体" charset="0"/>
              </a:rPr>
              <a:t>自然还是不自然？</a:t>
            </a:r>
            <a:endParaRPr lang="en-US" altLang="zh-CN" b="1" u="sng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 </a:t>
            </a:r>
            <a:endParaRPr lang="en-US" altLang="ko-KR" b="1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我们还必须记住，死亡</a:t>
            </a:r>
            <a:r>
              <a:rPr lang="zh-CN" altLang="en-US" b="1" dirty="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rPr>
              <a:t>不是自然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的，是不对的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;</a:t>
            </a: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在上帝创造的世界中，它是不应该存在。</a:t>
            </a: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它是一个敌人，是基督最终会毁灭的东西 </a:t>
            </a: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b="1" dirty="0">
                <a:latin typeface="Arial"/>
                <a:ea typeface="宋体" charset="0"/>
              </a:rPr>
              <a:t>哥林多前书</a:t>
            </a: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15:26)” </a:t>
            </a: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altLang="ko-KR" b="1" dirty="0">
                <a:latin typeface="Arial" charset="0"/>
                <a:ea typeface="宋体" charset="0"/>
                <a:cs typeface="宋体" charset="0"/>
              </a:rPr>
              <a:t>                                                   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685800"/>
          </a:xfrm>
          <a:solidFill>
            <a:srgbClr val="000000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3600" dirty="0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死亡类型概述</a:t>
            </a:r>
            <a:endParaRPr lang="en-US" sz="3600" dirty="0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graphicFrame>
        <p:nvGraphicFramePr>
          <p:cNvPr id="72825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802801"/>
              </p:ext>
            </p:extLst>
          </p:nvPr>
        </p:nvGraphicFramePr>
        <p:xfrm>
          <a:off x="0" y="1117600"/>
          <a:ext cx="9144000" cy="4154491"/>
        </p:xfrm>
        <a:graphic>
          <a:graphicData uri="http://schemas.openxmlformats.org/drawingml/2006/table">
            <a:tbl>
              <a:tblPr/>
              <a:tblGrid>
                <a:gridCol w="2103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7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属灵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肉体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第二次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定义：分离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</a:t>
                      </a:r>
                    </a:p>
                  </a:txBody>
                  <a:tcPr marL="50800" marR="508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人与上帝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身体和灵魂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人与上帝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经历的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只有不信的人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全人类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只有不信的人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灵魂所在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地球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ja-JP" alt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阴间</a:t>
                      </a: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或天堂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地狱（火湖）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受到影响的部分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灵魂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身体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灵魂和身体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时间段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转换之前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在生命和复活之间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复活后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为期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一时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一时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永恒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关键经文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ja-JP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以弗所书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2:1, 5, 12</a:t>
                      </a: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ja-JP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雅各书 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2:26</a:t>
                      </a: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ja-JP" alt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启示录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 20:14-15</a:t>
                      </a: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4497" name="Rectangle 122"/>
          <p:cNvSpPr>
            <a:spLocks noChangeArrowheads="1"/>
          </p:cNvSpPr>
          <p:nvPr/>
        </p:nvSpPr>
        <p:spPr bwMode="auto">
          <a:xfrm>
            <a:off x="2447925" y="6215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4498" name="Text Box 123"/>
          <p:cNvSpPr txBox="1">
            <a:spLocks noChangeArrowheads="1"/>
          </p:cNvSpPr>
          <p:nvPr/>
        </p:nvSpPr>
        <p:spPr bwMode="auto">
          <a:xfrm>
            <a:off x="8458200" y="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000000"/>
                </a:solidFill>
                <a:cs typeface="Arial" charset="0"/>
              </a:rPr>
              <a:t>48</a:t>
            </a: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b="0" u="sng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Death</a:t>
            </a:r>
          </a:p>
        </p:txBody>
      </p:sp>
      <p:pic>
        <p:nvPicPr>
          <p:cNvPr id="105474" name="Picture 5" descr="cat-asks-where-the-sting-of-death-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52600"/>
            <a:ext cx="9144000" cy="4876800"/>
          </a:xfrm>
        </p:spPr>
        <p:txBody>
          <a:bodyPr/>
          <a:lstStyle/>
          <a:p>
            <a:pPr marL="3175" eaLnBrk="1" hangingPunct="1">
              <a:lnSpc>
                <a:spcPct val="80000"/>
              </a:lnSpc>
              <a:defRPr/>
            </a:pPr>
            <a:r>
              <a:rPr lang="en-US" altLang="zh-CN" sz="36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zh-CN" altLang="en-US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死亡是不自然的，因为它是罪的惩罚， </a:t>
            </a:r>
            <a:endParaRPr lang="en-US" altLang="zh-CN" b="1" dirty="0">
              <a:effectLst>
                <a:glow rad="177800">
                  <a:schemeClr val="bg2">
                    <a:alpha val="98000"/>
                  </a:schemeClr>
                </a:glow>
              </a:effectLst>
              <a:latin typeface="Arial" charset="0"/>
              <a:ea typeface="宋体" charset="0"/>
              <a:cs typeface="宋体" charset="0"/>
            </a:endParaRPr>
          </a:p>
          <a:p>
            <a:pPr marL="3175" eaLnBrk="1" hangingPunct="1">
              <a:lnSpc>
                <a:spcPct val="80000"/>
              </a:lnSpc>
              <a:defRPr/>
            </a:pPr>
            <a:r>
              <a:rPr lang="zh-CN" altLang="en-US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而它需要被摧毁。</a:t>
            </a:r>
            <a:endParaRPr lang="en-US" altLang="zh-CN" sz="3600" b="1" dirty="0">
              <a:effectLst>
                <a:glow rad="177800">
                  <a:schemeClr val="bg2">
                    <a:alpha val="98000"/>
                  </a:schemeClr>
                </a:glow>
              </a:effectLst>
              <a:latin typeface="Arial" charset="0"/>
              <a:ea typeface="宋体" charset="0"/>
              <a:cs typeface="宋体" charset="0"/>
            </a:endParaRPr>
          </a:p>
          <a:p>
            <a:pPr marL="3175" lvl="2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ko-KR" sz="2800" b="1" dirty="0">
              <a:effectLst>
                <a:glow rad="177800">
                  <a:schemeClr val="bg2">
                    <a:alpha val="98000"/>
                  </a:schemeClr>
                </a:glow>
              </a:effectLst>
              <a:latin typeface="Arial" charset="0"/>
              <a:ea typeface="宋体" charset="0"/>
              <a:cs typeface="宋体" charset="0"/>
            </a:endParaRPr>
          </a:p>
          <a:p>
            <a:pPr marL="3175" lvl="2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zh-CN" altLang="en-US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因为罪的工价就是死，但神的恩赏，在我们的主基督耶稣里，却是永生。</a:t>
            </a: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” </a:t>
            </a:r>
          </a:p>
          <a:p>
            <a:pPr marL="3175" lvl="2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罗马书</a:t>
            </a: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 6:23)</a:t>
            </a:r>
          </a:p>
          <a:p>
            <a:pPr marL="3175" lvl="2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ko-KR" sz="2800" b="1" dirty="0">
              <a:effectLst>
                <a:glow rad="177800">
                  <a:schemeClr val="bg2">
                    <a:alpha val="98000"/>
                  </a:schemeClr>
                </a:glow>
              </a:effectLst>
              <a:latin typeface="Arial" charset="0"/>
              <a:ea typeface="宋体" charset="0"/>
              <a:cs typeface="宋体" charset="0"/>
            </a:endParaRPr>
          </a:p>
          <a:p>
            <a:pPr marL="3175" lvl="2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zh-CN" altLang="en-US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最后被废除的仇敌就是死亡</a:t>
            </a: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” </a:t>
            </a:r>
          </a:p>
          <a:p>
            <a:pPr marL="3175" lvl="2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哥林多前书</a:t>
            </a:r>
            <a:r>
              <a:rPr lang="en-US" altLang="ko-KR" sz="2800" b="1" dirty="0">
                <a:effectLst>
                  <a:glow rad="177800">
                    <a:schemeClr val="bg2">
                      <a:alpha val="98000"/>
                    </a:schemeClr>
                  </a:glow>
                </a:effectLst>
                <a:latin typeface="Arial" charset="0"/>
                <a:ea typeface="宋体" charset="0"/>
                <a:cs typeface="宋体" charset="0"/>
              </a:rPr>
              <a:t> 15:26)</a:t>
            </a:r>
            <a:endParaRPr lang="en-US" altLang="zh-CN" sz="2800" b="1" dirty="0">
              <a:effectLst>
                <a:glow rad="177800">
                  <a:schemeClr val="bg2">
                    <a:alpha val="98000"/>
                  </a:schemeClr>
                </a:glow>
              </a:effectLst>
              <a:latin typeface="Arial" charset="0"/>
              <a:ea typeface="宋体" charset="0"/>
              <a:cs typeface="宋体" charset="0"/>
            </a:endParaRPr>
          </a:p>
          <a:p>
            <a:pPr marL="3175" eaLnBrk="1" hangingPunct="1">
              <a:lnSpc>
                <a:spcPct val="80000"/>
              </a:lnSpc>
              <a:buFontTx/>
              <a:buNone/>
              <a:defRPr/>
            </a:pPr>
            <a:endParaRPr lang="en-US" altLang="zh-CN" sz="1600" b="1" dirty="0">
              <a:effectLst>
                <a:glow rad="177800">
                  <a:schemeClr val="bg2">
                    <a:alpha val="98000"/>
                  </a:schemeClr>
                </a:glow>
              </a:effectLst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243785"/>
            <a:ext cx="4176464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chemeClr val="bg2"/>
                </a:solidFill>
              </a:rPr>
              <a:t>哦，死亡</a:t>
            </a:r>
            <a:r>
              <a:rPr lang="en-US" altLang="ja-JP" sz="4400" dirty="0">
                <a:solidFill>
                  <a:schemeClr val="bg2"/>
                </a:solidFill>
              </a:rPr>
              <a:t>!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8" y="5818139"/>
            <a:ext cx="7656265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solidFill>
                  <a:schemeClr val="bg2"/>
                </a:solidFill>
              </a:rPr>
              <a:t>你的刺痛在哪</a:t>
            </a:r>
            <a:r>
              <a:rPr lang="en-US" altLang="ja-JP" sz="4400" dirty="0">
                <a:solidFill>
                  <a:schemeClr val="bg2"/>
                </a:solidFill>
              </a:rPr>
              <a:t>?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对死亡的反应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438400"/>
            <a:ext cx="8839200" cy="4114800"/>
          </a:xfrm>
        </p:spPr>
        <p:txBody>
          <a:bodyPr/>
          <a:lstStyle/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zh-CN" altLang="en-US" sz="3600" b="1" dirty="0">
                <a:effectLst>
                  <a:glow rad="101600">
                    <a:schemeClr val="bg2">
                      <a:alpha val="75000"/>
                    </a:scheme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死亡是一种诅咒，惩罚和敌人。</a:t>
            </a:r>
            <a:endParaRPr lang="en-US" altLang="ko-KR" sz="3600" b="1" dirty="0">
              <a:effectLst>
                <a:glow rad="101600">
                  <a:schemeClr val="bg2">
                    <a:alpha val="75000"/>
                  </a:schemeClr>
                </a:glow>
                <a:outerShdw blurRad="50800" dist="76200" dir="2700000" algn="tl" rotWithShape="0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Clr>
                <a:srgbClr val="FFCC00"/>
              </a:buClr>
              <a:buFont typeface="Arial" charset="0"/>
              <a:buChar char="•"/>
              <a:defRPr/>
            </a:pPr>
            <a:endParaRPr lang="en-US" altLang="ko-KR" sz="1800" b="1" dirty="0">
              <a:solidFill>
                <a:srgbClr val="FFFFFF"/>
              </a:solidFill>
              <a:effectLst>
                <a:glow rad="101600">
                  <a:schemeClr val="bg2">
                    <a:alpha val="75000"/>
                  </a:schemeClr>
                </a:glow>
                <a:outerShdw blurRad="50800" dist="76200" dir="2700000" algn="tl" rotWithShape="0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zh-CN" altLang="en-US" sz="3600" b="1" dirty="0">
                <a:effectLst>
                  <a:glow rad="101600">
                    <a:schemeClr val="bg2">
                      <a:alpha val="75000"/>
                    </a:scheme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他们会因不相信基督是他们的救世主而经历肉体，属灵和永恒的死亡。</a:t>
            </a:r>
            <a:endParaRPr lang="en-US" altLang="ko-KR" sz="3600" b="1" dirty="0">
              <a:effectLst>
                <a:glow rad="101600">
                  <a:schemeClr val="bg2">
                    <a:alpha val="75000"/>
                  </a:schemeClr>
                </a:glow>
                <a:outerShdw blurRad="50800" dist="76200" dir="2700000" algn="tl" rotWithShape="0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altLang="ko-KR" sz="1800" b="1" dirty="0">
              <a:effectLst>
                <a:glow rad="101600">
                  <a:schemeClr val="bg2">
                    <a:alpha val="75000"/>
                  </a:schemeClr>
                </a:glow>
                <a:outerShdw blurRad="50800" dist="76200" dir="2700000" algn="tl" rotWithShape="0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zh-CN" altLang="en-US" sz="3600" b="1" dirty="0">
                <a:effectLst>
                  <a:glow rad="101600">
                    <a:schemeClr val="bg2">
                      <a:alpha val="75000"/>
                    </a:scheme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因此， 在这三方面的死亡 ， 犯罪的惩罚就落在他们身上 </a:t>
            </a:r>
            <a:r>
              <a:rPr lang="en-US" altLang="ko-KR" sz="3600" b="1" dirty="0">
                <a:effectLst>
                  <a:glow rad="101600">
                    <a:schemeClr val="bg2">
                      <a:alpha val="75000"/>
                    </a:scheme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(</a:t>
            </a:r>
            <a:r>
              <a:rPr lang="ja-JP" altLang="en-US" sz="3600" b="1" dirty="0">
                <a:effectLst>
                  <a:glow rad="101600">
                    <a:schemeClr val="bg2">
                      <a:alpha val="75000"/>
                    </a:scheme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罗马书</a:t>
            </a:r>
            <a:r>
              <a:rPr lang="en-US" altLang="ko-KR" sz="3600" b="1" dirty="0">
                <a:effectLst>
                  <a:glow rad="101600">
                    <a:schemeClr val="bg2">
                      <a:alpha val="75000"/>
                    </a:scheme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 6:23).</a:t>
            </a:r>
            <a:endParaRPr lang="en-US" altLang="zh-CN" sz="3600" b="1" dirty="0">
              <a:effectLst>
                <a:glow rad="101600">
                  <a:schemeClr val="bg2">
                    <a:alpha val="75000"/>
                  </a:schemeClr>
                </a:glow>
                <a:outerShdw blurRad="50800" dist="76200" dir="2700000" algn="tl" rotWithShape="0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96863" y="14478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ct val="80000"/>
              </a:lnSpc>
              <a:buClr>
                <a:srgbClr val="FFCC00"/>
              </a:buClr>
              <a:defRPr/>
            </a:pPr>
            <a:r>
              <a:rPr lang="zh-CN" altLang="en-US" sz="4000" b="1" u="sng" dirty="0">
                <a:solidFill>
                  <a:srgbClr val="FFFFFF"/>
                </a:solidFill>
                <a:effectLst>
                  <a:glow rad="101600">
                    <a:srgbClr val="000514">
                      <a:alpha val="75000"/>
                    </a:srgb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未得救的人面对死亡</a:t>
            </a:r>
            <a:r>
              <a:rPr lang="en-US" altLang="zh-CN" sz="4000" b="1" u="sng" dirty="0">
                <a:solidFill>
                  <a:srgbClr val="FFFFFF"/>
                </a:solidFill>
                <a:effectLst>
                  <a:glow rad="101600">
                    <a:srgbClr val="000514">
                      <a:alpha val="75000"/>
                    </a:srgb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=</a:t>
            </a:r>
            <a:r>
              <a:rPr lang="zh-CN" altLang="en-US" sz="4000" b="1" u="sng" dirty="0">
                <a:solidFill>
                  <a:srgbClr val="FFFFFF"/>
                </a:solidFill>
                <a:effectLst>
                  <a:glow rad="101600">
                    <a:srgbClr val="000514">
                      <a:alpha val="75000"/>
                    </a:srgb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恐惧 </a:t>
            </a:r>
            <a:r>
              <a:rPr lang="en-US" altLang="zh-CN" sz="4000" b="1" u="sng" dirty="0">
                <a:solidFill>
                  <a:srgbClr val="FFFFFF"/>
                </a:solidFill>
                <a:effectLst>
                  <a:glow rad="101600">
                    <a:srgbClr val="000514">
                      <a:alpha val="75000"/>
                    </a:srgbClr>
                  </a:glow>
                  <a:outerShdw blurRad="50800" dist="76200" dir="2700000" algn="tl" rotWithShape="0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:</a:t>
            </a:r>
            <a:endParaRPr lang="en-US" altLang="zh-CN" sz="3600" b="1" dirty="0">
              <a:solidFill>
                <a:srgbClr val="FFFFFF"/>
              </a:solidFill>
              <a:effectLst>
                <a:glow rad="101600">
                  <a:srgbClr val="000514">
                    <a:alpha val="75000"/>
                  </a:srgbClr>
                </a:glow>
                <a:outerShdw blurRad="50800" dist="76200" dir="2700000" algn="tl" rotWithShape="0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7525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对死亡的反应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733800"/>
            <a:ext cx="8763000" cy="2819400"/>
          </a:xfrm>
        </p:spPr>
        <p:txBody>
          <a:bodyPr/>
          <a:lstStyle/>
          <a:p>
            <a:pPr marL="358775" lvl="2" indent="-355600" eaLnBrk="1" hangingPunct="1">
              <a:lnSpc>
                <a:spcPct val="80000"/>
              </a:lnSpc>
              <a:defRPr/>
            </a:pP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信徒肉体仍死去</a:t>
            </a:r>
            <a:r>
              <a:rPr lang="en-US" altLang="zh-CN" sz="3200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但它的诅咒消失了</a:t>
            </a:r>
            <a:r>
              <a:rPr lang="en-US" altLang="zh-CN" sz="3200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因为基督自己在十字架上因死而成为我们的诅咒。</a:t>
            </a:r>
            <a:r>
              <a:rPr lang="en-US" altLang="zh-CN" sz="3200" b="1" dirty="0">
                <a:latin typeface="Arial" charset="0"/>
                <a:ea typeface="宋体" charset="0"/>
                <a:cs typeface="宋体" charset="0"/>
              </a:rPr>
              <a:t> (</a:t>
            </a:r>
            <a:r>
              <a:rPr lang="ja-JP" altLang="en-US" sz="3200" b="1" dirty="0">
                <a:effectLst/>
              </a:rPr>
              <a:t>加拉太书</a:t>
            </a:r>
            <a:r>
              <a:rPr lang="en-US" altLang="zh-CN" sz="3200" b="1" dirty="0">
                <a:latin typeface="Arial" charset="0"/>
                <a:ea typeface="宋体" charset="0"/>
                <a:cs typeface="宋体" charset="0"/>
              </a:rPr>
              <a:t> 3:13).</a:t>
            </a:r>
          </a:p>
          <a:p>
            <a:pPr marL="358775" lvl="2" indent="-355600" eaLnBrk="1" hangingPunct="1">
              <a:lnSpc>
                <a:spcPct val="80000"/>
              </a:lnSpc>
              <a:defRPr/>
            </a:pPr>
            <a:endParaRPr lang="en-US" altLang="zh-CN" sz="3200" b="1" dirty="0">
              <a:latin typeface="Arial" charset="0"/>
              <a:ea typeface="宋体" charset="0"/>
              <a:cs typeface="宋体" charset="0"/>
            </a:endParaRPr>
          </a:p>
          <a:p>
            <a:pPr marL="358775" lvl="2" indent="-355600" eaLnBrk="1" hangingPunct="1">
              <a:lnSpc>
                <a:spcPct val="80000"/>
              </a:lnSpc>
              <a:defRPr/>
            </a:pP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虽然信徒肉体仍死去</a:t>
            </a:r>
            <a:r>
              <a:rPr lang="en-US" altLang="zh-CN" sz="3200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但他们并没有经历灵性和永恒的死亡。</a:t>
            </a:r>
            <a:endParaRPr lang="en-US" altLang="zh-CN" sz="3200" b="1" dirty="0">
              <a:latin typeface="Arial" charset="0"/>
              <a:ea typeface="宋体" charset="0"/>
              <a:cs typeface="宋体" charset="0"/>
            </a:endParaRPr>
          </a:p>
          <a:p>
            <a:pPr marL="3175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altLang="zh-CN" sz="1800" b="1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095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3365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1676400"/>
            <a:ext cx="533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175" algn="l" eaLnBrk="1" hangingPunct="1">
              <a:lnSpc>
                <a:spcPct val="80000"/>
              </a:lnSpc>
              <a:buClr>
                <a:srgbClr val="FFCC00"/>
              </a:buClr>
              <a:defRPr/>
            </a:pPr>
            <a:r>
              <a:rPr lang="ja-JP" altLang="en-US" sz="4000" b="1" u="sng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信徒的死亡</a:t>
            </a:r>
            <a:endParaRPr lang="en-US" altLang="zh-CN" sz="1800" b="1" dirty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9573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Comic Sans MS" charset="0"/>
            </a:endParaRPr>
          </a:p>
        </p:txBody>
      </p:sp>
      <p:pic>
        <p:nvPicPr>
          <p:cNvPr id="1116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175"/>
            <a:ext cx="9167813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itle 3"/>
          <p:cNvSpPr>
            <a:spLocks noGrp="1"/>
          </p:cNvSpPr>
          <p:nvPr>
            <p:ph type="title" idx="4294967295"/>
          </p:nvPr>
        </p:nvSpPr>
        <p:spPr>
          <a:xfrm>
            <a:off x="0" y="19050"/>
            <a:ext cx="5356225" cy="1508125"/>
          </a:xfrm>
        </p:spPr>
        <p:txBody>
          <a:bodyPr/>
          <a:lstStyle/>
          <a:p>
            <a:r>
              <a:rPr lang="ja-JP" altLang="en-US" sz="5400" b="1" dirty="0">
                <a:latin typeface="Arial" charset="0"/>
                <a:ea typeface="ＭＳ Ｐゴシック" charset="0"/>
              </a:rPr>
              <a:t>机器管家 </a:t>
            </a:r>
            <a:r>
              <a:rPr lang="en-US" altLang="ja-JP" sz="5400" b="1" dirty="0">
                <a:latin typeface="Arial" charset="0"/>
                <a:ea typeface="ＭＳ Ｐゴシック" charset="0"/>
              </a:rPr>
              <a:t>(1998)</a:t>
            </a:r>
            <a:endParaRPr lang="en-US" sz="5400" b="1" dirty="0">
              <a:latin typeface="Arial" charset="0"/>
              <a:ea typeface="ＭＳ Ｐゴシック" charset="0"/>
            </a:endParaRPr>
          </a:p>
        </p:txBody>
      </p:sp>
      <p:pic>
        <p:nvPicPr>
          <p:cNvPr id="1116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533400"/>
            <a:ext cx="32924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对死亡的反应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pic>
        <p:nvPicPr>
          <p:cNvPr id="1136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600200"/>
            <a:ext cx="8686800" cy="48768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zh-CN" altLang="en-US" sz="4000" b="1" i="1" dirty="0">
                <a:latin typeface="Arial" charset="0"/>
                <a:ea typeface="宋体" charset="0"/>
                <a:cs typeface="宋体" charset="0"/>
              </a:rPr>
              <a:t>我们该如何看待</a:t>
            </a:r>
            <a:endParaRPr lang="en-US" altLang="zh-CN" sz="4000" b="1" i="1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zh-CN" altLang="en-US" sz="4000" b="1" i="1" dirty="0">
                <a:latin typeface="Arial" charset="0"/>
                <a:ea typeface="宋体" charset="0"/>
                <a:cs typeface="宋体" charset="0"/>
              </a:rPr>
              <a:t>自己的死亡？</a:t>
            </a:r>
            <a:endParaRPr lang="en-US" altLang="ko-KR" sz="4000" b="1" i="1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altLang="zh-CN" sz="4000" b="1" i="1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altLang="zh-CN" sz="4000" b="1" i="1" dirty="0">
              <a:latin typeface="Arial" charset="0"/>
              <a:ea typeface="宋体" charset="0"/>
              <a:cs typeface="宋体" charset="0"/>
            </a:endParaRPr>
          </a:p>
          <a:p>
            <a:pPr marL="1433513" lvl="2" indent="-519113" eaLnBrk="1" hangingPunct="1">
              <a:lnSpc>
                <a:spcPct val="80000"/>
              </a:lnSpc>
              <a:defRPr/>
            </a:pP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我们不害怕自己的死亡，因为当我们死的时候，我们的灵就会与主同在</a:t>
            </a:r>
            <a:r>
              <a:rPr lang="en-US" altLang="ko-KR" sz="3200" b="1" dirty="0">
                <a:latin typeface="Arial" charset="0"/>
                <a:ea typeface="宋体" charset="0"/>
                <a:cs typeface="宋体" charset="0"/>
              </a:rPr>
              <a:t> (</a:t>
            </a:r>
            <a:r>
              <a:rPr lang="ja-JP" altLang="en-US" sz="3200" b="1" dirty="0">
                <a:effectLst/>
              </a:rPr>
              <a:t>哥林多后书</a:t>
            </a:r>
            <a:r>
              <a:rPr lang="en-US" altLang="ko-KR" sz="3200" b="1" dirty="0">
                <a:latin typeface="Arial" charset="0"/>
                <a:ea typeface="宋体" charset="0"/>
                <a:cs typeface="宋体" charset="0"/>
              </a:rPr>
              <a:t> 5:8). </a:t>
            </a:r>
          </a:p>
          <a:p>
            <a:pPr marL="1433513" lvl="2" indent="-519113" eaLnBrk="1" hangingPunct="1">
              <a:lnSpc>
                <a:spcPct val="80000"/>
              </a:lnSpc>
              <a:defRPr/>
            </a:pP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圣经也向我们保证</a:t>
            </a:r>
            <a:r>
              <a:rPr lang="en-US" altLang="zh-CN" sz="3200" b="1" dirty="0"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死亡不能使我们脱离上帝在耶稣基督里的爱。</a:t>
            </a:r>
            <a:r>
              <a:rPr lang="en-US" altLang="ko-KR" sz="3200" b="1" dirty="0">
                <a:latin typeface="Arial" charset="0"/>
                <a:ea typeface="宋体" charset="0"/>
                <a:cs typeface="宋体" charset="0"/>
              </a:rPr>
              <a:t> (</a:t>
            </a:r>
            <a:r>
              <a:rPr lang="ja-JP" altLang="en-US" sz="3200" b="1" dirty="0">
                <a:latin typeface="Arial" charset="0"/>
                <a:ea typeface="宋体" charset="0"/>
                <a:cs typeface="宋体" charset="0"/>
              </a:rPr>
              <a:t>罗马书</a:t>
            </a:r>
            <a:r>
              <a:rPr lang="en-US" altLang="ko-KR" sz="3200" b="1" dirty="0">
                <a:latin typeface="Arial" charset="0"/>
                <a:ea typeface="宋体" charset="0"/>
                <a:cs typeface="宋体" charset="0"/>
              </a:rPr>
              <a:t> 8:38-39).</a:t>
            </a:r>
            <a:endParaRPr lang="en-US" altLang="zh-CN" sz="2800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13668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对死亡的反应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47800"/>
            <a:ext cx="5486400" cy="2133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zh-CN" altLang="en-US" sz="4400" b="1" i="1" dirty="0">
                <a:latin typeface="Arial" charset="0"/>
                <a:ea typeface="宋体" charset="0"/>
                <a:cs typeface="宋体" charset="0"/>
              </a:rPr>
              <a:t>我们应该如何看待基督徒朋友和亲属的死亡？</a:t>
            </a:r>
            <a:endParaRPr lang="en-US" altLang="zh-CN" sz="1800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42672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0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617663" lvl="2" indent="-703263" eaLnBrk="1" hangingPunct="1">
              <a:lnSpc>
                <a:spcPct val="80000"/>
              </a:lnSpc>
              <a:buClr>
                <a:srgbClr val="E5E5FF"/>
              </a:buClr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我们可以悲伤地为他们哀悼。</a:t>
            </a:r>
            <a:r>
              <a:rPr lang="en-US" altLang="ko-KR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marL="1617663" lvl="2" indent="-703263" eaLnBrk="1" hangingPunct="1">
              <a:lnSpc>
                <a:spcPct val="80000"/>
              </a:lnSpc>
              <a:buClr>
                <a:srgbClr val="E5E5FF"/>
              </a:buClr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然而，我们同时有希望和喜乐，因为他们将与主同在（哥林多后书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5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：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8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），他们将与主同住（帖撒罗尼迦前书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5:10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） 。</a:t>
            </a:r>
            <a:endParaRPr lang="en-US" altLang="ko-KR" sz="3200" b="1" dirty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  <a:p>
            <a:pPr marL="1617663" lvl="2" indent="-703263" eaLnBrk="1" hangingPunct="1">
              <a:lnSpc>
                <a:spcPct val="80000"/>
              </a:lnSpc>
              <a:buClr>
                <a:srgbClr val="E5E5FF"/>
              </a:buClr>
              <a:buFontTx/>
              <a:buNone/>
              <a:defRPr/>
            </a:pPr>
            <a:endParaRPr lang="en-US" altLang="zh-CN" sz="3200" b="1" dirty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80000"/>
              </a:lnSpc>
              <a:buClr>
                <a:srgbClr val="FFCC00"/>
              </a:buClr>
              <a:buFontTx/>
              <a:buNone/>
              <a:defRPr/>
            </a:pPr>
            <a:endParaRPr lang="en-US" altLang="zh-CN" sz="1800" b="1" dirty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157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4544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51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2667000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阿塞拜疆巴库的一家新酒店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0115" name="Picture 4" descr="death-star-hotel-300x2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075"/>
            <a:ext cx="47244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5" descr="death-star-hotel-b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508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itle 1"/>
          <p:cNvSpPr txBox="1">
            <a:spLocks/>
          </p:cNvSpPr>
          <p:nvPr/>
        </p:nvSpPr>
        <p:spPr bwMode="auto">
          <a:xfrm>
            <a:off x="4953000" y="5257800"/>
            <a:ext cx="4038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4400" dirty="0">
                <a:solidFill>
                  <a:srgbClr val="FFFFFF"/>
                </a:solidFill>
              </a:rPr>
              <a:t>死星酒店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对死亡的反应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52600"/>
            <a:ext cx="9144000" cy="48768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zh-CN" altLang="en-US" sz="4400" b="1" i="1" dirty="0">
                <a:latin typeface="Arial" charset="0"/>
                <a:ea typeface="宋体" charset="0"/>
                <a:cs typeface="宋体" charset="0"/>
              </a:rPr>
              <a:t>我们应该如何看待不信之人的死亡？</a:t>
            </a:r>
            <a:endParaRPr lang="en-US" altLang="ko-KR" sz="4400" b="1" i="1" dirty="0">
              <a:latin typeface="Arial" charset="0"/>
              <a:ea typeface="宋体" charset="0"/>
              <a:cs typeface="宋体" charset="0"/>
            </a:endParaRPr>
          </a:p>
          <a:p>
            <a:pPr marL="914400" lvl="2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ko-KR" sz="4400" b="1" i="1" dirty="0">
              <a:latin typeface="Arial" charset="0"/>
              <a:ea typeface="宋体" charset="0"/>
              <a:cs typeface="宋体" charset="0"/>
            </a:endParaRPr>
          </a:p>
          <a:p>
            <a:pPr marL="914400" lvl="2" indent="0" eaLnBrk="1" hangingPunct="1">
              <a:lnSpc>
                <a:spcPct val="80000"/>
              </a:lnSpc>
              <a:buFontTx/>
              <a:buNone/>
              <a:defRPr/>
            </a:pPr>
            <a:r>
              <a:rPr lang="zh-CN" altLang="en-US" sz="3200" b="1" dirty="0">
                <a:latin typeface="Arial" charset="0"/>
                <a:ea typeface="宋体" charset="0"/>
                <a:cs typeface="宋体" charset="0"/>
              </a:rPr>
              <a:t>我们的悲哀将会非常深刻，因为他们将永远经历属灵和永恒的死亡。</a:t>
            </a:r>
            <a:endParaRPr lang="en-US" altLang="zh-CN" sz="3200" b="1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177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52988"/>
            <a:ext cx="4000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8686800" cy="147002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b="0" u="sng" dirty="0">
                <a:solidFill>
                  <a:srgbClr val="FFFF00"/>
                </a:solidFill>
                <a:latin typeface="Dominican Small Caps" charset="0"/>
                <a:ea typeface="굴림" charset="0"/>
                <a:cs typeface="굴림" charset="0"/>
              </a:rPr>
              <a:t>概要</a:t>
            </a:r>
            <a:endParaRPr lang="en-US" altLang="ko-KR" b="0" u="sng" dirty="0">
              <a:solidFill>
                <a:srgbClr val="FFFF00"/>
              </a:solidFill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76600"/>
            <a:ext cx="4267200" cy="3352800"/>
          </a:xfrm>
        </p:spPr>
        <p:txBody>
          <a:bodyPr/>
          <a:lstStyle/>
          <a:p>
            <a:pPr marL="419100" indent="-419100" algn="l" eaLnBrk="1" hangingPunct="1">
              <a:lnSpc>
                <a:spcPct val="80000"/>
              </a:lnSpc>
              <a:defRPr/>
            </a:pPr>
            <a:r>
              <a:rPr lang="ja-JP" altLang="en-US" b="1" u="sng" dirty="0">
                <a:latin typeface="Arial" charset="0"/>
                <a:ea typeface="宋体" charset="0"/>
                <a:cs typeface="宋体" charset="0"/>
              </a:rPr>
              <a:t>死亡</a:t>
            </a:r>
            <a:r>
              <a:rPr lang="en-US" altLang="ja-JP" b="1" u="sng" dirty="0">
                <a:latin typeface="Arial" charset="0"/>
                <a:ea typeface="宋体" charset="0"/>
                <a:cs typeface="宋体" charset="0"/>
              </a:rPr>
              <a:t>…</a:t>
            </a:r>
            <a:endParaRPr lang="en-US" altLang="ko-KR" b="1" u="sng" dirty="0"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ja-JP" altLang="en-US" b="1" dirty="0">
                <a:latin typeface="Arial" charset="0"/>
                <a:ea typeface="宋体" charset="0"/>
                <a:cs typeface="宋体" charset="0"/>
              </a:rPr>
              <a:t>不自然</a:t>
            </a:r>
            <a:endParaRPr lang="en-US" altLang="ja-JP" b="1" dirty="0"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不是上帝的意图</a:t>
            </a:r>
            <a:endParaRPr lang="en-US" altLang="ko-KR" b="1" dirty="0"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ja-JP" altLang="en-US" b="1" dirty="0">
                <a:latin typeface="Arial" charset="0"/>
                <a:ea typeface="宋体" charset="0"/>
                <a:cs typeface="宋体" charset="0"/>
              </a:rPr>
              <a:t>是罪的惩罚</a:t>
            </a:r>
            <a:endParaRPr lang="en-US" altLang="ko-KR" b="1" dirty="0">
              <a:latin typeface="Arial" charset="0"/>
              <a:ea typeface="宋体" charset="0"/>
              <a:cs typeface="宋体" charset="0"/>
            </a:endParaRPr>
          </a:p>
          <a:p>
            <a:pPr marL="419100" indent="-419100" algn="l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zh-CN" altLang="en-US" b="1" dirty="0">
                <a:latin typeface="Arial" charset="0"/>
                <a:ea typeface="宋体" charset="0"/>
                <a:cs typeface="宋体" charset="0"/>
              </a:rPr>
              <a:t>不是</a:t>
            </a:r>
            <a:r>
              <a:rPr lang="ja-JP" altLang="en-US" b="1" dirty="0">
                <a:latin typeface="Arial" charset="0"/>
                <a:ea typeface="宋体" charset="0"/>
                <a:cs typeface="宋体" charset="0"/>
              </a:rPr>
              <a:t>灭绝</a:t>
            </a:r>
            <a:endParaRPr lang="en-US" altLang="ko-KR" b="1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19811" name="Picture 4" descr="resurr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88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57600" y="1828800"/>
            <a:ext cx="5486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Dominican Small Cap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Dominican Small Caps" charset="0"/>
                <a:ea typeface="Arial" charset="0"/>
                <a:cs typeface="Arial" charset="0"/>
              </a:defRPr>
            </a:lvl9pPr>
          </a:lstStyle>
          <a:p>
            <a:pPr marL="479425" indent="-479425" eaLnBrk="1" hangingPunct="1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ja-JP" altLang="en-US" sz="3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至于信徒</a:t>
            </a:r>
            <a:r>
              <a:rPr lang="en-US" altLang="ja-JP" sz="32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......</a:t>
            </a:r>
            <a:endParaRPr lang="en-US" altLang="ko-KR" sz="32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79425" indent="-479425" eaLnBrk="1" hangingPunct="1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70000"/>
              <a:buFont typeface="Arial" charset="0"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我们罪的惩罚是由耶稣基督担当的。</a:t>
            </a:r>
            <a:endParaRPr lang="en-US" altLang="ko-K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79425" indent="-479425" eaLnBrk="1" hangingPunct="1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70000"/>
              <a:buFont typeface="Arial" charset="0"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虽然有一天我们会死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但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我们不应该害怕死亡。</a:t>
            </a:r>
            <a:endParaRPr lang="en-US" altLang="ko-K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79425" indent="-479425" eaLnBrk="1" hangingPunct="1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70000"/>
              <a:buFont typeface="Arial" charset="0"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我们死后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, 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将与主耶稣同在。</a:t>
            </a:r>
            <a:endParaRPr lang="en-US" altLang="ko-KR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  <a:p>
            <a:pPr marL="479425" indent="-479425" eaLnBrk="1" hangingPunct="1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70000"/>
              <a:buFont typeface="Arial" charset="0"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死亡只是进入一个更好生活的入口</a:t>
            </a:r>
            <a:r>
              <a:rPr lang="en-US" altLang="ko-K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rPr>
              <a:t>.</a:t>
            </a:r>
            <a:endParaRPr lang="en-US" altLang="zh-CN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2060848"/>
            <a:ext cx="1080120" cy="461665"/>
          </a:xfrm>
          <a:prstGeom prst="rect">
            <a:avLst/>
          </a:prstGeom>
          <a:solidFill>
            <a:srgbClr val="F4F7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chemeClr val="bg2"/>
                </a:solidFill>
              </a:rPr>
              <a:t>复活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Line 1"/>
          <p:cNvSpPr>
            <a:spLocks noChangeShapeType="1"/>
          </p:cNvSpPr>
          <p:nvPr/>
        </p:nvSpPr>
        <p:spPr bwMode="auto">
          <a:xfrm>
            <a:off x="1427163" y="3065463"/>
            <a:ext cx="6705600" cy="1587"/>
          </a:xfrm>
          <a:prstGeom prst="line">
            <a:avLst/>
          </a:prstGeom>
          <a:noFill/>
          <a:ln w="76320">
            <a:solidFill>
              <a:schemeClr val="bg1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/>
          <a:lstStyle/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SG" sz="2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  <a:cs typeface="Arial"/>
            </a:endParaRPr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4711700" y="2200275"/>
            <a:ext cx="0" cy="796925"/>
          </a:xfrm>
          <a:prstGeom prst="line">
            <a:avLst/>
          </a:prstGeom>
          <a:noFill/>
          <a:ln w="38160">
            <a:solidFill>
              <a:srgbClr val="00CCFF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/>
          <a:lstStyle/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SG" sz="2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  <a:cs typeface="Arial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-36513" y="2227263"/>
            <a:ext cx="1944688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教会时代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83000" y="1307023"/>
            <a:ext cx="20574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00CCFF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600" b="1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第二来临</a:t>
            </a:r>
            <a:endParaRPr lang="en-GB" sz="3600" b="1" dirty="0">
              <a:solidFill>
                <a:srgbClr val="00CC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973263" y="2227263"/>
            <a:ext cx="2670175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患難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884363" y="3217863"/>
            <a:ext cx="236220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66FF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7 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年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4859338" y="2227263"/>
            <a:ext cx="2816225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defPPr>
              <a:defRPr lang="en-GB"/>
            </a:defPPr>
            <a:lvl1pPr algn="ctr" eaLnBrk="1" hangingPunct="1">
              <a:spcBef>
                <a:spcPts val="2500"/>
              </a:spcBef>
              <a:buClr>
                <a:srgbClr val="FFFFFF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lvl9pPr>
          </a:lstStyle>
          <a:p>
            <a:pPr defTabSz="449263">
              <a:defRPr/>
            </a:pPr>
            <a:r>
              <a:rPr lang="ja-JP" altLang="en-US" dirty="0"/>
              <a:t>千年</a:t>
            </a:r>
            <a:endParaRPr lang="en-GB" dirty="0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932363" y="3217863"/>
            <a:ext cx="2743200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66FF"/>
              </a:buClr>
              <a:buSzPct val="100000"/>
              <a:buFont typeface="Times New Roman" charset="0"/>
              <a:buNone/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1000 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年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 rot="5400000" flipH="1">
            <a:off x="6323012" y="2843213"/>
            <a:ext cx="4951413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CC00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永恒的王国</a:t>
            </a:r>
            <a:endParaRPr lang="en-GB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5938201" y="1378821"/>
            <a:ext cx="25146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49263" eaLnBrk="1" hangingPunct="1">
              <a:spcBef>
                <a:spcPts val="2500"/>
              </a:spcBef>
              <a:buClr>
                <a:srgbClr val="FF0066"/>
              </a:buClr>
              <a:buSzPct val="100000"/>
              <a:buFont typeface="Times New Roman" charset="0"/>
              <a:buNone/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大宝座审判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21550" name="Text Box 13"/>
          <p:cNvSpPr txBox="1">
            <a:spLocks noChangeArrowheads="1"/>
          </p:cNvSpPr>
          <p:nvPr/>
        </p:nvSpPr>
        <p:spPr bwMode="auto">
          <a:xfrm>
            <a:off x="8512175" y="95250"/>
            <a:ext cx="52387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49</a:t>
            </a:r>
            <a:endParaRPr lang="en-GB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 rot="5400000">
            <a:off x="3613151" y="4105275"/>
            <a:ext cx="25146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49263" eaLnBrk="1" hangingPunct="1">
              <a:spcBef>
                <a:spcPts val="2500"/>
              </a:spcBef>
              <a:buClr>
                <a:srgbClr val="FF0066"/>
              </a:buClr>
              <a:buSzPct val="100000"/>
              <a:buFont typeface="Times New Roman" charset="0"/>
              <a:buNone/>
              <a:defRPr/>
            </a:pPr>
            <a:r>
              <a:rPr lang="zh-CN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审判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516688" cy="692150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r>
              <a:rPr lang="zh-CN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肉体死亡的未来</a:t>
            </a:r>
            <a:endParaRPr lang="en-US" sz="4000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itle 16"/>
          <p:cNvSpPr txBox="1">
            <a:spLocks/>
          </p:cNvSpPr>
          <p:nvPr/>
        </p:nvSpPr>
        <p:spPr bwMode="auto">
          <a:xfrm>
            <a:off x="-34925" y="5373688"/>
            <a:ext cx="2555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000" tIns="46800" rIns="90000" bIns="46800" anchor="ctr"/>
          <a:lstStyle>
            <a:lvl1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  <a:lvl2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6pPr>
            <a:lvl7pPr marL="9144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7pPr>
            <a:lvl8pPr marL="13716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8pPr>
            <a:lvl9pPr marL="18288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ja-JP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死亡：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Line 2"/>
          <p:cNvSpPr>
            <a:spLocks noChangeShapeType="1"/>
          </p:cNvSpPr>
          <p:nvPr/>
        </p:nvSpPr>
        <p:spPr bwMode="auto">
          <a:xfrm>
            <a:off x="7740650" y="2200275"/>
            <a:ext cx="0" cy="796925"/>
          </a:xfrm>
          <a:prstGeom prst="line">
            <a:avLst/>
          </a:prstGeom>
          <a:noFill/>
          <a:ln w="3816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dist="36147" dir="2700000" algn="ctr" rotWithShape="0">
              <a:srgbClr val="808080">
                <a:alpha val="75014"/>
              </a:srgbClr>
            </a:outerShdw>
          </a:effectLst>
        </p:spPr>
        <p:txBody>
          <a:bodyPr/>
          <a:lstStyle/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SG" sz="2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  <a:cs typeface="Arial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-23813" y="4437063"/>
            <a:ext cx="2671763" cy="5873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普遍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16138" y="4005263"/>
            <a:ext cx="2671762" cy="5873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增加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859338" y="5218113"/>
            <a:ext cx="2671762" cy="5873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减少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660232" y="6330235"/>
            <a:ext cx="2671762" cy="5857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49263" eaLnBrk="1" hangingPunct="1">
              <a:spcBef>
                <a:spcPts val="2500"/>
              </a:spcBef>
              <a:buClr>
                <a:srgbClr val="FFFFFF"/>
              </a:buClr>
              <a:buSzPct val="100000"/>
              <a:buFont typeface="Times New Roman" charset="0"/>
              <a:buNone/>
              <a:defRPr/>
            </a:pPr>
            <a:r>
              <a:rPr lang="ja-JP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根除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2" name="Freeform 1"/>
          <p:cNvSpPr/>
          <p:nvPr/>
        </p:nvSpPr>
        <p:spPr>
          <a:xfrm rot="401470">
            <a:off x="-131763" y="3959225"/>
            <a:ext cx="10487026" cy="3124200"/>
          </a:xfrm>
          <a:custGeom>
            <a:avLst/>
            <a:gdLst>
              <a:gd name="connsiteX0" fmla="*/ 0 w 9560317"/>
              <a:gd name="connsiteY0" fmla="*/ 1122938 h 3124668"/>
              <a:gd name="connsiteX1" fmla="*/ 71882 w 9560317"/>
              <a:gd name="connsiteY1" fmla="*/ 1098975 h 3124668"/>
              <a:gd name="connsiteX2" fmla="*/ 155745 w 9560317"/>
              <a:gd name="connsiteY2" fmla="*/ 1063030 h 3124668"/>
              <a:gd name="connsiteX3" fmla="*/ 287529 w 9560317"/>
              <a:gd name="connsiteY3" fmla="*/ 1027085 h 3124668"/>
              <a:gd name="connsiteX4" fmla="*/ 335450 w 9560317"/>
              <a:gd name="connsiteY4" fmla="*/ 1003122 h 3124668"/>
              <a:gd name="connsiteX5" fmla="*/ 431293 w 9560317"/>
              <a:gd name="connsiteY5" fmla="*/ 979158 h 3124668"/>
              <a:gd name="connsiteX6" fmla="*/ 479214 w 9560317"/>
              <a:gd name="connsiteY6" fmla="*/ 967177 h 3124668"/>
              <a:gd name="connsiteX7" fmla="*/ 563077 w 9560317"/>
              <a:gd name="connsiteY7" fmla="*/ 931232 h 3124668"/>
              <a:gd name="connsiteX8" fmla="*/ 610998 w 9560317"/>
              <a:gd name="connsiteY8" fmla="*/ 919250 h 3124668"/>
              <a:gd name="connsiteX9" fmla="*/ 694860 w 9560317"/>
              <a:gd name="connsiteY9" fmla="*/ 895287 h 3124668"/>
              <a:gd name="connsiteX10" fmla="*/ 862585 w 9560317"/>
              <a:gd name="connsiteY10" fmla="*/ 835379 h 3124668"/>
              <a:gd name="connsiteX11" fmla="*/ 958428 w 9560317"/>
              <a:gd name="connsiteY11" fmla="*/ 787452 h 3124668"/>
              <a:gd name="connsiteX12" fmla="*/ 1018330 w 9560317"/>
              <a:gd name="connsiteY12" fmla="*/ 763489 h 3124668"/>
              <a:gd name="connsiteX13" fmla="*/ 1126153 w 9560317"/>
              <a:gd name="connsiteY13" fmla="*/ 715562 h 3124668"/>
              <a:gd name="connsiteX14" fmla="*/ 1233976 w 9560317"/>
              <a:gd name="connsiteY14" fmla="*/ 655654 h 3124668"/>
              <a:gd name="connsiteX15" fmla="*/ 1281897 w 9560317"/>
              <a:gd name="connsiteY15" fmla="*/ 643672 h 3124668"/>
              <a:gd name="connsiteX16" fmla="*/ 1329819 w 9560317"/>
              <a:gd name="connsiteY16" fmla="*/ 607727 h 3124668"/>
              <a:gd name="connsiteX17" fmla="*/ 1365760 w 9560317"/>
              <a:gd name="connsiteY17" fmla="*/ 595746 h 3124668"/>
              <a:gd name="connsiteX18" fmla="*/ 1425662 w 9560317"/>
              <a:gd name="connsiteY18" fmla="*/ 571782 h 3124668"/>
              <a:gd name="connsiteX19" fmla="*/ 1485563 w 9560317"/>
              <a:gd name="connsiteY19" fmla="*/ 535837 h 3124668"/>
              <a:gd name="connsiteX20" fmla="*/ 1581406 w 9560317"/>
              <a:gd name="connsiteY20" fmla="*/ 487911 h 3124668"/>
              <a:gd name="connsiteX21" fmla="*/ 1605367 w 9560317"/>
              <a:gd name="connsiteY21" fmla="*/ 463947 h 3124668"/>
              <a:gd name="connsiteX22" fmla="*/ 1653288 w 9560317"/>
              <a:gd name="connsiteY22" fmla="*/ 451966 h 3124668"/>
              <a:gd name="connsiteX23" fmla="*/ 1689229 w 9560317"/>
              <a:gd name="connsiteY23" fmla="*/ 439984 h 3124668"/>
              <a:gd name="connsiteX24" fmla="*/ 1773092 w 9560317"/>
              <a:gd name="connsiteY24" fmla="*/ 392057 h 3124668"/>
              <a:gd name="connsiteX25" fmla="*/ 1856954 w 9560317"/>
              <a:gd name="connsiteY25" fmla="*/ 368094 h 3124668"/>
              <a:gd name="connsiteX26" fmla="*/ 1904876 w 9560317"/>
              <a:gd name="connsiteY26" fmla="*/ 344131 h 3124668"/>
              <a:gd name="connsiteX27" fmla="*/ 1976758 w 9560317"/>
              <a:gd name="connsiteY27" fmla="*/ 320167 h 3124668"/>
              <a:gd name="connsiteX28" fmla="*/ 2012699 w 9560317"/>
              <a:gd name="connsiteY28" fmla="*/ 308186 h 3124668"/>
              <a:gd name="connsiteX29" fmla="*/ 2060620 w 9560317"/>
              <a:gd name="connsiteY29" fmla="*/ 296204 h 3124668"/>
              <a:gd name="connsiteX30" fmla="*/ 2192404 w 9560317"/>
              <a:gd name="connsiteY30" fmla="*/ 272241 h 3124668"/>
              <a:gd name="connsiteX31" fmla="*/ 2264286 w 9560317"/>
              <a:gd name="connsiteY31" fmla="*/ 248278 h 3124668"/>
              <a:gd name="connsiteX32" fmla="*/ 2443991 w 9560317"/>
              <a:gd name="connsiteY32" fmla="*/ 224314 h 3124668"/>
              <a:gd name="connsiteX33" fmla="*/ 2539834 w 9560317"/>
              <a:gd name="connsiteY33" fmla="*/ 200351 h 3124668"/>
              <a:gd name="connsiteX34" fmla="*/ 2575775 w 9560317"/>
              <a:gd name="connsiteY34" fmla="*/ 188369 h 3124668"/>
              <a:gd name="connsiteX35" fmla="*/ 2635677 w 9560317"/>
              <a:gd name="connsiteY35" fmla="*/ 176388 h 3124668"/>
              <a:gd name="connsiteX36" fmla="*/ 2731519 w 9560317"/>
              <a:gd name="connsiteY36" fmla="*/ 152424 h 3124668"/>
              <a:gd name="connsiteX37" fmla="*/ 2815382 w 9560317"/>
              <a:gd name="connsiteY37" fmla="*/ 104498 h 3124668"/>
              <a:gd name="connsiteX38" fmla="*/ 2851323 w 9560317"/>
              <a:gd name="connsiteY38" fmla="*/ 92516 h 3124668"/>
              <a:gd name="connsiteX39" fmla="*/ 2875284 w 9560317"/>
              <a:gd name="connsiteY39" fmla="*/ 56571 h 3124668"/>
              <a:gd name="connsiteX40" fmla="*/ 2947166 w 9560317"/>
              <a:gd name="connsiteY40" fmla="*/ 32608 h 3124668"/>
              <a:gd name="connsiteX41" fmla="*/ 3318556 w 9560317"/>
              <a:gd name="connsiteY41" fmla="*/ 20626 h 3124668"/>
              <a:gd name="connsiteX42" fmla="*/ 3737869 w 9560317"/>
              <a:gd name="connsiteY42" fmla="*/ 20626 h 3124668"/>
              <a:gd name="connsiteX43" fmla="*/ 3773810 w 9560317"/>
              <a:gd name="connsiteY43" fmla="*/ 44589 h 3124668"/>
              <a:gd name="connsiteX44" fmla="*/ 3881633 w 9560317"/>
              <a:gd name="connsiteY44" fmla="*/ 68553 h 3124668"/>
              <a:gd name="connsiteX45" fmla="*/ 4025397 w 9560317"/>
              <a:gd name="connsiteY45" fmla="*/ 92516 h 3124668"/>
              <a:gd name="connsiteX46" fmla="*/ 4121240 w 9560317"/>
              <a:gd name="connsiteY46" fmla="*/ 128461 h 3124668"/>
              <a:gd name="connsiteX47" fmla="*/ 4205102 w 9560317"/>
              <a:gd name="connsiteY47" fmla="*/ 152424 h 3124668"/>
              <a:gd name="connsiteX48" fmla="*/ 4276984 w 9560317"/>
              <a:gd name="connsiteY48" fmla="*/ 176388 h 3124668"/>
              <a:gd name="connsiteX49" fmla="*/ 4468670 w 9560317"/>
              <a:gd name="connsiteY49" fmla="*/ 200351 h 3124668"/>
              <a:gd name="connsiteX50" fmla="*/ 4612434 w 9560317"/>
              <a:gd name="connsiteY50" fmla="*/ 212333 h 3124668"/>
              <a:gd name="connsiteX51" fmla="*/ 4720257 w 9560317"/>
              <a:gd name="connsiteY51" fmla="*/ 224314 h 3124668"/>
              <a:gd name="connsiteX52" fmla="*/ 4864021 w 9560317"/>
              <a:gd name="connsiteY52" fmla="*/ 236296 h 3124668"/>
              <a:gd name="connsiteX53" fmla="*/ 4899962 w 9560317"/>
              <a:gd name="connsiteY53" fmla="*/ 272241 h 3124668"/>
              <a:gd name="connsiteX54" fmla="*/ 5211451 w 9560317"/>
              <a:gd name="connsiteY54" fmla="*/ 320167 h 3124668"/>
              <a:gd name="connsiteX55" fmla="*/ 5247392 w 9560317"/>
              <a:gd name="connsiteY55" fmla="*/ 332149 h 3124668"/>
              <a:gd name="connsiteX56" fmla="*/ 5295314 w 9560317"/>
              <a:gd name="connsiteY56" fmla="*/ 344131 h 3124668"/>
              <a:gd name="connsiteX57" fmla="*/ 5355216 w 9560317"/>
              <a:gd name="connsiteY57" fmla="*/ 380076 h 3124668"/>
              <a:gd name="connsiteX58" fmla="*/ 5403137 w 9560317"/>
              <a:gd name="connsiteY58" fmla="*/ 416021 h 3124668"/>
              <a:gd name="connsiteX59" fmla="*/ 5451058 w 9560317"/>
              <a:gd name="connsiteY59" fmla="*/ 428002 h 3124668"/>
              <a:gd name="connsiteX60" fmla="*/ 5510960 w 9560317"/>
              <a:gd name="connsiteY60" fmla="*/ 463947 h 3124668"/>
              <a:gd name="connsiteX61" fmla="*/ 5606803 w 9560317"/>
              <a:gd name="connsiteY61" fmla="*/ 499892 h 3124668"/>
              <a:gd name="connsiteX62" fmla="*/ 5678685 w 9560317"/>
              <a:gd name="connsiteY62" fmla="*/ 535837 h 3124668"/>
              <a:gd name="connsiteX63" fmla="*/ 5750567 w 9560317"/>
              <a:gd name="connsiteY63" fmla="*/ 571782 h 3124668"/>
              <a:gd name="connsiteX64" fmla="*/ 5834429 w 9560317"/>
              <a:gd name="connsiteY64" fmla="*/ 631690 h 3124668"/>
              <a:gd name="connsiteX65" fmla="*/ 5894331 w 9560317"/>
              <a:gd name="connsiteY65" fmla="*/ 679617 h 3124668"/>
              <a:gd name="connsiteX66" fmla="*/ 5930272 w 9560317"/>
              <a:gd name="connsiteY66" fmla="*/ 691599 h 3124668"/>
              <a:gd name="connsiteX67" fmla="*/ 5990174 w 9560317"/>
              <a:gd name="connsiteY67" fmla="*/ 715562 h 3124668"/>
              <a:gd name="connsiteX68" fmla="*/ 6014135 w 9560317"/>
              <a:gd name="connsiteY68" fmla="*/ 751507 h 3124668"/>
              <a:gd name="connsiteX69" fmla="*/ 6050076 w 9560317"/>
              <a:gd name="connsiteY69" fmla="*/ 763489 h 3124668"/>
              <a:gd name="connsiteX70" fmla="*/ 6133938 w 9560317"/>
              <a:gd name="connsiteY70" fmla="*/ 799434 h 3124668"/>
              <a:gd name="connsiteX71" fmla="*/ 6229781 w 9560317"/>
              <a:gd name="connsiteY71" fmla="*/ 871324 h 3124668"/>
              <a:gd name="connsiteX72" fmla="*/ 6277702 w 9560317"/>
              <a:gd name="connsiteY72" fmla="*/ 895287 h 3124668"/>
              <a:gd name="connsiteX73" fmla="*/ 6601172 w 9560317"/>
              <a:gd name="connsiteY73" fmla="*/ 1075012 h 3124668"/>
              <a:gd name="connsiteX74" fmla="*/ 6744936 w 9560317"/>
              <a:gd name="connsiteY74" fmla="*/ 1110957 h 3124668"/>
              <a:gd name="connsiteX75" fmla="*/ 6864739 w 9560317"/>
              <a:gd name="connsiteY75" fmla="*/ 1182847 h 3124668"/>
              <a:gd name="connsiteX76" fmla="*/ 6996523 w 9560317"/>
              <a:gd name="connsiteY76" fmla="*/ 1242755 h 3124668"/>
              <a:gd name="connsiteX77" fmla="*/ 7080386 w 9560317"/>
              <a:gd name="connsiteY77" fmla="*/ 1314645 h 3124668"/>
              <a:gd name="connsiteX78" fmla="*/ 7308012 w 9560317"/>
              <a:gd name="connsiteY78" fmla="*/ 1482388 h 3124668"/>
              <a:gd name="connsiteX79" fmla="*/ 7415835 w 9560317"/>
              <a:gd name="connsiteY79" fmla="*/ 1590223 h 3124668"/>
              <a:gd name="connsiteX80" fmla="*/ 7511678 w 9560317"/>
              <a:gd name="connsiteY80" fmla="*/ 1686076 h 3124668"/>
              <a:gd name="connsiteX81" fmla="*/ 7559599 w 9560317"/>
              <a:gd name="connsiteY81" fmla="*/ 1722021 h 3124668"/>
              <a:gd name="connsiteX82" fmla="*/ 7655442 w 9560317"/>
              <a:gd name="connsiteY82" fmla="*/ 1817874 h 3124668"/>
              <a:gd name="connsiteX83" fmla="*/ 7739305 w 9560317"/>
              <a:gd name="connsiteY83" fmla="*/ 1865801 h 3124668"/>
              <a:gd name="connsiteX84" fmla="*/ 7775246 w 9560317"/>
              <a:gd name="connsiteY84" fmla="*/ 1913728 h 3124668"/>
              <a:gd name="connsiteX85" fmla="*/ 7859108 w 9560317"/>
              <a:gd name="connsiteY85" fmla="*/ 1961654 h 3124668"/>
              <a:gd name="connsiteX86" fmla="*/ 7930990 w 9560317"/>
              <a:gd name="connsiteY86" fmla="*/ 2009581 h 3124668"/>
              <a:gd name="connsiteX87" fmla="*/ 8002872 w 9560317"/>
              <a:gd name="connsiteY87" fmla="*/ 2057507 h 3124668"/>
              <a:gd name="connsiteX88" fmla="*/ 8038813 w 9560317"/>
              <a:gd name="connsiteY88" fmla="*/ 2081471 h 3124668"/>
              <a:gd name="connsiteX89" fmla="*/ 8098715 w 9560317"/>
              <a:gd name="connsiteY89" fmla="*/ 2117416 h 3124668"/>
              <a:gd name="connsiteX90" fmla="*/ 8134656 w 9560317"/>
              <a:gd name="connsiteY90" fmla="*/ 2141379 h 3124668"/>
              <a:gd name="connsiteX91" fmla="*/ 8254460 w 9560317"/>
              <a:gd name="connsiteY91" fmla="*/ 2213269 h 3124668"/>
              <a:gd name="connsiteX92" fmla="*/ 8302381 w 9560317"/>
              <a:gd name="connsiteY92" fmla="*/ 2249214 h 3124668"/>
              <a:gd name="connsiteX93" fmla="*/ 8374263 w 9560317"/>
              <a:gd name="connsiteY93" fmla="*/ 2321104 h 3124668"/>
              <a:gd name="connsiteX94" fmla="*/ 8422184 w 9560317"/>
              <a:gd name="connsiteY94" fmla="*/ 2333086 h 3124668"/>
              <a:gd name="connsiteX95" fmla="*/ 8458125 w 9560317"/>
              <a:gd name="connsiteY95" fmla="*/ 2357049 h 3124668"/>
              <a:gd name="connsiteX96" fmla="*/ 8506047 w 9560317"/>
              <a:gd name="connsiteY96" fmla="*/ 2404975 h 3124668"/>
              <a:gd name="connsiteX97" fmla="*/ 8553968 w 9560317"/>
              <a:gd name="connsiteY97" fmla="*/ 2416957 h 3124668"/>
              <a:gd name="connsiteX98" fmla="*/ 8589909 w 9560317"/>
              <a:gd name="connsiteY98" fmla="*/ 2440920 h 3124668"/>
              <a:gd name="connsiteX99" fmla="*/ 8637831 w 9560317"/>
              <a:gd name="connsiteY99" fmla="*/ 2488847 h 3124668"/>
              <a:gd name="connsiteX100" fmla="*/ 8829516 w 9560317"/>
              <a:gd name="connsiteY100" fmla="*/ 2536774 h 3124668"/>
              <a:gd name="connsiteX101" fmla="*/ 9009221 w 9560317"/>
              <a:gd name="connsiteY101" fmla="*/ 2572719 h 3124668"/>
              <a:gd name="connsiteX102" fmla="*/ 9117045 w 9560317"/>
              <a:gd name="connsiteY102" fmla="*/ 2656590 h 3124668"/>
              <a:gd name="connsiteX103" fmla="*/ 9200907 w 9560317"/>
              <a:gd name="connsiteY103" fmla="*/ 2692535 h 3124668"/>
              <a:gd name="connsiteX104" fmla="*/ 9236848 w 9560317"/>
              <a:gd name="connsiteY104" fmla="*/ 2716499 h 3124668"/>
              <a:gd name="connsiteX105" fmla="*/ 9296750 w 9560317"/>
              <a:gd name="connsiteY105" fmla="*/ 2812352 h 3124668"/>
              <a:gd name="connsiteX106" fmla="*/ 9332691 w 9560317"/>
              <a:gd name="connsiteY106" fmla="*/ 2860278 h 3124668"/>
              <a:gd name="connsiteX107" fmla="*/ 9380612 w 9560317"/>
              <a:gd name="connsiteY107" fmla="*/ 2932168 h 3124668"/>
              <a:gd name="connsiteX108" fmla="*/ 9404573 w 9560317"/>
              <a:gd name="connsiteY108" fmla="*/ 2968113 h 3124668"/>
              <a:gd name="connsiteX109" fmla="*/ 9428534 w 9560317"/>
              <a:gd name="connsiteY109" fmla="*/ 3004058 h 3124668"/>
              <a:gd name="connsiteX110" fmla="*/ 9488435 w 9560317"/>
              <a:gd name="connsiteY110" fmla="*/ 3063967 h 3124668"/>
              <a:gd name="connsiteX111" fmla="*/ 9548337 w 9560317"/>
              <a:gd name="connsiteY111" fmla="*/ 3123875 h 3124668"/>
              <a:gd name="connsiteX112" fmla="*/ 9560317 w 9560317"/>
              <a:gd name="connsiteY112" fmla="*/ 3123875 h 312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560317" h="3124668">
                <a:moveTo>
                  <a:pt x="0" y="1122938"/>
                </a:moveTo>
                <a:cubicBezTo>
                  <a:pt x="23961" y="1114950"/>
                  <a:pt x="48309" y="1108043"/>
                  <a:pt x="71882" y="1098975"/>
                </a:cubicBezTo>
                <a:cubicBezTo>
                  <a:pt x="100268" y="1088056"/>
                  <a:pt x="126892" y="1072649"/>
                  <a:pt x="155745" y="1063030"/>
                </a:cubicBezTo>
                <a:cubicBezTo>
                  <a:pt x="336223" y="1002864"/>
                  <a:pt x="77492" y="1111108"/>
                  <a:pt x="287529" y="1027085"/>
                </a:cubicBezTo>
                <a:cubicBezTo>
                  <a:pt x="304111" y="1020452"/>
                  <a:pt x="318507" y="1008770"/>
                  <a:pt x="335450" y="1003122"/>
                </a:cubicBezTo>
                <a:cubicBezTo>
                  <a:pt x="366691" y="992707"/>
                  <a:pt x="399345" y="987146"/>
                  <a:pt x="431293" y="979158"/>
                </a:cubicBezTo>
                <a:cubicBezTo>
                  <a:pt x="447267" y="975164"/>
                  <a:pt x="464080" y="973664"/>
                  <a:pt x="479214" y="967177"/>
                </a:cubicBezTo>
                <a:cubicBezTo>
                  <a:pt x="507168" y="955195"/>
                  <a:pt x="534495" y="941627"/>
                  <a:pt x="563077" y="931232"/>
                </a:cubicBezTo>
                <a:cubicBezTo>
                  <a:pt x="578551" y="925604"/>
                  <a:pt x="595166" y="923774"/>
                  <a:pt x="610998" y="919250"/>
                </a:cubicBezTo>
                <a:cubicBezTo>
                  <a:pt x="731307" y="884872"/>
                  <a:pt x="545052" y="932745"/>
                  <a:pt x="694860" y="895287"/>
                </a:cubicBezTo>
                <a:cubicBezTo>
                  <a:pt x="830023" y="814181"/>
                  <a:pt x="662952" y="905846"/>
                  <a:pt x="862585" y="835379"/>
                </a:cubicBezTo>
                <a:cubicBezTo>
                  <a:pt x="896268" y="823490"/>
                  <a:pt x="925264" y="800719"/>
                  <a:pt x="958428" y="787452"/>
                </a:cubicBezTo>
                <a:cubicBezTo>
                  <a:pt x="978395" y="779464"/>
                  <a:pt x="999095" y="773107"/>
                  <a:pt x="1018330" y="763489"/>
                </a:cubicBezTo>
                <a:cubicBezTo>
                  <a:pt x="1121961" y="711668"/>
                  <a:pt x="1034704" y="738428"/>
                  <a:pt x="1126153" y="715562"/>
                </a:cubicBezTo>
                <a:cubicBezTo>
                  <a:pt x="1151571" y="700310"/>
                  <a:pt x="1203420" y="667114"/>
                  <a:pt x="1233976" y="655654"/>
                </a:cubicBezTo>
                <a:cubicBezTo>
                  <a:pt x="1249393" y="649872"/>
                  <a:pt x="1265923" y="647666"/>
                  <a:pt x="1281897" y="643672"/>
                </a:cubicBezTo>
                <a:cubicBezTo>
                  <a:pt x="1297871" y="631690"/>
                  <a:pt x="1312482" y="617635"/>
                  <a:pt x="1329819" y="607727"/>
                </a:cubicBezTo>
                <a:cubicBezTo>
                  <a:pt x="1340783" y="601461"/>
                  <a:pt x="1353936" y="600181"/>
                  <a:pt x="1365760" y="595746"/>
                </a:cubicBezTo>
                <a:cubicBezTo>
                  <a:pt x="1385896" y="588194"/>
                  <a:pt x="1406427" y="581401"/>
                  <a:pt x="1425662" y="571782"/>
                </a:cubicBezTo>
                <a:cubicBezTo>
                  <a:pt x="1446489" y="561367"/>
                  <a:pt x="1465061" y="546878"/>
                  <a:pt x="1485563" y="535837"/>
                </a:cubicBezTo>
                <a:cubicBezTo>
                  <a:pt x="1517012" y="518901"/>
                  <a:pt x="1581406" y="487911"/>
                  <a:pt x="1581406" y="487911"/>
                </a:cubicBezTo>
                <a:cubicBezTo>
                  <a:pt x="1589393" y="479923"/>
                  <a:pt x="1595264" y="468999"/>
                  <a:pt x="1605367" y="463947"/>
                </a:cubicBezTo>
                <a:cubicBezTo>
                  <a:pt x="1620094" y="456583"/>
                  <a:pt x="1637456" y="456490"/>
                  <a:pt x="1653288" y="451966"/>
                </a:cubicBezTo>
                <a:cubicBezTo>
                  <a:pt x="1665431" y="448496"/>
                  <a:pt x="1677934" y="445632"/>
                  <a:pt x="1689229" y="439984"/>
                </a:cubicBezTo>
                <a:cubicBezTo>
                  <a:pt x="1809530" y="379827"/>
                  <a:pt x="1626087" y="455066"/>
                  <a:pt x="1773092" y="392057"/>
                </a:cubicBezTo>
                <a:cubicBezTo>
                  <a:pt x="1840650" y="363101"/>
                  <a:pt x="1775925" y="398483"/>
                  <a:pt x="1856954" y="368094"/>
                </a:cubicBezTo>
                <a:cubicBezTo>
                  <a:pt x="1873676" y="361822"/>
                  <a:pt x="1888294" y="350765"/>
                  <a:pt x="1904876" y="344131"/>
                </a:cubicBezTo>
                <a:cubicBezTo>
                  <a:pt x="1928326" y="334750"/>
                  <a:pt x="1952797" y="328155"/>
                  <a:pt x="1976758" y="320167"/>
                </a:cubicBezTo>
                <a:cubicBezTo>
                  <a:pt x="1988738" y="316173"/>
                  <a:pt x="2000448" y="311249"/>
                  <a:pt x="2012699" y="308186"/>
                </a:cubicBezTo>
                <a:cubicBezTo>
                  <a:pt x="2028673" y="304192"/>
                  <a:pt x="2044547" y="299776"/>
                  <a:pt x="2060620" y="296204"/>
                </a:cubicBezTo>
                <a:cubicBezTo>
                  <a:pt x="2110860" y="285038"/>
                  <a:pt x="2140377" y="280913"/>
                  <a:pt x="2192404" y="272241"/>
                </a:cubicBezTo>
                <a:cubicBezTo>
                  <a:pt x="2216365" y="264253"/>
                  <a:pt x="2239373" y="252431"/>
                  <a:pt x="2264286" y="248278"/>
                </a:cubicBezTo>
                <a:cubicBezTo>
                  <a:pt x="2371838" y="230350"/>
                  <a:pt x="2312025" y="238979"/>
                  <a:pt x="2443991" y="224314"/>
                </a:cubicBezTo>
                <a:cubicBezTo>
                  <a:pt x="2526156" y="196924"/>
                  <a:pt x="2424164" y="229273"/>
                  <a:pt x="2539834" y="200351"/>
                </a:cubicBezTo>
                <a:cubicBezTo>
                  <a:pt x="2552085" y="197288"/>
                  <a:pt x="2563524" y="191432"/>
                  <a:pt x="2575775" y="188369"/>
                </a:cubicBezTo>
                <a:cubicBezTo>
                  <a:pt x="2595530" y="183430"/>
                  <a:pt x="2615836" y="180967"/>
                  <a:pt x="2635677" y="176388"/>
                </a:cubicBezTo>
                <a:cubicBezTo>
                  <a:pt x="2667764" y="168982"/>
                  <a:pt x="2731519" y="152424"/>
                  <a:pt x="2731519" y="152424"/>
                </a:cubicBezTo>
                <a:cubicBezTo>
                  <a:pt x="2767614" y="128359"/>
                  <a:pt x="2772823" y="122740"/>
                  <a:pt x="2815382" y="104498"/>
                </a:cubicBezTo>
                <a:cubicBezTo>
                  <a:pt x="2826989" y="99523"/>
                  <a:pt x="2839343" y="96510"/>
                  <a:pt x="2851323" y="92516"/>
                </a:cubicBezTo>
                <a:cubicBezTo>
                  <a:pt x="2859310" y="80534"/>
                  <a:pt x="2863073" y="64203"/>
                  <a:pt x="2875284" y="56571"/>
                </a:cubicBezTo>
                <a:cubicBezTo>
                  <a:pt x="2896701" y="43184"/>
                  <a:pt x="2921922" y="33422"/>
                  <a:pt x="2947166" y="32608"/>
                </a:cubicBezTo>
                <a:lnTo>
                  <a:pt x="3318556" y="20626"/>
                </a:lnTo>
                <a:cubicBezTo>
                  <a:pt x="3487008" y="-7453"/>
                  <a:pt x="3450755" y="-6294"/>
                  <a:pt x="3737869" y="20626"/>
                </a:cubicBezTo>
                <a:cubicBezTo>
                  <a:pt x="3752205" y="21970"/>
                  <a:pt x="3760150" y="40035"/>
                  <a:pt x="3773810" y="44589"/>
                </a:cubicBezTo>
                <a:cubicBezTo>
                  <a:pt x="3808738" y="56233"/>
                  <a:pt x="3845758" y="60273"/>
                  <a:pt x="3881633" y="68553"/>
                </a:cubicBezTo>
                <a:cubicBezTo>
                  <a:pt x="3975172" y="90141"/>
                  <a:pt x="3885092" y="74975"/>
                  <a:pt x="4025397" y="92516"/>
                </a:cubicBezTo>
                <a:cubicBezTo>
                  <a:pt x="4106976" y="119713"/>
                  <a:pt x="4006637" y="85480"/>
                  <a:pt x="4121240" y="128461"/>
                </a:cubicBezTo>
                <a:cubicBezTo>
                  <a:pt x="4174939" y="148600"/>
                  <a:pt x="4142143" y="133534"/>
                  <a:pt x="4205102" y="152424"/>
                </a:cubicBezTo>
                <a:cubicBezTo>
                  <a:pt x="4229294" y="159682"/>
                  <a:pt x="4251981" y="172816"/>
                  <a:pt x="4276984" y="176388"/>
                </a:cubicBezTo>
                <a:cubicBezTo>
                  <a:pt x="4361265" y="188429"/>
                  <a:pt x="4378090" y="191723"/>
                  <a:pt x="4468670" y="200351"/>
                </a:cubicBezTo>
                <a:cubicBezTo>
                  <a:pt x="4516541" y="204911"/>
                  <a:pt x="4564563" y="207773"/>
                  <a:pt x="4612434" y="212333"/>
                </a:cubicBezTo>
                <a:cubicBezTo>
                  <a:pt x="4648433" y="215762"/>
                  <a:pt x="4684258" y="220885"/>
                  <a:pt x="4720257" y="224314"/>
                </a:cubicBezTo>
                <a:cubicBezTo>
                  <a:pt x="4768128" y="228874"/>
                  <a:pt x="4816100" y="232302"/>
                  <a:pt x="4864021" y="236296"/>
                </a:cubicBezTo>
                <a:cubicBezTo>
                  <a:pt x="4876001" y="248278"/>
                  <a:pt x="4887098" y="261214"/>
                  <a:pt x="4899962" y="272241"/>
                </a:cubicBezTo>
                <a:cubicBezTo>
                  <a:pt x="5002626" y="360247"/>
                  <a:pt x="4996702" y="310405"/>
                  <a:pt x="5211451" y="320167"/>
                </a:cubicBezTo>
                <a:cubicBezTo>
                  <a:pt x="5223431" y="324161"/>
                  <a:pt x="5235249" y="328679"/>
                  <a:pt x="5247392" y="332149"/>
                </a:cubicBezTo>
                <a:cubicBezTo>
                  <a:pt x="5263224" y="336673"/>
                  <a:pt x="5280268" y="337443"/>
                  <a:pt x="5295314" y="344131"/>
                </a:cubicBezTo>
                <a:cubicBezTo>
                  <a:pt x="5316593" y="353589"/>
                  <a:pt x="5335841" y="367158"/>
                  <a:pt x="5355216" y="380076"/>
                </a:cubicBezTo>
                <a:cubicBezTo>
                  <a:pt x="5371830" y="391153"/>
                  <a:pt x="5385278" y="407090"/>
                  <a:pt x="5403137" y="416021"/>
                </a:cubicBezTo>
                <a:cubicBezTo>
                  <a:pt x="5417864" y="423385"/>
                  <a:pt x="5435084" y="424008"/>
                  <a:pt x="5451058" y="428002"/>
                </a:cubicBezTo>
                <a:cubicBezTo>
                  <a:pt x="5471025" y="439984"/>
                  <a:pt x="5490133" y="453532"/>
                  <a:pt x="5510960" y="463947"/>
                </a:cubicBezTo>
                <a:cubicBezTo>
                  <a:pt x="5539619" y="478278"/>
                  <a:pt x="5575691" y="489521"/>
                  <a:pt x="5606803" y="499892"/>
                </a:cubicBezTo>
                <a:cubicBezTo>
                  <a:pt x="5709807" y="568571"/>
                  <a:pt x="5579483" y="486230"/>
                  <a:pt x="5678685" y="535837"/>
                </a:cubicBezTo>
                <a:cubicBezTo>
                  <a:pt x="5771581" y="582290"/>
                  <a:pt x="5660230" y="541668"/>
                  <a:pt x="5750567" y="571782"/>
                </a:cubicBezTo>
                <a:cubicBezTo>
                  <a:pt x="5829058" y="650282"/>
                  <a:pt x="5739814" y="568606"/>
                  <a:pt x="5834429" y="631690"/>
                </a:cubicBezTo>
                <a:cubicBezTo>
                  <a:pt x="5901289" y="676269"/>
                  <a:pt x="5807286" y="636090"/>
                  <a:pt x="5894331" y="679617"/>
                </a:cubicBezTo>
                <a:cubicBezTo>
                  <a:pt x="5905626" y="685265"/>
                  <a:pt x="5918448" y="687164"/>
                  <a:pt x="5930272" y="691599"/>
                </a:cubicBezTo>
                <a:cubicBezTo>
                  <a:pt x="5950408" y="699151"/>
                  <a:pt x="5970207" y="707574"/>
                  <a:pt x="5990174" y="715562"/>
                </a:cubicBezTo>
                <a:cubicBezTo>
                  <a:pt x="5998161" y="727544"/>
                  <a:pt x="6002891" y="742511"/>
                  <a:pt x="6014135" y="751507"/>
                </a:cubicBezTo>
                <a:cubicBezTo>
                  <a:pt x="6023996" y="759397"/>
                  <a:pt x="6038351" y="758798"/>
                  <a:pt x="6050076" y="763489"/>
                </a:cubicBezTo>
                <a:cubicBezTo>
                  <a:pt x="6078314" y="774786"/>
                  <a:pt x="6107859" y="783785"/>
                  <a:pt x="6133938" y="799434"/>
                </a:cubicBezTo>
                <a:cubicBezTo>
                  <a:pt x="6168182" y="819983"/>
                  <a:pt x="6194062" y="853463"/>
                  <a:pt x="6229781" y="871324"/>
                </a:cubicBezTo>
                <a:cubicBezTo>
                  <a:pt x="6245755" y="879312"/>
                  <a:pt x="6262558" y="885821"/>
                  <a:pt x="6277702" y="895287"/>
                </a:cubicBezTo>
                <a:cubicBezTo>
                  <a:pt x="6411143" y="978696"/>
                  <a:pt x="6294218" y="998265"/>
                  <a:pt x="6601172" y="1075012"/>
                </a:cubicBezTo>
                <a:lnTo>
                  <a:pt x="6744936" y="1110957"/>
                </a:lnTo>
                <a:cubicBezTo>
                  <a:pt x="6784870" y="1134920"/>
                  <a:pt x="6823485" y="1161235"/>
                  <a:pt x="6864739" y="1182847"/>
                </a:cubicBezTo>
                <a:cubicBezTo>
                  <a:pt x="6907483" y="1205239"/>
                  <a:pt x="6955350" y="1217591"/>
                  <a:pt x="6996523" y="1242755"/>
                </a:cubicBezTo>
                <a:cubicBezTo>
                  <a:pt x="7027940" y="1261956"/>
                  <a:pt x="7050696" y="1292870"/>
                  <a:pt x="7080386" y="1314645"/>
                </a:cubicBezTo>
                <a:cubicBezTo>
                  <a:pt x="7165263" y="1376895"/>
                  <a:pt x="7236103" y="1392492"/>
                  <a:pt x="7308012" y="1482388"/>
                </a:cubicBezTo>
                <a:cubicBezTo>
                  <a:pt x="7401974" y="1599853"/>
                  <a:pt x="7305899" y="1488732"/>
                  <a:pt x="7415835" y="1590223"/>
                </a:cubicBezTo>
                <a:cubicBezTo>
                  <a:pt x="7449034" y="1620872"/>
                  <a:pt x="7475533" y="1658964"/>
                  <a:pt x="7511678" y="1686076"/>
                </a:cubicBezTo>
                <a:cubicBezTo>
                  <a:pt x="7527652" y="1698058"/>
                  <a:pt x="7544880" y="1708527"/>
                  <a:pt x="7559599" y="1722021"/>
                </a:cubicBezTo>
                <a:cubicBezTo>
                  <a:pt x="7592904" y="1752554"/>
                  <a:pt x="7615030" y="1797665"/>
                  <a:pt x="7655442" y="1817874"/>
                </a:cubicBezTo>
                <a:cubicBezTo>
                  <a:pt x="7716243" y="1848278"/>
                  <a:pt x="7688504" y="1831930"/>
                  <a:pt x="7739305" y="1865801"/>
                </a:cubicBezTo>
                <a:cubicBezTo>
                  <a:pt x="7751285" y="1881777"/>
                  <a:pt x="7761127" y="1899607"/>
                  <a:pt x="7775246" y="1913728"/>
                </a:cubicBezTo>
                <a:cubicBezTo>
                  <a:pt x="7795967" y="1934451"/>
                  <a:pt x="7835617" y="1947558"/>
                  <a:pt x="7859108" y="1961654"/>
                </a:cubicBezTo>
                <a:cubicBezTo>
                  <a:pt x="7883801" y="1976472"/>
                  <a:pt x="7907029" y="1993605"/>
                  <a:pt x="7930990" y="2009581"/>
                </a:cubicBezTo>
                <a:lnTo>
                  <a:pt x="8002872" y="2057507"/>
                </a:lnTo>
                <a:cubicBezTo>
                  <a:pt x="8014852" y="2065495"/>
                  <a:pt x="8026466" y="2074062"/>
                  <a:pt x="8038813" y="2081471"/>
                </a:cubicBezTo>
                <a:cubicBezTo>
                  <a:pt x="8058780" y="2093453"/>
                  <a:pt x="8078969" y="2105073"/>
                  <a:pt x="8098715" y="2117416"/>
                </a:cubicBezTo>
                <a:cubicBezTo>
                  <a:pt x="8110925" y="2125048"/>
                  <a:pt x="8122154" y="2134235"/>
                  <a:pt x="8134656" y="2141379"/>
                </a:cubicBezTo>
                <a:cubicBezTo>
                  <a:pt x="8212698" y="2185979"/>
                  <a:pt x="8160681" y="2142927"/>
                  <a:pt x="8254460" y="2213269"/>
                </a:cubicBezTo>
                <a:cubicBezTo>
                  <a:pt x="8270434" y="2225251"/>
                  <a:pt x="8287540" y="2235855"/>
                  <a:pt x="8302381" y="2249214"/>
                </a:cubicBezTo>
                <a:cubicBezTo>
                  <a:pt x="8327568" y="2271885"/>
                  <a:pt x="8341388" y="2312884"/>
                  <a:pt x="8374263" y="2321104"/>
                </a:cubicBezTo>
                <a:lnTo>
                  <a:pt x="8422184" y="2333086"/>
                </a:lnTo>
                <a:cubicBezTo>
                  <a:pt x="8434164" y="2341074"/>
                  <a:pt x="8447193" y="2347678"/>
                  <a:pt x="8458125" y="2357049"/>
                </a:cubicBezTo>
                <a:cubicBezTo>
                  <a:pt x="8475277" y="2371752"/>
                  <a:pt x="8486890" y="2393001"/>
                  <a:pt x="8506047" y="2404975"/>
                </a:cubicBezTo>
                <a:cubicBezTo>
                  <a:pt x="8520009" y="2413702"/>
                  <a:pt x="8537994" y="2412963"/>
                  <a:pt x="8553968" y="2416957"/>
                </a:cubicBezTo>
                <a:cubicBezTo>
                  <a:pt x="8565948" y="2424945"/>
                  <a:pt x="8578977" y="2431549"/>
                  <a:pt x="8589909" y="2440920"/>
                </a:cubicBezTo>
                <a:cubicBezTo>
                  <a:pt x="8607061" y="2455623"/>
                  <a:pt x="8617998" y="2478028"/>
                  <a:pt x="8637831" y="2488847"/>
                </a:cubicBezTo>
                <a:cubicBezTo>
                  <a:pt x="8662356" y="2502226"/>
                  <a:pt x="8813290" y="2532717"/>
                  <a:pt x="8829516" y="2536774"/>
                </a:cubicBezTo>
                <a:cubicBezTo>
                  <a:pt x="8977136" y="2573683"/>
                  <a:pt x="8848207" y="2552589"/>
                  <a:pt x="9009221" y="2572719"/>
                </a:cubicBezTo>
                <a:cubicBezTo>
                  <a:pt x="9045162" y="2600676"/>
                  <a:pt x="9073848" y="2642189"/>
                  <a:pt x="9117045" y="2656590"/>
                </a:cubicBezTo>
                <a:cubicBezTo>
                  <a:pt x="9157365" y="2670032"/>
                  <a:pt x="9159458" y="2668847"/>
                  <a:pt x="9200907" y="2692535"/>
                </a:cubicBezTo>
                <a:cubicBezTo>
                  <a:pt x="9213409" y="2699680"/>
                  <a:pt x="9226667" y="2706317"/>
                  <a:pt x="9236848" y="2716499"/>
                </a:cubicBezTo>
                <a:cubicBezTo>
                  <a:pt x="9282100" y="2761756"/>
                  <a:pt x="9265116" y="2761733"/>
                  <a:pt x="9296750" y="2812352"/>
                </a:cubicBezTo>
                <a:cubicBezTo>
                  <a:pt x="9307332" y="2829286"/>
                  <a:pt x="9321241" y="2843919"/>
                  <a:pt x="9332691" y="2860278"/>
                </a:cubicBezTo>
                <a:cubicBezTo>
                  <a:pt x="9349205" y="2883872"/>
                  <a:pt x="9364638" y="2908205"/>
                  <a:pt x="9380612" y="2932168"/>
                </a:cubicBezTo>
                <a:lnTo>
                  <a:pt x="9404573" y="2968113"/>
                </a:lnTo>
                <a:cubicBezTo>
                  <a:pt x="9412560" y="2980095"/>
                  <a:pt x="9418353" y="2993875"/>
                  <a:pt x="9428534" y="3004058"/>
                </a:cubicBezTo>
                <a:cubicBezTo>
                  <a:pt x="9448501" y="3024028"/>
                  <a:pt x="9472772" y="3040470"/>
                  <a:pt x="9488435" y="3063967"/>
                </a:cubicBezTo>
                <a:cubicBezTo>
                  <a:pt x="9512395" y="3099911"/>
                  <a:pt x="9508402" y="3103905"/>
                  <a:pt x="9548337" y="3123875"/>
                </a:cubicBezTo>
                <a:cubicBezTo>
                  <a:pt x="9551909" y="3125661"/>
                  <a:pt x="9556324" y="3123875"/>
                  <a:pt x="9560317" y="3123875"/>
                </a:cubicBezTo>
              </a:path>
            </a:pathLst>
          </a:custGeom>
          <a:ln w="76200" cmpd="sng">
            <a:solidFill>
              <a:schemeClr val="accent3"/>
            </a:solidFill>
          </a:ln>
        </p:spPr>
        <p:txBody>
          <a:bodyPr/>
          <a:lstStyle/>
          <a:p>
            <a:pPr defTabSz="449263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3801"/>
            <a:ext cx="9049395" cy="1687007"/>
          </a:xfrm>
        </p:spPr>
        <p:txBody>
          <a:bodyPr/>
          <a:lstStyle/>
          <a:p>
            <a:pPr algn="r">
              <a:defRPr/>
            </a:pPr>
            <a:r>
              <a:rPr lang="ja-JP" altLang="en-US" sz="6600" b="1" dirty="0">
                <a:effectLst>
                  <a:glow rad="177800">
                    <a:schemeClr val="bg2"/>
                  </a:glow>
                </a:effectLst>
              </a:rPr>
              <a:t>死亡之源</a:t>
            </a:r>
            <a:endParaRPr lang="en-US" sz="6600" b="1" dirty="0">
              <a:effectLst>
                <a:glow rad="177800">
                  <a:schemeClr val="bg2"/>
                </a:glo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589588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zh-CN" alt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死亡何时开始？</a:t>
            </a:r>
            <a:endParaRPr lang="en-US" sz="4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39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73238"/>
            <a:ext cx="539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49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350"/>
            <a:ext cx="9144000" cy="896938"/>
          </a:xfrm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死在罪前存在吗？</a:t>
            </a:r>
            <a:endParaRPr lang="en-US" altLang="zh-CN" b="1" dirty="0">
              <a:latin typeface="Arial" charset="0"/>
            </a:endParaRPr>
          </a:p>
        </p:txBody>
      </p:sp>
      <p:sp>
        <p:nvSpPr>
          <p:cNvPr id="276483" name="Rectangle 3"/>
          <p:cNvSpPr txBox="1">
            <a:spLocks noChangeArrowheads="1"/>
          </p:cNvSpPr>
          <p:nvPr/>
        </p:nvSpPr>
        <p:spPr bwMode="auto">
          <a:xfrm>
            <a:off x="0" y="830263"/>
            <a:ext cx="9144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ja-JP" altLang="en-US" sz="4400" b="1" dirty="0">
                <a:solidFill>
                  <a:srgbClr val="FFFFFF"/>
                </a:solidFill>
              </a:rPr>
              <a:t>你认为呢</a:t>
            </a:r>
            <a:r>
              <a:rPr lang="en-US" altLang="ja-JP" sz="4400" b="1" dirty="0">
                <a:solidFill>
                  <a:srgbClr val="FFFFFF"/>
                </a:solidFill>
              </a:rPr>
              <a:t>?</a:t>
            </a:r>
            <a:endParaRPr lang="en-US" altLang="zh-CN" sz="4400" b="1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1590675"/>
            <a:ext cx="5029200" cy="4056063"/>
            <a:chOff x="0" y="1887359"/>
            <a:chExt cx="5029002" cy="4056636"/>
          </a:xfrm>
        </p:grpSpPr>
        <p:pic>
          <p:nvPicPr>
            <p:cNvPr id="276487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72243"/>
              <a:ext cx="5029002" cy="377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Callout 2"/>
            <p:cNvSpPr/>
            <p:nvPr/>
          </p:nvSpPr>
          <p:spPr bwMode="auto">
            <a:xfrm>
              <a:off x="130170" y="1887359"/>
              <a:ext cx="3917796" cy="2980159"/>
            </a:xfrm>
            <a:prstGeom prst="wedgeEllipseCallout">
              <a:avLst>
                <a:gd name="adj1" fmla="val -52348"/>
                <a:gd name="adj2" fmla="val -61404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ja-JP" altLang="en-US" sz="9600" dirty="0"/>
                <a:t>甚好</a:t>
              </a:r>
              <a:endParaRPr lang="en-US" sz="9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7648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24038"/>
            <a:ext cx="3175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588000"/>
            <a:ext cx="91440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FFFFFF"/>
                </a:solidFill>
              </a:rPr>
              <a:t>如果死亡存在，“甚好” 的创造是什么意思？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5" y="2636912"/>
            <a:ext cx="9049395" cy="1098246"/>
          </a:xfrm>
        </p:spPr>
        <p:txBody>
          <a:bodyPr/>
          <a:lstStyle/>
          <a:p>
            <a:pPr algn="r">
              <a:defRPr/>
            </a:pPr>
            <a:r>
              <a:rPr lang="zh-CN" altLang="en-US" sz="6600" b="1" dirty="0">
                <a:effectLst>
                  <a:glow rad="177800">
                    <a:schemeClr val="bg2"/>
                  </a:glow>
                </a:effectLst>
              </a:rPr>
              <a:t>死亡是自然的吗？</a:t>
            </a:r>
            <a:endParaRPr lang="en-US" sz="6600" b="1" dirty="0">
              <a:effectLst>
                <a:glow rad="177800">
                  <a:schemeClr val="bg2"/>
                </a:glo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zh-CN" alt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取决于你问的是谁</a:t>
            </a:r>
            <a:r>
              <a:rPr lang="en-US" altLang="zh-CN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…</a:t>
            </a:r>
            <a:endParaRPr lang="en-US" sz="36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38" y="5301208"/>
            <a:ext cx="9049395" cy="1556792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glow rad="177800">
                    <a:schemeClr val="bg2"/>
                  </a:glow>
                </a:effectLst>
              </a:rPr>
              <a:t>“</a:t>
            </a:r>
            <a:r>
              <a:rPr lang="ja-JP" altLang="en-US" b="1" dirty="0">
                <a:effectLst>
                  <a:glow rad="177800">
                    <a:schemeClr val="bg2"/>
                  </a:glow>
                </a:effectLst>
              </a:rPr>
              <a:t>黑洞抓住星光小吃</a:t>
            </a:r>
            <a:r>
              <a:rPr lang="en-US" b="1" dirty="0">
                <a:effectLst>
                  <a:glow rad="177800">
                    <a:schemeClr val="bg2"/>
                  </a:glow>
                </a:effectLst>
              </a:rPr>
              <a:t>”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5" descr="2 Hist of Death Both 004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3"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210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13" y="228600"/>
            <a:ext cx="8229600" cy="685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b="1" dirty="0">
                <a:ea typeface="+mj-ea"/>
                <a:cs typeface="+mj-cs"/>
              </a:rPr>
              <a:t>两个死亡史</a:t>
            </a:r>
            <a:r>
              <a:rPr lang="en-US" b="1" dirty="0">
                <a:ea typeface="+mj-ea"/>
                <a:cs typeface="+mj-cs"/>
              </a:rPr>
              <a:t> </a:t>
            </a:r>
          </a:p>
        </p:txBody>
      </p:sp>
      <p:sp>
        <p:nvSpPr>
          <p:cNvPr id="5721092" name="Rectangle 4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pic>
        <p:nvPicPr>
          <p:cNvPr id="126980" name="Picture 6" descr="2 Hist of Death Both 004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7"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1066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开端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43600" y="10668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2800" b="1" dirty="0">
                <a:solidFill>
                  <a:srgbClr val="0000CC"/>
                </a:solidFill>
                <a:latin typeface="Arial"/>
                <a:ea typeface="ＭＳ Ｐゴシック"/>
                <a:cs typeface="Arial"/>
              </a:rPr>
              <a:t>未来</a:t>
            </a:r>
            <a:endParaRPr lang="en-US" sz="2800" b="1" dirty="0">
              <a:solidFill>
                <a:srgbClr val="0000CC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19400" y="11430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2000" dirty="0">
                <a:solidFill>
                  <a:srgbClr val="3366FF"/>
                </a:solidFill>
                <a:latin typeface="Arial"/>
                <a:ea typeface="ＭＳ Ｐゴシック"/>
                <a:cs typeface="Arial"/>
              </a:rPr>
              <a:t>死亡是一个敌人</a:t>
            </a:r>
            <a:endParaRPr lang="en-US" sz="2000" dirty="0">
              <a:solidFill>
                <a:srgbClr val="3366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90700" y="1465446"/>
            <a:ext cx="2209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18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人的罪带来了死亡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953000" y="1447800"/>
            <a:ext cx="175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18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死亡将被废除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286000" y="2133600"/>
            <a:ext cx="419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只有千百年</a:t>
            </a:r>
            <a:endParaRPr lang="en-US" sz="1600" b="1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819400" y="33528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2000" dirty="0">
                <a:solidFill>
                  <a:srgbClr val="3366FF"/>
                </a:solidFill>
                <a:latin typeface="Arial"/>
                <a:ea typeface="ＭＳ Ｐゴシック"/>
                <a:cs typeface="Arial"/>
              </a:rPr>
              <a:t>死亡是暂时的</a:t>
            </a:r>
            <a:endParaRPr lang="en-US" sz="2000" dirty="0">
              <a:solidFill>
                <a:srgbClr val="3366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295400" y="24384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没有</a:t>
            </a:r>
            <a:endParaRPr lang="en-US" altLang="ja-JP" sz="18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defTabSz="457200" eaLnBrk="1" hangingPunct="1"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死亡</a:t>
            </a:r>
            <a:endParaRPr lang="en-US" sz="18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858000" y="24384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没有</a:t>
            </a:r>
            <a:endParaRPr lang="en-US" altLang="ja-JP" sz="18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defTabSz="457200" eaLnBrk="1" hangingPunct="1">
              <a:defRPr/>
            </a:pPr>
            <a:r>
              <a:rPr lang="ja-JP" altLang="en-US" sz="18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死亡</a:t>
            </a:r>
            <a:endParaRPr lang="en-US" sz="18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28600" y="2514600"/>
            <a:ext cx="1219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28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上帝的话语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0" y="4648200"/>
            <a:ext cx="1600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28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人的</a:t>
            </a:r>
            <a:endParaRPr lang="en-US" altLang="ja-JP" sz="28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defTabSz="457200" eaLnBrk="1" hangingPunct="1">
              <a:defRPr/>
            </a:pPr>
            <a:r>
              <a:rPr lang="ja-JP" altLang="en-US" sz="28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意见</a:t>
            </a:r>
            <a:endParaRPr lang="en-US" sz="28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581400" y="47244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14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百万年和</a:t>
            </a:r>
            <a:endParaRPr lang="en-US" altLang="zh-CN" sz="14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defTabSz="457200" eaLnBrk="1" hangingPunct="1">
              <a:defRPr/>
            </a:pPr>
            <a:r>
              <a:rPr lang="zh-CN" altLang="en-US" sz="14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数百万年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295400" y="5562600"/>
            <a:ext cx="160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lnSpc>
                <a:spcPct val="80000"/>
              </a:lnSpc>
              <a:defRPr/>
            </a:pPr>
            <a:r>
              <a:rPr lang="ja-JP" altLang="en-US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生与死一</a:t>
            </a:r>
            <a:endParaRPr lang="en-US" altLang="ja-JP" sz="16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defTabSz="457200" eaLnBrk="1" hangingPunct="1">
              <a:lnSpc>
                <a:spcPct val="80000"/>
              </a:lnSpc>
              <a:defRPr/>
            </a:pPr>
            <a:r>
              <a:rPr lang="ja-JP" altLang="en-US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直在一起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791200" y="5562600"/>
            <a:ext cx="2590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lnSpc>
                <a:spcPct val="80000"/>
              </a:lnSpc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只要有生命，就会有死亡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971800" y="5562600"/>
            <a:ext cx="2819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zh-CN" altLang="en-US" sz="2000" dirty="0">
                <a:solidFill>
                  <a:srgbClr val="3366FF"/>
                </a:solidFill>
                <a:latin typeface="Arial"/>
                <a:ea typeface="ＭＳ Ｐゴシック"/>
                <a:cs typeface="Arial"/>
              </a:rPr>
              <a:t>死亡是历史的</a:t>
            </a:r>
            <a:endParaRPr lang="en-US" altLang="zh-CN" sz="2000" dirty="0">
              <a:solidFill>
                <a:srgbClr val="3366FF"/>
              </a:solidFill>
              <a:latin typeface="Arial"/>
              <a:ea typeface="ＭＳ Ｐゴシック"/>
              <a:cs typeface="Arial"/>
            </a:endParaRPr>
          </a:p>
          <a:p>
            <a:pPr defTabSz="457200" eaLnBrk="1" hangingPunct="1">
              <a:defRPr/>
            </a:pPr>
            <a:r>
              <a:rPr lang="zh-CN" altLang="en-US" sz="2000" dirty="0">
                <a:solidFill>
                  <a:srgbClr val="3366FF"/>
                </a:solidFill>
                <a:latin typeface="Arial"/>
                <a:ea typeface="ＭＳ Ｐゴシック"/>
                <a:cs typeface="Arial"/>
              </a:rPr>
              <a:t>永久组成部分</a:t>
            </a:r>
            <a:endParaRPr lang="en-US" sz="2000" dirty="0">
              <a:solidFill>
                <a:srgbClr val="3366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5551" y="3695700"/>
            <a:ext cx="9144000" cy="327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Calibri"/>
              <a:ea typeface="+mn-ea"/>
              <a:cs typeface="Arial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-1758950" y="4953000"/>
            <a:ext cx="1752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Move the black box over to translate underneath</a:t>
            </a:r>
          </a:p>
        </p:txBody>
      </p:sp>
      <p:sp>
        <p:nvSpPr>
          <p:cNvPr id="126998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8063" y="2238375"/>
            <a:ext cx="71088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Fossils on Garden of Eden</a:t>
            </a:r>
          </a:p>
        </p:txBody>
      </p:sp>
      <p:sp>
        <p:nvSpPr>
          <p:cNvPr id="5739523" name="Rectangle 3"/>
          <p:cNvSpPr>
            <a:spLocks noChangeArrowheads="1"/>
          </p:cNvSpPr>
          <p:nvPr/>
        </p:nvSpPr>
        <p:spPr bwMode="auto">
          <a:xfrm>
            <a:off x="1133475" y="2801938"/>
            <a:ext cx="1219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SimSun"/>
              <a:cs typeface="Arial"/>
            </a:endParaRPr>
          </a:p>
        </p:txBody>
      </p:sp>
      <p:sp>
        <p:nvSpPr>
          <p:cNvPr id="5739524" name="Rectangle 4"/>
          <p:cNvSpPr>
            <a:spLocks noChangeArrowheads="1"/>
          </p:cNvSpPr>
          <p:nvPr/>
        </p:nvSpPr>
        <p:spPr bwMode="auto">
          <a:xfrm>
            <a:off x="1514475" y="3182938"/>
            <a:ext cx="533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SimSun"/>
              <a:cs typeface="Arial"/>
            </a:endParaRPr>
          </a:p>
        </p:txBody>
      </p:sp>
      <p:sp>
        <p:nvSpPr>
          <p:cNvPr id="5739525" name="Rectangle 5"/>
          <p:cNvSpPr>
            <a:spLocks noChangeArrowheads="1"/>
          </p:cNvSpPr>
          <p:nvPr/>
        </p:nvSpPr>
        <p:spPr bwMode="auto">
          <a:xfrm>
            <a:off x="1285875" y="3487738"/>
            <a:ext cx="914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SimSun"/>
              <a:cs typeface="Arial"/>
            </a:endParaRPr>
          </a:p>
        </p:txBody>
      </p:sp>
      <p:sp>
        <p:nvSpPr>
          <p:cNvPr id="5739526" name="Rectangle 6"/>
          <p:cNvSpPr>
            <a:spLocks noChangeArrowheads="1"/>
          </p:cNvSpPr>
          <p:nvPr/>
        </p:nvSpPr>
        <p:spPr bwMode="auto">
          <a:xfrm>
            <a:off x="1666875" y="3792538"/>
            <a:ext cx="228600" cy="1752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SimSun"/>
              <a:cs typeface="Arial"/>
            </a:endParaRPr>
          </a:p>
        </p:txBody>
      </p:sp>
      <p:sp>
        <p:nvSpPr>
          <p:cNvPr id="5739527" name="AutoShape 7"/>
          <p:cNvSpPr>
            <a:spLocks noChangeArrowheads="1"/>
          </p:cNvSpPr>
          <p:nvPr/>
        </p:nvSpPr>
        <p:spPr bwMode="auto">
          <a:xfrm rot="10800000">
            <a:off x="1514475" y="5468938"/>
            <a:ext cx="457200" cy="533400"/>
          </a:xfrm>
          <a:prstGeom prst="triangle">
            <a:avLst>
              <a:gd name="adj" fmla="val 5480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SimSun"/>
              <a:cs typeface="Arial"/>
            </a:endParaRPr>
          </a:p>
        </p:txBody>
      </p:sp>
      <p:pic>
        <p:nvPicPr>
          <p:cNvPr id="329736" name="Picture 9" descr="A+E on Bones 007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48271" r="28302"/>
          <a:stretch>
            <a:fillRect/>
          </a:stretch>
        </p:blipFill>
        <p:spPr bwMode="auto">
          <a:xfrm>
            <a:off x="762000" y="1963738"/>
            <a:ext cx="54324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37" name="WordArt 10"/>
          <p:cNvSpPr>
            <a:spLocks noChangeArrowheads="1" noChangeShapeType="1" noTextEdit="1"/>
          </p:cNvSpPr>
          <p:nvPr/>
        </p:nvSpPr>
        <p:spPr bwMode="auto">
          <a:xfrm>
            <a:off x="5432425" y="2725738"/>
            <a:ext cx="3124200" cy="2819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ja-JP" alt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挪亚</a:t>
            </a:r>
          </a:p>
          <a:p>
            <a:pPr algn="ctr"/>
            <a:r>
              <a:rPr lang="ja-JP" alt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洪水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238875" y="219233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ja-JP" altLang="en-US" sz="2000" b="1" dirty="0">
                <a:solidFill>
                  <a:srgbClr val="FFFFFF"/>
                </a:solidFill>
                <a:ea typeface="ＭＳ Ｐゴシック"/>
                <a:cs typeface="Arial"/>
              </a:rPr>
              <a:t>化石记录</a:t>
            </a:r>
            <a:endParaRPr lang="en-US" sz="2000" b="1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047875" y="2192338"/>
            <a:ext cx="2819400" cy="3200400"/>
            <a:chOff x="3200400" y="3429000"/>
            <a:chExt cx="2819400" cy="3200400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3200400" y="3429000"/>
              <a:ext cx="281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effectLst>
                    <a:glow rad="2413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/>
                  <a:cs typeface="Arial Black"/>
                </a:rPr>
                <a:t>疼痛</a:t>
              </a:r>
              <a:endParaRPr lang="en-US" sz="2800" b="1" dirty="0">
                <a:solidFill>
                  <a:srgbClr val="00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/>
                <a:cs typeface="Arial Black"/>
              </a:endParaRP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3200400" y="3886200"/>
              <a:ext cx="281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effectLst>
                    <a:glow rad="2413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/>
                  <a:cs typeface="Arial Black"/>
                </a:rPr>
                <a:t>死亡</a:t>
              </a:r>
              <a:endParaRPr lang="en-US" sz="2800" b="1" dirty="0">
                <a:solidFill>
                  <a:srgbClr val="00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/>
                <a:cs typeface="Arial Black"/>
              </a:endParaRPr>
            </a:p>
          </p:txBody>
        </p:sp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3200400" y="4343400"/>
              <a:ext cx="281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effectLst>
                    <a:glow rad="2413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/>
                  <a:cs typeface="Arial Black"/>
                </a:rPr>
                <a:t>谋杀</a:t>
              </a:r>
              <a:endParaRPr lang="en-US" sz="2800" b="1" dirty="0">
                <a:solidFill>
                  <a:srgbClr val="00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/>
                <a:cs typeface="Arial Black"/>
              </a:endParaRPr>
            </a:p>
          </p:txBody>
        </p:sp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281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effectLst>
                    <a:glow rad="2413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/>
                  <a:cs typeface="Arial Black"/>
                </a:rPr>
                <a:t>疾病</a:t>
              </a:r>
              <a:endParaRPr lang="en-US" sz="2800" b="1" dirty="0">
                <a:solidFill>
                  <a:srgbClr val="00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/>
                <a:cs typeface="Arial Black"/>
              </a:endParaRP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 bwMode="auto">
            <a:xfrm>
              <a:off x="3200400" y="5257800"/>
              <a:ext cx="281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effectLst>
                    <a:glow rad="2413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/>
                  <a:cs typeface="Arial Black"/>
                </a:rPr>
                <a:t>挣扎</a:t>
              </a:r>
            </a:p>
          </p:txBody>
        </p:sp>
        <p:sp>
          <p:nvSpPr>
            <p:cNvPr id="18" name="Rectangle 3"/>
            <p:cNvSpPr txBox="1">
              <a:spLocks noChangeArrowheads="1"/>
            </p:cNvSpPr>
            <p:nvPr/>
          </p:nvSpPr>
          <p:spPr bwMode="auto">
            <a:xfrm>
              <a:off x="3200400" y="5715000"/>
              <a:ext cx="281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effectLst>
                    <a:glow rad="2413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/>
                  <a:cs typeface="Arial Black"/>
                </a:rPr>
                <a:t>痛苦</a:t>
              </a:r>
              <a:endParaRPr lang="en-US" sz="2800" b="1" dirty="0">
                <a:solidFill>
                  <a:srgbClr val="00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/>
                <a:cs typeface="Arial Black"/>
              </a:endParaRPr>
            </a:p>
          </p:txBody>
        </p:sp>
        <p:sp>
          <p:nvSpPr>
            <p:cNvPr id="19" name="Rectangle 3"/>
            <p:cNvSpPr txBox="1">
              <a:spLocks noChangeArrowheads="1"/>
            </p:cNvSpPr>
            <p:nvPr/>
          </p:nvSpPr>
          <p:spPr bwMode="auto">
            <a:xfrm>
              <a:off x="3200400" y="6172200"/>
              <a:ext cx="28194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defTabSz="457200" eaLnBrk="1" hangingPunct="1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effectLst>
                    <a:glow rad="241300">
                      <a:srgbClr val="000000">
                        <a:alpha val="75000"/>
                      </a:srgbClr>
                    </a:glow>
                  </a:effectLst>
                  <a:latin typeface="Arial Black"/>
                  <a:ea typeface="ＭＳ Ｐゴシック"/>
                  <a:cs typeface="Arial Black"/>
                </a:rPr>
                <a:t>灭亡</a:t>
              </a:r>
              <a:endParaRPr lang="en-US" sz="2800" b="1" dirty="0">
                <a:solidFill>
                  <a:srgbClr val="000000"/>
                </a:solidFill>
                <a:effectLst>
                  <a:glow rad="241300">
                    <a:srgbClr val="000000">
                      <a:alpha val="75000"/>
                    </a:srgbClr>
                  </a:glow>
                </a:effectLst>
                <a:latin typeface="Arial Black"/>
                <a:ea typeface="ＭＳ Ｐゴシック"/>
                <a:cs typeface="Arial Black"/>
              </a:endParaRPr>
            </a:p>
          </p:txBody>
        </p:sp>
      </p:grpSp>
      <p:pic>
        <p:nvPicPr>
          <p:cNvPr id="277516" name="Picture 8" descr="A+E on Bones 007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t="18889" r="23219" b="54445"/>
          <a:stretch>
            <a:fillRect/>
          </a:stretch>
        </p:blipFill>
        <p:spPr bwMode="auto">
          <a:xfrm>
            <a:off x="762000" y="0"/>
            <a:ext cx="54324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133600" y="381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GARDEN OF EDEN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0275" y="456927"/>
            <a:ext cx="77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伊甸园</a:t>
            </a:r>
            <a:endParaRPr lang="en-US" sz="14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7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sharing 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80772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79512" y="-27384"/>
            <a:ext cx="316835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440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</a:rPr>
              <a:t>"</a:t>
            </a:r>
            <a:r>
              <a:rPr lang="zh-CN" altLang="en-US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</a:rPr>
              <a:t>这就如罪是从一人入了世界，死又是从罪来的，于是死就临到众人，因为众人都犯了罪。</a:t>
            </a:r>
            <a:r>
              <a:rPr lang="en-US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</a:rPr>
              <a:t>"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98950" y="188913"/>
            <a:ext cx="4845050" cy="792162"/>
          </a:xfrm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ja-JP" altLang="en-US" sz="4000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pitchFamily="-111" charset="-128"/>
                <a:cs typeface="ＭＳ Ｐゴシック" pitchFamily="-111" charset="-128"/>
              </a:rPr>
              <a:t>罗马书 </a:t>
            </a:r>
            <a:r>
              <a:rPr lang="en-US" sz="4000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pitchFamily="-111" charset="-128"/>
                <a:cs typeface="ＭＳ Ｐゴシック" pitchFamily="-111" charset="-128"/>
              </a:rPr>
              <a:t>5:12</a:t>
            </a:r>
            <a:r>
              <a:rPr lang="en-US" sz="3200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pitchFamily="-111" charset="-128"/>
                <a:cs typeface="ＭＳ Ｐゴシック" pitchFamily="-111" charset="-128"/>
              </a:rPr>
              <a:t> (CUVMPS)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 descr="ce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effectLst>
                  <a:glow rad="482600">
                    <a:schemeClr val="bg2">
                      <a:alpha val="97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Dominican Small Caps" charset="0"/>
                <a:ea typeface="굴림" charset="0"/>
                <a:cs typeface="굴림" charset="0"/>
              </a:rPr>
              <a:t>肉体死亡</a:t>
            </a:r>
            <a:endParaRPr lang="en-US" altLang="ko-KR" dirty="0">
              <a:solidFill>
                <a:schemeClr val="tx1"/>
              </a:solidFill>
              <a:effectLst>
                <a:glow rad="482600">
                  <a:schemeClr val="bg2">
                    <a:alpha val="97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Dominican Small Caps" charset="0"/>
              <a:ea typeface="굴림" charset="0"/>
              <a:cs typeface="굴림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257800"/>
            <a:ext cx="9144000" cy="16002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ja-JP" altLang="en-US" b="1" u="sng" dirty="0">
                <a:latin typeface="Arial" charset="0"/>
                <a:ea typeface="宋体" charset="0"/>
                <a:cs typeface="宋体" charset="0"/>
              </a:rPr>
              <a:t>小组讨论：</a:t>
            </a:r>
            <a:r>
              <a:rPr lang="en-US" altLang="zh-CN" b="1" u="sng" dirty="0"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2800" b="1" dirty="0">
                <a:latin typeface="Arial" charset="0"/>
                <a:ea typeface="宋体" charset="0"/>
                <a:cs typeface="宋体" charset="0"/>
              </a:rPr>
              <a:t>大多数人不喜欢思考或谈论死亡。</a:t>
            </a:r>
            <a:r>
              <a:rPr lang="en-US" altLang="ko-KR" sz="2800" b="1" dirty="0">
                <a:latin typeface="Arial" charset="0"/>
                <a:ea typeface="宋体" charset="0"/>
                <a:cs typeface="宋体" charset="0"/>
              </a:rPr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ja-JP" altLang="en-US" sz="4000" b="1" dirty="0">
                <a:latin typeface="Arial" charset="0"/>
                <a:ea typeface="宋体" charset="0"/>
                <a:cs typeface="宋体" charset="0"/>
              </a:rPr>
              <a:t>为何</a:t>
            </a:r>
            <a:r>
              <a:rPr lang="en-US" altLang="ja-JP" sz="4000" b="1" dirty="0">
                <a:latin typeface="Arial" charset="0"/>
                <a:ea typeface="宋体" charset="0"/>
                <a:cs typeface="宋体" charset="0"/>
              </a:rPr>
              <a:t>?</a:t>
            </a:r>
            <a:endParaRPr lang="en-US" altLang="zh-CN" sz="2400" b="1" dirty="0">
              <a:latin typeface="Arial" charset="0"/>
              <a:ea typeface="宋体" charset="0"/>
              <a:cs typeface="宋体" charset="0"/>
            </a:endParaRPr>
          </a:p>
          <a:p>
            <a:pPr algn="l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2164" name="TextBox 4"/>
          <p:cNvSpPr txBox="1">
            <a:spLocks noChangeArrowheads="1"/>
          </p:cNvSpPr>
          <p:nvPr/>
        </p:nvSpPr>
        <p:spPr bwMode="auto">
          <a:xfrm>
            <a:off x="8534400" y="571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48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sharing 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80772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51275" y="0"/>
            <a:ext cx="5292725" cy="936625"/>
          </a:xfrm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ja-JP" altLang="en-US" sz="4800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pitchFamily="-111" charset="-128"/>
                <a:cs typeface="ＭＳ Ｐゴシック" pitchFamily="-111" charset="-128"/>
              </a:rPr>
              <a:t>罗马书 </a:t>
            </a:r>
            <a:r>
              <a:rPr lang="en-US" sz="4800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pitchFamily="-111" charset="-128"/>
                <a:cs typeface="ＭＳ Ｐゴシック" pitchFamily="-111" charset="-128"/>
              </a:rPr>
              <a:t>5:12</a:t>
            </a:r>
            <a:r>
              <a:rPr lang="en-US" sz="4000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  <a:ea typeface="ＭＳ Ｐゴシック" pitchFamily="-111" charset="-128"/>
                <a:cs typeface="ＭＳ Ｐゴシック" pitchFamily="-111" charset="-128"/>
              </a:rPr>
              <a:t> CUVMPS)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79512" y="-27384"/>
            <a:ext cx="316835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4400">
                <a:solidFill>
                  <a:schemeClr val="tx2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eaLnBrk="0" hangingPunct="0">
              <a:defRPr sz="4400">
                <a:solidFill>
                  <a:schemeClr val="tx2"/>
                </a:solidFill>
                <a:latin typeface="Arial Narrow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Narrow" pitchFamily="-111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</a:rPr>
              <a:t>"</a:t>
            </a:r>
            <a:r>
              <a:rPr lang="zh-CN" altLang="en-US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</a:rPr>
              <a:t>这就如罪是从一人入了世界，死又是从罪来的，于是死就临到众人，因为众人都犯了罪。</a:t>
            </a:r>
            <a:r>
              <a:rPr lang="en-US" b="1" dirty="0">
                <a:solidFill>
                  <a:srgbClr val="FF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 Narrow"/>
              </a:rPr>
              <a:t>"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61913" y="304800"/>
            <a:ext cx="9205913" cy="1371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solidFill>
                  <a:srgbClr val="FFFFFF"/>
                </a:solidFill>
                <a:ea typeface="+mj-ea"/>
              </a:rPr>
              <a:t>创世记</a:t>
            </a:r>
            <a:r>
              <a:rPr lang="en-US" altLang="zh-CN" sz="4000" b="1" dirty="0">
                <a:solidFill>
                  <a:srgbClr val="FFFFFF"/>
                </a:solidFill>
                <a:ea typeface="+mj-ea"/>
              </a:rPr>
              <a:t>1-11</a:t>
            </a:r>
            <a:r>
              <a:rPr lang="ja-JP" altLang="en-US" sz="4000" b="1" dirty="0">
                <a:solidFill>
                  <a:srgbClr val="FFFFFF"/>
                </a:solidFill>
                <a:ea typeface="+mj-ea"/>
              </a:rPr>
              <a:t>是</a:t>
            </a:r>
            <a:r>
              <a:rPr lang="zh-CN" altLang="en-US" sz="4000" b="1" dirty="0">
                <a:solidFill>
                  <a:srgbClr val="FFFFFF"/>
                </a:solidFill>
                <a:ea typeface="+mj-ea"/>
              </a:rPr>
              <a:t>真实历史吗？</a:t>
            </a:r>
            <a:endParaRPr lang="en-US" sz="4000" b="1" dirty="0">
              <a:solidFill>
                <a:srgbClr val="FFFFFF"/>
              </a:solidFill>
              <a:ea typeface="+mj-ea"/>
            </a:endParaRPr>
          </a:p>
        </p:txBody>
      </p:sp>
      <p:sp>
        <p:nvSpPr>
          <p:cNvPr id="128003" name="Text Box 4"/>
          <p:cNvSpPr txBox="1">
            <a:spLocks noChangeArrowheads="1"/>
          </p:cNvSpPr>
          <p:nvPr/>
        </p:nvSpPr>
        <p:spPr bwMode="auto">
          <a:xfrm>
            <a:off x="9264650" y="76200"/>
            <a:ext cx="1068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cs typeface="Arial" charset="0"/>
              </a:rPr>
              <a:t>OTS 58</a:t>
            </a:r>
          </a:p>
        </p:txBody>
      </p:sp>
      <p:sp>
        <p:nvSpPr>
          <p:cNvPr id="100357" name="Text Box 5" descr="Brown marble"/>
          <p:cNvSpPr txBox="1">
            <a:spLocks noChangeArrowheads="1"/>
          </p:cNvSpPr>
          <p:nvPr/>
        </p:nvSpPr>
        <p:spPr bwMode="auto">
          <a:xfrm>
            <a:off x="0" y="1752600"/>
            <a:ext cx="9144000" cy="4893647"/>
          </a:xfrm>
          <a:prstGeom prst="rect">
            <a:avLst/>
          </a:prstGeom>
          <a:blipFill dpi="0" rotWithShape="1">
            <a:blip r:embed="rId4">
              <a:alphaModFix amt="7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神话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并不比历史更好地</a:t>
            </a: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教授“深层真理”</a:t>
            </a:r>
            <a:endParaRPr lang="en-US" altLang="zh-CN" b="1" u="sng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非历史方法是非常</a:t>
            </a: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主观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的</a:t>
            </a:r>
            <a:endParaRPr lang="en-US" b="1" u="sng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它们有</a:t>
            </a: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重要的信息</a:t>
            </a:r>
            <a:r>
              <a:rPr lang="en-US" altLang="zh-CN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, 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别人不知道</a:t>
            </a:r>
            <a:endParaRPr lang="en-US" altLang="zh-CN" b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它们符合本书强调</a:t>
            </a:r>
            <a:r>
              <a:rPr lang="ja-JP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拣选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的</a:t>
            </a: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论点</a:t>
            </a:r>
            <a:endParaRPr lang="en-US" b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事件</a:t>
            </a: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呈现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为历史</a:t>
            </a:r>
            <a:endParaRPr lang="en-US" altLang="zh-CN" b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科学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证实了创世记</a:t>
            </a:r>
            <a:r>
              <a:rPr lang="en-US" altLang="zh-CN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1-11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的历史记录</a:t>
            </a:r>
            <a:endParaRPr lang="en-US" b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u="sng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基督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肯定了它们的历史性（马太</a:t>
            </a:r>
            <a:endParaRPr lang="en-US" altLang="zh-CN" b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endParaRPr lang="en-US" altLang="zh-CN" b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福音</a:t>
            </a:r>
            <a:r>
              <a:rPr lang="en-US" altLang="zh-CN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19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：</a:t>
            </a:r>
            <a:r>
              <a:rPr lang="en-US" altLang="zh-CN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4-6</a:t>
            </a:r>
            <a:r>
              <a:rPr lang="zh-CN" altLang="en-US" b="1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）</a:t>
            </a:r>
            <a:endParaRPr lang="en-US" b="1" dirty="0">
              <a:solidFill>
                <a:srgbClr val="FFFFFF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pic>
        <p:nvPicPr>
          <p:cNvPr id="128005" name="Picture 7" descr="foo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 Box 8"/>
          <p:cNvSpPr txBox="1">
            <a:spLocks noChangeArrowheads="1"/>
          </p:cNvSpPr>
          <p:nvPr/>
        </p:nvSpPr>
        <p:spPr bwMode="auto">
          <a:xfrm>
            <a:off x="0" y="0"/>
            <a:ext cx="3581400" cy="400050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2000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8007" name="Text Box 14"/>
          <p:cNvSpPr txBox="1">
            <a:spLocks noChangeArrowheads="1"/>
          </p:cNvSpPr>
          <p:nvPr/>
        </p:nvSpPr>
        <p:spPr bwMode="auto">
          <a:xfrm>
            <a:off x="8332788" y="404813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0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0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0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0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0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0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0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0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0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08050"/>
            <a:ext cx="9144000" cy="8382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ja-JP" altLang="en-US" sz="4000" b="1" dirty="0">
                <a:solidFill>
                  <a:schemeClr val="bg1"/>
                </a:solidFill>
                <a:latin typeface="Arial" charset="0"/>
              </a:rPr>
              <a:t>陷入罪恶以及</a:t>
            </a:r>
            <a:r>
              <a:rPr lang="zh-CN" altLang="en-US" sz="4000" b="1" dirty="0">
                <a:solidFill>
                  <a:schemeClr val="bg1"/>
                </a:solidFill>
                <a:latin typeface="Arial" charset="0"/>
              </a:rPr>
              <a:t>道德邪恶的起源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8695" y="2177256"/>
            <a:ext cx="5372100" cy="3529013"/>
          </a:xfrm>
        </p:spPr>
        <p:txBody>
          <a:bodyPr/>
          <a:lstStyle/>
          <a:p>
            <a:pPr marL="566738" indent="-566738" algn="l" eaLnBrk="1" hangingPunct="1">
              <a:buFontTx/>
              <a:buChar char="•"/>
            </a:pPr>
            <a:r>
              <a:rPr lang="zh-CN" altLang="en-US" sz="2800" b="1" dirty="0">
                <a:solidFill>
                  <a:schemeClr val="bg1"/>
                </a:solidFill>
                <a:latin typeface="Arial" charset="0"/>
              </a:rPr>
              <a:t>亚当和夏娃的故事是 </a:t>
            </a:r>
            <a:r>
              <a:rPr lang="en-US" altLang="zh-CN" sz="2800" b="1" dirty="0">
                <a:solidFill>
                  <a:schemeClr val="bg1"/>
                </a:solidFill>
                <a:latin typeface="Arial" charset="0"/>
              </a:rPr>
              <a:t>"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</a:rPr>
              <a:t>一个诗意和强大的寓言。</a:t>
            </a:r>
            <a:r>
              <a:rPr lang="en-US" altLang="zh-CN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ja-JP" altLang="en-US" sz="2800" b="1" dirty="0">
                <a:solidFill>
                  <a:schemeClr val="bg1"/>
                </a:solidFill>
                <a:latin typeface="Arial" charset="0"/>
              </a:rPr>
              <a:t>这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</a:rPr>
              <a:t>寓言描述了神给予入类属灵本性（灵魂）和道德法的计划。</a:t>
            </a:r>
            <a:r>
              <a:rPr lang="en-US" altLang="zh-CN" sz="2800" b="1" dirty="0">
                <a:solidFill>
                  <a:schemeClr val="bg1"/>
                </a:solidFill>
                <a:latin typeface="Arial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566738" indent="-566738" algn="l" eaLnBrk="1" hangingPunct="1">
              <a:buFontTx/>
              <a:buChar char="•"/>
            </a:pPr>
            <a:r>
              <a:rPr lang="en-US" altLang="ja-JP" sz="2800" b="1" dirty="0">
                <a:solidFill>
                  <a:schemeClr val="bg1"/>
                </a:solidFill>
                <a:latin typeface="Arial" charset="0"/>
              </a:rPr>
              <a:t> (Francis Collins, 207).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endParaRPr lang="en-US" altLang="zh-CN" sz="28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b="16100"/>
          <a:stretch>
            <a:fillRect/>
          </a:stretch>
        </p:blipFill>
        <p:spPr bwMode="auto">
          <a:xfrm>
            <a:off x="76200" y="1828800"/>
            <a:ext cx="3651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5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Text Box 6"/>
          <p:cNvSpPr txBox="1">
            <a:spLocks noChangeArrowheads="1"/>
          </p:cNvSpPr>
          <p:nvPr/>
        </p:nvSpPr>
        <p:spPr bwMode="auto">
          <a:xfrm>
            <a:off x="0" y="0"/>
            <a:ext cx="3581400" cy="461665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0054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32</a:t>
            </a:r>
          </a:p>
        </p:txBody>
      </p:sp>
      <p:sp>
        <p:nvSpPr>
          <p:cNvPr id="130055" name="Text Box 14"/>
          <p:cNvSpPr txBox="1">
            <a:spLocks noChangeArrowheads="1"/>
          </p:cNvSpPr>
          <p:nvPr/>
        </p:nvSpPr>
        <p:spPr bwMode="auto">
          <a:xfrm>
            <a:off x="8316913" y="404813"/>
            <a:ext cx="714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3.b.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ja-JP" altLang="en-US" b="1" dirty="0">
                <a:solidFill>
                  <a:schemeClr val="bg1"/>
                </a:solidFill>
                <a:latin typeface="Arial" charset="0"/>
              </a:rPr>
              <a:t>亚当与基督</a:t>
            </a:r>
            <a:endParaRPr lang="en-US" dirty="0">
              <a:latin typeface="Arial" charset="0"/>
            </a:endParaRPr>
          </a:p>
        </p:txBody>
      </p:sp>
      <p:pic>
        <p:nvPicPr>
          <p:cNvPr id="132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b="16100"/>
          <a:stretch>
            <a:fillRect/>
          </a:stretch>
        </p:blipFill>
        <p:spPr bwMode="auto">
          <a:xfrm>
            <a:off x="463550" y="1676400"/>
            <a:ext cx="2508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Je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r="19328" b="12500"/>
          <a:stretch>
            <a:fillRect/>
          </a:stretch>
        </p:blipFill>
        <p:spPr bwMode="auto">
          <a:xfrm>
            <a:off x="5943600" y="1676400"/>
            <a:ext cx="289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AutoShape 6"/>
          <p:cNvSpPr>
            <a:spLocks noChangeArrowheads="1"/>
          </p:cNvSpPr>
          <p:nvPr/>
        </p:nvSpPr>
        <p:spPr bwMode="auto">
          <a:xfrm>
            <a:off x="2743200" y="1905000"/>
            <a:ext cx="3429000" cy="34290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2819400" y="28956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b="1" dirty="0">
                <a:cs typeface="Arial" charset="0"/>
              </a:rPr>
              <a:t>罗马书 </a:t>
            </a:r>
            <a:r>
              <a:rPr lang="en-US" b="1" dirty="0">
                <a:cs typeface="Arial" charset="0"/>
              </a:rPr>
              <a:t>5:12-14</a:t>
            </a:r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819400" y="3429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b="1" dirty="0">
                <a:cs typeface="Arial" charset="0"/>
              </a:rPr>
              <a:t>哥林多前书 </a:t>
            </a:r>
            <a:r>
              <a:rPr lang="en-US" b="1" dirty="0">
                <a:cs typeface="Arial" charset="0"/>
              </a:rPr>
              <a:t>15:22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2819400" y="39624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b="1" dirty="0">
                <a:cs typeface="Arial" charset="0"/>
              </a:rPr>
              <a:t>哥林多前书</a:t>
            </a:r>
            <a:r>
              <a:rPr lang="en-US" b="1" dirty="0">
                <a:cs typeface="Arial" charset="0"/>
              </a:rPr>
              <a:t> 15:45-49</a:t>
            </a:r>
          </a:p>
        </p:txBody>
      </p:sp>
      <p:pic>
        <p:nvPicPr>
          <p:cNvPr id="132104" name="Picture 10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5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32</a:t>
            </a:r>
          </a:p>
        </p:txBody>
      </p:sp>
      <p:sp>
        <p:nvSpPr>
          <p:cNvPr id="132106" name="Text Box 14"/>
          <p:cNvSpPr txBox="1">
            <a:spLocks noChangeArrowheads="1"/>
          </p:cNvSpPr>
          <p:nvPr/>
        </p:nvSpPr>
        <p:spPr bwMode="auto">
          <a:xfrm>
            <a:off x="8316913" y="404813"/>
            <a:ext cx="714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3.b.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2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 build="p" autoUpdateAnimBg="0"/>
      <p:bldP spid="152584" grpId="0" build="p" autoUpdateAnimBg="0"/>
      <p:bldP spid="152585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"/>
            <a:ext cx="8686800" cy="1066800"/>
          </a:xfrm>
        </p:spPr>
        <p:txBody>
          <a:bodyPr/>
          <a:lstStyle/>
          <a:p>
            <a:pPr eaLnBrk="1" hangingPunct="1"/>
            <a:r>
              <a:rPr lang="ja-JP" altLang="en-US" b="1" i="1" dirty="0">
                <a:solidFill>
                  <a:schemeClr val="bg1"/>
                </a:solidFill>
                <a:latin typeface="Arial" charset="0"/>
              </a:rPr>
              <a:t>人类的起源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4451" name="Picture 3" descr="evolu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378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4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5"/>
          <p:cNvSpPr txBox="1">
            <a:spLocks noChangeArrowheads="1"/>
          </p:cNvSpPr>
          <p:nvPr/>
        </p:nvSpPr>
        <p:spPr bwMode="auto">
          <a:xfrm>
            <a:off x="0" y="0"/>
            <a:ext cx="3581400" cy="457200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3351540" y="3068960"/>
            <a:ext cx="13644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2800" b="1" dirty="0">
                <a:solidFill>
                  <a:schemeClr val="bg1"/>
                </a:solidFill>
              </a:rPr>
              <a:t>或是 </a:t>
            </a:r>
            <a:r>
              <a:rPr lang="en-US" sz="2800" b="1" dirty="0">
                <a:solidFill>
                  <a:schemeClr val="bg1"/>
                </a:solidFill>
              </a:rPr>
              <a:t>…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4267200" y="1600200"/>
            <a:ext cx="4876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3700" indent="-3937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zh-CN" altLang="en-US" sz="2800" b="1" dirty="0">
                <a:solidFill>
                  <a:schemeClr val="bg1"/>
                </a:solidFill>
              </a:rPr>
              <a:t>从尘土创造（ 创世记 </a:t>
            </a:r>
            <a:r>
              <a:rPr lang="en-US" altLang="zh-CN" sz="2800" b="1" dirty="0">
                <a:solidFill>
                  <a:schemeClr val="bg1"/>
                </a:solidFill>
              </a:rPr>
              <a:t>2</a:t>
            </a:r>
            <a:r>
              <a:rPr lang="zh-CN" altLang="en-US" sz="2800" b="1" dirty="0">
                <a:solidFill>
                  <a:schemeClr val="bg1"/>
                </a:solidFill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</a:rPr>
              <a:t>7;</a:t>
            </a:r>
            <a:r>
              <a:rPr lang="zh-CN" altLang="en-US" sz="2800" b="1" dirty="0">
                <a:solidFill>
                  <a:schemeClr val="bg1"/>
                </a:solidFill>
              </a:rPr>
              <a:t>马太福音</a:t>
            </a:r>
            <a:r>
              <a:rPr lang="en-US" altLang="zh-CN" sz="2800" b="1" dirty="0">
                <a:solidFill>
                  <a:schemeClr val="bg1"/>
                </a:solidFill>
              </a:rPr>
              <a:t>19</a:t>
            </a:r>
            <a:r>
              <a:rPr lang="zh-CN" altLang="en-US" sz="2800" b="1" dirty="0">
                <a:solidFill>
                  <a:schemeClr val="bg1"/>
                </a:solidFill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</a:rPr>
              <a:t>4</a:t>
            </a:r>
            <a:r>
              <a:rPr lang="zh-CN" altLang="en-US" sz="2800" b="1" dirty="0">
                <a:solidFill>
                  <a:schemeClr val="bg1"/>
                </a:solidFill>
              </a:rPr>
              <a:t>）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zh-CN" altLang="en-US" sz="2800" b="1" dirty="0">
                <a:solidFill>
                  <a:schemeClr val="bg1"/>
                </a:solidFill>
              </a:rPr>
              <a:t>上帝的形象（创世记 </a:t>
            </a:r>
            <a:r>
              <a:rPr lang="en-US" altLang="zh-CN" sz="2800" b="1" dirty="0">
                <a:solidFill>
                  <a:schemeClr val="bg1"/>
                </a:solidFill>
              </a:rPr>
              <a:t>1</a:t>
            </a:r>
            <a:r>
              <a:rPr lang="zh-CN" altLang="en-US" sz="2800" b="1" dirty="0">
                <a:solidFill>
                  <a:schemeClr val="bg1"/>
                </a:solidFill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</a:rPr>
              <a:t>26-27</a:t>
            </a:r>
            <a:r>
              <a:rPr lang="zh-CN" altLang="en-US" sz="2800" b="1" dirty="0">
                <a:solidFill>
                  <a:schemeClr val="bg1"/>
                </a:solidFill>
              </a:rPr>
              <a:t>） </a:t>
            </a:r>
            <a:r>
              <a:rPr lang="en-US" altLang="zh-CN" sz="2800" b="1" dirty="0">
                <a:solidFill>
                  <a:schemeClr val="bg1"/>
                </a:solidFill>
              </a:rPr>
              <a:t>- </a:t>
            </a:r>
            <a:r>
              <a:rPr lang="zh-CN" altLang="en-US" sz="2800" b="1" dirty="0">
                <a:solidFill>
                  <a:schemeClr val="bg1"/>
                </a:solidFill>
              </a:rPr>
              <a:t>不是猿猴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zh-CN" altLang="en-US" sz="2800" b="1" dirty="0">
                <a:solidFill>
                  <a:schemeClr val="bg1"/>
                </a:solidFill>
              </a:rPr>
              <a:t>夏娃是“众生之母”（创世记</a:t>
            </a:r>
            <a:r>
              <a:rPr lang="en-US" altLang="zh-CN" sz="2800" b="1" dirty="0">
                <a:solidFill>
                  <a:schemeClr val="bg1"/>
                </a:solidFill>
              </a:rPr>
              <a:t>3:20; </a:t>
            </a:r>
            <a:r>
              <a:rPr lang="zh-CN" altLang="en-US" sz="2800" b="1" dirty="0">
                <a:solidFill>
                  <a:schemeClr val="bg1"/>
                </a:solidFill>
              </a:rPr>
              <a:t>使徒行传</a:t>
            </a:r>
            <a:r>
              <a:rPr lang="en-US" altLang="zh-CN" sz="2800" b="1" dirty="0">
                <a:solidFill>
                  <a:schemeClr val="bg1"/>
                </a:solidFill>
              </a:rPr>
              <a:t>7:26</a:t>
            </a:r>
            <a:r>
              <a:rPr lang="zh-CN" altLang="en-US" sz="2800" b="1" dirty="0">
                <a:solidFill>
                  <a:schemeClr val="bg1"/>
                </a:solidFill>
              </a:rPr>
              <a:t>）</a:t>
            </a:r>
            <a:endParaRPr lang="en-US" altLang="ja-JP" sz="2800" b="1" dirty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zh-CN" altLang="en-US" sz="2800" b="1" dirty="0">
                <a:solidFill>
                  <a:schemeClr val="bg1"/>
                </a:solidFill>
              </a:rPr>
              <a:t>因亚当使罪进入世界，众人都犯罪 （罗马书</a:t>
            </a:r>
            <a:r>
              <a:rPr lang="en-US" altLang="zh-CN" sz="2800" b="1" dirty="0">
                <a:solidFill>
                  <a:schemeClr val="bg1"/>
                </a:solidFill>
              </a:rPr>
              <a:t>5:12</a:t>
            </a:r>
            <a:r>
              <a:rPr lang="zh-CN" altLang="en-US" sz="2800" b="1" dirty="0">
                <a:solidFill>
                  <a:schemeClr val="bg1"/>
                </a:solidFill>
              </a:rPr>
              <a:t>）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3127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32</a:t>
            </a:r>
          </a:p>
        </p:txBody>
      </p:sp>
      <p:sp>
        <p:nvSpPr>
          <p:cNvPr id="133128" name="Text Box 14"/>
          <p:cNvSpPr txBox="1">
            <a:spLocks noChangeArrowheads="1"/>
          </p:cNvSpPr>
          <p:nvPr/>
        </p:nvSpPr>
        <p:spPr bwMode="auto">
          <a:xfrm>
            <a:off x="8332788" y="404813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3.c.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4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AB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04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AB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04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AB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04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ABE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  <p:bldP spid="10445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0" y="2895600"/>
            <a:ext cx="39624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一神教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上帝拥有主权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一切都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好</a:t>
            </a:r>
            <a:r>
              <a:rPr lang="en-US" altLang="zh-CN" b="1" dirty="0">
                <a:solidFill>
                  <a:schemeClr val="bg1"/>
                </a:solidFill>
                <a:latin typeface="Arial" charset="0"/>
              </a:rPr>
              <a:t>”</a:t>
            </a:r>
            <a:endParaRPr lang="zh-CN" altLang="en-US" b="1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无罪的人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没有痛苦或邪恶</a:t>
            </a:r>
          </a:p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与上帝统治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5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0" y="609600"/>
            <a:ext cx="51323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4"/>
          <p:cNvSpPr>
            <a:spLocks noGrp="1" noChangeArrowheads="1"/>
          </p:cNvSpPr>
          <p:nvPr>
            <p:ph type="title"/>
          </p:nvPr>
        </p:nvSpPr>
        <p:spPr>
          <a:xfrm>
            <a:off x="2819400" y="457200"/>
            <a:ext cx="6324600" cy="1295400"/>
          </a:xfrm>
          <a:solidFill>
            <a:srgbClr val="AB0D0D"/>
          </a:solidFill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自然选择，死亡和苦难</a:t>
            </a:r>
            <a:endParaRPr lang="en-US" dirty="0">
              <a:latin typeface="Arial" charset="0"/>
            </a:endParaRPr>
          </a:p>
        </p:txBody>
      </p:sp>
      <p:pic>
        <p:nvPicPr>
          <p:cNvPr id="135172" name="Picture 6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0" y="0"/>
            <a:ext cx="3581400" cy="457200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4876800" y="1676400"/>
            <a:ext cx="373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zh-CN" altLang="en-US" sz="3600" b="1" u="sng" dirty="0">
                <a:solidFill>
                  <a:schemeClr val="bg1"/>
                </a:solidFill>
                <a:cs typeface="Arial" charset="0"/>
              </a:rPr>
              <a:t>创作直到</a:t>
            </a:r>
            <a:endParaRPr lang="en-US" altLang="zh-CN" sz="3600" b="1" u="sng" dirty="0">
              <a:solidFill>
                <a:schemeClr val="bg1"/>
              </a:solidFill>
              <a:cs typeface="Arial" charset="0"/>
            </a:endParaRPr>
          </a:p>
          <a:p>
            <a:pPr algn="ctr" eaLnBrk="1" hangingPunct="1"/>
            <a:r>
              <a:rPr lang="zh-CN" altLang="en-US" sz="3600" b="1" u="sng" dirty="0">
                <a:solidFill>
                  <a:schemeClr val="bg1"/>
                </a:solidFill>
                <a:cs typeface="Arial" charset="0"/>
              </a:rPr>
              <a:t>创世记 </a:t>
            </a:r>
            <a:r>
              <a:rPr lang="en-US" altLang="zh-CN" sz="3600" b="1" u="sng" dirty="0">
                <a:solidFill>
                  <a:schemeClr val="bg1"/>
                </a:solidFill>
                <a:cs typeface="Arial" charset="0"/>
              </a:rPr>
              <a:t>3:</a:t>
            </a:r>
            <a:endParaRPr lang="en-US" sz="3600" u="sng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135175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33</a:t>
            </a:r>
          </a:p>
        </p:txBody>
      </p:sp>
      <p:sp>
        <p:nvSpPr>
          <p:cNvPr id="135176" name="Text Box 14"/>
          <p:cNvSpPr txBox="1">
            <a:spLocks noChangeArrowheads="1"/>
          </p:cNvSpPr>
          <p:nvPr/>
        </p:nvSpPr>
        <p:spPr bwMode="auto">
          <a:xfrm>
            <a:off x="8316913" y="404813"/>
            <a:ext cx="714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3.d.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6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6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6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64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6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64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build="p" autoUpdateAnimBg="0"/>
      <p:bldP spid="106504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foo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8" name="Picture 3" descr="Creation of Adam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404664"/>
            <a:ext cx="5715000" cy="838200"/>
          </a:xfrm>
          <a:extLst/>
        </p:spPr>
        <p:txBody>
          <a:bodyPr/>
          <a:lstStyle/>
          <a:p>
            <a:pPr algn="l" eaLnBrk="1" hangingPunct="1">
              <a:defRPr/>
            </a:pPr>
            <a:r>
              <a:rPr lang="ja-JP" altLang="en-US" b="1" u="sng" dirty="0">
                <a:solidFill>
                  <a:schemeClr val="tx1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人到底是谁</a:t>
            </a:r>
            <a:r>
              <a:rPr lang="en-US" altLang="ja-JP" b="1" u="sng" dirty="0">
                <a:solidFill>
                  <a:schemeClr val="tx1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?</a:t>
            </a:r>
            <a:endParaRPr lang="en-US" u="sng" dirty="0">
              <a:solidFill>
                <a:schemeClr val="tx1"/>
              </a:solidFill>
              <a:effectLst>
                <a:glow rad="152400">
                  <a:schemeClr val="bg1">
                    <a:alpha val="88000"/>
                  </a:schemeClr>
                </a:glow>
              </a:effectLst>
            </a:endParaRPr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354832"/>
            <a:ext cx="8991600" cy="4738464"/>
          </a:xfrm>
          <a:extLst/>
        </p:spPr>
        <p:txBody>
          <a:bodyPr/>
          <a:lstStyle/>
          <a:p>
            <a:pPr marL="454025" indent="-454025" algn="l" eaLnBrk="1" hangingPunct="1">
              <a:buFontTx/>
              <a:buChar char="•"/>
              <a:defRPr/>
            </a:pP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从尘土中创造出来（创世记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2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：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7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） 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- 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不是从低级生物形式</a:t>
            </a:r>
            <a:endParaRPr lang="en-US" altLang="zh-CN" sz="4000" b="1" dirty="0">
              <a:effectLst>
                <a:glow rad="152400">
                  <a:schemeClr val="bg1">
                    <a:alpha val="88000"/>
                  </a:schemeClr>
                </a:glow>
              </a:effectLst>
            </a:endParaRPr>
          </a:p>
          <a:p>
            <a:pPr marL="454025" indent="-454025" algn="l" eaLnBrk="1" hangingPunct="1">
              <a:buFontTx/>
              <a:buChar char="•"/>
              <a:defRPr/>
            </a:pP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众生中最高的位置 （创世记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1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：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26-27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） 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- 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以上帝的形象创造</a:t>
            </a:r>
            <a:endParaRPr lang="en-US" sz="4000" b="1" dirty="0">
              <a:effectLst>
                <a:glow rad="152400">
                  <a:schemeClr val="bg1">
                    <a:alpha val="88000"/>
                  </a:schemeClr>
                </a:glow>
              </a:effectLst>
            </a:endParaRPr>
          </a:p>
          <a:p>
            <a:pPr marL="454025" indent="-454025" algn="l" eaLnBrk="1" hangingPunct="1">
              <a:buFontTx/>
              <a:buChar char="•"/>
              <a:defRPr/>
            </a:pP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受委托与上帝统治（创世记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1:28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） </a:t>
            </a:r>
            <a:r>
              <a:rPr lang="en-US" altLang="zh-CN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- </a:t>
            </a:r>
            <a:r>
              <a:rPr lang="zh-CN" altLang="en-US" sz="4000" b="1" dirty="0">
                <a:effectLst>
                  <a:glow rad="152400">
                    <a:schemeClr val="bg1">
                      <a:alpha val="88000"/>
                    </a:schemeClr>
                  </a:glow>
                </a:effectLst>
              </a:rPr>
              <a:t>不是动物也不是神</a:t>
            </a:r>
            <a:endParaRPr lang="en-US" sz="4000" b="1" dirty="0">
              <a:effectLst>
                <a:glow rad="152400">
                  <a:schemeClr val="bg1">
                    <a:alpha val="88000"/>
                  </a:schemeClr>
                </a:glow>
              </a:effectLst>
            </a:endParaRPr>
          </a:p>
        </p:txBody>
      </p:sp>
      <p:sp>
        <p:nvSpPr>
          <p:cNvPr id="137221" name="Text Box 6"/>
          <p:cNvSpPr txBox="1">
            <a:spLocks noChangeArrowheads="1"/>
          </p:cNvSpPr>
          <p:nvPr/>
        </p:nvSpPr>
        <p:spPr bwMode="auto">
          <a:xfrm>
            <a:off x="0" y="0"/>
            <a:ext cx="3581400" cy="457200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7222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33</a:t>
            </a:r>
          </a:p>
        </p:txBody>
      </p:sp>
      <p:sp>
        <p:nvSpPr>
          <p:cNvPr id="137223" name="Text Box 14"/>
          <p:cNvSpPr txBox="1">
            <a:spLocks noChangeArrowheads="1"/>
          </p:cNvSpPr>
          <p:nvPr/>
        </p:nvSpPr>
        <p:spPr bwMode="auto">
          <a:xfrm>
            <a:off x="8301038" y="590550"/>
            <a:ext cx="6985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3.e.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3244jwdu7xbi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3"/>
          <p:cNvSpPr>
            <a:spLocks noGrp="1" noChangeArrowheads="1"/>
          </p:cNvSpPr>
          <p:nvPr>
            <p:ph type="title"/>
          </p:nvPr>
        </p:nvSpPr>
        <p:spPr>
          <a:xfrm>
            <a:off x="128588" y="1268413"/>
            <a:ext cx="8764587" cy="1143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latin typeface="Arial" charset="0"/>
              </a:rPr>
              <a:t>人类和动物一样，</a:t>
            </a:r>
            <a:br>
              <a:rPr lang="en-US" altLang="zh-CN" b="1" dirty="0">
                <a:latin typeface="Arial" charset="0"/>
              </a:rPr>
            </a:br>
            <a:r>
              <a:rPr lang="zh-CN" altLang="en-US" b="1" dirty="0">
                <a:latin typeface="Arial" charset="0"/>
              </a:rPr>
              <a:t>繁衍他自己的种类</a:t>
            </a:r>
            <a:endParaRPr lang="en-US" dirty="0">
              <a:latin typeface="Arial" charset="0"/>
            </a:endParaRPr>
          </a:p>
        </p:txBody>
      </p:sp>
      <p:pic>
        <p:nvPicPr>
          <p:cNvPr id="138243" name="Picture 4" descr="fo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5"/>
          <p:cNvSpPr txBox="1">
            <a:spLocks noChangeArrowheads="1"/>
          </p:cNvSpPr>
          <p:nvPr/>
        </p:nvSpPr>
        <p:spPr bwMode="auto">
          <a:xfrm>
            <a:off x="0" y="0"/>
            <a:ext cx="3581400" cy="457200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8245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33</a:t>
            </a:r>
          </a:p>
        </p:txBody>
      </p:sp>
      <p:sp>
        <p:nvSpPr>
          <p:cNvPr id="138246" name="Text Box 14"/>
          <p:cNvSpPr txBox="1">
            <a:spLocks noChangeArrowheads="1"/>
          </p:cNvSpPr>
          <p:nvPr/>
        </p:nvSpPr>
        <p:spPr bwMode="auto">
          <a:xfrm>
            <a:off x="8301038" y="590550"/>
            <a:ext cx="6985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3.e.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>
            <a:fillRect/>
          </a:stretch>
        </p:blipFill>
        <p:spPr bwMode="auto">
          <a:xfrm>
            <a:off x="0" y="0"/>
            <a:ext cx="9145588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2362200"/>
            <a:ext cx="4572000" cy="3810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latin typeface="Arial" charset="0"/>
              </a:rPr>
              <a:t>辨别真理的能力（</a:t>
            </a:r>
            <a:r>
              <a:rPr lang="en-US" altLang="zh-CN" b="1" dirty="0">
                <a:latin typeface="Arial" charset="0"/>
              </a:rPr>
              <a:t>2</a:t>
            </a:r>
            <a:r>
              <a:rPr lang="zh-CN" altLang="en-US" b="1" dirty="0">
                <a:latin typeface="Arial" charset="0"/>
              </a:rPr>
              <a:t>：</a:t>
            </a:r>
            <a:r>
              <a:rPr lang="en-US" altLang="zh-CN" b="1" dirty="0">
                <a:latin typeface="Arial" charset="0"/>
              </a:rPr>
              <a:t>16-17</a:t>
            </a:r>
            <a:r>
              <a:rPr lang="zh-CN" altLang="en-US" b="1" dirty="0">
                <a:latin typeface="Arial" charset="0"/>
              </a:rPr>
              <a:t>）</a:t>
            </a:r>
            <a:endParaRPr lang="en-US" b="1" dirty="0">
              <a:latin typeface="Arial" charset="0"/>
            </a:endParaRPr>
          </a:p>
          <a:p>
            <a:pPr eaLnBrk="1" hangingPunct="1"/>
            <a:r>
              <a:rPr lang="ja-JP" altLang="en-US" b="1" dirty="0">
                <a:latin typeface="Arial" charset="0"/>
              </a:rPr>
              <a:t>说话</a:t>
            </a:r>
            <a:r>
              <a:rPr lang="zh-CN" altLang="en-US" b="1" dirty="0">
                <a:latin typeface="Arial" charset="0"/>
              </a:rPr>
              <a:t>的能力</a:t>
            </a:r>
            <a:r>
              <a:rPr lang="ja-JP" altLang="en-US" b="1" dirty="0">
                <a:latin typeface="Arial" charset="0"/>
              </a:rPr>
              <a:t>（</a:t>
            </a:r>
            <a:r>
              <a:rPr lang="en-US" altLang="ja-JP" b="1" dirty="0">
                <a:latin typeface="Arial" charset="0"/>
              </a:rPr>
              <a:t>2:23</a:t>
            </a:r>
            <a:r>
              <a:rPr lang="ja-JP" altLang="en-US" b="1" dirty="0">
                <a:latin typeface="Arial" charset="0"/>
              </a:rPr>
              <a:t>）</a:t>
            </a:r>
            <a:endParaRPr lang="en-US" b="1" dirty="0">
              <a:latin typeface="Arial" charset="0"/>
            </a:endParaRPr>
          </a:p>
          <a:p>
            <a:pPr eaLnBrk="1" hangingPunct="1"/>
            <a:r>
              <a:rPr lang="ja-JP" altLang="en-US" b="1" dirty="0">
                <a:latin typeface="Arial" charset="0"/>
              </a:rPr>
              <a:t>婚姻和人际关系</a:t>
            </a:r>
            <a:r>
              <a:rPr lang="en-US" b="1" dirty="0">
                <a:latin typeface="Arial" charset="0"/>
              </a:rPr>
              <a:t> (2:24)</a:t>
            </a:r>
          </a:p>
          <a:p>
            <a:pPr eaLnBrk="1" hangingPunct="1"/>
            <a:r>
              <a:rPr lang="ja-JP" altLang="en-US" b="1" dirty="0">
                <a:latin typeface="Arial" charset="0"/>
              </a:rPr>
              <a:t>创造</a:t>
            </a:r>
            <a:r>
              <a:rPr lang="zh-CN" altLang="en-US" b="1" dirty="0">
                <a:latin typeface="Arial" charset="0"/>
              </a:rPr>
              <a:t>能</a:t>
            </a:r>
            <a:r>
              <a:rPr lang="ja-JP" altLang="en-US" b="1" dirty="0">
                <a:latin typeface="Arial" charset="0"/>
              </a:rPr>
              <a:t>力 </a:t>
            </a:r>
            <a:r>
              <a:rPr lang="en-US" b="1" dirty="0">
                <a:latin typeface="Arial" charset="0"/>
              </a:rPr>
              <a:t>(2:19-20)</a:t>
            </a: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latin typeface="Arial"/>
                <a:ea typeface="ＭＳ Ｐゴシック" pitchFamily="-112" charset="-128"/>
                <a:cs typeface="Arial"/>
              </a:rPr>
              <a:t>35</a:t>
            </a:r>
          </a:p>
        </p:txBody>
      </p:sp>
      <p:sp>
        <p:nvSpPr>
          <p:cNvPr id="139268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1600200"/>
            <a:ext cx="7772400" cy="762000"/>
          </a:xfrm>
          <a:solidFill>
            <a:srgbClr val="00006A"/>
          </a:solidFill>
        </p:spPr>
        <p:txBody>
          <a:bodyPr/>
          <a:lstStyle/>
          <a:p>
            <a:pPr eaLnBrk="1" hangingPunct="1"/>
            <a:r>
              <a:rPr lang="zh-CN" altLang="en-US" sz="3600" dirty="0">
                <a:solidFill>
                  <a:schemeClr val="bg1"/>
                </a:solidFill>
                <a:latin typeface="Arial" charset="0"/>
              </a:rPr>
              <a:t>人与动物的区别</a:t>
            </a:r>
            <a:endParaRPr lang="en-US" dirty="0">
              <a:latin typeface="Arial" charset="0"/>
            </a:endParaRPr>
          </a:p>
        </p:txBody>
      </p:sp>
      <p:pic>
        <p:nvPicPr>
          <p:cNvPr id="139269" name="Picture 6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0" y="0"/>
            <a:ext cx="3581400" cy="457200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9271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33</a:t>
            </a:r>
          </a:p>
        </p:txBody>
      </p:sp>
      <p:sp>
        <p:nvSpPr>
          <p:cNvPr id="139272" name="Text Box 14"/>
          <p:cNvSpPr txBox="1">
            <a:spLocks noChangeArrowheads="1"/>
          </p:cNvSpPr>
          <p:nvPr/>
        </p:nvSpPr>
        <p:spPr bwMode="auto">
          <a:xfrm>
            <a:off x="8301038" y="590550"/>
            <a:ext cx="6985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3.e.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ImageofGod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r="1666" b="32396"/>
          <a:stretch>
            <a:fillRect/>
          </a:stretch>
        </p:blipFill>
        <p:spPr bwMode="auto">
          <a:xfrm>
            <a:off x="914400" y="0"/>
            <a:ext cx="82296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8229600" cy="3276600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3600" b="1" dirty="0">
                <a:effectLst>
                  <a:glow rad="139700">
                    <a:schemeClr val="bg1">
                      <a:alpha val="92000"/>
                    </a:schemeClr>
                  </a:glow>
                </a:effectLst>
                <a:latin typeface="Arial" charset="0"/>
              </a:rPr>
              <a:t>统治</a:t>
            </a:r>
            <a:r>
              <a:rPr lang="ja-JP" altLang="en-US" sz="3600" dirty="0"/>
              <a:t>被造之物</a:t>
            </a:r>
            <a:r>
              <a:rPr lang="zh-CN" altLang="en-US" sz="3600" b="1" dirty="0">
                <a:effectLst>
                  <a:glow rad="139700">
                    <a:schemeClr val="bg1">
                      <a:alpha val="92000"/>
                    </a:schemeClr>
                  </a:glow>
                </a:effectLst>
                <a:latin typeface="Arial" charset="0"/>
              </a:rPr>
              <a:t>的权利</a:t>
            </a:r>
            <a:r>
              <a:rPr lang="en-US" sz="3600" b="1" dirty="0">
                <a:effectLst>
                  <a:glow rad="139700">
                    <a:schemeClr val="bg1">
                      <a:alpha val="92000"/>
                    </a:schemeClr>
                  </a:glow>
                </a:effectLst>
                <a:latin typeface="Arial" charset="0"/>
              </a:rPr>
              <a:t> (1:26)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ja-JP" altLang="en-US" sz="3600" b="1" dirty="0">
                <a:effectLst>
                  <a:glow rad="139700">
                    <a:schemeClr val="bg1">
                      <a:alpha val="92000"/>
                    </a:schemeClr>
                  </a:glow>
                </a:effectLst>
                <a:latin typeface="Arial" charset="0"/>
              </a:rPr>
              <a:t>与上帝交流的能力</a:t>
            </a:r>
            <a:r>
              <a:rPr lang="en-US" sz="3600" b="1" dirty="0">
                <a:effectLst>
                  <a:glow rad="139700">
                    <a:schemeClr val="bg1">
                      <a:alpha val="92000"/>
                    </a:schemeClr>
                  </a:glow>
                </a:effectLst>
                <a:latin typeface="Arial" charset="0"/>
              </a:rPr>
              <a:t> (2:16ff.)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ja-JP" altLang="en-US" sz="3600" b="1" dirty="0">
                <a:effectLst>
                  <a:glow rad="139700">
                    <a:schemeClr val="bg1">
                      <a:alpha val="92000"/>
                    </a:schemeClr>
                  </a:glow>
                </a:effectLst>
                <a:latin typeface="Arial" charset="0"/>
              </a:rPr>
              <a:t>人类的尊严</a:t>
            </a:r>
            <a:r>
              <a:rPr lang="en-US" sz="3600" b="1" dirty="0">
                <a:effectLst>
                  <a:glow rad="139700">
                    <a:schemeClr val="bg1">
                      <a:alpha val="92000"/>
                    </a:schemeClr>
                  </a:glow>
                </a:effectLst>
                <a:latin typeface="Arial" charset="0"/>
              </a:rPr>
              <a:t> (9:6)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latin typeface="Arial"/>
                <a:ea typeface="ＭＳ Ｐゴシック" pitchFamily="-112" charset="-128"/>
                <a:cs typeface="Arial"/>
              </a:rPr>
              <a:t>35</a:t>
            </a:r>
          </a:p>
        </p:txBody>
      </p:sp>
      <p:sp>
        <p:nvSpPr>
          <p:cNvPr id="14131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7772400" cy="762000"/>
          </a:xfrm>
          <a:solidFill>
            <a:srgbClr val="00006A"/>
          </a:solidFill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latin typeface="Arial" charset="0"/>
              </a:rPr>
              <a:t>这是什么形象？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41317" name="Picture 6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7"/>
          <p:cNvSpPr txBox="1">
            <a:spLocks noChangeArrowheads="1"/>
          </p:cNvSpPr>
          <p:nvPr/>
        </p:nvSpPr>
        <p:spPr bwMode="auto">
          <a:xfrm>
            <a:off x="0" y="0"/>
            <a:ext cx="3581400" cy="457200"/>
          </a:xfrm>
          <a:prstGeom prst="rect">
            <a:avLst/>
          </a:prstGeom>
          <a:gradFill rotWithShape="0">
            <a:gsLst>
              <a:gs pos="0">
                <a:srgbClr val="AB0D0D"/>
              </a:gs>
              <a:gs pos="100000">
                <a:srgbClr val="4F060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b="1" dirty="0">
                <a:solidFill>
                  <a:schemeClr val="bg1"/>
                </a:solidFill>
                <a:cs typeface="Arial" charset="0"/>
              </a:rPr>
              <a:t>神学问题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1319" name="Text Box 14"/>
          <p:cNvSpPr txBox="1">
            <a:spLocks noChangeArrowheads="1"/>
          </p:cNvSpPr>
          <p:nvPr/>
        </p:nvSpPr>
        <p:spPr bwMode="auto">
          <a:xfrm>
            <a:off x="8472488" y="4445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33</a:t>
            </a:r>
          </a:p>
        </p:txBody>
      </p:sp>
      <p:sp>
        <p:nvSpPr>
          <p:cNvPr id="141320" name="Text Box 14"/>
          <p:cNvSpPr txBox="1">
            <a:spLocks noChangeArrowheads="1"/>
          </p:cNvSpPr>
          <p:nvPr/>
        </p:nvSpPr>
        <p:spPr bwMode="auto">
          <a:xfrm>
            <a:off x="8301038" y="590550"/>
            <a:ext cx="6985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b="1">
                <a:solidFill>
                  <a:schemeClr val="bg1"/>
                </a:solidFill>
                <a:cs typeface="Arial" charset="0"/>
              </a:rPr>
              <a:t>3.e.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7704" y="5385410"/>
            <a:ext cx="4968552" cy="707886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663300"/>
                </a:solidFill>
              </a:rPr>
              <a:t>上帝的形象</a:t>
            </a:r>
            <a:endParaRPr lang="en-US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629400" y="76200"/>
            <a:ext cx="2362200" cy="457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r>
              <a:rPr lang="en-US" sz="3600" b="1">
                <a:effectLst/>
                <a:latin typeface="Arial" charset="0"/>
                <a:ea typeface="ＭＳ Ｐゴシック" charset="0"/>
                <a:cs typeface="Arial" charset="0"/>
              </a:rPr>
              <a:t>Man</a:t>
            </a:r>
          </a:p>
        </p:txBody>
      </p:sp>
      <p:pic>
        <p:nvPicPr>
          <p:cNvPr id="263170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28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上帝的创造</a:t>
            </a:r>
            <a:r>
              <a:rPr lang="en-US" altLang="zh-CN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......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第</a:t>
            </a:r>
            <a:r>
              <a:rPr lang="en-US" altLang="zh-CN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6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天</a:t>
            </a:r>
            <a:endParaRPr lang="en-US" sz="36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249284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6019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神 说 ： 我 们 要 照 着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我 们 的 形 像 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、 按 着 我 们 的 样 式 造 人 ，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使 他 们 管 理 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海 里 的 鱼 、 空 中 的 鸟 、 地 上 的 牲 畜 ， 和 全 地 ， 并 地 上 所 爬 的 一 切 昆 虫 。 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" (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创世记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1:26).</a:t>
            </a:r>
            <a:endParaRPr lang="en-US" sz="36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63173" name="Text Box 1041"/>
          <p:cNvSpPr txBox="1">
            <a:spLocks noChangeArrowheads="1"/>
          </p:cNvSpPr>
          <p:nvPr/>
        </p:nvSpPr>
        <p:spPr bwMode="auto">
          <a:xfrm>
            <a:off x="8431213" y="49213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cs typeface="Arial" charset="0"/>
              </a:rPr>
              <a:t>448</a:t>
            </a: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hire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686800" cy="1066800"/>
          </a:xfrm>
        </p:spPr>
        <p:txBody>
          <a:bodyPr/>
          <a:lstStyle/>
          <a:p>
            <a:pPr eaLnBrk="1" hangingPunct="1"/>
            <a:r>
              <a:rPr lang="zh-CN" altLang="en-US" sz="5400" b="1" i="1" dirty="0">
                <a:solidFill>
                  <a:schemeClr val="bg1"/>
                </a:solidFill>
                <a:latin typeface="Arial" charset="0"/>
              </a:rPr>
              <a:t>是否有智能设计的证据？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36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197350" y="2909888"/>
            <a:ext cx="4838700" cy="28956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Francis Collins </a:t>
            </a:r>
          </a:p>
          <a:p>
            <a:pPr eaLnBrk="1" hangingPunct="1"/>
            <a:r>
              <a:rPr lang="zh-CN" altLang="en-US" sz="4000" b="1" dirty="0">
                <a:solidFill>
                  <a:schemeClr val="bg1"/>
                </a:solidFill>
                <a:latin typeface="Arial" charset="0"/>
              </a:rPr>
              <a:t>反对有智能设计？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 </a:t>
            </a:r>
            <a:br>
              <a:rPr lang="en-US" sz="40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(pp. 85-88)</a:t>
            </a:r>
          </a:p>
        </p:txBody>
      </p:sp>
      <p:pic>
        <p:nvPicPr>
          <p:cNvPr id="143364" name="Picture 5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ar-ni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1440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686800" cy="1219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800" b="1" dirty="0">
                <a:solidFill>
                  <a:schemeClr val="bg1"/>
                </a:solidFill>
              </a:rPr>
              <a:t>手表例证</a:t>
            </a:r>
            <a:br>
              <a:rPr lang="en-US" b="1" i="1" dirty="0">
                <a:solidFill>
                  <a:schemeClr val="bg1"/>
                </a:solidFill>
              </a:rPr>
            </a:br>
            <a:r>
              <a:rPr lang="en-US" sz="3600" b="1" i="1" dirty="0">
                <a:solidFill>
                  <a:schemeClr val="bg1"/>
                </a:solidFill>
              </a:rPr>
              <a:t>(William Paley, 1802)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5411" name="Picture 4" descr="fo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3581400" y="1905000"/>
            <a:ext cx="5410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手表</a:t>
            </a:r>
            <a:r>
              <a:rPr lang="ja-JP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错综复杂</a:t>
            </a:r>
            <a:r>
              <a:rPr lang="zh-CN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。</a:t>
            </a:r>
            <a:endParaRPr lang="en-US" sz="3200" b="1" dirty="0">
              <a:solidFill>
                <a:schemeClr val="bg1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手表有一个智能的设计师。</a:t>
            </a:r>
            <a:endParaRPr lang="en-US" sz="3200" b="1" dirty="0">
              <a:solidFill>
                <a:schemeClr val="bg1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人生</a:t>
            </a:r>
            <a:r>
              <a:rPr lang="ja-JP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错综复杂</a:t>
            </a:r>
            <a:r>
              <a:rPr lang="zh-CN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。</a:t>
            </a:r>
            <a:endParaRPr lang="en-US" sz="3200" b="1" dirty="0">
              <a:solidFill>
                <a:schemeClr val="bg1"/>
              </a:solidFill>
              <a:latin typeface="Arial"/>
              <a:ea typeface="ＭＳ Ｐゴシック" pitchFamily="-112" charset="-128"/>
              <a:cs typeface="Arial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因此， 人生也有一位智能的设计师</a:t>
            </a:r>
            <a:r>
              <a:rPr lang="en-US" sz="3200" b="1" dirty="0">
                <a:solidFill>
                  <a:schemeClr val="bg1"/>
                </a:solidFill>
                <a:latin typeface="Arial"/>
                <a:ea typeface="ＭＳ Ｐゴシック" pitchFamily="-112" charset="-128"/>
                <a:cs typeface="Arial"/>
              </a:rPr>
              <a:t>.</a:t>
            </a:r>
          </a:p>
        </p:txBody>
      </p:sp>
      <p:pic>
        <p:nvPicPr>
          <p:cNvPr id="145413" name="Picture 6" descr="FredoniaWatchF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2005"/>
          <a:stretch>
            <a:fillRect/>
          </a:stretch>
        </p:blipFill>
        <p:spPr bwMode="auto">
          <a:xfrm rot="-5400000">
            <a:off x="-576262" y="2024062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fo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0" y="27432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手表错综复杂。</a:t>
            </a: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手表有一个智能的设计师。</a:t>
            </a: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人生错综复杂。</a:t>
            </a: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因此， 人生也有一位智能的设计师</a:t>
            </a:r>
            <a:r>
              <a:rPr lang="en-US" altLang="zh-CN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</a:t>
            </a: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4419600" y="2743200"/>
            <a:ext cx="4724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我家的电流由电子流组成。</a:t>
            </a:r>
            <a:endParaRPr lang="en-US" altLang="zh-CN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电流来自电力公司。</a:t>
            </a:r>
            <a:endParaRPr lang="en-US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闪电由电子流组成。</a:t>
            </a:r>
            <a:endParaRPr lang="en-US" altLang="zh-CN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因此，闪电来自电力公司。</a:t>
            </a:r>
            <a:endParaRPr lang="en-US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971800" y="0"/>
            <a:ext cx="6172200" cy="1676400"/>
          </a:xfrm>
          <a:prstGeom prst="rect">
            <a:avLst/>
          </a:prstGeom>
          <a:solidFill>
            <a:srgbClr val="00006A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ja-JP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两个物体共享一个特征（复杂性）这一事实并不意味着它们将共享所有特征</a:t>
            </a:r>
            <a:r>
              <a:rPr lang="ja-JP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(p. 87)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048000" cy="2514600"/>
          </a:xfrm>
          <a:solidFill>
            <a:srgbClr val="00006A"/>
          </a:solidFill>
          <a:ln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Francis Collins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ja-JP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的批判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8791" name="WordArt 7"/>
          <p:cNvSpPr>
            <a:spLocks noChangeArrowheads="1" noChangeShapeType="1" noTextEdit="1"/>
          </p:cNvSpPr>
          <p:nvPr/>
        </p:nvSpPr>
        <p:spPr bwMode="auto">
          <a:xfrm>
            <a:off x="5148064" y="5203825"/>
            <a:ext cx="3556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你同意吗？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  <a:ea typeface="Arial Black"/>
              <a:cs typeface="Arial Black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 build="p" autoUpdateAnimBg="0"/>
      <p:bldP spid="118789" grpId="0" animBg="1" autoUpdateAnimBg="0"/>
      <p:bldP spid="11879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fo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27432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手表错综复杂。</a:t>
            </a: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手表有一个智能的设计师。</a:t>
            </a: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人生错综复杂。</a:t>
            </a: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因此， 人生也有一位智能的设计师</a:t>
            </a:r>
            <a:r>
              <a:rPr lang="en-US" altLang="zh-CN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416333" y="2744605"/>
            <a:ext cx="4724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我家的电流由电子流组成。</a:t>
            </a:r>
            <a:endParaRPr lang="en-US" altLang="zh-CN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电流来自</a:t>
            </a:r>
            <a:r>
              <a:rPr lang="zh-CN" altLang="en-US" b="1" dirty="0">
                <a:solidFill>
                  <a:srgbClr val="FFFF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某个电源</a:t>
            </a: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。</a:t>
            </a:r>
            <a:endParaRPr lang="en-US" altLang="zh-CN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闪电由电子流组成。</a:t>
            </a:r>
            <a:endParaRPr lang="en-US" altLang="zh-CN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609600" indent="-609600" eaLnBrk="1" hangingPunct="1">
              <a:spcBef>
                <a:spcPct val="20000"/>
              </a:spcBef>
              <a:buFont typeface="Arial" pitchFamily="-112" charset="0"/>
              <a:buAutoNum type="arabicPeriod"/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因此，闪电来自</a:t>
            </a:r>
            <a:r>
              <a:rPr lang="zh-CN" altLang="en-US" b="1" dirty="0">
                <a:solidFill>
                  <a:srgbClr val="FFFF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某个电源</a:t>
            </a:r>
            <a:r>
              <a:rPr lang="zh-CN" altLang="en-US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。</a:t>
            </a:r>
            <a:endParaRPr lang="en-US" b="1" dirty="0">
              <a:solidFill>
                <a:schemeClr val="bg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048000" cy="2514600"/>
          </a:xfrm>
          <a:solidFill>
            <a:srgbClr val="00006A"/>
          </a:solidFill>
          <a:ln>
            <a:solidFill>
              <a:schemeClr val="bg1"/>
            </a:solidFill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更好的平行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286000"/>
            <a:ext cx="2852737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3048000" y="-76200"/>
            <a:ext cx="152400" cy="7239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1555" name="Rectangle 7"/>
          <p:cNvSpPr>
            <a:spLocks noChangeArrowheads="1"/>
          </p:cNvSpPr>
          <p:nvPr/>
        </p:nvSpPr>
        <p:spPr bwMode="auto">
          <a:xfrm rot="5400000">
            <a:off x="4495800" y="-3200400"/>
            <a:ext cx="152400" cy="914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3200400" y="1676400"/>
            <a:ext cx="441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创造研究所</a:t>
            </a:r>
            <a:endParaRPr lang="en-US" altLang="zh-CN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2000" b="1" dirty="0">
                <a:solidFill>
                  <a:srgbClr val="FFFFFF"/>
                </a:solidFill>
                <a:cs typeface="Arial" charset="0"/>
              </a:rPr>
              <a:t>Henry/John Morris, Duane Gish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2000" b="1" dirty="0">
                <a:solidFill>
                  <a:srgbClr val="FFFFFF"/>
                </a:solidFill>
                <a:cs typeface="Arial" charset="0"/>
              </a:rPr>
              <a:t>Joseph </a:t>
            </a:r>
            <a:r>
              <a:rPr lang="en-US" altLang="zh-CN" sz="2000" b="1" dirty="0" err="1">
                <a:solidFill>
                  <a:srgbClr val="FFFFFF"/>
                </a:solidFill>
                <a:cs typeface="Arial" charset="0"/>
              </a:rPr>
              <a:t>Dillow</a:t>
            </a:r>
            <a:r>
              <a:rPr lang="en-US" altLang="zh-CN" sz="2000" b="1" dirty="0">
                <a:solidFill>
                  <a:srgbClr val="FFFFFF"/>
                </a:solidFill>
                <a:cs typeface="Arial" charset="0"/>
              </a:rPr>
              <a:t>, Ken Ham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年轻的地球</a:t>
            </a:r>
            <a:endParaRPr lang="en-US" altLang="ja-JP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ja-JP" sz="2000" b="1" dirty="0">
                <a:solidFill>
                  <a:srgbClr val="FFFFFF"/>
                </a:solidFill>
                <a:cs typeface="Arial" charset="0"/>
              </a:rPr>
              <a:t>24</a:t>
            </a: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小时创作日</a:t>
            </a:r>
            <a:endParaRPr lang="en-US" altLang="zh-CN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环球洪水</a:t>
            </a:r>
            <a:endParaRPr lang="en-US" altLang="ja-JP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蒸气天篷</a:t>
            </a:r>
            <a:endParaRPr lang="en-US" altLang="zh-CN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altLang="zh-CN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answersingenesis.org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genesispark.org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icr.org </a:t>
            </a:r>
            <a:r>
              <a:rPr lang="ja-JP" altLang="en-US" sz="1800" b="1" dirty="0">
                <a:solidFill>
                  <a:srgbClr val="FFFFFF"/>
                </a:solidFill>
                <a:cs typeface="Arial" charset="0"/>
              </a:rPr>
              <a:t>批评 </a:t>
            </a: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Ross:</a:t>
            </a:r>
            <a:endParaRPr lang="en-US" altLang="zh-CN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icr.org/pubs/imp/imp-217.htm</a:t>
            </a:r>
          </a:p>
        </p:txBody>
      </p:sp>
      <p:sp>
        <p:nvSpPr>
          <p:cNvPr id="15155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772400" cy="762000"/>
          </a:xfrm>
          <a:solidFill>
            <a:schemeClr val="tx1"/>
          </a:solidFill>
        </p:spPr>
        <p:txBody>
          <a:bodyPr/>
          <a:lstStyle/>
          <a:p>
            <a:pPr algn="l" eaLnBrk="1" hangingPunct="1"/>
            <a:r>
              <a:rPr lang="ja-JP" altLang="en-US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福音派人有不同的看法</a:t>
            </a:r>
            <a:endParaRPr lang="en-US" altLang="zh-CN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1558" name="Rectangle 9"/>
          <p:cNvSpPr>
            <a:spLocks noChangeArrowheads="1"/>
          </p:cNvSpPr>
          <p:nvPr/>
        </p:nvSpPr>
        <p:spPr bwMode="auto">
          <a:xfrm>
            <a:off x="3048000" y="-152400"/>
            <a:ext cx="1524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5595" name="Text Box 11"/>
          <p:cNvSpPr txBox="1">
            <a:spLocks noChangeArrowheads="1"/>
          </p:cNvSpPr>
          <p:nvPr/>
        </p:nvSpPr>
        <p:spPr bwMode="auto">
          <a:xfrm>
            <a:off x="8153400" y="-914400"/>
            <a:ext cx="469900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rPr>
              <a:t>34</a:t>
            </a:r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>
            <a:off x="76200" y="1676400"/>
            <a:ext cx="2971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FFFFFF"/>
                </a:solidFill>
                <a:cs typeface="Arial" charset="0"/>
              </a:rPr>
              <a:t>为何相信的理由</a:t>
            </a:r>
            <a:endParaRPr lang="en-US" altLang="zh-CN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2000" b="1" dirty="0">
                <a:solidFill>
                  <a:srgbClr val="FFFFFF"/>
                </a:solidFill>
                <a:cs typeface="Arial" charset="0"/>
              </a:rPr>
              <a:t>Hugh Ross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2000" b="1" dirty="0">
                <a:solidFill>
                  <a:srgbClr val="FFFFFF"/>
                </a:solidFill>
                <a:cs typeface="Arial" charset="0"/>
              </a:rPr>
              <a:t>Walt Brown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旧地球</a:t>
            </a:r>
            <a:endParaRPr lang="en-US" altLang="ja-JP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zh-CN" altLang="en-US" sz="2000" b="1" dirty="0">
                <a:solidFill>
                  <a:srgbClr val="FFFFFF"/>
                </a:solidFill>
                <a:cs typeface="Arial" charset="0"/>
              </a:rPr>
              <a:t>创造的逐步进展</a:t>
            </a:r>
            <a:endParaRPr lang="en-US" altLang="zh-CN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中东洪水</a:t>
            </a:r>
            <a:endParaRPr lang="en-US" altLang="ja-JP" sz="20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ja-JP" altLang="en-US" sz="2000" b="1" dirty="0">
                <a:solidFill>
                  <a:srgbClr val="FFFFFF"/>
                </a:solidFill>
                <a:cs typeface="Arial" charset="0"/>
              </a:rPr>
              <a:t>雨水</a:t>
            </a:r>
            <a:endParaRPr lang="en-US" altLang="zh-CN" sz="18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altLang="zh-CN" sz="1800" b="1" dirty="0">
              <a:solidFill>
                <a:srgbClr val="FFFFFF"/>
              </a:solidFill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reasons.org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godandscience.org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1800" b="1" dirty="0">
                <a:solidFill>
                  <a:srgbClr val="FFFFFF"/>
                </a:solidFill>
                <a:cs typeface="Arial" charset="0"/>
              </a:rPr>
              <a:t>creationscience.com</a:t>
            </a:r>
            <a:endParaRPr lang="en-US" altLang="zh-CN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1561" name="Text Box 106"/>
          <p:cNvSpPr txBox="1">
            <a:spLocks noChangeArrowheads="1"/>
          </p:cNvSpPr>
          <p:nvPr/>
        </p:nvSpPr>
        <p:spPr bwMode="auto">
          <a:xfrm>
            <a:off x="9350375" y="0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000" b="1">
                <a:solidFill>
                  <a:srgbClr val="FFFFFF"/>
                </a:solidFill>
                <a:cs typeface="Arial" charset="0"/>
              </a:rPr>
              <a:t>OTS 34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5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5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5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55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55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55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558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5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5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5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5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5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5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5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5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55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55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0" grpId="0" animBg="1"/>
      <p:bldP spid="195588" grpId="0" build="p" autoUpdateAnimBg="0"/>
      <p:bldP spid="195596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Times New Roman" charset="0"/>
              </a:rPr>
              <a:t>E</a:t>
            </a:r>
            <a:r>
              <a:rPr lang="zh-CN" altLang="en-US" sz="3200" dirty="0">
                <a:solidFill>
                  <a:schemeClr val="bg1"/>
                </a:solidFill>
                <a:latin typeface="Arial" charset="0"/>
              </a:rPr>
              <a:t>生命是源于意外吗？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609600"/>
            <a:ext cx="6096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ja-JP" altLang="en-US" sz="2800" b="1" dirty="0">
                <a:solidFill>
                  <a:srgbClr val="FFFFFF"/>
                </a:solidFill>
                <a:cs typeface="Arial" charset="0"/>
              </a:rPr>
              <a:t>“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关于生命如何开始，只有两种解释 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: </a:t>
            </a:r>
            <a:r>
              <a:rPr lang="ja-JP" altLang="en-US" sz="2800" b="1" dirty="0">
                <a:solidFill>
                  <a:srgbClr val="FFFFFF"/>
                </a:solidFill>
                <a:cs typeface="Arial" charset="0"/>
              </a:rPr>
              <a:t>自然发生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导致进化或是上帝的超自然行为而创造 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…. 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没有其它可能性。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 Louis Pasteur 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和其他人在</a:t>
            </a:r>
            <a:r>
              <a:rPr lang="en-US" altLang="zh-CN" sz="2800" b="1" dirty="0">
                <a:solidFill>
                  <a:srgbClr val="FFFFFF"/>
                </a:solidFill>
                <a:cs typeface="Arial" charset="0"/>
              </a:rPr>
              <a:t>120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年前以科学反驳了</a:t>
            </a:r>
            <a:r>
              <a:rPr lang="ja-JP" altLang="en-US" sz="2800" b="1" dirty="0">
                <a:solidFill>
                  <a:srgbClr val="FFFFFF"/>
                </a:solidFill>
                <a:cs typeface="Arial" charset="0"/>
              </a:rPr>
              <a:t>自然发生理论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。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这只留给我们另一种可能性 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… 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生命是上帝超自然行为而创造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, 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但我不能接受这种原理 ，因为我不想相信上帝。</a:t>
            </a:r>
            <a:r>
              <a:rPr lang="en-US" altLang="ja-JP" sz="28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因此，我选择相信我所知道的在科学是不可能的一</a:t>
            </a:r>
            <a:r>
              <a:rPr lang="ja-JP" altLang="en-US" sz="2800" b="1" dirty="0">
                <a:solidFill>
                  <a:srgbClr val="FFFFFF"/>
                </a:solidFill>
                <a:cs typeface="Arial" charset="0"/>
              </a:rPr>
              <a:t>自然发生</a:t>
            </a:r>
            <a:r>
              <a:rPr lang="zh-CN" altLang="en-US" sz="2800" b="1" dirty="0">
                <a:solidFill>
                  <a:srgbClr val="FFFFFF"/>
                </a:solidFill>
                <a:cs typeface="Arial" charset="0"/>
              </a:rPr>
              <a:t>导致进化。</a:t>
            </a:r>
            <a:r>
              <a:rPr lang="ja-JP" altLang="en-US" sz="2800" b="1" dirty="0">
                <a:solidFill>
                  <a:srgbClr val="FFFFFF"/>
                </a:solidFill>
                <a:cs typeface="Arial" charset="0"/>
              </a:rPr>
              <a:t>”</a:t>
            </a:r>
            <a:endParaRPr lang="en-US" sz="2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03" name="Content Placeholder 2"/>
          <p:cNvSpPr txBox="1">
            <a:spLocks/>
          </p:cNvSpPr>
          <p:nvPr/>
        </p:nvSpPr>
        <p:spPr bwMode="auto">
          <a:xfrm>
            <a:off x="5867400" y="5105400"/>
            <a:ext cx="3429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rgbClr val="FFFFFF"/>
                </a:solidFill>
              </a:rPr>
              <a:t>Dr. George Wald</a:t>
            </a:r>
          </a:p>
          <a:p>
            <a:pPr algn="ctr">
              <a:spcBef>
                <a:spcPct val="20000"/>
              </a:spcBef>
            </a:pPr>
            <a:r>
              <a:rPr lang="zh-CN" altLang="en-US" sz="2000" dirty="0">
                <a:solidFill>
                  <a:srgbClr val="FFFFFF"/>
                </a:solidFill>
              </a:rPr>
              <a:t>生物学荣誉教授，</a:t>
            </a:r>
            <a:endParaRPr lang="en-US" altLang="zh-CN" sz="2000" dirty="0">
              <a:solidFill>
                <a:srgbClr val="FFFFFF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ja-JP" altLang="en-US" sz="2000" dirty="0">
                <a:solidFill>
                  <a:srgbClr val="FFFFFF"/>
                </a:solidFill>
              </a:rPr>
              <a:t>哈佛</a:t>
            </a:r>
            <a:endParaRPr lang="en-US" sz="2000" dirty="0">
              <a:solidFill>
                <a:srgbClr val="FFFFFF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zh-CN" altLang="en-US" sz="2000" dirty="0">
                <a:solidFill>
                  <a:srgbClr val="FFFFFF"/>
                </a:solidFill>
              </a:rPr>
              <a:t>诺贝尔生物学奖获得者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rgbClr val="FFFFFF"/>
                </a:solidFill>
              </a:rPr>
              <a:t>1971</a:t>
            </a:r>
          </a:p>
        </p:txBody>
      </p:sp>
      <p:pic>
        <p:nvPicPr>
          <p:cNvPr id="153604" name="Picture 6" descr="wa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219200"/>
            <a:ext cx="24765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28600" y="304800"/>
            <a:ext cx="9601200" cy="1066800"/>
          </a:xfrm>
        </p:spPr>
        <p:txBody>
          <a:bodyPr/>
          <a:lstStyle/>
          <a:p>
            <a:pPr eaLnBrk="1" hangingPunct="1"/>
            <a:r>
              <a:rPr lang="zh-CN" altLang="en-US" sz="4000" b="1" i="1" dirty="0">
                <a:solidFill>
                  <a:srgbClr val="FFFF00"/>
                </a:solidFill>
                <a:latin typeface="Arial" charset="0"/>
              </a:rPr>
              <a:t>做出自己的选择</a:t>
            </a:r>
            <a:r>
              <a:rPr lang="en-US" altLang="zh-CN" sz="4000" b="1" i="1" dirty="0">
                <a:solidFill>
                  <a:srgbClr val="FFFF00"/>
                </a:solidFill>
                <a:latin typeface="Arial" charset="0"/>
              </a:rPr>
              <a:t>:</a:t>
            </a:r>
            <a:br>
              <a:rPr lang="en-US" altLang="zh-CN" sz="4000" b="1" i="1" dirty="0">
                <a:solidFill>
                  <a:srgbClr val="FFFF00"/>
                </a:solidFill>
                <a:latin typeface="Arial" charset="0"/>
              </a:rPr>
            </a:br>
            <a:r>
              <a:rPr lang="ja-JP" altLang="en-US" sz="4000" b="1" i="1" dirty="0">
                <a:solidFill>
                  <a:schemeClr val="bg1"/>
                </a:solidFill>
                <a:latin typeface="Arial" charset="0"/>
              </a:rPr>
              <a:t>生活秩序是如何发生</a:t>
            </a:r>
            <a:r>
              <a:rPr lang="en-US" sz="4000" b="1" i="1" dirty="0">
                <a:solidFill>
                  <a:schemeClr val="bg1"/>
                </a:solidFill>
                <a:latin typeface="Arial" charset="0"/>
              </a:rPr>
              <a:t>?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" y="4876800"/>
            <a:ext cx="4419600" cy="1066800"/>
          </a:xfrm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bg1"/>
                </a:solidFill>
                <a:latin typeface="Arial" charset="0"/>
              </a:rPr>
              <a:t>通过非智能随机过程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?</a:t>
            </a:r>
          </a:p>
        </p:txBody>
      </p:sp>
      <p:pic>
        <p:nvPicPr>
          <p:cNvPr id="155651" name="Picture 4" descr="foo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 descr="evolution_of_ma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 descr="ear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85888"/>
            <a:ext cx="356711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495800" y="48768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zh-CN" altLang="en-US" sz="3200" b="1" dirty="0">
                <a:solidFill>
                  <a:schemeClr val="bg1"/>
                </a:solidFill>
                <a:cs typeface="Arial" charset="0"/>
              </a:rPr>
              <a:t>或者通过智能</a:t>
            </a:r>
            <a:endParaRPr lang="en-US" altLang="zh-CN" sz="3200" b="1" dirty="0">
              <a:solidFill>
                <a:schemeClr val="bg1"/>
              </a:solidFill>
              <a:cs typeface="Arial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3200" b="1" dirty="0">
                <a:solidFill>
                  <a:schemeClr val="bg1"/>
                </a:solidFill>
                <a:cs typeface="Arial" charset="0"/>
              </a:rPr>
              <a:t>上帝的设计？</a:t>
            </a:r>
            <a:endParaRPr lang="en-US" sz="3200" b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5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59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autoUpdateAnimBg="0"/>
      <p:bldP spid="125959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AiG Web Address 00439</a:t>
            </a:r>
          </a:p>
        </p:txBody>
      </p:sp>
      <p:sp>
        <p:nvSpPr>
          <p:cNvPr id="2435075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+- 0 10000 10000"/>
              <a:gd name="T1" fmla="*/ T0 w 10000"/>
              <a:gd name="T2" fmla="+- 0 10000 10000"/>
              <a:gd name="T3" fmla="*/ 10000 h 10000"/>
              <a:gd name="T4" fmla="+- 0 20000 10000"/>
              <a:gd name="T5" fmla="*/ T4 w 10000"/>
              <a:gd name="T6" fmla="+- 0 10000 10000"/>
              <a:gd name="T7" fmla="*/ 10000 h 10000"/>
              <a:gd name="T8" fmla="+- 0 20000 10000"/>
              <a:gd name="T9" fmla="*/ T8 w 10000"/>
              <a:gd name="T10" fmla="+- 0 20000 10000"/>
              <a:gd name="T11" fmla="*/ 20000 h 10000"/>
              <a:gd name="T12" fmla="+- 0 10000 10000"/>
              <a:gd name="T13" fmla="*/ T12 w 10000"/>
              <a:gd name="T14" fmla="+- 0 20000 10000"/>
              <a:gd name="T15" fmla="*/ 20000 h 10000"/>
              <a:gd name="T16" fmla="+- 0 10000 10000"/>
              <a:gd name="T17" fmla="*/ T16 w 10000"/>
              <a:gd name="T18" fmla="+- 0 10000 10000"/>
              <a:gd name="T19" fmla="*/ 10000 h 1000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609600"/>
            <a:ext cx="7772400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</a:rPr>
              <a:t>在网上找到</a:t>
            </a:r>
            <a:endParaRPr lang="en-US" altLang="zh-CN" sz="6000" dirty="0">
              <a:solidFill>
                <a:schemeClr val="bg1"/>
              </a:solidFill>
            </a:endParaRPr>
          </a:p>
          <a:p>
            <a:pPr algn="ctr"/>
            <a:r>
              <a:rPr lang="zh-CN" altLang="en-US" sz="6600" dirty="0">
                <a:solidFill>
                  <a:schemeClr val="bg1"/>
                </a:solidFill>
              </a:rPr>
              <a:t>创世记的答案</a:t>
            </a:r>
            <a:r>
              <a:rPr lang="en-US" altLang="zh-CN" sz="6600" dirty="0">
                <a:solidFill>
                  <a:schemeClr val="bg1"/>
                </a:solidFill>
              </a:rPr>
              <a:t>: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Black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创造链接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977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上帝的创造</a:t>
            </a:r>
            <a:r>
              <a:rPr lang="en-US" altLang="zh-CN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......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第</a:t>
            </a:r>
            <a:r>
              <a:rPr lang="en-US" altLang="zh-CN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6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天</a:t>
            </a:r>
            <a:endParaRPr lang="en-US" sz="36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379783" name="Rectangle 7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082808" y="9128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ja-JP" altLang="en-US" sz="3600" dirty="0">
                <a:effectLst>
                  <a:glow rad="152400">
                    <a:srgbClr val="000000"/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女人</a:t>
            </a:r>
            <a:endParaRPr lang="en-US" sz="3600" dirty="0">
              <a:effectLst>
                <a:glow rad="152400">
                  <a:srgbClr val="000000"/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79785" name="Text Box 9"/>
          <p:cNvSpPr txBox="1">
            <a:spLocks noChangeArrowheads="1"/>
          </p:cNvSpPr>
          <p:nvPr/>
        </p:nvSpPr>
        <p:spPr bwMode="auto">
          <a:xfrm>
            <a:off x="1160720" y="3028054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乃 是 照 着 他 的 形 像</a:t>
            </a:r>
            <a:endParaRPr lang="en-US" sz="36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379786" name="Text Box 10"/>
          <p:cNvSpPr txBox="1">
            <a:spLocks noChangeArrowheads="1"/>
          </p:cNvSpPr>
          <p:nvPr/>
        </p:nvSpPr>
        <p:spPr bwMode="auto">
          <a:xfrm>
            <a:off x="170120" y="719900"/>
            <a:ext cx="5410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" 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神 就 照 着 自 己 的 形 像 造 人 ，  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2379787" name="Text Box 11"/>
          <p:cNvSpPr txBox="1">
            <a:spLocks noChangeArrowheads="1"/>
          </p:cNvSpPr>
          <p:nvPr/>
        </p:nvSpPr>
        <p:spPr bwMode="auto">
          <a:xfrm>
            <a:off x="2789858" y="5105400"/>
            <a:ext cx="63541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造 男 造 女</a:t>
            </a:r>
            <a:r>
              <a:rPr 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“ (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创世记 </a:t>
            </a:r>
            <a:r>
              <a:rPr lang="en-US" sz="36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  <a:latin typeface="Arial" charset="0"/>
                <a:cs typeface="Arial" charset="0"/>
              </a:rPr>
              <a:t>1:27).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79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379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379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30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Mandate</a:t>
            </a:r>
          </a:p>
        </p:txBody>
      </p:sp>
      <p:sp>
        <p:nvSpPr>
          <p:cNvPr id="8" name="Text Box 1041"/>
          <p:cNvSpPr txBox="1">
            <a:spLocks noChangeArrowheads="1"/>
          </p:cNvSpPr>
          <p:nvPr/>
        </p:nvSpPr>
        <p:spPr bwMode="auto">
          <a:xfrm>
            <a:off x="8431844" y="48907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latin typeface="Arial"/>
                <a:cs typeface="Arial"/>
              </a:rPr>
              <a:t>448</a:t>
            </a:r>
            <a:endParaRPr lang="en-US" b="1" dirty="0">
              <a:solidFill>
                <a:srgbClr val="000000"/>
              </a:solidFill>
              <a:effectLst>
                <a:glow rad="165100">
                  <a:srgbClr val="000000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Comic Sans MS" charset="0"/>
            </a:endParaRPr>
          </a:p>
        </p:txBody>
      </p:sp>
      <p:pic>
        <p:nvPicPr>
          <p:cNvPr id="2652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7303" name="Text Box 7"/>
          <p:cNvSpPr txBox="1">
            <a:spLocks noChangeArrowheads="1"/>
          </p:cNvSpPr>
          <p:nvPr/>
        </p:nvSpPr>
        <p:spPr bwMode="auto">
          <a:xfrm>
            <a:off x="228600" y="5301208"/>
            <a:ext cx="8915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和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地 上 各 样 行 动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的 活 物 。 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"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创世记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1:28).</a:t>
            </a:r>
            <a:endParaRPr lang="en-US" sz="3600" b="1" dirty="0">
              <a:solidFill>
                <a:srgbClr val="FFFFFF"/>
              </a:solidFill>
              <a:effectLst>
                <a:glow rad="165100">
                  <a:srgbClr val="000000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87304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30472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也 要 管 理 海 里 的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鱼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zh-CN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</a:t>
            </a:r>
            <a:endParaRPr lang="en-US" sz="3600" b="1" dirty="0">
              <a:solidFill>
                <a:srgbClr val="FFFFFF"/>
              </a:solidFill>
              <a:effectLst>
                <a:glow rad="165100">
                  <a:srgbClr val="000000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87305" name="Text Box 9"/>
          <p:cNvSpPr txBox="1">
            <a:spLocks noChangeArrowheads="1"/>
          </p:cNvSpPr>
          <p:nvPr/>
        </p:nvSpPr>
        <p:spPr bwMode="auto">
          <a:xfrm>
            <a:off x="228600" y="3124200"/>
            <a:ext cx="609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空 中 的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鸟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，</a:t>
            </a:r>
            <a:endParaRPr lang="en-US" sz="3600" b="1" dirty="0">
              <a:solidFill>
                <a:srgbClr val="FFFFFF"/>
              </a:solidFill>
              <a:effectLst>
                <a:glow rad="165100">
                  <a:srgbClr val="000000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87306" name="Text Box 10"/>
          <p:cNvSpPr txBox="1">
            <a:spLocks noChangeArrowheads="1"/>
          </p:cNvSpPr>
          <p:nvPr/>
        </p:nvSpPr>
        <p:spPr bwMode="auto">
          <a:xfrm>
            <a:off x="5724128" y="381000"/>
            <a:ext cx="334367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"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神 就 赐 福 给 他 们 ， 又 对  他 们 说 ： 要 生 养 众 多 ， 遍 满 地 面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治 理 这 地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，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651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600" b="1" dirty="0">
              <a:solidFill>
                <a:srgbClr val="FFFFFF"/>
              </a:solidFill>
              <a:effectLst>
                <a:glow rad="165100">
                  <a:srgbClr val="000000"/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8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8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7303" grpId="0"/>
      <p:bldP spid="2487304" grpId="0"/>
      <p:bldP spid="24873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036496" cy="190008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2800" dirty="0"/>
              <a:t>耶和华神吩咐他说：</a:t>
            </a:r>
            <a:r>
              <a:rPr lang="en-US" altLang="zh-CN" sz="2800" dirty="0"/>
              <a:t> ‘</a:t>
            </a:r>
            <a:r>
              <a:rPr lang="zh-CN" altLang="en-US" sz="2800" dirty="0"/>
              <a:t>园中各样树上的果子，你可以随意吃</a:t>
            </a:r>
            <a:r>
              <a:rPr lang="en-US" altLang="zh-CN" sz="2800" dirty="0"/>
              <a:t>,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</a:t>
            </a:r>
            <a:r>
              <a:rPr lang="zh-TW" altLang="en-US" sz="2800" dirty="0"/>
              <a:t> </a:t>
            </a:r>
            <a:r>
              <a:rPr lang="zh-CN" altLang="en-US" sz="2800" dirty="0"/>
              <a:t>只 是 分 别 善 恶 树 上 的 果 子 ， 你 不 可 吃 ， 因 为 你 吃 的 日 子 必 定 死 ！</a:t>
            </a:r>
            <a:r>
              <a:rPr lang="zh-TW" altLang="en-US" sz="2800" dirty="0"/>
              <a:t> </a:t>
            </a:r>
            <a:r>
              <a:rPr lang="en-US" altLang="zh-CN" sz="2800" dirty="0"/>
              <a:t>’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 (</a:t>
            </a:r>
            <a:r>
              <a:rPr lang="ja-JP" altLang="en-US" sz="28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创世记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2:16-17, CUVS).</a:t>
            </a:r>
          </a:p>
        </p:txBody>
      </p:sp>
      <p:pic>
        <p:nvPicPr>
          <p:cNvPr id="266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363"/>
            <a:ext cx="9144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672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363"/>
            <a:ext cx="9144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3012"/>
            <a:ext cx="9144000" cy="190008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CN" altLang="en-US" sz="2800" dirty="0"/>
              <a:t>耶和华神吩咐那人说：「园中各样树上的果子，你都可以吃</a:t>
            </a:r>
            <a:r>
              <a:rPr lang="en-US" altLang="zh-CN" sz="2800" dirty="0"/>
              <a:t>, </a:t>
            </a:r>
            <a:r>
              <a:rPr lang="en-US" sz="28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17</a:t>
            </a:r>
            <a:r>
              <a:rPr lang="zh-CN" altLang="en-US" sz="2800" dirty="0"/>
              <a:t>只是那知善恶树的果子，你不可吃；因为你吃的时候，你必要死。」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" (</a:t>
            </a:r>
            <a:r>
              <a:rPr lang="ja-JP" altLang="en-US" sz="28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创世记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2:16-17 CNVS).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7_Default Design">
  <a:themeElements>
    <a:clrScheme name="2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Default Design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3_Default Design">
  <a:themeElements>
    <a:clrScheme name="3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1_Default Design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Arial"/>
        <a:cs typeface="Arial"/>
      </a:majorFont>
      <a:minorFont>
        <a:latin typeface="Garamond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27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3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3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2004:Templates:Presentations:Content:Project Post-Mortem</Template>
  <TotalTime>4028</TotalTime>
  <Words>2953</Words>
  <Application>Microsoft Macintosh PowerPoint</Application>
  <PresentationFormat>On-screen Show (4:3)</PresentationFormat>
  <Paragraphs>455</Paragraphs>
  <Slides>59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59</vt:i4>
      </vt:variant>
    </vt:vector>
  </HeadingPairs>
  <TitlesOfParts>
    <vt:vector size="92" baseType="lpstr">
      <vt:lpstr>Dominican Small Caps</vt:lpstr>
      <vt:lpstr>굴림</vt:lpstr>
      <vt:lpstr>MS PGothic</vt:lpstr>
      <vt:lpstr>MS PGothic</vt:lpstr>
      <vt:lpstr>宋体</vt:lpstr>
      <vt:lpstr>宋体</vt:lpstr>
      <vt:lpstr>Arial</vt:lpstr>
      <vt:lpstr>Arial Black</vt:lpstr>
      <vt:lpstr>Arial Narrow</vt:lpstr>
      <vt:lpstr>Calibri</vt:lpstr>
      <vt:lpstr>Comic Sans MS</vt:lpstr>
      <vt:lpstr>Garamond</vt:lpstr>
      <vt:lpstr>Geneva</vt:lpstr>
      <vt:lpstr>Impact</vt:lpstr>
      <vt:lpstr>Tahoma</vt:lpstr>
      <vt:lpstr>Times New Roman</vt:lpstr>
      <vt:lpstr>Verdana</vt:lpstr>
      <vt:lpstr>Wingdings</vt:lpstr>
      <vt:lpstr>1_Default Design</vt:lpstr>
      <vt:lpstr>Default Design</vt:lpstr>
      <vt:lpstr>2_Default Design</vt:lpstr>
      <vt:lpstr>Orbit</vt:lpstr>
      <vt:lpstr>Blank Presentation</vt:lpstr>
      <vt:lpstr>Stream</vt:lpstr>
      <vt:lpstr>46_Blank Presentation</vt:lpstr>
      <vt:lpstr>5_Compass</vt:lpstr>
      <vt:lpstr>49_Blank Presentation</vt:lpstr>
      <vt:lpstr>16_Default Design</vt:lpstr>
      <vt:lpstr>Office Theme</vt:lpstr>
      <vt:lpstr>27_Default Design</vt:lpstr>
      <vt:lpstr>33_Default Design</vt:lpstr>
      <vt:lpstr>24_Office Theme</vt:lpstr>
      <vt:lpstr>3_Default Design</vt:lpstr>
      <vt:lpstr>死亡 的起源</vt:lpstr>
      <vt:lpstr>死星</vt:lpstr>
      <vt:lpstr>阿塞拜疆巴库的一家新酒店</vt:lpstr>
      <vt:lpstr>肉体死亡</vt:lpstr>
      <vt:lpstr>Man</vt:lpstr>
      <vt:lpstr>女人</vt:lpstr>
      <vt:lpstr>Mandate</vt:lpstr>
      <vt:lpstr>"耶和华神吩咐他说： ‘园中各样树上的果子，你可以随意吃, 17 只 是 分 别 善 恶 树 上 的 果 子 ， 你 不 可 吃 ， 因 为 你 吃 的 日 子 必 定 死 ！ ’" (创世记 2:16-17, CUVS).</vt:lpstr>
      <vt:lpstr>"耶和华神吩咐那人说：「园中各样树上的果子，你都可以吃, 17只是那知善恶树的果子，你不可吃；因为你吃的时候，你必要死。」" (创世记 2:16-17 CNVS).</vt:lpstr>
      <vt:lpstr>Convincing Dialogue</vt:lpstr>
      <vt:lpstr>Convincing Dialogue</vt:lpstr>
      <vt:lpstr>Convincing Dialogue</vt:lpstr>
      <vt:lpstr>“於 是 女 人 见 那 棵 树 的 果 子 好 作 食 物 ， 也 悦 人 的 眼 目 ， 且 是 可 喜 爱 的 ， 能 使 人 有 智 慧 ， 就 摘 下 果 子 来 吃 了 ， 又 给 他 丈 夫 ， 他 丈 夫 也 吃 了 。”  (创世记 3:6 CUVS).</vt:lpstr>
      <vt:lpstr>责备游戏</vt:lpstr>
      <vt:lpstr>责备游戏</vt:lpstr>
      <vt:lpstr>Adam died</vt:lpstr>
      <vt:lpstr>死亡是真实的</vt:lpstr>
      <vt:lpstr>死亡的类型</vt:lpstr>
      <vt:lpstr>" 你必汗流满面，才有饭吃，直到你归回地土，因为你是从地土取出来的；你既然是尘土，就要归回尘土。 " (3:19 CNVS).</vt:lpstr>
      <vt:lpstr>肉体死亡</vt:lpstr>
      <vt:lpstr>肉体死亡</vt:lpstr>
      <vt:lpstr>肉体死亡</vt:lpstr>
      <vt:lpstr>死亡类型概述</vt:lpstr>
      <vt:lpstr>Death</vt:lpstr>
      <vt:lpstr>对死亡的反应</vt:lpstr>
      <vt:lpstr>对死亡的反应</vt:lpstr>
      <vt:lpstr>机器管家 (1998)</vt:lpstr>
      <vt:lpstr>对死亡的反应</vt:lpstr>
      <vt:lpstr>对死亡的反应</vt:lpstr>
      <vt:lpstr>对死亡的反应</vt:lpstr>
      <vt:lpstr>概要</vt:lpstr>
      <vt:lpstr>肉体死亡的未来</vt:lpstr>
      <vt:lpstr>死亡之源</vt:lpstr>
      <vt:lpstr>死在罪前存在吗？</vt:lpstr>
      <vt:lpstr>死亡是自然的吗？</vt:lpstr>
      <vt:lpstr>“黑洞抓住星光小吃”</vt:lpstr>
      <vt:lpstr>两个死亡史 </vt:lpstr>
      <vt:lpstr>Fossils on Garden of Eden</vt:lpstr>
      <vt:lpstr>罗马书 5:12 (CUVMPS)</vt:lpstr>
      <vt:lpstr>罗马书 5:12 CUVMPS)</vt:lpstr>
      <vt:lpstr>创世记1-11是真实历史吗？</vt:lpstr>
      <vt:lpstr>陷入罪恶以及道德邪恶的起源</vt:lpstr>
      <vt:lpstr>亚当与基督</vt:lpstr>
      <vt:lpstr>人类的起源</vt:lpstr>
      <vt:lpstr>自然选择，死亡和苦难</vt:lpstr>
      <vt:lpstr>人到底是谁?</vt:lpstr>
      <vt:lpstr>人类和动物一样， 繁衍他自己的种类</vt:lpstr>
      <vt:lpstr>人与动物的区别</vt:lpstr>
      <vt:lpstr>这是什么形象？</vt:lpstr>
      <vt:lpstr>是否有智能设计的证据？</vt:lpstr>
      <vt:lpstr>手表例证 (William Paley, 1802)</vt:lpstr>
      <vt:lpstr>Francis Collins  的批判</vt:lpstr>
      <vt:lpstr>更好的平行</vt:lpstr>
      <vt:lpstr>福音派人有不同的看法</vt:lpstr>
      <vt:lpstr>E生命是源于意外吗？</vt:lpstr>
      <vt:lpstr>做出自己的选择: 生活秩序是如何发生?</vt:lpstr>
      <vt:lpstr>AiG Web Address 00439</vt:lpstr>
      <vt:lpstr>Black</vt:lpstr>
      <vt:lpstr>创造链接 BibleStudyDownloads.org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Creation or Evolution?</dc:title>
  <dc:creator>Rick Griffith</dc:creator>
  <cp:lastModifiedBy>Rick Griffith</cp:lastModifiedBy>
  <cp:revision>213</cp:revision>
  <dcterms:created xsi:type="dcterms:W3CDTF">2009-08-06T03:52:19Z</dcterms:created>
  <dcterms:modified xsi:type="dcterms:W3CDTF">2018-11-12T08:38:29Z</dcterms:modified>
</cp:coreProperties>
</file>