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98" r:id="rId3"/>
    <p:sldMasterId id="2147483710" r:id="rId4"/>
    <p:sldMasterId id="2147483723" r:id="rId5"/>
    <p:sldMasterId id="2147483735" r:id="rId6"/>
    <p:sldMasterId id="2147483747" r:id="rId7"/>
    <p:sldMasterId id="2147483759" r:id="rId8"/>
    <p:sldMasterId id="2147483771" r:id="rId9"/>
  </p:sldMasterIdLst>
  <p:notesMasterIdLst>
    <p:notesMasterId r:id="rId43"/>
  </p:notesMasterIdLst>
  <p:sldIdLst>
    <p:sldId id="25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21" r:id="rId18"/>
    <p:sldId id="297" r:id="rId19"/>
    <p:sldId id="298" r:id="rId20"/>
    <p:sldId id="299" r:id="rId21"/>
    <p:sldId id="300" r:id="rId22"/>
    <p:sldId id="301" r:id="rId23"/>
    <p:sldId id="322" r:id="rId24"/>
    <p:sldId id="315" r:id="rId25"/>
    <p:sldId id="316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23" r:id="rId36"/>
    <p:sldId id="313" r:id="rId37"/>
    <p:sldId id="314" r:id="rId38"/>
    <p:sldId id="317" r:id="rId39"/>
    <p:sldId id="318" r:id="rId40"/>
    <p:sldId id="319" r:id="rId41"/>
    <p:sldId id="32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1" autoAdjust="0"/>
    <p:restoredTop sz="85080" autoAdjust="0"/>
  </p:normalViewPr>
  <p:slideViewPr>
    <p:cSldViewPr snapToGrid="0" snapToObjects="1">
      <p:cViewPr varScale="1">
        <p:scale>
          <a:sx n="54" d="100"/>
          <a:sy n="54" d="100"/>
        </p:scale>
        <p:origin x="208" y="1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5D8A-9C62-764C-BEE7-3FBD2EB1984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E87EB-EF37-7D43-8F32-70BB847A4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379A58-1933-CF4F-AE9D-AD4364D5340B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6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8B1CA4-3918-9A45-BC87-D47E6D0CE709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52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4EFB6A-ED79-BE4F-84DD-25A2603D9218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B22464-133E-0447-9193-C962082CA5A5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09013D-5F38-184B-9EBB-DC1A8BDBD3CD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6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B36854-32F8-1549-83D7-22E166B80F8D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9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F7D6B5-0136-0044-B58B-DFDEA070A61D}" type="slidenum">
              <a:rPr lang="zh-CN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2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E69FF8-F85A-E247-9FDF-A06F393352C3}" type="slidenum">
              <a:rPr lang="zh-CN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6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76603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7368E8-4827-054A-B1DF-9FA27E1B399A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0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585CC0-72DE-6C48-A330-33B5B726928F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11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92ACA1-2FFD-4E43-93CC-087F8E4CE9ED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3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4D0D30-9436-CF4A-B3DC-1A105B751026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4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FF00E0-797B-214A-86F3-293E1474D880}" type="slidenum">
              <a:rPr lang="zh-CN" altLang="en-US" sz="1200">
                <a:solidFill>
                  <a:prstClr val="black"/>
                </a:solidFill>
              </a:rPr>
              <a:pPr/>
              <a:t>21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08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FF00E0-797B-214A-86F3-293E1474D880}" type="slidenum">
              <a:rPr lang="zh-CN" altLang="en-US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4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FF00E0-797B-214A-86F3-293E1474D880}" type="slidenum">
              <a:rPr lang="zh-CN" altLang="en-US" sz="1200">
                <a:solidFill>
                  <a:prstClr val="black"/>
                </a:solidFill>
              </a:rPr>
              <a:pPr/>
              <a:t>23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61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4D810-EECB-794A-B81B-870F3F78E758}" type="slidenum">
              <a:rPr lang="zh-CN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43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D486D9-71E7-2549-A535-55CF7CB86B5A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9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08636A-C0E3-2D46-8601-C558B181E4AF}" type="slidenum">
              <a:rPr 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7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47E6A-B32B-D840-BABB-882CE9F9B8D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ja-JP" altLang="en-US" dirty="0">
                <a:cs typeface="+mn-cs"/>
              </a:rPr>
              <a:t>从 </a:t>
            </a:r>
            <a:r>
              <a:rPr lang="en-US" dirty="0">
                <a:cs typeface="+mn-cs"/>
              </a:rPr>
              <a:t>John Morris,</a:t>
            </a:r>
            <a:r>
              <a:rPr lang="ja-JP" altLang="en-US" sz="12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挪 </a:t>
            </a:r>
            <a:r>
              <a:rPr lang="zh-CN" altLang="en-US" dirty="0">
                <a:cs typeface="+mn-cs"/>
              </a:rPr>
              <a:t>亚方舟和亚拉腊探险 </a:t>
            </a:r>
            <a:r>
              <a:rPr lang="en-US" altLang="zh-CN" dirty="0">
                <a:cs typeface="+mn-cs"/>
              </a:rPr>
              <a:t>(Noah's Ark and the Ararat Adventure)</a:t>
            </a:r>
            <a:r>
              <a:rPr lang="en-US" dirty="0">
                <a:cs typeface="+mn-cs"/>
              </a:rPr>
              <a:t>, p. 10.</a:t>
            </a:r>
          </a:p>
        </p:txBody>
      </p:sp>
    </p:spTree>
    <p:extLst>
      <p:ext uri="{BB962C8B-B14F-4D97-AF65-F5344CB8AC3E}">
        <p14:creationId xmlns:p14="http://schemas.microsoft.com/office/powerpoint/2010/main" val="2324023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97E60A-C284-694C-A041-06DA03F17F02}" type="slidenum">
              <a:rPr 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看</a:t>
            </a:r>
            <a:r>
              <a:rPr lang="ja-JP" alt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Clifford Wilson, </a:t>
            </a:r>
            <a:r>
              <a:rPr lang="ja-JP" altLang="en-US" i="1" dirty="0">
                <a:latin typeface="Times New Roman" charset="0"/>
                <a:ea typeface="ＭＳ Ｐゴシック" charset="0"/>
                <a:cs typeface="ＭＳ Ｐゴシック" charset="0"/>
              </a:rPr>
              <a:t>石头会呐喊 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(The Stones Still Shout),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25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和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Arnold/Beyer,</a:t>
            </a:r>
            <a:r>
              <a:rPr lang="zh-CN" altLang="en-US" sz="1200" b="1" i="1" dirty="0">
                <a:solidFill>
                  <a:srgbClr val="FFFFFF"/>
                </a:solidFill>
                <a:cs typeface="Arial" charset="0"/>
              </a:rPr>
              <a:t>来自古代近东的读物 </a:t>
            </a:r>
            <a:r>
              <a:rPr lang="en-US" altLang="zh-CN" sz="12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Readings from the ANE),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150.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92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153FEE-A79C-E343-A9A6-EF75F8F402E1}" type="slidenum">
              <a:rPr 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看</a:t>
            </a:r>
            <a:r>
              <a:rPr lang="ja-JP" alt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Clifford Wilson, </a:t>
            </a:r>
            <a:r>
              <a:rPr lang="ja-JP" altLang="en-US" i="1" dirty="0">
                <a:latin typeface="Times New Roman" charset="0"/>
                <a:ea typeface="ＭＳ Ｐゴシック" charset="0"/>
                <a:cs typeface="ＭＳ Ｐゴシック" charset="0"/>
              </a:rPr>
              <a:t>石头会呐喊 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(The Stones Still Shout),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25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和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Arnold/Beyer,</a:t>
            </a:r>
            <a:r>
              <a:rPr lang="zh-CN" altLang="en-US" sz="1200" b="1" i="1" dirty="0">
                <a:solidFill>
                  <a:srgbClr val="FFFFFF"/>
                </a:solidFill>
                <a:cs typeface="Arial" charset="0"/>
              </a:rPr>
              <a:t>来自古代近东的读物 </a:t>
            </a:r>
            <a:r>
              <a:rPr lang="en-US" altLang="zh-CN" sz="12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Readings from the ANE),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150.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03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97E60A-C284-694C-A041-06DA03F17F02}" type="slidenum">
              <a:rPr 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看</a:t>
            </a:r>
            <a:r>
              <a:rPr lang="ja-JP" alt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Clifford Wilson, </a:t>
            </a:r>
            <a:r>
              <a:rPr lang="ja-JP" altLang="en-US" i="1" dirty="0">
                <a:latin typeface="Times New Roman" charset="0"/>
                <a:ea typeface="ＭＳ Ｐゴシック" charset="0"/>
                <a:cs typeface="ＭＳ Ｐゴシック" charset="0"/>
              </a:rPr>
              <a:t>石头会呐喊 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(The Stones Still Shout),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25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和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Arnold/Beyer,</a:t>
            </a:r>
            <a:r>
              <a:rPr lang="zh-CN" altLang="en-US" sz="1200" b="1" i="1" dirty="0">
                <a:solidFill>
                  <a:srgbClr val="FFFFFF"/>
                </a:solidFill>
                <a:cs typeface="Arial" charset="0"/>
              </a:rPr>
              <a:t>来自古代近东的读物 </a:t>
            </a:r>
            <a:r>
              <a:rPr lang="en-US" altLang="zh-CN" sz="12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ja-JP" i="1" dirty="0">
                <a:latin typeface="Times New Roman" charset="0"/>
                <a:ea typeface="ＭＳ Ｐゴシック" charset="0"/>
                <a:cs typeface="ＭＳ Ｐゴシック" charset="0"/>
              </a:rPr>
              <a:t>Readings from the ANE),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150.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3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FFFBDF-39B8-9748-94D2-9497CD5C7D23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25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FF00E0-797B-214A-86F3-293E1474D880}" type="slidenum">
              <a:rPr lang="zh-CN" altLang="en-US" sz="1200">
                <a:solidFill>
                  <a:prstClr val="black"/>
                </a:solidFill>
              </a:rPr>
              <a:pPr/>
              <a:t>31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58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旧约概观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3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05DA2A-5C3F-1241-A85F-444C5F981CE7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3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0818F2-E410-854A-A632-E59289A52EBA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5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3E8C5B-CD21-6245-8B56-58DB6CF773A0}" type="slidenum">
              <a:rPr lang="zh-CN" altLang="en-US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7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7FC5E5-71CB-1B4E-B70D-6B9EB4616D2F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3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F8E2E-721A-0E48-96AA-54D8EA43A931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7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2BBB3F-C9E2-C245-B31B-1985436B78ED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2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251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8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087-08E5-AC40-A9BD-7D677E6891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0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AAD9-6244-E749-9FF2-4EB35480A5B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F7E9-260B-9047-A1CD-53F95D9BF33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7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BF38-70FF-D940-A855-E2AD005250F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1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ED0F-C3C6-E44B-ADB3-92E5EF218C8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FAC0-80A8-F84A-8808-EA31EAE3A60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8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6F36-9008-084C-9E7C-44A42B9F305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3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D037-40E0-884B-A286-A5A395499D0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A79C-835E-CE4D-BDB6-5F7D8C205D7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13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95C6-CD56-6F4C-BE0E-76B0EC43898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8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66A5-DA76-8744-AAEE-660766AB5A4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59D6-5BFD-4F4A-A921-645CA2BAF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4597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CD73-99D6-4046-BCD2-DFBD00328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7945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E141-6341-224C-B7E0-488FDE1AE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4594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3D2CB-8CC4-484D-9CD2-D93D261C9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744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F6FD-582E-D34A-9183-4143955BE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03184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D385-DFC5-C848-AE56-0FD165B057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3B08-D205-C24D-BE45-3EE957680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9783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706C-7713-5B40-9593-E19F3CA7A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96976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08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FEA1-6353-814B-8174-51D40A311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45344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489D-E3DD-FD4A-B9A0-930959BC9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49748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077F-FC12-B74B-861C-F09124895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3213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2113-972D-4B4E-B2C1-832CE9E1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6852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1EC7-050C-C748-A0D3-6C8A4E19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2274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FC13-D5A0-0344-AA0C-A1601C467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6883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E639-E5EC-B740-8D83-CE8D0A57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97991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507F-EDA1-934E-A489-51615A28B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2926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16A2-68EC-4E40-A304-42C08D8F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6101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B74A-19B9-D147-81AD-7CEC30DA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96372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32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4C6F-F9AA-3546-91D8-8AABAE58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0590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F843-F856-1B4A-9109-151CAC8C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217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0C5A-87BE-F14F-B016-425DC4A7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671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DCF4-FD33-A943-9208-C14D5EB4D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3323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78B0-9A6B-B64A-93D4-2FCC6F3B3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959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6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1B85-B144-D74F-AA0D-E488CA6AB1D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083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FF2B-3F9B-984B-BB3D-FBD3FE6D1C9E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500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7974-552E-584C-B1BB-5C26844520F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60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C1993-0DA0-D449-A00E-A7FD6405C80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576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37C9-DD5C-8543-9520-09B000FFADBE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84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3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E9F8-769B-5D4F-BCF6-8E9A8187666F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468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021D-392A-3D41-B351-83EAF78AAE5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422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CB70-D607-804F-ABC4-82D21C564920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139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5D96-0F0C-FC48-A8C9-F8AF7C23D828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975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65446-40C5-0148-8C85-FD5E6312637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892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0972-800B-4E4A-B0B0-2A9F2B956E47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821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F3E3-09D1-334A-99EA-D55242CB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0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9608-8E10-174B-9FD2-2409366E5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1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6E7B-C8D7-6E4B-A809-A41040647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88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0173-F2BB-AE44-8036-5C714A0EE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474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C7F0-EA01-6045-B4BA-A0A44F6F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8BC1-88F6-C147-8DBD-36BD5AF9A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4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97B5-9676-F140-A982-61B58E115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11D9-3336-CE4E-ABA7-D9A6ADF20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3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C8EA-38D7-C54F-A82C-837B2B4A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3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183F-75F0-004C-93DF-0A1C439E8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3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A6F3-BE3E-6642-846D-2912E4FB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6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DRESSING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        THE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750470"/>
      </p:ext>
    </p:extLst>
  </p:cSld>
  <p:clrMapOvr>
    <a:masterClrMapping/>
  </p:clrMapOvr>
  <p:transition spd="med">
    <p:cu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758485"/>
      </p:ext>
    </p:extLst>
  </p:cSld>
  <p:clrMapOvr>
    <a:masterClrMapping/>
  </p:clrMapOvr>
  <p:transition spd="med">
    <p:cu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108607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882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332536"/>
      </p:ext>
    </p:extLst>
  </p:cSld>
  <p:clrMapOvr>
    <a:masterClrMapping/>
  </p:clrMapOvr>
  <p:transition spd="med">
    <p:cu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659407"/>
      </p:ext>
    </p:extLst>
  </p:cSld>
  <p:clrMapOvr>
    <a:masterClrMapping/>
  </p:clrMapOvr>
  <p:transition spd="med">
    <p:cu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959112"/>
      </p:ext>
    </p:extLst>
  </p:cSld>
  <p:clrMapOvr>
    <a:masterClrMapping/>
  </p:clrMapOvr>
  <p:transition spd="med">
    <p:cu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43462"/>
      </p:ext>
    </p:extLst>
  </p:cSld>
  <p:clrMapOvr>
    <a:masterClrMapping/>
  </p:clrMapOvr>
  <p:transition spd="med">
    <p:cu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07553"/>
      </p:ext>
    </p:extLst>
  </p:cSld>
  <p:clrMapOvr>
    <a:masterClrMapping/>
  </p:clrMapOvr>
  <p:transition spd="med">
    <p:cu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603771"/>
      </p:ext>
    </p:extLst>
  </p:cSld>
  <p:clrMapOvr>
    <a:masterClrMapping/>
  </p:clrMapOvr>
  <p:transition spd="med"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754125"/>
      </p:ext>
    </p:extLst>
  </p:cSld>
  <p:clrMapOvr>
    <a:masterClrMapping/>
  </p:clrMapOvr>
  <p:transition spd="med"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850879"/>
      </p:ext>
    </p:extLst>
  </p:cSld>
  <p:clrMapOvr>
    <a:masterClrMapping/>
  </p:clrMapOvr>
  <p:transition spd="med">
    <p:cu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75A4-3BB2-AA4D-B291-54370E49D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81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ED44-4C06-354D-B7D1-D74CBCEDA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922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DDE1-A1E9-D348-ACBE-83EE65963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1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0BF8-808C-254A-B6AB-E4776DDE6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311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0A31-590A-9048-B8F7-1CF316D069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0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EBB4-2BCB-E948-97D6-D2F88AAC8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93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C442-CC41-444F-8443-2745D11EF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45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C10A-51FF-DF46-BBC7-8B2871E133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45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3E2A-4AE2-6944-9F43-478B33575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67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58CD-DE0C-B747-9778-5CE455EC0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84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BEE9E-55E3-E249-BB8A-201033F92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395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CC7E-8A7F-7848-A534-5C12A37087FD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67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948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EEEF-F748-EF44-AA49-1EAEA68DAD40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731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3DA4-F881-B749-9BBE-79D2E3DA71E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698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EA2C-8AC2-4E4F-AD2B-967768B062F5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5934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757B-F256-4545-8AD3-75F89A23450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2385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2E2D-A7DE-BB48-945B-CB3AB00B24E5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9936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E38D-D746-2C44-872A-912435D1161F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4872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5A0E-E935-FC4B-8083-9ADAA3F9EF31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5282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0EA2-862C-BB4F-AB2C-E49D43E225A4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1422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90BF-75E9-6A49-A8F5-F560453C8645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473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4019-5BBA-254D-B981-A12E3FEA0501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69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1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2414AF-C472-6F47-AC66-048B40B0E1EC}" type="slidenum">
              <a:rPr lang="en-US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40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16F5E5-B071-0D4F-AACA-22C65A7DC164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91E1B9-1CCD-5D43-A57A-F6C0E451475B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7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09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9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5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0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0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0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5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5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5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F4197AA-8730-1349-91D6-10A3C9F9ECC9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224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269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985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26986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269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EAEAEA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EAEAEA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CFDF48-125D-854F-A2DE-E4C4BEF0F06E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76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9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Arial"/>
          <a:ea typeface="ＭＳ Ｐゴシック" pitchFamily="-109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24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494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24946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47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48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49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0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1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2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3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4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5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6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7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8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59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0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1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2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3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4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5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6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67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494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24942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43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944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4933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4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179388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DRESSING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        THE         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FFD34A"/>
                </a:solidFill>
                <a:latin typeface="Arial" charset="0"/>
                <a:ea typeface="ＭＳ Ｐゴシック" charset="0"/>
                <a:cs typeface="Arial" charset="0"/>
              </a:rPr>
              <a:t>   STAGE</a:t>
            </a: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0841" name="Text Box 38"/>
          <p:cNvSpPr txBox="1">
            <a:spLocks noChangeArrowheads="1"/>
          </p:cNvSpPr>
          <p:nvPr/>
        </p:nvSpPr>
        <p:spPr bwMode="auto">
          <a:xfrm>
            <a:off x="265113" y="6542088"/>
            <a:ext cx="103028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</a:rPr>
              <a:t>© 2004 TBBMI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8.0.02.</a:t>
            </a:r>
          </a:p>
        </p:txBody>
      </p:sp>
    </p:spTree>
    <p:extLst>
      <p:ext uri="{BB962C8B-B14F-4D97-AF65-F5344CB8AC3E}">
        <p14:creationId xmlns:p14="http://schemas.microsoft.com/office/powerpoint/2010/main" val="29121570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19EFAF-D5E7-2040-B74D-C405EE93E117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936578-3DAC-984B-9D41-4D65A8C369E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5" y="1213007"/>
            <a:ext cx="9049395" cy="252215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家谱</a:t>
            </a:r>
            <a:br>
              <a:rPr lang="en-US" sz="8000" b="1" dirty="0">
                <a:effectLst>
                  <a:glow rad="177800">
                    <a:schemeClr val="bg2"/>
                  </a:glow>
                </a:effectLst>
              </a:rPr>
            </a:br>
            <a:r>
              <a:rPr lang="ja-JP" altLang="en-US" sz="8000" b="1" dirty="0">
                <a:effectLst>
                  <a:glow rad="177800">
                    <a:schemeClr val="bg2"/>
                  </a:glow>
                </a:effectLst>
              </a:rPr>
              <a:t>与旧约年表</a:t>
            </a:r>
            <a:endParaRPr lang="en-US" sz="6000" b="1" dirty="0">
              <a:effectLst>
                <a:glow rad="177800">
                  <a:schemeClr val="bg2"/>
                </a:glo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615" y="4308210"/>
            <a:ext cx="9049395" cy="10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algn="r"/>
            <a:r>
              <a:rPr lang="ja-JP" altLang="en-US" sz="4800" b="1" i="1" dirty="0">
                <a:effectLst>
                  <a:glow rad="177800">
                    <a:schemeClr val="bg2"/>
                  </a:glow>
                </a:effectLst>
              </a:rPr>
              <a:t>创世记 </a:t>
            </a:r>
            <a:r>
              <a:rPr lang="en-US" altLang="ja-JP" sz="4800" b="1" i="1" dirty="0">
                <a:effectLst>
                  <a:glow rad="177800">
                    <a:schemeClr val="bg2"/>
                  </a:glow>
                </a:effectLst>
              </a:rPr>
              <a:t>5</a:t>
            </a:r>
            <a:r>
              <a:rPr lang="ja-JP" altLang="en-US" sz="4800" b="1" i="1" dirty="0">
                <a:effectLst>
                  <a:glow rad="177800">
                    <a:schemeClr val="bg2"/>
                  </a:glow>
                </a:effectLst>
              </a:rPr>
              <a:t> 和 </a:t>
            </a:r>
            <a:r>
              <a:rPr lang="en-US" sz="4800" b="1" i="1" dirty="0">
                <a:effectLst>
                  <a:glow rad="177800">
                    <a:schemeClr val="bg2"/>
                  </a:glow>
                </a:effectLst>
              </a:rPr>
              <a:t>11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zh-CN" altLang="en-US" sz="2000" dirty="0"/>
              <a:t>新加坡神学院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3426643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70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创世记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/>
              <a:t>家谱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2895600" cy="5334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塞特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5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以挪士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6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该南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7" name="Rectangle 9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玛勒列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8" name="Rectangle 1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雅列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299" name="Rectangle 11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以诺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300" name="Rectangle 1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玛土撒拉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301" name="Rectangle 13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拉麦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6302" name="Rectangle 14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挪亚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53134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78597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为什么创世记</a:t>
            </a:r>
            <a:r>
              <a:rPr lang="en-US" altLang="zh-CN" sz="4000" dirty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en-US" altLang="zh-CN" sz="4000" dirty="0">
                <a:latin typeface="Arial" charset="0"/>
                <a:ea typeface="ＭＳ Ｐゴシック" charset="0"/>
                <a:cs typeface="ＭＳ Ｐゴシック" charset="0"/>
              </a:rPr>
              <a:t>11</a:t>
            </a: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没有空隙 ？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8341" name="Rectangle 5" descr="Purple mesh">
            <a:hlinkClick r:id="rId3"/>
          </p:cNvPr>
          <p:cNvSpPr>
            <a:spLocks noChangeArrowheads="1"/>
          </p:cNvSpPr>
          <p:nvPr/>
        </p:nvSpPr>
        <p:spPr bwMode="auto">
          <a:xfrm>
            <a:off x="3962400" y="1066800"/>
            <a:ext cx="5181600" cy="3200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陈述时间长度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53134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-111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ja-JP" altLang="en-US" b="1" kern="0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塞特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以挪士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该南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9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玛勒列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1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雅列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11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以诺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1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玛土撒拉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13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拉麦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14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挪亚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8341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 descr="scrolls">
            <a:hlinkClick r:id="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63000" cy="990600"/>
          </a:xfrm>
        </p:spPr>
        <p:txBody>
          <a:bodyPr/>
          <a:lstStyle/>
          <a:p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各人</a:t>
            </a:r>
            <a:r>
              <a:rPr lang="ja-JP" altLang="en-US" dirty="0">
                <a:effectLst/>
              </a:rPr>
              <a:t>在儿子出生的年龄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304800" y="914400"/>
            <a:ext cx="2895600" cy="5334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-130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457200" y="1524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塞特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-105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1" name="Rectangle 7">
            <a:hlinkClick r:id="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90600" y="2133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以挪士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-90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2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2743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该南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-70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3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62200" y="3352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玛勒列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-65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4" name="Rectangle 10"/>
          <p:cNvSpPr>
            <a:spLocks noChangeArrowheads="1"/>
          </p:cNvSpPr>
          <p:nvPr/>
        </p:nvSpPr>
        <p:spPr bwMode="auto">
          <a:xfrm>
            <a:off x="3124200" y="3962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雅列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-162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5" name="Rectangle 11"/>
          <p:cNvSpPr>
            <a:spLocks noChangeArrowheads="1"/>
          </p:cNvSpPr>
          <p:nvPr/>
        </p:nvSpPr>
        <p:spPr bwMode="auto">
          <a:xfrm>
            <a:off x="3810000" y="4572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以诺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-65</a:t>
            </a:r>
          </a:p>
        </p:txBody>
      </p:sp>
      <p:sp>
        <p:nvSpPr>
          <p:cNvPr id="400396" name="Rectangle 12"/>
          <p:cNvSpPr>
            <a:spLocks noChangeArrowheads="1"/>
          </p:cNvSpPr>
          <p:nvPr/>
        </p:nvSpPr>
        <p:spPr bwMode="auto">
          <a:xfrm>
            <a:off x="4267200" y="51816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玛土撒拉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-187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7" name="Rectangle 13"/>
          <p:cNvSpPr>
            <a:spLocks noChangeArrowheads="1"/>
          </p:cNvSpPr>
          <p:nvPr/>
        </p:nvSpPr>
        <p:spPr bwMode="auto">
          <a:xfrm>
            <a:off x="4876800" y="57912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拉麦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-122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5638800" y="63246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挪亚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-500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53134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7187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build="p" autoUpdateAnimBg="0"/>
      <p:bldP spid="400390" grpId="0" autoUpdateAnimBg="0"/>
      <p:bldP spid="400391" grpId="0" autoUpdateAnimBg="0"/>
      <p:bldP spid="400392" grpId="0" autoUpdateAnimBg="0"/>
      <p:bldP spid="400393" grpId="0" autoUpdateAnimBg="0"/>
      <p:bldP spid="400394" grpId="0" autoUpdateAnimBg="0"/>
      <p:bldP spid="400395" grpId="0" autoUpdateAnimBg="0"/>
      <p:bldP spid="400396" grpId="0" autoUpdateAnimBg="0"/>
      <p:bldP spid="400397" grpId="0" autoUpdateAnimBg="0"/>
      <p:bldP spid="4003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 descr="scrolls"/>
          <p:cNvPicPr>
            <a:picLocks noChangeAspect="1" noChangeArrowheads="1"/>
          </p:cNvPicPr>
          <p:nvPr/>
        </p:nvPicPr>
        <p:blipFill>
          <a:blip r:embed="rId3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为什么创世记</a:t>
            </a:r>
            <a:r>
              <a:rPr lang="en-US" altLang="zh-CN" sz="4000" dirty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en-US" altLang="zh-CN" sz="4000" dirty="0">
                <a:latin typeface="Arial" charset="0"/>
                <a:ea typeface="ＭＳ Ｐゴシック" charset="0"/>
                <a:cs typeface="ＭＳ Ｐゴシック" charset="0"/>
              </a:rPr>
              <a:t>11</a:t>
            </a: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没有空隙 ？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2437" name="Rectangle 5" descr="Purple mesh"/>
          <p:cNvSpPr>
            <a:spLocks noChangeArrowheads="1"/>
          </p:cNvSpPr>
          <p:nvPr/>
        </p:nvSpPr>
        <p:spPr bwMode="auto">
          <a:xfrm>
            <a:off x="3962400" y="1066800"/>
            <a:ext cx="5181600" cy="3200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陈述时间长度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ja-JP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更短的长度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53134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-111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111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ja-JP" altLang="en-US" b="1" kern="0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塞特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以挪士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8">
            <a:hlinkClick r:id="rId5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该南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9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玛勒列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10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雅列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11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以诺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Rectangle 12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玛土撒拉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13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拉麦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14">
            <a:hlinkClick r:id="rId5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挪亚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scrolls"/>
          <p:cNvPicPr>
            <a:picLocks noChangeAspect="1" noChangeArrowheads="1"/>
          </p:cNvPicPr>
          <p:nvPr/>
        </p:nvPicPr>
        <p:blipFill>
          <a:blip r:embed="rId3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创世记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ja-JP" altLang="en-US" sz="4000" dirty="0">
                <a:latin typeface="Arial" charset="0"/>
                <a:ea typeface="ＭＳ Ｐゴシック" charset="0"/>
                <a:cs typeface="ＭＳ Ｐゴシック" charset="0"/>
              </a:rPr>
              <a:t>比路加福音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ja-JP" altLang="en-US" sz="4000" dirty="0">
                <a:latin typeface="Arial" charset="0"/>
                <a:ea typeface="ＭＳ Ｐゴシック" charset="0"/>
                <a:cs typeface="ＭＳ Ｐゴシック" charset="0"/>
              </a:rPr>
              <a:t>短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2895600" cy="533400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3657600" y="1295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2006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年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87" name="AutoShape 7"/>
          <p:cNvSpPr>
            <a:spLocks/>
          </p:cNvSpPr>
          <p:nvPr/>
        </p:nvSpPr>
        <p:spPr bwMode="auto">
          <a:xfrm>
            <a:off x="2667000" y="914400"/>
            <a:ext cx="1219200" cy="1981200"/>
          </a:xfrm>
          <a:prstGeom prst="rightBrace">
            <a:avLst>
              <a:gd name="adj1" fmla="val 135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914400" y="23622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挪亚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7258050" y="762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5410200" y="3048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4138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年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91" name="AutoShape 11"/>
          <p:cNvSpPr>
            <a:spLocks/>
          </p:cNvSpPr>
          <p:nvPr/>
        </p:nvSpPr>
        <p:spPr bwMode="auto">
          <a:xfrm rot="10800000">
            <a:off x="6172200" y="914400"/>
            <a:ext cx="1219200" cy="54864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7143750" y="60198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基督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53134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1068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 build="p" autoUpdateAnimBg="0"/>
      <p:bldP spid="404486" grpId="0" autoUpdateAnimBg="0"/>
      <p:bldP spid="404487" grpId="0" animBg="1"/>
      <p:bldP spid="404488" grpId="0" autoUpdateAnimBg="0"/>
      <p:bldP spid="404489" grpId="0" build="p" autoUpdateAnimBg="0"/>
      <p:bldP spid="404490" grpId="0" autoUpdateAnimBg="0"/>
      <p:bldP spid="404491" grpId="0" animBg="1"/>
      <p:bldP spid="40449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 descr="scrolls"/>
          <p:cNvPicPr>
            <a:picLocks noChangeAspect="1" noChangeArrowheads="1"/>
          </p:cNvPicPr>
          <p:nvPr/>
        </p:nvPicPr>
        <p:blipFill>
          <a:blip r:embed="rId3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为什么创世记</a:t>
            </a:r>
            <a:r>
              <a:rPr lang="en-US" altLang="zh-CN" sz="4000" dirty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en-US" altLang="zh-CN" sz="4000" dirty="0">
                <a:latin typeface="Arial" charset="0"/>
                <a:ea typeface="ＭＳ Ｐゴシック" charset="0"/>
                <a:cs typeface="ＭＳ Ｐゴシック" charset="0"/>
              </a:rPr>
              <a:t>11</a:t>
            </a:r>
            <a:r>
              <a:rPr lang="zh-CN" altLang="en-US" sz="4000" dirty="0">
                <a:latin typeface="Arial" charset="0"/>
                <a:ea typeface="ＭＳ Ｐゴシック" charset="0"/>
                <a:cs typeface="ＭＳ Ｐゴシック" charset="0"/>
              </a:rPr>
              <a:t>没有空隙 ？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33" name="Rectangle 5" descr="Purple mesh"/>
          <p:cNvSpPr>
            <a:spLocks noChangeArrowheads="1"/>
          </p:cNvSpPr>
          <p:nvPr/>
        </p:nvSpPr>
        <p:spPr bwMode="auto">
          <a:xfrm>
            <a:off x="3251628" y="1066800"/>
            <a:ext cx="5892372" cy="369764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陈述时间长度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ja-JP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更短的长度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ja-JP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最天然的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ja-JP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显示父子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ja-JP" altLang="en-US" sz="3200" b="1" dirty="0">
                <a:solidFill>
                  <a:srgbClr val="FFFFFF"/>
                </a:solidFill>
                <a:cs typeface="Arial" charset="0"/>
              </a:rPr>
              <a:t>犹大书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14</a:t>
            </a:r>
          </a:p>
          <a:p>
            <a:pPr marL="60960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AutoNum type="arabicPeriod"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类似的</a:t>
            </a:r>
            <a:r>
              <a:rPr lang="ja-JP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古老近东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年表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34" name="AutoShape 6"/>
          <p:cNvSpPr>
            <a:spLocks/>
          </p:cNvSpPr>
          <p:nvPr/>
        </p:nvSpPr>
        <p:spPr bwMode="auto">
          <a:xfrm rot="10800000">
            <a:off x="457200" y="990600"/>
            <a:ext cx="1219200" cy="4038600"/>
          </a:xfrm>
          <a:prstGeom prst="rightBrace">
            <a:avLst>
              <a:gd name="adj1" fmla="val 27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4191000" y="4841416"/>
            <a:ext cx="434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2800" b="1" dirty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cs typeface="Arial" charset="0"/>
              </a:rPr>
              <a:t>亚当的第七世孙以诺，也曾经预言这些人说</a:t>
            </a:r>
            <a:r>
              <a:rPr lang="en-US" altLang="zh-CN" sz="2800" b="1" dirty="0">
                <a:solidFill>
                  <a:srgbClr val="FFFFFF"/>
                </a:solidFill>
                <a:cs typeface="Arial" charset="0"/>
              </a:rPr>
              <a:t>…”</a:t>
            </a:r>
            <a:endParaRPr lang="zh-CN" altLang="en-US" sz="2800" b="1" dirty="0">
              <a:solidFill>
                <a:srgbClr val="FFFFFF"/>
              </a:solidFill>
              <a:cs typeface="Arial" charset="0"/>
            </a:endParaRP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ja-JP" altLang="en-US" sz="2800" b="1" dirty="0">
                <a:solidFill>
                  <a:srgbClr val="FFFFFF"/>
                </a:solidFill>
                <a:cs typeface="Arial" charset="0"/>
              </a:rPr>
              <a:t>犹大书</a:t>
            </a:r>
            <a:r>
              <a:rPr lang="en-US" sz="2800" b="1" dirty="0">
                <a:solidFill>
                  <a:srgbClr val="FFFFFF"/>
                </a:solidFill>
                <a:cs typeface="Arial" charset="0"/>
              </a:rPr>
              <a:t> 14a, </a:t>
            </a:r>
            <a:r>
              <a:rPr lang="ja-JP" altLang="en-US" sz="2800" b="1" dirty="0">
                <a:solidFill>
                  <a:srgbClr val="FFFFFF"/>
                </a:solidFill>
                <a:cs typeface="Arial" charset="0"/>
              </a:rPr>
              <a:t>新译本</a:t>
            </a:r>
            <a:r>
              <a:rPr lang="en-US" sz="2800" b="1" dirty="0">
                <a:solidFill>
                  <a:srgbClr val="FFFFFF"/>
                </a:solidFill>
                <a:cs typeface="Arial" charset="0"/>
              </a:rPr>
              <a:t>)</a:t>
            </a:r>
          </a:p>
        </p:txBody>
      </p:sp>
      <p:sp>
        <p:nvSpPr>
          <p:cNvPr id="406536" name="Rectangle 8"/>
          <p:cNvSpPr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ja-JP" altLang="en-US" sz="3200" b="1" kern="0" dirty="0"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37" name="Rectangle 9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塞特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以挪士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该南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0" name="Rectangle 12"/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玛勒列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1" name="Rectangle 13"/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雅列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2" name="Rectangle 14"/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以诺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3" name="Rectangle 15"/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玛土撒拉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4" name="Rectangle 16"/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拉麦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5" name="Rectangle 17"/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挪亚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6546" name="Rectangle 18"/>
          <p:cNvSpPr>
            <a:spLocks noChangeArrowheads="1"/>
          </p:cNvSpPr>
          <p:nvPr/>
        </p:nvSpPr>
        <p:spPr bwMode="auto">
          <a:xfrm>
            <a:off x="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53134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8585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6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6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06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build="p" autoUpdateAnimBg="0"/>
      <p:bldP spid="406534" grpId="0" animBg="1"/>
      <p:bldP spid="406535" grpId="0" autoUpdateAnimBg="0"/>
      <p:bldP spid="4065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9" r="2190"/>
          <a:stretch>
            <a:fillRect/>
          </a:stretch>
        </p:blipFill>
        <p:spPr bwMode="auto">
          <a:xfrm>
            <a:off x="0" y="0"/>
            <a:ext cx="92202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612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83820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ja-JP" altLang="en-US" sz="5400" dirty="0"/>
              <a:t>国家表</a:t>
            </a: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3916098" y="1676400"/>
            <a:ext cx="1007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挪亚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754583" y="3124200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雅弗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4122075" y="3124200"/>
            <a:ext cx="596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含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7374870" y="3124200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i="1" dirty="0">
                <a:solidFill>
                  <a:srgbClr val="FFFF00"/>
                </a:solidFill>
              </a:rPr>
              <a:t>闪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701790" y="4038600"/>
            <a:ext cx="1420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白种人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61" name="Text Box 9"/>
          <p:cNvSpPr txBox="1">
            <a:spLocks noChangeArrowheads="1"/>
          </p:cNvSpPr>
          <p:nvPr/>
        </p:nvSpPr>
        <p:spPr bwMode="auto">
          <a:xfrm>
            <a:off x="3712484" y="4038600"/>
            <a:ext cx="1420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迦南人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62" name="Text Box 10"/>
          <p:cNvSpPr txBox="1">
            <a:spLocks noChangeArrowheads="1"/>
          </p:cNvSpPr>
          <p:nvPr/>
        </p:nvSpPr>
        <p:spPr bwMode="auto">
          <a:xfrm>
            <a:off x="6748976" y="4038600"/>
            <a:ext cx="1830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i="1" dirty="0">
                <a:solidFill>
                  <a:srgbClr val="FFFF00"/>
                </a:solidFill>
              </a:rPr>
              <a:t>闪米特人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12363" name="Text Box 11"/>
          <p:cNvSpPr txBox="1">
            <a:spLocks noChangeArrowheads="1"/>
          </p:cNvSpPr>
          <p:nvPr/>
        </p:nvSpPr>
        <p:spPr bwMode="auto">
          <a:xfrm>
            <a:off x="503742" y="5105400"/>
            <a:ext cx="18325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欧洲人和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东印度人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64" name="Text Box 12"/>
          <p:cNvSpPr txBox="1">
            <a:spLocks noChangeArrowheads="1"/>
          </p:cNvSpPr>
          <p:nvPr/>
        </p:nvSpPr>
        <p:spPr bwMode="auto">
          <a:xfrm>
            <a:off x="3516023" y="5105400"/>
            <a:ext cx="18325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非洲人和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 亚洲人</a:t>
            </a:r>
            <a:endParaRPr lang="en-US" sz="32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2365" name="Text Box 13"/>
          <p:cNvSpPr txBox="1">
            <a:spLocks noChangeArrowheads="1"/>
          </p:cNvSpPr>
          <p:nvPr/>
        </p:nvSpPr>
        <p:spPr bwMode="auto">
          <a:xfrm>
            <a:off x="6697617" y="5105400"/>
            <a:ext cx="19463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i="1" dirty="0">
                <a:solidFill>
                  <a:srgbClr val="FFFF00"/>
                </a:solidFill>
              </a:rPr>
              <a:t>犹太人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i="1" dirty="0">
                <a:solidFill>
                  <a:srgbClr val="FFFF00"/>
                </a:solidFill>
              </a:rPr>
              <a:t> 阿拉伯人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3549" name="AutoShape 14"/>
          <p:cNvSpPr>
            <a:spLocks noChangeArrowheads="1"/>
          </p:cNvSpPr>
          <p:nvPr/>
        </p:nvSpPr>
        <p:spPr bwMode="auto">
          <a:xfrm rot="-1112176">
            <a:off x="2590800" y="224155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50" name="AutoShape 15"/>
          <p:cNvSpPr>
            <a:spLocks noChangeArrowheads="1"/>
          </p:cNvSpPr>
          <p:nvPr/>
        </p:nvSpPr>
        <p:spPr bwMode="auto">
          <a:xfrm rot="-5448300">
            <a:off x="4000500" y="25527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51" name="AutoShape 16"/>
          <p:cNvSpPr>
            <a:spLocks noChangeArrowheads="1"/>
          </p:cNvSpPr>
          <p:nvPr/>
        </p:nvSpPr>
        <p:spPr bwMode="auto">
          <a:xfrm rot="-9047274">
            <a:off x="5410200" y="22860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52" name="Text Box 17"/>
          <p:cNvSpPr txBox="1">
            <a:spLocks noChangeArrowheads="1"/>
          </p:cNvSpPr>
          <p:nvPr/>
        </p:nvSpPr>
        <p:spPr bwMode="auto">
          <a:xfrm>
            <a:off x="8082696" y="-1116139"/>
            <a:ext cx="1262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</a:rPr>
              <a:t>OTB 60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</a:rPr>
              <a:t>Pt. 6</a:t>
            </a:r>
          </a:p>
        </p:txBody>
      </p:sp>
      <p:sp>
        <p:nvSpPr>
          <p:cNvPr id="612376" name="Text Box 24"/>
          <p:cNvSpPr txBox="1">
            <a:spLocks noChangeArrowheads="1"/>
          </p:cNvSpPr>
          <p:nvPr/>
        </p:nvSpPr>
        <p:spPr bwMode="auto">
          <a:xfrm>
            <a:off x="6689725" y="6281738"/>
            <a:ext cx="1930337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创世记 </a:t>
            </a:r>
            <a:r>
              <a:rPr lang="en-US" sz="3200" b="1" dirty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2896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Freeform 2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2147483647 w 1021"/>
              <a:gd name="T1" fmla="*/ 2147483647 h 1921"/>
              <a:gd name="T2" fmla="*/ 2147483647 w 1021"/>
              <a:gd name="T3" fmla="*/ 2147483647 h 1921"/>
              <a:gd name="T4" fmla="*/ 2147483647 w 1021"/>
              <a:gd name="T5" fmla="*/ 2147483647 h 1921"/>
              <a:gd name="T6" fmla="*/ 2147483647 w 1021"/>
              <a:gd name="T7" fmla="*/ 2147483647 h 1921"/>
              <a:gd name="T8" fmla="*/ 2147483647 w 1021"/>
              <a:gd name="T9" fmla="*/ 2147483647 h 1921"/>
              <a:gd name="T10" fmla="*/ 2147483647 w 1021"/>
              <a:gd name="T11" fmla="*/ 2147483647 h 1921"/>
              <a:gd name="T12" fmla="*/ 2147483647 w 1021"/>
              <a:gd name="T13" fmla="*/ 2147483647 h 1921"/>
              <a:gd name="T14" fmla="*/ 2147483647 w 1021"/>
              <a:gd name="T15" fmla="*/ 2147483647 h 1921"/>
              <a:gd name="T16" fmla="*/ 2147483647 w 1021"/>
              <a:gd name="T17" fmla="*/ 2147483647 h 1921"/>
              <a:gd name="T18" fmla="*/ 2147483647 w 1021"/>
              <a:gd name="T19" fmla="*/ 2147483647 h 1921"/>
              <a:gd name="T20" fmla="*/ 2147483647 w 1021"/>
              <a:gd name="T21" fmla="*/ 2147483647 h 1921"/>
              <a:gd name="T22" fmla="*/ 2147483647 w 1021"/>
              <a:gd name="T23" fmla="*/ 2147483647 h 1921"/>
              <a:gd name="T24" fmla="*/ 2147483647 w 1021"/>
              <a:gd name="T25" fmla="*/ 2147483647 h 1921"/>
              <a:gd name="T26" fmla="*/ 2147483647 w 1021"/>
              <a:gd name="T27" fmla="*/ 2147483647 h 1921"/>
              <a:gd name="T28" fmla="*/ 2147483647 w 1021"/>
              <a:gd name="T29" fmla="*/ 2147483647 h 1921"/>
              <a:gd name="T30" fmla="*/ 2147483647 w 1021"/>
              <a:gd name="T31" fmla="*/ 2147483647 h 1921"/>
              <a:gd name="T32" fmla="*/ 2147483647 w 1021"/>
              <a:gd name="T33" fmla="*/ 2147483647 h 1921"/>
              <a:gd name="T34" fmla="*/ 2147483647 w 1021"/>
              <a:gd name="T35" fmla="*/ 2147483647 h 1921"/>
              <a:gd name="T36" fmla="*/ 2147483647 w 1021"/>
              <a:gd name="T37" fmla="*/ 2147483647 h 1921"/>
              <a:gd name="T38" fmla="*/ 2147483647 w 1021"/>
              <a:gd name="T39" fmla="*/ 2147483647 h 1921"/>
              <a:gd name="T40" fmla="*/ 2147483647 w 1021"/>
              <a:gd name="T41" fmla="*/ 2147483647 h 1921"/>
              <a:gd name="T42" fmla="*/ 2147483647 w 1021"/>
              <a:gd name="T43" fmla="*/ 2147483647 h 1921"/>
              <a:gd name="T44" fmla="*/ 2147483647 w 1021"/>
              <a:gd name="T45" fmla="*/ 2147483647 h 1921"/>
              <a:gd name="T46" fmla="*/ 2147483647 w 1021"/>
              <a:gd name="T47" fmla="*/ 2147483647 h 1921"/>
              <a:gd name="T48" fmla="*/ 2147483647 w 1021"/>
              <a:gd name="T49" fmla="*/ 2147483647 h 1921"/>
              <a:gd name="T50" fmla="*/ 2147483647 w 1021"/>
              <a:gd name="T51" fmla="*/ 2147483647 h 1921"/>
              <a:gd name="T52" fmla="*/ 2147483647 w 1021"/>
              <a:gd name="T53" fmla="*/ 2147483647 h 1921"/>
              <a:gd name="T54" fmla="*/ 2147483647 w 1021"/>
              <a:gd name="T55" fmla="*/ 2147483647 h 1921"/>
              <a:gd name="T56" fmla="*/ 2147483647 w 1021"/>
              <a:gd name="T57" fmla="*/ 2147483647 h 1921"/>
              <a:gd name="T58" fmla="*/ 2147483647 w 1021"/>
              <a:gd name="T59" fmla="*/ 2147483647 h 1921"/>
              <a:gd name="T60" fmla="*/ 2147483647 w 1021"/>
              <a:gd name="T61" fmla="*/ 2147483647 h 1921"/>
              <a:gd name="T62" fmla="*/ 2147483647 w 1021"/>
              <a:gd name="T63" fmla="*/ 2147483647 h 1921"/>
              <a:gd name="T64" fmla="*/ 2147483647 w 1021"/>
              <a:gd name="T65" fmla="*/ 2147483647 h 1921"/>
              <a:gd name="T66" fmla="*/ 2147483647 w 1021"/>
              <a:gd name="T67" fmla="*/ 2147483647 h 1921"/>
              <a:gd name="T68" fmla="*/ 2147483647 w 1021"/>
              <a:gd name="T69" fmla="*/ 2147483647 h 1921"/>
              <a:gd name="T70" fmla="*/ 2147483647 w 1021"/>
              <a:gd name="T71" fmla="*/ 2147483647 h 1921"/>
              <a:gd name="T72" fmla="*/ 2147483647 w 1021"/>
              <a:gd name="T73" fmla="*/ 2147483647 h 1921"/>
              <a:gd name="T74" fmla="*/ 2147483647 w 1021"/>
              <a:gd name="T75" fmla="*/ 2147483647 h 1921"/>
              <a:gd name="T76" fmla="*/ 2147483647 w 1021"/>
              <a:gd name="T77" fmla="*/ 2147483647 h 1921"/>
              <a:gd name="T78" fmla="*/ 2147483647 w 1021"/>
              <a:gd name="T79" fmla="*/ 2147483647 h 1921"/>
              <a:gd name="T80" fmla="*/ 0 w 1021"/>
              <a:gd name="T81" fmla="*/ 2147483647 h 19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1"/>
              <a:gd name="T124" fmla="*/ 0 h 1921"/>
              <a:gd name="T125" fmla="*/ 1021 w 1021"/>
              <a:gd name="T126" fmla="*/ 1921 h 19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5587" name="Rectangle 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8" name="Freeform 5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2147483647 w 901"/>
              <a:gd name="T1" fmla="*/ 0 h 1321"/>
              <a:gd name="T2" fmla="*/ 2147483647 w 901"/>
              <a:gd name="T3" fmla="*/ 2147483647 h 1321"/>
              <a:gd name="T4" fmla="*/ 2147483647 w 901"/>
              <a:gd name="T5" fmla="*/ 2147483647 h 1321"/>
              <a:gd name="T6" fmla="*/ 2147483647 w 901"/>
              <a:gd name="T7" fmla="*/ 2147483647 h 1321"/>
              <a:gd name="T8" fmla="*/ 2147483647 w 901"/>
              <a:gd name="T9" fmla="*/ 2147483647 h 1321"/>
              <a:gd name="T10" fmla="*/ 2147483647 w 901"/>
              <a:gd name="T11" fmla="*/ 2147483647 h 1321"/>
              <a:gd name="T12" fmla="*/ 2147483647 w 901"/>
              <a:gd name="T13" fmla="*/ 2147483647 h 1321"/>
              <a:gd name="T14" fmla="*/ 2147483647 w 901"/>
              <a:gd name="T15" fmla="*/ 2147483647 h 1321"/>
              <a:gd name="T16" fmla="*/ 2147483647 w 901"/>
              <a:gd name="T17" fmla="*/ 2147483647 h 1321"/>
              <a:gd name="T18" fmla="*/ 2147483647 w 901"/>
              <a:gd name="T19" fmla="*/ 2147483647 h 1321"/>
              <a:gd name="T20" fmla="*/ 2147483647 w 901"/>
              <a:gd name="T21" fmla="*/ 2147483647 h 1321"/>
              <a:gd name="T22" fmla="*/ 2147483647 w 901"/>
              <a:gd name="T23" fmla="*/ 2147483647 h 1321"/>
              <a:gd name="T24" fmla="*/ 2147483647 w 901"/>
              <a:gd name="T25" fmla="*/ 2147483647 h 1321"/>
              <a:gd name="T26" fmla="*/ 2147483647 w 901"/>
              <a:gd name="T27" fmla="*/ 2147483647 h 1321"/>
              <a:gd name="T28" fmla="*/ 2147483647 w 901"/>
              <a:gd name="T29" fmla="*/ 2147483647 h 1321"/>
              <a:gd name="T30" fmla="*/ 2147483647 w 901"/>
              <a:gd name="T31" fmla="*/ 2147483647 h 1321"/>
              <a:gd name="T32" fmla="*/ 2147483647 w 901"/>
              <a:gd name="T33" fmla="*/ 2147483647 h 1321"/>
              <a:gd name="T34" fmla="*/ 2147483647 w 901"/>
              <a:gd name="T35" fmla="*/ 2147483647 h 1321"/>
              <a:gd name="T36" fmla="*/ 2147483647 w 901"/>
              <a:gd name="T37" fmla="*/ 2147483647 h 1321"/>
              <a:gd name="T38" fmla="*/ 2147483647 w 901"/>
              <a:gd name="T39" fmla="*/ 2147483647 h 1321"/>
              <a:gd name="T40" fmla="*/ 2147483647 w 901"/>
              <a:gd name="T41" fmla="*/ 2147483647 h 1321"/>
              <a:gd name="T42" fmla="*/ 2147483647 w 901"/>
              <a:gd name="T43" fmla="*/ 2147483647 h 1321"/>
              <a:gd name="T44" fmla="*/ 2147483647 w 901"/>
              <a:gd name="T45" fmla="*/ 2147483647 h 1321"/>
              <a:gd name="T46" fmla="*/ 2147483647 w 901"/>
              <a:gd name="T47" fmla="*/ 2147483647 h 1321"/>
              <a:gd name="T48" fmla="*/ 2147483647 w 901"/>
              <a:gd name="T49" fmla="*/ 2147483647 h 1321"/>
              <a:gd name="T50" fmla="*/ 2147483647 w 901"/>
              <a:gd name="T51" fmla="*/ 2147483647 h 1321"/>
              <a:gd name="T52" fmla="*/ 2147483647 w 901"/>
              <a:gd name="T53" fmla="*/ 2147483647 h 1321"/>
              <a:gd name="T54" fmla="*/ 2147483647 w 901"/>
              <a:gd name="T55" fmla="*/ 2147483647 h 1321"/>
              <a:gd name="T56" fmla="*/ 2147483647 w 901"/>
              <a:gd name="T57" fmla="*/ 2147483647 h 1321"/>
              <a:gd name="T58" fmla="*/ 2147483647 w 901"/>
              <a:gd name="T59" fmla="*/ 2147483647 h 1321"/>
              <a:gd name="T60" fmla="*/ 2147483647 w 901"/>
              <a:gd name="T61" fmla="*/ 2147483647 h 1321"/>
              <a:gd name="T62" fmla="*/ 2147483647 w 901"/>
              <a:gd name="T63" fmla="*/ 2147483647 h 1321"/>
              <a:gd name="T64" fmla="*/ 2147483647 w 901"/>
              <a:gd name="T65" fmla="*/ 2147483647 h 1321"/>
              <a:gd name="T66" fmla="*/ 2147483647 w 901"/>
              <a:gd name="T67" fmla="*/ 2147483647 h 1321"/>
              <a:gd name="T68" fmla="*/ 2147483647 w 901"/>
              <a:gd name="T69" fmla="*/ 2147483647 h 1321"/>
              <a:gd name="T70" fmla="*/ 2147483647 w 901"/>
              <a:gd name="T71" fmla="*/ 2147483647 h 1321"/>
              <a:gd name="T72" fmla="*/ 2147483647 w 901"/>
              <a:gd name="T73" fmla="*/ 2147483647 h 1321"/>
              <a:gd name="T74" fmla="*/ 2147483647 w 901"/>
              <a:gd name="T75" fmla="*/ 2147483647 h 1321"/>
              <a:gd name="T76" fmla="*/ 2147483647 w 901"/>
              <a:gd name="T77" fmla="*/ 2147483647 h 1321"/>
              <a:gd name="T78" fmla="*/ 2147483647 w 901"/>
              <a:gd name="T79" fmla="*/ 2147483647 h 1321"/>
              <a:gd name="T80" fmla="*/ 2147483647 w 901"/>
              <a:gd name="T81" fmla="*/ 2147483647 h 1321"/>
              <a:gd name="T82" fmla="*/ 2147483647 w 901"/>
              <a:gd name="T83" fmla="*/ 2147483647 h 1321"/>
              <a:gd name="T84" fmla="*/ 2147483647 w 901"/>
              <a:gd name="T85" fmla="*/ 2147483647 h 1321"/>
              <a:gd name="T86" fmla="*/ 2147483647 w 901"/>
              <a:gd name="T87" fmla="*/ 2147483647 h 1321"/>
              <a:gd name="T88" fmla="*/ 2147483647 w 901"/>
              <a:gd name="T89" fmla="*/ 2147483647 h 1321"/>
              <a:gd name="T90" fmla="*/ 2147483647 w 901"/>
              <a:gd name="T91" fmla="*/ 2147483647 h 1321"/>
              <a:gd name="T92" fmla="*/ 2147483647 w 901"/>
              <a:gd name="T93" fmla="*/ 2147483647 h 1321"/>
              <a:gd name="T94" fmla="*/ 2147483647 w 901"/>
              <a:gd name="T95" fmla="*/ 2147483647 h 1321"/>
              <a:gd name="T96" fmla="*/ 2147483647 w 901"/>
              <a:gd name="T97" fmla="*/ 2147483647 h 1321"/>
              <a:gd name="T98" fmla="*/ 2147483647 w 901"/>
              <a:gd name="T99" fmla="*/ 2147483647 h 1321"/>
              <a:gd name="T100" fmla="*/ 2147483647 w 901"/>
              <a:gd name="T101" fmla="*/ 2147483647 h 1321"/>
              <a:gd name="T102" fmla="*/ 2147483647 w 901"/>
              <a:gd name="T103" fmla="*/ 2147483647 h 1321"/>
              <a:gd name="T104" fmla="*/ 2147483647 w 901"/>
              <a:gd name="T105" fmla="*/ 2147483647 h 1321"/>
              <a:gd name="T106" fmla="*/ 2147483647 w 901"/>
              <a:gd name="T107" fmla="*/ 2147483647 h 1321"/>
              <a:gd name="T108" fmla="*/ 2147483647 w 901"/>
              <a:gd name="T109" fmla="*/ 2147483647 h 1321"/>
              <a:gd name="T110" fmla="*/ 2147483647 w 901"/>
              <a:gd name="T111" fmla="*/ 2147483647 h 1321"/>
              <a:gd name="T112" fmla="*/ 2147483647 w 901"/>
              <a:gd name="T113" fmla="*/ 2147483647 h 1321"/>
              <a:gd name="T114" fmla="*/ 2147483647 w 901"/>
              <a:gd name="T115" fmla="*/ 2147483647 h 1321"/>
              <a:gd name="T116" fmla="*/ 2147483647 w 901"/>
              <a:gd name="T117" fmla="*/ 2147483647 h 1321"/>
              <a:gd name="T118" fmla="*/ 0 w 901"/>
              <a:gd name="T119" fmla="*/ 2147483647 h 13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1"/>
              <a:gd name="T181" fmla="*/ 0 h 1321"/>
              <a:gd name="T182" fmla="*/ 901 w 901"/>
              <a:gd name="T183" fmla="*/ 1321 h 13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9" name="Freeform 6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147483647 w 2581"/>
              <a:gd name="T1" fmla="*/ 2147483647 h 1837"/>
              <a:gd name="T2" fmla="*/ 2147483647 w 2581"/>
              <a:gd name="T3" fmla="*/ 2147483647 h 1837"/>
              <a:gd name="T4" fmla="*/ 2147483647 w 2581"/>
              <a:gd name="T5" fmla="*/ 2147483647 h 1837"/>
              <a:gd name="T6" fmla="*/ 2147483647 w 2581"/>
              <a:gd name="T7" fmla="*/ 2147483647 h 1837"/>
              <a:gd name="T8" fmla="*/ 2147483647 w 2581"/>
              <a:gd name="T9" fmla="*/ 2147483647 h 1837"/>
              <a:gd name="T10" fmla="*/ 2147483647 w 2581"/>
              <a:gd name="T11" fmla="*/ 2147483647 h 1837"/>
              <a:gd name="T12" fmla="*/ 2147483647 w 2581"/>
              <a:gd name="T13" fmla="*/ 2147483647 h 1837"/>
              <a:gd name="T14" fmla="*/ 2147483647 w 2581"/>
              <a:gd name="T15" fmla="*/ 2147483647 h 1837"/>
              <a:gd name="T16" fmla="*/ 2147483647 w 2581"/>
              <a:gd name="T17" fmla="*/ 2147483647 h 1837"/>
              <a:gd name="T18" fmla="*/ 2147483647 w 2581"/>
              <a:gd name="T19" fmla="*/ 2147483647 h 1837"/>
              <a:gd name="T20" fmla="*/ 2147483647 w 2581"/>
              <a:gd name="T21" fmla="*/ 2147483647 h 1837"/>
              <a:gd name="T22" fmla="*/ 2147483647 w 2581"/>
              <a:gd name="T23" fmla="*/ 2147483647 h 1837"/>
              <a:gd name="T24" fmla="*/ 2147483647 w 2581"/>
              <a:gd name="T25" fmla="*/ 2147483647 h 1837"/>
              <a:gd name="T26" fmla="*/ 2147483647 w 2581"/>
              <a:gd name="T27" fmla="*/ 2147483647 h 1837"/>
              <a:gd name="T28" fmla="*/ 2147483647 w 2581"/>
              <a:gd name="T29" fmla="*/ 2147483647 h 1837"/>
              <a:gd name="T30" fmla="*/ 2147483647 w 2581"/>
              <a:gd name="T31" fmla="*/ 2147483647 h 1837"/>
              <a:gd name="T32" fmla="*/ 2147483647 w 2581"/>
              <a:gd name="T33" fmla="*/ 2147483647 h 1837"/>
              <a:gd name="T34" fmla="*/ 2147483647 w 2581"/>
              <a:gd name="T35" fmla="*/ 2147483647 h 1837"/>
              <a:gd name="T36" fmla="*/ 2147483647 w 2581"/>
              <a:gd name="T37" fmla="*/ 2147483647 h 1837"/>
              <a:gd name="T38" fmla="*/ 2147483647 w 2581"/>
              <a:gd name="T39" fmla="*/ 2147483647 h 1837"/>
              <a:gd name="T40" fmla="*/ 2147483647 w 2581"/>
              <a:gd name="T41" fmla="*/ 2147483647 h 1837"/>
              <a:gd name="T42" fmla="*/ 2147483647 w 2581"/>
              <a:gd name="T43" fmla="*/ 2147483647 h 1837"/>
              <a:gd name="T44" fmla="*/ 2147483647 w 2581"/>
              <a:gd name="T45" fmla="*/ 2147483647 h 1837"/>
              <a:gd name="T46" fmla="*/ 2147483647 w 2581"/>
              <a:gd name="T47" fmla="*/ 2147483647 h 1837"/>
              <a:gd name="T48" fmla="*/ 2147483647 w 2581"/>
              <a:gd name="T49" fmla="*/ 2147483647 h 1837"/>
              <a:gd name="T50" fmla="*/ 2147483647 w 2581"/>
              <a:gd name="T51" fmla="*/ 2147483647 h 1837"/>
              <a:gd name="T52" fmla="*/ 2147483647 w 2581"/>
              <a:gd name="T53" fmla="*/ 2147483647 h 1837"/>
              <a:gd name="T54" fmla="*/ 2147483647 w 2581"/>
              <a:gd name="T55" fmla="*/ 2147483647 h 1837"/>
              <a:gd name="T56" fmla="*/ 2147483647 w 2581"/>
              <a:gd name="T57" fmla="*/ 2147483647 h 1837"/>
              <a:gd name="T58" fmla="*/ 2147483647 w 2581"/>
              <a:gd name="T59" fmla="*/ 2147483647 h 1837"/>
              <a:gd name="T60" fmla="*/ 2147483647 w 2581"/>
              <a:gd name="T61" fmla="*/ 2147483647 h 1837"/>
              <a:gd name="T62" fmla="*/ 2147483647 w 2581"/>
              <a:gd name="T63" fmla="*/ 2147483647 h 1837"/>
              <a:gd name="T64" fmla="*/ 2147483647 w 2581"/>
              <a:gd name="T65" fmla="*/ 2147483647 h 1837"/>
              <a:gd name="T66" fmla="*/ 2147483647 w 2581"/>
              <a:gd name="T67" fmla="*/ 2147483647 h 1837"/>
              <a:gd name="T68" fmla="*/ 2147483647 w 2581"/>
              <a:gd name="T69" fmla="*/ 2147483647 h 1837"/>
              <a:gd name="T70" fmla="*/ 2147483647 w 2581"/>
              <a:gd name="T71" fmla="*/ 2147483647 h 1837"/>
              <a:gd name="T72" fmla="*/ 2147483647 w 2581"/>
              <a:gd name="T73" fmla="*/ 2147483647 h 1837"/>
              <a:gd name="T74" fmla="*/ 2147483647 w 2581"/>
              <a:gd name="T75" fmla="*/ 2147483647 h 1837"/>
              <a:gd name="T76" fmla="*/ 2147483647 w 2581"/>
              <a:gd name="T77" fmla="*/ 2147483647 h 1837"/>
              <a:gd name="T78" fmla="*/ 2147483647 w 2581"/>
              <a:gd name="T79" fmla="*/ 2147483647 h 1837"/>
              <a:gd name="T80" fmla="*/ 2147483647 w 2581"/>
              <a:gd name="T81" fmla="*/ 2147483647 h 1837"/>
              <a:gd name="T82" fmla="*/ 2147483647 w 2581"/>
              <a:gd name="T83" fmla="*/ 2147483647 h 1837"/>
              <a:gd name="T84" fmla="*/ 2147483647 w 2581"/>
              <a:gd name="T85" fmla="*/ 2147483647 h 1837"/>
              <a:gd name="T86" fmla="*/ 2147483647 w 2581"/>
              <a:gd name="T87" fmla="*/ 2147483647 h 1837"/>
              <a:gd name="T88" fmla="*/ 2147483647 w 2581"/>
              <a:gd name="T89" fmla="*/ 2147483647 h 1837"/>
              <a:gd name="T90" fmla="*/ 2147483647 w 2581"/>
              <a:gd name="T91" fmla="*/ 2147483647 h 1837"/>
              <a:gd name="T92" fmla="*/ 2147483647 w 2581"/>
              <a:gd name="T93" fmla="*/ 2147483647 h 1837"/>
              <a:gd name="T94" fmla="*/ 2147483647 w 2581"/>
              <a:gd name="T95" fmla="*/ 2147483647 h 1837"/>
              <a:gd name="T96" fmla="*/ 2147483647 w 2581"/>
              <a:gd name="T97" fmla="*/ 2147483647 h 1837"/>
              <a:gd name="T98" fmla="*/ 2147483647 w 2581"/>
              <a:gd name="T99" fmla="*/ 2147483647 h 1837"/>
              <a:gd name="T100" fmla="*/ 2147483647 w 2581"/>
              <a:gd name="T101" fmla="*/ 0 h 1837"/>
              <a:gd name="T102" fmla="*/ 2147483647 w 2581"/>
              <a:gd name="T103" fmla="*/ 0 h 1837"/>
              <a:gd name="T104" fmla="*/ 2147483647 w 2581"/>
              <a:gd name="T105" fmla="*/ 2147483647 h 1837"/>
              <a:gd name="T106" fmla="*/ 2147483647 w 2581"/>
              <a:gd name="T107" fmla="*/ 2147483647 h 1837"/>
              <a:gd name="T108" fmla="*/ 2147483647 w 2581"/>
              <a:gd name="T109" fmla="*/ 2147483647 h 1837"/>
              <a:gd name="T110" fmla="*/ 0 w 2581"/>
              <a:gd name="T111" fmla="*/ 2147483647 h 1837"/>
              <a:gd name="T112" fmla="*/ 0 w 2581"/>
              <a:gd name="T113" fmla="*/ 2147483647 h 1837"/>
              <a:gd name="T114" fmla="*/ 2147483647 w 2581"/>
              <a:gd name="T115" fmla="*/ 2147483647 h 1837"/>
              <a:gd name="T116" fmla="*/ 2147483647 w 2581"/>
              <a:gd name="T117" fmla="*/ 2147483647 h 1837"/>
              <a:gd name="T118" fmla="*/ 2147483647 w 2581"/>
              <a:gd name="T119" fmla="*/ 2147483647 h 1837"/>
              <a:gd name="T120" fmla="*/ 2147483647 w 2581"/>
              <a:gd name="T121" fmla="*/ 2147483647 h 1837"/>
              <a:gd name="T122" fmla="*/ 2147483647 w 2581"/>
              <a:gd name="T123" fmla="*/ 2147483647 h 1837"/>
              <a:gd name="T124" fmla="*/ 2147483647 w 2581"/>
              <a:gd name="T125" fmla="*/ 2147483647 h 18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81"/>
              <a:gd name="T190" fmla="*/ 0 h 1837"/>
              <a:gd name="T191" fmla="*/ 2581 w 2581"/>
              <a:gd name="T192" fmla="*/ 1837 h 18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07" name="Rectangle 7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</a:t>
            </a:r>
          </a:p>
        </p:txBody>
      </p:sp>
      <p:sp>
        <p:nvSpPr>
          <p:cNvPr id="195591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147483647 w 1189"/>
              <a:gd name="T1" fmla="*/ 2147483647 h 937"/>
              <a:gd name="T2" fmla="*/ 2147483647 w 1189"/>
              <a:gd name="T3" fmla="*/ 2147483647 h 937"/>
              <a:gd name="T4" fmla="*/ 2147483647 w 1189"/>
              <a:gd name="T5" fmla="*/ 2147483647 h 937"/>
              <a:gd name="T6" fmla="*/ 2147483647 w 1189"/>
              <a:gd name="T7" fmla="*/ 2147483647 h 937"/>
              <a:gd name="T8" fmla="*/ 2147483647 w 1189"/>
              <a:gd name="T9" fmla="*/ 2147483647 h 937"/>
              <a:gd name="T10" fmla="*/ 2147483647 w 1189"/>
              <a:gd name="T11" fmla="*/ 2147483647 h 937"/>
              <a:gd name="T12" fmla="*/ 2147483647 w 1189"/>
              <a:gd name="T13" fmla="*/ 2147483647 h 937"/>
              <a:gd name="T14" fmla="*/ 2147483647 w 1189"/>
              <a:gd name="T15" fmla="*/ 2147483647 h 937"/>
              <a:gd name="T16" fmla="*/ 2147483647 w 1189"/>
              <a:gd name="T17" fmla="*/ 2147483647 h 937"/>
              <a:gd name="T18" fmla="*/ 0 w 1189"/>
              <a:gd name="T19" fmla="*/ 2147483647 h 937"/>
              <a:gd name="T20" fmla="*/ 0 w 1189"/>
              <a:gd name="T21" fmla="*/ 2147483647 h 937"/>
              <a:gd name="T22" fmla="*/ 2147483647 w 1189"/>
              <a:gd name="T23" fmla="*/ 2147483647 h 937"/>
              <a:gd name="T24" fmla="*/ 2147483647 w 1189"/>
              <a:gd name="T25" fmla="*/ 2147483647 h 937"/>
              <a:gd name="T26" fmla="*/ 2147483647 w 1189"/>
              <a:gd name="T27" fmla="*/ 2147483647 h 937"/>
              <a:gd name="T28" fmla="*/ 2147483647 w 1189"/>
              <a:gd name="T29" fmla="*/ 2147483647 h 937"/>
              <a:gd name="T30" fmla="*/ 2147483647 w 1189"/>
              <a:gd name="T31" fmla="*/ 2147483647 h 937"/>
              <a:gd name="T32" fmla="*/ 2147483647 w 1189"/>
              <a:gd name="T33" fmla="*/ 2147483647 h 937"/>
              <a:gd name="T34" fmla="*/ 2147483647 w 1189"/>
              <a:gd name="T35" fmla="*/ 2147483647 h 937"/>
              <a:gd name="T36" fmla="*/ 2147483647 w 1189"/>
              <a:gd name="T37" fmla="*/ 2147483647 h 937"/>
              <a:gd name="T38" fmla="*/ 2147483647 w 1189"/>
              <a:gd name="T39" fmla="*/ 2147483647 h 937"/>
              <a:gd name="T40" fmla="*/ 2147483647 w 1189"/>
              <a:gd name="T41" fmla="*/ 2147483647 h 937"/>
              <a:gd name="T42" fmla="*/ 2147483647 w 1189"/>
              <a:gd name="T43" fmla="*/ 2147483647 h 937"/>
              <a:gd name="T44" fmla="*/ 2147483647 w 1189"/>
              <a:gd name="T45" fmla="*/ 2147483647 h 937"/>
              <a:gd name="T46" fmla="*/ 2147483647 w 1189"/>
              <a:gd name="T47" fmla="*/ 2147483647 h 937"/>
              <a:gd name="T48" fmla="*/ 2147483647 w 1189"/>
              <a:gd name="T49" fmla="*/ 2147483647 h 937"/>
              <a:gd name="T50" fmla="*/ 2147483647 w 1189"/>
              <a:gd name="T51" fmla="*/ 2147483647 h 937"/>
              <a:gd name="T52" fmla="*/ 2147483647 w 1189"/>
              <a:gd name="T53" fmla="*/ 2147483647 h 937"/>
              <a:gd name="T54" fmla="*/ 2147483647 w 1189"/>
              <a:gd name="T55" fmla="*/ 2147483647 h 937"/>
              <a:gd name="T56" fmla="*/ 2147483647 w 1189"/>
              <a:gd name="T57" fmla="*/ 2147483647 h 937"/>
              <a:gd name="T58" fmla="*/ 2147483647 w 1189"/>
              <a:gd name="T59" fmla="*/ 2147483647 h 937"/>
              <a:gd name="T60" fmla="*/ 2147483647 w 1189"/>
              <a:gd name="T61" fmla="*/ 2147483647 h 937"/>
              <a:gd name="T62" fmla="*/ 2147483647 w 1189"/>
              <a:gd name="T63" fmla="*/ 2147483647 h 937"/>
              <a:gd name="T64" fmla="*/ 2147483647 w 1189"/>
              <a:gd name="T65" fmla="*/ 2147483647 h 937"/>
              <a:gd name="T66" fmla="*/ 2147483647 w 1189"/>
              <a:gd name="T67" fmla="*/ 2147483647 h 937"/>
              <a:gd name="T68" fmla="*/ 2147483647 w 1189"/>
              <a:gd name="T69" fmla="*/ 2147483647 h 937"/>
              <a:gd name="T70" fmla="*/ 2147483647 w 1189"/>
              <a:gd name="T71" fmla="*/ 2147483647 h 937"/>
              <a:gd name="T72" fmla="*/ 2147483647 w 1189"/>
              <a:gd name="T73" fmla="*/ 2147483647 h 937"/>
              <a:gd name="T74" fmla="*/ 2147483647 w 1189"/>
              <a:gd name="T75" fmla="*/ 2147483647 h 937"/>
              <a:gd name="T76" fmla="*/ 2147483647 w 1189"/>
              <a:gd name="T77" fmla="*/ 2147483647 h 937"/>
              <a:gd name="T78" fmla="*/ 2147483647 w 1189"/>
              <a:gd name="T79" fmla="*/ 2147483647 h 937"/>
              <a:gd name="T80" fmla="*/ 2147483647 w 1189"/>
              <a:gd name="T81" fmla="*/ 2147483647 h 937"/>
              <a:gd name="T82" fmla="*/ 2147483647 w 1189"/>
              <a:gd name="T83" fmla="*/ 2147483647 h 937"/>
              <a:gd name="T84" fmla="*/ 2147483647 w 1189"/>
              <a:gd name="T85" fmla="*/ 2147483647 h 937"/>
              <a:gd name="T86" fmla="*/ 2147483647 w 1189"/>
              <a:gd name="T87" fmla="*/ 2147483647 h 9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89"/>
              <a:gd name="T133" fmla="*/ 0 h 937"/>
              <a:gd name="T134" fmla="*/ 1189 w 1189"/>
              <a:gd name="T135" fmla="*/ 937 h 9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PG</a:t>
            </a:r>
          </a:p>
        </p:txBody>
      </p:sp>
      <p:sp>
        <p:nvSpPr>
          <p:cNvPr id="195593" name="Freeform 10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2147483647 w 169"/>
              <a:gd name="T1" fmla="*/ 2147483647 h 193"/>
              <a:gd name="T2" fmla="*/ 2147483647 w 169"/>
              <a:gd name="T3" fmla="*/ 2147483647 h 193"/>
              <a:gd name="T4" fmla="*/ 2147483647 w 169"/>
              <a:gd name="T5" fmla="*/ 2147483647 h 193"/>
              <a:gd name="T6" fmla="*/ 2147483647 w 169"/>
              <a:gd name="T7" fmla="*/ 2147483647 h 193"/>
              <a:gd name="T8" fmla="*/ 2147483647 w 169"/>
              <a:gd name="T9" fmla="*/ 2147483647 h 193"/>
              <a:gd name="T10" fmla="*/ 0 w 169"/>
              <a:gd name="T11" fmla="*/ 2147483647 h 193"/>
              <a:gd name="T12" fmla="*/ 0 w 169"/>
              <a:gd name="T13" fmla="*/ 2147483647 h 193"/>
              <a:gd name="T14" fmla="*/ 0 w 169"/>
              <a:gd name="T15" fmla="*/ 2147483647 h 193"/>
              <a:gd name="T16" fmla="*/ 2147483647 w 169"/>
              <a:gd name="T17" fmla="*/ 2147483647 h 193"/>
              <a:gd name="T18" fmla="*/ 2147483647 w 169"/>
              <a:gd name="T19" fmla="*/ 2147483647 h 193"/>
              <a:gd name="T20" fmla="*/ 2147483647 w 169"/>
              <a:gd name="T21" fmla="*/ 2147483647 h 193"/>
              <a:gd name="T22" fmla="*/ 2147483647 w 169"/>
              <a:gd name="T23" fmla="*/ 2147483647 h 193"/>
              <a:gd name="T24" fmla="*/ 2147483647 w 169"/>
              <a:gd name="T25" fmla="*/ 2147483647 h 193"/>
              <a:gd name="T26" fmla="*/ 2147483647 w 169"/>
              <a:gd name="T27" fmla="*/ 2147483647 h 193"/>
              <a:gd name="T28" fmla="*/ 2147483647 w 169"/>
              <a:gd name="T29" fmla="*/ 2147483647 h 193"/>
              <a:gd name="T30" fmla="*/ 2147483647 w 169"/>
              <a:gd name="T31" fmla="*/ 2147483647 h 193"/>
              <a:gd name="T32" fmla="*/ 2147483647 w 169"/>
              <a:gd name="T33" fmla="*/ 2147483647 h 193"/>
              <a:gd name="T34" fmla="*/ 2147483647 w 169"/>
              <a:gd name="T35" fmla="*/ 2147483647 h 193"/>
              <a:gd name="T36" fmla="*/ 2147483647 w 169"/>
              <a:gd name="T37" fmla="*/ 2147483647 h 193"/>
              <a:gd name="T38" fmla="*/ 2147483647 w 169"/>
              <a:gd name="T39" fmla="*/ 2147483647 h 193"/>
              <a:gd name="T40" fmla="*/ 2147483647 w 169"/>
              <a:gd name="T41" fmla="*/ 2147483647 h 193"/>
              <a:gd name="T42" fmla="*/ 2147483647 w 169"/>
              <a:gd name="T43" fmla="*/ 0 h 193"/>
              <a:gd name="T44" fmla="*/ 2147483647 w 169"/>
              <a:gd name="T45" fmla="*/ 2147483647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9"/>
              <a:gd name="T70" fmla="*/ 0 h 193"/>
              <a:gd name="T71" fmla="*/ 169 w 169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94" name="Freeform 11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2147483647 w 277"/>
              <a:gd name="T1" fmla="*/ 0 h 577"/>
              <a:gd name="T2" fmla="*/ 2147483647 w 277"/>
              <a:gd name="T3" fmla="*/ 2147483647 h 577"/>
              <a:gd name="T4" fmla="*/ 2147483647 w 277"/>
              <a:gd name="T5" fmla="*/ 2147483647 h 577"/>
              <a:gd name="T6" fmla="*/ 2147483647 w 277"/>
              <a:gd name="T7" fmla="*/ 2147483647 h 577"/>
              <a:gd name="T8" fmla="*/ 2147483647 w 277"/>
              <a:gd name="T9" fmla="*/ 2147483647 h 577"/>
              <a:gd name="T10" fmla="*/ 2147483647 w 277"/>
              <a:gd name="T11" fmla="*/ 2147483647 h 577"/>
              <a:gd name="T12" fmla="*/ 2147483647 w 277"/>
              <a:gd name="T13" fmla="*/ 2147483647 h 577"/>
              <a:gd name="T14" fmla="*/ 2147483647 w 277"/>
              <a:gd name="T15" fmla="*/ 2147483647 h 577"/>
              <a:gd name="T16" fmla="*/ 2147483647 w 277"/>
              <a:gd name="T17" fmla="*/ 2147483647 h 577"/>
              <a:gd name="T18" fmla="*/ 2147483647 w 277"/>
              <a:gd name="T19" fmla="*/ 2147483647 h 577"/>
              <a:gd name="T20" fmla="*/ 2147483647 w 277"/>
              <a:gd name="T21" fmla="*/ 2147483647 h 577"/>
              <a:gd name="T22" fmla="*/ 2147483647 w 277"/>
              <a:gd name="T23" fmla="*/ 2147483647 h 577"/>
              <a:gd name="T24" fmla="*/ 2147483647 w 277"/>
              <a:gd name="T25" fmla="*/ 2147483647 h 577"/>
              <a:gd name="T26" fmla="*/ 2147483647 w 277"/>
              <a:gd name="T27" fmla="*/ 2147483647 h 577"/>
              <a:gd name="T28" fmla="*/ 2147483647 w 277"/>
              <a:gd name="T29" fmla="*/ 2147483647 h 577"/>
              <a:gd name="T30" fmla="*/ 2147483647 w 277"/>
              <a:gd name="T31" fmla="*/ 2147483647 h 577"/>
              <a:gd name="T32" fmla="*/ 2147483647 w 277"/>
              <a:gd name="T33" fmla="*/ 2147483647 h 577"/>
              <a:gd name="T34" fmla="*/ 2147483647 w 277"/>
              <a:gd name="T35" fmla="*/ 2147483647 h 577"/>
              <a:gd name="T36" fmla="*/ 2147483647 w 277"/>
              <a:gd name="T37" fmla="*/ 2147483647 h 577"/>
              <a:gd name="T38" fmla="*/ 2147483647 w 277"/>
              <a:gd name="T39" fmla="*/ 2147483647 h 577"/>
              <a:gd name="T40" fmla="*/ 2147483647 w 277"/>
              <a:gd name="T41" fmla="*/ 2147483647 h 577"/>
              <a:gd name="T42" fmla="*/ 2147483647 w 277"/>
              <a:gd name="T43" fmla="*/ 2147483647 h 577"/>
              <a:gd name="T44" fmla="*/ 2147483647 w 277"/>
              <a:gd name="T45" fmla="*/ 2147483647 h 577"/>
              <a:gd name="T46" fmla="*/ 2147483647 w 277"/>
              <a:gd name="T47" fmla="*/ 2147483647 h 577"/>
              <a:gd name="T48" fmla="*/ 2147483647 w 277"/>
              <a:gd name="T49" fmla="*/ 2147483647 h 577"/>
              <a:gd name="T50" fmla="*/ 2147483647 w 277"/>
              <a:gd name="T51" fmla="*/ 2147483647 h 577"/>
              <a:gd name="T52" fmla="*/ 2147483647 w 277"/>
              <a:gd name="T53" fmla="*/ 2147483647 h 577"/>
              <a:gd name="T54" fmla="*/ 2147483647 w 277"/>
              <a:gd name="T55" fmla="*/ 2147483647 h 577"/>
              <a:gd name="T56" fmla="*/ 2147483647 w 277"/>
              <a:gd name="T57" fmla="*/ 2147483647 h 577"/>
              <a:gd name="T58" fmla="*/ 2147483647 w 277"/>
              <a:gd name="T59" fmla="*/ 2147483647 h 577"/>
              <a:gd name="T60" fmla="*/ 2147483647 w 277"/>
              <a:gd name="T61" fmla="*/ 2147483647 h 577"/>
              <a:gd name="T62" fmla="*/ 0 w 277"/>
              <a:gd name="T63" fmla="*/ 2147483647 h 577"/>
              <a:gd name="T64" fmla="*/ 2147483647 w 277"/>
              <a:gd name="T65" fmla="*/ 2147483647 h 577"/>
              <a:gd name="T66" fmla="*/ 2147483647 w 277"/>
              <a:gd name="T67" fmla="*/ 2147483647 h 577"/>
              <a:gd name="T68" fmla="*/ 2147483647 w 277"/>
              <a:gd name="T69" fmla="*/ 2147483647 h 577"/>
              <a:gd name="T70" fmla="*/ 2147483647 w 277"/>
              <a:gd name="T71" fmla="*/ 2147483647 h 577"/>
              <a:gd name="T72" fmla="*/ 2147483647 w 277"/>
              <a:gd name="T73" fmla="*/ 2147483647 h 577"/>
              <a:gd name="T74" fmla="*/ 2147483647 w 277"/>
              <a:gd name="T75" fmla="*/ 2147483647 h 577"/>
              <a:gd name="T76" fmla="*/ 2147483647 w 277"/>
              <a:gd name="T77" fmla="*/ 2147483647 h 577"/>
              <a:gd name="T78" fmla="*/ 2147483647 w 277"/>
              <a:gd name="T79" fmla="*/ 2147483647 h 577"/>
              <a:gd name="T80" fmla="*/ 2147483647 w 277"/>
              <a:gd name="T81" fmla="*/ 2147483647 h 577"/>
              <a:gd name="T82" fmla="*/ 2147483647 w 277"/>
              <a:gd name="T83" fmla="*/ 2147483647 h 577"/>
              <a:gd name="T84" fmla="*/ 2147483647 w 277"/>
              <a:gd name="T85" fmla="*/ 2147483647 h 577"/>
              <a:gd name="T86" fmla="*/ 2147483647 w 277"/>
              <a:gd name="T87" fmla="*/ 2147483647 h 577"/>
              <a:gd name="T88" fmla="*/ 2147483647 w 277"/>
              <a:gd name="T89" fmla="*/ 2147483647 h 577"/>
              <a:gd name="T90" fmla="*/ 2147483647 w 277"/>
              <a:gd name="T91" fmla="*/ 2147483647 h 577"/>
              <a:gd name="T92" fmla="*/ 2147483647 w 277"/>
              <a:gd name="T93" fmla="*/ 2147483647 h 577"/>
              <a:gd name="T94" fmla="*/ 2147483647 w 277"/>
              <a:gd name="T95" fmla="*/ 2147483647 h 577"/>
              <a:gd name="T96" fmla="*/ 2147483647 w 277"/>
              <a:gd name="T97" fmla="*/ 2147483647 h 577"/>
              <a:gd name="T98" fmla="*/ 2147483647 w 277"/>
              <a:gd name="T99" fmla="*/ 2147483647 h 577"/>
              <a:gd name="T100" fmla="*/ 2147483647 w 277"/>
              <a:gd name="T101" fmla="*/ 2147483647 h 577"/>
              <a:gd name="T102" fmla="*/ 2147483647 w 277"/>
              <a:gd name="T103" fmla="*/ 2147483647 h 577"/>
              <a:gd name="T104" fmla="*/ 2147483647 w 277"/>
              <a:gd name="T105" fmla="*/ 2147483647 h 577"/>
              <a:gd name="T106" fmla="*/ 2147483647 w 277"/>
              <a:gd name="T107" fmla="*/ 0 h 577"/>
              <a:gd name="T108" fmla="*/ 2147483647 w 277"/>
              <a:gd name="T109" fmla="*/ 0 h 5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7"/>
              <a:gd name="T166" fmla="*/ 0 h 577"/>
              <a:gd name="T167" fmla="*/ 277 w 277"/>
              <a:gd name="T168" fmla="*/ 577 h 5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95" name="Freeform 12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2147483647 w 37"/>
              <a:gd name="T1" fmla="*/ 2147483647 h 265"/>
              <a:gd name="T2" fmla="*/ 2147483647 w 37"/>
              <a:gd name="T3" fmla="*/ 0 h 265"/>
              <a:gd name="T4" fmla="*/ 2147483647 w 37"/>
              <a:gd name="T5" fmla="*/ 2147483647 h 265"/>
              <a:gd name="T6" fmla="*/ 2147483647 w 37"/>
              <a:gd name="T7" fmla="*/ 2147483647 h 265"/>
              <a:gd name="T8" fmla="*/ 2147483647 w 37"/>
              <a:gd name="T9" fmla="*/ 2147483647 h 265"/>
              <a:gd name="T10" fmla="*/ 2147483647 w 37"/>
              <a:gd name="T11" fmla="*/ 2147483647 h 265"/>
              <a:gd name="T12" fmla="*/ 2147483647 w 37"/>
              <a:gd name="T13" fmla="*/ 2147483647 h 265"/>
              <a:gd name="T14" fmla="*/ 2147483647 w 37"/>
              <a:gd name="T15" fmla="*/ 2147483647 h 265"/>
              <a:gd name="T16" fmla="*/ 0 w 37"/>
              <a:gd name="T17" fmla="*/ 2147483647 h 265"/>
              <a:gd name="T18" fmla="*/ 0 w 37"/>
              <a:gd name="T19" fmla="*/ 2147483647 h 265"/>
              <a:gd name="T20" fmla="*/ 0 w 37"/>
              <a:gd name="T21" fmla="*/ 2147483647 h 265"/>
              <a:gd name="T22" fmla="*/ 0 w 37"/>
              <a:gd name="T23" fmla="*/ 2147483647 h 265"/>
              <a:gd name="T24" fmla="*/ 2147483647 w 37"/>
              <a:gd name="T25" fmla="*/ 2147483647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265"/>
              <a:gd name="T41" fmla="*/ 37 w 37"/>
              <a:gd name="T42" fmla="*/ 265 h 2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13" name="Rectangle 13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SG</a:t>
            </a:r>
          </a:p>
        </p:txBody>
      </p:sp>
      <p:sp>
        <p:nvSpPr>
          <p:cNvPr id="614414" name="Rectangle 14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RS</a:t>
            </a:r>
          </a:p>
        </p:txBody>
      </p:sp>
      <p:sp>
        <p:nvSpPr>
          <p:cNvPr id="614415" name="Rectangle 15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MS</a:t>
            </a:r>
          </a:p>
        </p:txBody>
      </p:sp>
      <p:sp>
        <p:nvSpPr>
          <p:cNvPr id="195599" name="Rectangle 16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00" name="Line 17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01" name="Line 18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DS</a:t>
            </a:r>
          </a:p>
        </p:txBody>
      </p:sp>
      <p:sp>
        <p:nvSpPr>
          <p:cNvPr id="614420" name="Line 20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4421" name="Freeform 21"/>
          <p:cNvSpPr>
            <a:spLocks/>
          </p:cNvSpPr>
          <p:nvPr/>
        </p:nvSpPr>
        <p:spPr bwMode="auto">
          <a:xfrm>
            <a:off x="1800225" y="1054100"/>
            <a:ext cx="6378575" cy="4025900"/>
          </a:xfrm>
          <a:custGeom>
            <a:avLst/>
            <a:gdLst/>
            <a:ahLst/>
            <a:cxnLst>
              <a:cxn ang="0">
                <a:pos x="2658" y="2528"/>
              </a:cxn>
              <a:cxn ang="0">
                <a:pos x="2242" y="2368"/>
              </a:cxn>
              <a:cxn ang="0">
                <a:pos x="1570" y="2264"/>
              </a:cxn>
              <a:cxn ang="0">
                <a:pos x="1210" y="2280"/>
              </a:cxn>
              <a:cxn ang="0">
                <a:pos x="1114" y="2336"/>
              </a:cxn>
              <a:cxn ang="0">
                <a:pos x="1066" y="2368"/>
              </a:cxn>
              <a:cxn ang="0">
                <a:pos x="938" y="2488"/>
              </a:cxn>
              <a:cxn ang="0">
                <a:pos x="890" y="2512"/>
              </a:cxn>
              <a:cxn ang="0">
                <a:pos x="842" y="2528"/>
              </a:cxn>
              <a:cxn ang="0">
                <a:pos x="722" y="2336"/>
              </a:cxn>
              <a:cxn ang="0">
                <a:pos x="674" y="2248"/>
              </a:cxn>
              <a:cxn ang="0">
                <a:pos x="602" y="2168"/>
              </a:cxn>
              <a:cxn ang="0">
                <a:pos x="146" y="2104"/>
              </a:cxn>
              <a:cxn ang="0">
                <a:pos x="90" y="2088"/>
              </a:cxn>
              <a:cxn ang="0">
                <a:pos x="18" y="2008"/>
              </a:cxn>
              <a:cxn ang="0">
                <a:pos x="42" y="1896"/>
              </a:cxn>
              <a:cxn ang="0">
                <a:pos x="58" y="1872"/>
              </a:cxn>
              <a:cxn ang="0">
                <a:pos x="82" y="1864"/>
              </a:cxn>
              <a:cxn ang="0">
                <a:pos x="130" y="1832"/>
              </a:cxn>
              <a:cxn ang="0">
                <a:pos x="330" y="1760"/>
              </a:cxn>
              <a:cxn ang="0">
                <a:pos x="378" y="1744"/>
              </a:cxn>
              <a:cxn ang="0">
                <a:pos x="506" y="1656"/>
              </a:cxn>
              <a:cxn ang="0">
                <a:pos x="570" y="1584"/>
              </a:cxn>
              <a:cxn ang="0">
                <a:pos x="626" y="1504"/>
              </a:cxn>
              <a:cxn ang="0">
                <a:pos x="690" y="1408"/>
              </a:cxn>
              <a:cxn ang="0">
                <a:pos x="722" y="1360"/>
              </a:cxn>
              <a:cxn ang="0">
                <a:pos x="730" y="1336"/>
              </a:cxn>
              <a:cxn ang="0">
                <a:pos x="762" y="1288"/>
              </a:cxn>
              <a:cxn ang="0">
                <a:pos x="778" y="1256"/>
              </a:cxn>
              <a:cxn ang="0">
                <a:pos x="810" y="1208"/>
              </a:cxn>
              <a:cxn ang="0">
                <a:pos x="850" y="1080"/>
              </a:cxn>
              <a:cxn ang="0">
                <a:pos x="938" y="696"/>
              </a:cxn>
              <a:cxn ang="0">
                <a:pos x="994" y="472"/>
              </a:cxn>
              <a:cxn ang="0">
                <a:pos x="1074" y="232"/>
              </a:cxn>
              <a:cxn ang="0">
                <a:pos x="1138" y="136"/>
              </a:cxn>
              <a:cxn ang="0">
                <a:pos x="1194" y="80"/>
              </a:cxn>
              <a:cxn ang="0">
                <a:pos x="1354" y="24"/>
              </a:cxn>
              <a:cxn ang="0">
                <a:pos x="1594" y="0"/>
              </a:cxn>
              <a:cxn ang="0">
                <a:pos x="2674" y="48"/>
              </a:cxn>
              <a:cxn ang="0">
                <a:pos x="2970" y="72"/>
              </a:cxn>
              <a:cxn ang="0">
                <a:pos x="3186" y="88"/>
              </a:cxn>
              <a:cxn ang="0">
                <a:pos x="3850" y="240"/>
              </a:cxn>
              <a:cxn ang="0">
                <a:pos x="3930" y="376"/>
              </a:cxn>
              <a:cxn ang="0">
                <a:pos x="3986" y="496"/>
              </a:cxn>
              <a:cxn ang="0">
                <a:pos x="4018" y="688"/>
              </a:cxn>
              <a:cxn ang="0">
                <a:pos x="4010" y="1200"/>
              </a:cxn>
              <a:cxn ang="0">
                <a:pos x="3906" y="1616"/>
              </a:cxn>
              <a:cxn ang="0">
                <a:pos x="3874" y="1664"/>
              </a:cxn>
              <a:cxn ang="0">
                <a:pos x="3762" y="1912"/>
              </a:cxn>
              <a:cxn ang="0">
                <a:pos x="3730" y="1960"/>
              </a:cxn>
              <a:cxn ang="0">
                <a:pos x="3682" y="2040"/>
              </a:cxn>
              <a:cxn ang="0">
                <a:pos x="3594" y="2176"/>
              </a:cxn>
              <a:cxn ang="0">
                <a:pos x="3474" y="2320"/>
              </a:cxn>
              <a:cxn ang="0">
                <a:pos x="3378" y="2424"/>
              </a:cxn>
              <a:cxn ang="0">
                <a:pos x="3354" y="2432"/>
              </a:cxn>
              <a:cxn ang="0">
                <a:pos x="3242" y="2488"/>
              </a:cxn>
              <a:cxn ang="0">
                <a:pos x="3034" y="2536"/>
              </a:cxn>
              <a:cxn ang="0">
                <a:pos x="2658" y="2528"/>
              </a:cxn>
            </a:cxnLst>
            <a:rect l="0" t="0" r="r" b="b"/>
            <a:pathLst>
              <a:path w="4018" h="2536">
                <a:moveTo>
                  <a:pt x="2658" y="2528"/>
                </a:moveTo>
                <a:cubicBezTo>
                  <a:pt x="2517" y="2481"/>
                  <a:pt x="2387" y="2404"/>
                  <a:pt x="2242" y="2368"/>
                </a:cubicBezTo>
                <a:cubicBezTo>
                  <a:pt x="2021" y="2312"/>
                  <a:pt x="1795" y="2292"/>
                  <a:pt x="1570" y="2264"/>
                </a:cubicBezTo>
                <a:cubicBezTo>
                  <a:pt x="1449" y="2267"/>
                  <a:pt x="1322" y="2237"/>
                  <a:pt x="1210" y="2280"/>
                </a:cubicBezTo>
                <a:cubicBezTo>
                  <a:pt x="1178" y="2291"/>
                  <a:pt x="1140" y="2318"/>
                  <a:pt x="1114" y="2336"/>
                </a:cubicBezTo>
                <a:cubicBezTo>
                  <a:pt x="1098" y="2346"/>
                  <a:pt x="1066" y="2368"/>
                  <a:pt x="1066" y="2368"/>
                </a:cubicBezTo>
                <a:cubicBezTo>
                  <a:pt x="1044" y="2400"/>
                  <a:pt x="973" y="2470"/>
                  <a:pt x="938" y="2488"/>
                </a:cubicBezTo>
                <a:cubicBezTo>
                  <a:pt x="922" y="2496"/>
                  <a:pt x="906" y="2504"/>
                  <a:pt x="890" y="2512"/>
                </a:cubicBezTo>
                <a:cubicBezTo>
                  <a:pt x="874" y="2518"/>
                  <a:pt x="842" y="2528"/>
                  <a:pt x="842" y="2528"/>
                </a:cubicBezTo>
                <a:cubicBezTo>
                  <a:pt x="737" y="2493"/>
                  <a:pt x="761" y="2414"/>
                  <a:pt x="722" y="2336"/>
                </a:cubicBezTo>
                <a:cubicBezTo>
                  <a:pt x="707" y="2306"/>
                  <a:pt x="691" y="2275"/>
                  <a:pt x="674" y="2248"/>
                </a:cubicBezTo>
                <a:cubicBezTo>
                  <a:pt x="650" y="2210"/>
                  <a:pt x="641" y="2181"/>
                  <a:pt x="602" y="2168"/>
                </a:cubicBezTo>
                <a:cubicBezTo>
                  <a:pt x="542" y="2078"/>
                  <a:pt x="155" y="2104"/>
                  <a:pt x="146" y="2104"/>
                </a:cubicBezTo>
                <a:cubicBezTo>
                  <a:pt x="127" y="2097"/>
                  <a:pt x="105" y="2099"/>
                  <a:pt x="90" y="2088"/>
                </a:cubicBezTo>
                <a:cubicBezTo>
                  <a:pt x="59" y="2066"/>
                  <a:pt x="39" y="2036"/>
                  <a:pt x="18" y="2008"/>
                </a:cubicBezTo>
                <a:cubicBezTo>
                  <a:pt x="0" y="1954"/>
                  <a:pt x="9" y="1935"/>
                  <a:pt x="42" y="1896"/>
                </a:cubicBezTo>
                <a:cubicBezTo>
                  <a:pt x="48" y="1888"/>
                  <a:pt x="50" y="1878"/>
                  <a:pt x="58" y="1872"/>
                </a:cubicBezTo>
                <a:cubicBezTo>
                  <a:pt x="64" y="1866"/>
                  <a:pt x="74" y="1868"/>
                  <a:pt x="82" y="1864"/>
                </a:cubicBezTo>
                <a:cubicBezTo>
                  <a:pt x="98" y="1854"/>
                  <a:pt x="111" y="1838"/>
                  <a:pt x="130" y="1832"/>
                </a:cubicBezTo>
                <a:cubicBezTo>
                  <a:pt x="198" y="1809"/>
                  <a:pt x="265" y="1788"/>
                  <a:pt x="330" y="1760"/>
                </a:cubicBezTo>
                <a:cubicBezTo>
                  <a:pt x="345" y="1753"/>
                  <a:pt x="363" y="1752"/>
                  <a:pt x="378" y="1744"/>
                </a:cubicBezTo>
                <a:cubicBezTo>
                  <a:pt x="411" y="1723"/>
                  <a:pt x="486" y="1684"/>
                  <a:pt x="506" y="1656"/>
                </a:cubicBezTo>
                <a:cubicBezTo>
                  <a:pt x="523" y="1629"/>
                  <a:pt x="555" y="1612"/>
                  <a:pt x="570" y="1584"/>
                </a:cubicBezTo>
                <a:cubicBezTo>
                  <a:pt x="586" y="1551"/>
                  <a:pt x="600" y="1529"/>
                  <a:pt x="626" y="1504"/>
                </a:cubicBezTo>
                <a:cubicBezTo>
                  <a:pt x="639" y="1464"/>
                  <a:pt x="661" y="1436"/>
                  <a:pt x="690" y="1408"/>
                </a:cubicBezTo>
                <a:cubicBezTo>
                  <a:pt x="709" y="1350"/>
                  <a:pt x="682" y="1419"/>
                  <a:pt x="722" y="1360"/>
                </a:cubicBezTo>
                <a:cubicBezTo>
                  <a:pt x="726" y="1352"/>
                  <a:pt x="725" y="1343"/>
                  <a:pt x="730" y="1336"/>
                </a:cubicBezTo>
                <a:cubicBezTo>
                  <a:pt x="739" y="1319"/>
                  <a:pt x="753" y="1305"/>
                  <a:pt x="762" y="1288"/>
                </a:cubicBezTo>
                <a:cubicBezTo>
                  <a:pt x="767" y="1277"/>
                  <a:pt x="771" y="1266"/>
                  <a:pt x="778" y="1256"/>
                </a:cubicBezTo>
                <a:cubicBezTo>
                  <a:pt x="787" y="1239"/>
                  <a:pt x="810" y="1208"/>
                  <a:pt x="810" y="1208"/>
                </a:cubicBezTo>
                <a:cubicBezTo>
                  <a:pt x="819" y="1162"/>
                  <a:pt x="840" y="1125"/>
                  <a:pt x="850" y="1080"/>
                </a:cubicBezTo>
                <a:cubicBezTo>
                  <a:pt x="875" y="952"/>
                  <a:pt x="896" y="819"/>
                  <a:pt x="938" y="696"/>
                </a:cubicBezTo>
                <a:cubicBezTo>
                  <a:pt x="947" y="617"/>
                  <a:pt x="975" y="547"/>
                  <a:pt x="994" y="472"/>
                </a:cubicBezTo>
                <a:cubicBezTo>
                  <a:pt x="1014" y="388"/>
                  <a:pt x="1029" y="306"/>
                  <a:pt x="1074" y="232"/>
                </a:cubicBezTo>
                <a:cubicBezTo>
                  <a:pt x="1085" y="185"/>
                  <a:pt x="1105" y="165"/>
                  <a:pt x="1138" y="136"/>
                </a:cubicBezTo>
                <a:cubicBezTo>
                  <a:pt x="1157" y="118"/>
                  <a:pt x="1168" y="88"/>
                  <a:pt x="1194" y="80"/>
                </a:cubicBezTo>
                <a:cubicBezTo>
                  <a:pt x="1247" y="62"/>
                  <a:pt x="1296" y="31"/>
                  <a:pt x="1354" y="24"/>
                </a:cubicBezTo>
                <a:cubicBezTo>
                  <a:pt x="1433" y="13"/>
                  <a:pt x="1514" y="7"/>
                  <a:pt x="1594" y="0"/>
                </a:cubicBezTo>
                <a:cubicBezTo>
                  <a:pt x="1959" y="5"/>
                  <a:pt x="2312" y="11"/>
                  <a:pt x="2674" y="48"/>
                </a:cubicBezTo>
                <a:cubicBezTo>
                  <a:pt x="2773" y="57"/>
                  <a:pt x="2868" y="65"/>
                  <a:pt x="2970" y="72"/>
                </a:cubicBezTo>
                <a:cubicBezTo>
                  <a:pt x="3042" y="76"/>
                  <a:pt x="3186" y="88"/>
                  <a:pt x="3186" y="88"/>
                </a:cubicBezTo>
                <a:cubicBezTo>
                  <a:pt x="3404" y="124"/>
                  <a:pt x="3660" y="104"/>
                  <a:pt x="3850" y="240"/>
                </a:cubicBezTo>
                <a:cubicBezTo>
                  <a:pt x="3893" y="271"/>
                  <a:pt x="3903" y="332"/>
                  <a:pt x="3930" y="376"/>
                </a:cubicBezTo>
                <a:cubicBezTo>
                  <a:pt x="3955" y="418"/>
                  <a:pt x="3973" y="446"/>
                  <a:pt x="3986" y="496"/>
                </a:cubicBezTo>
                <a:cubicBezTo>
                  <a:pt x="4002" y="561"/>
                  <a:pt x="4011" y="619"/>
                  <a:pt x="4018" y="688"/>
                </a:cubicBezTo>
                <a:cubicBezTo>
                  <a:pt x="4015" y="858"/>
                  <a:pt x="4014" y="1029"/>
                  <a:pt x="4010" y="1200"/>
                </a:cubicBezTo>
                <a:cubicBezTo>
                  <a:pt x="4006" y="1320"/>
                  <a:pt x="3961" y="1505"/>
                  <a:pt x="3906" y="1616"/>
                </a:cubicBezTo>
                <a:cubicBezTo>
                  <a:pt x="3897" y="1633"/>
                  <a:pt x="3880" y="1645"/>
                  <a:pt x="3874" y="1664"/>
                </a:cubicBezTo>
                <a:cubicBezTo>
                  <a:pt x="3845" y="1749"/>
                  <a:pt x="3806" y="1832"/>
                  <a:pt x="3762" y="1912"/>
                </a:cubicBezTo>
                <a:cubicBezTo>
                  <a:pt x="3752" y="1928"/>
                  <a:pt x="3736" y="1941"/>
                  <a:pt x="3730" y="1960"/>
                </a:cubicBezTo>
                <a:cubicBezTo>
                  <a:pt x="3709" y="2022"/>
                  <a:pt x="3725" y="1996"/>
                  <a:pt x="3682" y="2040"/>
                </a:cubicBezTo>
                <a:cubicBezTo>
                  <a:pt x="3663" y="2095"/>
                  <a:pt x="3622" y="2126"/>
                  <a:pt x="3594" y="2176"/>
                </a:cubicBezTo>
                <a:cubicBezTo>
                  <a:pt x="3562" y="2231"/>
                  <a:pt x="3519" y="2274"/>
                  <a:pt x="3474" y="2320"/>
                </a:cubicBezTo>
                <a:cubicBezTo>
                  <a:pt x="3443" y="2350"/>
                  <a:pt x="3412" y="2399"/>
                  <a:pt x="3378" y="2424"/>
                </a:cubicBezTo>
                <a:cubicBezTo>
                  <a:pt x="3371" y="2428"/>
                  <a:pt x="3361" y="2427"/>
                  <a:pt x="3354" y="2432"/>
                </a:cubicBezTo>
                <a:cubicBezTo>
                  <a:pt x="3310" y="2455"/>
                  <a:pt x="3290" y="2475"/>
                  <a:pt x="3242" y="2488"/>
                </a:cubicBezTo>
                <a:cubicBezTo>
                  <a:pt x="3179" y="2529"/>
                  <a:pt x="3107" y="2529"/>
                  <a:pt x="3034" y="2536"/>
                </a:cubicBezTo>
                <a:cubicBezTo>
                  <a:pt x="2690" y="2527"/>
                  <a:pt x="2815" y="2528"/>
                  <a:pt x="2658" y="2528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lgDashDot"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5605" name="Text Box 2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zh-CN" alt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423" name="Rectangle 23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25</a:t>
            </a:r>
          </a:p>
        </p:txBody>
      </p:sp>
      <p:sp>
        <p:nvSpPr>
          <p:cNvPr id="195607" name="Text Box 24"/>
          <p:cNvSpPr txBox="1">
            <a:spLocks noChangeArrowheads="1"/>
          </p:cNvSpPr>
          <p:nvPr/>
        </p:nvSpPr>
        <p:spPr bwMode="auto">
          <a:xfrm>
            <a:off x="7532688" y="58848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95608" name="Rectangle 25"/>
          <p:cNvSpPr>
            <a:spLocks noChangeArrowheads="1"/>
          </p:cNvSpPr>
          <p:nvPr/>
        </p:nvSpPr>
        <p:spPr bwMode="auto">
          <a:xfrm>
            <a:off x="7067550" y="6269038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Handbook pg. 15-16</a:t>
            </a:r>
          </a:p>
        </p:txBody>
      </p:sp>
      <p:pic>
        <p:nvPicPr>
          <p:cNvPr id="19560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915988"/>
            <a:ext cx="6851650" cy="52562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10" name="Text Box 2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4428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gamma/>
                  <a:shade val="46275"/>
                  <a:invGamma/>
                  <a:alpha val="61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5612" name="Rectangle 29"/>
          <p:cNvSpPr>
            <a:spLocks noChangeArrowheads="1"/>
          </p:cNvSpPr>
          <p:nvPr/>
        </p:nvSpPr>
        <p:spPr bwMode="auto">
          <a:xfrm>
            <a:off x="0" y="0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1" name="Text Box 31"/>
          <p:cNvSpPr txBox="1">
            <a:spLocks noChangeArrowheads="1"/>
          </p:cNvSpPr>
          <p:nvPr/>
        </p:nvSpPr>
        <p:spPr bwMode="auto">
          <a:xfrm>
            <a:off x="152400" y="1143000"/>
            <a:ext cx="6400800" cy="30008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A0D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FFFFFF"/>
                </a:solidFill>
              </a:rPr>
              <a:t>“</a:t>
            </a:r>
            <a:r>
              <a:rPr lang="zh-CN" altLang="en-US" b="1" dirty="0">
                <a:solidFill>
                  <a:srgbClr val="FFFFFF"/>
                </a:solidFill>
              </a:rPr>
              <a:t>将国家表格构建成一个简单的家谱后，我想看看其中有多少名字在中东国家的记录中得到证实</a:t>
            </a:r>
            <a:r>
              <a:rPr lang="en-US" altLang="zh-CN" b="1" dirty="0">
                <a:solidFill>
                  <a:srgbClr val="FFFFFF"/>
                </a:solidFill>
              </a:rPr>
              <a:t>…</a:t>
            </a:r>
            <a:r>
              <a:rPr lang="en-US" altLang="ja-JP" b="1" dirty="0">
                <a:solidFill>
                  <a:srgbClr val="FFFFFF"/>
                </a:solidFill>
              </a:rPr>
              <a:t> </a:t>
            </a:r>
            <a:r>
              <a:rPr lang="en-US" altLang="zh-CN" b="1" dirty="0">
                <a:solidFill>
                  <a:srgbClr val="FFFFFF"/>
                </a:solidFill>
              </a:rPr>
              <a:t>[</a:t>
            </a:r>
            <a:r>
              <a:rPr lang="zh-CN" altLang="en-US" b="1" dirty="0">
                <a:solidFill>
                  <a:srgbClr val="FFFFFF"/>
                </a:solidFill>
              </a:rPr>
              <a:t>我看到</a:t>
            </a:r>
            <a:r>
              <a:rPr lang="en-US" altLang="zh-CN" b="1" dirty="0">
                <a:solidFill>
                  <a:srgbClr val="FFFFFF"/>
                </a:solidFill>
              </a:rPr>
              <a:t>] </a:t>
            </a:r>
            <a:r>
              <a:rPr lang="zh-CN" altLang="en-US" b="1" dirty="0">
                <a:solidFill>
                  <a:srgbClr val="FFFFFF"/>
                </a:solidFill>
              </a:rPr>
              <a:t>国家表将人类的所有家庭和部落列为正确的分组，无论这些分组是民族学，语言学还是地理学。 所有的名字，无一例外都是准确的，在超过二十五年的搜索和分析中，我在国家表中没有发现任何错误或虚假的陈述。</a:t>
            </a:r>
            <a:r>
              <a:rPr lang="en-US" altLang="zh-CN" b="1" dirty="0">
                <a:solidFill>
                  <a:srgbClr val="FFFFFF"/>
                </a:solidFill>
              </a:rPr>
              <a:t>”</a:t>
            </a:r>
            <a:endParaRPr lang="en-US" altLang="ja-JP" b="1" dirty="0">
              <a:solidFill>
                <a:srgbClr val="FFFFFF"/>
              </a:solidFill>
            </a:endParaRPr>
          </a:p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Bill Cooper, </a:t>
            </a:r>
            <a:r>
              <a:rPr lang="en-US" sz="1400" b="1" i="1" dirty="0" err="1">
                <a:solidFill>
                  <a:srgbClr val="FFFFFF"/>
                </a:solidFill>
              </a:rPr>
              <a:t>大洪水之后</a:t>
            </a:r>
            <a:r>
              <a:rPr lang="en-US" sz="1400" b="1" i="1" dirty="0">
                <a:solidFill>
                  <a:srgbClr val="FFFFFF"/>
                </a:solidFill>
              </a:rPr>
              <a:t>  </a:t>
            </a:r>
            <a:r>
              <a:rPr lang="en-US" sz="1400" b="1" dirty="0">
                <a:solidFill>
                  <a:srgbClr val="FFFFFF"/>
                </a:solidFill>
              </a:rPr>
              <a:t>(</a:t>
            </a:r>
            <a:r>
              <a:rPr lang="ja-JP" altLang="en-US" sz="1400" b="1" dirty="0">
                <a:solidFill>
                  <a:srgbClr val="FFFFFF"/>
                </a:solidFill>
              </a:rPr>
              <a:t>奇切斯特：新酒</a:t>
            </a:r>
            <a:r>
              <a:rPr lang="en-US" sz="1400" b="1" dirty="0">
                <a:solidFill>
                  <a:srgbClr val="FFFFFF"/>
                </a:solidFill>
              </a:rPr>
              <a:t>, 1995), 38-39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95614" name="Picture 32" descr="Coop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1716088"/>
            <a:ext cx="27511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3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190500"/>
            <a:ext cx="8162925" cy="8001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zh-CN" altLang="en-US" sz="2800" b="1" dirty="0">
                <a:latin typeface="Arial"/>
                <a:ea typeface="ＭＳ Ｐゴシック" charset="0"/>
                <a:cs typeface="Arial"/>
              </a:rPr>
              <a:t>国家表是否准确</a:t>
            </a:r>
            <a:r>
              <a:rPr lang="en-US" sz="2800" b="1" dirty="0">
                <a:latin typeface="Arial"/>
                <a:ea typeface="ＭＳ Ｐゴシック" charset="0"/>
                <a:cs typeface="Arial"/>
              </a:rPr>
              <a:t> (</a:t>
            </a:r>
            <a:r>
              <a:rPr lang="ja-JP" altLang="en-US" sz="2800" b="1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创世记</a:t>
            </a:r>
            <a:r>
              <a:rPr lang="en-US" sz="2800" b="1" dirty="0">
                <a:latin typeface="Arial"/>
                <a:ea typeface="ＭＳ Ｐゴシック" charset="0"/>
                <a:cs typeface="Arial"/>
              </a:rPr>
              <a:t> 10-11)?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082696" y="-1116139"/>
            <a:ext cx="1262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</a:rPr>
              <a:t>OTB 60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</a:rPr>
              <a:t>Pt. 6</a:t>
            </a:r>
          </a:p>
        </p:txBody>
      </p:sp>
    </p:spTree>
    <p:extLst>
      <p:ext uri="{BB962C8B-B14F-4D97-AF65-F5344CB8AC3E}">
        <p14:creationId xmlns:p14="http://schemas.microsoft.com/office/powerpoint/2010/main" val="154446357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8" grpId="0" animBg="1"/>
      <p:bldP spid="6144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</p:spPr>
        <p:txBody>
          <a:bodyPr/>
          <a:lstStyle/>
          <a:p>
            <a:pPr algn="ctr" eaLnBrk="1" hangingPunct="1"/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两种观点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按时间顺序排列计算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>
                <a:latin typeface="Arial" charset="0"/>
                <a:ea typeface="ＭＳ Ｐゴシック" charset="0"/>
                <a:cs typeface="Times New Roman" charset="0"/>
              </a:rPr>
              <a:t>圣经有必要的</a:t>
            </a:r>
            <a:r>
              <a:rPr lang="ja-JP" altLang="en-US" dirty="0"/>
              <a:t>信息</a:t>
            </a:r>
            <a:r>
              <a:rPr lang="zh-CN" altLang="en-US" dirty="0">
                <a:latin typeface="Arial" charset="0"/>
                <a:ea typeface="ＭＳ Ｐゴシック" charset="0"/>
                <a:cs typeface="Times New Roman" charset="0"/>
              </a:rPr>
              <a:t>来制订旧约的基本历史时间表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家谱空隙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>
                <a:latin typeface="Arial" charset="0"/>
                <a:ea typeface="ＭＳ Ｐゴシック" charset="0"/>
                <a:cs typeface="Times New Roman" charset="0"/>
              </a:rPr>
              <a:t>圣经中有没提到的空隙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家谱资料不</a:t>
            </a:r>
            <a:r>
              <a:rPr lang="zh-CN" altLang="en-US" dirty="0">
                <a:latin typeface="Arial" charset="0"/>
                <a:ea typeface="ＭＳ Ｐゴシック" charset="0"/>
              </a:rPr>
              <a:t>应被用作确定事件日期的唯一来源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圣经</a:t>
            </a:r>
            <a:r>
              <a:rPr lang="zh-CN" altLang="en-US" sz="28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经过很长一段时间</a:t>
            </a: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很少或根本没有评论是正常的</a:t>
            </a:r>
            <a:endParaRPr lang="en-US" sz="2800" b="1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不重要的名字的遗漏</a:t>
            </a: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是规范而不是例外</a:t>
            </a:r>
            <a:endParaRPr lang="en-US" sz="2800" b="1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在古代世界</a:t>
            </a:r>
            <a:r>
              <a:rPr lang="en-US" altLang="zh-CN" sz="2800" b="1" dirty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即使祖先已有几代人的距离</a:t>
            </a:r>
            <a:r>
              <a:rPr lang="en-US" altLang="zh-CN" sz="2800" b="1" dirty="0">
                <a:latin typeface="Arial" charset="0"/>
                <a:ea typeface="ＭＳ Ｐゴシック" charset="0"/>
                <a:cs typeface="Arial" charset="0"/>
              </a:rPr>
              <a:t>,</a:t>
            </a: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altLang="zh-CN" sz="2800" b="1" dirty="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生</a:t>
            </a:r>
            <a:r>
              <a:rPr lang="en-US" altLang="zh-CN" sz="2800" b="1" dirty="0">
                <a:latin typeface="Arial" charset="0"/>
                <a:ea typeface="ＭＳ Ｐゴシック" charset="0"/>
                <a:cs typeface="Arial" charset="0"/>
              </a:rPr>
              <a:t>” </a:t>
            </a:r>
            <a:r>
              <a:rPr lang="ja-JP" altLang="en-US" sz="2800" b="1" dirty="0">
                <a:latin typeface="Arial" charset="0"/>
                <a:ea typeface="ＭＳ Ｐゴシック" charset="0"/>
                <a:cs typeface="Arial" charset="0"/>
              </a:rPr>
              <a:t>仍然</a:t>
            </a:r>
            <a:r>
              <a:rPr lang="zh-CN" altLang="en-US" sz="2800" b="1" dirty="0">
                <a:latin typeface="Arial" charset="0"/>
                <a:ea typeface="ＭＳ Ｐゴシック" charset="0"/>
                <a:cs typeface="Arial" charset="0"/>
              </a:rPr>
              <a:t>表示 </a:t>
            </a:r>
            <a:r>
              <a:rPr lang="en-US" altLang="zh-CN" sz="2800" b="1" dirty="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zh-CN" altLang="en-US" sz="28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成为了祖先</a:t>
            </a:r>
            <a:r>
              <a:rPr lang="en-US" altLang="zh-CN" sz="2800" b="1" dirty="0">
                <a:latin typeface="Arial" charset="0"/>
                <a:ea typeface="ＭＳ Ｐゴシック" charset="0"/>
                <a:cs typeface="Arial" charset="0"/>
              </a:rPr>
              <a:t>”</a:t>
            </a:r>
            <a:endParaRPr lang="en-US" altLang="ja-JP" sz="2800" b="1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800" b="1" dirty="0">
                <a:latin typeface="Arial" charset="0"/>
                <a:ea typeface="ＭＳ Ｐゴシック" charset="0"/>
                <a:cs typeface="Times New Roman" charset="0"/>
              </a:rPr>
              <a:t>旧约</a:t>
            </a:r>
            <a:r>
              <a:rPr lang="zh-CN" altLang="en-US" sz="2800" b="1" dirty="0">
                <a:latin typeface="Arial" charset="0"/>
                <a:ea typeface="ＭＳ Ｐゴシック" charset="0"/>
                <a:cs typeface="Times New Roman" charset="0"/>
              </a:rPr>
              <a:t>年表和邻国之间</a:t>
            </a:r>
            <a:r>
              <a:rPr lang="zh-CN" altLang="en-US" sz="28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缺乏和谐</a:t>
            </a:r>
            <a:endParaRPr lang="en-US" sz="2800" b="1" dirty="0">
              <a:solidFill>
                <a:schemeClr val="accent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ja-JP" altLang="en-US" dirty="0">
                <a:latin typeface="Arial" charset="0"/>
                <a:ea typeface="ＭＳ Ｐゴシック" charset="0"/>
                <a:cs typeface="Times New Roman" charset="0"/>
              </a:rPr>
              <a:t>家谱空隙</a:t>
            </a:r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的论据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什么是</a:t>
            </a:r>
            <a:b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旧约 年表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472" y="1801238"/>
            <a:ext cx="7772400" cy="4495800"/>
          </a:xfrm>
        </p:spPr>
        <p:txBody>
          <a:bodyPr/>
          <a:lstStyle/>
          <a:p>
            <a:pPr eaLnBrk="1" hangingPunct="1"/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随着时间次序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安排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的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旧约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事件，包括它们的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日期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世俗历史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的相关性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目的 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为了确定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旧约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事件和人士的正确日期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Text Box 4"/>
          <p:cNvSpPr txBox="1">
            <a:spLocks noChangeArrowheads="1"/>
          </p:cNvSpPr>
          <p:nvPr/>
        </p:nvSpPr>
        <p:spPr bwMode="auto">
          <a:xfrm>
            <a:off x="8358188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9221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  <a:ea typeface="ＭＳ Ｐゴシック" charset="0"/>
                <a:cs typeface="Times New Roman" charset="0"/>
              </a:rPr>
              <a:t>虽然</a:t>
            </a:r>
            <a:r>
              <a:rPr lang="zh-CN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散落</a:t>
            </a:r>
            <a:r>
              <a:rPr lang="zh-CN" altLang="en-US" dirty="0">
                <a:latin typeface="Arial" charset="0"/>
                <a:ea typeface="ＭＳ Ｐゴシック" charset="0"/>
                <a:cs typeface="Times New Roman" charset="0"/>
              </a:rPr>
              <a:t>在许多地方，但圣经充满了许多按时间顺序排列的</a:t>
            </a:r>
            <a:r>
              <a:rPr lang="ja-JP" altLang="en-US" dirty="0"/>
              <a:t>信息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当这</a:t>
            </a:r>
            <a:r>
              <a:rPr lang="ja-JP" altLang="en-US" dirty="0"/>
              <a:t>信息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完全</a:t>
            </a:r>
            <a:r>
              <a:rPr lang="zh-CN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系统化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时， 就可以证明出一个按时间顺序排列的年表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79202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382000" cy="1206500"/>
          </a:xfrm>
          <a:noFill/>
        </p:spPr>
        <p:txBody>
          <a:bodyPr/>
          <a:lstStyle/>
          <a:p>
            <a:pPr algn="ctr" eaLnBrk="1" hangingPunct="1"/>
            <a:r>
              <a:rPr lang="zh-CN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按时间顺序排列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,_moon,_and_sun-1-_(2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5353" cy="6858000"/>
          </a:xfrm>
          <a:prstGeom prst="rect">
            <a:avLst/>
          </a:prstGeom>
        </p:spPr>
      </p:pic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581400" cy="3276600"/>
          </a:xfrm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如何确定地球的年龄？</a:t>
            </a:r>
            <a:endParaRPr lang="en-US" altLang="zh-CN" sz="54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3926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050" y="0"/>
            <a:ext cx="1631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3130323" y="4553828"/>
            <a:ext cx="5911046" cy="230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只需问唯一目击者！</a:t>
            </a:r>
            <a:endParaRPr lang="en-US" altLang="zh-CN" sz="4800" b="1" dirty="0">
              <a:solidFill>
                <a:srgbClr val="FFFFFF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7215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050" y="0"/>
            <a:ext cx="1631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od holds ear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01800"/>
            <a:ext cx="5753100" cy="51562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52400" y="343803"/>
            <a:ext cx="4249032" cy="2478287"/>
          </a:xfrm>
          <a:prstGeom prst="wedgeEllipseCallout">
            <a:avLst>
              <a:gd name="adj1" fmla="val -64638"/>
              <a:gd name="adj2" fmla="val -95941"/>
            </a:avLst>
          </a:prstGeom>
          <a:solidFill>
            <a:srgbClr val="0000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471" y="-48638"/>
            <a:ext cx="3581400" cy="3276600"/>
          </a:xfrm>
        </p:spPr>
        <p:txBody>
          <a:bodyPr/>
          <a:lstStyle/>
          <a:p>
            <a:pPr eaLnBrk="1" hangingPunct="1"/>
            <a:r>
              <a:rPr lang="en-US" altLang="zh-CN" sz="4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"</a:t>
            </a:r>
            <a:r>
              <a:rPr lang="ja-JP" altLang="en-US" sz="4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 只需算一算。 </a:t>
            </a:r>
            <a:r>
              <a:rPr lang="en-US" altLang="zh-CN" sz="4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"</a:t>
            </a:r>
            <a:endParaRPr lang="en-US" altLang="zh-CN" sz="54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 rot="10800000">
            <a:off x="3975896" y="3640325"/>
            <a:ext cx="4412731" cy="3217675"/>
          </a:xfrm>
          <a:prstGeom prst="wedgeEllipseCallout">
            <a:avLst>
              <a:gd name="adj1" fmla="val -68708"/>
              <a:gd name="adj2" fmla="val -46905"/>
            </a:avLst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4246459" y="3640325"/>
            <a:ext cx="3887243" cy="323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ja-JP" altLang="en-US" sz="4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上帝</a:t>
            </a:r>
            <a:r>
              <a:rPr lang="en-US" altLang="ja-JP" sz="4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4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地球什么年龄了？</a:t>
            </a:r>
            <a:r>
              <a:rPr lang="en-US" altLang="zh-CN" sz="4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22386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9265" grpId="0"/>
      <p:bldP spid="10" grpId="0" animBg="1"/>
      <p:bldP spid="86016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 40-21 Earth Horiz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85"/>
            <a:ext cx="9144000" cy="5989441"/>
          </a:xfrm>
          <a:prstGeom prst="rect">
            <a:avLst/>
          </a:prstGeom>
        </p:spPr>
      </p:pic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90" y="35417"/>
            <a:ext cx="7617332" cy="603395"/>
          </a:xfrm>
        </p:spPr>
        <p:txBody>
          <a:bodyPr anchor="ctr"/>
          <a:lstStyle/>
          <a:p>
            <a:pPr algn="l" eaLnBrk="1" hangingPunct="1"/>
            <a:r>
              <a:rPr lang="ja-JP" altLang="en-US" sz="2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族长年表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创世记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. 5, 11)</a:t>
            </a:r>
          </a:p>
        </p:txBody>
      </p:sp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6378744" y="808144"/>
            <a:ext cx="1379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00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人类被创造</a:t>
            </a:r>
            <a:endParaRPr lang="en-US" altLang="zh-CN" sz="2800" b="1" dirty="0">
              <a:solidFill>
                <a:srgbClr val="FFFF00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00142" y="808144"/>
            <a:ext cx="1343857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FF00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公元前</a:t>
            </a:r>
            <a:endParaRPr lang="en-US" altLang="zh-CN" sz="2800" b="1" dirty="0">
              <a:solidFill>
                <a:srgbClr val="FFFF00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24717" y="808144"/>
            <a:ext cx="3653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FF00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参考</a:t>
            </a:r>
            <a:endParaRPr lang="en-US" altLang="zh-CN" sz="2800" b="1" dirty="0">
              <a:solidFill>
                <a:srgbClr val="FFFF00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1" y="1457991"/>
            <a:ext cx="3027687" cy="6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eaLnBrk="1" hangingPunct="1"/>
            <a:r>
              <a:rPr lang="ja-JP" altLang="en-US" sz="2800" b="1" dirty="0"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</a:rPr>
              <a:t>世界创造</a:t>
            </a:r>
            <a:endParaRPr lang="en-US" altLang="zh-CN" sz="2800" b="1" dirty="0"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143670" y="1411039"/>
            <a:ext cx="1656472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-6 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天</a:t>
            </a:r>
            <a:endParaRPr lang="en-US" altLang="zh-CN" sz="2800" b="1" dirty="0">
              <a:solidFill>
                <a:srgbClr val="FFFFFF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00142" y="1411039"/>
            <a:ext cx="1343857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4143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924717" y="1411039"/>
            <a:ext cx="3653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上帝完成了 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-1" y="2115977"/>
            <a:ext cx="3027687" cy="6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eaLnBrk="1" hangingPunct="1"/>
            <a:r>
              <a:rPr lang="ja-JP" altLang="en-US" sz="2800" b="1" dirty="0"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</a:rPr>
              <a:t>亚当创造了</a:t>
            </a:r>
            <a:endParaRPr lang="en-US" altLang="zh-CN" sz="2800" b="1" dirty="0"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378744" y="2069025"/>
            <a:ext cx="1379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00142" y="2069025"/>
            <a:ext cx="1343857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4143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924717" y="2069025"/>
            <a:ext cx="3653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上帝创造了人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2719372"/>
            <a:ext cx="3027687" cy="6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eaLnBrk="1" hangingPunct="1"/>
            <a:r>
              <a:rPr lang="ja-JP" altLang="en-US" sz="2800" b="1" dirty="0"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</a:rPr>
              <a:t>塞特出生</a:t>
            </a:r>
            <a:endParaRPr lang="en-US" altLang="zh-CN" sz="2800" b="1" dirty="0"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378745" y="2672420"/>
            <a:ext cx="1379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130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00143" y="2672420"/>
            <a:ext cx="1343857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4013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924718" y="2672420"/>
            <a:ext cx="3653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亚当是 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130 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岁 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…"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-1" y="3322767"/>
            <a:ext cx="3027687" cy="6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eaLnBrk="1" hangingPunct="1"/>
            <a:r>
              <a:rPr lang="ja-JP" altLang="en-US" sz="2800" b="1" dirty="0"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</a:rPr>
              <a:t>以挪士出生</a:t>
            </a:r>
            <a:endParaRPr lang="en-US" altLang="zh-CN" sz="2800" b="1" dirty="0"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378744" y="3275815"/>
            <a:ext cx="1379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235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800142" y="3275815"/>
            <a:ext cx="1343857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3908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24717" y="3275815"/>
            <a:ext cx="3653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塞特是 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105 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岁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…"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0" y="5707528"/>
            <a:ext cx="3027687" cy="6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eaLnBrk="1" hangingPunct="1"/>
            <a:r>
              <a:rPr lang="ja-JP" altLang="en-US" sz="2800" b="1" dirty="0"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</a:rPr>
              <a:t>雅各和家人去了埃及</a:t>
            </a:r>
            <a:endParaRPr lang="en-US" altLang="zh-CN" sz="2800" b="1" dirty="0"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378745" y="5660576"/>
            <a:ext cx="1379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2298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800143" y="5660576"/>
            <a:ext cx="1343857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1845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924718" y="5660576"/>
            <a:ext cx="3653700" cy="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雅各布年龄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130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岁， 是在公元前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1445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年出埃及前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400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年 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-1" y="838128"/>
            <a:ext cx="3027687" cy="6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eaLnBrk="1" hangingPunct="1"/>
            <a:r>
              <a:rPr lang="ja-JP" altLang="en-US" sz="2800" b="1" dirty="0">
                <a:solidFill>
                  <a:srgbClr val="FFFF00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</a:rPr>
              <a:t>事件</a:t>
            </a:r>
            <a:endParaRPr lang="en-US" altLang="zh-CN" sz="2800" b="1" dirty="0">
              <a:solidFill>
                <a:srgbClr val="FFFF00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89410" y="3980753"/>
            <a:ext cx="720766" cy="148848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6704265" y="3980753"/>
            <a:ext cx="720766" cy="148848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8077152" y="3980752"/>
            <a:ext cx="720766" cy="148848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8077152" y="76200"/>
            <a:ext cx="1028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38-44</a:t>
            </a:r>
          </a:p>
        </p:txBody>
      </p:sp>
    </p:spTree>
    <p:extLst>
      <p:ext uri="{BB962C8B-B14F-4D97-AF65-F5344CB8AC3E}">
        <p14:creationId xmlns:p14="http://schemas.microsoft.com/office/powerpoint/2010/main" val="30787787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6" grpId="0" build="p"/>
      <p:bldP spid="7" grpId="0" build="p"/>
      <p:bldP spid="11" grpId="0" build="p"/>
      <p:bldP spid="14" grpId="0"/>
      <p:bldP spid="15" grpId="0" build="p"/>
      <p:bldP spid="16" grpId="0" build="p"/>
      <p:bldP spid="17" grpId="0" build="p"/>
      <p:bldP spid="18" grpId="0"/>
      <p:bldP spid="19" grpId="0" build="p"/>
      <p:bldP spid="20" grpId="0" build="p"/>
      <p:bldP spid="21" grpId="0" build="p"/>
      <p:bldP spid="22" grpId="0"/>
      <p:bldP spid="23" grpId="0" build="p"/>
      <p:bldP spid="24" grpId="0" build="p"/>
      <p:bldP spid="25" grpId="0" build="p"/>
      <p:bldP spid="26" grpId="0"/>
      <p:bldP spid="27" grpId="0" build="p"/>
      <p:bldP spid="28" grpId="0" build="p"/>
      <p:bldP spid="29" grpId="0" build="p"/>
      <p:bldP spid="30" grpId="0"/>
      <p:bldP spid="31" grpId="0" build="p"/>
      <p:bldP spid="32" grpId="0" build="p"/>
      <p:bldP spid="33" grpId="0" build="p"/>
      <p:bldP spid="34" grpId="0"/>
      <p:bldP spid="2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ＭＳ Ｐゴシック" charset="0"/>
              </a:rPr>
              <a:t>Methuselah</a:t>
            </a:r>
            <a:r>
              <a:rPr lang="fr-FR" altLang="ja-JP">
                <a:latin typeface="Times New Roman" charset="0"/>
                <a:ea typeface="ＭＳ Ｐゴシック" charset="0"/>
              </a:rPr>
              <a:t>'</a:t>
            </a:r>
            <a:r>
              <a:rPr lang="en-US" altLang="ja-JP">
                <a:latin typeface="Times New Roman" charset="0"/>
                <a:ea typeface="ＭＳ Ｐゴシック" charset="0"/>
              </a:rPr>
              <a:t>s Death</a:t>
            </a:r>
            <a:endParaRPr lang="en-US" altLang="zh-CN">
              <a:latin typeface="Times New Roman" charset="0"/>
              <a:ea typeface="ＭＳ Ｐゴシック" charset="0"/>
            </a:endParaRPr>
          </a:p>
        </p:txBody>
      </p:sp>
      <p:pic>
        <p:nvPicPr>
          <p:cNvPr id="18125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41275"/>
            <a:ext cx="9220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2D196A"/>
                </a:solidFill>
              </a:rPr>
              <a:t>44</a:t>
            </a:r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2324099" y="4167080"/>
            <a:ext cx="5410200" cy="82560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SzPct val="90000"/>
            </a:pPr>
            <a:r>
              <a:rPr lang="zh-CN" altLang="en-US" b="1" dirty="0">
                <a:solidFill>
                  <a:srgbClr val="FFFFFF"/>
                </a:solidFill>
              </a:rPr>
              <a:t>按时间顺序计算确切表明玛土撒拉在大洪水之年去世了！</a:t>
            </a:r>
            <a:endParaRPr lang="en-US" altLang="zh-CN" b="1" dirty="0">
              <a:solidFill>
                <a:srgbClr val="FFFFFF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14400" y="4075113"/>
            <a:ext cx="990600" cy="420687"/>
            <a:chOff x="914400" y="4075113"/>
            <a:chExt cx="990600" cy="420687"/>
          </a:xfrm>
        </p:grpSpPr>
        <p:sp>
          <p:nvSpPr>
            <p:cNvPr id="181270" name="Text Box 6"/>
            <p:cNvSpPr txBox="1">
              <a:spLocks noChangeArrowheads="1"/>
            </p:cNvSpPr>
            <p:nvPr/>
          </p:nvSpPr>
          <p:spPr bwMode="auto">
            <a:xfrm>
              <a:off x="1136650" y="4075113"/>
              <a:ext cx="692150" cy="366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FF0000"/>
                  </a:solidFill>
                </a:rPr>
                <a:t>2487</a:t>
              </a:r>
            </a:p>
          </p:txBody>
        </p:sp>
        <p:sp>
          <p:nvSpPr>
            <p:cNvPr id="181271" name="Oval 5"/>
            <p:cNvSpPr>
              <a:spLocks noChangeArrowheads="1"/>
            </p:cNvSpPr>
            <p:nvPr/>
          </p:nvSpPr>
          <p:spPr bwMode="auto">
            <a:xfrm>
              <a:off x="914400" y="4114800"/>
              <a:ext cx="990600" cy="381000"/>
            </a:xfrm>
            <a:prstGeom prst="ellipse">
              <a:avLst/>
            </a:prstGeom>
            <a:noFill/>
            <a:ln w="57150">
              <a:solidFill>
                <a:srgbClr val="DF002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914400" y="4953000"/>
            <a:ext cx="990600" cy="420688"/>
            <a:chOff x="914400" y="4953000"/>
            <a:chExt cx="990600" cy="420688"/>
          </a:xfrm>
        </p:grpSpPr>
        <p:sp>
          <p:nvSpPr>
            <p:cNvPr id="181268" name="Text Box 8"/>
            <p:cNvSpPr txBox="1">
              <a:spLocks noChangeArrowheads="1"/>
            </p:cNvSpPr>
            <p:nvPr/>
          </p:nvSpPr>
          <p:spPr bwMode="auto">
            <a:xfrm>
              <a:off x="1136650" y="4953000"/>
              <a:ext cx="692150" cy="366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FF0000"/>
                  </a:solidFill>
                </a:rPr>
                <a:t>2487</a:t>
              </a:r>
            </a:p>
          </p:txBody>
        </p:sp>
        <p:sp>
          <p:nvSpPr>
            <p:cNvPr id="181269" name="Oval 7"/>
            <p:cNvSpPr>
              <a:spLocks noChangeArrowheads="1"/>
            </p:cNvSpPr>
            <p:nvPr/>
          </p:nvSpPr>
          <p:spPr bwMode="auto">
            <a:xfrm>
              <a:off x="914400" y="4992688"/>
              <a:ext cx="990600" cy="381000"/>
            </a:xfrm>
            <a:prstGeom prst="ellipse">
              <a:avLst/>
            </a:prstGeom>
            <a:noFill/>
            <a:ln w="57150">
              <a:solidFill>
                <a:srgbClr val="DF002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51762" y="1828800"/>
            <a:ext cx="5992238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SzPct val="90000"/>
            </a:pPr>
            <a:r>
              <a:rPr lang="zh-CN" altLang="en-US" b="1" dirty="0">
                <a:solidFill>
                  <a:srgbClr val="FFFFFF"/>
                </a:solidFill>
              </a:rPr>
              <a:t>大概是亚当告诉玛土撒拉创造记事，玛土撒拉告诉闪，闪告诉亚伯拉罕</a:t>
            </a:r>
            <a:r>
              <a:rPr lang="en-US" altLang="zh-CN" b="1" dirty="0">
                <a:solidFill>
                  <a:srgbClr val="FFFFFF"/>
                </a:solidFill>
              </a:rPr>
              <a:t>—</a:t>
            </a:r>
            <a:r>
              <a:rPr lang="ja-JP" altLang="en-US" b="1" dirty="0">
                <a:solidFill>
                  <a:srgbClr val="FFFFFF"/>
                </a:solidFill>
              </a:rPr>
              <a:t>只有复述</a:t>
            </a:r>
            <a:r>
              <a:rPr lang="en-US" altLang="ja-JP" b="1" dirty="0">
                <a:solidFill>
                  <a:srgbClr val="FFFFFF"/>
                </a:solidFill>
              </a:rPr>
              <a:t>3</a:t>
            </a:r>
            <a:r>
              <a:rPr lang="ja-JP" altLang="en-US" b="1" dirty="0">
                <a:solidFill>
                  <a:srgbClr val="FFFFFF"/>
                </a:solidFill>
              </a:rPr>
              <a:t>次</a:t>
            </a:r>
            <a:r>
              <a:rPr lang="en-US" altLang="ja-JP" b="1" dirty="0">
                <a:solidFill>
                  <a:srgbClr val="FFFFFF"/>
                </a:solidFill>
              </a:rPr>
              <a:t>!</a:t>
            </a:r>
            <a:endParaRPr lang="en-US" altLang="zh-CN" b="1" dirty="0">
              <a:solidFill>
                <a:srgbClr val="FFFFFF"/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143000" y="1106488"/>
            <a:ext cx="3048000" cy="2474912"/>
            <a:chOff x="1143000" y="1106269"/>
            <a:chExt cx="3048000" cy="2475131"/>
          </a:xfrm>
        </p:grpSpPr>
        <p:sp>
          <p:nvSpPr>
            <p:cNvPr id="181265" name="Text Box 6"/>
            <p:cNvSpPr txBox="1">
              <a:spLocks noChangeArrowheads="1"/>
            </p:cNvSpPr>
            <p:nvPr/>
          </p:nvSpPr>
          <p:spPr bwMode="auto">
            <a:xfrm>
              <a:off x="1676400" y="1106269"/>
              <a:ext cx="2514600" cy="646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b="1" dirty="0">
                  <a:solidFill>
                    <a:srgbClr val="2D196A"/>
                  </a:solidFill>
                </a:rPr>
                <a:t>亚当和玛土</a:t>
              </a:r>
              <a:endParaRPr lang="en-US" altLang="ja-JP" sz="1800" b="1" dirty="0">
                <a:solidFill>
                  <a:srgbClr val="2D196A"/>
                </a:solidFill>
              </a:endParaRP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b="1" dirty="0">
                  <a:solidFill>
                    <a:srgbClr val="2D196A"/>
                  </a:solidFill>
                </a:rPr>
                <a:t>撒拉是同时代人</a:t>
              </a:r>
              <a:endParaRPr lang="en-US" altLang="zh-CN" sz="1800" b="1" dirty="0">
                <a:solidFill>
                  <a:srgbClr val="2D196A"/>
                </a:solidFill>
              </a:endParaRPr>
            </a:p>
          </p:txBody>
        </p:sp>
        <p:sp>
          <p:nvSpPr>
            <p:cNvPr id="181266" name="Oval 5"/>
            <p:cNvSpPr>
              <a:spLocks noChangeArrowheads="1"/>
            </p:cNvSpPr>
            <p:nvPr/>
          </p:nvSpPr>
          <p:spPr bwMode="auto">
            <a:xfrm>
              <a:off x="1143000" y="1905000"/>
              <a:ext cx="990600" cy="1676400"/>
            </a:xfrm>
            <a:prstGeom prst="ellipse">
              <a:avLst/>
            </a:prstGeom>
            <a:noFill/>
            <a:ln w="57150">
              <a:solidFill>
                <a:srgbClr val="2D196A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Bent Arrow 18"/>
            <p:cNvSpPr/>
            <p:nvPr/>
          </p:nvSpPr>
          <p:spPr bwMode="auto">
            <a:xfrm rot="10800000">
              <a:off x="1828800" y="1752438"/>
              <a:ext cx="990600" cy="1219308"/>
            </a:xfrm>
            <a:prstGeom prst="bentArrow">
              <a:avLst>
                <a:gd name="adj1" fmla="val 9423"/>
                <a:gd name="adj2" fmla="val 20806"/>
                <a:gd name="adj3" fmla="val 23802"/>
                <a:gd name="adj4" fmla="val 43750"/>
              </a:avLst>
            </a:prstGeom>
            <a:solidFill>
              <a:srgbClr val="2D196A"/>
            </a:solidFill>
            <a:ln w="9525" cap="flat" cmpd="sng" algn="ctr">
              <a:solidFill>
                <a:srgbClr val="2D19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-76200" y="3960813"/>
            <a:ext cx="2743200" cy="2010364"/>
            <a:chOff x="-76200" y="3961606"/>
            <a:chExt cx="2743200" cy="2009667"/>
          </a:xfrm>
        </p:grpSpPr>
        <p:sp>
          <p:nvSpPr>
            <p:cNvPr id="181262" name="Oval 5"/>
            <p:cNvSpPr>
              <a:spLocks noChangeArrowheads="1"/>
            </p:cNvSpPr>
            <p:nvPr/>
          </p:nvSpPr>
          <p:spPr bwMode="auto">
            <a:xfrm>
              <a:off x="228600" y="3961606"/>
              <a:ext cx="1066800" cy="1066800"/>
            </a:xfrm>
            <a:prstGeom prst="ellipse">
              <a:avLst/>
            </a:prstGeom>
            <a:noFill/>
            <a:ln w="57150">
              <a:solidFill>
                <a:srgbClr val="2D196A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63" name="Text Box 6"/>
            <p:cNvSpPr txBox="1">
              <a:spLocks noChangeArrowheads="1"/>
            </p:cNvSpPr>
            <p:nvPr/>
          </p:nvSpPr>
          <p:spPr bwMode="auto">
            <a:xfrm>
              <a:off x="-76200" y="5602069"/>
              <a:ext cx="2743200" cy="369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b="1" dirty="0">
                  <a:solidFill>
                    <a:srgbClr val="2D196A"/>
                  </a:solidFill>
                </a:rPr>
                <a:t>玛土撒拉和</a:t>
              </a:r>
              <a:r>
                <a:rPr lang="zh-CN" altLang="en-US" sz="1800" b="1" dirty="0">
                  <a:solidFill>
                    <a:srgbClr val="2D196A"/>
                  </a:solidFill>
                </a:rPr>
                <a:t>闪</a:t>
              </a:r>
              <a:r>
                <a:rPr lang="ja-JP" altLang="en-US" sz="1800" b="1" dirty="0">
                  <a:solidFill>
                    <a:srgbClr val="2D196A"/>
                  </a:solidFill>
                </a:rPr>
                <a:t>是</a:t>
              </a:r>
              <a:r>
                <a:rPr lang="zh-CN" altLang="en-US" sz="1800" b="1" dirty="0">
                  <a:solidFill>
                    <a:srgbClr val="2D196A"/>
                  </a:solidFill>
                </a:rPr>
                <a:t>同时代人</a:t>
              </a:r>
              <a:endParaRPr lang="en-US" altLang="zh-CN" sz="1800" b="1" dirty="0">
                <a:solidFill>
                  <a:srgbClr val="2D196A"/>
                </a:solidFill>
              </a:endParaRPr>
            </a:p>
          </p:txBody>
        </p:sp>
        <p:cxnSp>
          <p:nvCxnSpPr>
            <p:cNvPr id="181264" name="Straight Arrow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304800" y="5257006"/>
              <a:ext cx="914400" cy="1588"/>
            </a:xfrm>
            <a:prstGeom prst="straightConnector1">
              <a:avLst/>
            </a:prstGeom>
            <a:noFill/>
            <a:ln w="76200">
              <a:solidFill>
                <a:srgbClr val="2D19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590800" y="4114800"/>
            <a:ext cx="3886200" cy="2551113"/>
            <a:chOff x="2590800" y="4114800"/>
            <a:chExt cx="3886200" cy="2551331"/>
          </a:xfrm>
        </p:grpSpPr>
        <p:sp>
          <p:nvSpPr>
            <p:cNvPr id="181259" name="Oval 5"/>
            <p:cNvSpPr>
              <a:spLocks noChangeArrowheads="1"/>
            </p:cNvSpPr>
            <p:nvPr/>
          </p:nvSpPr>
          <p:spPr bwMode="auto">
            <a:xfrm>
              <a:off x="5486400" y="4114800"/>
              <a:ext cx="990600" cy="2133600"/>
            </a:xfrm>
            <a:prstGeom prst="ellipse">
              <a:avLst/>
            </a:prstGeom>
            <a:noFill/>
            <a:ln w="57150">
              <a:solidFill>
                <a:srgbClr val="2D196A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60" name="Text Box 6"/>
            <p:cNvSpPr txBox="1">
              <a:spLocks noChangeArrowheads="1"/>
            </p:cNvSpPr>
            <p:nvPr/>
          </p:nvSpPr>
          <p:spPr bwMode="auto">
            <a:xfrm>
              <a:off x="2590800" y="6019800"/>
              <a:ext cx="2438400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rgbClr val="2D196A"/>
                  </a:solidFill>
                </a:rPr>
                <a:t>闪和亚伯拉罕</a:t>
              </a:r>
              <a:r>
                <a:rPr lang="ja-JP" altLang="en-US" sz="1800" b="1" dirty="0">
                  <a:solidFill>
                    <a:srgbClr val="2D196A"/>
                  </a:solidFill>
                </a:rPr>
                <a:t>是</a:t>
              </a:r>
              <a:r>
                <a:rPr lang="zh-CN" altLang="en-US" sz="1800" b="1" dirty="0">
                  <a:solidFill>
                    <a:srgbClr val="2D196A"/>
                  </a:solidFill>
                </a:rPr>
                <a:t>同时代人</a:t>
              </a:r>
              <a:endParaRPr lang="en-US" altLang="zh-CN" sz="1800" b="1" dirty="0">
                <a:solidFill>
                  <a:srgbClr val="2D196A"/>
                </a:solidFill>
              </a:endParaRPr>
            </a:p>
          </p:txBody>
        </p:sp>
        <p:cxnSp>
          <p:nvCxnSpPr>
            <p:cNvPr id="181261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4419600" y="5181600"/>
              <a:ext cx="1371600" cy="838200"/>
            </a:xfrm>
            <a:prstGeom prst="straightConnector1">
              <a:avLst/>
            </a:prstGeom>
            <a:noFill/>
            <a:ln w="76200">
              <a:solidFill>
                <a:srgbClr val="2D19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65525" y="366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2" grpId="0" animBg="1" autoUpdateAnimBg="0"/>
      <p:bldP spid="428042" grpId="1" animBg="1"/>
      <p:bldP spid="1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577850"/>
            <a:ext cx="96678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4572000" cy="1066800"/>
          </a:xfrm>
        </p:spPr>
        <p:txBody>
          <a:bodyPr/>
          <a:lstStyle/>
          <a:p>
            <a:pPr algn="l" eaLnBrk="1" hangingPunct="1"/>
            <a:r>
              <a:rPr lang="ja-JP" altLang="en-US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洪水年表</a:t>
            </a:r>
            <a:endParaRPr lang="en-US" b="1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2572" y="1371258"/>
            <a:ext cx="1293778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300" dirty="0"/>
              <a:t>第</a:t>
            </a:r>
            <a:r>
              <a:rPr lang="en-US" altLang="ja-JP" sz="3300" b="1" dirty="0">
                <a:solidFill>
                  <a:srgbClr val="7030A0"/>
                </a:solidFill>
              </a:rPr>
              <a:t>0</a:t>
            </a:r>
            <a:r>
              <a:rPr lang="ja-JP" altLang="en-US" sz="3300" dirty="0"/>
              <a:t>天</a:t>
            </a:r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1020588" y="1372539"/>
            <a:ext cx="1566968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300" dirty="0"/>
              <a:t>第</a:t>
            </a:r>
            <a:r>
              <a:rPr lang="en-US" altLang="ja-JP" sz="3300" b="1" dirty="0">
                <a:solidFill>
                  <a:srgbClr val="7030A0"/>
                </a:solidFill>
              </a:rPr>
              <a:t>7</a:t>
            </a:r>
            <a:r>
              <a:rPr lang="ja-JP" altLang="en-US" sz="3300" dirty="0"/>
              <a:t>天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2841436" y="1373032"/>
            <a:ext cx="1463913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300" dirty="0"/>
              <a:t>第</a:t>
            </a:r>
            <a:r>
              <a:rPr lang="en-US" altLang="ja-JP" sz="3300" b="1" dirty="0">
                <a:solidFill>
                  <a:srgbClr val="7030A0"/>
                </a:solidFill>
              </a:rPr>
              <a:t>47</a:t>
            </a:r>
            <a:r>
              <a:rPr lang="ja-JP" altLang="en-US" sz="3300" dirty="0"/>
              <a:t>天</a:t>
            </a:r>
            <a:endParaRPr lang="en-US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6179697" y="1313971"/>
            <a:ext cx="184080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第</a:t>
            </a:r>
            <a:r>
              <a:rPr lang="en-US" altLang="ja-JP" sz="3600" b="1" dirty="0">
                <a:solidFill>
                  <a:srgbClr val="7030A0"/>
                </a:solidFill>
              </a:rPr>
              <a:t>157</a:t>
            </a:r>
            <a:r>
              <a:rPr lang="ja-JP" altLang="en-US" sz="3200" dirty="0"/>
              <a:t>天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-304800" y="1235415"/>
            <a:ext cx="4610149" cy="212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9" name="TextBox 8"/>
          <p:cNvSpPr txBox="1"/>
          <p:nvPr/>
        </p:nvSpPr>
        <p:spPr>
          <a:xfrm>
            <a:off x="6175592" y="1235414"/>
            <a:ext cx="3284761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9356"/>
            <a:ext cx="1420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上帝关上了门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868" y="4157910"/>
            <a:ext cx="11965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挪亚</a:t>
            </a:r>
            <a:r>
              <a:rPr lang="zh-CN" altLang="en-US" dirty="0"/>
              <a:t>和他的家人被密封在方舟内 </a:t>
            </a:r>
            <a:r>
              <a:rPr lang="en-US" altLang="zh-CN" dirty="0"/>
              <a:t>(</a:t>
            </a:r>
            <a:r>
              <a:rPr lang="ja-JP" altLang="en-US" dirty="0"/>
              <a:t>创世记 </a:t>
            </a:r>
            <a:r>
              <a:rPr lang="en-US" altLang="ja-JP" dirty="0"/>
              <a:t>7:16)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1133" y="5721678"/>
            <a:ext cx="45801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7</a:t>
            </a:r>
          </a:p>
          <a:p>
            <a:pPr algn="ctr"/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9541" y="5800749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40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9887" y="5778666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110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3713" y="5764217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74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2457" y="3254663"/>
            <a:ext cx="1108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洪水开始</a:t>
            </a:r>
            <a:endParaRPr lang="en-US" altLang="ja-JP" dirty="0"/>
          </a:p>
        </p:txBody>
      </p:sp>
      <p:sp>
        <p:nvSpPr>
          <p:cNvPr id="19" name="TextBox 18"/>
          <p:cNvSpPr txBox="1"/>
          <p:nvPr/>
        </p:nvSpPr>
        <p:spPr>
          <a:xfrm>
            <a:off x="1640021" y="3712651"/>
            <a:ext cx="188139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被困在地下深处的水涌到陆地上，雨开始了。有</a:t>
            </a:r>
            <a:r>
              <a:rPr lang="en-US" altLang="zh-CN" sz="1400" dirty="0"/>
              <a:t>40</a:t>
            </a:r>
            <a:r>
              <a:rPr lang="zh-CN" altLang="en-US" sz="1400" dirty="0"/>
              <a:t>天的大雨，火山爆发，地震等等</a:t>
            </a:r>
            <a:r>
              <a:rPr lang="en-US" altLang="zh-CN" sz="1400" dirty="0"/>
              <a:t>(</a:t>
            </a:r>
            <a:r>
              <a:rPr lang="zh-CN" altLang="en-US" sz="1400" dirty="0"/>
              <a:t>创世记 </a:t>
            </a:r>
            <a:r>
              <a:rPr lang="en-US" altLang="zh-CN" sz="1400" dirty="0"/>
              <a:t>7:12,17)</a:t>
            </a:r>
            <a:r>
              <a:rPr lang="zh-CN" altLang="en-US" sz="1400" dirty="0"/>
              <a:t>。水覆盖整个地球</a:t>
            </a:r>
            <a:r>
              <a:rPr lang="en-US" altLang="zh-CN" sz="1400" dirty="0"/>
              <a:t> (</a:t>
            </a:r>
            <a:r>
              <a:rPr lang="zh-CN" altLang="en-US" sz="1400" dirty="0"/>
              <a:t>创世记 </a:t>
            </a:r>
            <a:r>
              <a:rPr lang="en-US" altLang="zh-CN" sz="1400" dirty="0"/>
              <a:t>7:18-20)</a:t>
            </a:r>
            <a:r>
              <a:rPr lang="zh-CN" altLang="en-US" sz="1400" dirty="0"/>
              <a:t>。所有陆地生物都死了</a:t>
            </a:r>
            <a:r>
              <a:rPr lang="en-US" altLang="zh-CN" sz="1400" dirty="0"/>
              <a:t>(</a:t>
            </a:r>
            <a:r>
              <a:rPr lang="zh-CN" altLang="en-US" sz="1400" dirty="0"/>
              <a:t>创世记 </a:t>
            </a:r>
            <a:r>
              <a:rPr lang="en-US" altLang="zh-CN" sz="1400" dirty="0"/>
              <a:t>7:21-22) </a:t>
            </a:r>
            <a:r>
              <a:rPr lang="zh-CN" altLang="en-US" sz="1400" dirty="0"/>
              <a:t>。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27968" y="3725429"/>
            <a:ext cx="24760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洪水第</a:t>
            </a:r>
            <a:r>
              <a:rPr lang="en-US" altLang="zh-CN" sz="1600" b="1" dirty="0"/>
              <a:t>40</a:t>
            </a:r>
            <a:r>
              <a:rPr lang="zh-CN" altLang="en-US" sz="1600" b="1" dirty="0"/>
              <a:t>天 </a:t>
            </a:r>
            <a:r>
              <a:rPr lang="en-US" altLang="zh-CN" sz="1600" b="1" dirty="0"/>
              <a:t>- </a:t>
            </a:r>
            <a:r>
              <a:rPr lang="zh-CN" altLang="en-US" sz="1600" b="1" dirty="0"/>
              <a:t>强降雨结束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28684" y="4030059"/>
            <a:ext cx="242814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再过</a:t>
            </a:r>
            <a:r>
              <a:rPr lang="en-US" altLang="zh-CN" sz="1400" dirty="0"/>
              <a:t>110</a:t>
            </a:r>
            <a:r>
              <a:rPr lang="zh-CN" altLang="en-US" sz="1400" dirty="0"/>
              <a:t>天，随着雨水和火山喷发的持续，水继续覆盖地球 </a:t>
            </a:r>
            <a:r>
              <a:rPr lang="en-US" altLang="zh-CN" sz="1400" dirty="0"/>
              <a:t>(</a:t>
            </a:r>
            <a:r>
              <a:rPr lang="zh-CN" altLang="en-US" sz="1400" dirty="0"/>
              <a:t>创世记 </a:t>
            </a:r>
            <a:r>
              <a:rPr lang="en-US" altLang="zh-CN" sz="1400" dirty="0"/>
              <a:t>7:24). </a:t>
            </a:r>
            <a:r>
              <a:rPr lang="ja-JP" altLang="en-US" sz="1400" dirty="0"/>
              <a:t>许多含有死去东西的泥层被铺设</a:t>
            </a:r>
            <a:r>
              <a:rPr lang="en-US" altLang="ja-JP" sz="1400" dirty="0"/>
              <a:t>. </a:t>
            </a:r>
            <a:r>
              <a:rPr lang="zh-CN" altLang="en-US" sz="1400" dirty="0"/>
              <a:t>这些现在变成了岩石和化石。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18307" y="5226491"/>
            <a:ext cx="213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最后水开始消退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0923" y="3573135"/>
            <a:ext cx="2063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方舟落在亚 拉 腊 的“新”山上（创世记 </a:t>
            </a:r>
            <a:r>
              <a:rPr lang="en-US" altLang="ja-JP" sz="1600" dirty="0"/>
              <a:t>8:4</a:t>
            </a:r>
            <a:r>
              <a:rPr lang="ja-JP" altLang="en-US" sz="1600" dirty="0"/>
              <a:t>）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100101" y="4157910"/>
            <a:ext cx="212387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挪亚</a:t>
            </a:r>
            <a:r>
              <a:rPr lang="zh-CN" altLang="en-US" sz="1600" dirty="0"/>
              <a:t>和他的家人等待</a:t>
            </a:r>
            <a:r>
              <a:rPr lang="en-US" altLang="zh-CN" sz="1600" dirty="0"/>
              <a:t>74</a:t>
            </a:r>
            <a:r>
              <a:rPr lang="zh-CN" altLang="en-US" sz="1600" dirty="0"/>
              <a:t>天期间</a:t>
            </a:r>
            <a:r>
              <a:rPr lang="en-US" altLang="zh-CN" sz="1600" dirty="0"/>
              <a:t>, </a:t>
            </a:r>
            <a:r>
              <a:rPr lang="zh-CN" altLang="en-US" sz="1600" dirty="0"/>
              <a:t>水继续消退。 一阵大风</a:t>
            </a:r>
            <a:r>
              <a:rPr lang="en-US" altLang="zh-CN" sz="1600" dirty="0"/>
              <a:t>(</a:t>
            </a:r>
            <a:r>
              <a:rPr lang="ja-JP" altLang="en-US" sz="1600" dirty="0"/>
              <a:t>创世记 </a:t>
            </a:r>
            <a:r>
              <a:rPr lang="en-US" altLang="ja-JP" sz="1600" dirty="0"/>
              <a:t>8:1</a:t>
            </a:r>
            <a:r>
              <a:rPr lang="zh-CN" altLang="en-US" sz="1600" dirty="0"/>
              <a:t>）有助于将水驱离陆地。 山脉继续上升，山谷继续形成。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1671923"/>
      </p:ext>
    </p:extLst>
  </p:cSld>
  <p:clrMapOvr>
    <a:masterClrMapping/>
  </p:clrMapOvr>
  <p:transition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533400"/>
            <a:ext cx="9677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4572000" cy="106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Flood Chronology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879" y="647684"/>
            <a:ext cx="1196502" cy="408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881" y="505838"/>
            <a:ext cx="4584112" cy="854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 defTabSz="914400" eaLnBrk="1" hangingPunct="1"/>
            <a:r>
              <a:rPr lang="ja-JP" altLang="en-US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洪水年表</a:t>
            </a:r>
            <a:endParaRPr lang="en-US" b="1" kern="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989" y="1235413"/>
            <a:ext cx="1152071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第</a:t>
            </a:r>
            <a:endParaRPr lang="en-US" altLang="ja-JP" sz="2800" dirty="0"/>
          </a:p>
          <a:p>
            <a:r>
              <a:rPr lang="en-US" altLang="ja-JP" sz="2800" b="1" dirty="0">
                <a:solidFill>
                  <a:srgbClr val="7030A0"/>
                </a:solidFill>
              </a:rPr>
              <a:t>231</a:t>
            </a:r>
            <a:r>
              <a:rPr lang="ja-JP" altLang="en-US" sz="2800" dirty="0"/>
              <a:t>天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25376" y="1235413"/>
            <a:ext cx="1152071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第</a:t>
            </a:r>
            <a:endParaRPr lang="en-US" altLang="ja-JP" sz="2800" dirty="0"/>
          </a:p>
          <a:p>
            <a:r>
              <a:rPr lang="en-US" altLang="ja-JP" sz="2800" b="1" dirty="0">
                <a:solidFill>
                  <a:srgbClr val="7030A0"/>
                </a:solidFill>
              </a:rPr>
              <a:t>271</a:t>
            </a:r>
            <a:r>
              <a:rPr lang="ja-JP" altLang="en-US" sz="2800" dirty="0"/>
              <a:t>天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29529" y="1235412"/>
            <a:ext cx="1152071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第</a:t>
            </a:r>
            <a:endParaRPr lang="en-US" altLang="ja-JP" sz="2800" dirty="0"/>
          </a:p>
          <a:p>
            <a:r>
              <a:rPr lang="en-US" altLang="ja-JP" sz="2800" b="1" dirty="0">
                <a:solidFill>
                  <a:srgbClr val="7030A0"/>
                </a:solidFill>
              </a:rPr>
              <a:t>299</a:t>
            </a:r>
            <a:r>
              <a:rPr lang="ja-JP" altLang="en-US" sz="2800" dirty="0"/>
              <a:t>天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89007" y="1070035"/>
            <a:ext cx="1152071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第</a:t>
            </a:r>
            <a:endParaRPr lang="en-US" altLang="ja-JP" sz="2800" dirty="0"/>
          </a:p>
          <a:p>
            <a:r>
              <a:rPr lang="en-US" altLang="ja-JP" sz="2800" b="1" dirty="0">
                <a:solidFill>
                  <a:srgbClr val="7030A0"/>
                </a:solidFill>
              </a:rPr>
              <a:t>321</a:t>
            </a:r>
            <a:r>
              <a:rPr lang="ja-JP" altLang="en-US" sz="2800" dirty="0"/>
              <a:t>天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93541" y="1060300"/>
            <a:ext cx="1152071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第</a:t>
            </a:r>
            <a:endParaRPr lang="en-US" altLang="ja-JP" sz="2800" dirty="0"/>
          </a:p>
          <a:p>
            <a:r>
              <a:rPr lang="en-US" altLang="ja-JP" sz="2800" b="1" dirty="0">
                <a:solidFill>
                  <a:srgbClr val="7030A0"/>
                </a:solidFill>
              </a:rPr>
              <a:t>378</a:t>
            </a:r>
            <a:r>
              <a:rPr lang="ja-JP" altLang="en-US" sz="2800" dirty="0"/>
              <a:t>天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22024" y="4224224"/>
            <a:ext cx="11965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其他山脉出现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2023" y="4812187"/>
            <a:ext cx="18017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再过</a:t>
            </a:r>
            <a:r>
              <a:rPr lang="en-US" altLang="zh-CN" sz="1400" dirty="0"/>
              <a:t>40</a:t>
            </a:r>
            <a:r>
              <a:rPr lang="zh-CN" altLang="en-US" sz="1400" dirty="0"/>
              <a:t>天，方舟里的所有人都继续等待。 同时植物开始生</a:t>
            </a:r>
            <a:r>
              <a:rPr lang="en-US" altLang="zh-CN" sz="1400" dirty="0"/>
              <a:t> (</a:t>
            </a:r>
            <a:r>
              <a:rPr lang="zh-CN" altLang="en-US" sz="1400" dirty="0"/>
              <a:t>创世记 </a:t>
            </a:r>
            <a:r>
              <a:rPr lang="en-US" altLang="zh-CN" sz="1400" dirty="0"/>
              <a:t>8:7)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9922" y="3383305"/>
            <a:ext cx="11965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挪</a:t>
            </a:r>
            <a:r>
              <a:rPr lang="zh-CN" altLang="en-US" sz="1600" b="1" dirty="0"/>
              <a:t>亚发出一只乌鸦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创世记 </a:t>
            </a:r>
            <a:r>
              <a:rPr lang="en-US" altLang="zh-CN" sz="1600" b="1" dirty="0"/>
              <a:t>8:7)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98553" y="4218561"/>
            <a:ext cx="148589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在每四个</a:t>
            </a:r>
            <a:r>
              <a:rPr lang="en-US" altLang="zh-CN" sz="1400" dirty="0"/>
              <a:t>7</a:t>
            </a:r>
            <a:r>
              <a:rPr lang="zh-CN" altLang="en-US" sz="1400" dirty="0"/>
              <a:t>天的时间段之后</a:t>
            </a:r>
            <a:r>
              <a:rPr lang="en-US" altLang="zh-CN" sz="1400" dirty="0"/>
              <a:t>, </a:t>
            </a:r>
            <a:r>
              <a:rPr lang="ja-JP" altLang="en-US" sz="1400" dirty="0"/>
              <a:t>挪亚</a:t>
            </a:r>
            <a:r>
              <a:rPr lang="zh-CN" altLang="en-US" sz="1400" dirty="0"/>
              <a:t>会发出一只鸽子 </a:t>
            </a:r>
            <a:r>
              <a:rPr lang="en-US" altLang="zh-CN" sz="1400" dirty="0"/>
              <a:t>(</a:t>
            </a:r>
            <a:r>
              <a:rPr lang="ja-JP" altLang="en-US" sz="1400" dirty="0"/>
              <a:t>创世记 </a:t>
            </a:r>
            <a:r>
              <a:rPr lang="en-US" altLang="ja-JP" sz="1400" dirty="0"/>
              <a:t>8:8,10,12)</a:t>
            </a:r>
            <a:r>
              <a:rPr lang="ja-JP" altLang="en-US" sz="1400" dirty="0"/>
              <a:t> 。水继续消退。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798" y="3740442"/>
            <a:ext cx="11965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最后发出的鸽子不归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67798" y="4562060"/>
            <a:ext cx="119650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挪</a:t>
            </a:r>
            <a:r>
              <a:rPr lang="zh-CN" altLang="en-US" sz="1400" dirty="0"/>
              <a:t>亚再等</a:t>
            </a:r>
            <a:r>
              <a:rPr lang="en-US" altLang="zh-CN" sz="1400" dirty="0"/>
              <a:t>22</a:t>
            </a:r>
            <a:r>
              <a:rPr lang="zh-CN" altLang="en-US" sz="1400" dirty="0"/>
              <a:t>天</a:t>
            </a:r>
            <a:r>
              <a:rPr lang="en-US" altLang="zh-CN" sz="1400" dirty="0"/>
              <a:t>, </a:t>
            </a:r>
            <a:r>
              <a:rPr lang="zh-CN" altLang="en-US" sz="1400" dirty="0"/>
              <a:t>同时地球继续干</a:t>
            </a:r>
            <a:r>
              <a:rPr lang="ja-JP" altLang="en-US" sz="1400" dirty="0"/>
              <a:t>涸。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23370" y="4026832"/>
            <a:ext cx="14182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大部分的水已从陆地退去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2674" y="4639169"/>
            <a:ext cx="127116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再过</a:t>
            </a:r>
            <a:r>
              <a:rPr lang="en-US" altLang="zh-CN" sz="1400" dirty="0"/>
              <a:t>57</a:t>
            </a:r>
            <a:r>
              <a:rPr lang="zh-CN" altLang="en-US" sz="1400" dirty="0"/>
              <a:t>天，土地</a:t>
            </a:r>
            <a:r>
              <a:rPr lang="ja-JP" altLang="en-US" sz="1400" dirty="0"/>
              <a:t>干涸</a:t>
            </a:r>
            <a:r>
              <a:rPr lang="zh-CN" altLang="en-US" sz="1400" dirty="0"/>
              <a:t>直至足以让动物生活 </a:t>
            </a:r>
            <a:r>
              <a:rPr lang="en-US" altLang="zh-CN" sz="1400" dirty="0"/>
              <a:t>(</a:t>
            </a:r>
            <a:r>
              <a:rPr lang="ja-JP" altLang="en-US" sz="1400" dirty="0"/>
              <a:t>创世记 </a:t>
            </a:r>
            <a:r>
              <a:rPr lang="en-US" altLang="ja-JP" sz="1400" dirty="0"/>
              <a:t>8:14).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569718" y="3223102"/>
            <a:ext cx="1574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/>
              <a:t>离开方舟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17120" y="3592434"/>
            <a:ext cx="162687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挪</a:t>
            </a:r>
            <a:r>
              <a:rPr lang="zh-CN" altLang="en-US" sz="1400" dirty="0"/>
              <a:t>亚，他的家人和所有动物离开方舟，在改变了的土地上建造家园。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592210" y="5222732"/>
            <a:ext cx="16279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挪</a:t>
            </a:r>
            <a:r>
              <a:rPr lang="zh-CN" altLang="en-US" sz="1600" b="1" dirty="0"/>
              <a:t>亚建造了祭坛 </a:t>
            </a:r>
            <a:r>
              <a:rPr lang="en-US" altLang="zh-CN" sz="1600" dirty="0"/>
              <a:t>(</a:t>
            </a:r>
            <a:r>
              <a:rPr lang="ja-JP" altLang="en-US" sz="1600" dirty="0"/>
              <a:t>创世记 </a:t>
            </a:r>
            <a:r>
              <a:rPr lang="en-US" altLang="ja-JP" sz="1600" dirty="0"/>
              <a:t>8:20)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40279" y="800084"/>
            <a:ext cx="1196502" cy="408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92211" y="5788051"/>
            <a:ext cx="16279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彩虹</a:t>
            </a:r>
            <a:r>
              <a:rPr lang="en-US" altLang="zh-CN" sz="1600" dirty="0"/>
              <a:t>(</a:t>
            </a:r>
            <a:r>
              <a:rPr lang="ja-JP" altLang="en-US" sz="1600" dirty="0"/>
              <a:t>创世记 </a:t>
            </a:r>
            <a:r>
              <a:rPr lang="en-US" altLang="ja-JP" sz="1600" dirty="0"/>
              <a:t>9:14)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5547" y="5970763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40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140837" y="5975904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28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817904" y="5969528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22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307597" y="5959027"/>
            <a:ext cx="9346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57 </a:t>
            </a:r>
            <a:r>
              <a:rPr lang="ja-JP" altLang="en-US" sz="1600" dirty="0"/>
              <a:t>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4362821"/>
      </p:ext>
    </p:extLst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ges of peopl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66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Patriarch</a:t>
            </a:r>
            <a:r>
              <a:rPr lang="fr-FR" altLang="ja-JP" dirty="0">
                <a:latin typeface="Arial"/>
              </a:rPr>
              <a:t>'</a:t>
            </a:r>
            <a:r>
              <a:rPr lang="en-US" dirty="0"/>
              <a:t>s long lives</a:t>
            </a:r>
          </a:p>
        </p:txBody>
      </p:sp>
      <p:sp>
        <p:nvSpPr>
          <p:cNvPr id="3218436" name="Rectangle 4"/>
          <p:cNvSpPr>
            <a:spLocks noChangeArrowheads="1"/>
          </p:cNvSpPr>
          <p:nvPr/>
        </p:nvSpPr>
        <p:spPr bwMode="auto">
          <a:xfrm>
            <a:off x="1524000" y="5991225"/>
            <a:ext cx="6172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3218437" name="Rectangle 5"/>
          <p:cNvSpPr>
            <a:spLocks noChangeArrowheads="1"/>
          </p:cNvSpPr>
          <p:nvPr/>
        </p:nvSpPr>
        <p:spPr bwMode="auto">
          <a:xfrm>
            <a:off x="1104900" y="2292800"/>
            <a:ext cx="7239000" cy="457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3218438" name="Rectangle 6"/>
          <p:cNvSpPr>
            <a:spLocks noChangeArrowheads="1"/>
          </p:cNvSpPr>
          <p:nvPr/>
        </p:nvSpPr>
        <p:spPr bwMode="auto">
          <a:xfrm>
            <a:off x="2819400" y="228600"/>
            <a:ext cx="3810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3218440" name="Text Box 8"/>
          <p:cNvSpPr txBox="1">
            <a:spLocks noChangeArrowheads="1"/>
          </p:cNvSpPr>
          <p:nvPr/>
        </p:nvSpPr>
        <p:spPr bwMode="auto">
          <a:xfrm>
            <a:off x="2438400" y="304800"/>
            <a:ext cx="518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他们去世时的年龄</a:t>
            </a:r>
            <a:endParaRPr lang="en-US" sz="2600" b="1" dirty="0">
              <a:solidFill>
                <a:srgbClr val="000066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16764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玛土撒拉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0" y="11430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b="1" dirty="0">
                <a:cs typeface="ＭＳ Ｐゴシック" charset="0"/>
              </a:rPr>
              <a:t>亚当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0" y="31242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闪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0" y="25908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挪亚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86000" y="4690646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dirty="0"/>
              <a:t>摩西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0" y="41148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dirty="0"/>
              <a:t>亚伯拉罕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86000" y="53340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600" dirty="0"/>
              <a:t>大卫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000" y="16764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969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58000" y="11430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930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867400" y="31242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600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858000" y="25908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950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572000" y="4690646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120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24400" y="41148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175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19600" y="53340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70 </a:t>
            </a:r>
            <a:r>
              <a:rPr lang="ja-JP" altLang="en-US" sz="1600" b="1" spc="-100" dirty="0">
                <a:solidFill>
                  <a:srgbClr val="000000"/>
                </a:solidFill>
                <a:latin typeface="Arial Rounded MT Bold"/>
                <a:cs typeface="Arial Rounded MT Bold"/>
              </a:rPr>
              <a:t>岁</a:t>
            </a:r>
            <a:endParaRPr lang="en-US" sz="1600" b="1" spc="-1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78850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Arial"/>
                <a:cs typeface="Arial"/>
              </a:rPr>
              <a:t>90</a:t>
            </a: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943600" y="3810000"/>
            <a:ext cx="2971800" cy="228600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914400" eaLnBrk="1" hangingPunct="1"/>
            <a:r>
              <a:rPr lang="zh-CN" altLang="en-US" sz="2800" b="1" dirty="0">
                <a:solidFill>
                  <a:srgbClr val="FFFFFF"/>
                </a:solidFill>
                <a:ea typeface="ＭＳ Ｐゴシック" charset="0"/>
              </a:rPr>
              <a:t>洪水解释了为什么寿命缩短了</a:t>
            </a:r>
            <a:endParaRPr lang="en-US" altLang="zh-CN" sz="2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Rectangle 5" descr="Water droplets"/>
          <p:cNvSpPr>
            <a:spLocks noChangeArrowheads="1"/>
          </p:cNvSpPr>
          <p:nvPr/>
        </p:nvSpPr>
        <p:spPr bwMode="auto">
          <a:xfrm>
            <a:off x="-443224" y="2057400"/>
            <a:ext cx="9601200" cy="381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143000" y="7000450"/>
            <a:ext cx="5905500" cy="1309871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altLang="zh-CN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To translate, please move the above black box over</a:t>
            </a:r>
          </a:p>
        </p:txBody>
      </p:sp>
    </p:spTree>
    <p:extLst>
      <p:ext uri="{BB962C8B-B14F-4D97-AF65-F5344CB8AC3E}">
        <p14:creationId xmlns:p14="http://schemas.microsoft.com/office/powerpoint/2010/main" val="90036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2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8437" grpId="0" animBg="1"/>
      <p:bldP spid="27" grpId="0" animBg="1" autoUpdateAnimBg="0"/>
      <p:bldP spid="28" grpId="0" animBg="1"/>
      <p:bldP spid="2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76200"/>
            <a:ext cx="3352800" cy="1524000"/>
          </a:xfrm>
        </p:spPr>
        <p:txBody>
          <a:bodyPr/>
          <a:lstStyle/>
          <a:p>
            <a:pPr eaLnBrk="1" hangingPunct="1"/>
            <a:r>
              <a:rPr lang="zh-CN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苏美尔国</a:t>
            </a:r>
            <a:br>
              <a:rPr lang="en-US" altLang="zh-CN" sz="4000" b="1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zh-CN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王名单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1989138"/>
            <a:ext cx="3733800" cy="4868862"/>
          </a:xfrm>
        </p:spPr>
        <p:txBody>
          <a:bodyPr/>
          <a:lstStyle/>
          <a:p>
            <a:pPr eaLnBrk="1" hangingPunct="1"/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雕刻约</a:t>
            </a:r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1800</a:t>
            </a: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公元前 </a:t>
            </a:r>
            <a:endParaRPr lang="en-US" altLang="ja-JP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大洪水后约</a:t>
            </a:r>
            <a:r>
              <a:rPr lang="en-US" altLang="zh-CN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600</a:t>
            </a:r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年）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endParaRPr lang="en-US" sz="9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据说洪水前的这些十位国王各人的生活年龄在</a:t>
            </a:r>
            <a:r>
              <a:rPr lang="en-US" altLang="zh-CN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21,000</a:t>
            </a:r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到</a:t>
            </a:r>
            <a:r>
              <a:rPr lang="en-US" altLang="zh-CN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43200</a:t>
            </a:r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之间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对照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创世记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5)</a:t>
            </a:r>
          </a:p>
        </p:txBody>
      </p:sp>
      <p:pic>
        <p:nvPicPr>
          <p:cNvPr id="189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9164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TextBox 6"/>
          <p:cNvSpPr txBox="1">
            <a:spLocks noChangeArrowheads="1"/>
          </p:cNvSpPr>
          <p:nvPr/>
        </p:nvSpPr>
        <p:spPr bwMode="auto">
          <a:xfrm>
            <a:off x="0" y="6519446"/>
            <a:ext cx="4953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Arnold &amp; Beyer, </a:t>
            </a:r>
            <a:r>
              <a:rPr lang="zh-CN" altLang="en-US" sz="1600" b="1" i="1" dirty="0">
                <a:solidFill>
                  <a:srgbClr val="FFFFFF"/>
                </a:solidFill>
                <a:cs typeface="Arial" charset="0"/>
              </a:rPr>
              <a:t>来自古代近东的读物</a:t>
            </a: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, 150</a:t>
            </a:r>
          </a:p>
        </p:txBody>
      </p:sp>
    </p:spTree>
    <p:extLst>
      <p:ext uri="{BB962C8B-B14F-4D97-AF65-F5344CB8AC3E}">
        <p14:creationId xmlns:p14="http://schemas.microsoft.com/office/powerpoint/2010/main" val="3378940568"/>
      </p:ext>
    </p:extLst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3799" y="188913"/>
            <a:ext cx="3897010" cy="1371600"/>
          </a:xfrm>
        </p:spPr>
        <p:txBody>
          <a:bodyPr/>
          <a:lstStyle/>
          <a:p>
            <a:pPr algn="l" eaLnBrk="1" hangingPunct="1"/>
            <a:r>
              <a:rPr lang="zh-CN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苏美尔国王名单</a:t>
            </a:r>
            <a:endParaRPr lang="en-US" sz="4000" b="1" i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1752600"/>
            <a:ext cx="4191000" cy="5105400"/>
          </a:xfrm>
        </p:spPr>
        <p:txBody>
          <a:bodyPr/>
          <a:lstStyle/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zh-CN" altLang="en-US" sz="2800" b="1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国王与统治时期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阿鲁林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28,800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阿拉噶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36,000</a:t>
            </a: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恩门鲁阿娜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43,200</a:t>
            </a: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恩门噶拉娜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28,800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杜牧子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36,000</a:t>
            </a: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恩斯帕子阿娜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28,800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恩麽度燃娜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21,000</a:t>
            </a: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尔巴杜杜 </a:t>
            </a:r>
            <a:r>
              <a:rPr lang="en-US" sz="2800" b="1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18,600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>
              <a:spcBef>
                <a:spcPct val="0"/>
              </a:spcBef>
              <a:tabLst>
                <a:tab pos="3773488" algn="r"/>
              </a:tabLst>
            </a:pPr>
            <a:r>
              <a:rPr lang="ja-JP" alt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总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	241,000</a:t>
            </a:r>
          </a:p>
        </p:txBody>
      </p:sp>
      <p:pic>
        <p:nvPicPr>
          <p:cNvPr id="191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9164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Rectangle 5"/>
          <p:cNvSpPr>
            <a:spLocks noChangeArrowheads="1"/>
          </p:cNvSpPr>
          <p:nvPr/>
        </p:nvSpPr>
        <p:spPr bwMode="auto">
          <a:xfrm>
            <a:off x="0" y="-76200"/>
            <a:ext cx="4876800" cy="7010400"/>
          </a:xfrm>
          <a:prstGeom prst="rect">
            <a:avLst/>
          </a:prstGeom>
          <a:solidFill>
            <a:schemeClr val="hlink">
              <a:alpha val="58823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当王权从天而降。。。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阿鲁林成为国王，在位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28,800</a:t>
            </a:r>
            <a:r>
              <a:rPr lang="ja-JP" alt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年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八位国王统治了</a:t>
            </a:r>
            <a:r>
              <a:rPr lang="en-US" altLang="zh-CN" sz="28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241,000</a:t>
            </a:r>
            <a:r>
              <a:rPr lang="zh-CN" altLang="en-US" sz="28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年。 然后洪水流过地球。</a:t>
            </a:r>
            <a:r>
              <a:rPr lang="ja-JP" alt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”</a:t>
            </a: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3" name="TextBox 7"/>
          <p:cNvSpPr txBox="1">
            <a:spLocks noChangeArrowheads="1"/>
          </p:cNvSpPr>
          <p:nvPr/>
        </p:nvSpPr>
        <p:spPr bwMode="auto">
          <a:xfrm>
            <a:off x="0" y="6519446"/>
            <a:ext cx="4953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Arnold &amp; Beyer,</a:t>
            </a:r>
            <a:r>
              <a:rPr lang="zh-CN" altLang="en-US" sz="1600" b="1" i="1" dirty="0">
                <a:solidFill>
                  <a:srgbClr val="FFFFFF"/>
                </a:solidFill>
                <a:cs typeface="Arial" charset="0"/>
              </a:rPr>
              <a:t>来自古代近东的读物</a:t>
            </a: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, 150</a:t>
            </a:r>
          </a:p>
        </p:txBody>
      </p:sp>
      <p:sp>
        <p:nvSpPr>
          <p:cNvPr id="191494" name="Text Box 17"/>
          <p:cNvSpPr txBox="1">
            <a:spLocks noChangeArrowheads="1"/>
          </p:cNvSpPr>
          <p:nvPr/>
        </p:nvSpPr>
        <p:spPr bwMode="auto">
          <a:xfrm>
            <a:off x="7946418" y="-518919"/>
            <a:ext cx="1518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</a:rPr>
              <a:t>OTB, 64a</a:t>
            </a:r>
          </a:p>
        </p:txBody>
      </p:sp>
    </p:spTree>
    <p:extLst>
      <p:ext uri="{BB962C8B-B14F-4D97-AF65-F5344CB8AC3E}">
        <p14:creationId xmlns:p14="http://schemas.microsoft.com/office/powerpoint/2010/main" val="535763711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它描述了以色列</a:t>
            </a:r>
            <a:r>
              <a:rPr lang="zh-CN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国家的建设</a:t>
            </a:r>
            <a:r>
              <a:rPr lang="en-US" altLang="zh-CN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一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个具有</a:t>
            </a:r>
            <a:r>
              <a:rPr lang="zh-CN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永恒意义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的国家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它将旧约事件</a:t>
            </a:r>
            <a:r>
              <a:rPr lang="zh-CN" alt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融入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近东世界的</a:t>
            </a:r>
            <a:r>
              <a:rPr lang="zh-CN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额外圣经记录中</a:t>
            </a: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它有助于对圣经的</a:t>
            </a:r>
            <a:r>
              <a:rPr lang="zh-CN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历史性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zh-CN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可靠性</a:t>
            </a: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充满信心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 3" charset="0"/>
              <a:buChar char="¢"/>
            </a:pP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它建立了对上帝和他的信息的</a:t>
            </a:r>
            <a:r>
              <a:rPr lang="zh-CN" alt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信仰</a:t>
            </a: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为什么旧约的年表重要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9173" y="76200"/>
            <a:ext cx="3810001" cy="1524000"/>
          </a:xfrm>
        </p:spPr>
        <p:txBody>
          <a:bodyPr/>
          <a:lstStyle/>
          <a:p>
            <a:pPr eaLnBrk="1" hangingPunct="1"/>
            <a:r>
              <a:rPr lang="zh-CN" alt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苏美尔国王名单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1989138"/>
            <a:ext cx="3733800" cy="4868862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没有人相信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28,800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年统治的国王，但它确实表现出对长寿和全球洪水的信念。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9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9164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TextBox 6"/>
          <p:cNvSpPr txBox="1">
            <a:spLocks noChangeArrowheads="1"/>
          </p:cNvSpPr>
          <p:nvPr/>
        </p:nvSpPr>
        <p:spPr bwMode="auto">
          <a:xfrm>
            <a:off x="0" y="6519446"/>
            <a:ext cx="4953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Arnold &amp; Beyer,</a:t>
            </a:r>
            <a:r>
              <a:rPr lang="zh-CN" altLang="en-US" sz="1600" b="1" i="1" dirty="0">
                <a:solidFill>
                  <a:srgbClr val="FFFFFF"/>
                </a:solidFill>
                <a:cs typeface="Arial" charset="0"/>
              </a:rPr>
              <a:t>来自古代近东的读物</a:t>
            </a: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, 150</a:t>
            </a:r>
          </a:p>
        </p:txBody>
      </p:sp>
    </p:spTree>
    <p:extLst>
      <p:ext uri="{BB962C8B-B14F-4D97-AF65-F5344CB8AC3E}">
        <p14:creationId xmlns:p14="http://schemas.microsoft.com/office/powerpoint/2010/main" val="511726157"/>
      </p:ext>
    </p:extLst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301"/>
            <a:ext cx="9144000" cy="5558782"/>
          </a:xfrm>
          <a:prstGeom prst="rect">
            <a:avLst/>
          </a:prstGeom>
        </p:spPr>
      </p:pic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581400" cy="3276600"/>
          </a:xfrm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Arial" charset="0"/>
                <a:ea typeface="ＭＳ Ｐゴシック" charset="0"/>
              </a:rPr>
              <a:t>你怎么能分辨地球的年龄？</a:t>
            </a:r>
            <a:endParaRPr lang="en-US" altLang="zh-CN" sz="54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3926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050" y="0"/>
            <a:ext cx="1631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3130323" y="4553828"/>
            <a:ext cx="5911046" cy="230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相信目击者</a:t>
            </a:r>
            <a:endParaRPr lang="en-US" altLang="zh-CN" sz="4800" b="1" dirty="0">
              <a:solidFill>
                <a:srgbClr val="FFFFFF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所写的圣经</a:t>
            </a:r>
            <a:endParaRPr lang="en-US" altLang="zh-CN" sz="4800" b="1" dirty="0">
              <a:solidFill>
                <a:srgbClr val="FFFFFF"/>
              </a:solidFill>
              <a:effectLst>
                <a:glow rad="1651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599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4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创造链接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Tx/>
              <a:buNone/>
            </a:pPr>
            <a:r>
              <a:rPr lang="ja-JP" altLang="en-US" sz="2800" b="1" u="sng" dirty="0">
                <a:latin typeface="Arial" charset="0"/>
                <a:ea typeface="ＭＳ Ｐゴシック" charset="0"/>
                <a:cs typeface="ＭＳ Ｐゴシック" charset="0"/>
              </a:rPr>
              <a:t>来源</a:t>
            </a:r>
            <a:endParaRPr lang="en-US" sz="2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ja-JP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圣经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家谱</a:t>
            </a:r>
            <a:r>
              <a:rPr lang="zh-CN" altLang="en-US" sz="2800" dirty="0">
                <a:latin typeface="Arial" charset="0"/>
                <a:ea typeface="ＭＳ Ｐゴシック" charset="0"/>
                <a:cs typeface="ＭＳ Ｐゴシック" charset="0"/>
              </a:rPr>
              <a:t>， 年代 ，统治长度 ，时间跨度，与其他国家的事件同步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古代近东的</a:t>
            </a:r>
            <a:r>
              <a:rPr lang="zh-CN" altLang="en-US" sz="28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历史记录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ja-JP" altLang="en-US" sz="28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天文数据</a:t>
            </a:r>
            <a:endParaRPr lang="en-US" sz="28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zh-CN" altLang="en-US" sz="28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物质遗骸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Times New Roman" charset="0"/>
              </a:rPr>
              <a:t>和</a:t>
            </a:r>
            <a:r>
              <a:rPr lang="zh-CN" altLang="en-US" sz="28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Times New Roman" charset="0"/>
              </a:rPr>
              <a:t>考古发现</a:t>
            </a:r>
            <a:endParaRPr lang="en-US" altLang="zh-CN" sz="2800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当代历史学家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的记录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924800" cy="1295400"/>
          </a:xfrm>
          <a:noFill/>
        </p:spPr>
        <p:txBody>
          <a:bodyPr/>
          <a:lstStyle/>
          <a:p>
            <a:pPr eaLnBrk="1" hangingPunct="1"/>
            <a:r>
              <a:rPr lang="zh-CN" altLang="en-US" sz="4300" b="1" dirty="0">
                <a:latin typeface="Arial" charset="0"/>
                <a:ea typeface="ＭＳ Ｐゴシック" charset="0"/>
                <a:cs typeface="ＭＳ Ｐゴシック" charset="0"/>
              </a:rPr>
              <a:t>历史学家如何确定旧约的年表？</a:t>
            </a:r>
            <a:endParaRPr lang="en-US" sz="43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Tx/>
              <a:buNone/>
            </a:pPr>
            <a:r>
              <a:rPr lang="ja-JP" altLang="en-US" sz="2800" b="1" u="sng" dirty="0">
                <a:latin typeface="Arial" charset="0"/>
                <a:ea typeface="ＭＳ Ｐゴシック" charset="0"/>
                <a:cs typeface="Times New Roman" charset="0"/>
              </a:rPr>
              <a:t>方法</a:t>
            </a:r>
            <a:endParaRPr lang="en-US" sz="2800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ja-JP" altLang="en-US" sz="2800" dirty="0">
                <a:latin typeface="Arial" charset="0"/>
                <a:ea typeface="ＭＳ Ｐゴシック" charset="0"/>
                <a:cs typeface="Times New Roman" charset="0"/>
              </a:rPr>
              <a:t>大体上 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检查</a:t>
            </a:r>
            <a:r>
              <a:rPr lang="ja-JP" altLang="en-US" sz="2800" dirty="0"/>
              <a:t>当时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社会环境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与其他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已知记录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进行比较以找到兼容性</a:t>
            </a:r>
            <a:endParaRPr lang="en-US" sz="2800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zh-CN" altLang="en-US" sz="2800" dirty="0">
                <a:latin typeface="Arial" charset="0"/>
                <a:ea typeface="ＭＳ Ｐゴシック" charset="0"/>
                <a:cs typeface="ＭＳ Ｐゴシック" charset="0"/>
              </a:rPr>
              <a:t>根据圣经建立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顺序</a:t>
            </a:r>
            <a:r>
              <a:rPr lang="zh-CN" altLang="en-US" sz="2800" dirty="0"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时间</a:t>
            </a: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比较圣经中的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共时事件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和另一个可靠的来源</a:t>
            </a:r>
            <a:endParaRPr lang="en-US" sz="2800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与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其他来源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核实</a:t>
            </a:r>
            <a:endParaRPr lang="en-US" sz="2800" dirty="0">
              <a:solidFill>
                <a:schemeClr val="accent1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ClrTx/>
              <a:buFontTx/>
              <a:buAutoNum type="arabicPeriod"/>
            </a:pP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从</a:t>
            </a:r>
            <a:r>
              <a:rPr lang="zh-CN" alt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既定日期</a:t>
            </a:r>
            <a:r>
              <a:rPr lang="zh-CN" altLang="en-US" sz="2800" dirty="0">
                <a:latin typeface="Arial" charset="0"/>
                <a:ea typeface="ＭＳ Ｐゴシック" charset="0"/>
                <a:cs typeface="Times New Roman" charset="0"/>
              </a:rPr>
              <a:t>开始</a:t>
            </a:r>
            <a:endParaRPr lang="en-US" sz="2800" dirty="0">
              <a:solidFill>
                <a:schemeClr val="accent1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z="4300" b="1" dirty="0">
                <a:latin typeface="Arial" charset="0"/>
                <a:ea typeface="ＭＳ Ｐゴシック" charset="0"/>
                <a:cs typeface="ＭＳ Ｐゴシック" charset="0"/>
              </a:rPr>
              <a:t>历史学家如何确定旧约的年表？</a:t>
            </a:r>
            <a:endParaRPr lang="en-US" sz="43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Text Box 3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>
                <a:solidFill>
                  <a:srgbClr val="FFFFFF"/>
                </a:solidFill>
                <a:cs typeface="Arial" charset="0"/>
              </a:rPr>
              <a:t>©2003 TBBMI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86663" y="6526213"/>
            <a:ext cx="64770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7.5.03a.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077200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18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76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6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创世记问题</a:t>
            </a:r>
            <a:endParaRPr lang="en-US" sz="6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1752600"/>
            <a:ext cx="61478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起源</a:t>
            </a:r>
            <a:endParaRPr lang="en-US" sz="4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2790825"/>
            <a:ext cx="8763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2300" indent="-622300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ja-JP" altLang="en-US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Arial" pitchFamily="-111" charset="0"/>
                <a:cs typeface="Arial"/>
              </a:rPr>
              <a:t>创造世界几时发生</a:t>
            </a:r>
            <a:r>
              <a:rPr lang="en-US" altLang="ja-JP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Arial" pitchFamily="-111" charset="0"/>
                <a:cs typeface="Arial"/>
              </a:rPr>
              <a:t>?</a:t>
            </a:r>
            <a:endParaRPr lang="en-US" sz="4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Arial" pitchFamily="-111" charset="0"/>
              <a:cs typeface="Arial"/>
            </a:endParaRPr>
          </a:p>
          <a:p>
            <a:pPr marL="622300" indent="-622300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ja-JP" altLang="en-US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Arial" pitchFamily="-111" charset="0"/>
                <a:cs typeface="Arial"/>
              </a:rPr>
              <a:t>圣经</a:t>
            </a:r>
            <a:r>
              <a:rPr lang="en-US" altLang="ja-JP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Arial" pitchFamily="-111" charset="0"/>
                <a:cs typeface="Arial"/>
              </a:rPr>
              <a:t>	</a:t>
            </a:r>
            <a:r>
              <a:rPr lang="ja-JP" altLang="en-US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Arial" pitchFamily="-111" charset="0"/>
                <a:cs typeface="Arial"/>
              </a:rPr>
              <a:t>族长真有活那么久</a:t>
            </a:r>
            <a:r>
              <a:rPr lang="en-US" altLang="ja-JP" sz="4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ea typeface="Arial" pitchFamily="-111" charset="0"/>
                <a:cs typeface="Arial"/>
              </a:rPr>
              <a:t>?</a:t>
            </a:r>
            <a:endParaRPr lang="en-US" sz="4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ea typeface="Arial" pitchFamily="-111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95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 middle eas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3716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effectLst>
                  <a:glow rad="190500">
                    <a:schemeClr val="tx2"/>
                  </a:glow>
                </a:effectLst>
                <a:latin typeface="Arial" charset="0"/>
                <a:ea typeface="ＭＳ Ｐゴシック" charset="0"/>
              </a:rPr>
              <a:t>我们能从创世记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90500">
                    <a:schemeClr val="tx2"/>
                  </a:glow>
                </a:effectLst>
                <a:latin typeface="Arial" charset="0"/>
                <a:ea typeface="ＭＳ Ｐゴシック" charset="0"/>
              </a:rPr>
              <a:t>5</a:t>
            </a:r>
            <a:r>
              <a:rPr lang="zh-CN" altLang="en-US" sz="3600" b="1" dirty="0">
                <a:solidFill>
                  <a:schemeClr val="bg1"/>
                </a:solidFill>
                <a:effectLst>
                  <a:glow rad="190500">
                    <a:schemeClr val="tx2"/>
                  </a:glow>
                </a:effectLst>
                <a:latin typeface="Arial" charset="0"/>
                <a:ea typeface="ＭＳ Ｐゴシック" charset="0"/>
              </a:rPr>
              <a:t>和</a:t>
            </a:r>
            <a:r>
              <a:rPr lang="en-US" altLang="zh-CN" sz="3600" b="1" dirty="0">
                <a:solidFill>
                  <a:schemeClr val="bg1"/>
                </a:solidFill>
                <a:effectLst>
                  <a:glow rad="190500">
                    <a:schemeClr val="tx2"/>
                  </a:glow>
                </a:effectLst>
                <a:latin typeface="Arial" charset="0"/>
                <a:ea typeface="ＭＳ Ｐゴシック" charset="0"/>
              </a:rPr>
              <a:t>11</a:t>
            </a:r>
            <a:r>
              <a:rPr lang="zh-CN" altLang="en-US" sz="3600" b="1" dirty="0">
                <a:solidFill>
                  <a:schemeClr val="bg1"/>
                </a:solidFill>
                <a:effectLst>
                  <a:glow rad="190500">
                    <a:schemeClr val="tx2"/>
                  </a:glow>
                </a:effectLst>
                <a:latin typeface="Arial" charset="0"/>
                <a:ea typeface="ＭＳ Ｐゴシック" charset="0"/>
              </a:rPr>
              <a:t>中找到创造的日期吗？</a:t>
            </a:r>
            <a:endParaRPr lang="en-US" altLang="zh-CN" sz="4000" b="1" dirty="0">
              <a:solidFill>
                <a:schemeClr val="bg1"/>
              </a:solidFill>
              <a:effectLst>
                <a:glow rad="190500">
                  <a:schemeClr val="tx2"/>
                </a:glo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372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050" y="0"/>
            <a:ext cx="1631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152400" y="19050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00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有人说“不能”</a:t>
            </a:r>
            <a:endParaRPr lang="en-US" altLang="ja-JP" sz="2800" b="1" dirty="0">
              <a:solidFill>
                <a:srgbClr val="FFFF00"/>
              </a:solidFill>
              <a:effectLst>
                <a:glow rad="1905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圣经中的其他家谱有空隙 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例如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马太福音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1:1-17)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因此，创世记肯定也有空隙</a:t>
            </a:r>
            <a:endParaRPr lang="en-US" altLang="zh-CN" sz="2800" b="1" dirty="0">
              <a:solidFill>
                <a:srgbClr val="FFFFFF"/>
              </a:solidFill>
              <a:effectLst>
                <a:glow rad="1905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“无空隙”的观点将大洪水置于公元前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2487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年，但埃及的历史可以追溯到公元前</a:t>
            </a:r>
            <a:r>
              <a:rPr lang="en-US" altLang="zh-CN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3300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年之前</a:t>
            </a:r>
            <a:endParaRPr lang="en-US" altLang="zh-CN" sz="2800" b="1" dirty="0">
              <a:solidFill>
                <a:srgbClr val="FFFFFF"/>
              </a:solidFill>
              <a:effectLst>
                <a:glow rad="1905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68" name="Rectangle 8"/>
          <p:cNvSpPr>
            <a:spLocks noChangeArrowheads="1"/>
          </p:cNvSpPr>
          <p:nvPr/>
        </p:nvSpPr>
        <p:spPr bwMode="auto">
          <a:xfrm>
            <a:off x="4572000" y="1905000"/>
            <a:ext cx="457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00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其他人说“可以”</a:t>
            </a:r>
            <a:r>
              <a:rPr lang="en-US" altLang="zh-CN" sz="2800" b="1" dirty="0">
                <a:solidFill>
                  <a:srgbClr val="FFFF00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2800" b="1" dirty="0">
              <a:solidFill>
                <a:srgbClr val="FFFF00"/>
              </a:solidFill>
              <a:effectLst>
                <a:glow rad="1905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其他家谱在它们的儿子出生时没有给父亲的年龄</a:t>
            </a:r>
            <a:endParaRPr lang="en-US" altLang="ja-JP" sz="2800" b="1" dirty="0">
              <a:solidFill>
                <a:srgbClr val="FFFFFF"/>
              </a:solidFill>
              <a:effectLst>
                <a:glow rad="1905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上帝要我们“标记季节和日子和岁月”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ja-JP" altLang="en-US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创世记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1:14) 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solidFill>
                  <a:srgbClr val="FFFFFF"/>
                </a:solidFill>
                <a:effectLst>
                  <a:glow rad="1905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要不然上帝为何会赐给我们这些人的年龄？</a:t>
            </a:r>
            <a:endParaRPr lang="en-US" altLang="zh-CN" sz="2800" dirty="0">
              <a:solidFill>
                <a:srgbClr val="FFFFFF"/>
              </a:solidFill>
              <a:effectLst>
                <a:glow rad="1905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07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0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6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0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0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60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6" grpId="0" build="p"/>
      <p:bldP spid="8601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创世记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ja-JP" altLang="en-US" dirty="0">
                <a:latin typeface="Arial" charset="0"/>
                <a:ea typeface="ＭＳ Ｐゴシック" charset="0"/>
                <a:cs typeface="Arial" charset="0"/>
              </a:rPr>
              <a:t>含有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从亚当延伸到洪水的家谱</a:t>
            </a:r>
            <a:endParaRPr lang="en-US" altLang="zh-CN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创世记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11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ja-JP" altLang="en-US" dirty="0">
                <a:latin typeface="Arial" charset="0"/>
                <a:ea typeface="ＭＳ Ｐゴシック" charset="0"/>
                <a:cs typeface="Arial" charset="0"/>
              </a:rPr>
              <a:t>含有 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从闪（挪亚之子）到</a:t>
            </a:r>
            <a:r>
              <a:rPr lang="ja-JP" altLang="en-US" dirty="0"/>
              <a:t>他拉 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（</a:t>
            </a:r>
            <a:r>
              <a:rPr lang="ja-JP" altLang="en-US" dirty="0"/>
              <a:t>亚伯拉罕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之父）的家谱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可以使用创世记</a:t>
            </a:r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和</a:t>
            </a:r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11</a:t>
            </a:r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的家谱中的信息来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确定</a:t>
            </a:r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历史上某些事件的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日期</a:t>
            </a:r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吗？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696200" cy="1371600"/>
          </a:xfrm>
          <a:noFill/>
        </p:spPr>
        <p:txBody>
          <a:bodyPr/>
          <a:lstStyle/>
          <a:p>
            <a:pPr eaLnBrk="1" hangingPunct="1"/>
            <a:r>
              <a:rPr lang="zh-CN" altLang="en-US" sz="4300" b="1" dirty="0">
                <a:latin typeface="Arial" charset="0"/>
                <a:ea typeface="ＭＳ Ｐゴシック" charset="0"/>
                <a:cs typeface="Times New Roman" charset="0"/>
              </a:rPr>
              <a:t>创世记</a:t>
            </a:r>
            <a:r>
              <a:rPr lang="en-US" altLang="zh-CN" sz="4300" b="1" dirty="0">
                <a:latin typeface="Arial" charset="0"/>
                <a:ea typeface="ＭＳ Ｐゴシック" charset="0"/>
                <a:cs typeface="Times New Roman" charset="0"/>
              </a:rPr>
              <a:t>5</a:t>
            </a:r>
            <a:r>
              <a:rPr lang="zh-CN" altLang="en-US" sz="4300" b="1" dirty="0">
                <a:latin typeface="Arial" charset="0"/>
                <a:ea typeface="ＭＳ Ｐゴシック" charset="0"/>
                <a:cs typeface="Times New Roman" charset="0"/>
              </a:rPr>
              <a:t>和</a:t>
            </a:r>
            <a:r>
              <a:rPr lang="en-US" altLang="zh-CN" sz="4300" b="1" dirty="0">
                <a:latin typeface="Arial" charset="0"/>
                <a:ea typeface="ＭＳ Ｐゴシック" charset="0"/>
                <a:cs typeface="Times New Roman" charset="0"/>
              </a:rPr>
              <a:t>11</a:t>
            </a:r>
            <a:r>
              <a:rPr lang="zh-CN" altLang="en-US" sz="4300" b="1" dirty="0">
                <a:latin typeface="Arial" charset="0"/>
                <a:ea typeface="ＭＳ Ｐゴシック" charset="0"/>
                <a:cs typeface="Times New Roman" charset="0"/>
              </a:rPr>
              <a:t>家谱之谜</a:t>
            </a:r>
            <a:endParaRPr lang="en-US" sz="4300" b="1" dirty="0"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95400" y="53340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b="1" dirty="0">
                <a:latin typeface="Times New Roman" charset="0"/>
                <a:ea typeface="ＭＳ Ｐゴシック" charset="0"/>
                <a:cs typeface="ＭＳ Ｐゴシック" charset="0"/>
              </a:rPr>
              <a:t>这些家谱能否帮助</a:t>
            </a:r>
            <a:r>
              <a:rPr lang="zh-CN" altLang="en-US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确定</a:t>
            </a:r>
            <a:r>
              <a:rPr lang="zh-CN" altLang="en-US" b="1" dirty="0">
                <a:latin typeface="Times New Roman" charset="0"/>
                <a:ea typeface="ＭＳ Ｐゴシック" charset="0"/>
                <a:cs typeface="ＭＳ Ｐゴシック" charset="0"/>
              </a:rPr>
              <a:t>历史事件</a:t>
            </a:r>
            <a:r>
              <a:rPr lang="ja-JP" altLang="en-US" dirty="0"/>
              <a:t>所</a:t>
            </a:r>
            <a:r>
              <a:rPr lang="zh-CN" altLang="en-US" b="1" dirty="0">
                <a:latin typeface="Times New Roman" charset="0"/>
                <a:ea typeface="ＭＳ Ｐゴシック" charset="0"/>
                <a:cs typeface="ＭＳ Ｐゴシック" charset="0"/>
              </a:rPr>
              <a:t>发生的</a:t>
            </a:r>
            <a:r>
              <a:rPr lang="zh-CN" altLang="en-US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日期</a:t>
            </a:r>
            <a:r>
              <a:rPr lang="zh-CN" altLang="en-US" b="1" dirty="0">
                <a:latin typeface="Times New Roman" charset="0"/>
                <a:ea typeface="ＭＳ Ｐゴシック" charset="0"/>
                <a:cs typeface="ＭＳ Ｐゴシック" charset="0"/>
              </a:rPr>
              <a:t>？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305800" cy="1143000"/>
          </a:xfrm>
          <a:noFill/>
        </p:spPr>
        <p:txBody>
          <a:bodyPr/>
          <a:lstStyle/>
          <a:p>
            <a:pPr algn="ctr" eaLnBrk="1" hangingPunct="1"/>
            <a:r>
              <a:rPr lang="zh-CN" altLang="en-US" b="1" dirty="0">
                <a:latin typeface="Arial" charset="0"/>
                <a:ea typeface="ＭＳ Ｐゴシック" charset="0"/>
                <a:cs typeface="Times New Roman" charset="0"/>
              </a:rPr>
              <a:t>创世记家谱之谜</a:t>
            </a:r>
            <a:endParaRPr lang="en-US" sz="4300" b="1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0771" name="Rectangle 9"/>
          <p:cNvSpPr>
            <a:spLocks noChangeArrowheads="1"/>
          </p:cNvSpPr>
          <p:nvPr/>
        </p:nvSpPr>
        <p:spPr bwMode="auto">
          <a:xfrm>
            <a:off x="2286000" y="190500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EAEAEA"/>
                </a:solidFill>
                <a:latin typeface="Arial" charset="0"/>
                <a:ea typeface="ＭＳ Ｐゴシック" charset="0"/>
                <a:cs typeface="Arial" charset="0"/>
              </a:rPr>
              <a:t>亚当</a:t>
            </a:r>
            <a:endParaRPr lang="en-US" sz="3200" dirty="0">
              <a:solidFill>
                <a:srgbClr val="EAEAEA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0772" name="Rectangle 8"/>
          <p:cNvSpPr>
            <a:spLocks noChangeArrowheads="1"/>
          </p:cNvSpPr>
          <p:nvPr/>
        </p:nvSpPr>
        <p:spPr bwMode="auto">
          <a:xfrm>
            <a:off x="2330450" y="2600325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/>
              <a:t>挪亚</a:t>
            </a:r>
            <a:endParaRPr lang="en-US" sz="3200" dirty="0">
              <a:solidFill>
                <a:srgbClr val="EAEAEA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0773" name="Rectangle 7"/>
          <p:cNvSpPr>
            <a:spLocks noChangeArrowheads="1"/>
          </p:cNvSpPr>
          <p:nvPr/>
        </p:nvSpPr>
        <p:spPr bwMode="auto">
          <a:xfrm>
            <a:off x="2286000" y="3295650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Arial" charset="0"/>
                <a:ea typeface="ＭＳ Ｐゴシック" charset="0"/>
                <a:cs typeface="Arial" charset="0"/>
              </a:rPr>
              <a:t>闪</a:t>
            </a:r>
            <a:endParaRPr lang="en-US" sz="3200" dirty="0">
              <a:solidFill>
                <a:srgbClr val="EAEAEA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2286000" y="3992563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/>
              <a:t>他拉</a:t>
            </a:r>
            <a:endParaRPr lang="en-US" sz="3200" dirty="0">
              <a:solidFill>
                <a:srgbClr val="EAEAEA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0775" name="Rectangle 5"/>
          <p:cNvSpPr>
            <a:spLocks noChangeArrowheads="1"/>
          </p:cNvSpPr>
          <p:nvPr/>
        </p:nvSpPr>
        <p:spPr bwMode="auto">
          <a:xfrm>
            <a:off x="4572000" y="3733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EAEAEA"/>
                </a:solidFill>
                <a:latin typeface="Arial" charset="0"/>
                <a:ea typeface="ＭＳ Ｐゴシック" charset="0"/>
                <a:cs typeface="Arial" charset="0"/>
              </a:rPr>
              <a:t>创世记 </a:t>
            </a:r>
            <a:r>
              <a:rPr lang="en-US" sz="3200" dirty="0">
                <a:solidFill>
                  <a:srgbClr val="EAEAEA"/>
                </a:solidFill>
                <a:latin typeface="Arial" charset="0"/>
                <a:ea typeface="ＭＳ Ｐゴシック" charset="0"/>
                <a:cs typeface="Arial" charset="0"/>
              </a:rPr>
              <a:t>11</a:t>
            </a:r>
          </a:p>
        </p:txBody>
      </p:sp>
      <p:sp>
        <p:nvSpPr>
          <p:cNvPr id="160776" name="Rectangle 4"/>
          <p:cNvSpPr>
            <a:spLocks noChangeArrowheads="1"/>
          </p:cNvSpPr>
          <p:nvPr/>
        </p:nvSpPr>
        <p:spPr bwMode="auto">
          <a:xfrm>
            <a:off x="4572000" y="2286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EAEAEA"/>
                </a:solidFill>
                <a:latin typeface="Arial" charset="0"/>
                <a:ea typeface="ＭＳ Ｐゴシック" charset="0"/>
                <a:cs typeface="Arial" charset="0"/>
              </a:rPr>
              <a:t>创世记 </a:t>
            </a:r>
            <a:r>
              <a:rPr lang="en-US" sz="3200" dirty="0">
                <a:solidFill>
                  <a:srgbClr val="EAEAEA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160777" name="AutoShape 3"/>
          <p:cNvSpPr>
            <a:spLocks/>
          </p:cNvSpPr>
          <p:nvPr/>
        </p:nvSpPr>
        <p:spPr bwMode="auto">
          <a:xfrm>
            <a:off x="3886200" y="18288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8" name="AutoShape 2"/>
          <p:cNvSpPr>
            <a:spLocks/>
          </p:cNvSpPr>
          <p:nvPr/>
        </p:nvSpPr>
        <p:spPr bwMode="auto">
          <a:xfrm>
            <a:off x="3886200" y="33528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3" grpId="0" build="p" autoUpdateAnimBg="0"/>
    </p:bldLst>
  </p:timing>
</p:sld>
</file>

<file path=ppt/theme/theme1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1785</Words>
  <Application>Microsoft Macintosh PowerPoint</Application>
  <PresentationFormat>On-screen Show (4:3)</PresentationFormat>
  <Paragraphs>361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56" baseType="lpstr">
      <vt:lpstr>ＭＳ Ｐゴシック</vt:lpstr>
      <vt:lpstr>宋体</vt:lpstr>
      <vt:lpstr>宋体</vt:lpstr>
      <vt:lpstr>Arial</vt:lpstr>
      <vt:lpstr>Arial Rounded MT Bold</vt:lpstr>
      <vt:lpstr>Calibri</vt:lpstr>
      <vt:lpstr>Comic Sans MS</vt:lpstr>
      <vt:lpstr>Geneva</vt:lpstr>
      <vt:lpstr>Monotype Sorts</vt:lpstr>
      <vt:lpstr>Symbol</vt:lpstr>
      <vt:lpstr>Times</vt:lpstr>
      <vt:lpstr>Times New Roman</vt:lpstr>
      <vt:lpstr>Wingdings</vt:lpstr>
      <vt:lpstr>Wingdings 3</vt:lpstr>
      <vt:lpstr>Orbit</vt:lpstr>
      <vt:lpstr>Lock And Key</vt:lpstr>
      <vt:lpstr>1_Default Design</vt:lpstr>
      <vt:lpstr>2_Default Design</vt:lpstr>
      <vt:lpstr>1_Orbit</vt:lpstr>
      <vt:lpstr>1_Lock And Key</vt:lpstr>
      <vt:lpstr>untitled 2</vt:lpstr>
      <vt:lpstr>8_Default Design</vt:lpstr>
      <vt:lpstr>11_Default Design</vt:lpstr>
      <vt:lpstr>家谱 与旧约年表</vt:lpstr>
      <vt:lpstr>什么是  旧约 年表?</vt:lpstr>
      <vt:lpstr>为什么旧约的年表重要?</vt:lpstr>
      <vt:lpstr>历史学家如何确定旧约的年表？</vt:lpstr>
      <vt:lpstr>历史学家如何确定旧约的年表？</vt:lpstr>
      <vt:lpstr>PowerPoint Presentation</vt:lpstr>
      <vt:lpstr>我们能从创世记5和11中找到创造的日期吗？</vt:lpstr>
      <vt:lpstr>创世记5和11家谱之谜</vt:lpstr>
      <vt:lpstr>创世记家谱之谜</vt:lpstr>
      <vt:lpstr>创世记 家谱</vt:lpstr>
      <vt:lpstr>为什么创世记5和11没有空隙 ？</vt:lpstr>
      <vt:lpstr>各人在儿子出生的年龄</vt:lpstr>
      <vt:lpstr>为什么创世记5和11没有空隙 ？</vt:lpstr>
      <vt:lpstr>创世记5比路加福音3短</vt:lpstr>
      <vt:lpstr>为什么创世记5和11没有空隙 ？</vt:lpstr>
      <vt:lpstr>国家表</vt:lpstr>
      <vt:lpstr>国家表是否准确 (创世记 10-11)?</vt:lpstr>
      <vt:lpstr>两种观点</vt:lpstr>
      <vt:lpstr>家谱空隙的论据</vt:lpstr>
      <vt:lpstr>按时间顺序排列</vt:lpstr>
      <vt:lpstr>如何确定地球的年龄？</vt:lpstr>
      <vt:lpstr>" 只需算一算。 "</vt:lpstr>
      <vt:lpstr>族长年表 (创世记. 5, 11)</vt:lpstr>
      <vt:lpstr>Methuselah's Death</vt:lpstr>
      <vt:lpstr>洪水年表</vt:lpstr>
      <vt:lpstr>Flood Chronology</vt:lpstr>
      <vt:lpstr>Patriarch's long lives</vt:lpstr>
      <vt:lpstr>苏美尔国 王名单</vt:lpstr>
      <vt:lpstr>苏美尔国王名单</vt:lpstr>
      <vt:lpstr>苏美尔国王名单</vt:lpstr>
      <vt:lpstr>你怎么能分辨地球的年龄？</vt:lpstr>
      <vt:lpstr>PowerPoint Presentation</vt:lpstr>
      <vt:lpstr>创造链接 BibleStudyDownloads.org</vt:lpstr>
    </vt:vector>
  </TitlesOfParts>
  <Company>Singapore Bible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Survey link at biblestudydownloads.com</dc:title>
  <dc:creator>Rick Griffith</dc:creator>
  <cp:lastModifiedBy>Rick Griffith</cp:lastModifiedBy>
  <cp:revision>184</cp:revision>
  <dcterms:created xsi:type="dcterms:W3CDTF">2014-04-15T05:56:03Z</dcterms:created>
  <dcterms:modified xsi:type="dcterms:W3CDTF">2018-11-12T08:02:48Z</dcterms:modified>
</cp:coreProperties>
</file>