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66" r:id="rId17"/>
    <p:sldId id="270" r:id="rId18"/>
    <p:sldId id="52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F101A-F404-034D-B9FE-0D2B11D078BB}" type="datetimeFigureOut">
              <a:rPr lang="en-US" smtClean="0"/>
              <a:t>6/18/19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2D08C-641C-5A40-8140-4CE92220B540}" type="slidenum">
              <a:rPr lang="en-US" smtClean="0"/>
              <a:t>‹#›</a:t>
            </a:fld>
            <a:endParaRPr lang="en-US"/>
          </a:p>
        </p:txBody>
      </p:sp>
    </p:spTree>
    <p:extLst>
      <p:ext uri="{BB962C8B-B14F-4D97-AF65-F5344CB8AC3E}">
        <p14:creationId xmlns:p14="http://schemas.microsoft.com/office/powerpoint/2010/main" val="377528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53958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29814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679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67015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370670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409070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390153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33950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1352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515189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270894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31030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74015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192291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29360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945215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43164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21072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855918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50743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239688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38623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337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6BCD8-2819-4E7E-864C-DA3204B0DF94}" type="datetimeFigureOut">
              <a:rPr lang="en-US" smtClean="0"/>
              <a:t>6/18/19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977088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556007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657073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916409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3391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6BCD8-2819-4E7E-864C-DA3204B0DF94}" type="datetimeFigureOut">
              <a:rPr lang="en-US" smtClean="0"/>
              <a:t>6/18/19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4291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96BCD8-2819-4E7E-864C-DA3204B0DF94}" type="datetimeFigureOut">
              <a:rPr lang="en-US" smtClean="0"/>
              <a:t>6/18/19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68440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BCD8-2819-4E7E-864C-DA3204B0DF94}" type="datetimeFigureOut">
              <a:rPr lang="en-US" smtClean="0"/>
              <a:t>6/18/19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6874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14659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6BCD8-2819-4E7E-864C-DA3204B0DF94}" type="datetimeFigureOut">
              <a:rPr lang="en-US" smtClean="0"/>
              <a:t>6/18/19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7566-4075-40D4-9C00-76D6C8DF6784}" type="slidenum">
              <a:rPr lang="en-US" smtClean="0"/>
              <a:t>‹#›</a:t>
            </a:fld>
            <a:endParaRPr lang="en-US"/>
          </a:p>
        </p:txBody>
      </p:sp>
    </p:spTree>
    <p:extLst>
      <p:ext uri="{BB962C8B-B14F-4D97-AF65-F5344CB8AC3E}">
        <p14:creationId xmlns:p14="http://schemas.microsoft.com/office/powerpoint/2010/main" val="270116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6BCD8-2819-4E7E-864C-DA3204B0DF94}" type="datetimeFigureOut">
              <a:rPr lang="en-US" smtClean="0"/>
              <a:t>6/18/19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47566-4075-40D4-9C00-76D6C8DF6784}" type="slidenum">
              <a:rPr lang="en-US" smtClean="0"/>
              <a:t>‹#›</a:t>
            </a:fld>
            <a:endParaRPr lang="en-US"/>
          </a:p>
        </p:txBody>
      </p:sp>
    </p:spTree>
    <p:extLst>
      <p:ext uri="{BB962C8B-B14F-4D97-AF65-F5344CB8AC3E}">
        <p14:creationId xmlns:p14="http://schemas.microsoft.com/office/powerpoint/2010/main" val="206426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35903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0003661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99771"/>
          </a:xfrm>
          <a:solidFill>
            <a:schemeClr val="accent2">
              <a:lumMod val="50000"/>
            </a:schemeClr>
          </a:solidFill>
        </p:spPr>
        <p:txBody>
          <a:bodyPr/>
          <a:lstStyle/>
          <a:p>
            <a:r>
              <a:rPr lang="en-US" b="1" dirty="0">
                <a:solidFill>
                  <a:schemeClr val="bg1"/>
                </a:solidFill>
                <a:latin typeface="Times New Roman" pitchFamily="18" charset="0"/>
                <a:cs typeface="Times New Roman" pitchFamily="18" charset="0"/>
              </a:rPr>
              <a:t>CONFLICT MANAGEMENT </a:t>
            </a:r>
            <a:br>
              <a:rPr lang="en-US" b="1" dirty="0">
                <a:solidFill>
                  <a:schemeClr val="bg1"/>
                </a:solidFill>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AND RECONCILIATION</a:t>
            </a:r>
          </a:p>
        </p:txBody>
      </p:sp>
      <p:pic>
        <p:nvPicPr>
          <p:cNvPr id="1027" name="Picture 3" descr="C:\Users\scott.EASTRIDGE\AppData\Local\Microsoft\Windows\Temporary Internet Files\Content.IE5\ECDYGWBL\harsh wo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799771"/>
            <a:ext cx="6019800" cy="4314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7B8C177-D49F-3742-B081-05AFB4C1356A}"/>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22712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sp>
        <p:nvSpPr>
          <p:cNvPr id="4" name="TextBox 3"/>
          <p:cNvSpPr txBox="1"/>
          <p:nvPr/>
        </p:nvSpPr>
        <p:spPr>
          <a:xfrm>
            <a:off x="228600" y="2057400"/>
            <a:ext cx="8534400" cy="1077218"/>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decision not to get involved in the conflict with the hope it will go away.</a:t>
            </a:r>
          </a:p>
        </p:txBody>
      </p:sp>
      <p:pic>
        <p:nvPicPr>
          <p:cNvPr id="1026" name="Picture 2" descr="C:\Users\scott.EASTRIDGE\AppData\Local\Microsoft\Windows\Temporary Internet Files\Content.IE5\FH7KJL67\4575173966_cb738ab3c5_z[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4" t="6681" r="6941" b="13664"/>
          <a:stretch/>
        </p:blipFill>
        <p:spPr bwMode="auto">
          <a:xfrm>
            <a:off x="4414689" y="3668762"/>
            <a:ext cx="4729311" cy="3215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737" y="3668762"/>
            <a:ext cx="4172951"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Peace at any price, even at the loss of principle and respect.</a:t>
            </a:r>
          </a:p>
        </p:txBody>
      </p:sp>
    </p:spTree>
    <p:extLst>
      <p:ext uri="{BB962C8B-B14F-4D97-AF65-F5344CB8AC3E}">
        <p14:creationId xmlns:p14="http://schemas.microsoft.com/office/powerpoint/2010/main" val="10522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pic>
        <p:nvPicPr>
          <p:cNvPr id="2051" name="Picture 3" descr="C:\Users\scott.EASTRIDGE\AppData\Local\Microsoft\Windows\Temporary Internet Files\Content.IE5\42Q0OR2A\shutterstock_1964232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05834"/>
            <a:ext cx="3886200" cy="2852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524000"/>
            <a:ext cx="8534400" cy="2769989"/>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Keeps the leader out of the battle, thus enabling the leader to serve as the last court of appeal when this is appropriate.</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Conflict avoided means conflict accelerated.</a:t>
            </a:r>
          </a:p>
        </p:txBody>
      </p:sp>
      <p:pic>
        <p:nvPicPr>
          <p:cNvPr id="2054" name="Picture 6" descr="C:\Users\scott.EASTRIDGE\AppData\Local\Microsoft\Windows\Temporary Internet Files\Content.IE5\42Q0OR2A\Edit_Conflict_Barnsta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27249"/>
            <a:ext cx="2438400" cy="235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4. AVOIDING</a:t>
            </a:r>
          </a:p>
        </p:txBody>
      </p:sp>
      <p:sp>
        <p:nvSpPr>
          <p:cNvPr id="3" name="TextBox 2"/>
          <p:cNvSpPr txBox="1"/>
          <p:nvPr/>
        </p:nvSpPr>
        <p:spPr>
          <a:xfrm>
            <a:off x="381000" y="1676400"/>
            <a:ext cx="8153400" cy="3508653"/>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Positive – he who fights and runs away lives to fight another day, if he chooses the right time to run.  </a:t>
            </a:r>
          </a:p>
          <a:p>
            <a:endParaRPr lang="en-US" sz="1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Negative – peace is more important than principle, no matter what it costs.</a:t>
            </a:r>
          </a:p>
          <a:p>
            <a:endParaRPr lang="en-US" dirty="0"/>
          </a:p>
        </p:txBody>
      </p:sp>
    </p:spTree>
    <p:extLst>
      <p:ext uri="{BB962C8B-B14F-4D97-AF65-F5344CB8AC3E}">
        <p14:creationId xmlns:p14="http://schemas.microsoft.com/office/powerpoint/2010/main" val="191025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5. COLLABORATING</a:t>
            </a:r>
          </a:p>
        </p:txBody>
      </p:sp>
      <p:sp>
        <p:nvSpPr>
          <p:cNvPr id="3" name="TextBox 2"/>
          <p:cNvSpPr txBox="1"/>
          <p:nvPr/>
        </p:nvSpPr>
        <p:spPr>
          <a:xfrm>
            <a:off x="609600" y="1905000"/>
            <a:ext cx="8077200" cy="3108543"/>
          </a:xfrm>
          <a:prstGeom prst="rect">
            <a:avLst/>
          </a:prstGeom>
          <a:noFill/>
        </p:spPr>
        <p:txBody>
          <a:bodyPr wrap="square" rtlCol="0">
            <a:spAutoFit/>
          </a:bodyPr>
          <a:lstStyle/>
          <a:p>
            <a:r>
              <a:rPr lang="en-US" sz="2800" b="1" u="sng" dirty="0">
                <a:latin typeface="Times New Roman" pitchFamily="18" charset="0"/>
                <a:cs typeface="Times New Roman" pitchFamily="18" charset="0"/>
              </a:rPr>
              <a:t>Definition</a:t>
            </a:r>
            <a:r>
              <a:rPr lang="en-US" sz="2800" b="1" dirty="0">
                <a:latin typeface="Times New Roman" pitchFamily="18" charset="0"/>
                <a:cs typeface="Times New Roman" pitchFamily="18" charset="0"/>
              </a:rPr>
              <a:t>: The decision to focus on a process for resolving the tension rather than seeking to resolve it before the people involved are ready to do so.</a:t>
            </a:r>
          </a:p>
          <a:p>
            <a:r>
              <a:rPr lang="en-US" sz="2800" b="1" dirty="0">
                <a:latin typeface="Times New Roman" pitchFamily="18" charset="0"/>
                <a:cs typeface="Times New Roman" pitchFamily="18" charset="0"/>
              </a:rPr>
              <a:t> </a:t>
            </a:r>
          </a:p>
          <a:p>
            <a:r>
              <a:rPr lang="en-US" sz="2800" b="1" u="sng" dirty="0">
                <a:latin typeface="Times New Roman" pitchFamily="18" charset="0"/>
                <a:cs typeface="Times New Roman" pitchFamily="18" charset="0"/>
              </a:rPr>
              <a:t>Underlying</a:t>
            </a:r>
            <a:r>
              <a:rPr lang="en-US" sz="2800" b="1" dirty="0">
                <a:latin typeface="Times New Roman" pitchFamily="18" charset="0"/>
                <a:cs typeface="Times New Roman" pitchFamily="18" charset="0"/>
              </a:rPr>
              <a:t> </a:t>
            </a:r>
            <a:r>
              <a:rPr lang="en-US" sz="2800" b="1" u="sng" dirty="0">
                <a:latin typeface="Times New Roman" pitchFamily="18" charset="0"/>
                <a:cs typeface="Times New Roman" pitchFamily="18" charset="0"/>
              </a:rPr>
              <a:t>Value</a:t>
            </a:r>
            <a:r>
              <a:rPr lang="en-US" sz="2800" b="1" dirty="0">
                <a:latin typeface="Times New Roman" pitchFamily="18" charset="0"/>
                <a:cs typeface="Times New Roman" pitchFamily="18" charset="0"/>
              </a:rPr>
              <a:t>: Everyone can and should win because everyone’s needs and concerns can and should be met.</a:t>
            </a:r>
          </a:p>
        </p:txBody>
      </p:sp>
    </p:spTree>
    <p:extLst>
      <p:ext uri="{BB962C8B-B14F-4D97-AF65-F5344CB8AC3E}">
        <p14:creationId xmlns:p14="http://schemas.microsoft.com/office/powerpoint/2010/main" val="8523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5. COLLABORATING</a:t>
            </a:r>
          </a:p>
        </p:txBody>
      </p:sp>
      <p:sp>
        <p:nvSpPr>
          <p:cNvPr id="3" name="TextBox 2"/>
          <p:cNvSpPr txBox="1"/>
          <p:nvPr/>
        </p:nvSpPr>
        <p:spPr>
          <a:xfrm>
            <a:off x="152400" y="2057400"/>
            <a:ext cx="8839200" cy="4247317"/>
          </a:xfrm>
          <a:prstGeom prst="rect">
            <a:avLst/>
          </a:prstGeom>
          <a:noFill/>
        </p:spPr>
        <p:txBody>
          <a:bodyPr wrap="square" rtlCol="0">
            <a:spAutoFit/>
          </a:bodyPr>
          <a:lstStyle/>
          <a:p>
            <a:r>
              <a:rPr lang="en-US" sz="2800" b="1" u="sng" dirty="0">
                <a:latin typeface="Times New Roman" pitchFamily="18" charset="0"/>
                <a:cs typeface="Times New Roman" pitchFamily="18" charset="0"/>
              </a:rPr>
              <a:t>Advantage</a:t>
            </a:r>
            <a:r>
              <a:rPr lang="en-US" sz="2800" b="1" dirty="0">
                <a:latin typeface="Times New Roman" pitchFamily="18" charset="0"/>
                <a:cs typeface="Times New Roman" pitchFamily="18" charset="0"/>
              </a:rPr>
              <a:t>: It achieves a win/win result by involving all in the outcome, so all are satisfied because they get what they want, even if the solution is not what they thought they wanted at the beginning of the process.</a:t>
            </a:r>
          </a:p>
          <a:p>
            <a:r>
              <a:rPr lang="en-US" sz="2800" b="1" dirty="0">
                <a:latin typeface="Times New Roman" pitchFamily="18" charset="0"/>
                <a:cs typeface="Times New Roman" pitchFamily="18" charset="0"/>
              </a:rPr>
              <a:t>Problem: It takes more time than may be available.</a:t>
            </a:r>
          </a:p>
          <a:p>
            <a:r>
              <a:rPr lang="en-US" sz="2800" b="1" dirty="0">
                <a:latin typeface="Times New Roman" pitchFamily="18" charset="0"/>
                <a:cs typeface="Times New Roman" pitchFamily="18" charset="0"/>
              </a:rPr>
              <a:t> </a:t>
            </a:r>
          </a:p>
          <a:p>
            <a:r>
              <a:rPr lang="en-US" sz="2800" b="1" u="sng" dirty="0">
                <a:latin typeface="Times New Roman" pitchFamily="18" charset="0"/>
                <a:cs typeface="Times New Roman" pitchFamily="18" charset="0"/>
              </a:rPr>
              <a:t>Underlying</a:t>
            </a:r>
            <a:r>
              <a:rPr lang="en-US" sz="2800" b="1" dirty="0">
                <a:latin typeface="Times New Roman" pitchFamily="18" charset="0"/>
                <a:cs typeface="Times New Roman" pitchFamily="18" charset="0"/>
              </a:rPr>
              <a:t> </a:t>
            </a:r>
            <a:r>
              <a:rPr lang="en-US" sz="2800" b="1" u="sng" dirty="0">
                <a:latin typeface="Times New Roman" pitchFamily="18" charset="0"/>
                <a:cs typeface="Times New Roman" pitchFamily="18" charset="0"/>
              </a:rPr>
              <a:t>Drives</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Positive – nothing beats a win for all</a:t>
            </a:r>
          </a:p>
          <a:p>
            <a:r>
              <a:rPr lang="en-US" sz="2800" b="1" dirty="0">
                <a:latin typeface="Times New Roman" pitchFamily="18" charset="0"/>
                <a:cs typeface="Times New Roman" pitchFamily="18" charset="0"/>
              </a:rPr>
              <a:t>Negative – none of the time and process is right.</a:t>
            </a:r>
          </a:p>
          <a:p>
            <a:endParaRPr lang="en-US" dirty="0"/>
          </a:p>
        </p:txBody>
      </p:sp>
    </p:spTree>
    <p:extLst>
      <p:ext uri="{BB962C8B-B14F-4D97-AF65-F5344CB8AC3E}">
        <p14:creationId xmlns:p14="http://schemas.microsoft.com/office/powerpoint/2010/main" val="7750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2980067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Dynamics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334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1. ACCOMODATING</a:t>
            </a:r>
          </a:p>
        </p:txBody>
      </p:sp>
      <p:sp>
        <p:nvSpPr>
          <p:cNvPr id="3" name="TextBox 2"/>
          <p:cNvSpPr txBox="1"/>
          <p:nvPr/>
        </p:nvSpPr>
        <p:spPr>
          <a:xfrm>
            <a:off x="152400" y="1981200"/>
            <a:ext cx="8762999" cy="3970318"/>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attempt to make everyone happy without any true effort to solve the problem.</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Winning is not important, relating is.</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Effective when the leader doesn’t need to care how the problem is resolved and wants to empower others who do.</a:t>
            </a:r>
          </a:p>
        </p:txBody>
      </p:sp>
    </p:spTree>
    <p:extLst>
      <p:ext uri="{BB962C8B-B14F-4D97-AF65-F5344CB8AC3E}">
        <p14:creationId xmlns:p14="http://schemas.microsoft.com/office/powerpoint/2010/main" val="14998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1. ACCOMODATING</a:t>
            </a:r>
          </a:p>
        </p:txBody>
      </p:sp>
      <p:sp>
        <p:nvSpPr>
          <p:cNvPr id="3" name="Rectangle 2"/>
          <p:cNvSpPr/>
          <p:nvPr/>
        </p:nvSpPr>
        <p:spPr>
          <a:xfrm>
            <a:off x="381000" y="1676400"/>
            <a:ext cx="8458200" cy="3724096"/>
          </a:xfrm>
          <a:prstGeom prst="rect">
            <a:avLst/>
          </a:prstGeom>
        </p:spPr>
        <p:txBody>
          <a:bodyPr wrap="square">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It usually doesn’t work because nothing gets resolved and everyone remains dissatisfied.</a:t>
            </a:r>
          </a:p>
          <a:p>
            <a:endParaRPr lang="en-US" sz="12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Positive – to release power to others who don’t usually have it.  </a:t>
            </a:r>
          </a:p>
          <a:p>
            <a:r>
              <a:rPr lang="en-US" sz="3200" b="1" dirty="0">
                <a:latin typeface="Times New Roman" pitchFamily="18" charset="0"/>
                <a:cs typeface="Times New Roman" pitchFamily="18" charset="0"/>
              </a:rPr>
              <a:t>Negative – fear to offend others while trying to look like one who cares for others.</a:t>
            </a:r>
          </a:p>
        </p:txBody>
      </p:sp>
      <p:pic>
        <p:nvPicPr>
          <p:cNvPr id="3074" name="Picture 2" descr="C:\Users\scott.EASTRIDGE\AppData\Local\Microsoft\Windows\Temporary Internet Files\Content.IE5\42Q0OR2A\a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875367"/>
            <a:ext cx="1962807" cy="19826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450571"/>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cott.EASTRIDGE\AppData\Local\Microsoft\Windows\Temporary Internet Files\Content.IE5\LBJ1E9P7\Clipart-angry-smiley-emoticon-512x512-083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184" y="5400496"/>
            <a:ext cx="1118984" cy="134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3" name="TextBox 2"/>
          <p:cNvSpPr txBox="1"/>
          <p:nvPr/>
        </p:nvSpPr>
        <p:spPr>
          <a:xfrm>
            <a:off x="304800" y="1676400"/>
            <a:ext cx="8458200" cy="3262432"/>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leader’s effort to control the outcome of the conflict, often while trying to look like he is inviting others to participate in the solution.</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Win/lose.  Leaders win, followers lose and this is the way life should be.</a:t>
            </a:r>
          </a:p>
        </p:txBody>
      </p:sp>
    </p:spTree>
    <p:extLst>
      <p:ext uri="{BB962C8B-B14F-4D97-AF65-F5344CB8AC3E}">
        <p14:creationId xmlns:p14="http://schemas.microsoft.com/office/powerpoint/2010/main" val="8686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3" name="TextBox 2"/>
          <p:cNvSpPr txBox="1"/>
          <p:nvPr/>
        </p:nvSpPr>
        <p:spPr>
          <a:xfrm>
            <a:off x="304800" y="1676400"/>
            <a:ext cx="8534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Solves problems quickly if not cleanly, thus saving time and tension when time and tension are more important than all other considerations.</a:t>
            </a:r>
          </a:p>
        </p:txBody>
      </p:sp>
      <p:pic>
        <p:nvPicPr>
          <p:cNvPr id="5123" name="Picture 3" descr="C:\Users\scott.EASTRIDGE\AppData\Local\Microsoft\Windows\Temporary Internet Files\Content.IE5\FH7KJL67\Brontotherium_figh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427" y="3637296"/>
            <a:ext cx="3857297" cy="289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3779" y="4052732"/>
            <a:ext cx="5105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It generates resentment in the followers and leads to power moves on their part.</a:t>
            </a:r>
          </a:p>
        </p:txBody>
      </p:sp>
    </p:spTree>
    <p:extLst>
      <p:ext uri="{BB962C8B-B14F-4D97-AF65-F5344CB8AC3E}">
        <p14:creationId xmlns:p14="http://schemas.microsoft.com/office/powerpoint/2010/main" val="20755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2. COMPETITION</a:t>
            </a:r>
          </a:p>
        </p:txBody>
      </p:sp>
      <p:sp>
        <p:nvSpPr>
          <p:cNvPr id="4" name="TextBox 3"/>
          <p:cNvSpPr txBox="1"/>
          <p:nvPr/>
        </p:nvSpPr>
        <p:spPr>
          <a:xfrm>
            <a:off x="325821" y="1676400"/>
            <a:ext cx="8513379" cy="2554545"/>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Positive – to serve followers by helping them solve problems they don’t know how to solve.</a:t>
            </a:r>
          </a:p>
          <a:p>
            <a:r>
              <a:rPr lang="en-US" sz="3200" b="1" dirty="0">
                <a:latin typeface="Times New Roman" pitchFamily="18" charset="0"/>
                <a:cs typeface="Times New Roman" pitchFamily="18" charset="0"/>
              </a:rPr>
              <a:t>Negative – to satisfy the leader’s personal need for power and control.</a:t>
            </a:r>
          </a:p>
        </p:txBody>
      </p:sp>
      <p:pic>
        <p:nvPicPr>
          <p:cNvPr id="4098" name="Picture 2" descr="C:\Users\scott.EASTRIDGE\AppData\Local\Microsoft\Windows\Temporary Internet Files\Content.IE5\ECDYGWBL\argument-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36566"/>
            <a:ext cx="3108434" cy="272143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ECDYGWBL\Bison_fight_in_Grand_Teton_N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52" y="4247395"/>
            <a:ext cx="4062248" cy="269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228600" y="1828800"/>
            <a:ext cx="8763000" cy="1354217"/>
          </a:xfrm>
          <a:prstGeom prst="rect">
            <a:avLst/>
          </a:prstGeom>
          <a:noFill/>
        </p:spPr>
        <p:txBody>
          <a:bodyPr wrap="square" rtlCol="0">
            <a:spAutoFit/>
          </a:bodyPr>
          <a:lstStyle/>
          <a:p>
            <a:r>
              <a:rPr lang="en-US" sz="3200" b="1" u="sng" dirty="0">
                <a:latin typeface="Times New Roman" pitchFamily="18" charset="0"/>
                <a:cs typeface="Times New Roman" pitchFamily="18" charset="0"/>
              </a:rPr>
              <a:t>Definition</a:t>
            </a:r>
            <a:r>
              <a:rPr lang="en-US" sz="3200" b="1" dirty="0">
                <a:latin typeface="Times New Roman" pitchFamily="18" charset="0"/>
                <a:cs typeface="Times New Roman" pitchFamily="18" charset="0"/>
              </a:rPr>
              <a:t>: The effort to give all involved something they want in order to satisfy everyone.</a:t>
            </a:r>
          </a:p>
          <a:p>
            <a:endParaRPr lang="en-US" dirty="0"/>
          </a:p>
        </p:txBody>
      </p:sp>
      <p:pic>
        <p:nvPicPr>
          <p:cNvPr id="1026" name="Picture 2" descr="C:\Users\scott.EASTRIDGE\AppData\Local\Microsoft\Windows\Temporary Internet Files\Content.IE5\LBJ1E9P7\7f883wsc-1334551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69" y="35814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ott.EASTRIDGE\AppData\Local\Microsoft\Windows\Temporary Internet Files\Content.IE5\ECDYGWBL\large-Balance-Scale-66.6-493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4144312" cy="242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381000" y="1828800"/>
            <a:ext cx="8458200" cy="1077218"/>
          </a:xfrm>
          <a:prstGeom prst="rect">
            <a:avLst/>
          </a:prstGeom>
          <a:noFill/>
        </p:spPr>
        <p:txBody>
          <a:bodyPr wrap="square" rtlCol="0">
            <a:spAutoFit/>
          </a:bodyPr>
          <a:lstStyle/>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Value</a:t>
            </a:r>
            <a:r>
              <a:rPr lang="en-US" sz="3200" b="1" dirty="0">
                <a:latin typeface="Times New Roman" pitchFamily="18" charset="0"/>
                <a:cs typeface="Times New Roman" pitchFamily="18" charset="0"/>
              </a:rPr>
              <a:t>: Happiness for all because one bite of pie is better than no pie at all.</a:t>
            </a:r>
          </a:p>
        </p:txBody>
      </p:sp>
      <p:sp>
        <p:nvSpPr>
          <p:cNvPr id="4" name="TextBox 3"/>
          <p:cNvSpPr txBox="1"/>
          <p:nvPr/>
        </p:nvSpPr>
        <p:spPr>
          <a:xfrm>
            <a:off x="381001" y="3200400"/>
            <a:ext cx="5486400" cy="2062103"/>
          </a:xfrm>
          <a:prstGeom prst="rect">
            <a:avLst/>
          </a:prstGeom>
          <a:noFill/>
        </p:spPr>
        <p:txBody>
          <a:bodyPr wrap="square" rtlCol="0">
            <a:spAutoFit/>
          </a:bodyPr>
          <a:lstStyle/>
          <a:p>
            <a:r>
              <a:rPr lang="en-US" sz="3200" b="1" u="sng" dirty="0">
                <a:latin typeface="Times New Roman" pitchFamily="18" charset="0"/>
                <a:cs typeface="Times New Roman" pitchFamily="18" charset="0"/>
              </a:rPr>
              <a:t>Advantage</a:t>
            </a:r>
            <a:r>
              <a:rPr lang="en-US" sz="3200" b="1" dirty="0">
                <a:latin typeface="Times New Roman" pitchFamily="18" charset="0"/>
                <a:cs typeface="Times New Roman" pitchFamily="18" charset="0"/>
              </a:rPr>
              <a:t>: It helps to resolve differences and relieve tension so all interests are represented in some way by the solution.</a:t>
            </a:r>
          </a:p>
        </p:txBody>
      </p:sp>
      <p:pic>
        <p:nvPicPr>
          <p:cNvPr id="2050" name="Picture 2" descr="C:\Users\scott.EASTRIDGE\AppData\Local\Microsoft\Windows\Temporary Internet Files\Content.IE5\FH7KJL67\Happy_child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235" y="3291720"/>
            <a:ext cx="2967765" cy="22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accent2">
              <a:lumMod val="50000"/>
            </a:schemeClr>
          </a:solidFill>
        </p:spPr>
        <p:txBody>
          <a:bodyPr>
            <a:normAutofit/>
          </a:bodyPr>
          <a:lstStyle/>
          <a:p>
            <a:r>
              <a:rPr lang="en-US" sz="6000" b="1" dirty="0">
                <a:solidFill>
                  <a:schemeClr val="bg1"/>
                </a:solidFill>
                <a:latin typeface="Times New Roman" pitchFamily="18" charset="0"/>
                <a:cs typeface="Times New Roman" pitchFamily="18" charset="0"/>
              </a:rPr>
              <a:t>3. COMPROMISING</a:t>
            </a:r>
          </a:p>
        </p:txBody>
      </p:sp>
      <p:sp>
        <p:nvSpPr>
          <p:cNvPr id="3" name="TextBox 2"/>
          <p:cNvSpPr txBox="1"/>
          <p:nvPr/>
        </p:nvSpPr>
        <p:spPr>
          <a:xfrm>
            <a:off x="228600" y="1600200"/>
            <a:ext cx="8686800" cy="4739759"/>
          </a:xfrm>
          <a:prstGeom prst="rect">
            <a:avLst/>
          </a:prstGeom>
          <a:noFill/>
        </p:spPr>
        <p:txBody>
          <a:bodyPr wrap="square" rtlCol="0">
            <a:spAutoFit/>
          </a:bodyPr>
          <a:lstStyle/>
          <a:p>
            <a:r>
              <a:rPr lang="en-US" sz="3200" b="1" u="sng" dirty="0">
                <a:latin typeface="Times New Roman" pitchFamily="18" charset="0"/>
                <a:cs typeface="Times New Roman" pitchFamily="18" charset="0"/>
              </a:rPr>
              <a:t>Problem</a:t>
            </a:r>
            <a:r>
              <a:rPr lang="en-US" sz="3200" b="1" dirty="0">
                <a:latin typeface="Times New Roman" pitchFamily="18" charset="0"/>
                <a:cs typeface="Times New Roman" pitchFamily="18" charset="0"/>
              </a:rPr>
              <a:t>: People focus on what they didn’t get rather than what they got, resulting in renewed and frequently accelerating conflict because all of the pie is better than only one piece of the pie.</a:t>
            </a:r>
          </a:p>
          <a:p>
            <a:endParaRPr lang="en-US" sz="14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Underlying</a:t>
            </a:r>
            <a:r>
              <a:rPr lang="en-US" sz="3200" b="1" dirty="0">
                <a:latin typeface="Times New Roman" pitchFamily="18" charset="0"/>
                <a:cs typeface="Times New Roman" pitchFamily="18" charset="0"/>
              </a:rPr>
              <a:t> </a:t>
            </a:r>
            <a:r>
              <a:rPr lang="en-US" sz="3200" b="1" u="sng" dirty="0">
                <a:latin typeface="Times New Roman" pitchFamily="18" charset="0"/>
                <a:cs typeface="Times New Roman" pitchFamily="18" charset="0"/>
              </a:rPr>
              <a:t>Drives</a:t>
            </a:r>
            <a:r>
              <a:rPr lang="en-US" sz="3200" b="1" dirty="0">
                <a:latin typeface="Times New Roman" pitchFamily="18" charset="0"/>
                <a:cs typeface="Times New Roman" pitchFamily="18" charset="0"/>
              </a:rPr>
              <a:t>: </a:t>
            </a:r>
          </a:p>
          <a:p>
            <a:r>
              <a:rPr lang="en-US" sz="3200" b="1" dirty="0">
                <a:latin typeface="Times New Roman" pitchFamily="18" charset="0"/>
                <a:cs typeface="Times New Roman" pitchFamily="18" charset="0"/>
              </a:rPr>
              <a:t>Positive – wisdom is more important than winning.</a:t>
            </a:r>
          </a:p>
          <a:p>
            <a:r>
              <a:rPr lang="en-US" sz="3200" b="1" dirty="0">
                <a:latin typeface="Times New Roman" pitchFamily="18" charset="0"/>
                <a:cs typeface="Times New Roman" pitchFamily="18" charset="0"/>
              </a:rPr>
              <a:t>Negative – relationship is more important than principle.</a:t>
            </a:r>
          </a:p>
        </p:txBody>
      </p:sp>
    </p:spTree>
    <p:extLst>
      <p:ext uri="{BB962C8B-B14F-4D97-AF65-F5344CB8AC3E}">
        <p14:creationId xmlns:p14="http://schemas.microsoft.com/office/powerpoint/2010/main" val="16165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605</Words>
  <Application>Microsoft Macintosh PowerPoint</Application>
  <PresentationFormat>On-screen Show (4:3)</PresentationFormat>
  <Paragraphs>62</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Office Theme</vt:lpstr>
      <vt:lpstr>Orbit</vt:lpstr>
      <vt:lpstr>1_Orbit</vt:lpstr>
      <vt:lpstr>CONFLICT MANAGEMENT  AND RECONCILIATION</vt:lpstr>
      <vt:lpstr>1. ACCOMODATING</vt:lpstr>
      <vt:lpstr>1. ACCOMODATING</vt:lpstr>
      <vt:lpstr>2. COMPETITION</vt:lpstr>
      <vt:lpstr>2. COMPETITION</vt:lpstr>
      <vt:lpstr>2. COMPETITION</vt:lpstr>
      <vt:lpstr>3. COMPROMISING</vt:lpstr>
      <vt:lpstr>3. COMPROMISING</vt:lpstr>
      <vt:lpstr>3. COMPROMISING</vt:lpstr>
      <vt:lpstr>4. AVOIDING</vt:lpstr>
      <vt:lpstr>4. AVOIDING</vt:lpstr>
      <vt:lpstr>4. AVOIDING</vt:lpstr>
      <vt:lpstr>5. COLLABORATING</vt:lpstr>
      <vt:lpstr>5. COLLABORATING</vt:lpstr>
      <vt:lpstr>Black</vt:lpstr>
      <vt:lpstr>Church Dynamics link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AND RECONCILIATION</dc:title>
  <dc:creator>Scott Wooddell</dc:creator>
  <cp:lastModifiedBy>Rick Griffith</cp:lastModifiedBy>
  <cp:revision>14</cp:revision>
  <dcterms:created xsi:type="dcterms:W3CDTF">2016-09-27T21:31:09Z</dcterms:created>
  <dcterms:modified xsi:type="dcterms:W3CDTF">2019-06-18T22:38:22Z</dcterms:modified>
</cp:coreProperties>
</file>