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25"/>
  </p:notesMasterIdLst>
  <p:sldIdLst>
    <p:sldId id="256" r:id="rId4"/>
    <p:sldId id="52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4" r:id="rId19"/>
    <p:sldId id="271" r:id="rId20"/>
    <p:sldId id="272" r:id="rId21"/>
    <p:sldId id="273" r:id="rId22"/>
    <p:sldId id="275" r:id="rId23"/>
    <p:sldId id="52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32" autoAdjust="0"/>
    <p:restoredTop sz="94674"/>
  </p:normalViewPr>
  <p:slideViewPr>
    <p:cSldViewPr>
      <p:cViewPr varScale="1">
        <p:scale>
          <a:sx n="150" d="100"/>
          <a:sy n="150" d="100"/>
        </p:scale>
        <p:origin x="272" y="16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83567-8BEC-A242-AA3B-07108108A9D9}" type="datetimeFigureOut">
              <a:rPr lang="en-US" smtClean="0"/>
              <a:t>5/5/21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84B1F-DA11-2840-AA57-DBE4E11DE32D}" type="slidenum">
              <a:rPr lang="en-US" smtClean="0"/>
              <a:t>‹#›</a:t>
            </a:fld>
            <a:endParaRPr lang="en-US"/>
          </a:p>
        </p:txBody>
      </p:sp>
    </p:spTree>
    <p:extLst>
      <p:ext uri="{BB962C8B-B14F-4D97-AF65-F5344CB8AC3E}">
        <p14:creationId xmlns:p14="http://schemas.microsoft.com/office/powerpoint/2010/main" val="285636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Dynamics (cd)</a:t>
            </a:r>
          </a:p>
        </p:txBody>
      </p:sp>
    </p:spTree>
    <p:extLst>
      <p:ext uri="{BB962C8B-B14F-4D97-AF65-F5344CB8AC3E}">
        <p14:creationId xmlns:p14="http://schemas.microsoft.com/office/powerpoint/2010/main" val="193154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BFD3A6-CF16-4F04-BC66-F56F14D1470E}"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310161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FD3A6-CF16-4F04-BC66-F56F14D1470E}"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342707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FD3A6-CF16-4F04-BC66-F56F14D1470E}"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331196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512647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074314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211435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225969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627734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953485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380774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634246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FD3A6-CF16-4F04-BC66-F56F14D1470E}"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2041988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603165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766978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282199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016084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6987768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5342510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816072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1533040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34520557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496364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FD3A6-CF16-4F04-BC66-F56F14D1470E}"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1736212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594400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1891731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84948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BFD3A6-CF16-4F04-BC66-F56F14D1470E}" type="datetimeFigureOut">
              <a:rPr lang="en-US" smtClean="0"/>
              <a:t>5/5/21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421695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BFD3A6-CF16-4F04-BC66-F56F14D1470E}" type="datetimeFigureOut">
              <a:rPr lang="en-US" smtClean="0"/>
              <a:t>5/5/21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428518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BFD3A6-CF16-4F04-BC66-F56F14D1470E}" type="datetimeFigureOut">
              <a:rPr lang="en-US" smtClean="0"/>
              <a:t>5/5/21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47725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FD3A6-CF16-4F04-BC66-F56F14D1470E}" type="datetimeFigureOut">
              <a:rPr lang="en-US" smtClean="0"/>
              <a:t>5/5/21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8908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FD3A6-CF16-4F04-BC66-F56F14D1470E}" type="datetimeFigureOut">
              <a:rPr lang="en-US" smtClean="0"/>
              <a:t>5/5/21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149551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FD3A6-CF16-4F04-BC66-F56F14D1470E}" type="datetimeFigureOut">
              <a:rPr lang="en-US" smtClean="0"/>
              <a:t>5/5/21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C9D81-2A19-469E-8FDB-8291B1602C38}" type="slidenum">
              <a:rPr lang="en-US" smtClean="0"/>
              <a:t>‹#›</a:t>
            </a:fld>
            <a:endParaRPr lang="en-US"/>
          </a:p>
        </p:txBody>
      </p:sp>
    </p:spTree>
    <p:extLst>
      <p:ext uri="{BB962C8B-B14F-4D97-AF65-F5344CB8AC3E}">
        <p14:creationId xmlns:p14="http://schemas.microsoft.com/office/powerpoint/2010/main" val="154835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FD3A6-CF16-4F04-BC66-F56F14D1470E}" type="datetimeFigureOut">
              <a:rPr lang="en-US" smtClean="0"/>
              <a:t>5/5/21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C9D81-2A19-469E-8FDB-8291B1602C38}" type="slidenum">
              <a:rPr lang="en-US" smtClean="0"/>
              <a:t>‹#›</a:t>
            </a:fld>
            <a:endParaRPr lang="en-US"/>
          </a:p>
        </p:txBody>
      </p:sp>
    </p:spTree>
    <p:extLst>
      <p:ext uri="{BB962C8B-B14F-4D97-AF65-F5344CB8AC3E}">
        <p14:creationId xmlns:p14="http://schemas.microsoft.com/office/powerpoint/2010/main" val="902326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1351305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61481241"/>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solidFill>
            <a:schemeClr val="tx1"/>
          </a:solidFill>
        </p:spPr>
        <p:txBody>
          <a:bodyPr>
            <a:normAutofit/>
          </a:bodyPr>
          <a:lstStyle/>
          <a:p>
            <a:r>
              <a:rPr lang="zh-CN" altLang="en-US" sz="4000" b="1" dirty="0">
                <a:solidFill>
                  <a:schemeClr val="bg2"/>
                </a:solidFill>
              </a:rPr>
              <a:t>十大领袖者素质</a:t>
            </a:r>
            <a:br>
              <a:rPr lang="en-US" altLang="zh-CN" sz="4000" b="1" dirty="0">
                <a:solidFill>
                  <a:schemeClr val="bg2"/>
                </a:solidFill>
              </a:rPr>
            </a:br>
            <a:r>
              <a:rPr lang="en-US" sz="1200" dirty="0">
                <a:solidFill>
                  <a:schemeClr val="bg2"/>
                </a:solidFill>
              </a:rPr>
              <a:t>TOP TEN LEADER QUALITIES</a:t>
            </a:r>
          </a:p>
        </p:txBody>
      </p:sp>
      <p:pic>
        <p:nvPicPr>
          <p:cNvPr id="1026" name="Picture 2" descr="C:\Users\scott.EASTRIDGE\AppData\Local\Microsoft\Windows\Temporary Internet Files\Content.IE5\LBJ1E9P7\leadership-development-tra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76202"/>
            <a:ext cx="5562600" cy="36974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B4A8564-227A-5948-A4AF-984EEB1E03C3}"/>
              </a:ext>
            </a:extLst>
          </p:cNvPr>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Scott Wooddell</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818463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47800"/>
            <a:ext cx="8382000" cy="1200329"/>
          </a:xfrm>
          <a:prstGeom prst="rect">
            <a:avLst/>
          </a:prstGeom>
          <a:noFill/>
        </p:spPr>
        <p:txBody>
          <a:bodyPr wrap="square" rtlCol="0">
            <a:spAutoFit/>
          </a:bodyPr>
          <a:lstStyle/>
          <a:p>
            <a:r>
              <a:rPr lang="en-US" sz="3600" b="1" dirty="0"/>
              <a:t>6.</a:t>
            </a:r>
            <a:r>
              <a:rPr lang="zh-CN" altLang="en-US" sz="3600" b="1" u="sng" dirty="0"/>
              <a:t>纪律</a:t>
            </a:r>
            <a:r>
              <a:rPr lang="en-US" altLang="zh-CN" sz="3600" b="1" dirty="0"/>
              <a:t>–</a:t>
            </a:r>
            <a:r>
              <a:rPr lang="zh-CN" altLang="en-US" sz="3600" b="1" dirty="0"/>
              <a:t>自我控制和勤奋表达的纪律，并酌情以灵活性为标志。</a:t>
            </a:r>
            <a:endParaRPr lang="en-US" altLang="zh-CN" sz="3600" b="1" dirty="0"/>
          </a:p>
        </p:txBody>
      </p:sp>
      <p:grpSp>
        <p:nvGrpSpPr>
          <p:cNvPr id="13" name="Group 6"/>
          <p:cNvGrpSpPr>
            <a:grpSpLocks/>
          </p:cNvGrpSpPr>
          <p:nvPr/>
        </p:nvGrpSpPr>
        <p:grpSpPr bwMode="auto">
          <a:xfrm>
            <a:off x="2743201" y="2604655"/>
            <a:ext cx="6400800" cy="4329545"/>
            <a:chOff x="0" y="1056"/>
            <a:chExt cx="4484" cy="3312"/>
          </a:xfrm>
        </p:grpSpPr>
        <p:pic>
          <p:nvPicPr>
            <p:cNvPr id="14" name="Picture 4" descr="Luke0001"/>
            <p:cNvPicPr>
              <a:picLocks noChangeAspect="1" noChangeArrowheads="1"/>
            </p:cNvPicPr>
            <p:nvPr/>
          </p:nvPicPr>
          <p:blipFill>
            <a:blip r:embed="rId2">
              <a:extLst>
                <a:ext uri="{28A0092B-C50C-407E-A947-70E740481C1C}">
                  <a14:useLocalDpi xmlns:a14="http://schemas.microsoft.com/office/drawing/2010/main" val="0"/>
                </a:ext>
              </a:extLst>
            </a:blip>
            <a:srcRect t="1210" r="4533"/>
            <a:stretch>
              <a:fillRect/>
            </a:stretch>
          </p:blipFill>
          <p:spPr bwMode="auto">
            <a:xfrm>
              <a:off x="0" y="1056"/>
              <a:ext cx="4464" cy="32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Luke0001"/>
            <p:cNvPicPr>
              <a:picLocks noChangeAspect="1" noChangeArrowheads="1"/>
            </p:cNvPicPr>
            <p:nvPr/>
          </p:nvPicPr>
          <p:blipFill>
            <a:blip r:embed="rId2">
              <a:extLst>
                <a:ext uri="{28A0092B-C50C-407E-A947-70E740481C1C}">
                  <a14:useLocalDpi xmlns:a14="http://schemas.microsoft.com/office/drawing/2010/main" val="0"/>
                </a:ext>
              </a:extLst>
            </a:blip>
            <a:srcRect l="74936"/>
            <a:stretch>
              <a:fillRect/>
            </a:stretch>
          </p:blipFill>
          <p:spPr bwMode="auto">
            <a:xfrm>
              <a:off x="3312" y="1064"/>
              <a:ext cx="1172" cy="330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1BBAC05F-A153-C345-A28A-E0BA162E157C}"/>
              </a:ext>
            </a:extLst>
          </p:cNvPr>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
        <p:nvSpPr>
          <p:cNvPr id="8" name="TextBox 7">
            <a:extLst>
              <a:ext uri="{FF2B5EF4-FFF2-40B4-BE49-F238E27FC236}">
                <a16:creationId xmlns:a16="http://schemas.microsoft.com/office/drawing/2014/main" id="{03FCD881-D70E-3A4A-B2CF-DD791220D919}"/>
              </a:ext>
            </a:extLst>
          </p:cNvPr>
          <p:cNvSpPr txBox="1"/>
          <p:nvPr/>
        </p:nvSpPr>
        <p:spPr>
          <a:xfrm>
            <a:off x="28549" y="3768558"/>
            <a:ext cx="2549237" cy="1938992"/>
          </a:xfrm>
          <a:prstGeom prst="rect">
            <a:avLst/>
          </a:prstGeom>
          <a:noFill/>
        </p:spPr>
        <p:txBody>
          <a:bodyPr wrap="square" rtlCol="0">
            <a:spAutoFit/>
          </a:bodyPr>
          <a:lstStyle/>
          <a:p>
            <a:r>
              <a:rPr lang="en-US" sz="2000" u="sng" dirty="0"/>
              <a:t>DISCIPLINE</a:t>
            </a:r>
            <a:r>
              <a:rPr lang="en-US" sz="2000" dirty="0"/>
              <a:t> – Discipline that is expressed by self-control and diligence and marked by flexibility as appropriate.</a:t>
            </a:r>
          </a:p>
        </p:txBody>
      </p:sp>
    </p:spTree>
    <p:extLst>
      <p:ext uri="{BB962C8B-B14F-4D97-AF65-F5344CB8AC3E}">
        <p14:creationId xmlns:p14="http://schemas.microsoft.com/office/powerpoint/2010/main" val="204684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371600"/>
            <a:ext cx="4800600" cy="4524315"/>
          </a:xfrm>
          <a:prstGeom prst="rect">
            <a:avLst/>
          </a:prstGeom>
          <a:noFill/>
        </p:spPr>
        <p:txBody>
          <a:bodyPr wrap="square" rtlCol="0">
            <a:spAutoFit/>
          </a:bodyPr>
          <a:lstStyle/>
          <a:p>
            <a:r>
              <a:rPr lang="en-US" sz="3600" b="1" dirty="0"/>
              <a:t>7.</a:t>
            </a:r>
            <a:r>
              <a:rPr lang="zh-CN" altLang="en-US" sz="3600" b="1" u="sng" dirty="0"/>
              <a:t>忠诚度</a:t>
            </a:r>
            <a:r>
              <a:rPr lang="en-US" sz="3600" b="1" u="sng" dirty="0"/>
              <a:t>-</a:t>
            </a:r>
            <a:r>
              <a:rPr lang="zh-CN" altLang="en-US" sz="3600" b="1" dirty="0"/>
              <a:t>忠诚度体现在忠诚关系中，以极大的个人代价支持他人。 </a:t>
            </a:r>
            <a:endParaRPr lang="en-US" sz="3600" b="1" dirty="0"/>
          </a:p>
          <a:p>
            <a:r>
              <a:rPr lang="zh-CN" altLang="en-US" sz="3600" b="1" dirty="0"/>
              <a:t>忠诚是对领导者的承诺</a:t>
            </a:r>
            <a:endParaRPr lang="en-US" sz="3600" b="1" dirty="0"/>
          </a:p>
          <a:p>
            <a:endParaRPr lang="en-US" sz="2400" u="sng" dirty="0"/>
          </a:p>
          <a:p>
            <a:r>
              <a:rPr lang="en-US" sz="2400" u="sng" dirty="0"/>
              <a:t>LOYALTY</a:t>
            </a:r>
            <a:r>
              <a:rPr lang="en-US" sz="2400" dirty="0"/>
              <a:t> – Loyalty as expressed in faithfulness in relationships that supports others at great personal cost.  Loyalty is a commitment to the people one leads</a:t>
            </a:r>
          </a:p>
        </p:txBody>
      </p:sp>
      <p:pic>
        <p:nvPicPr>
          <p:cNvPr id="4" name="Picture 3" descr="scan"/>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5105400" y="1371600"/>
            <a:ext cx="4038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A59606-361E-8A46-9A65-7C8C9FC77BCD}"/>
              </a:ext>
            </a:extLst>
          </p:cNvPr>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Tree>
    <p:extLst>
      <p:ext uri="{BB962C8B-B14F-4D97-AF65-F5344CB8AC3E}">
        <p14:creationId xmlns:p14="http://schemas.microsoft.com/office/powerpoint/2010/main" val="11612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371600"/>
            <a:ext cx="8229600" cy="1754326"/>
          </a:xfrm>
          <a:prstGeom prst="rect">
            <a:avLst/>
          </a:prstGeom>
          <a:noFill/>
        </p:spPr>
        <p:txBody>
          <a:bodyPr wrap="square" rtlCol="0">
            <a:spAutoFit/>
          </a:bodyPr>
          <a:lstStyle/>
          <a:p>
            <a:r>
              <a:rPr lang="en-US" sz="3600" b="1" dirty="0"/>
              <a:t>8.</a:t>
            </a:r>
            <a:r>
              <a:rPr lang="zh-CN" altLang="en-US" sz="3600" b="1" dirty="0"/>
              <a:t>脆弱性</a:t>
            </a:r>
            <a:r>
              <a:rPr lang="en-US" sz="3600" b="1" dirty="0"/>
              <a:t>/</a:t>
            </a:r>
            <a:r>
              <a:rPr lang="zh-CN" altLang="en-US" sz="3600" b="1" dirty="0"/>
              <a:t>完整性</a:t>
            </a:r>
            <a:r>
              <a:rPr lang="en-US" altLang="zh-CN" sz="3600" b="1" dirty="0"/>
              <a:t>–</a:t>
            </a:r>
            <a:r>
              <a:rPr lang="zh-CN" altLang="en-US" sz="3600" b="1" dirty="0"/>
              <a:t>脆弱性</a:t>
            </a:r>
            <a:r>
              <a:rPr lang="en-US" sz="3600" b="1" dirty="0"/>
              <a:t>/</a:t>
            </a:r>
            <a:r>
              <a:rPr lang="zh-CN" altLang="en-US" sz="3600" b="1" dirty="0"/>
              <a:t>亲密关系使领导者处于牺牲地位</a:t>
            </a:r>
            <a:endParaRPr lang="en-US" sz="3600" b="1" dirty="0"/>
          </a:p>
          <a:p>
            <a:r>
              <a:rPr lang="en-US" dirty="0"/>
              <a:t> </a:t>
            </a:r>
            <a:r>
              <a:rPr lang="en-US" u="sng" dirty="0"/>
              <a:t>VULNERABILITY/INTIMACY</a:t>
            </a:r>
            <a:r>
              <a:rPr lang="en-US" dirty="0"/>
              <a:t> – Vulnerability/intimacy that puts the leader in a sacrificial position</a:t>
            </a:r>
            <a:r>
              <a:rPr lang="en-US" b="1" dirty="0"/>
              <a:t>.</a:t>
            </a:r>
          </a:p>
        </p:txBody>
      </p:sp>
      <p:pic>
        <p:nvPicPr>
          <p:cNvPr id="8" name="Picture 4" descr="Luke&amp;Pa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819400"/>
            <a:ext cx="5334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3429000"/>
            <a:ext cx="3505200" cy="2308324"/>
          </a:xfrm>
          <a:prstGeom prst="rect">
            <a:avLst/>
          </a:prstGeom>
          <a:noFill/>
        </p:spPr>
        <p:txBody>
          <a:bodyPr wrap="square" rtlCol="0">
            <a:spAutoFit/>
          </a:bodyPr>
          <a:lstStyle/>
          <a:p>
            <a:pPr algn="ctr"/>
            <a:r>
              <a:rPr lang="zh-CN" altLang="en-US" sz="2800" b="1" dirty="0"/>
              <a:t>脆弱性</a:t>
            </a:r>
            <a:r>
              <a:rPr lang="en-US" altLang="zh-CN" sz="2800" b="1" dirty="0"/>
              <a:t>/</a:t>
            </a:r>
            <a:r>
              <a:rPr lang="zh-CN" altLang="en-US" sz="2800" b="1" dirty="0"/>
              <a:t>亲密性是愿意以适当的方式进行披露和自我牺牲。</a:t>
            </a:r>
            <a:endParaRPr lang="en-US" altLang="zh-CN" sz="2800" b="1" dirty="0"/>
          </a:p>
          <a:p>
            <a:pPr algn="ctr"/>
            <a:r>
              <a:rPr lang="en-US" sz="2000" dirty="0"/>
              <a:t>Vulnerability/intimacy is a willingness to disclose and give oneself in appropriate ways.</a:t>
            </a:r>
          </a:p>
        </p:txBody>
      </p:sp>
      <p:sp>
        <p:nvSpPr>
          <p:cNvPr id="6" name="TextBox 5">
            <a:extLst>
              <a:ext uri="{FF2B5EF4-FFF2-40B4-BE49-F238E27FC236}">
                <a16:creationId xmlns:a16="http://schemas.microsoft.com/office/drawing/2014/main" id="{5F9FDEA2-D1FC-1A47-966B-2336E4221013}"/>
              </a:ext>
            </a:extLst>
          </p:cNvPr>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Tree>
    <p:extLst>
      <p:ext uri="{BB962C8B-B14F-4D97-AF65-F5344CB8AC3E}">
        <p14:creationId xmlns:p14="http://schemas.microsoft.com/office/powerpoint/2010/main" val="38817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799" y="1371600"/>
            <a:ext cx="5153501" cy="4339650"/>
          </a:xfrm>
          <a:prstGeom prst="rect">
            <a:avLst/>
          </a:prstGeom>
          <a:noFill/>
        </p:spPr>
        <p:txBody>
          <a:bodyPr wrap="square" rtlCol="0">
            <a:spAutoFit/>
          </a:bodyPr>
          <a:lstStyle/>
          <a:p>
            <a:r>
              <a:rPr lang="en-US" sz="3600" b="1" dirty="0"/>
              <a:t>9.</a:t>
            </a:r>
            <a:r>
              <a:rPr lang="zh-CN" altLang="en-US" sz="3600" b="1" u="sng" dirty="0"/>
              <a:t>承诺</a:t>
            </a:r>
            <a:r>
              <a:rPr lang="en-US" altLang="zh-CN" sz="3600" b="1" dirty="0"/>
              <a:t>–</a:t>
            </a:r>
            <a:r>
              <a:rPr lang="zh-CN" altLang="en-US" sz="3600" b="1" dirty="0"/>
              <a:t>以奉献为标志的承诺。 承诺是通过将自己所需要的全部工作交给自己来完成事业的强烈愿望。</a:t>
            </a:r>
            <a:endParaRPr lang="en-US" sz="3600" b="1" dirty="0"/>
          </a:p>
          <a:p>
            <a:endParaRPr lang="en-US" sz="1600" u="sng" dirty="0"/>
          </a:p>
          <a:p>
            <a:r>
              <a:rPr lang="en-US" sz="2000" u="sng" dirty="0"/>
              <a:t>COMMITMENT</a:t>
            </a:r>
            <a:r>
              <a:rPr lang="en-US" sz="2000" dirty="0"/>
              <a:t> – Commitment that is marked by dedication.  Commitment is the strong desire to accomplish the cause by giving all he/she has to the tasks at hand.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301" y="1447800"/>
            <a:ext cx="3685699" cy="5410200"/>
          </a:xfrm>
          <a:prstGeom prst="rect">
            <a:avLst/>
          </a:prstGeom>
        </p:spPr>
      </p:pic>
      <p:sp>
        <p:nvSpPr>
          <p:cNvPr id="5" name="TextBox 4">
            <a:extLst>
              <a:ext uri="{FF2B5EF4-FFF2-40B4-BE49-F238E27FC236}">
                <a16:creationId xmlns:a16="http://schemas.microsoft.com/office/drawing/2014/main" id="{486102BF-8D66-E34E-9FE5-D3BD98297B43}"/>
              </a:ext>
            </a:extLst>
          </p:cNvPr>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Tree>
    <p:extLst>
      <p:ext uri="{BB962C8B-B14F-4D97-AF65-F5344CB8AC3E}">
        <p14:creationId xmlns:p14="http://schemas.microsoft.com/office/powerpoint/2010/main" val="257595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47800"/>
            <a:ext cx="5181600" cy="3785652"/>
          </a:xfrm>
          <a:prstGeom prst="rect">
            <a:avLst/>
          </a:prstGeom>
          <a:noFill/>
        </p:spPr>
        <p:txBody>
          <a:bodyPr wrap="square" rtlCol="0">
            <a:spAutoFit/>
          </a:bodyPr>
          <a:lstStyle/>
          <a:p>
            <a:r>
              <a:rPr lang="en-US" sz="3600" b="1" dirty="0"/>
              <a:t>10.</a:t>
            </a:r>
            <a:r>
              <a:rPr lang="zh-CN" altLang="en-US" sz="3600" b="1" u="sng" dirty="0"/>
              <a:t>信心</a:t>
            </a:r>
            <a:r>
              <a:rPr lang="en-US" altLang="zh-CN" sz="3600" b="1" dirty="0"/>
              <a:t>–</a:t>
            </a:r>
            <a:r>
              <a:rPr lang="zh-CN" altLang="en-US" sz="3600" b="1" dirty="0"/>
              <a:t>愿景激发了信心，并鼓励所有寻求实现愿景的人。 信心是愿景中的坚定保证</a:t>
            </a:r>
            <a:endParaRPr lang="en-US" sz="3600" b="1" dirty="0"/>
          </a:p>
          <a:p>
            <a:endParaRPr lang="en-US" sz="1600" u="sng" dirty="0"/>
          </a:p>
          <a:p>
            <a:r>
              <a:rPr lang="en-US" sz="2000" u="sng" dirty="0"/>
              <a:t>CONFIDENCE</a:t>
            </a:r>
            <a:r>
              <a:rPr lang="en-US" sz="2000" dirty="0"/>
              <a:t> – Confidence that is motivated by the vision and encouraging to all who are seeking to accomplish it.  Confidence is a firm assurance in the vision.</a:t>
            </a:r>
          </a:p>
        </p:txBody>
      </p:sp>
      <p:pic>
        <p:nvPicPr>
          <p:cNvPr id="4" name="Picture 3" descr="crossingred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4000"/>
            <a:ext cx="3657600" cy="518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5BCCB1-F2F6-6345-8298-DBA2D2A3A421}"/>
              </a:ext>
            </a:extLst>
          </p:cNvPr>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Tree>
    <p:extLst>
      <p:ext uri="{BB962C8B-B14F-4D97-AF65-F5344CB8AC3E}">
        <p14:creationId xmlns:p14="http://schemas.microsoft.com/office/powerpoint/2010/main" val="174641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407886"/>
            <a:ext cx="4017963" cy="5167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23362" cy="769441"/>
          </a:xfrm>
          <a:prstGeom prst="rect">
            <a:avLst/>
          </a:prstGeom>
          <a:solidFill>
            <a:srgbClr val="002060"/>
          </a:solidFill>
        </p:spPr>
        <p:txBody>
          <a:bodyPr wrap="square" rtlCol="0">
            <a:spAutoFit/>
          </a:bodyPr>
          <a:lstStyle/>
          <a:p>
            <a:pPr algn="ctr"/>
            <a:r>
              <a:rPr lang="zh-CN" altLang="en-US" sz="4400" b="1" dirty="0">
                <a:solidFill>
                  <a:schemeClr val="bg1"/>
                </a:solidFill>
              </a:rPr>
              <a:t>十大领袖者素质</a:t>
            </a:r>
            <a:endParaRPr lang="en-US" sz="4400" b="1" dirty="0">
              <a:solidFill>
                <a:schemeClr val="bg1"/>
              </a:solidFill>
            </a:endParaRPr>
          </a:p>
        </p:txBody>
      </p:sp>
      <p:sp>
        <p:nvSpPr>
          <p:cNvPr id="5" name="TextBox 4"/>
          <p:cNvSpPr txBox="1"/>
          <p:nvPr/>
        </p:nvSpPr>
        <p:spPr>
          <a:xfrm>
            <a:off x="228600" y="1371600"/>
            <a:ext cx="4724400" cy="3354765"/>
          </a:xfrm>
          <a:prstGeom prst="rect">
            <a:avLst/>
          </a:prstGeom>
          <a:noFill/>
        </p:spPr>
        <p:txBody>
          <a:bodyPr wrap="square" rtlCol="0">
            <a:spAutoFit/>
          </a:bodyPr>
          <a:lstStyle/>
          <a:p>
            <a:r>
              <a:rPr lang="en-US" sz="2400" b="1" dirty="0"/>
              <a:t>1. .</a:t>
            </a:r>
            <a:r>
              <a:rPr lang="zh-CN" altLang="en-US" sz="2400" b="1" dirty="0"/>
              <a:t>给跟随者树立基督化的榜样，激励他们以同样的方式生活</a:t>
            </a:r>
            <a:endParaRPr lang="en-US" sz="2400" b="1" dirty="0"/>
          </a:p>
          <a:p>
            <a:endParaRPr lang="en-US" sz="1200" dirty="0"/>
          </a:p>
          <a:p>
            <a:r>
              <a:rPr lang="en-US" sz="1200" dirty="0"/>
              <a:t> Model </a:t>
            </a:r>
            <a:r>
              <a:rPr lang="en-US" sz="1200" u="sng" dirty="0"/>
              <a:t>Christ-likeness</a:t>
            </a:r>
            <a:r>
              <a:rPr lang="en-US" sz="1200" dirty="0"/>
              <a:t> to your followers to inspire them to live in the same manner.</a:t>
            </a:r>
          </a:p>
          <a:p>
            <a:endParaRPr lang="en-US" sz="1200" dirty="0"/>
          </a:p>
          <a:p>
            <a:r>
              <a:rPr lang="en-US" sz="2000" b="1" dirty="0"/>
              <a:t>2. .</a:t>
            </a:r>
            <a:r>
              <a:rPr lang="zh-CN" altLang="en-US" sz="2000" b="1" dirty="0"/>
              <a:t>呼召跟随者对基督有更深的承诺</a:t>
            </a:r>
            <a:endParaRPr lang="en-US" altLang="zh-CN" sz="2000" b="1" dirty="0"/>
          </a:p>
          <a:p>
            <a:r>
              <a:rPr lang="en-US" sz="1200" dirty="0"/>
              <a:t>Call your followers to a deeper </a:t>
            </a:r>
            <a:r>
              <a:rPr lang="en-US" sz="1200" u="sng" dirty="0"/>
              <a:t>commitment</a:t>
            </a:r>
            <a:r>
              <a:rPr lang="en-US" sz="1200" dirty="0"/>
              <a:t> to Christ.</a:t>
            </a:r>
          </a:p>
          <a:p>
            <a:endParaRPr lang="en-US" sz="1200" dirty="0"/>
          </a:p>
          <a:p>
            <a:r>
              <a:rPr lang="en-US" sz="2400" b="1" dirty="0"/>
              <a:t>3.</a:t>
            </a:r>
            <a:r>
              <a:rPr lang="zh-CN" altLang="en-US" sz="2400" b="1" dirty="0"/>
              <a:t>与跟随者一起探索改变，以保持教会为基督前进</a:t>
            </a:r>
            <a:endParaRPr lang="en-US" altLang="zh-CN" sz="2400" b="1" dirty="0"/>
          </a:p>
          <a:p>
            <a:r>
              <a:rPr lang="en-US" sz="1200" dirty="0"/>
              <a:t>Navigate </a:t>
            </a:r>
            <a:r>
              <a:rPr lang="en-US" sz="1200" u="sng" dirty="0"/>
              <a:t>change</a:t>
            </a:r>
            <a:r>
              <a:rPr lang="en-US" sz="1200" dirty="0"/>
              <a:t> with your followers to keep the church moving forward for Christ.</a:t>
            </a:r>
          </a:p>
        </p:txBody>
      </p:sp>
    </p:spTree>
    <p:extLst>
      <p:ext uri="{BB962C8B-B14F-4D97-AF65-F5344CB8AC3E}">
        <p14:creationId xmlns:p14="http://schemas.microsoft.com/office/powerpoint/2010/main" val="659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2000"/>
                                        <p:tgtEl>
                                          <p:spTgt spid="5">
                                            <p:txEl>
                                              <p:pRg st="4" end="4"/>
                                            </p:txEl>
                                          </p:spTgt>
                                        </p:tgtEl>
                                      </p:cBhvr>
                                    </p:animEffect>
                                    <p:anim calcmode="lin" valueType="num">
                                      <p:cBhvr>
                                        <p:cTn id="8"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2000"/>
                                        <p:tgtEl>
                                          <p:spTgt spid="5">
                                            <p:txEl>
                                              <p:pRg st="5" end="5"/>
                                            </p:txEl>
                                          </p:spTgt>
                                        </p:tgtEl>
                                      </p:cBhvr>
                                    </p:animEffect>
                                    <p:anim calcmode="lin" valueType="num">
                                      <p:cBhvr>
                                        <p:cTn id="15"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2000"/>
                                        <p:tgtEl>
                                          <p:spTgt spid="5">
                                            <p:txEl>
                                              <p:pRg st="7" end="7"/>
                                            </p:txEl>
                                          </p:spTgt>
                                        </p:tgtEl>
                                      </p:cBhvr>
                                    </p:animEffect>
                                    <p:anim calcmode="lin" valueType="num">
                                      <p:cBhvr>
                                        <p:cTn id="22" dur="200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2000"/>
                                        <p:tgtEl>
                                          <p:spTgt spid="5">
                                            <p:txEl>
                                              <p:pRg st="8" end="8"/>
                                            </p:txEl>
                                          </p:spTgt>
                                        </p:tgtEl>
                                      </p:cBhvr>
                                    </p:animEffect>
                                    <p:anim calcmode="lin" valueType="num">
                                      <p:cBhvr>
                                        <p:cTn id="29" dur="200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371600"/>
            <a:ext cx="4017963"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219200"/>
            <a:ext cx="4724400" cy="2308324"/>
          </a:xfrm>
          <a:prstGeom prst="rect">
            <a:avLst/>
          </a:prstGeom>
          <a:noFill/>
        </p:spPr>
        <p:txBody>
          <a:bodyPr wrap="square" rtlCol="0">
            <a:spAutoFit/>
          </a:bodyPr>
          <a:lstStyle/>
          <a:p>
            <a:r>
              <a:rPr lang="en-US" sz="2400" b="1" dirty="0"/>
              <a:t>4.</a:t>
            </a:r>
            <a:r>
              <a:rPr lang="zh-CN" altLang="en-US" sz="2400" b="1" dirty="0"/>
              <a:t>倾听您的追随者，以表达对他们的尊重和谦卑。 向他们学习，让他们知道您没有所有答案或必须做出所有决定。</a:t>
            </a:r>
            <a:endParaRPr lang="en-US" sz="2400" b="1" dirty="0"/>
          </a:p>
          <a:p>
            <a:endParaRPr lang="en-US" sz="1200" dirty="0"/>
          </a:p>
          <a:p>
            <a:r>
              <a:rPr lang="en-US" sz="1200" dirty="0"/>
              <a:t>Listen to your followers to demonstrate </a:t>
            </a:r>
            <a:r>
              <a:rPr lang="en-US" sz="1200" u="sng" dirty="0"/>
              <a:t>respect</a:t>
            </a:r>
            <a:r>
              <a:rPr lang="en-US" sz="1200" dirty="0"/>
              <a:t> and humility toward them.  Learn from them so they know you don’t have all the answers or have to make all the decisions.</a:t>
            </a:r>
          </a:p>
        </p:txBody>
      </p:sp>
      <p:sp>
        <p:nvSpPr>
          <p:cNvPr id="3" name="TextBox 2"/>
          <p:cNvSpPr txBox="1"/>
          <p:nvPr/>
        </p:nvSpPr>
        <p:spPr>
          <a:xfrm>
            <a:off x="228600" y="4191000"/>
            <a:ext cx="4724400" cy="1938992"/>
          </a:xfrm>
          <a:prstGeom prst="rect">
            <a:avLst/>
          </a:prstGeom>
          <a:noFill/>
        </p:spPr>
        <p:txBody>
          <a:bodyPr wrap="square" rtlCol="0">
            <a:spAutoFit/>
          </a:bodyPr>
          <a:lstStyle/>
          <a:p>
            <a:r>
              <a:rPr lang="en-US" sz="2400" b="1" dirty="0"/>
              <a:t>5. </a:t>
            </a:r>
            <a:r>
              <a:rPr lang="zh-CN" altLang="en-US" sz="2400" b="1" dirty="0"/>
              <a:t>向追随者传达方向和您对愿景的关注，以使他们的承诺保持新鲜感并按目标努力</a:t>
            </a:r>
            <a:endParaRPr lang="en-US" sz="2400" b="1" dirty="0"/>
          </a:p>
          <a:p>
            <a:endParaRPr lang="en-US" sz="2400" b="1" dirty="0"/>
          </a:p>
          <a:p>
            <a:r>
              <a:rPr lang="en-US" sz="1200" dirty="0"/>
              <a:t>Communicate </a:t>
            </a:r>
            <a:r>
              <a:rPr lang="en-US" sz="1200" u="sng" dirty="0"/>
              <a:t>direction</a:t>
            </a:r>
            <a:r>
              <a:rPr lang="en-US" sz="1200" dirty="0"/>
              <a:t> and your visions concerns to your followers in order to keep their commitment fresh and their efforts on target.</a:t>
            </a:r>
          </a:p>
        </p:txBody>
      </p:sp>
      <p:sp>
        <p:nvSpPr>
          <p:cNvPr id="6" name="TextBox 5">
            <a:extLst>
              <a:ext uri="{FF2B5EF4-FFF2-40B4-BE49-F238E27FC236}">
                <a16:creationId xmlns:a16="http://schemas.microsoft.com/office/drawing/2014/main" id="{162B30D1-ECB2-EE4B-AF3E-C57598ED288D}"/>
              </a:ext>
            </a:extLst>
          </p:cNvPr>
          <p:cNvSpPr txBox="1"/>
          <p:nvPr/>
        </p:nvSpPr>
        <p:spPr>
          <a:xfrm>
            <a:off x="0" y="0"/>
            <a:ext cx="9123362" cy="769441"/>
          </a:xfrm>
          <a:prstGeom prst="rect">
            <a:avLst/>
          </a:prstGeom>
          <a:solidFill>
            <a:srgbClr val="002060"/>
          </a:solidFill>
        </p:spPr>
        <p:txBody>
          <a:bodyPr wrap="square" rtlCol="0">
            <a:spAutoFit/>
          </a:bodyPr>
          <a:lstStyle/>
          <a:p>
            <a:pPr algn="ctr"/>
            <a:r>
              <a:rPr lang="zh-CN" altLang="en-US" sz="4400" b="1" dirty="0">
                <a:solidFill>
                  <a:schemeClr val="bg1"/>
                </a:solidFill>
              </a:rPr>
              <a:t>十大领袖者素质</a:t>
            </a:r>
            <a:endParaRPr lang="en-US" sz="4400" b="1" dirty="0">
              <a:solidFill>
                <a:schemeClr val="bg1"/>
              </a:solidFill>
            </a:endParaRPr>
          </a:p>
        </p:txBody>
      </p:sp>
    </p:spTree>
    <p:extLst>
      <p:ext uri="{BB962C8B-B14F-4D97-AF65-F5344CB8AC3E}">
        <p14:creationId xmlns:p14="http://schemas.microsoft.com/office/powerpoint/2010/main" val="294012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2000"/>
                                        <p:tgtEl>
                                          <p:spTgt spid="5">
                                            <p:txEl>
                                              <p:pRg st="2" end="2"/>
                                            </p:txEl>
                                          </p:spTgt>
                                        </p:tgtEl>
                                      </p:cBhvr>
                                    </p:animEffect>
                                    <p:anim calcmode="lin" valueType="num">
                                      <p:cBhvr>
                                        <p:cTn id="15"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1371600"/>
            <a:ext cx="4170363"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838200"/>
            <a:ext cx="4571999" cy="5509200"/>
          </a:xfrm>
          <a:prstGeom prst="rect">
            <a:avLst/>
          </a:prstGeom>
          <a:noFill/>
        </p:spPr>
        <p:txBody>
          <a:bodyPr wrap="square" rtlCol="0">
            <a:spAutoFit/>
          </a:bodyPr>
          <a:lstStyle/>
          <a:p>
            <a:pPr marL="342900" indent="-342900">
              <a:buAutoNum type="arabicPeriod"/>
            </a:pPr>
            <a:r>
              <a:rPr lang="en-US" sz="800" dirty="0">
                <a:solidFill>
                  <a:schemeClr val="bg1"/>
                </a:solidFill>
              </a:rPr>
              <a:t>C</a:t>
            </a:r>
          </a:p>
          <a:p>
            <a:r>
              <a:rPr lang="en-US" sz="2000" b="1" dirty="0"/>
              <a:t>6.</a:t>
            </a:r>
            <a:r>
              <a:rPr lang="zh-CN" altLang="en-US" sz="2000" b="1" dirty="0"/>
              <a:t>训练并释放您的追随者，使他们获得个人成长的回报，并为事工的远景做出持续的贡献</a:t>
            </a:r>
            <a:endParaRPr lang="en-US" altLang="zh-CN" sz="2000" b="1" dirty="0"/>
          </a:p>
          <a:p>
            <a:endParaRPr lang="en-US" sz="1200" b="1" dirty="0"/>
          </a:p>
          <a:p>
            <a:r>
              <a:rPr lang="en-US" sz="1200" b="1" dirty="0"/>
              <a:t>Disciple and release your followers so they gain the reward of </a:t>
            </a:r>
            <a:r>
              <a:rPr lang="en-US" sz="1200" b="1" u="sng" dirty="0"/>
              <a:t>personal</a:t>
            </a:r>
            <a:r>
              <a:rPr lang="en-US" sz="1200" b="1" dirty="0"/>
              <a:t> </a:t>
            </a:r>
            <a:r>
              <a:rPr lang="en-US" sz="1200" b="1" u="sng" dirty="0"/>
              <a:t>growth</a:t>
            </a:r>
            <a:r>
              <a:rPr lang="en-US" sz="1200" b="1" dirty="0"/>
              <a:t> and a sense of on-going contribution to the ministry vision.</a:t>
            </a:r>
            <a:endParaRPr lang="en-US" sz="1200" dirty="0"/>
          </a:p>
          <a:p>
            <a:r>
              <a:rPr lang="en-US" sz="1200" dirty="0">
                <a:solidFill>
                  <a:schemeClr val="bg1"/>
                </a:solidFill>
              </a:rPr>
              <a:t>C</a:t>
            </a:r>
          </a:p>
          <a:p>
            <a:pPr marL="342900" indent="-342900">
              <a:buAutoNum type="arabicPeriod"/>
            </a:pPr>
            <a:r>
              <a:rPr lang="en-US" sz="800" dirty="0">
                <a:solidFill>
                  <a:schemeClr val="bg1"/>
                </a:solidFill>
              </a:rPr>
              <a:t>C</a:t>
            </a:r>
          </a:p>
          <a:p>
            <a:pPr marL="342900" indent="-342900">
              <a:buAutoNum type="arabicPeriod"/>
            </a:pPr>
            <a:r>
              <a:rPr lang="en-US" sz="800" dirty="0">
                <a:solidFill>
                  <a:schemeClr val="bg1"/>
                </a:solidFill>
              </a:rPr>
              <a:t>C</a:t>
            </a:r>
          </a:p>
          <a:p>
            <a:r>
              <a:rPr lang="en-US" sz="2000" b="1" dirty="0"/>
              <a:t>7. </a:t>
            </a:r>
            <a:r>
              <a:rPr lang="zh-CN" altLang="en-US" sz="2000" b="1" dirty="0"/>
              <a:t>通过认可和奖励他们的积极贡献来鼓励您的关注者</a:t>
            </a:r>
            <a:endParaRPr lang="en-US" sz="2000" b="1" dirty="0"/>
          </a:p>
          <a:p>
            <a:r>
              <a:rPr lang="en-US" sz="1200" dirty="0"/>
              <a:t> </a:t>
            </a:r>
          </a:p>
          <a:p>
            <a:r>
              <a:rPr lang="en-US" sz="1200" dirty="0"/>
              <a:t>Disciple and release your followers so they gain the reward of </a:t>
            </a:r>
            <a:r>
              <a:rPr lang="en-US" sz="1200" u="sng" dirty="0"/>
              <a:t>personal</a:t>
            </a:r>
            <a:r>
              <a:rPr lang="en-US" sz="1200" dirty="0"/>
              <a:t> </a:t>
            </a:r>
            <a:r>
              <a:rPr lang="en-US" sz="1200" u="sng" dirty="0"/>
              <a:t>growth</a:t>
            </a:r>
            <a:r>
              <a:rPr lang="en-US" sz="1200" dirty="0"/>
              <a:t> and a sense of on-going contribution to the ministry vision.</a:t>
            </a:r>
          </a:p>
          <a:p>
            <a:endParaRPr lang="en-US" sz="1200" b="1" dirty="0"/>
          </a:p>
          <a:p>
            <a:endParaRPr lang="en-US" sz="1200" b="1" dirty="0"/>
          </a:p>
          <a:p>
            <a:endParaRPr lang="en-US" sz="1200" b="1" dirty="0"/>
          </a:p>
          <a:p>
            <a:r>
              <a:rPr lang="en-US" sz="2000" b="1" dirty="0"/>
              <a:t>8. </a:t>
            </a:r>
            <a:r>
              <a:rPr lang="zh-CN" altLang="en-US" sz="2000" b="1" dirty="0"/>
              <a:t>评估并跟进您的追随者，以对愿景的实现负责，因此所有人都朝着一致的方向前进</a:t>
            </a:r>
            <a:endParaRPr lang="en-US" altLang="zh-CN" sz="2000" b="1" dirty="0"/>
          </a:p>
          <a:p>
            <a:endParaRPr lang="en-US" sz="1200" dirty="0"/>
          </a:p>
          <a:p>
            <a:r>
              <a:rPr lang="en-US" sz="1200" dirty="0"/>
              <a:t>Encourage your followers by recognizing and </a:t>
            </a:r>
            <a:r>
              <a:rPr lang="en-US" sz="1200" u="sng" dirty="0"/>
              <a:t>rewarding</a:t>
            </a:r>
            <a:r>
              <a:rPr lang="en-US" sz="1200" dirty="0"/>
              <a:t> their positive contributions.</a:t>
            </a:r>
          </a:p>
        </p:txBody>
      </p:sp>
      <p:sp>
        <p:nvSpPr>
          <p:cNvPr id="5" name="TextBox 4">
            <a:extLst>
              <a:ext uri="{FF2B5EF4-FFF2-40B4-BE49-F238E27FC236}">
                <a16:creationId xmlns:a16="http://schemas.microsoft.com/office/drawing/2014/main" id="{282958DB-A398-714C-BE23-334840F5026D}"/>
              </a:ext>
            </a:extLst>
          </p:cNvPr>
          <p:cNvSpPr txBox="1"/>
          <p:nvPr/>
        </p:nvSpPr>
        <p:spPr>
          <a:xfrm>
            <a:off x="0" y="0"/>
            <a:ext cx="9123362" cy="769441"/>
          </a:xfrm>
          <a:prstGeom prst="rect">
            <a:avLst/>
          </a:prstGeom>
          <a:solidFill>
            <a:srgbClr val="002060"/>
          </a:solidFill>
        </p:spPr>
        <p:txBody>
          <a:bodyPr wrap="square" rtlCol="0">
            <a:spAutoFit/>
          </a:bodyPr>
          <a:lstStyle/>
          <a:p>
            <a:pPr algn="ctr"/>
            <a:r>
              <a:rPr lang="zh-CN" altLang="en-US" sz="4400" b="1" dirty="0">
                <a:solidFill>
                  <a:schemeClr val="bg1"/>
                </a:solidFill>
              </a:rPr>
              <a:t>十大领袖者素质</a:t>
            </a:r>
            <a:endParaRPr lang="en-US" sz="4400" b="1" dirty="0">
              <a:solidFill>
                <a:schemeClr val="bg1"/>
              </a:solidFill>
            </a:endParaRPr>
          </a:p>
        </p:txBody>
      </p:sp>
    </p:spTree>
    <p:extLst>
      <p:ext uri="{BB962C8B-B14F-4D97-AF65-F5344CB8AC3E}">
        <p14:creationId xmlns:p14="http://schemas.microsoft.com/office/powerpoint/2010/main" val="36868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80">
                                          <p:stCondLst>
                                            <p:cond delay="0"/>
                                          </p:stCondLst>
                                        </p:cTn>
                                        <p:tgtEl>
                                          <p:spTgt spid="3">
                                            <p:txEl>
                                              <p:pRg st="7" end="7"/>
                                            </p:txEl>
                                          </p:spTgt>
                                        </p:tgtEl>
                                      </p:cBhvr>
                                    </p:animEffect>
                                    <p:anim calcmode="lin" valueType="num">
                                      <p:cBhvr>
                                        <p:cTn id="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7" end="7"/>
                                            </p:txEl>
                                          </p:spTgt>
                                        </p:tgtEl>
                                      </p:cBhvr>
                                      <p:to x="100000" y="60000"/>
                                    </p:animScale>
                                    <p:animScale>
                                      <p:cBhvr>
                                        <p:cTn id="14" dur="166" decel="50000">
                                          <p:stCondLst>
                                            <p:cond delay="676"/>
                                          </p:stCondLst>
                                        </p:cTn>
                                        <p:tgtEl>
                                          <p:spTgt spid="3">
                                            <p:txEl>
                                              <p:pRg st="7" end="7"/>
                                            </p:txEl>
                                          </p:spTgt>
                                        </p:tgtEl>
                                      </p:cBhvr>
                                      <p:to x="100000" y="100000"/>
                                    </p:animScale>
                                    <p:animScale>
                                      <p:cBhvr>
                                        <p:cTn id="15" dur="26">
                                          <p:stCondLst>
                                            <p:cond delay="1312"/>
                                          </p:stCondLst>
                                        </p:cTn>
                                        <p:tgtEl>
                                          <p:spTgt spid="3">
                                            <p:txEl>
                                              <p:pRg st="7" end="7"/>
                                            </p:txEl>
                                          </p:spTgt>
                                        </p:tgtEl>
                                      </p:cBhvr>
                                      <p:to x="100000" y="80000"/>
                                    </p:animScale>
                                    <p:animScale>
                                      <p:cBhvr>
                                        <p:cTn id="16" dur="166" decel="50000">
                                          <p:stCondLst>
                                            <p:cond delay="1338"/>
                                          </p:stCondLst>
                                        </p:cTn>
                                        <p:tgtEl>
                                          <p:spTgt spid="3">
                                            <p:txEl>
                                              <p:pRg st="7" end="7"/>
                                            </p:txEl>
                                          </p:spTgt>
                                        </p:tgtEl>
                                      </p:cBhvr>
                                      <p:to x="100000" y="100000"/>
                                    </p:animScale>
                                    <p:animScale>
                                      <p:cBhvr>
                                        <p:cTn id="17" dur="26">
                                          <p:stCondLst>
                                            <p:cond delay="1642"/>
                                          </p:stCondLst>
                                        </p:cTn>
                                        <p:tgtEl>
                                          <p:spTgt spid="3">
                                            <p:txEl>
                                              <p:pRg st="7" end="7"/>
                                            </p:txEl>
                                          </p:spTgt>
                                        </p:tgtEl>
                                      </p:cBhvr>
                                      <p:to x="100000" y="90000"/>
                                    </p:animScale>
                                    <p:animScale>
                                      <p:cBhvr>
                                        <p:cTn id="18" dur="166" decel="50000">
                                          <p:stCondLst>
                                            <p:cond delay="1668"/>
                                          </p:stCondLst>
                                        </p:cTn>
                                        <p:tgtEl>
                                          <p:spTgt spid="3">
                                            <p:txEl>
                                              <p:pRg st="7" end="7"/>
                                            </p:txEl>
                                          </p:spTgt>
                                        </p:tgtEl>
                                      </p:cBhvr>
                                      <p:to x="100000" y="100000"/>
                                    </p:animScale>
                                    <p:animScale>
                                      <p:cBhvr>
                                        <p:cTn id="19" dur="26">
                                          <p:stCondLst>
                                            <p:cond delay="1808"/>
                                          </p:stCondLst>
                                        </p:cTn>
                                        <p:tgtEl>
                                          <p:spTgt spid="3">
                                            <p:txEl>
                                              <p:pRg st="7" end="7"/>
                                            </p:txEl>
                                          </p:spTgt>
                                        </p:tgtEl>
                                      </p:cBhvr>
                                      <p:to x="100000" y="95000"/>
                                    </p:animScale>
                                    <p:animScale>
                                      <p:cBhvr>
                                        <p:cTn id="20" dur="166" decel="50000">
                                          <p:stCondLst>
                                            <p:cond delay="1834"/>
                                          </p:stCondLst>
                                        </p:cTn>
                                        <p:tgtEl>
                                          <p:spTgt spid="3">
                                            <p:txEl>
                                              <p:pRg st="7" end="7"/>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580">
                                          <p:stCondLst>
                                            <p:cond delay="0"/>
                                          </p:stCondLst>
                                        </p:cTn>
                                        <p:tgtEl>
                                          <p:spTgt spid="3">
                                            <p:txEl>
                                              <p:pRg st="8" end="8"/>
                                            </p:txEl>
                                          </p:spTgt>
                                        </p:tgtEl>
                                      </p:cBhvr>
                                    </p:animEffect>
                                    <p:anim calcmode="lin" valueType="num">
                                      <p:cBhvr>
                                        <p:cTn id="2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8" end="8"/>
                                            </p:txEl>
                                          </p:spTgt>
                                        </p:tgtEl>
                                      </p:cBhvr>
                                      <p:to x="100000" y="60000"/>
                                    </p:animScale>
                                    <p:animScale>
                                      <p:cBhvr>
                                        <p:cTn id="32" dur="166" decel="50000">
                                          <p:stCondLst>
                                            <p:cond delay="676"/>
                                          </p:stCondLst>
                                        </p:cTn>
                                        <p:tgtEl>
                                          <p:spTgt spid="3">
                                            <p:txEl>
                                              <p:pRg st="8" end="8"/>
                                            </p:txEl>
                                          </p:spTgt>
                                        </p:tgtEl>
                                      </p:cBhvr>
                                      <p:to x="100000" y="100000"/>
                                    </p:animScale>
                                    <p:animScale>
                                      <p:cBhvr>
                                        <p:cTn id="33" dur="26">
                                          <p:stCondLst>
                                            <p:cond delay="1312"/>
                                          </p:stCondLst>
                                        </p:cTn>
                                        <p:tgtEl>
                                          <p:spTgt spid="3">
                                            <p:txEl>
                                              <p:pRg st="8" end="8"/>
                                            </p:txEl>
                                          </p:spTgt>
                                        </p:tgtEl>
                                      </p:cBhvr>
                                      <p:to x="100000" y="80000"/>
                                    </p:animScale>
                                    <p:animScale>
                                      <p:cBhvr>
                                        <p:cTn id="34" dur="166" decel="50000">
                                          <p:stCondLst>
                                            <p:cond delay="1338"/>
                                          </p:stCondLst>
                                        </p:cTn>
                                        <p:tgtEl>
                                          <p:spTgt spid="3">
                                            <p:txEl>
                                              <p:pRg st="8" end="8"/>
                                            </p:txEl>
                                          </p:spTgt>
                                        </p:tgtEl>
                                      </p:cBhvr>
                                      <p:to x="100000" y="100000"/>
                                    </p:animScale>
                                    <p:animScale>
                                      <p:cBhvr>
                                        <p:cTn id="35" dur="26">
                                          <p:stCondLst>
                                            <p:cond delay="1642"/>
                                          </p:stCondLst>
                                        </p:cTn>
                                        <p:tgtEl>
                                          <p:spTgt spid="3">
                                            <p:txEl>
                                              <p:pRg st="8" end="8"/>
                                            </p:txEl>
                                          </p:spTgt>
                                        </p:tgtEl>
                                      </p:cBhvr>
                                      <p:to x="100000" y="90000"/>
                                    </p:animScale>
                                    <p:animScale>
                                      <p:cBhvr>
                                        <p:cTn id="36" dur="166" decel="50000">
                                          <p:stCondLst>
                                            <p:cond delay="1668"/>
                                          </p:stCondLst>
                                        </p:cTn>
                                        <p:tgtEl>
                                          <p:spTgt spid="3">
                                            <p:txEl>
                                              <p:pRg st="8" end="8"/>
                                            </p:txEl>
                                          </p:spTgt>
                                        </p:tgtEl>
                                      </p:cBhvr>
                                      <p:to x="100000" y="100000"/>
                                    </p:animScale>
                                    <p:animScale>
                                      <p:cBhvr>
                                        <p:cTn id="37" dur="26">
                                          <p:stCondLst>
                                            <p:cond delay="1808"/>
                                          </p:stCondLst>
                                        </p:cTn>
                                        <p:tgtEl>
                                          <p:spTgt spid="3">
                                            <p:txEl>
                                              <p:pRg st="8" end="8"/>
                                            </p:txEl>
                                          </p:spTgt>
                                        </p:tgtEl>
                                      </p:cBhvr>
                                      <p:to x="100000" y="95000"/>
                                    </p:animScale>
                                    <p:animScale>
                                      <p:cBhvr>
                                        <p:cTn id="38" dur="166" decel="50000">
                                          <p:stCondLst>
                                            <p:cond delay="1834"/>
                                          </p:stCondLst>
                                        </p:cTn>
                                        <p:tgtEl>
                                          <p:spTgt spid="3">
                                            <p:txEl>
                                              <p:pRg st="8" end="8"/>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down)">
                                      <p:cBhvr>
                                        <p:cTn id="43" dur="580">
                                          <p:stCondLst>
                                            <p:cond delay="0"/>
                                          </p:stCondLst>
                                        </p:cTn>
                                        <p:tgtEl>
                                          <p:spTgt spid="3">
                                            <p:txEl>
                                              <p:pRg st="9" end="9"/>
                                            </p:txEl>
                                          </p:spTgt>
                                        </p:tgtEl>
                                      </p:cBhvr>
                                    </p:animEffect>
                                    <p:anim calcmode="lin" valueType="num">
                                      <p:cBhvr>
                                        <p:cTn id="4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9" end="9"/>
                                            </p:txEl>
                                          </p:spTgt>
                                        </p:tgtEl>
                                      </p:cBhvr>
                                      <p:to x="100000" y="60000"/>
                                    </p:animScale>
                                    <p:animScale>
                                      <p:cBhvr>
                                        <p:cTn id="50" dur="166" decel="50000">
                                          <p:stCondLst>
                                            <p:cond delay="676"/>
                                          </p:stCondLst>
                                        </p:cTn>
                                        <p:tgtEl>
                                          <p:spTgt spid="3">
                                            <p:txEl>
                                              <p:pRg st="9" end="9"/>
                                            </p:txEl>
                                          </p:spTgt>
                                        </p:tgtEl>
                                      </p:cBhvr>
                                      <p:to x="100000" y="100000"/>
                                    </p:animScale>
                                    <p:animScale>
                                      <p:cBhvr>
                                        <p:cTn id="51" dur="26">
                                          <p:stCondLst>
                                            <p:cond delay="1312"/>
                                          </p:stCondLst>
                                        </p:cTn>
                                        <p:tgtEl>
                                          <p:spTgt spid="3">
                                            <p:txEl>
                                              <p:pRg st="9" end="9"/>
                                            </p:txEl>
                                          </p:spTgt>
                                        </p:tgtEl>
                                      </p:cBhvr>
                                      <p:to x="100000" y="80000"/>
                                    </p:animScale>
                                    <p:animScale>
                                      <p:cBhvr>
                                        <p:cTn id="52" dur="166" decel="50000">
                                          <p:stCondLst>
                                            <p:cond delay="1338"/>
                                          </p:stCondLst>
                                        </p:cTn>
                                        <p:tgtEl>
                                          <p:spTgt spid="3">
                                            <p:txEl>
                                              <p:pRg st="9" end="9"/>
                                            </p:txEl>
                                          </p:spTgt>
                                        </p:tgtEl>
                                      </p:cBhvr>
                                      <p:to x="100000" y="100000"/>
                                    </p:animScale>
                                    <p:animScale>
                                      <p:cBhvr>
                                        <p:cTn id="53" dur="26">
                                          <p:stCondLst>
                                            <p:cond delay="1642"/>
                                          </p:stCondLst>
                                        </p:cTn>
                                        <p:tgtEl>
                                          <p:spTgt spid="3">
                                            <p:txEl>
                                              <p:pRg st="9" end="9"/>
                                            </p:txEl>
                                          </p:spTgt>
                                        </p:tgtEl>
                                      </p:cBhvr>
                                      <p:to x="100000" y="90000"/>
                                    </p:animScale>
                                    <p:animScale>
                                      <p:cBhvr>
                                        <p:cTn id="54" dur="166" decel="50000">
                                          <p:stCondLst>
                                            <p:cond delay="1668"/>
                                          </p:stCondLst>
                                        </p:cTn>
                                        <p:tgtEl>
                                          <p:spTgt spid="3">
                                            <p:txEl>
                                              <p:pRg st="9" end="9"/>
                                            </p:txEl>
                                          </p:spTgt>
                                        </p:tgtEl>
                                      </p:cBhvr>
                                      <p:to x="100000" y="100000"/>
                                    </p:animScale>
                                    <p:animScale>
                                      <p:cBhvr>
                                        <p:cTn id="55" dur="26">
                                          <p:stCondLst>
                                            <p:cond delay="1808"/>
                                          </p:stCondLst>
                                        </p:cTn>
                                        <p:tgtEl>
                                          <p:spTgt spid="3">
                                            <p:txEl>
                                              <p:pRg st="9" end="9"/>
                                            </p:txEl>
                                          </p:spTgt>
                                        </p:tgtEl>
                                      </p:cBhvr>
                                      <p:to x="100000" y="95000"/>
                                    </p:animScale>
                                    <p:animScale>
                                      <p:cBhvr>
                                        <p:cTn id="56" dur="166" decel="50000">
                                          <p:stCondLst>
                                            <p:cond delay="1834"/>
                                          </p:stCondLst>
                                        </p:cTn>
                                        <p:tgtEl>
                                          <p:spTgt spid="3">
                                            <p:txEl>
                                              <p:pRg st="9" end="9"/>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wipe(down)">
                                      <p:cBhvr>
                                        <p:cTn id="61" dur="580">
                                          <p:stCondLst>
                                            <p:cond delay="0"/>
                                          </p:stCondLst>
                                        </p:cTn>
                                        <p:tgtEl>
                                          <p:spTgt spid="3">
                                            <p:txEl>
                                              <p:pRg st="13" end="13"/>
                                            </p:txEl>
                                          </p:spTgt>
                                        </p:tgtEl>
                                      </p:cBhvr>
                                    </p:animEffect>
                                    <p:anim calcmode="lin" valueType="num">
                                      <p:cBhvr>
                                        <p:cTn id="62"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13" end="13"/>
                                            </p:txEl>
                                          </p:spTgt>
                                        </p:tgtEl>
                                      </p:cBhvr>
                                      <p:to x="100000" y="60000"/>
                                    </p:animScale>
                                    <p:animScale>
                                      <p:cBhvr>
                                        <p:cTn id="68" dur="166" decel="50000">
                                          <p:stCondLst>
                                            <p:cond delay="676"/>
                                          </p:stCondLst>
                                        </p:cTn>
                                        <p:tgtEl>
                                          <p:spTgt spid="3">
                                            <p:txEl>
                                              <p:pRg st="13" end="13"/>
                                            </p:txEl>
                                          </p:spTgt>
                                        </p:tgtEl>
                                      </p:cBhvr>
                                      <p:to x="100000" y="100000"/>
                                    </p:animScale>
                                    <p:animScale>
                                      <p:cBhvr>
                                        <p:cTn id="69" dur="26">
                                          <p:stCondLst>
                                            <p:cond delay="1312"/>
                                          </p:stCondLst>
                                        </p:cTn>
                                        <p:tgtEl>
                                          <p:spTgt spid="3">
                                            <p:txEl>
                                              <p:pRg st="13" end="13"/>
                                            </p:txEl>
                                          </p:spTgt>
                                        </p:tgtEl>
                                      </p:cBhvr>
                                      <p:to x="100000" y="80000"/>
                                    </p:animScale>
                                    <p:animScale>
                                      <p:cBhvr>
                                        <p:cTn id="70" dur="166" decel="50000">
                                          <p:stCondLst>
                                            <p:cond delay="1338"/>
                                          </p:stCondLst>
                                        </p:cTn>
                                        <p:tgtEl>
                                          <p:spTgt spid="3">
                                            <p:txEl>
                                              <p:pRg st="13" end="13"/>
                                            </p:txEl>
                                          </p:spTgt>
                                        </p:tgtEl>
                                      </p:cBhvr>
                                      <p:to x="100000" y="100000"/>
                                    </p:animScale>
                                    <p:animScale>
                                      <p:cBhvr>
                                        <p:cTn id="71" dur="26">
                                          <p:stCondLst>
                                            <p:cond delay="1642"/>
                                          </p:stCondLst>
                                        </p:cTn>
                                        <p:tgtEl>
                                          <p:spTgt spid="3">
                                            <p:txEl>
                                              <p:pRg st="13" end="13"/>
                                            </p:txEl>
                                          </p:spTgt>
                                        </p:tgtEl>
                                      </p:cBhvr>
                                      <p:to x="100000" y="90000"/>
                                    </p:animScale>
                                    <p:animScale>
                                      <p:cBhvr>
                                        <p:cTn id="72" dur="166" decel="50000">
                                          <p:stCondLst>
                                            <p:cond delay="1668"/>
                                          </p:stCondLst>
                                        </p:cTn>
                                        <p:tgtEl>
                                          <p:spTgt spid="3">
                                            <p:txEl>
                                              <p:pRg st="13" end="13"/>
                                            </p:txEl>
                                          </p:spTgt>
                                        </p:tgtEl>
                                      </p:cBhvr>
                                      <p:to x="100000" y="100000"/>
                                    </p:animScale>
                                    <p:animScale>
                                      <p:cBhvr>
                                        <p:cTn id="73" dur="26">
                                          <p:stCondLst>
                                            <p:cond delay="1808"/>
                                          </p:stCondLst>
                                        </p:cTn>
                                        <p:tgtEl>
                                          <p:spTgt spid="3">
                                            <p:txEl>
                                              <p:pRg st="13" end="13"/>
                                            </p:txEl>
                                          </p:spTgt>
                                        </p:tgtEl>
                                      </p:cBhvr>
                                      <p:to x="100000" y="95000"/>
                                    </p:animScale>
                                    <p:animScale>
                                      <p:cBhvr>
                                        <p:cTn id="74" dur="166" decel="50000">
                                          <p:stCondLst>
                                            <p:cond delay="1834"/>
                                          </p:stCondLst>
                                        </p:cTn>
                                        <p:tgtEl>
                                          <p:spTgt spid="3">
                                            <p:txEl>
                                              <p:pRg st="13" end="1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Effect transition="in" filter="wipe(down)">
                                      <p:cBhvr>
                                        <p:cTn id="79" dur="580">
                                          <p:stCondLst>
                                            <p:cond delay="0"/>
                                          </p:stCondLst>
                                        </p:cTn>
                                        <p:tgtEl>
                                          <p:spTgt spid="3">
                                            <p:txEl>
                                              <p:pRg st="15" end="15"/>
                                            </p:txEl>
                                          </p:spTgt>
                                        </p:tgtEl>
                                      </p:cBhvr>
                                    </p:animEffect>
                                    <p:anim calcmode="lin" valueType="num">
                                      <p:cBhvr>
                                        <p:cTn id="80" dur="1822"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15" end="1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15" end="15"/>
                                            </p:txEl>
                                          </p:spTgt>
                                        </p:tgtEl>
                                      </p:cBhvr>
                                      <p:to x="100000" y="60000"/>
                                    </p:animScale>
                                    <p:animScale>
                                      <p:cBhvr>
                                        <p:cTn id="86" dur="166" decel="50000">
                                          <p:stCondLst>
                                            <p:cond delay="676"/>
                                          </p:stCondLst>
                                        </p:cTn>
                                        <p:tgtEl>
                                          <p:spTgt spid="3">
                                            <p:txEl>
                                              <p:pRg st="15" end="15"/>
                                            </p:txEl>
                                          </p:spTgt>
                                        </p:tgtEl>
                                      </p:cBhvr>
                                      <p:to x="100000" y="100000"/>
                                    </p:animScale>
                                    <p:animScale>
                                      <p:cBhvr>
                                        <p:cTn id="87" dur="26">
                                          <p:stCondLst>
                                            <p:cond delay="1312"/>
                                          </p:stCondLst>
                                        </p:cTn>
                                        <p:tgtEl>
                                          <p:spTgt spid="3">
                                            <p:txEl>
                                              <p:pRg st="15" end="15"/>
                                            </p:txEl>
                                          </p:spTgt>
                                        </p:tgtEl>
                                      </p:cBhvr>
                                      <p:to x="100000" y="80000"/>
                                    </p:animScale>
                                    <p:animScale>
                                      <p:cBhvr>
                                        <p:cTn id="88" dur="166" decel="50000">
                                          <p:stCondLst>
                                            <p:cond delay="1338"/>
                                          </p:stCondLst>
                                        </p:cTn>
                                        <p:tgtEl>
                                          <p:spTgt spid="3">
                                            <p:txEl>
                                              <p:pRg st="15" end="15"/>
                                            </p:txEl>
                                          </p:spTgt>
                                        </p:tgtEl>
                                      </p:cBhvr>
                                      <p:to x="100000" y="100000"/>
                                    </p:animScale>
                                    <p:animScale>
                                      <p:cBhvr>
                                        <p:cTn id="89" dur="26">
                                          <p:stCondLst>
                                            <p:cond delay="1642"/>
                                          </p:stCondLst>
                                        </p:cTn>
                                        <p:tgtEl>
                                          <p:spTgt spid="3">
                                            <p:txEl>
                                              <p:pRg st="15" end="15"/>
                                            </p:txEl>
                                          </p:spTgt>
                                        </p:tgtEl>
                                      </p:cBhvr>
                                      <p:to x="100000" y="90000"/>
                                    </p:animScale>
                                    <p:animScale>
                                      <p:cBhvr>
                                        <p:cTn id="90" dur="166" decel="50000">
                                          <p:stCondLst>
                                            <p:cond delay="1668"/>
                                          </p:stCondLst>
                                        </p:cTn>
                                        <p:tgtEl>
                                          <p:spTgt spid="3">
                                            <p:txEl>
                                              <p:pRg st="15" end="15"/>
                                            </p:txEl>
                                          </p:spTgt>
                                        </p:tgtEl>
                                      </p:cBhvr>
                                      <p:to x="100000" y="100000"/>
                                    </p:animScale>
                                    <p:animScale>
                                      <p:cBhvr>
                                        <p:cTn id="91" dur="26">
                                          <p:stCondLst>
                                            <p:cond delay="1808"/>
                                          </p:stCondLst>
                                        </p:cTn>
                                        <p:tgtEl>
                                          <p:spTgt spid="3">
                                            <p:txEl>
                                              <p:pRg st="15" end="15"/>
                                            </p:txEl>
                                          </p:spTgt>
                                        </p:tgtEl>
                                      </p:cBhvr>
                                      <p:to x="100000" y="95000"/>
                                    </p:animScale>
                                    <p:animScale>
                                      <p:cBhvr>
                                        <p:cTn id="92" dur="166" decel="50000">
                                          <p:stCondLst>
                                            <p:cond delay="1834"/>
                                          </p:stCondLst>
                                        </p:cTn>
                                        <p:tgtEl>
                                          <p:spTgt spid="3">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1371600"/>
            <a:ext cx="4170363" cy="52716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872" y="1828800"/>
            <a:ext cx="4655127" cy="1938992"/>
          </a:xfrm>
          <a:prstGeom prst="rect">
            <a:avLst/>
          </a:prstGeom>
          <a:noFill/>
        </p:spPr>
        <p:txBody>
          <a:bodyPr wrap="square" rtlCol="0">
            <a:spAutoFit/>
          </a:bodyPr>
          <a:lstStyle/>
          <a:p>
            <a:r>
              <a:rPr lang="en-US" sz="2000" b="1" dirty="0"/>
              <a:t>9.</a:t>
            </a:r>
            <a:r>
              <a:rPr lang="zh-CN" altLang="en-US" sz="2000" b="1" dirty="0"/>
              <a:t>解决冲突并在您的追随者之间实现和解，以便他们可以将精力投入到愿景中，而不是破坏性的竞争中</a:t>
            </a:r>
            <a:endParaRPr lang="en-US" sz="2000" b="1" dirty="0"/>
          </a:p>
          <a:p>
            <a:endParaRPr lang="en-US" sz="1200" dirty="0"/>
          </a:p>
          <a:p>
            <a:endParaRPr lang="en-US" sz="1200" dirty="0"/>
          </a:p>
          <a:p>
            <a:r>
              <a:rPr lang="en-US" sz="1200" dirty="0"/>
              <a:t>Resolve </a:t>
            </a:r>
            <a:r>
              <a:rPr lang="en-US" sz="1200" u="sng" dirty="0"/>
              <a:t>conflict</a:t>
            </a:r>
            <a:r>
              <a:rPr lang="en-US" sz="1200" dirty="0"/>
              <a:t> and bring about reconciliation among your followers so they can invest their energies in the vision and not in destructive competition.</a:t>
            </a:r>
          </a:p>
        </p:txBody>
      </p:sp>
      <p:sp>
        <p:nvSpPr>
          <p:cNvPr id="5" name="TextBox 4">
            <a:extLst>
              <a:ext uri="{FF2B5EF4-FFF2-40B4-BE49-F238E27FC236}">
                <a16:creationId xmlns:a16="http://schemas.microsoft.com/office/drawing/2014/main" id="{1E7858E6-1972-FB4F-BE5E-A55F4ABD002B}"/>
              </a:ext>
            </a:extLst>
          </p:cNvPr>
          <p:cNvSpPr txBox="1"/>
          <p:nvPr/>
        </p:nvSpPr>
        <p:spPr>
          <a:xfrm>
            <a:off x="0" y="0"/>
            <a:ext cx="9123362" cy="769441"/>
          </a:xfrm>
          <a:prstGeom prst="rect">
            <a:avLst/>
          </a:prstGeom>
          <a:solidFill>
            <a:srgbClr val="002060"/>
          </a:solidFill>
        </p:spPr>
        <p:txBody>
          <a:bodyPr wrap="square" rtlCol="0">
            <a:spAutoFit/>
          </a:bodyPr>
          <a:lstStyle/>
          <a:p>
            <a:pPr algn="ctr"/>
            <a:r>
              <a:rPr lang="zh-CN" altLang="en-US" sz="4400" b="1" dirty="0">
                <a:solidFill>
                  <a:schemeClr val="bg1"/>
                </a:solidFill>
              </a:rPr>
              <a:t>十大领袖者素质</a:t>
            </a:r>
            <a:endParaRPr lang="en-US" sz="4400" b="1" dirty="0">
              <a:solidFill>
                <a:schemeClr val="bg1"/>
              </a:solidFill>
            </a:endParaRPr>
          </a:p>
        </p:txBody>
      </p:sp>
    </p:spTree>
    <p:extLst>
      <p:ext uri="{BB962C8B-B14F-4D97-AF65-F5344CB8AC3E}">
        <p14:creationId xmlns:p14="http://schemas.microsoft.com/office/powerpoint/2010/main" val="25638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hemiah Rebuilds Walls of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371600"/>
            <a:ext cx="4017963"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599" y="1447800"/>
            <a:ext cx="4876799" cy="2246769"/>
          </a:xfrm>
          <a:prstGeom prst="rect">
            <a:avLst/>
          </a:prstGeom>
          <a:noFill/>
        </p:spPr>
        <p:txBody>
          <a:bodyPr wrap="square" rtlCol="0">
            <a:spAutoFit/>
          </a:bodyPr>
          <a:lstStyle/>
          <a:p>
            <a:r>
              <a:rPr lang="en-US" sz="2000" b="1" dirty="0"/>
              <a:t>10.</a:t>
            </a:r>
            <a:r>
              <a:rPr lang="zh-CN" altLang="en-US" sz="2000" b="1" dirty="0"/>
              <a:t>首先，通过培养成群结队的追随者来表现出您对卓越关怀的承诺，其次通过衡量其活动的结果，始终记住，帮助追随者取得成果是您可以做的最关怀的事情之一</a:t>
            </a:r>
            <a:endParaRPr lang="en-US" altLang="zh-CN" sz="2000" b="1" dirty="0"/>
          </a:p>
          <a:p>
            <a:endParaRPr lang="en-US" sz="1200" dirty="0"/>
          </a:p>
          <a:p>
            <a:r>
              <a:rPr lang="en-US" sz="1200" dirty="0"/>
              <a:t>Show your </a:t>
            </a:r>
            <a:r>
              <a:rPr lang="en-US" sz="1200" u="sng" dirty="0"/>
              <a:t>commitment</a:t>
            </a:r>
            <a:r>
              <a:rPr lang="en-US" sz="1200" dirty="0"/>
              <a:t> to caring excellence first by building your followers as men and women and second by measuring the results of their activities, always remembering that helping your followers achieve results is one of the most caring things you can do</a:t>
            </a:r>
            <a:r>
              <a:rPr lang="en-US" sz="1200" b="1" dirty="0"/>
              <a:t>.</a:t>
            </a:r>
          </a:p>
        </p:txBody>
      </p:sp>
      <p:sp>
        <p:nvSpPr>
          <p:cNvPr id="5" name="TextBox 4">
            <a:extLst>
              <a:ext uri="{FF2B5EF4-FFF2-40B4-BE49-F238E27FC236}">
                <a16:creationId xmlns:a16="http://schemas.microsoft.com/office/drawing/2014/main" id="{7222D917-9BC4-2D41-BEA8-57F85E57C3EA}"/>
              </a:ext>
            </a:extLst>
          </p:cNvPr>
          <p:cNvSpPr txBox="1"/>
          <p:nvPr/>
        </p:nvSpPr>
        <p:spPr>
          <a:xfrm>
            <a:off x="0" y="0"/>
            <a:ext cx="9123362" cy="769441"/>
          </a:xfrm>
          <a:prstGeom prst="rect">
            <a:avLst/>
          </a:prstGeom>
          <a:solidFill>
            <a:srgbClr val="002060"/>
          </a:solidFill>
        </p:spPr>
        <p:txBody>
          <a:bodyPr wrap="square" rtlCol="0">
            <a:spAutoFit/>
          </a:bodyPr>
          <a:lstStyle/>
          <a:p>
            <a:pPr algn="ctr"/>
            <a:r>
              <a:rPr lang="zh-CN" altLang="en-US" sz="4400" b="1" dirty="0">
                <a:solidFill>
                  <a:schemeClr val="bg1"/>
                </a:solidFill>
              </a:rPr>
              <a:t>十大领袖者素质</a:t>
            </a:r>
            <a:endParaRPr lang="en-US" sz="4400" b="1" dirty="0">
              <a:solidFill>
                <a:schemeClr val="bg1"/>
              </a:solidFill>
            </a:endParaRPr>
          </a:p>
        </p:txBody>
      </p:sp>
    </p:spTree>
    <p:extLst>
      <p:ext uri="{BB962C8B-B14F-4D97-AF65-F5344CB8AC3E}">
        <p14:creationId xmlns:p14="http://schemas.microsoft.com/office/powerpoint/2010/main" val="120620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Pj040166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2628"/>
            <a:ext cx="9144000" cy="5094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28600" y="5096641"/>
            <a:ext cx="8839200" cy="169277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领导力是指在实现追随者成为有效领导者的同时，影响他人实现商定愿景的行为</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a:ea typeface="+mn-ea"/>
                <a:cs typeface="+mn-cs"/>
              </a:rPr>
              <a:t>Leadership is the act of influencing others toward the accomplishment of an agreed upon vision while at the same time forming followers into effective leaders.</a:t>
            </a:r>
          </a:p>
        </p:txBody>
      </p:sp>
      <p:sp>
        <p:nvSpPr>
          <p:cNvPr id="5" name="TextBox 4"/>
          <p:cNvSpPr txBox="1"/>
          <p:nvPr/>
        </p:nvSpPr>
        <p:spPr>
          <a:xfrm rot="389612">
            <a:off x="1975402" y="1319460"/>
            <a:ext cx="3100493" cy="707886"/>
          </a:xfrm>
          <a:prstGeom prst="rect">
            <a:avLst/>
          </a:prstGeom>
          <a:solidFill>
            <a:srgbClr val="EDECF2"/>
          </a:solidFill>
        </p:spPr>
        <p:txBody>
          <a:bodyPr wrap="square" rtlCol="0">
            <a:spAutoFit/>
          </a:bodyPr>
          <a:lstStyle/>
          <a:p>
            <a:pPr lvl="0" algn="ctr"/>
            <a:r>
              <a:rPr lang="zh-CN" altLang="en-US" sz="4000" b="1" dirty="0">
                <a:solidFill>
                  <a:prstClr val="black"/>
                </a:solidFill>
              </a:rPr>
              <a:t>领导力</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52400" y="2628"/>
            <a:ext cx="8686800" cy="1046440"/>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定义领导力</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DEFINING LEADERSHIP</a:t>
            </a:r>
          </a:p>
        </p:txBody>
      </p:sp>
    </p:spTree>
    <p:extLst>
      <p:ext uri="{BB962C8B-B14F-4D97-AF65-F5344CB8AC3E}">
        <p14:creationId xmlns:p14="http://schemas.microsoft.com/office/powerpoint/2010/main" val="393785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1116154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zh-CN" altLang="en-US" sz="2400" b="1" dirty="0"/>
              <a:t>教会动力学</a:t>
            </a:r>
            <a:r>
              <a:rPr lang="en-US" altLang="zh-CN" sz="2400" b="1" dirty="0"/>
              <a:t> •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免费获得此演示文稿</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419568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534400" cy="769441"/>
          </a:xfrm>
          <a:prstGeom prst="rect">
            <a:avLst/>
          </a:prstGeom>
          <a:noFill/>
        </p:spPr>
        <p:txBody>
          <a:bodyPr wrap="square" rtlCol="0">
            <a:spAutoFit/>
          </a:bodyPr>
          <a:lstStyle/>
          <a:p>
            <a:pPr algn="ctr"/>
            <a:r>
              <a:rPr lang="zh-CN" altLang="en-US" sz="3200" b="1" dirty="0">
                <a:solidFill>
                  <a:schemeClr val="tx2"/>
                </a:solidFill>
              </a:rPr>
              <a:t>定义领导力</a:t>
            </a:r>
            <a:endParaRPr lang="en-US" sz="3200" b="1" dirty="0">
              <a:solidFill>
                <a:schemeClr val="tx2"/>
              </a:solidFill>
            </a:endParaRPr>
          </a:p>
          <a:p>
            <a:pPr algn="ctr"/>
            <a:r>
              <a:rPr lang="en-US" sz="1200" dirty="0">
                <a:solidFill>
                  <a:srgbClr val="002060"/>
                </a:solidFill>
              </a:rPr>
              <a:t>DEFINING LEADERSHIP</a:t>
            </a:r>
          </a:p>
        </p:txBody>
      </p:sp>
      <p:pic>
        <p:nvPicPr>
          <p:cNvPr id="6" name="Picture 12" descr="CTS00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45" y="914399"/>
            <a:ext cx="1752600" cy="233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1600200"/>
            <a:ext cx="6324600" cy="1138773"/>
          </a:xfrm>
          <a:prstGeom prst="rect">
            <a:avLst/>
          </a:prstGeom>
          <a:noFill/>
        </p:spPr>
        <p:txBody>
          <a:bodyPr wrap="square" rtlCol="0">
            <a:spAutoFit/>
          </a:bodyPr>
          <a:lstStyle/>
          <a:p>
            <a:r>
              <a:rPr lang="en-US" sz="2800" b="1" dirty="0"/>
              <a:t>1.</a:t>
            </a:r>
            <a:r>
              <a:rPr lang="zh-CN" altLang="en-US" sz="2800" dirty="0"/>
              <a:t>基督教领袖必须追求神对事工和有关个人的议程</a:t>
            </a:r>
            <a:endParaRPr lang="en-US" sz="2800" b="1" dirty="0"/>
          </a:p>
          <a:p>
            <a:r>
              <a:rPr lang="en-US" sz="1200" dirty="0"/>
              <a:t>Christian Leadership must pursue God’s agenda for the ministry and the individuals involved.</a:t>
            </a:r>
          </a:p>
        </p:txBody>
      </p:sp>
      <p:sp>
        <p:nvSpPr>
          <p:cNvPr id="8" name="TextBox 7"/>
          <p:cNvSpPr txBox="1"/>
          <p:nvPr/>
        </p:nvSpPr>
        <p:spPr>
          <a:xfrm>
            <a:off x="304800" y="3581400"/>
            <a:ext cx="8382000" cy="1938992"/>
          </a:xfrm>
          <a:prstGeom prst="rect">
            <a:avLst/>
          </a:prstGeom>
          <a:noFill/>
        </p:spPr>
        <p:txBody>
          <a:bodyPr wrap="square" rtlCol="0">
            <a:spAutoFit/>
          </a:bodyPr>
          <a:lstStyle/>
          <a:p>
            <a:r>
              <a:rPr lang="en-US" sz="2800" b="1" dirty="0"/>
              <a:t>2.</a:t>
            </a:r>
            <a:r>
              <a:rPr lang="zh-CN" altLang="en-US" sz="2800" dirty="0"/>
              <a:t>真正的领导力有两个结果：</a:t>
            </a:r>
            <a:endParaRPr lang="en-US" sz="2800" dirty="0"/>
          </a:p>
          <a:p>
            <a:r>
              <a:rPr lang="en-US" sz="2800" dirty="0"/>
              <a:t> - </a:t>
            </a:r>
            <a:r>
              <a:rPr lang="zh-CN" altLang="en-US" sz="2800" dirty="0"/>
              <a:t>愿景的实现</a:t>
            </a:r>
            <a:endParaRPr lang="en-US" sz="2800" dirty="0"/>
          </a:p>
          <a:p>
            <a:r>
              <a:rPr lang="en-US" sz="2800" dirty="0"/>
              <a:t> - </a:t>
            </a:r>
            <a:r>
              <a:rPr lang="zh-CN" altLang="en-US" sz="2800" dirty="0"/>
              <a:t>未来领导者的形成</a:t>
            </a:r>
            <a:endParaRPr lang="en-US" sz="2800" dirty="0"/>
          </a:p>
          <a:p>
            <a:r>
              <a:rPr lang="en-US" sz="1200" dirty="0"/>
              <a:t>True Leadership has two results:</a:t>
            </a:r>
          </a:p>
          <a:p>
            <a:r>
              <a:rPr lang="en-US" sz="1200" dirty="0"/>
              <a:t>    - The </a:t>
            </a:r>
            <a:r>
              <a:rPr lang="en-US" sz="1200" u="sng" dirty="0"/>
              <a:t>accomplishment</a:t>
            </a:r>
            <a:r>
              <a:rPr lang="en-US" sz="1200" dirty="0"/>
              <a:t> of a vision</a:t>
            </a:r>
          </a:p>
          <a:p>
            <a:r>
              <a:rPr lang="en-US" sz="1200" dirty="0"/>
              <a:t>    - The </a:t>
            </a:r>
            <a:r>
              <a:rPr lang="en-US" sz="1200" u="sng" dirty="0"/>
              <a:t>formation</a:t>
            </a:r>
            <a:r>
              <a:rPr lang="en-US" sz="1200" dirty="0"/>
              <a:t> of future leaders`</a:t>
            </a:r>
          </a:p>
        </p:txBody>
      </p:sp>
      <p:pic>
        <p:nvPicPr>
          <p:cNvPr id="1027" name="Picture 3" descr="C:\Users\scott.EASTRIDGE\AppData\Local\Microsoft\Windows\Temporary Internet Files\Content.IE5\XFUFI73I\MP9004221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345" y="3359727"/>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534400" cy="276999"/>
          </a:xfrm>
          <a:prstGeom prst="rect">
            <a:avLst/>
          </a:prstGeom>
          <a:noFill/>
        </p:spPr>
        <p:txBody>
          <a:bodyPr wrap="square" rtlCol="0">
            <a:spAutoFit/>
          </a:bodyPr>
          <a:lstStyle/>
          <a:p>
            <a:pPr algn="ctr"/>
            <a:r>
              <a:rPr lang="en-US" sz="1200" dirty="0">
                <a:solidFill>
                  <a:srgbClr val="002060"/>
                </a:solidFill>
              </a:rPr>
              <a:t>DEFINING LEADERSHIP</a:t>
            </a:r>
          </a:p>
        </p:txBody>
      </p:sp>
      <p:sp>
        <p:nvSpPr>
          <p:cNvPr id="3" name="TextBox 2"/>
          <p:cNvSpPr txBox="1"/>
          <p:nvPr/>
        </p:nvSpPr>
        <p:spPr>
          <a:xfrm>
            <a:off x="304800" y="990600"/>
            <a:ext cx="8589818" cy="2985433"/>
          </a:xfrm>
          <a:prstGeom prst="rect">
            <a:avLst/>
          </a:prstGeom>
          <a:noFill/>
        </p:spPr>
        <p:txBody>
          <a:bodyPr wrap="square" rtlCol="0">
            <a:spAutoFit/>
          </a:bodyPr>
          <a:lstStyle/>
          <a:p>
            <a:r>
              <a:rPr lang="en-US" sz="3200" b="1" dirty="0"/>
              <a:t>3.</a:t>
            </a:r>
            <a:r>
              <a:rPr lang="zh-CN" altLang="en-US" sz="3200" dirty="0"/>
              <a:t>领导和管理是同一事物的两个方面</a:t>
            </a:r>
            <a:endParaRPr lang="en-US" altLang="zh-CN" sz="3200" dirty="0"/>
          </a:p>
          <a:p>
            <a:r>
              <a:rPr lang="en-US" sz="3200" dirty="0"/>
              <a:t>-</a:t>
            </a:r>
            <a:r>
              <a:rPr lang="zh-CN" altLang="en-US" sz="3200" b="1" dirty="0">
                <a:latin typeface="Times New Roman" pitchFamily="18" charset="0"/>
                <a:cs typeface="Times New Roman" pitchFamily="18" charset="0"/>
              </a:rPr>
              <a:t>领导应对变化和新事 </a:t>
            </a:r>
            <a:endParaRPr lang="en-US" altLang="zh-CN" sz="3200" b="1" dirty="0">
              <a:latin typeface="Times New Roman" pitchFamily="18" charset="0"/>
              <a:cs typeface="Times New Roman" pitchFamily="18" charset="0"/>
            </a:endParaRPr>
          </a:p>
          <a:p>
            <a:r>
              <a:rPr lang="en-US" sz="3200" b="1" dirty="0">
                <a:latin typeface="Times New Roman" pitchFamily="18" charset="0"/>
                <a:cs typeface="Times New Roman" pitchFamily="18" charset="0"/>
              </a:rPr>
              <a:t>-</a:t>
            </a:r>
            <a:r>
              <a:rPr lang="zh-CN" altLang="en-US" sz="3200" b="1" dirty="0"/>
              <a:t>管理层应对正在发生的事</a:t>
            </a:r>
            <a:endParaRPr lang="en-US" sz="3200" dirty="0"/>
          </a:p>
          <a:p>
            <a:r>
              <a:rPr lang="en-US" sz="1200" dirty="0"/>
              <a:t>Leadership and management are two sides of the same coin.</a:t>
            </a:r>
          </a:p>
          <a:p>
            <a:r>
              <a:rPr lang="en-US" sz="1200" dirty="0"/>
              <a:t>     -  Leadership copes with </a:t>
            </a:r>
            <a:r>
              <a:rPr lang="en-US" sz="1200" u="sng" dirty="0"/>
              <a:t>change</a:t>
            </a:r>
            <a:r>
              <a:rPr lang="en-US" sz="1200" dirty="0"/>
              <a:t> and the </a:t>
            </a:r>
            <a:r>
              <a:rPr lang="en-US" sz="1200" u="sng" dirty="0"/>
              <a:t>new</a:t>
            </a:r>
          </a:p>
          <a:p>
            <a:r>
              <a:rPr lang="en-US" sz="1200" dirty="0"/>
              <a:t>     -  Management copes with </a:t>
            </a:r>
            <a:r>
              <a:rPr lang="en-US" sz="1200" u="sng" dirty="0"/>
              <a:t>complexity</a:t>
            </a:r>
            <a:r>
              <a:rPr lang="en-US" sz="1200" dirty="0"/>
              <a:t> and the </a:t>
            </a:r>
            <a:r>
              <a:rPr lang="en-US" sz="1200" u="sng" dirty="0"/>
              <a:t>ongoing</a:t>
            </a:r>
          </a:p>
          <a:p>
            <a:endParaRPr lang="en-US" sz="1200" dirty="0"/>
          </a:p>
          <a:p>
            <a:r>
              <a:rPr lang="en-US" sz="3200" b="1" dirty="0"/>
              <a:t>4.</a:t>
            </a:r>
            <a:r>
              <a:rPr lang="zh-CN" altLang="en-US" sz="3200" b="1" dirty="0"/>
              <a:t>牧者和管理层同等重要 </a:t>
            </a:r>
            <a:endParaRPr lang="en-US" sz="3200" b="1" dirty="0"/>
          </a:p>
          <a:p>
            <a:r>
              <a:rPr lang="en-US" sz="1200" dirty="0"/>
              <a:t>Leadership and management are equally important.</a:t>
            </a:r>
          </a:p>
        </p:txBody>
      </p:sp>
      <p:sp>
        <p:nvSpPr>
          <p:cNvPr id="4" name="TextBox 3"/>
          <p:cNvSpPr txBox="1"/>
          <p:nvPr/>
        </p:nvSpPr>
        <p:spPr>
          <a:xfrm>
            <a:off x="457200" y="4343400"/>
            <a:ext cx="8382000" cy="1938992"/>
          </a:xfrm>
          <a:prstGeom prst="rect">
            <a:avLst/>
          </a:prstGeom>
          <a:noFill/>
        </p:spPr>
        <p:txBody>
          <a:bodyPr wrap="square" rtlCol="0">
            <a:spAutoFit/>
          </a:bodyPr>
          <a:lstStyle/>
          <a:p>
            <a:r>
              <a:rPr lang="zh-CN" altLang="en-US" sz="2800" b="1" dirty="0"/>
              <a:t>领导和管理对于健康教会的成长都必不可少</a:t>
            </a:r>
            <a:endParaRPr lang="en-US" sz="2800" b="1" dirty="0"/>
          </a:p>
          <a:p>
            <a:r>
              <a:rPr lang="zh-CN" altLang="en-US" sz="2800" b="1" dirty="0"/>
              <a:t>不断变化的教会将被烧尽</a:t>
            </a:r>
            <a:endParaRPr lang="en-US" sz="2800" b="1" dirty="0"/>
          </a:p>
          <a:p>
            <a:r>
              <a:rPr lang="zh-CN" altLang="en-US" sz="2800" b="1" dirty="0"/>
              <a:t>不断受到管理的教会会窒息而死</a:t>
            </a:r>
            <a:endParaRPr lang="en-US" sz="2800" b="1" dirty="0"/>
          </a:p>
          <a:p>
            <a:r>
              <a:rPr lang="en-US" sz="1200" dirty="0"/>
              <a:t>Both leadership and management are necessary for a healthy church to grow.</a:t>
            </a:r>
          </a:p>
          <a:p>
            <a:r>
              <a:rPr lang="en-US" sz="1200" dirty="0"/>
              <a:t>Churches constantly changing will </a:t>
            </a:r>
            <a:r>
              <a:rPr lang="en-US" sz="1200" u="sng" dirty="0"/>
              <a:t>burn</a:t>
            </a:r>
            <a:r>
              <a:rPr lang="en-US" sz="1200" dirty="0"/>
              <a:t> </a:t>
            </a:r>
            <a:r>
              <a:rPr lang="en-US" sz="1200" u="sng" dirty="0"/>
              <a:t>out</a:t>
            </a:r>
            <a:r>
              <a:rPr lang="en-US" sz="1200" dirty="0"/>
              <a:t>.</a:t>
            </a:r>
          </a:p>
          <a:p>
            <a:r>
              <a:rPr lang="en-US" sz="1200" dirty="0"/>
              <a:t>Churches constantly under management will </a:t>
            </a:r>
            <a:r>
              <a:rPr lang="en-US" sz="1200" u="sng" dirty="0"/>
              <a:t>suffocate.</a:t>
            </a:r>
          </a:p>
        </p:txBody>
      </p:sp>
    </p:spTree>
    <p:extLst>
      <p:ext uri="{BB962C8B-B14F-4D97-AF65-F5344CB8AC3E}">
        <p14:creationId xmlns:p14="http://schemas.microsoft.com/office/powerpoint/2010/main" val="231059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p:cTn id="1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8" end="8"/>
                                            </p:txEl>
                                          </p:spTgt>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3" end="3"/>
                                            </p:txEl>
                                          </p:spTgt>
                                        </p:tgtEl>
                                      </p:cBhvr>
                                    </p:animEffect>
                                  </p:childTnLst>
                                </p:cTn>
                              </p:par>
                            </p:childTnLst>
                          </p:cTn>
                        </p:par>
                        <p:par>
                          <p:cTn id="26" fill="hold">
                            <p:stCondLst>
                              <p:cond delay="2000"/>
                            </p:stCondLst>
                            <p:childTnLst>
                              <p:par>
                                <p:cTn id="27" presetID="31" presetClass="entr" presetSubtype="0" fill="hold"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0" end="0"/>
                                            </p:txEl>
                                          </p:spTgt>
                                        </p:tgtEl>
                                      </p:cBhvr>
                                    </p:animEffect>
                                  </p:childTnLst>
                                </p:cTn>
                              </p:par>
                            </p:childTnLst>
                          </p:cTn>
                        </p:par>
                        <p:par>
                          <p:cTn id="33" fill="hold">
                            <p:stCondLst>
                              <p:cond delay="3000"/>
                            </p:stCondLst>
                            <p:childTnLst>
                              <p:par>
                                <p:cTn id="34" presetID="31" presetClass="entr" presetSubtype="0" fill="hold"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1" end="1"/>
                                            </p:txEl>
                                          </p:spTgt>
                                        </p:tgtEl>
                                      </p:cBhvr>
                                    </p:animEffect>
                                  </p:childTnLst>
                                </p:cTn>
                              </p:par>
                            </p:childTnLst>
                          </p:cTn>
                        </p:par>
                        <p:par>
                          <p:cTn id="40" fill="hold">
                            <p:stCondLst>
                              <p:cond delay="4000"/>
                            </p:stCondLst>
                            <p:childTnLst>
                              <p:par>
                                <p:cTn id="41" presetID="31" presetClass="entr" presetSubtype="0" fill="hold"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2" end="2"/>
                                            </p:txEl>
                                          </p:spTgt>
                                        </p:tgtEl>
                                      </p:cBhvr>
                                    </p:animEffect>
                                  </p:childTnLst>
                                </p:cTn>
                              </p:par>
                            </p:childTnLst>
                          </p:cTn>
                        </p:par>
                        <p:par>
                          <p:cTn id="47" fill="hold">
                            <p:stCondLst>
                              <p:cond delay="5000"/>
                            </p:stCondLst>
                            <p:childTnLst>
                              <p:par>
                                <p:cTn id="48" presetID="31" presetClass="entr" presetSubtype="0" fill="hold" nodeType="after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p:cTn id="5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2"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3" dur="1000"/>
                                        <p:tgtEl>
                                          <p:spTgt spid="4">
                                            <p:txEl>
                                              <p:pRg st="4" end="4"/>
                                            </p:txEl>
                                          </p:spTgt>
                                        </p:tgtEl>
                                      </p:cBhvr>
                                    </p:animEffect>
                                  </p:childTnLst>
                                </p:cTn>
                              </p:par>
                            </p:childTnLst>
                          </p:cTn>
                        </p:par>
                        <p:par>
                          <p:cTn id="54" fill="hold">
                            <p:stCondLst>
                              <p:cond delay="6000"/>
                            </p:stCondLst>
                            <p:childTnLst>
                              <p:par>
                                <p:cTn id="55" presetID="31" presetClass="entr" presetSubtype="0" fill="hold" nodeType="after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 calcmode="lin" valueType="num">
                                      <p:cBhvr>
                                        <p:cTn id="5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6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
        <p:nvSpPr>
          <p:cNvPr id="6" name="TextBox 5"/>
          <p:cNvSpPr txBox="1"/>
          <p:nvPr/>
        </p:nvSpPr>
        <p:spPr>
          <a:xfrm>
            <a:off x="457200" y="1371600"/>
            <a:ext cx="8305800" cy="1754326"/>
          </a:xfrm>
          <a:prstGeom prst="rect">
            <a:avLst/>
          </a:prstGeom>
          <a:noFill/>
        </p:spPr>
        <p:txBody>
          <a:bodyPr wrap="square" rtlCol="0">
            <a:spAutoFit/>
          </a:bodyPr>
          <a:lstStyle/>
          <a:p>
            <a:r>
              <a:rPr lang="en-US" sz="3600" b="1" dirty="0"/>
              <a:t>1.</a:t>
            </a:r>
            <a:r>
              <a:rPr lang="zh-CN" altLang="en-US" sz="3600" b="1" dirty="0"/>
              <a:t>爱</a:t>
            </a:r>
            <a:r>
              <a:rPr lang="en-US" altLang="zh-CN" sz="3600" b="1" dirty="0"/>
              <a:t>–</a:t>
            </a:r>
            <a:r>
              <a:rPr lang="zh-CN" altLang="en-US" sz="3600" b="1" dirty="0"/>
              <a:t>以奉献自我为标志的爱。 爱是决定寻求他人最大利益的决定</a:t>
            </a:r>
            <a:endParaRPr lang="en-US" sz="3600" b="1" dirty="0"/>
          </a:p>
          <a:p>
            <a:r>
              <a:rPr lang="en-US" u="sng" dirty="0"/>
              <a:t>LOVE</a:t>
            </a:r>
            <a:r>
              <a:rPr lang="en-US" dirty="0"/>
              <a:t> – Love that is marked by sacrificial self-giving.  Love is a decision to look out for the best interest of others.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338" y="2535841"/>
            <a:ext cx="3121331" cy="4191000"/>
          </a:xfrm>
          <a:prstGeom prst="rect">
            <a:avLst/>
          </a:prstGeom>
        </p:spPr>
      </p:pic>
      <p:sp>
        <p:nvSpPr>
          <p:cNvPr id="9" name="Rectangle 8"/>
          <p:cNvSpPr/>
          <p:nvPr/>
        </p:nvSpPr>
        <p:spPr>
          <a:xfrm>
            <a:off x="762000" y="3132745"/>
            <a:ext cx="1213794" cy="984885"/>
          </a:xfrm>
          <a:prstGeom prst="rect">
            <a:avLst/>
          </a:prstGeom>
          <a:noFill/>
        </p:spPr>
        <p:txBody>
          <a:bodyPr wrap="none" lIns="91440" tIns="45720" rIns="91440" bIns="45720">
            <a:spAutoFit/>
          </a:bodyPr>
          <a:lstStyle/>
          <a:p>
            <a:pPr algn="ctr"/>
            <a:r>
              <a:rPr lang="zh-CN" altLang="en-US" sz="4000" b="1" dirty="0"/>
              <a:t>服侍</a:t>
            </a:r>
            <a:endParaRPr lang="en-US" altLang="zh-CN" sz="4000" b="1" dirty="0"/>
          </a:p>
          <a:p>
            <a:pPr algn="ctr"/>
            <a:r>
              <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Serving</a:t>
            </a:r>
          </a:p>
        </p:txBody>
      </p:sp>
      <p:sp>
        <p:nvSpPr>
          <p:cNvPr id="10" name="Rectangle 9"/>
          <p:cNvSpPr/>
          <p:nvPr/>
        </p:nvSpPr>
        <p:spPr>
          <a:xfrm>
            <a:off x="2304627" y="3477491"/>
            <a:ext cx="1213794" cy="984885"/>
          </a:xfrm>
          <a:prstGeom prst="rect">
            <a:avLst/>
          </a:prstGeom>
          <a:noFill/>
        </p:spPr>
        <p:txBody>
          <a:bodyPr wrap="none" lIns="91440" tIns="45720" rIns="91440" bIns="45720">
            <a:spAutoFit/>
          </a:bodyPr>
          <a:lstStyle/>
          <a:p>
            <a:pPr algn="ctr"/>
            <a:r>
              <a:rPr lang="zh-CN" altLang="en-US" sz="4000" b="1" dirty="0"/>
              <a:t>带领</a:t>
            </a:r>
            <a:endParaRPr lang="en-US" sz="4000" b="1" dirty="0"/>
          </a:p>
          <a:p>
            <a:pPr algn="ctr"/>
            <a:r>
              <a:rPr lang="en-US"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Leading</a:t>
            </a:r>
          </a:p>
        </p:txBody>
      </p:sp>
      <p:sp>
        <p:nvSpPr>
          <p:cNvPr id="11" name="Rectangle 10"/>
          <p:cNvSpPr/>
          <p:nvPr/>
        </p:nvSpPr>
        <p:spPr>
          <a:xfrm>
            <a:off x="3847254" y="4000711"/>
            <a:ext cx="11079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600" dirty="0"/>
              <a:t>造型</a:t>
            </a:r>
            <a:endParaRPr lang="en-US" sz="36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Modeling</a:t>
            </a:r>
          </a:p>
        </p:txBody>
      </p:sp>
      <p:sp>
        <p:nvSpPr>
          <p:cNvPr id="12" name="TextBox 11"/>
          <p:cNvSpPr txBox="1"/>
          <p:nvPr/>
        </p:nvSpPr>
        <p:spPr>
          <a:xfrm>
            <a:off x="228600" y="4953000"/>
            <a:ext cx="6019800" cy="1077218"/>
          </a:xfrm>
          <a:prstGeom prst="rect">
            <a:avLst/>
          </a:prstGeom>
          <a:noFill/>
        </p:spPr>
        <p:txBody>
          <a:bodyPr wrap="square" rtlCol="0">
            <a:spAutoFit/>
          </a:bodyPr>
          <a:lstStyle/>
          <a:p>
            <a:r>
              <a:rPr lang="zh-CN" altLang="en-US" sz="2800" b="1" dirty="0"/>
              <a:t>爱愿意卷入他人生活中的混乱局面。</a:t>
            </a:r>
            <a:endParaRPr lang="en-US" sz="2800" b="1" dirty="0"/>
          </a:p>
          <a:p>
            <a:r>
              <a:rPr lang="en-US" dirty="0"/>
              <a:t>Love is willing to get involved in the messes that others make of their lives.</a:t>
            </a:r>
          </a:p>
        </p:txBody>
      </p:sp>
    </p:spTree>
    <p:extLst>
      <p:ext uri="{BB962C8B-B14F-4D97-AF65-F5344CB8AC3E}">
        <p14:creationId xmlns:p14="http://schemas.microsoft.com/office/powerpoint/2010/main" val="281585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371124"/>
            <a:ext cx="8839200" cy="3200876"/>
          </a:xfrm>
          <a:prstGeom prst="rect">
            <a:avLst/>
          </a:prstGeom>
          <a:noFill/>
        </p:spPr>
        <p:txBody>
          <a:bodyPr wrap="square" rtlCol="0">
            <a:spAutoFit/>
          </a:bodyPr>
          <a:lstStyle/>
          <a:p>
            <a:r>
              <a:rPr lang="en-US" sz="3600" b="1" dirty="0"/>
              <a:t>2. </a:t>
            </a:r>
            <a:r>
              <a:rPr lang="zh-CN" altLang="en-US" sz="3600" b="1" dirty="0"/>
              <a:t>完整性</a:t>
            </a:r>
            <a:r>
              <a:rPr lang="en-US" altLang="zh-CN" sz="3600" b="1" dirty="0"/>
              <a:t>–</a:t>
            </a:r>
            <a:r>
              <a:rPr lang="zh-CN" altLang="en-US" sz="3600" b="1" dirty="0"/>
              <a:t>完整性既是外部的，也是基础的。</a:t>
            </a:r>
            <a:endParaRPr lang="en-US" sz="3600" b="1" dirty="0"/>
          </a:p>
          <a:p>
            <a:endParaRPr lang="en-US" altLang="zh-CN" sz="2800" b="1" u="sng" dirty="0"/>
          </a:p>
          <a:p>
            <a:r>
              <a:rPr lang="zh-CN" altLang="en-US" sz="2800" b="1" u="sng" dirty="0"/>
              <a:t>完整性</a:t>
            </a:r>
            <a:r>
              <a:rPr lang="en-US" altLang="zh-CN" sz="2800" dirty="0"/>
              <a:t>–</a:t>
            </a:r>
            <a:r>
              <a:rPr lang="zh-CN" altLang="en-US" sz="2800" b="1" dirty="0"/>
              <a:t>完整性既是外部的，也是基础的。 诚信是我们认为的基本诚实； 遵守我们的诺言，挣我们的薪水，做一个诚实的工作，证明可靠性并有效交付</a:t>
            </a:r>
            <a:r>
              <a:rPr lang="zh-CN" altLang="en-US" sz="2800" dirty="0"/>
              <a:t>。</a:t>
            </a:r>
            <a:endParaRPr lang="en-US" sz="2800" dirty="0"/>
          </a:p>
          <a:p>
            <a:r>
              <a:rPr lang="en-US" dirty="0"/>
              <a:t> </a:t>
            </a:r>
            <a:r>
              <a:rPr lang="en-US" u="sng" dirty="0"/>
              <a:t>INTEGRITY </a:t>
            </a:r>
            <a:r>
              <a:rPr lang="en-US" dirty="0"/>
              <a:t>– Integrity that is both external and foundational.  Integrity is what we think of as basic honesty; keeping our word, earning our pay, doing an honest days work, demonstrating reliability and delivering effectively.</a:t>
            </a:r>
          </a:p>
        </p:txBody>
      </p:sp>
      <p:pic>
        <p:nvPicPr>
          <p:cNvPr id="4098" name="Picture 2" descr="C:\Users\scott.EASTRIDGE\AppData\Local\Microsoft\Windows\Temporary Internet Files\Content.IE5\XFUFI73I\MP9003877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57624"/>
            <a:ext cx="4038600" cy="25003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509" y="4976870"/>
            <a:ext cx="4800600" cy="1261884"/>
          </a:xfrm>
          <a:prstGeom prst="rect">
            <a:avLst/>
          </a:prstGeom>
          <a:solidFill>
            <a:schemeClr val="tx1"/>
          </a:solidFill>
        </p:spPr>
        <p:txBody>
          <a:bodyPr wrap="square" rtlCol="0">
            <a:spAutoFit/>
          </a:bodyPr>
          <a:lstStyle/>
          <a:p>
            <a:pPr algn="ctr"/>
            <a:r>
              <a:rPr lang="zh-CN" altLang="en-US" sz="4000" b="1" dirty="0">
                <a:solidFill>
                  <a:schemeClr val="bg1"/>
                </a:solidFill>
              </a:rPr>
              <a:t>所见即所得</a:t>
            </a:r>
            <a:endParaRPr lang="en-US" altLang="zh-CN" sz="4000" b="1" dirty="0">
              <a:solidFill>
                <a:schemeClr val="bg1"/>
              </a:solidFill>
            </a:endParaRPr>
          </a:p>
          <a:p>
            <a:pPr algn="ctr"/>
            <a:r>
              <a:rPr lang="en-US" dirty="0">
                <a:solidFill>
                  <a:schemeClr val="bg1"/>
                </a:solidFill>
              </a:rPr>
              <a:t>What you see </a:t>
            </a:r>
          </a:p>
          <a:p>
            <a:pPr algn="ctr"/>
            <a:r>
              <a:rPr lang="en-US" dirty="0">
                <a:solidFill>
                  <a:schemeClr val="bg1"/>
                </a:solidFill>
              </a:rPr>
              <a:t>is what you get</a:t>
            </a:r>
          </a:p>
        </p:txBody>
      </p:sp>
      <p:sp>
        <p:nvSpPr>
          <p:cNvPr id="8" name="TextBox 7">
            <a:extLst>
              <a:ext uri="{FF2B5EF4-FFF2-40B4-BE49-F238E27FC236}">
                <a16:creationId xmlns:a16="http://schemas.microsoft.com/office/drawing/2014/main" id="{88346152-B0D9-B945-83B2-BF150DB4F2B1}"/>
              </a:ext>
            </a:extLst>
          </p:cNvPr>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Tree>
    <p:extLst>
      <p:ext uri="{BB962C8B-B14F-4D97-AF65-F5344CB8AC3E}">
        <p14:creationId xmlns:p14="http://schemas.microsoft.com/office/powerpoint/2010/main" val="7496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71600"/>
            <a:ext cx="8686800" cy="1415772"/>
          </a:xfrm>
          <a:prstGeom prst="rect">
            <a:avLst/>
          </a:prstGeom>
          <a:noFill/>
        </p:spPr>
        <p:txBody>
          <a:bodyPr wrap="square" rtlCol="0">
            <a:spAutoFit/>
          </a:bodyPr>
          <a:lstStyle/>
          <a:p>
            <a:r>
              <a:rPr lang="en-US" sz="3600" b="1" dirty="0"/>
              <a:t>3.</a:t>
            </a:r>
            <a:r>
              <a:rPr lang="zh-CN" altLang="en-US" sz="3600" b="1" u="sng" dirty="0"/>
              <a:t>保证</a:t>
            </a:r>
            <a:r>
              <a:rPr lang="en-US" sz="3600" b="1" dirty="0"/>
              <a:t> -</a:t>
            </a:r>
            <a:r>
              <a:rPr lang="zh-CN" altLang="en-US" sz="3600" b="1" dirty="0"/>
              <a:t>基于与基督的关系的安全感，</a:t>
            </a:r>
            <a:br>
              <a:rPr lang="en-US" altLang="zh-CN" sz="3600" b="1" dirty="0"/>
            </a:br>
            <a:r>
              <a:rPr lang="zh-CN" altLang="en-US" sz="3600" b="1" dirty="0"/>
              <a:t>与领导者可能面对的任何事件无关</a:t>
            </a:r>
            <a:endParaRPr lang="en-US" sz="3600" b="1" dirty="0"/>
          </a:p>
          <a:p>
            <a:r>
              <a:rPr lang="en-US" sz="1400" u="sng" dirty="0"/>
              <a:t>SECURITY </a:t>
            </a:r>
            <a:r>
              <a:rPr lang="en-US" sz="1400" dirty="0"/>
              <a:t>-  Security that is based on one’s relationship with Christ, independent of any events the leader may face.</a:t>
            </a:r>
          </a:p>
        </p:txBody>
      </p:sp>
      <p:pic>
        <p:nvPicPr>
          <p:cNvPr id="7" name="Picture 4" descr="Agrippa"/>
          <p:cNvPicPr>
            <a:picLocks noChangeAspect="1" noChangeArrowheads="1"/>
          </p:cNvPicPr>
          <p:nvPr/>
        </p:nvPicPr>
        <p:blipFill>
          <a:blip r:embed="rId2" cstate="print">
            <a:extLst>
              <a:ext uri="{28A0092B-C50C-407E-A947-70E740481C1C}">
                <a14:useLocalDpi xmlns:a14="http://schemas.microsoft.com/office/drawing/2010/main" val="0"/>
              </a:ext>
            </a:extLst>
          </a:blip>
          <a:srcRect l="3125" r="3125"/>
          <a:stretch>
            <a:fillRect/>
          </a:stretch>
        </p:blipFill>
        <p:spPr bwMode="auto">
          <a:xfrm>
            <a:off x="4150627" y="2826327"/>
            <a:ext cx="4993373" cy="3997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8282" y="3226509"/>
            <a:ext cx="3886200" cy="2923877"/>
          </a:xfrm>
          <a:prstGeom prst="rect">
            <a:avLst/>
          </a:prstGeom>
          <a:noFill/>
        </p:spPr>
        <p:txBody>
          <a:bodyPr wrap="square" rtlCol="0">
            <a:spAutoFit/>
          </a:bodyPr>
          <a:lstStyle/>
          <a:p>
            <a:pPr algn="ctr"/>
            <a:r>
              <a:rPr lang="zh-CN" altLang="en-US" sz="2800" b="1" dirty="0"/>
              <a:t>保证是免于获得他人认可的自由，因此人们可以对他人进行公正和客观的判断</a:t>
            </a:r>
            <a:endParaRPr lang="en-US" altLang="zh-CN" sz="2800" b="1" dirty="0"/>
          </a:p>
          <a:p>
            <a:pPr algn="ctr"/>
            <a:r>
              <a:rPr lang="en-US" dirty="0"/>
              <a:t>Security is freedom from needing the approval of others and thus one can exercise fair and objective judgments concerning others.</a:t>
            </a:r>
          </a:p>
        </p:txBody>
      </p:sp>
      <p:sp>
        <p:nvSpPr>
          <p:cNvPr id="8" name="TextBox 7">
            <a:extLst>
              <a:ext uri="{FF2B5EF4-FFF2-40B4-BE49-F238E27FC236}">
                <a16:creationId xmlns:a16="http://schemas.microsoft.com/office/drawing/2014/main" id="{0D892015-34A2-1E4A-A593-03DC9BAFBEC2}"/>
              </a:ext>
            </a:extLst>
          </p:cNvPr>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Tree>
    <p:extLst>
      <p:ext uri="{BB962C8B-B14F-4D97-AF65-F5344CB8AC3E}">
        <p14:creationId xmlns:p14="http://schemas.microsoft.com/office/powerpoint/2010/main" val="39304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447800"/>
            <a:ext cx="8382000" cy="2308324"/>
          </a:xfrm>
          <a:prstGeom prst="rect">
            <a:avLst/>
          </a:prstGeom>
          <a:noFill/>
        </p:spPr>
        <p:txBody>
          <a:bodyPr wrap="square" rtlCol="0">
            <a:spAutoFit/>
          </a:bodyPr>
          <a:lstStyle/>
          <a:p>
            <a:r>
              <a:rPr lang="en-US" sz="3600" b="1" dirty="0"/>
              <a:t>4. </a:t>
            </a:r>
            <a:r>
              <a:rPr lang="zh-CN" altLang="en-US" sz="3600" b="1" dirty="0"/>
              <a:t>谦卑</a:t>
            </a:r>
            <a:r>
              <a:rPr lang="en-US" altLang="zh-CN" sz="3600" b="1" dirty="0"/>
              <a:t>–</a:t>
            </a:r>
            <a:r>
              <a:rPr lang="zh-CN" altLang="en-US" sz="3600" b="1" dirty="0"/>
              <a:t>谦卑使领导者意识到自己的局限性，并能以适当的方式表达自己的技能和成就。 谦卑是指准确地看到自己的弱点和优点的能力</a:t>
            </a:r>
            <a:r>
              <a:rPr lang="en-US" altLang="zh-CN" sz="3600" b="1" dirty="0"/>
              <a:t>.</a:t>
            </a:r>
            <a:endParaRPr lang="en-US" sz="1400" dirty="0"/>
          </a:p>
        </p:txBody>
      </p:sp>
      <p:pic>
        <p:nvPicPr>
          <p:cNvPr id="4" name="Picture 4" descr="jesuswashes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723092"/>
            <a:ext cx="5597236" cy="31349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BD9D4F-1167-1849-874E-739BF9E3FC85}"/>
              </a:ext>
            </a:extLst>
          </p:cNvPr>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
        <p:nvSpPr>
          <p:cNvPr id="7" name="TextBox 6">
            <a:extLst>
              <a:ext uri="{FF2B5EF4-FFF2-40B4-BE49-F238E27FC236}">
                <a16:creationId xmlns:a16="http://schemas.microsoft.com/office/drawing/2014/main" id="{F000FA91-62D6-9F45-8885-6497B04FB65C}"/>
              </a:ext>
            </a:extLst>
          </p:cNvPr>
          <p:cNvSpPr txBox="1"/>
          <p:nvPr/>
        </p:nvSpPr>
        <p:spPr>
          <a:xfrm>
            <a:off x="193964" y="3995678"/>
            <a:ext cx="3311236" cy="2862322"/>
          </a:xfrm>
          <a:prstGeom prst="rect">
            <a:avLst/>
          </a:prstGeom>
          <a:noFill/>
        </p:spPr>
        <p:txBody>
          <a:bodyPr wrap="square" rtlCol="0">
            <a:spAutoFit/>
          </a:bodyPr>
          <a:lstStyle/>
          <a:p>
            <a:r>
              <a:rPr lang="en-US" sz="2000" u="sng" dirty="0"/>
              <a:t>HUMILITY </a:t>
            </a:r>
            <a:r>
              <a:rPr lang="en-US" sz="2000" dirty="0"/>
              <a:t>– Humility that makes the leader aware of his/her limitations and comfortable expressing his/her skill and achievements in appropriate ways.  Humility is the ability to see one’s weaknesses and strengths accurately.</a:t>
            </a:r>
          </a:p>
        </p:txBody>
      </p:sp>
    </p:spTree>
    <p:extLst>
      <p:ext uri="{BB962C8B-B14F-4D97-AF65-F5344CB8AC3E}">
        <p14:creationId xmlns:p14="http://schemas.microsoft.com/office/powerpoint/2010/main" val="350825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295400"/>
            <a:ext cx="8382000" cy="1754326"/>
          </a:xfrm>
          <a:prstGeom prst="rect">
            <a:avLst/>
          </a:prstGeom>
          <a:noFill/>
        </p:spPr>
        <p:txBody>
          <a:bodyPr wrap="square" rtlCol="0">
            <a:spAutoFit/>
          </a:bodyPr>
          <a:lstStyle/>
          <a:p>
            <a:r>
              <a:rPr lang="en-US" sz="3600" b="1" dirty="0"/>
              <a:t>5. </a:t>
            </a:r>
            <a:r>
              <a:rPr lang="zh-CN" altLang="en-US" sz="3600" b="1" u="sng" dirty="0"/>
              <a:t>勇气</a:t>
            </a:r>
            <a:r>
              <a:rPr lang="en-US" altLang="zh-CN" sz="3600" b="1" dirty="0"/>
              <a:t>–</a:t>
            </a:r>
            <a:r>
              <a:rPr lang="zh-CN" altLang="en-US" sz="3600" b="1" dirty="0"/>
              <a:t>勇于面对问题，问题，困难情况和人员的勇气，要谨慎，温和，坚定</a:t>
            </a:r>
            <a:endParaRPr lang="en-US" sz="3600" b="1" dirty="0"/>
          </a:p>
          <a:p>
            <a:r>
              <a:rPr lang="en-US" u="sng" dirty="0"/>
              <a:t>COURAGE</a:t>
            </a:r>
            <a:r>
              <a:rPr lang="en-US" dirty="0"/>
              <a:t> – Courage that is willing to face issues, problems, difficult situations and people carefully, gently, and firmly.</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348" y="2985195"/>
            <a:ext cx="5925652" cy="388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3865418"/>
            <a:ext cx="2989748" cy="1785104"/>
          </a:xfrm>
          <a:prstGeom prst="rect">
            <a:avLst/>
          </a:prstGeom>
          <a:noFill/>
        </p:spPr>
        <p:txBody>
          <a:bodyPr wrap="square" rtlCol="0">
            <a:spAutoFit/>
          </a:bodyPr>
          <a:lstStyle/>
          <a:p>
            <a:pPr algn="ctr"/>
            <a:r>
              <a:rPr lang="zh-CN" altLang="en-US" sz="2800" b="1" dirty="0"/>
              <a:t>勇气是代表原则和价值观的力量</a:t>
            </a:r>
            <a:endParaRPr lang="en-US" sz="2800" b="1" dirty="0"/>
          </a:p>
          <a:p>
            <a:pPr algn="ctr"/>
            <a:r>
              <a:rPr lang="en-US" dirty="0"/>
              <a:t>Courage is the strength to stand for principles and values.</a:t>
            </a:r>
          </a:p>
        </p:txBody>
      </p:sp>
      <p:sp>
        <p:nvSpPr>
          <p:cNvPr id="7" name="TextBox 6">
            <a:extLst>
              <a:ext uri="{FF2B5EF4-FFF2-40B4-BE49-F238E27FC236}">
                <a16:creationId xmlns:a16="http://schemas.microsoft.com/office/drawing/2014/main" id="{1CF266B7-812D-A441-A0AB-0360642A2952}"/>
              </a:ext>
            </a:extLst>
          </p:cNvPr>
          <p:cNvSpPr txBox="1"/>
          <p:nvPr/>
        </p:nvSpPr>
        <p:spPr>
          <a:xfrm>
            <a:off x="152400" y="76200"/>
            <a:ext cx="8686800" cy="1200329"/>
          </a:xfrm>
          <a:prstGeom prst="rect">
            <a:avLst/>
          </a:prstGeom>
          <a:noFill/>
        </p:spPr>
        <p:txBody>
          <a:bodyPr wrap="square" rtlCol="0">
            <a:spAutoFit/>
          </a:bodyPr>
          <a:lstStyle/>
          <a:p>
            <a:pPr algn="ctr"/>
            <a:r>
              <a:rPr lang="zh-CN" altLang="en-US" sz="5400" b="1" dirty="0"/>
              <a:t>十大领袖者素质</a:t>
            </a:r>
            <a:br>
              <a:rPr lang="en-US" altLang="zh-CN" sz="5400" b="1" dirty="0"/>
            </a:br>
            <a:r>
              <a:rPr lang="en-US" dirty="0">
                <a:solidFill>
                  <a:srgbClr val="002060"/>
                </a:solidFill>
              </a:rPr>
              <a:t>TOP TEN LEADERSHIP QUALITIES</a:t>
            </a:r>
          </a:p>
        </p:txBody>
      </p:sp>
    </p:spTree>
    <p:extLst>
      <p:ext uri="{BB962C8B-B14F-4D97-AF65-F5344CB8AC3E}">
        <p14:creationId xmlns:p14="http://schemas.microsoft.com/office/powerpoint/2010/main" val="249514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1602</Words>
  <Application>Microsoft Macintosh PowerPoint</Application>
  <PresentationFormat>On-screen Show (4:3)</PresentationFormat>
  <Paragraphs>134</Paragraphs>
  <Slides>21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Times New Roman</vt:lpstr>
      <vt:lpstr>Wingdings</vt:lpstr>
      <vt:lpstr>Office Theme</vt:lpstr>
      <vt:lpstr>Orbit</vt:lpstr>
      <vt:lpstr>1_Orbit</vt:lpstr>
      <vt:lpstr>十大领袖者素质 TOP TEN LEADER 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教会动力学 • 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LEADER QUALITIES</dc:title>
  <dc:creator>Scott Wooddell</dc:creator>
  <cp:lastModifiedBy>Rick Griffith</cp:lastModifiedBy>
  <cp:revision>30</cp:revision>
  <dcterms:created xsi:type="dcterms:W3CDTF">2016-11-17T20:00:43Z</dcterms:created>
  <dcterms:modified xsi:type="dcterms:W3CDTF">2021-05-05T11:46:41Z</dcterms:modified>
</cp:coreProperties>
</file>