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3"/>
  </p:notesMasterIdLst>
  <p:sldIdLst>
    <p:sldId id="256" r:id="rId4"/>
    <p:sldId id="262" r:id="rId5"/>
    <p:sldId id="257" r:id="rId6"/>
    <p:sldId id="258" r:id="rId7"/>
    <p:sldId id="259" r:id="rId8"/>
    <p:sldId id="260" r:id="rId9"/>
    <p:sldId id="261" r:id="rId10"/>
    <p:sldId id="267" r:id="rId11"/>
    <p:sldId id="52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p:restoredTop sz="94647"/>
  </p:normalViewPr>
  <p:slideViewPr>
    <p:cSldViewPr>
      <p:cViewPr varScale="1">
        <p:scale>
          <a:sx n="132" d="100"/>
          <a:sy n="132" d="100"/>
        </p:scale>
        <p:origin x="1760" y="168"/>
      </p:cViewPr>
      <p:guideLst>
        <p:guide orient="horz" pos="2160"/>
        <p:guide pos="2880"/>
      </p:guideLst>
    </p:cSldViewPr>
  </p:slideViewPr>
  <p:notesTextViewPr>
    <p:cViewPr>
      <p:scale>
        <a:sx n="1" d="1"/>
        <a:sy n="1" d="1"/>
      </p:scale>
      <p:origin x="0" y="0"/>
    </p:cViewPr>
  </p:notesTextViewPr>
  <p:sorterViewPr>
    <p:cViewPr>
      <p:scale>
        <a:sx n="100" d="100"/>
        <a:sy n="100" d="100"/>
      </p:scale>
      <p:origin x="0" y="-6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B7DC9-7E0D-F944-B8BE-27351958A557}" type="datetimeFigureOut">
              <a:rPr lang="en-US" smtClean="0"/>
              <a:t>5/5/21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69CA2-19E3-EB4B-BFB4-8693749294BE}" type="slidenum">
              <a:rPr lang="en-US" smtClean="0"/>
              <a:t>‹#›</a:t>
            </a:fld>
            <a:endParaRPr lang="en-US"/>
          </a:p>
        </p:txBody>
      </p:sp>
    </p:spTree>
    <p:extLst>
      <p:ext uri="{BB962C8B-B14F-4D97-AF65-F5344CB8AC3E}">
        <p14:creationId xmlns:p14="http://schemas.microsoft.com/office/powerpoint/2010/main" val="378101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p>
        </p:txBody>
      </p:sp>
    </p:spTree>
    <p:extLst>
      <p:ext uri="{BB962C8B-B14F-4D97-AF65-F5344CB8AC3E}">
        <p14:creationId xmlns:p14="http://schemas.microsoft.com/office/powerpoint/2010/main" val="19315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18069B-F743-4346-8186-70D81D4FF8DF}"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158326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8069B-F743-4346-8186-70D81D4FF8DF}"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150698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8069B-F743-4346-8186-70D81D4FF8DF}"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19522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0323168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274814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541382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028794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627678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4384021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520591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897320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8069B-F743-4346-8186-70D81D4FF8DF}"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3790974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403888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269835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059426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164103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438085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018735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4420004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950573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2603860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562220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8069B-F743-4346-8186-70D81D4FF8DF}"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2707123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340118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5813714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870822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18069B-F743-4346-8186-70D81D4FF8DF}"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62508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18069B-F743-4346-8186-70D81D4FF8DF}" type="datetimeFigureOut">
              <a:rPr lang="en-US" smtClean="0"/>
              <a:t>5/5/21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314789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18069B-F743-4346-8186-70D81D4FF8DF}" type="datetimeFigureOut">
              <a:rPr lang="en-US" smtClean="0"/>
              <a:t>5/5/21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291834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8069B-F743-4346-8186-70D81D4FF8DF}" type="datetimeFigureOut">
              <a:rPr lang="en-US" smtClean="0"/>
              <a:t>5/5/21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1683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8069B-F743-4346-8186-70D81D4FF8DF}"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70830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8069B-F743-4346-8186-70D81D4FF8DF}"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3469-89EB-4898-BC6C-8ECB4918B492}" type="slidenum">
              <a:rPr lang="en-US" smtClean="0"/>
              <a:t>‹#›</a:t>
            </a:fld>
            <a:endParaRPr lang="en-US"/>
          </a:p>
        </p:txBody>
      </p:sp>
    </p:spTree>
    <p:extLst>
      <p:ext uri="{BB962C8B-B14F-4D97-AF65-F5344CB8AC3E}">
        <p14:creationId xmlns:p14="http://schemas.microsoft.com/office/powerpoint/2010/main" val="167797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8069B-F743-4346-8186-70D81D4FF8DF}" type="datetimeFigureOut">
              <a:rPr lang="en-US" smtClean="0"/>
              <a:t>5/5/21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13469-89EB-4898-BC6C-8ECB4918B492}" type="slidenum">
              <a:rPr lang="en-US" smtClean="0"/>
              <a:t>‹#›</a:t>
            </a:fld>
            <a:endParaRPr lang="en-US"/>
          </a:p>
        </p:txBody>
      </p:sp>
    </p:spTree>
    <p:extLst>
      <p:ext uri="{BB962C8B-B14F-4D97-AF65-F5344CB8AC3E}">
        <p14:creationId xmlns:p14="http://schemas.microsoft.com/office/powerpoint/2010/main" val="136802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68305138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395153224"/>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4572000" cy="2895600"/>
          </a:xfrm>
          <a:solidFill>
            <a:schemeClr val="tx1"/>
          </a:solidFill>
        </p:spPr>
        <p:txBody>
          <a:bodyPr>
            <a:noAutofit/>
          </a:bodyPr>
          <a:lstStyle/>
          <a:p>
            <a:r>
              <a:rPr lang="zh-CN" altLang="en-US" sz="4000" b="1" dirty="0">
                <a:solidFill>
                  <a:schemeClr val="bg1"/>
                </a:solidFill>
                <a:latin typeface="Times New Roman" pitchFamily="18" charset="0"/>
                <a:cs typeface="Times New Roman" pitchFamily="18" charset="0"/>
              </a:rPr>
              <a:t>领袖 者如何领导</a:t>
            </a:r>
            <a:r>
              <a:rPr lang="zh-CN" altLang="en-US" sz="1200" dirty="0">
                <a:solidFill>
                  <a:schemeClr val="bg1"/>
                </a:solidFill>
                <a:latin typeface="Times New Roman" pitchFamily="18" charset="0"/>
                <a:cs typeface="Times New Roman" pitchFamily="18" charset="0"/>
              </a:rPr>
              <a:t> </a:t>
            </a:r>
            <a:br>
              <a:rPr lang="en-US" altLang="zh-CN" sz="1200" dirty="0">
                <a:solidFill>
                  <a:schemeClr val="bg1"/>
                </a:solidFill>
                <a:latin typeface="Times New Roman" pitchFamily="18" charset="0"/>
                <a:cs typeface="Times New Roman" pitchFamily="18" charset="0"/>
              </a:rPr>
            </a:br>
            <a:r>
              <a:rPr lang="en-US" sz="1200" dirty="0">
                <a:solidFill>
                  <a:schemeClr val="bg1"/>
                </a:solidFill>
                <a:latin typeface="Times New Roman" pitchFamily="18" charset="0"/>
                <a:cs typeface="Times New Roman" pitchFamily="18" charset="0"/>
              </a:rPr>
              <a:t>HOW LEADERS LEAD</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0"/>
            <a:ext cx="4838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FC9A60-5056-354D-98E2-8F9EB9580070}"/>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02513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4572000" cy="2895600"/>
          </a:xfrm>
          <a:solidFill>
            <a:schemeClr val="tx1"/>
          </a:solidFill>
        </p:spPr>
        <p:txBody>
          <a:bodyPr>
            <a:noAutofit/>
          </a:bodyPr>
          <a:lstStyle/>
          <a:p>
            <a:r>
              <a:rPr lang="zh-CN" altLang="en-US" sz="4000" b="1" dirty="0">
                <a:solidFill>
                  <a:schemeClr val="bg1"/>
                </a:solidFill>
                <a:latin typeface="Times New Roman" pitchFamily="18" charset="0"/>
                <a:cs typeface="Times New Roman" pitchFamily="18" charset="0"/>
              </a:rPr>
              <a:t>领袖 者如何领导 </a:t>
            </a:r>
            <a:br>
              <a:rPr lang="en-US" altLang="zh-CN" sz="1200" dirty="0">
                <a:solidFill>
                  <a:schemeClr val="bg1"/>
                </a:solidFill>
                <a:latin typeface="Times New Roman" pitchFamily="18" charset="0"/>
                <a:cs typeface="Times New Roman" pitchFamily="18" charset="0"/>
              </a:rPr>
            </a:br>
            <a:r>
              <a:rPr lang="en-US" sz="1200" dirty="0">
                <a:solidFill>
                  <a:schemeClr val="bg1"/>
                </a:solidFill>
                <a:latin typeface="Times New Roman" pitchFamily="18" charset="0"/>
                <a:cs typeface="Times New Roman" pitchFamily="18" charset="0"/>
              </a:rPr>
              <a:t>HOW LEADERS LEAD</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0"/>
            <a:ext cx="4838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1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015663"/>
          </a:xfrm>
          <a:prstGeom prst="rect">
            <a:avLst/>
          </a:prstGeom>
          <a:noFill/>
        </p:spPr>
        <p:txBody>
          <a:bodyPr wrap="square" rtlCol="0">
            <a:spAutoFit/>
          </a:bodyPr>
          <a:lstStyle/>
          <a:p>
            <a:pPr marL="742950" indent="-742950" algn="ctr">
              <a:buAutoNum type="arabicPeriod"/>
            </a:pPr>
            <a:r>
              <a:rPr lang="zh-CN" altLang="en-US" sz="4800" dirty="0">
                <a:solidFill>
                  <a:srgbClr val="002060"/>
                </a:solidFill>
              </a:rPr>
              <a:t>领袖 者 为教会提供教会愿景</a:t>
            </a:r>
            <a:endParaRPr lang="en-US" sz="4800" dirty="0">
              <a:solidFill>
                <a:srgbClr val="002060"/>
              </a:solidFill>
            </a:endParaRPr>
          </a:p>
          <a:p>
            <a:pPr algn="ctr"/>
            <a:r>
              <a:rPr lang="en-US" sz="1200" dirty="0">
                <a:solidFill>
                  <a:srgbClr val="002060"/>
                </a:solidFill>
              </a:rPr>
              <a:t>LEADERS LEAD BY PROVIDING VISION FOR THE CHURCH</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672" y="2133600"/>
            <a:ext cx="3333327"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2362200"/>
            <a:ext cx="5181600" cy="1384995"/>
          </a:xfrm>
          <a:prstGeom prst="rect">
            <a:avLst/>
          </a:prstGeom>
          <a:noFill/>
        </p:spPr>
        <p:txBody>
          <a:bodyPr wrap="square" rtlCol="0">
            <a:spAutoFit/>
          </a:bodyPr>
          <a:lstStyle/>
          <a:p>
            <a:r>
              <a:rPr lang="zh-CN" altLang="en-US" sz="3600" b="1" dirty="0"/>
              <a:t>领袖 者 的首要任务是保持愿景</a:t>
            </a:r>
            <a:endParaRPr lang="en-US" sz="3600" b="1" dirty="0"/>
          </a:p>
          <a:p>
            <a:r>
              <a:rPr lang="en-US" sz="1200" dirty="0"/>
              <a:t>The leaders primary task is to be the </a:t>
            </a:r>
            <a:r>
              <a:rPr lang="en-US" sz="1200" u="sng" dirty="0"/>
              <a:t>keeper</a:t>
            </a:r>
            <a:r>
              <a:rPr lang="en-US" sz="1200" dirty="0"/>
              <a:t> of the vision.</a:t>
            </a:r>
          </a:p>
        </p:txBody>
      </p:sp>
      <p:sp>
        <p:nvSpPr>
          <p:cNvPr id="7" name="TextBox 6"/>
          <p:cNvSpPr txBox="1"/>
          <p:nvPr/>
        </p:nvSpPr>
        <p:spPr>
          <a:xfrm>
            <a:off x="381000" y="3962400"/>
            <a:ext cx="5257800" cy="2400657"/>
          </a:xfrm>
          <a:prstGeom prst="rect">
            <a:avLst/>
          </a:prstGeom>
          <a:noFill/>
        </p:spPr>
        <p:txBody>
          <a:bodyPr wrap="square" rtlCol="0">
            <a:spAutoFit/>
          </a:bodyPr>
          <a:lstStyle/>
          <a:p>
            <a:r>
              <a:rPr lang="zh-CN" altLang="en-US" sz="3600" b="1" dirty="0"/>
              <a:t>领导者的主要责任是阐明愿景并协助所有团队成员在实现愿景方面保持目标</a:t>
            </a:r>
            <a:endParaRPr lang="en-US" sz="3600" b="1" dirty="0"/>
          </a:p>
          <a:p>
            <a:r>
              <a:rPr lang="en-US" sz="1200" dirty="0"/>
              <a:t>The leaders primary responsibility is to </a:t>
            </a:r>
            <a:r>
              <a:rPr lang="en-US" sz="1200" u="sng" dirty="0"/>
              <a:t>articulate</a:t>
            </a:r>
            <a:r>
              <a:rPr lang="en-US" sz="1200" dirty="0"/>
              <a:t> the vision and assist all team members to stay on target in the accomplishment of the vision.</a:t>
            </a:r>
          </a:p>
          <a:p>
            <a:endParaRPr lang="en-US" dirty="0"/>
          </a:p>
        </p:txBody>
      </p:sp>
    </p:spTree>
    <p:extLst>
      <p:ext uri="{BB962C8B-B14F-4D97-AF65-F5344CB8AC3E}">
        <p14:creationId xmlns:p14="http://schemas.microsoft.com/office/powerpoint/2010/main" val="402513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228600"/>
            <a:ext cx="9176657" cy="954107"/>
          </a:xfrm>
          <a:prstGeom prst="rect">
            <a:avLst/>
          </a:prstGeom>
          <a:noFill/>
        </p:spPr>
        <p:txBody>
          <a:bodyPr wrap="square" rtlCol="0">
            <a:spAutoFit/>
          </a:bodyPr>
          <a:lstStyle/>
          <a:p>
            <a:pPr algn="ctr"/>
            <a:r>
              <a:rPr lang="en-US" sz="4400" b="1" dirty="0">
                <a:solidFill>
                  <a:srgbClr val="002060"/>
                </a:solidFill>
              </a:rPr>
              <a:t>2.</a:t>
            </a:r>
            <a:r>
              <a:rPr lang="zh-CN" altLang="en-US" sz="4000" dirty="0"/>
              <a:t>领导者通过促进乐观态度来领导</a:t>
            </a:r>
            <a:endParaRPr lang="en-US" sz="4000" dirty="0"/>
          </a:p>
          <a:p>
            <a:pPr algn="ctr"/>
            <a:r>
              <a:rPr lang="en-US" sz="1200" dirty="0">
                <a:solidFill>
                  <a:srgbClr val="002060"/>
                </a:solidFill>
              </a:rPr>
              <a:t>LEADERS LEAD BY PROMOTING AN OPTIMISTIC ATTITUDE</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910" y="2057400"/>
            <a:ext cx="338709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057400"/>
            <a:ext cx="5452110" cy="1938992"/>
          </a:xfrm>
          <a:prstGeom prst="rect">
            <a:avLst/>
          </a:prstGeom>
          <a:noFill/>
        </p:spPr>
        <p:txBody>
          <a:bodyPr wrap="square" rtlCol="0">
            <a:spAutoFit/>
          </a:bodyPr>
          <a:lstStyle/>
          <a:p>
            <a:r>
              <a:rPr lang="zh-CN" altLang="en-US" sz="3600" b="1" dirty="0"/>
              <a:t>领导者必须采取行动发展团队合作精神</a:t>
            </a:r>
            <a:r>
              <a:rPr lang="en-US" altLang="zh-CN" sz="3600" b="1" dirty="0"/>
              <a:t>, </a:t>
            </a:r>
            <a:r>
              <a:rPr lang="zh-CN" altLang="en-US" sz="3600" b="1" dirty="0"/>
              <a:t>并在必要时进行干预以保持团结</a:t>
            </a:r>
            <a:endParaRPr lang="en-US" sz="3600" b="1" dirty="0"/>
          </a:p>
          <a:p>
            <a:r>
              <a:rPr lang="en-US" sz="1200" dirty="0"/>
              <a:t>Leaders must act to develop </a:t>
            </a:r>
            <a:r>
              <a:rPr lang="en-US" sz="1200" u="sng" dirty="0"/>
              <a:t>teamwork</a:t>
            </a:r>
            <a:r>
              <a:rPr lang="en-US" sz="1200" dirty="0"/>
              <a:t>, intervening as necessary to maintain unity.</a:t>
            </a:r>
          </a:p>
        </p:txBody>
      </p:sp>
      <p:sp>
        <p:nvSpPr>
          <p:cNvPr id="7" name="TextBox 6"/>
          <p:cNvSpPr txBox="1"/>
          <p:nvPr/>
        </p:nvSpPr>
        <p:spPr>
          <a:xfrm>
            <a:off x="304800" y="4321076"/>
            <a:ext cx="5386796" cy="2308324"/>
          </a:xfrm>
          <a:prstGeom prst="rect">
            <a:avLst/>
          </a:prstGeom>
          <a:noFill/>
        </p:spPr>
        <p:txBody>
          <a:bodyPr wrap="square" rtlCol="0">
            <a:spAutoFit/>
          </a:bodyPr>
          <a:lstStyle/>
          <a:p>
            <a:r>
              <a:rPr lang="zh-CN" altLang="en-US" sz="3600" b="1" dirty="0"/>
              <a:t>领导者必须让每个人都充分了解团队事件，因为这是积极态度的关键之一</a:t>
            </a:r>
            <a:endParaRPr lang="en-US" sz="3600" dirty="0"/>
          </a:p>
          <a:p>
            <a:endParaRPr lang="en-US" sz="1200" dirty="0"/>
          </a:p>
          <a:p>
            <a:r>
              <a:rPr lang="en-US" sz="1200" dirty="0"/>
              <a:t>Leaders must keep everyone fully </a:t>
            </a:r>
            <a:r>
              <a:rPr lang="en-US" sz="1200" u="sng" dirty="0"/>
              <a:t>informed</a:t>
            </a:r>
            <a:r>
              <a:rPr lang="en-US" sz="1200" dirty="0"/>
              <a:t> concerning team events as this is one of the keys to a positive attitude.</a:t>
            </a:r>
          </a:p>
        </p:txBody>
      </p:sp>
    </p:spTree>
    <p:extLst>
      <p:ext uri="{BB962C8B-B14F-4D97-AF65-F5344CB8AC3E}">
        <p14:creationId xmlns:p14="http://schemas.microsoft.com/office/powerpoint/2010/main" val="32306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954107"/>
          </a:xfrm>
          <a:prstGeom prst="rect">
            <a:avLst/>
          </a:prstGeom>
          <a:noFill/>
        </p:spPr>
        <p:txBody>
          <a:bodyPr wrap="square" rtlCol="0">
            <a:spAutoFit/>
          </a:bodyPr>
          <a:lstStyle/>
          <a:p>
            <a:pPr algn="ctr"/>
            <a:r>
              <a:rPr lang="en-US" sz="4400" b="1" dirty="0">
                <a:solidFill>
                  <a:srgbClr val="002060"/>
                </a:solidFill>
              </a:rPr>
              <a:t>3.</a:t>
            </a:r>
            <a:r>
              <a:rPr lang="zh-CN" altLang="en-US" sz="4400" b="1" dirty="0"/>
              <a:t>领导者尊重教会成员</a:t>
            </a:r>
            <a:endParaRPr lang="en-US" sz="4400" dirty="0"/>
          </a:p>
          <a:p>
            <a:pPr algn="ctr"/>
            <a:r>
              <a:rPr lang="en-US" sz="1200" dirty="0">
                <a:solidFill>
                  <a:srgbClr val="002060"/>
                </a:solidFill>
              </a:rPr>
              <a:t>LEADERS LEAD BY SHOWING RESPECT FOR CHURCH MEMBERS</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829" y="2057400"/>
            <a:ext cx="3095170"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057400"/>
            <a:ext cx="5334000" cy="892552"/>
          </a:xfrm>
          <a:prstGeom prst="rect">
            <a:avLst/>
          </a:prstGeom>
          <a:noFill/>
        </p:spPr>
        <p:txBody>
          <a:bodyPr wrap="square" rtlCol="0">
            <a:spAutoFit/>
          </a:bodyPr>
          <a:lstStyle/>
          <a:p>
            <a:r>
              <a:rPr lang="zh-CN" altLang="en-US" sz="3600" b="1" dirty="0"/>
              <a:t>领导者尊重教会成员</a:t>
            </a:r>
            <a:endParaRPr lang="en-US" sz="3600" dirty="0"/>
          </a:p>
          <a:p>
            <a:r>
              <a:rPr lang="en-US" sz="1600" dirty="0"/>
              <a:t>Leaders appreciate the </a:t>
            </a:r>
            <a:r>
              <a:rPr lang="en-US" sz="1600" u="sng" dirty="0"/>
              <a:t>gifts</a:t>
            </a:r>
            <a:r>
              <a:rPr lang="en-US" sz="1600" dirty="0"/>
              <a:t> others bring to the church.</a:t>
            </a:r>
          </a:p>
        </p:txBody>
      </p:sp>
      <p:sp>
        <p:nvSpPr>
          <p:cNvPr id="7" name="TextBox 6"/>
          <p:cNvSpPr txBox="1"/>
          <p:nvPr/>
        </p:nvSpPr>
        <p:spPr>
          <a:xfrm>
            <a:off x="152400" y="3401578"/>
            <a:ext cx="5867400" cy="892552"/>
          </a:xfrm>
          <a:prstGeom prst="rect">
            <a:avLst/>
          </a:prstGeom>
          <a:noFill/>
        </p:spPr>
        <p:txBody>
          <a:bodyPr wrap="square" rtlCol="0">
            <a:spAutoFit/>
          </a:bodyPr>
          <a:lstStyle/>
          <a:p>
            <a:r>
              <a:rPr lang="zh-CN" altLang="en-US" sz="3600" b="1" dirty="0"/>
              <a:t>领导者赞扬他人的成就</a:t>
            </a:r>
            <a:endParaRPr lang="en-US" altLang="zh-CN" sz="3600" dirty="0"/>
          </a:p>
          <a:p>
            <a:r>
              <a:rPr lang="en-US" sz="1600" dirty="0"/>
              <a:t>Leaders praise the </a:t>
            </a:r>
            <a:r>
              <a:rPr lang="en-US" sz="1600" u="sng" dirty="0"/>
              <a:t>accomplishments</a:t>
            </a:r>
            <a:r>
              <a:rPr lang="en-US" sz="1600" dirty="0"/>
              <a:t> of others</a:t>
            </a:r>
            <a:endParaRPr lang="en-US" sz="3600" b="1" dirty="0"/>
          </a:p>
        </p:txBody>
      </p:sp>
      <p:sp>
        <p:nvSpPr>
          <p:cNvPr id="8" name="TextBox 7"/>
          <p:cNvSpPr txBox="1"/>
          <p:nvPr/>
        </p:nvSpPr>
        <p:spPr>
          <a:xfrm>
            <a:off x="152400" y="4724400"/>
            <a:ext cx="5820229" cy="1446550"/>
          </a:xfrm>
          <a:prstGeom prst="rect">
            <a:avLst/>
          </a:prstGeom>
          <a:noFill/>
        </p:spPr>
        <p:txBody>
          <a:bodyPr wrap="square" rtlCol="0">
            <a:spAutoFit/>
          </a:bodyPr>
          <a:lstStyle/>
          <a:p>
            <a:r>
              <a:rPr lang="zh-CN" altLang="en-US" sz="3600" b="1" dirty="0"/>
              <a:t>领导者建立在自身优势之上，</a:t>
            </a:r>
            <a:endParaRPr lang="en-US" altLang="zh-CN" sz="3600" b="1" dirty="0"/>
          </a:p>
          <a:p>
            <a:r>
              <a:rPr lang="zh-CN" altLang="en-US" sz="3600" b="1" dirty="0"/>
              <a:t>而不是专注于自身劣势</a:t>
            </a:r>
            <a:endParaRPr lang="en-US" sz="3600" dirty="0"/>
          </a:p>
          <a:p>
            <a:r>
              <a:rPr lang="en-US" sz="1600" dirty="0"/>
              <a:t>Leaders build on their </a:t>
            </a:r>
            <a:r>
              <a:rPr lang="en-US" sz="1600" u="sng" dirty="0"/>
              <a:t>strengths</a:t>
            </a:r>
            <a:r>
              <a:rPr lang="en-US" sz="1600" dirty="0"/>
              <a:t>, not focusing on their weaknesses.</a:t>
            </a:r>
          </a:p>
        </p:txBody>
      </p:sp>
    </p:spTree>
    <p:extLst>
      <p:ext uri="{BB962C8B-B14F-4D97-AF65-F5344CB8AC3E}">
        <p14:creationId xmlns:p14="http://schemas.microsoft.com/office/powerpoint/2010/main" val="15813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954107"/>
          </a:xfrm>
          <a:prstGeom prst="rect">
            <a:avLst/>
          </a:prstGeom>
          <a:noFill/>
        </p:spPr>
        <p:txBody>
          <a:bodyPr wrap="square" rtlCol="0">
            <a:spAutoFit/>
          </a:bodyPr>
          <a:lstStyle/>
          <a:p>
            <a:pPr algn="ctr"/>
            <a:r>
              <a:rPr lang="en-US" sz="4400" b="1" dirty="0">
                <a:solidFill>
                  <a:srgbClr val="002060"/>
                </a:solidFill>
              </a:rPr>
              <a:t>4.</a:t>
            </a:r>
            <a:r>
              <a:rPr lang="zh-CN" altLang="en-US" sz="3600" b="1" dirty="0"/>
              <a:t>领导者要敏锐地教会成员</a:t>
            </a:r>
            <a:endParaRPr lang="en-US" sz="3600" dirty="0"/>
          </a:p>
          <a:p>
            <a:pPr algn="ctr"/>
            <a:r>
              <a:rPr lang="en-US" sz="1200" dirty="0">
                <a:solidFill>
                  <a:srgbClr val="002060"/>
                </a:solidFill>
              </a:rPr>
              <a:t>LEADERS LEAD BY BEING SENSITIVE TO CHURCH MEMBERS</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674" y="2061318"/>
            <a:ext cx="3384326" cy="4796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086" y="1752600"/>
            <a:ext cx="5516560" cy="2000548"/>
          </a:xfrm>
          <a:prstGeom prst="rect">
            <a:avLst/>
          </a:prstGeom>
          <a:noFill/>
        </p:spPr>
        <p:txBody>
          <a:bodyPr wrap="square" rtlCol="0">
            <a:spAutoFit/>
          </a:bodyPr>
          <a:lstStyle/>
          <a:p>
            <a:r>
              <a:rPr lang="zh-CN" altLang="en-US" sz="3200" b="1" dirty="0"/>
              <a:t>领导者必须能够容忍个性差异，并采取行动帮助具有不同观点的人们良好地合作</a:t>
            </a:r>
            <a:endParaRPr lang="en-US" sz="3200" dirty="0"/>
          </a:p>
          <a:p>
            <a:r>
              <a:rPr lang="en-US" sz="1400" dirty="0"/>
              <a:t>Leaders must be able to tolerate </a:t>
            </a:r>
            <a:r>
              <a:rPr lang="en-US" sz="1400" u="sng" dirty="0"/>
              <a:t>personality</a:t>
            </a:r>
            <a:r>
              <a:rPr lang="en-US" sz="1400" dirty="0"/>
              <a:t> differences and act to help people of differing outlooks work well together.</a:t>
            </a:r>
          </a:p>
        </p:txBody>
      </p:sp>
      <p:sp>
        <p:nvSpPr>
          <p:cNvPr id="7" name="TextBox 6"/>
          <p:cNvSpPr txBox="1"/>
          <p:nvPr/>
        </p:nvSpPr>
        <p:spPr>
          <a:xfrm>
            <a:off x="214086" y="3779224"/>
            <a:ext cx="5334000" cy="1508105"/>
          </a:xfrm>
          <a:prstGeom prst="rect">
            <a:avLst/>
          </a:prstGeom>
          <a:noFill/>
        </p:spPr>
        <p:txBody>
          <a:bodyPr wrap="square" rtlCol="0">
            <a:spAutoFit/>
          </a:bodyPr>
          <a:lstStyle/>
          <a:p>
            <a:r>
              <a:rPr lang="zh-CN" altLang="en-US" sz="3200" b="1" dirty="0"/>
              <a:t>领导者必须设法使所有人的参与达到最高水平</a:t>
            </a:r>
            <a:endParaRPr lang="en-US" sz="3200" dirty="0"/>
          </a:p>
          <a:p>
            <a:r>
              <a:rPr lang="en-US" sz="1400" dirty="0"/>
              <a:t>Leaders must seek to raise the </a:t>
            </a:r>
            <a:r>
              <a:rPr lang="en-US" sz="1400" u="sng" dirty="0"/>
              <a:t>participation</a:t>
            </a:r>
            <a:r>
              <a:rPr lang="en-US" sz="1400" dirty="0"/>
              <a:t> of all to their highest level of ability.</a:t>
            </a:r>
          </a:p>
        </p:txBody>
      </p:sp>
      <p:sp>
        <p:nvSpPr>
          <p:cNvPr id="8" name="TextBox 7"/>
          <p:cNvSpPr txBox="1"/>
          <p:nvPr/>
        </p:nvSpPr>
        <p:spPr>
          <a:xfrm>
            <a:off x="214086" y="5349895"/>
            <a:ext cx="5531074" cy="1508105"/>
          </a:xfrm>
          <a:prstGeom prst="rect">
            <a:avLst/>
          </a:prstGeom>
          <a:noFill/>
        </p:spPr>
        <p:txBody>
          <a:bodyPr wrap="square" rtlCol="0">
            <a:spAutoFit/>
          </a:bodyPr>
          <a:lstStyle/>
          <a:p>
            <a:r>
              <a:rPr lang="zh-CN" altLang="en-US" sz="3200" b="1" dirty="0"/>
              <a:t>领导者必须灵活应变，愿意听取新想法并持不同观点</a:t>
            </a:r>
            <a:endParaRPr lang="en-US" sz="3200" dirty="0"/>
          </a:p>
          <a:p>
            <a:r>
              <a:rPr lang="en-US" sz="1400" dirty="0"/>
              <a:t>Leaders must be </a:t>
            </a:r>
            <a:r>
              <a:rPr lang="en-US" sz="1400" u="sng" dirty="0"/>
              <a:t>flexible</a:t>
            </a:r>
            <a:r>
              <a:rPr lang="en-US" sz="1400" dirty="0"/>
              <a:t>, willing to listen to new ideas and open to differing perspectives.</a:t>
            </a:r>
          </a:p>
        </p:txBody>
      </p:sp>
    </p:spTree>
    <p:extLst>
      <p:ext uri="{BB962C8B-B14F-4D97-AF65-F5344CB8AC3E}">
        <p14:creationId xmlns:p14="http://schemas.microsoft.com/office/powerpoint/2010/main" val="82787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107996"/>
          </a:xfrm>
          <a:prstGeom prst="rect">
            <a:avLst/>
          </a:prstGeom>
          <a:noFill/>
        </p:spPr>
        <p:txBody>
          <a:bodyPr wrap="square" rtlCol="0">
            <a:spAutoFit/>
          </a:bodyPr>
          <a:lstStyle/>
          <a:p>
            <a:pPr algn="ctr"/>
            <a:r>
              <a:rPr lang="en-US" sz="5400" b="1" dirty="0">
                <a:solidFill>
                  <a:srgbClr val="002060"/>
                </a:solidFill>
              </a:rPr>
              <a:t>5. </a:t>
            </a:r>
            <a:r>
              <a:rPr lang="zh-CN" altLang="en-US" sz="3200" b="1" dirty="0">
                <a:solidFill>
                  <a:srgbClr val="002060"/>
                </a:solidFill>
              </a:rPr>
              <a:t>领袖者通过建模基督 领导</a:t>
            </a:r>
            <a:endParaRPr lang="en-US" sz="3200" b="1" dirty="0">
              <a:solidFill>
                <a:srgbClr val="002060"/>
              </a:solidFill>
            </a:endParaRPr>
          </a:p>
          <a:p>
            <a:pPr algn="ctr"/>
            <a:r>
              <a:rPr lang="en-US" sz="1200" dirty="0">
                <a:solidFill>
                  <a:srgbClr val="002060"/>
                </a:solidFill>
              </a:rPr>
              <a:t>LEADERS LEAD BY MODELING CHRISTLINENESS</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436" y="2209800"/>
            <a:ext cx="3279563"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5342" y="2819400"/>
            <a:ext cx="4934857" cy="2154436"/>
          </a:xfrm>
          <a:prstGeom prst="rect">
            <a:avLst/>
          </a:prstGeom>
          <a:noFill/>
        </p:spPr>
        <p:txBody>
          <a:bodyPr wrap="square" rtlCol="0">
            <a:spAutoFit/>
          </a:bodyPr>
          <a:lstStyle/>
          <a:p>
            <a:pPr algn="ctr"/>
            <a:r>
              <a:rPr lang="zh-CN" altLang="en-US" sz="4000" b="1" dirty="0"/>
              <a:t>你们应该效法我，好像我效法基督一样</a:t>
            </a:r>
            <a:r>
              <a:rPr lang="zh-CN" altLang="en-US" b="1" dirty="0"/>
              <a:t>。</a:t>
            </a:r>
            <a:endParaRPr lang="en-US" b="1" dirty="0"/>
          </a:p>
          <a:p>
            <a:pPr algn="ctr"/>
            <a:r>
              <a:rPr lang="en-US" b="1" dirty="0"/>
              <a:t>“Be imitators of me, as I am of Christ.”</a:t>
            </a:r>
          </a:p>
          <a:p>
            <a:endParaRPr lang="en-US" b="1" dirty="0"/>
          </a:p>
          <a:p>
            <a:pPr algn="ctr"/>
            <a:r>
              <a:rPr lang="en-US" b="1" dirty="0"/>
              <a:t>1 Corinthians 11:1</a:t>
            </a:r>
          </a:p>
        </p:txBody>
      </p:sp>
    </p:spTree>
    <p:extLst>
      <p:ext uri="{BB962C8B-B14F-4D97-AF65-F5344CB8AC3E}">
        <p14:creationId xmlns:p14="http://schemas.microsoft.com/office/powerpoint/2010/main" val="14527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0197326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zh-CN" altLang="en-US" sz="2400" b="1" dirty="0"/>
              <a:t>教会动力学</a:t>
            </a:r>
            <a:r>
              <a:rPr lang="en-US" altLang="zh-CN" sz="2400" b="1" dirty="0"/>
              <a:t> •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defRPr/>
            </a:pPr>
            <a:r>
              <a:rPr lang="zh-CN" altLang="en-US" sz="2800" b="1" dirty="0">
                <a:solidFill>
                  <a:srgbClr val="FFFFFF"/>
                </a:solidFill>
                <a:latin typeface="Arial" charset="0"/>
                <a:cs typeface="Arial" charset="0"/>
              </a:rPr>
              <a:t>免费获得此演示文稿</a:t>
            </a:r>
            <a:endParaRPr lang="en-US" sz="28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1956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462</Words>
  <Application>Microsoft Macintosh PowerPoint</Application>
  <PresentationFormat>On-screen Show (4:3)</PresentationFormat>
  <Paragraphs>44</Paragraphs>
  <Slides>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Times New Roman</vt:lpstr>
      <vt:lpstr>Wingdings</vt:lpstr>
      <vt:lpstr>Office Theme</vt:lpstr>
      <vt:lpstr>Orbit</vt:lpstr>
      <vt:lpstr>1_Orbit</vt:lpstr>
      <vt:lpstr>领袖 者如何领导  HOW LEADERS LEAD</vt:lpstr>
      <vt:lpstr>领袖 者如何领导  HOW LEADERS LEAD</vt:lpstr>
      <vt:lpstr>PowerPoint Presentation</vt:lpstr>
      <vt:lpstr>PowerPoint Presentation</vt:lpstr>
      <vt:lpstr>PowerPoint Presentation</vt:lpstr>
      <vt:lpstr>PowerPoint Presentation</vt:lpstr>
      <vt:lpstr>PowerPoint Presentation</vt:lpstr>
      <vt:lpstr>Black</vt:lpstr>
      <vt:lpstr>教会动力学 •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LEADERS LEAD</dc:title>
  <dc:creator>Scott Wooddell</dc:creator>
  <cp:lastModifiedBy>Rick Griffith</cp:lastModifiedBy>
  <cp:revision>15</cp:revision>
  <dcterms:created xsi:type="dcterms:W3CDTF">2016-11-17T20:06:09Z</dcterms:created>
  <dcterms:modified xsi:type="dcterms:W3CDTF">2021-05-05T03:06:41Z</dcterms:modified>
</cp:coreProperties>
</file>