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8"/>
  </p:notesMasterIdLst>
  <p:sldIdLst>
    <p:sldId id="256" r:id="rId4"/>
    <p:sldId id="52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52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84"/>
    <p:restoredTop sz="94674"/>
  </p:normalViewPr>
  <p:slideViewPr>
    <p:cSldViewPr>
      <p:cViewPr varScale="1">
        <p:scale>
          <a:sx n="59" d="100"/>
          <a:sy n="59" d="100"/>
        </p:scale>
        <p:origin x="9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26FD-7EC3-A84C-85CB-65A8BCDE86D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EF37-510E-E649-A41E-A1CF3B9F5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83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11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10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59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87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20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069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27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79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54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88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11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04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93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54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30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2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798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76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70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9968-E2FA-476F-A4A6-68A0EB341A89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A382-1AE5-43F5-879A-ACCD327CB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19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" y="0"/>
            <a:ext cx="9140371" cy="2133600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</a:rPr>
              <a:t>教会领袖的责任</a:t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6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RESPONSIBILITIES OF CHURCH LEADERS</a:t>
            </a:r>
          </a:p>
        </p:txBody>
      </p:sp>
      <p:pic>
        <p:nvPicPr>
          <p:cNvPr id="4" name="Picture 3" descr="Sanhedrin at Night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>
          <a:xfrm>
            <a:off x="2057400" y="2129972"/>
            <a:ext cx="5638800" cy="2974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6CC9C7-6E93-2A46-B36B-4CEF2F67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5462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5363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长老牧养 羊群引领教会</a:t>
            </a:r>
            <a:endParaRPr lang="en-US" altLang="zh-CN" sz="3600" b="1" dirty="0"/>
          </a:p>
          <a:p>
            <a:pPr algn="ctr"/>
            <a:r>
              <a:rPr lang="en-US" sz="1600" b="1" dirty="0"/>
              <a:t>ELDERS LEAD THE CHURCH BY SHEPHERDING GOD’S FLOCK (</a:t>
            </a:r>
            <a:r>
              <a:rPr lang="zh-CN" altLang="en-US" sz="1600" b="1" dirty="0"/>
              <a:t>彼得前  </a:t>
            </a:r>
            <a:r>
              <a:rPr lang="en-US" sz="1600" b="1" dirty="0"/>
              <a:t>1 Peter 5:1-5)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3069" y="37367"/>
            <a:ext cx="14590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</a:t>
            </a:r>
            <a:r>
              <a:rPr lang="zh-CN" altLang="en-US" sz="3600" b="1" dirty="0"/>
              <a:t>动机</a:t>
            </a:r>
            <a:endParaRPr lang="en-US" altLang="zh-CN" sz="3600" b="1" dirty="0"/>
          </a:p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Motivation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209800"/>
            <a:ext cx="5791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</a:t>
            </a:r>
            <a:r>
              <a:rPr lang="zh-CN" altLang="en-US" sz="3200" b="1" dirty="0"/>
              <a:t>长老通过监督来牧养神的羊群</a:t>
            </a:r>
            <a:endParaRPr lang="en-US" altLang="zh-CN" sz="3200" b="1" dirty="0"/>
          </a:p>
          <a:p>
            <a:r>
              <a:rPr lang="en-US" sz="1600" b="1" dirty="0"/>
              <a:t>       Elders shepherd God’s flock through the exercise of </a:t>
            </a:r>
            <a:r>
              <a:rPr lang="en-US" sz="1600" b="1" u="sng" dirty="0"/>
              <a:t>oversight</a:t>
            </a:r>
            <a:r>
              <a:rPr lang="en-US" sz="2000" b="1" u="sng" dirty="0"/>
              <a:t>.</a:t>
            </a:r>
          </a:p>
          <a:p>
            <a:endParaRPr lang="en-US" sz="2000" b="1" u="sng" dirty="0"/>
          </a:p>
          <a:p>
            <a:r>
              <a:rPr lang="en-US" sz="3200" b="1" dirty="0"/>
              <a:t>2.</a:t>
            </a:r>
            <a:r>
              <a:rPr lang="zh-CN" altLang="en-US" sz="3200" b="1" dirty="0"/>
              <a:t>牧养神羊群的长老将得到奖赏</a:t>
            </a:r>
            <a:endParaRPr lang="en-US" sz="3200" b="1" dirty="0"/>
          </a:p>
          <a:p>
            <a:r>
              <a:rPr lang="en-US" sz="2000" b="1" dirty="0"/>
              <a:t>     </a:t>
            </a:r>
            <a:r>
              <a:rPr lang="en-US" sz="1600" b="1" dirty="0"/>
              <a:t>Elders who shepherd God’s flock will be </a:t>
            </a:r>
            <a:r>
              <a:rPr lang="en-US" sz="1600" b="1" u="sng" dirty="0"/>
              <a:t>rewarded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800" b="1" dirty="0"/>
              <a:t>3.</a:t>
            </a:r>
            <a:r>
              <a:rPr lang="zh-CN" altLang="en-US" sz="2800" b="1" dirty="0"/>
              <a:t>牧养神羊群的长老必须付上代价带领别人</a:t>
            </a:r>
            <a:endParaRPr lang="en-US" sz="2800" b="1" dirty="0"/>
          </a:p>
          <a:p>
            <a:r>
              <a:rPr lang="en-US" sz="1600" b="1" dirty="0"/>
              <a:t>      Elders who shepherd God’s flock must be worthy of being </a:t>
            </a:r>
            <a:r>
              <a:rPr lang="en-US" sz="1600" b="1" u="sng" dirty="0"/>
              <a:t>followed.</a:t>
            </a:r>
          </a:p>
        </p:txBody>
      </p:sp>
      <p:pic>
        <p:nvPicPr>
          <p:cNvPr id="4098" name="Picture 2" descr="C:\Users\scott.EASTRIDGE\AppData\Local\Microsoft\Windows\Temporary Internet Files\Content.IE5\ZM9BRH2D\MP9001640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3225800" cy="23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长老解决羊群中的教义和人际冲突</a:t>
            </a:r>
            <a:r>
              <a:rPr lang="zh-CN" altLang="en-US" sz="2000" b="1" dirty="0"/>
              <a:t> </a:t>
            </a:r>
            <a:br>
              <a:rPr lang="en-US" altLang="zh-CN" sz="2000" b="1" dirty="0"/>
            </a:br>
            <a:r>
              <a:rPr lang="zh-CN" altLang="en-US" sz="2000" b="1" dirty="0"/>
              <a:t>（徒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1-2; 6; 19-22</a:t>
            </a:r>
            <a:r>
              <a:rPr lang="zh-CN" altLang="en-US" sz="2000" b="1" dirty="0"/>
              <a:t>）</a:t>
            </a:r>
            <a:endParaRPr lang="en-US" altLang="zh-CN" sz="2000" b="1" dirty="0"/>
          </a:p>
          <a:p>
            <a:pPr algn="ctr"/>
            <a:endParaRPr lang="en-US" altLang="zh-CN" sz="2000" b="1" dirty="0"/>
          </a:p>
          <a:p>
            <a:pPr algn="ctr"/>
            <a:r>
              <a:rPr lang="en-US" sz="1600" b="1" dirty="0"/>
              <a:t>ELDERS LEAD THE CHURCH BY RESOLVING DOCTRINAL AND PERSONAL CONFLICTS IN THE FLOCK (Acts 15:1-2; 6; 19-22)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7735" y="152400"/>
            <a:ext cx="14590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</a:t>
            </a:r>
            <a:r>
              <a:rPr lang="zh-CN" altLang="en-US" sz="3600" b="1" dirty="0"/>
              <a:t>决议</a:t>
            </a:r>
            <a:endParaRPr lang="en-US" altLang="zh-CN" sz="3600" b="1" dirty="0"/>
          </a:p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Resolution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scott.EASTRIDGE\AppData\Local\Microsoft\Windows\Temporary Internet Files\Content.IE5\XFUFI73I\MP90028989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2"/>
          <a:stretch/>
        </p:blipFill>
        <p:spPr bwMode="auto">
          <a:xfrm>
            <a:off x="5616320" y="3657928"/>
            <a:ext cx="3527680" cy="3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cott.EASTRIDGE\AppData\Local\Microsoft\Windows\Temporary Internet Files\Content.IE5\ZM9BRH2D\MP90038679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18627"/>
          <a:stretch/>
        </p:blipFill>
        <p:spPr bwMode="auto">
          <a:xfrm>
            <a:off x="3011" y="3657928"/>
            <a:ext cx="2892589" cy="3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cott.EASTRIDGE\AppData\Local\Microsoft\Windows\Temporary Internet Files\Content.IE5\XFUFI73I\MP900289897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4707"/>
          <a:stretch/>
        </p:blipFill>
        <p:spPr bwMode="auto">
          <a:xfrm>
            <a:off x="2233593" y="3657928"/>
            <a:ext cx="3777708" cy="32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226"/>
            <a:ext cx="9123218" cy="677108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健康教会的执行者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</a:rPr>
              <a:t>管理者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rgbClr val="FFFF99"/>
                </a:solidFill>
              </a:rPr>
              <a:t>A HEALTHY CHURCH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0817" y="915100"/>
            <a:ext cx="53365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zh-CN" altLang="en-US" sz="2800" b="1" dirty="0"/>
              <a:t>他们一起团队事奉</a:t>
            </a:r>
            <a:endParaRPr lang="en-US" sz="2800" b="1" dirty="0"/>
          </a:p>
          <a:p>
            <a:r>
              <a:rPr lang="en-US" sz="1600" b="1" dirty="0">
                <a:solidFill>
                  <a:srgbClr val="002060"/>
                </a:solidFill>
              </a:rPr>
              <a:t>        </a:t>
            </a:r>
            <a:r>
              <a:rPr lang="en-US" sz="1200" b="1" dirty="0">
                <a:solidFill>
                  <a:srgbClr val="002060"/>
                </a:solidFill>
              </a:rPr>
              <a:t>They work together as a team</a:t>
            </a:r>
          </a:p>
          <a:p>
            <a:pPr lvl="0"/>
            <a:r>
              <a:rPr lang="en-US" altLang="zh-CN" sz="2800" b="1" dirty="0"/>
              <a:t>2.    </a:t>
            </a:r>
            <a:r>
              <a:rPr lang="zh-CN" altLang="en-US" sz="2800" b="1" dirty="0"/>
              <a:t>他们有勇气的表现</a:t>
            </a:r>
            <a:endParaRPr lang="en-US" sz="2800" b="1" dirty="0"/>
          </a:p>
          <a:p>
            <a:r>
              <a:rPr lang="en-US" sz="1600" b="1" dirty="0">
                <a:solidFill>
                  <a:srgbClr val="002060"/>
                </a:solidFill>
              </a:rPr>
              <a:t>        </a:t>
            </a:r>
            <a:r>
              <a:rPr lang="en-US" sz="1200" b="1" dirty="0">
                <a:solidFill>
                  <a:srgbClr val="002060"/>
                </a:solidFill>
              </a:rPr>
              <a:t>They display courage</a:t>
            </a:r>
          </a:p>
          <a:p>
            <a:r>
              <a:rPr lang="en-US" sz="2800" b="1" dirty="0"/>
              <a:t>3.     </a:t>
            </a:r>
            <a:r>
              <a:rPr lang="zh-CN" altLang="en-US" sz="2800" b="1" dirty="0"/>
              <a:t>他们互相信任和尊重</a:t>
            </a:r>
            <a:endParaRPr lang="en-US" sz="2800" b="1" dirty="0"/>
          </a:p>
          <a:p>
            <a:r>
              <a:rPr lang="en-US" sz="1600" b="1" dirty="0">
                <a:solidFill>
                  <a:srgbClr val="002060"/>
                </a:solidFill>
              </a:rPr>
              <a:t>        </a:t>
            </a:r>
            <a:r>
              <a:rPr lang="en-US" sz="1200" b="1" dirty="0">
                <a:solidFill>
                  <a:srgbClr val="002060"/>
                </a:solidFill>
              </a:rPr>
              <a:t>They show trust and respect</a:t>
            </a:r>
          </a:p>
          <a:p>
            <a:r>
              <a:rPr lang="en-US" sz="2800" b="1" dirty="0"/>
              <a:t>4.     </a:t>
            </a:r>
            <a:r>
              <a:rPr lang="zh-CN" altLang="en-US" sz="2800" b="1" dirty="0"/>
              <a:t>他们很好地处理分歧 </a:t>
            </a:r>
            <a:endParaRPr lang="en-US" altLang="zh-CN" sz="2800" b="1" dirty="0"/>
          </a:p>
          <a:p>
            <a:r>
              <a:rPr lang="en-US" sz="1600" b="1" dirty="0">
                <a:solidFill>
                  <a:srgbClr val="002060"/>
                </a:solidFill>
              </a:rPr>
              <a:t>        </a:t>
            </a:r>
            <a:r>
              <a:rPr lang="en-US" sz="1200" b="1" dirty="0">
                <a:solidFill>
                  <a:srgbClr val="002060"/>
                </a:solidFill>
              </a:rPr>
              <a:t>They deal well with disagreements</a:t>
            </a:r>
          </a:p>
        </p:txBody>
      </p:sp>
      <p:pic>
        <p:nvPicPr>
          <p:cNvPr id="3074" name="Picture 2" descr="C:\Users\scott.EASTRIDGE\AppData\Local\Microsoft\Windows\Temporary Internet Files\Content.IE5\ZM9BRH2D\MP9004306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3886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ott.EASTRIDGE\AppData\Local\Microsoft\Windows\Temporary Internet Files\Content.IE5\UYNOJK6K\MP9004432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16255"/>
            <a:ext cx="2970520" cy="22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cott.EASTRIDGE\AppData\Local\Microsoft\Windows\Temporary Internet Files\Content.IE5\XFUFI73I\MP9102207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49982"/>
            <a:ext cx="2724824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cott.EASTRIDGE\AppData\Local\Microsoft\Windows\Temporary Internet Files\Content.IE5\PGNPXGRL\MP9004392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9977"/>
            <a:ext cx="1971196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cott.EASTRIDGE\AppData\Local\Microsoft\Windows\Temporary Internet Files\Content.IE5\UYNOJK6K\MP90044310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" y="3429000"/>
            <a:ext cx="2017182" cy="20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cott.EASTRIDGE\AppData\Local\Microsoft\Windows\Temporary Internet Files\Content.IE5\XFUFI73I\MP90044323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0237" y="3906633"/>
            <a:ext cx="1757363" cy="11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506466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免费获得此演示文稿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" y="0"/>
            <a:ext cx="9140371" cy="2133600"/>
          </a:xfrm>
          <a:solidFill>
            <a:srgbClr val="660033"/>
          </a:solidFill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教会领袖的责任</a:t>
            </a:r>
            <a:br>
              <a:rPr lang="en-US" sz="1600" dirty="0"/>
            </a:b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RESPONSIBILITIES OF CHURCH LEADERS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257800"/>
            <a:ext cx="9140371" cy="1524000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tx1"/>
                </a:solidFill>
              </a:rPr>
              <a:t>教会领袖有许多角色和责任</a:t>
            </a:r>
            <a:endParaRPr lang="en-US" altLang="zh-CN" sz="4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Church leaders have many roles and responsibilities</a:t>
            </a:r>
          </a:p>
        </p:txBody>
      </p:sp>
      <p:pic>
        <p:nvPicPr>
          <p:cNvPr id="4" name="Picture 3" descr="Sanhedrin at Night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>
            <a:fillRect/>
          </a:stretch>
        </p:blipFill>
        <p:spPr>
          <a:xfrm>
            <a:off x="2057400" y="2129972"/>
            <a:ext cx="5638800" cy="2974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0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056305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长老带领教会完成其宗旨</a:t>
            </a:r>
            <a:br>
              <a:rPr lang="en-US" altLang="zh-CN" sz="3600" b="1" dirty="0"/>
            </a:br>
            <a:r>
              <a:rPr lang="zh-CN" altLang="en-US" sz="2400" dirty="0"/>
              <a:t>（马太福音</a:t>
            </a:r>
            <a:r>
              <a:rPr lang="en-US" sz="2400" dirty="0"/>
              <a:t>28</a:t>
            </a:r>
            <a:r>
              <a:rPr lang="zh-CN" altLang="en-US" sz="2400" dirty="0"/>
              <a:t>：</a:t>
            </a:r>
            <a:r>
              <a:rPr lang="en-US" sz="2400" dirty="0"/>
              <a:t>19-20</a:t>
            </a:r>
            <a:r>
              <a:rPr lang="zh-CN" altLang="en-US" sz="2400" dirty="0"/>
              <a:t>）</a:t>
            </a:r>
            <a:endParaRPr lang="en-US" sz="2400" dirty="0"/>
          </a:p>
          <a:p>
            <a:pPr algn="ctr"/>
            <a:r>
              <a:rPr lang="en-US" sz="1600" dirty="0"/>
              <a:t>ELDERS LEAD THE CHURCH IN ACCOMPLISHING ITS PURPOSE (Matthew 28:19-20)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23622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CN" altLang="en-US" sz="3200" dirty="0"/>
              <a:t>长老带领教会传福音给失丧者</a:t>
            </a:r>
            <a:endParaRPr lang="en-US" sz="3200" dirty="0"/>
          </a:p>
          <a:p>
            <a:r>
              <a:rPr lang="en-US" sz="2000" dirty="0"/>
              <a:t>         </a:t>
            </a:r>
            <a:r>
              <a:rPr lang="en-US" sz="1600" dirty="0"/>
              <a:t>Elders lead the church in </a:t>
            </a:r>
            <a:r>
              <a:rPr lang="en-US" sz="1600" u="sng" dirty="0"/>
              <a:t>evangelizing</a:t>
            </a:r>
            <a:r>
              <a:rPr lang="en-US" sz="1600" dirty="0"/>
              <a:t> the lost</a:t>
            </a:r>
            <a:r>
              <a:rPr lang="en-US" sz="2000" dirty="0"/>
              <a:t>.</a:t>
            </a:r>
          </a:p>
          <a:p>
            <a:r>
              <a:rPr lang="en-US" sz="3200" dirty="0"/>
              <a:t>2. </a:t>
            </a:r>
            <a:r>
              <a:rPr lang="zh-CN" altLang="en-US" sz="3200" dirty="0"/>
              <a:t>长老带领教会的门徒训练</a:t>
            </a:r>
            <a:endParaRPr lang="en-US" sz="3200" dirty="0"/>
          </a:p>
          <a:p>
            <a:r>
              <a:rPr lang="en-US" sz="2000" dirty="0"/>
              <a:t>          </a:t>
            </a:r>
            <a:r>
              <a:rPr lang="en-US" sz="1600" dirty="0"/>
              <a:t>Elders lead the church in </a:t>
            </a:r>
            <a:r>
              <a:rPr lang="en-US" sz="1600" u="sng" dirty="0"/>
              <a:t>disciplining</a:t>
            </a:r>
            <a:r>
              <a:rPr lang="en-US" sz="1600" dirty="0"/>
              <a:t> the saints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4270663"/>
            <a:ext cx="3449782" cy="2587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14" y="5105402"/>
            <a:ext cx="23368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105401"/>
            <a:ext cx="2655455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76200"/>
            <a:ext cx="5486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zh-CN" altLang="en-US" sz="3600" dirty="0"/>
              <a:t>愿景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algn="ctr"/>
            <a:r>
              <a:rPr lang="en-US" sz="20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</a:t>
            </a:r>
          </a:p>
        </p:txBody>
      </p:sp>
      <p:pic>
        <p:nvPicPr>
          <p:cNvPr id="2050" name="Picture 2" descr="C:\Users\scott.EASTRIDGE\AppData\Local\Microsoft\Windows\Temporary Internet Files\Content.IE5\PGNPXGRL\MP900400138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14" y="5105402"/>
            <a:ext cx="1333500" cy="18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270663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zh-CN" altLang="en-US" sz="2800" dirty="0"/>
              <a:t>“使万民作门徒”</a:t>
            </a:r>
            <a:endParaRPr lang="en-US" sz="2800" dirty="0"/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    “Make disciples of all nations”</a:t>
            </a:r>
          </a:p>
        </p:txBody>
      </p:sp>
    </p:spTree>
    <p:extLst>
      <p:ext uri="{BB962C8B-B14F-4D97-AF65-F5344CB8AC3E}">
        <p14:creationId xmlns:p14="http://schemas.microsoft.com/office/powerpoint/2010/main" val="34476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6039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长老领导教会通过牧养主的羊</a:t>
            </a:r>
            <a:endParaRPr lang="en-US" sz="3200" b="1" dirty="0"/>
          </a:p>
          <a:p>
            <a:pPr algn="ctr"/>
            <a:r>
              <a:rPr lang="en-US" sz="1600" dirty="0"/>
              <a:t>ELDERS LEAD THE CHURCH BY FEEDING CHRIST’S SHEEP (</a:t>
            </a:r>
            <a:r>
              <a:rPr lang="zh-CN" altLang="en-US" sz="1600" b="1" dirty="0"/>
              <a:t>約翰</a:t>
            </a:r>
            <a:r>
              <a:rPr lang="en-US" sz="1600" dirty="0"/>
              <a:t>John 21:15-17)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9" y="2672036"/>
            <a:ext cx="571500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800" b="1" dirty="0"/>
              <a:t>长老根据他们的恩赐担任老师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教师</a:t>
            </a:r>
            <a:r>
              <a:rPr lang="en-US" altLang="zh-CN" sz="2800" b="1" dirty="0"/>
              <a:t>)</a:t>
            </a:r>
          </a:p>
          <a:p>
            <a:r>
              <a:rPr lang="en-US" b="1" dirty="0"/>
              <a:t>        </a:t>
            </a:r>
            <a:r>
              <a:rPr lang="en-US" sz="1600" b="1" dirty="0"/>
              <a:t>Elders serve as </a:t>
            </a:r>
            <a:r>
              <a:rPr lang="en-US" sz="1600" b="1" u="sng" dirty="0"/>
              <a:t>teachers</a:t>
            </a:r>
            <a:r>
              <a:rPr lang="en-US" sz="1600" b="1" dirty="0"/>
              <a:t> according to their gifts.</a:t>
            </a:r>
          </a:p>
          <a:p>
            <a:r>
              <a:rPr lang="en-US" sz="2800" b="1" dirty="0"/>
              <a:t>2.</a:t>
            </a:r>
            <a:r>
              <a:rPr lang="zh-CN" altLang="en-US" sz="2800" b="1" dirty="0"/>
              <a:t>长老根据自己的恩赐担任顾问</a:t>
            </a:r>
            <a:r>
              <a:rPr lang="en-US" sz="2800" b="1" dirty="0"/>
              <a:t>/</a:t>
            </a:r>
            <a:r>
              <a:rPr lang="zh-CN" altLang="en-US" sz="2800" b="1" dirty="0"/>
              <a:t>辅导员</a:t>
            </a:r>
            <a:endParaRPr lang="en-US" altLang="zh-CN" sz="2800" b="1" dirty="0"/>
          </a:p>
          <a:p>
            <a:r>
              <a:rPr lang="en-US" b="1" dirty="0"/>
              <a:t>         </a:t>
            </a:r>
            <a:r>
              <a:rPr lang="en-US" sz="1400" b="1" dirty="0"/>
              <a:t>Elders serve as </a:t>
            </a:r>
            <a:r>
              <a:rPr lang="en-US" sz="1400" b="1" u="sng" dirty="0"/>
              <a:t>counselors</a:t>
            </a:r>
            <a:r>
              <a:rPr lang="en-US" sz="1400" b="1" dirty="0"/>
              <a:t> according to their gifts.</a:t>
            </a:r>
          </a:p>
          <a:p>
            <a:r>
              <a:rPr lang="en-US" sz="2800" b="1" dirty="0"/>
              <a:t>3.</a:t>
            </a:r>
            <a:r>
              <a:rPr lang="zh-CN" altLang="en-US" sz="2800" b="1" dirty="0"/>
              <a:t>长老根据自己的恩赐担任门徒造就者</a:t>
            </a:r>
            <a:endParaRPr lang="en-US" sz="2800" b="1" dirty="0"/>
          </a:p>
          <a:p>
            <a:r>
              <a:rPr lang="en-US" sz="1400" b="1" dirty="0"/>
              <a:t>            Elders serve as </a:t>
            </a:r>
            <a:r>
              <a:rPr lang="en-US" sz="1400" b="1" u="sng" dirty="0" err="1"/>
              <a:t>disciplers</a:t>
            </a:r>
            <a:r>
              <a:rPr lang="en-US" sz="1400" b="1" dirty="0"/>
              <a:t> according to their gifts</a:t>
            </a:r>
            <a:r>
              <a:rPr lang="en-US" b="1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2658589"/>
            <a:ext cx="3387436" cy="4170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5081" y="152400"/>
            <a:ext cx="1258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zh-CN" altLang="en-US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规定</a:t>
            </a:r>
            <a:endParaRPr lang="en-US" altLang="zh-CN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6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Provision</a:t>
            </a:r>
          </a:p>
        </p:txBody>
      </p:sp>
    </p:spTree>
    <p:extLst>
      <p:ext uri="{BB962C8B-B14F-4D97-AF65-F5344CB8AC3E}">
        <p14:creationId xmlns:p14="http://schemas.microsoft.com/office/powerpoint/2010/main" val="26990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/>
              <a:t>长老通过结构设计来满足人们的需要</a:t>
            </a:r>
            <a:endParaRPr lang="en-US" altLang="zh-CN" sz="3600" dirty="0"/>
          </a:p>
          <a:p>
            <a:pPr algn="ctr"/>
            <a:r>
              <a:rPr lang="en-US" sz="1600" dirty="0"/>
              <a:t>ELDERS LEAD THE CHURCH BY STRUCTURING TO MEET THE NEEDS OF THE PEOPLE 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zh-CN" altLang="en-US" sz="1600" b="1" dirty="0"/>
              <a:t>使 徒</a:t>
            </a:r>
            <a:r>
              <a:rPr lang="en-US" sz="1600" dirty="0"/>
              <a:t>Acts 6:1-7)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5481" y="221788"/>
            <a:ext cx="1416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zh-CN" altLang="en-US" sz="2800" dirty="0"/>
              <a:t>行政</a:t>
            </a:r>
            <a:endParaRPr lang="en-US" altLang="zh-CN" sz="2800" dirty="0"/>
          </a:p>
          <a:p>
            <a:pPr algn="ctr"/>
            <a:r>
              <a:rPr lang="en-US" sz="16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Administration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80786"/>
            <a:ext cx="548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800" b="1" dirty="0"/>
              <a:t>教会中未满足的需求意味着教会中的紧张气氛。</a:t>
            </a:r>
            <a:br>
              <a:rPr lang="en-US" altLang="zh-CN" sz="2800" b="1" dirty="0"/>
            </a:br>
            <a:r>
              <a:rPr lang="zh-CN" altLang="en-US" sz="2000" dirty="0"/>
              <a:t>（使徒行传 </a:t>
            </a:r>
            <a:r>
              <a:rPr lang="en-US" altLang="zh-CN" sz="2000" dirty="0"/>
              <a:t>Acts 6:1-7</a:t>
            </a:r>
            <a:r>
              <a:rPr lang="zh-CN" altLang="en-US" sz="2000" dirty="0"/>
              <a:t>） </a:t>
            </a:r>
            <a:endParaRPr lang="en-US" altLang="zh-CN" sz="2000" dirty="0"/>
          </a:p>
          <a:p>
            <a:r>
              <a:rPr lang="en-US" sz="2000" dirty="0"/>
              <a:t>       </a:t>
            </a:r>
            <a:r>
              <a:rPr lang="en-US" sz="1600" dirty="0"/>
              <a:t>Unmet need in the church means </a:t>
            </a:r>
            <a:r>
              <a:rPr lang="en-US" sz="1600" u="sng" dirty="0"/>
              <a:t>tension</a:t>
            </a:r>
            <a:r>
              <a:rPr lang="en-US" sz="1600" dirty="0"/>
              <a:t> in the church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800" b="1" dirty="0"/>
              <a:t>2.</a:t>
            </a:r>
            <a:r>
              <a:rPr lang="zh-CN" altLang="en-US" sz="2800" b="1" dirty="0"/>
              <a:t>当教会出现紧张局势时，领导者必须领导</a:t>
            </a:r>
            <a:r>
              <a:rPr lang="en-US" altLang="zh-CN" sz="2800" b="1" dirty="0"/>
              <a:t>, </a:t>
            </a:r>
            <a:r>
              <a:rPr lang="zh-CN" altLang="en-US" sz="2800" b="1" dirty="0"/>
              <a:t>以便追随者跟随</a:t>
            </a:r>
            <a:endParaRPr lang="en-US" sz="2800" b="1" dirty="0"/>
          </a:p>
          <a:p>
            <a:r>
              <a:rPr lang="en-US" sz="1600" dirty="0"/>
              <a:t>When tensions are triggered in the church, leaders must </a:t>
            </a:r>
            <a:r>
              <a:rPr lang="en-US" sz="1600" u="sng" dirty="0"/>
              <a:t>lead</a:t>
            </a:r>
            <a:r>
              <a:rPr lang="en-US" sz="1600" dirty="0"/>
              <a:t> so followers will </a:t>
            </a:r>
            <a:r>
              <a:rPr lang="en-US" sz="1600" u="sng" dirty="0"/>
              <a:t>follow</a:t>
            </a:r>
            <a:r>
              <a:rPr lang="en-US" sz="2000" dirty="0"/>
              <a:t>.</a:t>
            </a:r>
          </a:p>
        </p:txBody>
      </p:sp>
      <p:pic>
        <p:nvPicPr>
          <p:cNvPr id="1026" name="Picture 2" descr="C:\Users\scott.EASTRIDGE\AppData\Local\Microsoft\Windows\Temporary Internet Files\Content.IE5\PGNPXGRL\MP9004484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1296"/>
            <a:ext cx="3581400" cy="24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88305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长老领导教会并牧养主的羊</a:t>
            </a:r>
            <a:endParaRPr lang="en-US" sz="3600" b="1" dirty="0"/>
          </a:p>
          <a:p>
            <a:pPr algn="ctr"/>
            <a:r>
              <a:rPr lang="en-US" sz="1600" b="1" dirty="0"/>
              <a:t>ELDERS LEAD THE CHURCH BY GUARDING GOD’S FLOCK (</a:t>
            </a:r>
            <a:r>
              <a:rPr lang="zh-CN" altLang="en-US" sz="1600" b="1" dirty="0"/>
              <a:t>使 徒 </a:t>
            </a:r>
            <a:r>
              <a:rPr lang="en-US" sz="1600" b="1" dirty="0"/>
              <a:t>Acts 20:28-31)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54939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</a:t>
            </a:r>
            <a:r>
              <a:rPr lang="zh-CN" altLang="en-US" sz="3200" b="1" dirty="0"/>
              <a:t>长老必须意识到对上帝羊群的危险</a:t>
            </a:r>
            <a:endParaRPr lang="en-US" altLang="zh-CN" sz="3200" b="1" dirty="0"/>
          </a:p>
          <a:p>
            <a:r>
              <a:rPr lang="en-US" sz="2000" b="1" dirty="0"/>
              <a:t>    </a:t>
            </a:r>
            <a:r>
              <a:rPr lang="en-US" sz="1600" b="1" dirty="0"/>
              <a:t>Elders must be </a:t>
            </a:r>
            <a:r>
              <a:rPr lang="en-US" sz="1600" b="1" u="sng" dirty="0"/>
              <a:t>aware</a:t>
            </a:r>
            <a:r>
              <a:rPr lang="en-US" sz="1600" b="1" dirty="0"/>
              <a:t> of the dangers to God’s flock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2. </a:t>
            </a:r>
            <a:r>
              <a:rPr lang="zh-CN" altLang="en-US" sz="3200" b="1" dirty="0"/>
              <a:t>长老必须能够抵挡 对上帝羊群的危害 </a:t>
            </a:r>
            <a:endParaRPr lang="en-US" altLang="zh-CN" sz="3200" b="1" dirty="0"/>
          </a:p>
          <a:p>
            <a:r>
              <a:rPr lang="en-US" sz="1600" b="1" dirty="0"/>
              <a:t>Elders must be able to </a:t>
            </a:r>
            <a:r>
              <a:rPr lang="en-US" sz="1600" b="1" u="sng" dirty="0"/>
              <a:t>defend</a:t>
            </a:r>
            <a:r>
              <a:rPr lang="en-US" sz="1600" b="1" dirty="0"/>
              <a:t> against the dangers to God’s flock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3289" y="152400"/>
            <a:ext cx="160813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en-US" sz="3200" dirty="0"/>
              <a:t>. </a:t>
            </a:r>
            <a:r>
              <a:rPr lang="zh-CN" altLang="en-US" sz="3200" dirty="0"/>
              <a:t>保护</a:t>
            </a:r>
            <a:endParaRPr lang="en-US" sz="3200" dirty="0"/>
          </a:p>
          <a:p>
            <a:pPr algn="ctr"/>
            <a:r>
              <a:rPr lang="en-US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19" y="2955959"/>
            <a:ext cx="3145917" cy="38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8" y="1245576"/>
            <a:ext cx="850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长老带领教会的门徒训练</a:t>
            </a:r>
            <a:endParaRPr lang="en-US" sz="2800" b="1" dirty="0"/>
          </a:p>
          <a:p>
            <a:pPr algn="ctr"/>
            <a:r>
              <a:rPr lang="en-US" sz="1600" b="1" dirty="0"/>
              <a:t>ELDERS LEAD THE CHURCH BY DISCIPLINING SINNING SAINTS (</a:t>
            </a:r>
            <a:r>
              <a:rPr lang="zh-CN" altLang="en-US" sz="1600" b="1" dirty="0"/>
              <a:t>哥林多前 </a:t>
            </a:r>
            <a:r>
              <a:rPr lang="en-US" sz="1600" b="1" dirty="0"/>
              <a:t>1 Corinthians 5:1-13)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570" y="152400"/>
            <a:ext cx="23823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zh-CN" altLang="en-US" sz="3600" b="1" dirty="0"/>
              <a:t>成为圣洁</a:t>
            </a:r>
            <a:endParaRPr lang="en-US" altLang="zh-CN" sz="3600" b="1" dirty="0"/>
          </a:p>
          <a:p>
            <a:pPr algn="ctr"/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162" y="3308821"/>
            <a:ext cx="4315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</a:t>
            </a:r>
            <a:r>
              <a:rPr lang="zh-CN" altLang="en-US" sz="2800" b="1" dirty="0"/>
              <a:t>教会的圣洁性是首要的</a:t>
            </a:r>
            <a:endParaRPr lang="en-US" sz="2800" b="1" dirty="0"/>
          </a:p>
          <a:p>
            <a:r>
              <a:rPr lang="en-US" sz="1600" b="1" dirty="0"/>
              <a:t>      The </a:t>
            </a:r>
            <a:r>
              <a:rPr lang="en-US" sz="1600" b="1" u="sng" dirty="0"/>
              <a:t>purity</a:t>
            </a:r>
            <a:r>
              <a:rPr lang="en-US" sz="1600" b="1" dirty="0"/>
              <a:t> of the church is a top priority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2. </a:t>
            </a:r>
            <a:r>
              <a:rPr lang="zh-CN" altLang="en-US" sz="2800" b="1" dirty="0"/>
              <a:t>长老必须以适当的方式维护圣洁 </a:t>
            </a:r>
            <a:endParaRPr lang="en-US" altLang="zh-CN" sz="2800" b="1" dirty="0"/>
          </a:p>
          <a:p>
            <a:r>
              <a:rPr lang="en-US" sz="1600" b="1" dirty="0"/>
              <a:t>      Elders must protect purity in a proper way</a:t>
            </a:r>
            <a:r>
              <a:rPr lang="en-US" sz="2000" b="1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7935"/>
            <a:ext cx="4488873" cy="35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教会领导者通过展示属神的性情来领导教会</a:t>
            </a:r>
            <a:endParaRPr lang="en-US" sz="3200" b="1" dirty="0"/>
          </a:p>
          <a:p>
            <a:r>
              <a:rPr lang="zh-CN" altLang="en-US" sz="1400" b="1" dirty="0"/>
              <a:t>提前</a:t>
            </a:r>
            <a:r>
              <a:rPr lang="en-US" sz="1400" b="1" dirty="0"/>
              <a:t> 4:5  </a:t>
            </a:r>
            <a:r>
              <a:rPr lang="zh-CN" altLang="en-US" sz="1400" b="1" dirty="0"/>
              <a:t>提多</a:t>
            </a:r>
            <a:r>
              <a:rPr lang="en-US" sz="1400" b="1" dirty="0"/>
              <a:t> 1:5-9</a:t>
            </a:r>
          </a:p>
          <a:p>
            <a:pPr algn="ctr"/>
            <a:r>
              <a:rPr lang="en-US" sz="1400" b="1" dirty="0"/>
              <a:t>CHURCH LEADERS  LEAD THE CHURCH BY MODELING GODLY CHARACTER </a:t>
            </a:r>
            <a:r>
              <a:rPr lang="en-US" sz="1050" b="1" dirty="0"/>
              <a:t>(1 Timothy 3:1-7; Titus 1:5-9)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2604" y="76200"/>
            <a:ext cx="141231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zh-CN" altLang="en-US" sz="3200" b="1" dirty="0"/>
              <a:t>资格</a:t>
            </a:r>
            <a:endParaRPr lang="en-US" altLang="zh-CN" sz="3200" b="1" dirty="0"/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Qualification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800" b="1" dirty="0"/>
              <a:t>领导的主要责任是作模范</a:t>
            </a:r>
            <a:endParaRPr lang="en-US" altLang="zh-CN" b="1" dirty="0"/>
          </a:p>
          <a:p>
            <a:r>
              <a:rPr lang="en-US" b="1" dirty="0"/>
              <a:t>          </a:t>
            </a:r>
            <a:r>
              <a:rPr lang="en-US" sz="1400" b="1" dirty="0"/>
              <a:t>The primary responsibility of leadership is </a:t>
            </a:r>
            <a:r>
              <a:rPr lang="en-US" sz="1400" b="1" u="sng" dirty="0"/>
              <a:t>modeling</a:t>
            </a:r>
            <a:r>
              <a:rPr lang="en-US" b="1" dirty="0"/>
              <a:t>.</a:t>
            </a:r>
          </a:p>
          <a:p>
            <a:r>
              <a:rPr lang="en-US" sz="3200" b="1" dirty="0"/>
              <a:t>2. </a:t>
            </a:r>
            <a:r>
              <a:rPr lang="zh-CN" altLang="en-US" sz="3200" b="1" dirty="0"/>
              <a:t>领导者没有作模范 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根本没有领导 </a:t>
            </a:r>
            <a:endParaRPr lang="en-US" altLang="zh-CN" sz="3200" b="1" dirty="0"/>
          </a:p>
          <a:p>
            <a:r>
              <a:rPr lang="en-US" sz="1400" b="1" dirty="0"/>
              <a:t>             Leaders who do not lead by modeling, </a:t>
            </a:r>
            <a:r>
              <a:rPr lang="en-US" sz="1400" b="1" u="sng" dirty="0"/>
              <a:t>don’t</a:t>
            </a:r>
            <a:r>
              <a:rPr lang="en-US" sz="1400" b="1" dirty="0"/>
              <a:t> </a:t>
            </a:r>
            <a:r>
              <a:rPr lang="en-US" sz="1400" b="1" u="sng" dirty="0"/>
              <a:t>lead</a:t>
            </a:r>
            <a:r>
              <a:rPr lang="en-US" sz="1400" b="1" dirty="0"/>
              <a:t> </a:t>
            </a:r>
            <a:r>
              <a:rPr lang="en-US" sz="1400" b="1" u="sng" dirty="0"/>
              <a:t>at</a:t>
            </a:r>
            <a:r>
              <a:rPr lang="en-US" sz="1400" b="1" dirty="0"/>
              <a:t> </a:t>
            </a:r>
            <a:r>
              <a:rPr lang="en-US" sz="1400" b="1" u="sng" dirty="0"/>
              <a:t>all</a:t>
            </a:r>
            <a:r>
              <a:rPr lang="en-US" sz="1400" b="1" dirty="0"/>
              <a:t>.</a:t>
            </a:r>
          </a:p>
        </p:txBody>
      </p:sp>
      <p:pic>
        <p:nvPicPr>
          <p:cNvPr id="1026" name="Picture 2" descr="C:\Users\scott.EASTRIDGE\AppData\Local\Microsoft\Windows\Temporary Internet Files\Content.IE5\PGNPXGRL\MP900382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78" y="4494810"/>
            <a:ext cx="2862022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UYNOJK6K\MP9003826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4419600"/>
            <a:ext cx="297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使徒保罗</a:t>
            </a:r>
            <a:endParaRPr lang="en-US" altLang="zh-CN" sz="2000" b="1" dirty="0"/>
          </a:p>
          <a:p>
            <a:r>
              <a:rPr lang="en-US" sz="2000" b="1" dirty="0"/>
              <a:t>“</a:t>
            </a:r>
            <a:r>
              <a:rPr lang="zh-CN" altLang="en-US" sz="2000" b="1" dirty="0"/>
              <a:t>你们应该效法我，好像我效法基督一样</a:t>
            </a:r>
            <a:r>
              <a:rPr lang="en-US" sz="2000" b="1" dirty="0"/>
              <a:t>”- </a:t>
            </a:r>
            <a:r>
              <a:rPr lang="zh-CN" altLang="en-US" sz="2000" b="1" dirty="0"/>
              <a:t>使徒保罗</a:t>
            </a:r>
            <a:r>
              <a:rPr lang="en-US" altLang="zh-CN" sz="2000" b="1" dirty="0"/>
              <a:t> </a:t>
            </a:r>
            <a:r>
              <a:rPr lang="en-US" sz="1050" b="1" dirty="0"/>
              <a:t>(</a:t>
            </a:r>
            <a:r>
              <a:rPr lang="zh-CN" altLang="en-US" sz="1050" b="1" dirty="0"/>
              <a:t>哥林多前</a:t>
            </a:r>
            <a:r>
              <a:rPr lang="en-US" sz="1050" b="1" dirty="0"/>
              <a:t>11:1)</a:t>
            </a:r>
          </a:p>
          <a:p>
            <a:pPr algn="ctr"/>
            <a:endParaRPr lang="en-US" sz="14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“Follow my example as I follow the example of Christ.”</a:t>
            </a:r>
            <a:endParaRPr lang="en-US" sz="1400" b="1" dirty="0"/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The Apostle Paul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(1 Corinthians 11:1)</a:t>
            </a:r>
          </a:p>
        </p:txBody>
      </p:sp>
    </p:spTree>
    <p:extLst>
      <p:ext uri="{BB962C8B-B14F-4D97-AF65-F5344CB8AC3E}">
        <p14:creationId xmlns:p14="http://schemas.microsoft.com/office/powerpoint/2010/main" val="2637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70127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成为牧养群羊的长老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雅各</a:t>
            </a:r>
            <a:r>
              <a:rPr lang="en-US" altLang="zh-CN" sz="2000" b="1" dirty="0"/>
              <a:t>5:14</a:t>
            </a:r>
            <a:r>
              <a:rPr lang="zh-CN" altLang="en-US" sz="2000" b="1" dirty="0"/>
              <a:t>）</a:t>
            </a:r>
            <a:endParaRPr lang="en-US" altLang="zh-CN" sz="2000" b="1" dirty="0"/>
          </a:p>
          <a:p>
            <a:pPr algn="ctr"/>
            <a:r>
              <a:rPr lang="en-US" sz="1600" b="1" dirty="0"/>
              <a:t>ELDERS LEAD THE CHURCH BY CARING FOR THE FLOCK (James 5:14)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1963" y="47617"/>
            <a:ext cx="1468672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</a:t>
            </a:r>
            <a:r>
              <a:rPr lang="zh-CN" altLang="en-US" sz="3600" b="1" dirty="0"/>
              <a:t>怜悯</a:t>
            </a:r>
            <a:endParaRPr lang="en-US" altLang="zh-CN" sz="3600" b="1" dirty="0"/>
          </a:p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Compassion</a:t>
            </a:r>
            <a:endParaRPr lang="en-U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2389763"/>
            <a:ext cx="8153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长老通过照顾羊群来带领教会</a:t>
            </a:r>
            <a:endParaRPr lang="en-US" sz="3200" b="1" dirty="0"/>
          </a:p>
          <a:p>
            <a:r>
              <a:rPr lang="en-US" sz="1600" b="1" dirty="0"/>
              <a:t>Elders lead the church by caring for the flock (James 5:14)  </a:t>
            </a:r>
          </a:p>
          <a:p>
            <a:endParaRPr lang="en-US" altLang="zh-CN" sz="2000" b="1" dirty="0"/>
          </a:p>
          <a:p>
            <a:r>
              <a:rPr lang="zh-CN" altLang="en-US" sz="3200" b="1" dirty="0"/>
              <a:t>长老热爱照顾羊群的灵命和身体需要</a:t>
            </a:r>
            <a:endParaRPr lang="en-US" altLang="zh-CN" sz="3200" b="1" dirty="0"/>
          </a:p>
          <a:p>
            <a:r>
              <a:rPr lang="en-US" sz="1600" b="1" dirty="0"/>
              <a:t>Elders lovingly care for the spiritual and physical needs of the sheep</a:t>
            </a:r>
          </a:p>
        </p:txBody>
      </p:sp>
      <p:pic>
        <p:nvPicPr>
          <p:cNvPr id="2050" name="Picture 2" descr="C:\Users\scott.EASTRIDGE\AppData\Local\Microsoft\Windows\Temporary Internet Files\Content.IE5\ZM9BRH2D\MP900427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6015"/>
            <a:ext cx="3810000" cy="2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cott.EASTRIDGE\AppData\Local\Microsoft\Windows\Temporary Internet Files\Content.IE5\UYNOJK6K\MP90040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2882"/>
            <a:ext cx="2867891" cy="19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.EASTRIDGE\AppData\Local\Microsoft\Windows\Temporary Internet Files\Content.IE5\XFUFI73I\MP90040239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87" y="4724400"/>
            <a:ext cx="30824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880</Words>
  <Application>Microsoft Office PowerPoint</Application>
  <PresentationFormat>全屏显示(4:3)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教会领袖的责任   RESPONSIBILITIES OF CHURCH LEADERS</vt:lpstr>
      <vt:lpstr>教会领袖的责任   RESPONSIBILITIES OF CHURCH LEADERS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RESPONSIBILITIES OF CHURCH LEADERS</dc:title>
  <dc:creator>Scott Wooddell</dc:creator>
  <cp:lastModifiedBy>6681</cp:lastModifiedBy>
  <cp:revision>28</cp:revision>
  <dcterms:created xsi:type="dcterms:W3CDTF">2016-11-17T17:22:01Z</dcterms:created>
  <dcterms:modified xsi:type="dcterms:W3CDTF">2023-11-13T11:33:40Z</dcterms:modified>
</cp:coreProperties>
</file>