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7" r:id="rId2"/>
    <p:sldMasterId id="2147483699" r:id="rId3"/>
    <p:sldMasterId id="2147483711" r:id="rId4"/>
    <p:sldMasterId id="2147483714" r:id="rId5"/>
  </p:sldMasterIdLst>
  <p:notesMasterIdLst>
    <p:notesMasterId r:id="rId27"/>
  </p:notesMasterIdLst>
  <p:sldIdLst>
    <p:sldId id="257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285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77372" autoAdjust="0"/>
  </p:normalViewPr>
  <p:slideViewPr>
    <p:cSldViewPr snapToGrid="0" snapToObjects="1">
      <p:cViewPr varScale="1">
        <p:scale>
          <a:sx n="89" d="100"/>
          <a:sy n="89" d="100"/>
        </p:scale>
        <p:origin x="-1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D1A8B-A903-AD46-B012-EE2E9F0BBC97}" type="datetimeFigureOut">
              <a:rPr lang="en-US" smtClean="0"/>
              <a:t>11/7/15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0FDDB-1A06-3E47-A469-F876F425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0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Above is a pictorial representation of our consistent approach to biblical interpretation.  We call it the Interpretative Journey.  There are 5  steps on this journey: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Grasping the Text in Their Town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Measuring the Width of the River to Cross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Crossing the Principlizing Bridge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Consult the Biblical Map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Grasping the Text in Our Town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Duvall, J. Scott, and J. Daniel Hays. 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Grasping God's Word: A Hands-on Approach to Reading, Interpreting, and Applying the Bible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.  Third Edition.  Grand Rapids: Zondervan, 2012.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0B281A-E566-6E4A-8F6C-08EE75C37C62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Point 1 describes the parts-whole spiral.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Point 2 forces us to ask if the New Testament adds to or modifies our principle.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82A671-1DDE-C94A-B9DD-7E579E259518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This step moves an abstract principle to concrete application.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CE5677-04B4-2A4F-9301-ABCDEEE4F605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Above is a pictorial representation of our consistent approach to biblical interpretation.  We call it the Interpretative Journey.  There are 5  steps on this journey: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Grasping the Text in Their Town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Measuring the Width of the River to Cross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Crossing the Principlizing Bridge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Consult the Biblical Map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Grasping the Text in Our Town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5EEC94-E978-5147-8348-D65AA36EAA63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Above is a pictorial representation of our consistent approach to biblical interpretation.  We call it the Interpretative Journey.  There are 5  steps on this journey: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Grasping the Text in Their Town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Measuring the Width of the River to Cross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Crossing the Principlizing Bridge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Consult the Biblical Map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Grasping the Text in Our Town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59C084-0AD0-474F-AC72-35228B4D9892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51924E-9325-6642-96F4-91FA6BDC0390}" type="slidenum">
              <a:rPr lang="zh-CN" altLang="en-US" sz="1200">
                <a:solidFill>
                  <a:prstClr val="black"/>
                </a:solidFill>
              </a:rPr>
              <a:pPr/>
              <a:t>16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57C7FA-25D6-5444-9B88-72F6331D367C}" type="slidenum">
              <a:rPr lang="zh-CN" altLang="en-US" sz="1200">
                <a:solidFill>
                  <a:prstClr val="black"/>
                </a:solidFill>
              </a:rPr>
              <a:pPr/>
              <a:t>17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1187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CN">
                <a:ea typeface="ＭＳ Ｐゴシック" charset="0"/>
                <a:cs typeface="ＭＳ Ｐゴシック" charset="0"/>
              </a:rPr>
              <a:t>Tell your neighbor two ideas HOW you can better know your people.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5E297B-C721-4744-82B7-FDADB9A23020}" type="slidenum">
              <a:rPr lang="zh-CN" altLang="en-US" sz="1200">
                <a:solidFill>
                  <a:prstClr val="black"/>
                </a:solidFill>
              </a:rPr>
              <a:pPr/>
              <a:t>18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B7A729-F8ED-9640-B0CD-FCEB04DBC561}" type="slidenum">
              <a:rPr lang="zh-CN" altLang="en-US" sz="1200">
                <a:solidFill>
                  <a:prstClr val="black"/>
                </a:solidFill>
              </a:rPr>
              <a:pPr/>
              <a:t>19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211062-9E02-F240-A0D2-4E3CA90106BB}" type="slidenum">
              <a:rPr lang="en-US"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explanation for free!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Bible Study materials link address (top) translated by Michele Ang 15 Jan 2015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Bible study (bottom)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31CBEC-969E-5449-B009-1B4D8F6218E0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synthesis statement should use past tense verbs and refer to the biblical audience.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903338-FB42-3747-A9E0-EB60BC382101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349B4C-4C12-C94F-A0EB-1806DAC1C7EB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Students often get bogged down in the common differences that possibly have little impact on the interpretation of a passage.  It is important for them to realize that to take the Interpretative Journey means that we must account for the unique set of differences that we find in any given text.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BB41E9-2E85-B843-B298-2579FBAF3FAE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This theological principle is connected to the meaning that was discovered in Step 1.  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BD8292-6CD4-EC4F-A1BB-079988578D0B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B16155-53E8-6149-BC6D-B969E390C7A8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Above is a list of 5 criteria that describe a good theological principle.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905354-6D87-544A-B835-46F69EFBD1C9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336301-C0F3-224E-B5D4-09200CD7E3FD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1F9D-26F1-BC4F-926B-822698B91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8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BA6BA03-3028-FE4F-834F-F8168D563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8220C29-F83A-674B-A4E1-E3FE68C83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7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E4FB2A-58D4-6A42-86B2-67717BA68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2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22158B-C43E-684C-8CA7-D397DC497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98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29AF-DED2-2447-8179-93280A1CCC4E}" type="datetime1">
              <a:rPr lang="en-US"/>
              <a:pPr>
                <a:defRPr/>
              </a:pPr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F1D85-B95D-5E43-9DF6-23EEBE073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1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8C770-4EE8-284F-8A21-861FB95F9633}" type="datetime1">
              <a:rPr lang="en-US"/>
              <a:pPr>
                <a:defRPr/>
              </a:pPr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073FF-15CE-6D48-AE6E-15F10BCE4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4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3EC5-57F3-7B42-958F-9CECC4C48858}" type="datetime1">
              <a:rPr lang="en-US"/>
              <a:pPr>
                <a:defRPr/>
              </a:pPr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A73D1-A316-C340-960B-62960BA37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DBB3-C7CA-C04E-8508-3144246A4B2D}" type="datetime1">
              <a:rPr lang="en-US"/>
              <a:pPr>
                <a:defRPr/>
              </a:pPr>
              <a:t>11/7/15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7158-B1EC-9541-93B6-F66836619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44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41DA8-4C5A-A841-B488-0621894C6EA1}" type="datetime1">
              <a:rPr lang="en-US"/>
              <a:pPr>
                <a:defRPr/>
              </a:pPr>
              <a:t>11/7/15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942C-8C54-9142-ABCE-FE2C0AE25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75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A73E-482B-2C48-91AC-3B53C4210B08}" type="datetime1">
              <a:rPr lang="en-US"/>
              <a:pPr>
                <a:defRPr/>
              </a:pPr>
              <a:t>11/7/15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D589-A84C-2148-BF87-315FCF350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7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39C-21B2-F04C-9A55-5D6C0EDDA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40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FB33-215C-9644-9D75-DFB835ED9F02}" type="datetime1">
              <a:rPr lang="en-US"/>
              <a:pPr>
                <a:defRPr/>
              </a:pPr>
              <a:t>11/7/15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C4E7-87DD-B140-AAD1-4225C3A45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92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5EB7-549D-B947-9C23-0F322CDD2F26}" type="datetime1">
              <a:rPr lang="en-US"/>
              <a:pPr>
                <a:defRPr/>
              </a:pPr>
              <a:t>11/7/15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8994-E024-1E41-92DC-1B70F55E6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8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BBD35-1D8F-5C40-9B0C-CC6CE60A5F57}" type="datetime1">
              <a:rPr lang="en-US"/>
              <a:pPr>
                <a:defRPr/>
              </a:pPr>
              <a:t>11/7/15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A1886-7CFF-F84D-8E95-E77E99BFC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77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49ABF-7FBF-7542-BDED-4D3A2705D53C}" type="datetime1">
              <a:rPr lang="en-US"/>
              <a:pPr>
                <a:defRPr/>
              </a:pPr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758A3-7738-5940-9212-B163E35EC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29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5861-29F2-5443-B371-481F1FF6A0CC}" type="datetime1">
              <a:rPr lang="en-US"/>
              <a:pPr>
                <a:defRPr/>
              </a:pPr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BADF1-B2BE-604A-B474-F05F70481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60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9D22-A6BC-304B-A8D1-FD3227DBE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06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20F4E-6FA7-B745-B219-830511787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26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AE9AD-6C42-2944-A8A3-8F7DC9808D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17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9B735-5345-DC4B-B164-0430C315B9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04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F3994-6642-A540-A4F1-5DD9A225A4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5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1760503-C5B8-9146-A78C-A3AAEB4C9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39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3989-0FD7-7640-A3AD-AA96051014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69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B395D-9725-EC44-8D84-0DDE670352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57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46B16-8910-8040-8D75-54E3ACE355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6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15386-3B93-8B49-A83A-5D34912E4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19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FA355-20F0-9F40-B50D-2ACA7ED314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89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92952-04C2-4B4C-BAC3-7663A6B756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93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7F327-46CA-7649-9EE2-E638C166EF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95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D34A3-CD21-4644-9A5C-D80777ED40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1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B33DE8D-D675-AA4C-8EA5-DEB587CFB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7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6FBBCDC-7EAB-B444-802E-8AC9ADE50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0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83954A-9F0C-C545-BF80-D8A4B8518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8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D9AEA8F-675B-F840-AD4A-5F470C156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6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3D6BDBF-5915-EE45-B160-CBFDF11E8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2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453A295-D9D3-A548-B5AC-0D51F885D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0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2F953B0-6872-F54E-99E5-321B1BDDBC79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4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b="0">
                <a:solidFill>
                  <a:srgbClr val="000000"/>
                </a:solidFill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4FF68-E405-5C4F-B3ED-42E9D922EA3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0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B0EAA6-243A-9F42-8D45-79F054C57A9E}" type="datetime1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11/7/15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4D0FC-9FEF-4147-8D11-A6AA7A96EEBB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77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723053-C208-DA4E-B22F-4920847FFE20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0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Arial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CBC3B11-CA18-004E-8936-A1A28D4C3AEA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5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3" name="Title 1"/>
          <p:cNvSpPr txBox="1">
            <a:spLocks/>
          </p:cNvSpPr>
          <p:nvPr/>
        </p:nvSpPr>
        <p:spPr bwMode="auto">
          <a:xfrm>
            <a:off x="4932363" y="333375"/>
            <a:ext cx="382587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66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4" t="19010" r="3978" b="3020"/>
          <a:stretch/>
        </p:blipFill>
        <p:spPr bwMode="auto">
          <a:xfrm>
            <a:off x="0" y="0"/>
            <a:ext cx="6563788" cy="680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792" y="610979"/>
            <a:ext cx="9192432" cy="1143000"/>
          </a:xfrm>
        </p:spPr>
        <p:txBody>
          <a:bodyPr/>
          <a:lstStyle/>
          <a:p>
            <a:r>
              <a:rPr lang="zh-TW" altLang="en-US" sz="9600" b="1" dirty="0">
                <a:solidFill>
                  <a:srgbClr val="FFFFFF"/>
                </a:solidFill>
                <a:effectLst>
                  <a:glow rad="177800">
                    <a:schemeClr val="tx1">
                      <a:alpha val="91000"/>
                    </a:schemeClr>
                  </a:glow>
                </a:effectLst>
                <a:cs typeface="Arial" charset="0"/>
              </a:rPr>
              <a:t>原则化的</a:t>
            </a:r>
            <a:endParaRPr lang="en-US" sz="9600" dirty="0">
              <a:effectLst>
                <a:glow rad="177800">
                  <a:schemeClr val="tx1">
                    <a:alpha val="91000"/>
                  </a:schemeClr>
                </a:glo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96837" y="6053667"/>
            <a:ext cx="502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b="1">
                <a:ea typeface="Osaka" charset="0"/>
                <a:cs typeface="Osaka" charset="0"/>
              </a:rPr>
              <a:t>顾力凯博士 新加坡神学院</a:t>
            </a:r>
          </a:p>
          <a:p>
            <a:pPr algn="ctr" eaLnBrk="1" hangingPunct="1"/>
            <a:r>
              <a:rPr lang="en-US" altLang="zh-CN" b="1">
                <a:ea typeface="Osaka" charset="0"/>
                <a:cs typeface="Osaka" charset="0"/>
              </a:rPr>
              <a:t>www.biblestudydownloads.com</a:t>
            </a:r>
          </a:p>
        </p:txBody>
      </p:sp>
    </p:spTree>
    <p:extLst>
      <p:ext uri="{BB962C8B-B14F-4D97-AF65-F5344CB8AC3E}">
        <p14:creationId xmlns:p14="http://schemas.microsoft.com/office/powerpoint/2010/main" val="237002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516063"/>
            <a:ext cx="4044950" cy="46783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>
                <a:latin typeface="Calibri" charset="0"/>
              </a:rPr>
              <a:t>第四步：咨询圣经总原则</a:t>
            </a:r>
            <a:endParaRPr lang="en-US" altLang="zh-CN">
              <a:latin typeface="Calibri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i="1">
              <a:latin typeface="Tahoma" charset="0"/>
              <a:cs typeface="Tahoma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CN" altLang="en-US" i="1">
                <a:latin typeface="Tahoma" charset="0"/>
                <a:cs typeface="Tahoma" charset="0"/>
              </a:rPr>
              <a:t>问题：我们的神学原则如何与</a:t>
            </a:r>
            <a:r>
              <a:rPr lang="zh-CN" altLang="en-US" i="1">
                <a:solidFill>
                  <a:srgbClr val="FFFF00"/>
                </a:solidFill>
                <a:latin typeface="Tahoma" charset="0"/>
                <a:cs typeface="Tahoma" charset="0"/>
              </a:rPr>
              <a:t>正本神经</a:t>
            </a:r>
            <a:r>
              <a:rPr lang="zh-CN" altLang="en-US" i="1">
                <a:latin typeface="Tahoma" charset="0"/>
                <a:cs typeface="Tahoma" charset="0"/>
              </a:rPr>
              <a:t>符合</a:t>
            </a:r>
            <a:r>
              <a:rPr lang="en-US" altLang="ja-JP" i="1">
                <a:latin typeface="Tahoma" charset="0"/>
                <a:cs typeface="Tahoma" charset="0"/>
              </a:rPr>
              <a:t>?</a:t>
            </a:r>
            <a:endParaRPr lang="en-US" i="1">
              <a:latin typeface="Tahoma" charset="0"/>
              <a:cs typeface="Tahom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516063"/>
            <a:ext cx="409098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prstClr val="white"/>
                </a:solidFill>
              </a:rPr>
              <a:t>基本步骤</a:t>
            </a:r>
          </a:p>
        </p:txBody>
      </p:sp>
      <p:sp>
        <p:nvSpPr>
          <p:cNvPr id="34820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solidFill>
                  <a:prstClr val="white"/>
                </a:solidFill>
                <a:latin typeface="Tahoma" charset="0"/>
                <a:cs typeface="Tahoma" charset="0"/>
              </a:rPr>
              <a:t>《</a:t>
            </a:r>
            <a:r>
              <a:rPr lang="zh-CN" altLang="en-US">
                <a:solidFill>
                  <a:prstClr val="white"/>
                </a:solidFill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solidFill>
                  <a:prstClr val="white"/>
                </a:solidFill>
                <a:latin typeface="Tahoma" charset="0"/>
                <a:cs typeface="Tahoma" charset="0"/>
              </a:rPr>
              <a:t>》</a:t>
            </a:r>
            <a:endParaRPr lang="en-US">
              <a:solidFill>
                <a:prstClr val="white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911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3" y="1598613"/>
            <a:ext cx="4416425" cy="45275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>
                <a:latin typeface="Calibri" charset="0"/>
              </a:rPr>
              <a:t>第四步：咨询圣经总原则</a:t>
            </a:r>
            <a:endParaRPr lang="en-US" altLang="zh-CN">
              <a:latin typeface="Calibri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b="1">
              <a:latin typeface="Tahoma" charset="0"/>
              <a:cs typeface="Tahoma" charset="0"/>
            </a:endParaRPr>
          </a:p>
          <a:p>
            <a:pPr marL="0" indent="0"/>
            <a:r>
              <a:rPr lang="zh-CN" altLang="en-US">
                <a:latin typeface="Calibri" charset="0"/>
              </a:rPr>
              <a:t>和谐</a:t>
            </a:r>
            <a:endParaRPr lang="en-US" altLang="zh-CN">
              <a:latin typeface="Calibri" charset="0"/>
            </a:endParaRPr>
          </a:p>
          <a:p>
            <a:pPr marL="0" indent="0"/>
            <a:r>
              <a:rPr lang="zh-CN" altLang="en-US">
                <a:latin typeface="Calibri" charset="0"/>
              </a:rPr>
              <a:t>旧约转入新约</a:t>
            </a:r>
            <a:endParaRPr lang="en-US" altLang="zh-CN">
              <a:latin typeface="Calibri" charset="0"/>
            </a:endParaRPr>
          </a:p>
        </p:txBody>
      </p:sp>
      <p:sp>
        <p:nvSpPr>
          <p:cNvPr id="36866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prstClr val="white"/>
                </a:solidFill>
              </a:rPr>
              <a:t>基本步骤</a:t>
            </a:r>
          </a:p>
        </p:txBody>
      </p:sp>
      <p:sp>
        <p:nvSpPr>
          <p:cNvPr id="36867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solidFill>
                  <a:prstClr val="white"/>
                </a:solidFill>
                <a:latin typeface="Tahoma" charset="0"/>
                <a:cs typeface="Tahoma" charset="0"/>
              </a:rPr>
              <a:t>《</a:t>
            </a:r>
            <a:r>
              <a:rPr lang="zh-CN" altLang="en-US">
                <a:solidFill>
                  <a:prstClr val="white"/>
                </a:solidFill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solidFill>
                  <a:prstClr val="white"/>
                </a:solidFill>
                <a:latin typeface="Tahoma" charset="0"/>
                <a:cs typeface="Tahoma" charset="0"/>
              </a:rPr>
              <a:t>》</a:t>
            </a:r>
            <a:endParaRPr lang="en-US">
              <a:solidFill>
                <a:prstClr val="white"/>
              </a:solidFill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516063"/>
            <a:ext cx="409098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832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8" y="1516063"/>
            <a:ext cx="4429125" cy="46101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CN" altLang="en-US">
                <a:latin typeface="Calibri" charset="0"/>
              </a:rPr>
              <a:t>第五步：抓住经文在现今城镇的意义</a:t>
            </a:r>
            <a:endParaRPr lang="en-US" altLang="zh-CN">
              <a:latin typeface="Calibri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Tahoma" charset="0"/>
              <a:cs typeface="Tahoma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CN" altLang="en-US" i="1">
                <a:latin typeface="Tahoma" charset="0"/>
                <a:cs typeface="Tahoma" charset="0"/>
              </a:rPr>
              <a:t>问题</a:t>
            </a:r>
            <a:r>
              <a:rPr lang="en-US" altLang="ja-JP" i="1">
                <a:latin typeface="Tahoma" charset="0"/>
                <a:cs typeface="Tahoma" charset="0"/>
              </a:rPr>
              <a:t>:</a:t>
            </a:r>
            <a:r>
              <a:rPr lang="zh-CN" altLang="en-US" i="1">
                <a:latin typeface="Tahoma" charset="0"/>
                <a:cs typeface="Tahoma" charset="0"/>
              </a:rPr>
              <a:t>每个基督徒应该如何</a:t>
            </a:r>
            <a:r>
              <a:rPr lang="zh-CN" altLang="en-US" i="1">
                <a:solidFill>
                  <a:srgbClr val="FFFF00"/>
                </a:solidFill>
                <a:latin typeface="Tahoma" charset="0"/>
                <a:cs typeface="Tahoma" charset="0"/>
              </a:rPr>
              <a:t>活出</a:t>
            </a:r>
            <a:r>
              <a:rPr lang="zh-CN" altLang="en-US" i="1">
                <a:latin typeface="Tahoma" charset="0"/>
                <a:cs typeface="Tahoma" charset="0"/>
              </a:rPr>
              <a:t>神学原则能</a:t>
            </a:r>
            <a:r>
              <a:rPr lang="en-US" altLang="ja-JP" i="1">
                <a:latin typeface="Tahoma" charset="0"/>
                <a:cs typeface="Tahoma" charset="0"/>
              </a:rPr>
              <a:t>?</a:t>
            </a:r>
            <a:endParaRPr lang="en-US" i="1">
              <a:latin typeface="Tahoma" charset="0"/>
              <a:cs typeface="Tahoma" charset="0"/>
            </a:endParaRPr>
          </a:p>
        </p:txBody>
      </p:sp>
      <p:sp>
        <p:nvSpPr>
          <p:cNvPr id="38914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prstClr val="white"/>
                </a:solidFill>
              </a:rPr>
              <a:t>基本步骤</a:t>
            </a:r>
          </a:p>
        </p:txBody>
      </p:sp>
      <p:sp>
        <p:nvSpPr>
          <p:cNvPr id="38915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solidFill>
                  <a:prstClr val="white"/>
                </a:solidFill>
                <a:latin typeface="Tahoma" charset="0"/>
                <a:cs typeface="Tahoma" charset="0"/>
              </a:rPr>
              <a:t>《</a:t>
            </a:r>
            <a:r>
              <a:rPr lang="zh-CN" altLang="en-US">
                <a:solidFill>
                  <a:prstClr val="white"/>
                </a:solidFill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solidFill>
                  <a:prstClr val="white"/>
                </a:solidFill>
                <a:latin typeface="Tahoma" charset="0"/>
                <a:cs typeface="Tahoma" charset="0"/>
              </a:rPr>
              <a:t>》</a:t>
            </a:r>
            <a:endParaRPr lang="en-US">
              <a:solidFill>
                <a:prstClr val="white"/>
              </a:solidFill>
              <a:latin typeface="Tahoma" charset="0"/>
              <a:cs typeface="Tahoma" charset="0"/>
            </a:endParaRPr>
          </a:p>
        </p:txBody>
      </p:sp>
      <p:pic>
        <p:nvPicPr>
          <p:cNvPr id="389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2" t="2007" r="1881" b="2448"/>
          <a:stretch>
            <a:fillRect/>
          </a:stretch>
        </p:blipFill>
        <p:spPr bwMode="auto">
          <a:xfrm>
            <a:off x="4381500" y="1516063"/>
            <a:ext cx="4487863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874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176338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2233613" y="2019300"/>
            <a:ext cx="1828800" cy="237490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9850" y="2019300"/>
            <a:ext cx="2005013" cy="237490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4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</p:txBody>
      </p:sp>
      <p:sp>
        <p:nvSpPr>
          <p:cNvPr id="40965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prstClr val="white"/>
                </a:solidFill>
              </a:rPr>
              <a:t>基本步骤</a:t>
            </a:r>
          </a:p>
        </p:txBody>
      </p:sp>
      <p:sp>
        <p:nvSpPr>
          <p:cNvPr id="40966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solidFill>
                  <a:prstClr val="white"/>
                </a:solidFill>
                <a:latin typeface="Tahoma" charset="0"/>
                <a:cs typeface="Tahoma" charset="0"/>
              </a:rPr>
              <a:t>《</a:t>
            </a:r>
            <a:r>
              <a:rPr lang="zh-CN" altLang="en-US">
                <a:solidFill>
                  <a:prstClr val="white"/>
                </a:solidFill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solidFill>
                  <a:prstClr val="white"/>
                </a:solidFill>
                <a:latin typeface="Tahoma" charset="0"/>
                <a:cs typeface="Tahoma" charset="0"/>
              </a:rPr>
              <a:t>》</a:t>
            </a:r>
            <a:endParaRPr lang="en-US">
              <a:solidFill>
                <a:prstClr val="white"/>
              </a:solidFill>
              <a:latin typeface="Tahoma" charset="0"/>
              <a:cs typeface="Tahom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8713" y="1773238"/>
            <a:ext cx="1620837" cy="523875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prstClr val="white"/>
                </a:solidFill>
              </a:rPr>
              <a:t>当时城镇</a:t>
            </a:r>
            <a:endParaRPr lang="en-US" sz="2800" b="1">
              <a:solidFill>
                <a:prstClr val="white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8713" y="3268663"/>
            <a:ext cx="3057525" cy="522287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prstClr val="white"/>
                </a:solidFill>
              </a:rPr>
              <a:t>测量要跨过的长度</a:t>
            </a:r>
            <a:endParaRPr lang="en-US" sz="2800" b="1">
              <a:solidFill>
                <a:prstClr val="white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46363" y="4394200"/>
            <a:ext cx="2832100" cy="522288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prstClr val="white"/>
                </a:solidFill>
              </a:rPr>
              <a:t>原则化的“桥”</a:t>
            </a:r>
            <a:endParaRPr lang="en-US" sz="2800" b="1">
              <a:solidFill>
                <a:prstClr val="white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1813" y="3006725"/>
            <a:ext cx="2698750" cy="523875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prstClr val="white"/>
                </a:solidFill>
              </a:rPr>
              <a:t>咨询圣经总原则</a:t>
            </a:r>
            <a:endParaRPr lang="en-US" sz="2800" b="1">
              <a:solidFill>
                <a:prstClr val="white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2238" y="1752600"/>
            <a:ext cx="1620837" cy="522288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prstClr val="white"/>
                </a:solidFill>
              </a:rPr>
              <a:t>现今城镇</a:t>
            </a:r>
            <a:endParaRPr lang="en-US" sz="28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84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3"/>
          <p:cNvGrpSpPr>
            <a:grpSpLocks/>
          </p:cNvGrpSpPr>
          <p:nvPr/>
        </p:nvGrpSpPr>
        <p:grpSpPr bwMode="auto">
          <a:xfrm>
            <a:off x="-25400" y="133350"/>
            <a:ext cx="9144000" cy="6680200"/>
            <a:chOff x="-25400" y="133350"/>
            <a:chExt cx="9144000" cy="6680200"/>
          </a:xfrm>
        </p:grpSpPr>
        <p:pic>
          <p:nvPicPr>
            <p:cNvPr id="44048" name="Picture 2" descr="HS 20 3-step proces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133350"/>
              <a:ext cx="9144000" cy="668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9" name="Rectangle 2"/>
            <p:cNvSpPr>
              <a:spLocks noChangeArrowheads="1"/>
            </p:cNvSpPr>
            <p:nvPr/>
          </p:nvSpPr>
          <p:spPr bwMode="auto">
            <a:xfrm>
              <a:off x="3254476" y="6123721"/>
              <a:ext cx="1905059" cy="378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050" name="Rectangle 16"/>
            <p:cNvSpPr>
              <a:spLocks noChangeArrowheads="1"/>
            </p:cNvSpPr>
            <p:nvPr/>
          </p:nvSpPr>
          <p:spPr bwMode="auto">
            <a:xfrm>
              <a:off x="6571798" y="6123721"/>
              <a:ext cx="2148383" cy="378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051" name="Rectangle 17"/>
            <p:cNvSpPr>
              <a:spLocks noChangeArrowheads="1"/>
            </p:cNvSpPr>
            <p:nvPr/>
          </p:nvSpPr>
          <p:spPr bwMode="auto">
            <a:xfrm>
              <a:off x="6571799" y="3980418"/>
              <a:ext cx="2254702" cy="12326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052" name="Rectangle 18"/>
            <p:cNvSpPr>
              <a:spLocks noChangeArrowheads="1"/>
            </p:cNvSpPr>
            <p:nvPr/>
          </p:nvSpPr>
          <p:spPr bwMode="auto">
            <a:xfrm>
              <a:off x="4439947" y="4596737"/>
              <a:ext cx="1853552" cy="12326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053" name="Rectangle 19"/>
            <p:cNvSpPr>
              <a:spLocks noChangeArrowheads="1"/>
            </p:cNvSpPr>
            <p:nvPr/>
          </p:nvSpPr>
          <p:spPr bwMode="auto">
            <a:xfrm>
              <a:off x="2421492" y="5243835"/>
              <a:ext cx="2148382" cy="6989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49505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7560840" cy="79208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zh-CN" altLang="en-US" sz="6000" b="1" smtClean="0">
                <a:solidFill>
                  <a:srgbClr val="FF0000"/>
                </a:solidFill>
                <a:effectLst>
                  <a:glow rad="241300">
                    <a:schemeClr val="bg1">
                      <a:alpha val="93000"/>
                    </a:schemeClr>
                  </a:glow>
                </a:effectLst>
                <a:latin typeface="Arial" charset="0"/>
              </a:rPr>
              <a:t>三段法</a:t>
            </a:r>
            <a:endParaRPr lang="en-US" sz="6000" b="1" dirty="0">
              <a:solidFill>
                <a:srgbClr val="FF0000"/>
              </a:solidFill>
              <a:effectLst>
                <a:glow rad="241300">
                  <a:schemeClr val="bg1">
                    <a:alpha val="93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82994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2390775" y="5137150"/>
            <a:ext cx="1735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800" b="1">
                <a:solidFill>
                  <a:srgbClr val="000000"/>
                </a:solidFill>
              </a:rPr>
              <a:t>观察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2493963" y="5434013"/>
            <a:ext cx="1335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</a:rPr>
              <a:t>我看到什么</a:t>
            </a:r>
            <a:r>
              <a:rPr lang="en-US" altLang="ja-JP" sz="1600" b="1">
                <a:solidFill>
                  <a:srgbClr val="000000"/>
                </a:solidFill>
              </a:rPr>
              <a:t>?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5060950" y="4597400"/>
            <a:ext cx="658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800" b="1">
                <a:solidFill>
                  <a:srgbClr val="000000"/>
                </a:solidFill>
              </a:rPr>
              <a:t>解释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44040" name="TextBox 7"/>
          <p:cNvSpPr txBox="1">
            <a:spLocks noChangeArrowheads="1"/>
          </p:cNvSpPr>
          <p:nvPr/>
        </p:nvSpPr>
        <p:spPr bwMode="auto">
          <a:xfrm>
            <a:off x="4608513" y="4892675"/>
            <a:ext cx="1563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</a:rPr>
              <a:t>有什么意思呢</a:t>
            </a:r>
            <a:r>
              <a:rPr lang="en-US" altLang="ja-JP" sz="1600" b="1">
                <a:solidFill>
                  <a:srgbClr val="000000"/>
                </a:solidFill>
              </a:rPr>
              <a:t>?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4041" name="TextBox 8"/>
          <p:cNvSpPr txBox="1">
            <a:spLocks noChangeArrowheads="1"/>
          </p:cNvSpPr>
          <p:nvPr/>
        </p:nvSpPr>
        <p:spPr bwMode="auto">
          <a:xfrm>
            <a:off x="6916738" y="3867150"/>
            <a:ext cx="180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800" b="1">
                <a:solidFill>
                  <a:srgbClr val="000000"/>
                </a:solidFill>
              </a:rPr>
              <a:t>运用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44042" name="TextBox 9"/>
          <p:cNvSpPr txBox="1">
            <a:spLocks noChangeArrowheads="1"/>
          </p:cNvSpPr>
          <p:nvPr/>
        </p:nvSpPr>
        <p:spPr bwMode="auto">
          <a:xfrm>
            <a:off x="7399338" y="4330700"/>
            <a:ext cx="595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000000"/>
                </a:solidFill>
              </a:rPr>
              <a:t>自己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4043" name="TextBox 10"/>
          <p:cNvSpPr txBox="1">
            <a:spLocks noChangeArrowheads="1"/>
          </p:cNvSpPr>
          <p:nvPr/>
        </p:nvSpPr>
        <p:spPr bwMode="auto">
          <a:xfrm>
            <a:off x="6754813" y="4581525"/>
            <a:ext cx="1882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(</a:t>
            </a:r>
            <a:r>
              <a:rPr lang="zh-CN" altLang="en-US" sz="1600" b="1">
                <a:solidFill>
                  <a:srgbClr val="000000"/>
                </a:solidFill>
              </a:rPr>
              <a:t>我应该怎么回应</a:t>
            </a:r>
            <a:r>
              <a:rPr lang="en-US" altLang="ja-JP" sz="1600" b="1">
                <a:solidFill>
                  <a:srgbClr val="000000"/>
                </a:solidFill>
              </a:rPr>
              <a:t>?)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4044" name="TextBox 11"/>
          <p:cNvSpPr txBox="1">
            <a:spLocks noChangeArrowheads="1"/>
          </p:cNvSpPr>
          <p:nvPr/>
        </p:nvSpPr>
        <p:spPr bwMode="auto">
          <a:xfrm>
            <a:off x="7296150" y="5014913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000000"/>
                </a:solidFill>
              </a:rPr>
              <a:t>其他人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4045" name="TextBox 12"/>
          <p:cNvSpPr txBox="1">
            <a:spLocks noChangeArrowheads="1"/>
          </p:cNvSpPr>
          <p:nvPr/>
        </p:nvSpPr>
        <p:spPr bwMode="auto">
          <a:xfrm>
            <a:off x="6858000" y="5265738"/>
            <a:ext cx="1677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(</a:t>
            </a:r>
            <a:r>
              <a:rPr lang="zh-CN" altLang="en-US" sz="1600" b="1">
                <a:solidFill>
                  <a:srgbClr val="000000"/>
                </a:solidFill>
              </a:rPr>
              <a:t>我应该怎么教</a:t>
            </a:r>
            <a:r>
              <a:rPr lang="en-US" altLang="ja-JP" sz="1600" b="1">
                <a:solidFill>
                  <a:srgbClr val="000000"/>
                </a:solidFill>
              </a:rPr>
              <a:t>?)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4046" name="TextBox 13"/>
          <p:cNvSpPr txBox="1">
            <a:spLocks noChangeArrowheads="1"/>
          </p:cNvSpPr>
          <p:nvPr/>
        </p:nvSpPr>
        <p:spPr bwMode="auto">
          <a:xfrm>
            <a:off x="3492500" y="604043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b="1">
                <a:solidFill>
                  <a:srgbClr val="000000"/>
                </a:solidFill>
              </a:rPr>
              <a:t>归纳法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4047" name="TextBox 14"/>
          <p:cNvSpPr txBox="1">
            <a:spLocks noChangeArrowheads="1"/>
          </p:cNvSpPr>
          <p:nvPr/>
        </p:nvSpPr>
        <p:spPr bwMode="auto">
          <a:xfrm>
            <a:off x="6578600" y="6040438"/>
            <a:ext cx="2247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b="1">
                <a:solidFill>
                  <a:srgbClr val="000000"/>
                </a:solidFill>
              </a:rPr>
              <a:t>运用</a:t>
            </a: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839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176338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2233613" y="2019300"/>
            <a:ext cx="1828800" cy="237490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9850" y="2019300"/>
            <a:ext cx="2005013" cy="237490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60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</p:txBody>
      </p:sp>
      <p:sp>
        <p:nvSpPr>
          <p:cNvPr id="45061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prstClr val="white"/>
                </a:solidFill>
              </a:rPr>
              <a:t>基本步骤</a:t>
            </a:r>
          </a:p>
        </p:txBody>
      </p:sp>
      <p:sp>
        <p:nvSpPr>
          <p:cNvPr id="45062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solidFill>
                  <a:prstClr val="white"/>
                </a:solidFill>
                <a:latin typeface="Tahoma" charset="0"/>
                <a:cs typeface="Tahoma" charset="0"/>
              </a:rPr>
              <a:t>《</a:t>
            </a:r>
            <a:r>
              <a:rPr lang="zh-CN" altLang="en-US">
                <a:solidFill>
                  <a:prstClr val="white"/>
                </a:solidFill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solidFill>
                  <a:prstClr val="white"/>
                </a:solidFill>
                <a:latin typeface="Tahoma" charset="0"/>
                <a:cs typeface="Tahoma" charset="0"/>
              </a:rPr>
              <a:t>》</a:t>
            </a:r>
            <a:endParaRPr lang="en-US">
              <a:solidFill>
                <a:prstClr val="white"/>
              </a:solidFill>
              <a:latin typeface="Tahoma" charset="0"/>
              <a:cs typeface="Tahom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8713" y="1773238"/>
            <a:ext cx="1620837" cy="523875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prstClr val="white"/>
                </a:solidFill>
              </a:rPr>
              <a:t>当时城镇</a:t>
            </a:r>
            <a:endParaRPr lang="en-US" sz="2800" b="1">
              <a:solidFill>
                <a:prstClr val="white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8713" y="3268663"/>
            <a:ext cx="3057525" cy="522287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prstClr val="white"/>
                </a:solidFill>
              </a:rPr>
              <a:t>测量要跨过的长度</a:t>
            </a:r>
            <a:endParaRPr lang="en-US" sz="2800" b="1">
              <a:solidFill>
                <a:prstClr val="white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46363" y="4394200"/>
            <a:ext cx="2832100" cy="522288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>
                <a:solidFill>
                  <a:prstClr val="white"/>
                </a:solidFill>
              </a:rPr>
              <a:t>原则化的“桥”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1813" y="3006725"/>
            <a:ext cx="2698750" cy="523875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prstClr val="white"/>
                </a:solidFill>
              </a:rPr>
              <a:t>咨询圣经总原则</a:t>
            </a:r>
            <a:endParaRPr lang="en-US" sz="2800" b="1">
              <a:solidFill>
                <a:prstClr val="white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2238" y="1752600"/>
            <a:ext cx="1620837" cy="522288"/>
          </a:xfrm>
          <a:prstGeom prst="rect">
            <a:avLst/>
          </a:prstGeom>
          <a:solidFill>
            <a:srgbClr val="00009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prstClr val="white"/>
                </a:solidFill>
              </a:rPr>
              <a:t>现今城镇</a:t>
            </a:r>
            <a:endParaRPr lang="en-US" sz="2800" b="1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350838" y="914400"/>
            <a:ext cx="4387851" cy="1762125"/>
            <a:chOff x="-351529" y="914728"/>
            <a:chExt cx="4388440" cy="1761565"/>
          </a:xfrm>
        </p:grpSpPr>
        <p:sp>
          <p:nvSpPr>
            <p:cNvPr id="2" name="Oval 1"/>
            <p:cNvSpPr/>
            <p:nvPr/>
          </p:nvSpPr>
          <p:spPr>
            <a:xfrm>
              <a:off x="-351529" y="1176583"/>
              <a:ext cx="4388440" cy="1499710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076" name="Text Box 5"/>
            <p:cNvSpPr txBox="1">
              <a:spLocks noChangeArrowheads="1"/>
            </p:cNvSpPr>
            <p:nvPr/>
          </p:nvSpPr>
          <p:spPr bwMode="auto">
            <a:xfrm>
              <a:off x="1251111" y="914728"/>
              <a:ext cx="1458570" cy="5232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800" b="1">
                  <a:solidFill>
                    <a:prstClr val="white"/>
                  </a:solidFill>
                </a:rPr>
                <a:t>观察</a:t>
              </a:r>
              <a:endParaRPr lang="en-US" sz="28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84200" y="2603500"/>
            <a:ext cx="7797800" cy="2590800"/>
            <a:chOff x="-351529" y="1113233"/>
            <a:chExt cx="4388440" cy="1563060"/>
          </a:xfrm>
        </p:grpSpPr>
        <p:sp>
          <p:nvSpPr>
            <p:cNvPr id="18" name="Oval 17"/>
            <p:cNvSpPr/>
            <p:nvPr/>
          </p:nvSpPr>
          <p:spPr>
            <a:xfrm>
              <a:off x="-351529" y="1176445"/>
              <a:ext cx="4388440" cy="1499848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074" name="Text Box 5"/>
            <p:cNvSpPr txBox="1">
              <a:spLocks noChangeArrowheads="1"/>
            </p:cNvSpPr>
            <p:nvPr/>
          </p:nvSpPr>
          <p:spPr bwMode="auto">
            <a:xfrm>
              <a:off x="1292074" y="1113233"/>
              <a:ext cx="929390" cy="3158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800" b="1">
                  <a:solidFill>
                    <a:prstClr val="white"/>
                  </a:solidFill>
                </a:rPr>
                <a:t>解释</a:t>
              </a:r>
              <a:endParaRPr lang="en-US" sz="28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589463" y="1009650"/>
            <a:ext cx="4387850" cy="1762125"/>
            <a:chOff x="-351529" y="914728"/>
            <a:chExt cx="4388440" cy="1761565"/>
          </a:xfrm>
        </p:grpSpPr>
        <p:sp>
          <p:nvSpPr>
            <p:cNvPr id="21" name="Oval 20"/>
            <p:cNvSpPr/>
            <p:nvPr/>
          </p:nvSpPr>
          <p:spPr>
            <a:xfrm>
              <a:off x="-351529" y="1176583"/>
              <a:ext cx="4388440" cy="1499710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072" name="Text Box 5"/>
            <p:cNvSpPr txBox="1">
              <a:spLocks noChangeArrowheads="1"/>
            </p:cNvSpPr>
            <p:nvPr/>
          </p:nvSpPr>
          <p:spPr bwMode="auto">
            <a:xfrm>
              <a:off x="1050679" y="914728"/>
              <a:ext cx="1629207" cy="5232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800" b="1">
                  <a:solidFill>
                    <a:prstClr val="white"/>
                  </a:solidFill>
                </a:rPr>
                <a:t>运用</a:t>
              </a:r>
              <a:endParaRPr lang="en-US" sz="2800" b="1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054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14400" y="2514600"/>
            <a:ext cx="7620000" cy="1446213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4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如何从圣经时代跨越到现代的世界，使信息对现代听众有用</a:t>
            </a:r>
            <a:r>
              <a:rPr lang="en-US" altLang="zh-CN" sz="4400" b="1" smtClean="0">
                <a:solidFill>
                  <a:srgbClr val="FFFFFF"/>
                </a:solidFill>
                <a:latin typeface="黑体" charset="0"/>
                <a:cs typeface="Arial" charset="0"/>
              </a:rPr>
              <a:t>?</a:t>
            </a:r>
          </a:p>
        </p:txBody>
      </p:sp>
      <p:sp>
        <p:nvSpPr>
          <p:cNvPr id="115715" name="Text Box 12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smtClean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11571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释经讲道如何能适合现代？</a:t>
            </a:r>
          </a:p>
        </p:txBody>
      </p:sp>
    </p:spTree>
    <p:extLst>
      <p:ext uri="{BB962C8B-B14F-4D97-AF65-F5344CB8AC3E}">
        <p14:creationId xmlns:p14="http://schemas.microsoft.com/office/powerpoint/2010/main" val="724565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8931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762000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400" b="1" smtClean="0">
                <a:solidFill>
                  <a:srgbClr val="FFFFFF"/>
                </a:solidFill>
                <a:cs typeface="Arial" charset="0"/>
              </a:rPr>
              <a:t>A.  </a:t>
            </a:r>
            <a:r>
              <a:rPr lang="zh-CN" altLang="en-US" sz="44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同时熟悉</a:t>
            </a:r>
            <a:r>
              <a:rPr lang="zh-CN" altLang="en-US" sz="4400" b="1" smtClean="0">
                <a:solidFill>
                  <a:srgbClr val="F1FF13"/>
                </a:solidFill>
                <a:latin typeface="黑体" charset="0"/>
                <a:ea typeface="黑体" charset="0"/>
                <a:cs typeface="黑体" charset="0"/>
              </a:rPr>
              <a:t>两个不同的文化</a:t>
            </a:r>
          </a:p>
        </p:txBody>
      </p:sp>
      <p:sp>
        <p:nvSpPr>
          <p:cNvPr id="117763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smtClean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11776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释经讲道如何能适合现代？</a:t>
            </a:r>
            <a:endParaRPr lang="zh-CN" altLang="en-US" sz="4800" b="1">
              <a:solidFill>
                <a:srgbClr val="FF0000"/>
              </a:solidFill>
              <a:latin typeface="Arial" charset="0"/>
              <a:ea typeface="黑体" charset="0"/>
              <a:cs typeface="黑体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" y="4525963"/>
            <a:ext cx="3124200" cy="2332037"/>
            <a:chOff x="48" y="2851"/>
            <a:chExt cx="1968" cy="1469"/>
          </a:xfrm>
        </p:grpSpPr>
        <p:pic>
          <p:nvPicPr>
            <p:cNvPr id="117770" name="Picture 6" descr="images-14"/>
            <p:cNvPicPr>
              <a:picLocks noChangeAspect="1" noChangeArrowheads="1"/>
            </p:cNvPicPr>
            <p:nvPr/>
          </p:nvPicPr>
          <p:blipFill>
            <a:blip r:embed="rId4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882"/>
              <a:ext cx="1968" cy="1438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771" name="Text Box 8"/>
            <p:cNvSpPr txBox="1">
              <a:spLocks noChangeArrowheads="1"/>
            </p:cNvSpPr>
            <p:nvPr/>
          </p:nvSpPr>
          <p:spPr bwMode="auto">
            <a:xfrm>
              <a:off x="433" y="2851"/>
              <a:ext cx="827" cy="485"/>
            </a:xfrm>
            <a:prstGeom prst="rect">
              <a:avLst/>
            </a:prstGeom>
            <a:noFill/>
            <a:ln>
              <a:noFill/>
            </a:ln>
            <a:effectLst>
              <a:outerShdw dist="38099" dir="2700000" algn="ctr" rotWithShape="0">
                <a:schemeClr val="tx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400" b="1" smtClean="0">
                  <a:solidFill>
                    <a:srgbClr val="FFFFFF"/>
                  </a:solidFill>
                  <a:latin typeface="黑体" charset="0"/>
                  <a:ea typeface="黑体" charset="0"/>
                  <a:cs typeface="黑体" charset="0"/>
                </a:rPr>
                <a:t>古代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05513" y="4494213"/>
            <a:ext cx="3138487" cy="2363787"/>
            <a:chOff x="3783" y="2831"/>
            <a:chExt cx="1977" cy="1489"/>
          </a:xfrm>
        </p:grpSpPr>
        <p:pic>
          <p:nvPicPr>
            <p:cNvPr id="117768" name="Picture 7" descr="TV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" y="2831"/>
              <a:ext cx="1977" cy="1489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769" name="Text Box 9"/>
            <p:cNvSpPr txBox="1">
              <a:spLocks noChangeArrowheads="1"/>
            </p:cNvSpPr>
            <p:nvPr/>
          </p:nvSpPr>
          <p:spPr bwMode="auto">
            <a:xfrm>
              <a:off x="4320" y="2880"/>
              <a:ext cx="827" cy="485"/>
            </a:xfrm>
            <a:prstGeom prst="rect">
              <a:avLst/>
            </a:prstGeom>
            <a:noFill/>
            <a:ln>
              <a:noFill/>
            </a:ln>
            <a:effectLst>
              <a:outerShdw dist="38099" dir="2700000" algn="ctr" rotWithShape="0">
                <a:schemeClr val="tx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400" smtClean="0">
                  <a:solidFill>
                    <a:srgbClr val="FFFFFF"/>
                  </a:solidFill>
                  <a:latin typeface="黑体" charset="0"/>
                  <a:ea typeface="黑体" charset="0"/>
                  <a:cs typeface="黑体" charset="0"/>
                </a:rPr>
                <a:t>现代</a:t>
              </a:r>
            </a:p>
          </p:txBody>
        </p:sp>
      </p:grpSp>
      <p:sp>
        <p:nvSpPr>
          <p:cNvPr id="1148938" name="WordArt 10"/>
          <p:cNvSpPr>
            <a:spLocks noChangeArrowheads="1" noChangeShapeType="1" noTextEdit="1"/>
          </p:cNvSpPr>
          <p:nvPr/>
        </p:nvSpPr>
        <p:spPr bwMode="auto">
          <a:xfrm>
            <a:off x="2819400" y="3886200"/>
            <a:ext cx="3962400" cy="2684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HT" altLang="en-US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ＭＳ Ｐゴシック"/>
                <a:ea typeface="ＭＳ Ｐゴシック"/>
                <a:cs typeface="ＭＳ Ｐゴシック"/>
              </a:rPr>
              <a:t>如何？</a:t>
            </a:r>
            <a:endParaRPr lang="en-US" sz="3600" kern="1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200469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4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1" grpId="0"/>
      <p:bldP spid="11489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979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2101850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0900" indent="-850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400" b="1" smtClean="0">
                <a:solidFill>
                  <a:srgbClr val="FFFFFF"/>
                </a:solidFill>
                <a:cs typeface="Arial" charset="0"/>
              </a:rPr>
              <a:t>B.  </a:t>
            </a:r>
            <a:r>
              <a:rPr lang="zh-CN" altLang="en-US" sz="44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先解释经文在圣经时代的</a:t>
            </a:r>
            <a:r>
              <a:rPr lang="zh-CN" altLang="en-US" sz="4400" b="1" smtClean="0">
                <a:solidFill>
                  <a:srgbClr val="F1FF13"/>
                </a:solidFill>
                <a:latin typeface="黑体" charset="0"/>
                <a:ea typeface="黑体" charset="0"/>
                <a:cs typeface="黑体" charset="0"/>
              </a:rPr>
              <a:t>处境</a:t>
            </a:r>
            <a:r>
              <a:rPr lang="zh-CN" altLang="en-US" sz="44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，再告诉会众经文中的圣经原则。</a:t>
            </a:r>
          </a:p>
        </p:txBody>
      </p:sp>
      <p:sp>
        <p:nvSpPr>
          <p:cNvPr id="119811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smtClean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11981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释经讲道如何能适合现代？</a:t>
            </a:r>
            <a:endParaRPr lang="zh-CN" altLang="en-US" sz="4800" b="1">
              <a:solidFill>
                <a:srgbClr val="FF0000"/>
              </a:solidFill>
              <a:latin typeface="Arial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26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3027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1446213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0900" indent="-850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400" b="1" smtClean="0">
                <a:solidFill>
                  <a:srgbClr val="FFFFFF"/>
                </a:solidFill>
                <a:cs typeface="Arial" charset="0"/>
              </a:rPr>
              <a:t>C. </a:t>
            </a:r>
            <a:r>
              <a:rPr lang="zh-CN" altLang="en-US" sz="44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解释和比较古代处境和现代处境有什么</a:t>
            </a:r>
            <a:r>
              <a:rPr lang="zh-CN" altLang="en-US" sz="4400" b="1" smtClean="0">
                <a:solidFill>
                  <a:srgbClr val="F1FF13"/>
                </a:solidFill>
                <a:latin typeface="黑体" charset="0"/>
                <a:ea typeface="黑体" charset="0"/>
                <a:cs typeface="黑体" charset="0"/>
              </a:rPr>
              <a:t>相似。</a:t>
            </a:r>
          </a:p>
        </p:txBody>
      </p:sp>
      <p:sp>
        <p:nvSpPr>
          <p:cNvPr id="121859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smtClean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释经讲道如何能适合现代？</a:t>
            </a:r>
          </a:p>
        </p:txBody>
      </p:sp>
    </p:spTree>
    <p:extLst>
      <p:ext uri="{BB962C8B-B14F-4D97-AF65-F5344CB8AC3E}">
        <p14:creationId xmlns:p14="http://schemas.microsoft.com/office/powerpoint/2010/main" val="37364879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81000" y="261938"/>
            <a:ext cx="8382000" cy="685800"/>
          </a:xfrm>
        </p:spPr>
        <p:txBody>
          <a:bodyPr/>
          <a:lstStyle/>
          <a:p>
            <a:r>
              <a:rPr lang="zh-CN" altLang="en-US" sz="4000">
                <a:latin typeface="Calibri" charset="0"/>
              </a:rPr>
              <a:t>基本步骤</a:t>
            </a:r>
            <a:endParaRPr lang="zh-CN" sz="400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990600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solidFill>
                  <a:prstClr val="white"/>
                </a:solidFill>
                <a:latin typeface="Tahoma" charset="0"/>
                <a:cs typeface="Tahoma" charset="0"/>
              </a:rPr>
              <a:t>《</a:t>
            </a:r>
            <a:r>
              <a:rPr lang="zh-CN" altLang="en-US">
                <a:solidFill>
                  <a:prstClr val="white"/>
                </a:solidFill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solidFill>
                  <a:prstClr val="white"/>
                </a:solidFill>
                <a:latin typeface="Tahoma" charset="0"/>
                <a:cs typeface="Tahoma" charset="0"/>
              </a:rPr>
              <a:t>》</a:t>
            </a:r>
            <a:endParaRPr lang="en-US">
              <a:solidFill>
                <a:prstClr val="white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0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FFFF"/>
                </a:solidFill>
                <a:ea typeface="SimSun" charset="0"/>
                <a:cs typeface="SimSun" charset="0"/>
              </a:rPr>
              <a:t>免费获得该讲解</a:t>
            </a:r>
            <a:r>
              <a:rPr lang="en-US" altLang="ja-JP" sz="4000" b="1">
                <a:solidFill>
                  <a:srgbClr val="FFFFFF"/>
                </a:solidFill>
                <a:cs typeface="Arial" charset="0"/>
              </a:rPr>
              <a:t>!</a:t>
            </a:r>
            <a:endParaRPr lang="en-US" sz="1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96900" y="2133600"/>
            <a:ext cx="7912100" cy="3292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105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圣经学习</a:t>
            </a:r>
            <a:br>
              <a:rPr lang="zh-CN" altLang="en-US" sz="105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</a:br>
            <a:r>
              <a:rPr lang="zh-CN" altLang="en-US" sz="105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下载</a:t>
            </a:r>
          </a:p>
        </p:txBody>
      </p:sp>
      <p:sp>
        <p:nvSpPr>
          <p:cNvPr id="7885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891338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圣经学习链接地址</a:t>
            </a:r>
            <a:r>
              <a:rPr lang="zh-CN" altLang="en-US" sz="32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latin typeface="Arial" charset="0"/>
              </a:rPr>
              <a:t>biblestudydownloads.com</a:t>
            </a: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8853" name="Rectangle 1026"/>
          <p:cNvSpPr txBox="1">
            <a:spLocks noChangeArrowheads="1"/>
          </p:cNvSpPr>
          <p:nvPr/>
        </p:nvSpPr>
        <p:spPr bwMode="auto">
          <a:xfrm>
            <a:off x="19050" y="61245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ea typeface="SimSun" charset="0"/>
                <a:cs typeface="SimSun" charset="0"/>
              </a:rPr>
              <a:t>圣经研读材料链接地址</a:t>
            </a:r>
            <a:r>
              <a:rPr lang="zh-CN" altLang="en-US" sz="2800" b="1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ea typeface="MS PGothic" charset="0"/>
                <a:cs typeface="MS PGothic" charset="0"/>
              </a:rPr>
              <a:t>biblestudydownloads.com</a:t>
            </a:r>
            <a:endParaRPr lang="en-US" sz="1100" b="1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513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3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63" y="3181350"/>
            <a:ext cx="4070350" cy="22733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CN" altLang="en-US" i="1">
                <a:latin typeface="Calibri" charset="0"/>
              </a:rPr>
              <a:t>问：经文对当时读者说什么？</a:t>
            </a:r>
            <a:endParaRPr lang="en-US" altLang="zh-CN" i="1">
              <a:latin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227138"/>
            <a:ext cx="3089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prstClr val="white"/>
                </a:solidFill>
              </a:rPr>
              <a:t>基本步骤</a:t>
            </a:r>
          </a:p>
        </p:txBody>
      </p:sp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381000" y="1206500"/>
            <a:ext cx="5230813" cy="1981200"/>
          </a:xfrm>
        </p:spPr>
        <p:txBody>
          <a:bodyPr/>
          <a:lstStyle/>
          <a:p>
            <a:r>
              <a:rPr lang="zh-CN" altLang="en-US" sz="3600">
                <a:latin typeface="Calibri" charset="0"/>
              </a:rPr>
              <a:t>第一步：抓住经文在当时城镇的意义。</a:t>
            </a:r>
            <a:endParaRPr lang="en-US" sz="3600">
              <a:latin typeface="Calibri" charset="0"/>
            </a:endParaRPr>
          </a:p>
        </p:txBody>
      </p:sp>
      <p:sp>
        <p:nvSpPr>
          <p:cNvPr id="20485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solidFill>
                  <a:prstClr val="white"/>
                </a:solidFill>
                <a:latin typeface="Tahoma" charset="0"/>
                <a:cs typeface="Tahoma" charset="0"/>
              </a:rPr>
              <a:t>《</a:t>
            </a:r>
            <a:r>
              <a:rPr lang="zh-CN" altLang="en-US">
                <a:solidFill>
                  <a:prstClr val="white"/>
                </a:solidFill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solidFill>
                  <a:prstClr val="white"/>
                </a:solidFill>
                <a:latin typeface="Tahoma" charset="0"/>
                <a:cs typeface="Tahoma" charset="0"/>
              </a:rPr>
              <a:t>》</a:t>
            </a:r>
            <a:endParaRPr lang="en-US">
              <a:solidFill>
                <a:prstClr val="white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86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5027613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b="1">
              <a:latin typeface="Tahoma" charset="0"/>
              <a:cs typeface="Tahoma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CN" altLang="en-US">
                <a:latin typeface="Calibri" charset="0"/>
              </a:rPr>
              <a:t>第一步</a:t>
            </a:r>
            <a:r>
              <a:rPr lang="en-US" altLang="ja-JP" b="1">
                <a:latin typeface="Tahoma" charset="0"/>
                <a:cs typeface="Tahoma" charset="0"/>
              </a:rPr>
              <a:t>:</a:t>
            </a:r>
          </a:p>
          <a:p>
            <a:pPr marL="0" indent="0" eaLnBrk="1" hangingPunct="1"/>
            <a:r>
              <a:rPr lang="zh-TW" altLang="en-US" i="1">
                <a:latin typeface="Tahoma" charset="0"/>
                <a:ea typeface="新細明體" charset="0"/>
                <a:cs typeface="新細明體" charset="0"/>
              </a:rPr>
              <a:t>读，观察</a:t>
            </a:r>
            <a:r>
              <a:rPr lang="en-US" altLang="ja-JP" i="1">
                <a:latin typeface="Tahoma" charset="0"/>
                <a:cs typeface="Tahoma" charset="0"/>
              </a:rPr>
              <a:t>.</a:t>
            </a:r>
          </a:p>
          <a:p>
            <a:pPr marL="0" indent="0" eaLnBrk="1" hangingPunct="1"/>
            <a:r>
              <a:rPr lang="zh-TW" altLang="en-US" i="1">
                <a:latin typeface="Tahoma" charset="0"/>
                <a:ea typeface="新細明體" charset="0"/>
                <a:cs typeface="新細明體" charset="0"/>
              </a:rPr>
              <a:t>研读历史及文学</a:t>
            </a:r>
            <a:r>
              <a:rPr lang="en-US" altLang="ja-JP" i="1">
                <a:latin typeface="Tahoma" charset="0"/>
                <a:cs typeface="Tahoma" charset="0"/>
              </a:rPr>
              <a:t>.</a:t>
            </a:r>
          </a:p>
          <a:p>
            <a:pPr marL="0" indent="0" eaLnBrk="1" hangingPunct="1"/>
            <a:r>
              <a:rPr lang="zh-TW" altLang="en-US" i="1">
                <a:latin typeface="Tahoma" charset="0"/>
                <a:ea typeface="新細明體" charset="0"/>
                <a:cs typeface="新細明體" charset="0"/>
              </a:rPr>
              <a:t> 聚成原义</a:t>
            </a:r>
            <a:endParaRPr lang="en-US" i="1">
              <a:latin typeface="Tahoma" charset="0"/>
              <a:cs typeface="Tahoma" charset="0"/>
            </a:endParaRPr>
          </a:p>
        </p:txBody>
      </p:sp>
      <p:sp>
        <p:nvSpPr>
          <p:cNvPr id="22530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prstClr val="white"/>
                </a:solidFill>
              </a:rPr>
              <a:t>基本步骤</a:t>
            </a:r>
          </a:p>
        </p:txBody>
      </p:sp>
      <p:sp>
        <p:nvSpPr>
          <p:cNvPr id="22531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solidFill>
                  <a:prstClr val="white"/>
                </a:solidFill>
                <a:latin typeface="Tahoma" charset="0"/>
                <a:cs typeface="Tahoma" charset="0"/>
              </a:rPr>
              <a:t>《</a:t>
            </a:r>
            <a:r>
              <a:rPr lang="zh-CN" altLang="en-US">
                <a:solidFill>
                  <a:prstClr val="white"/>
                </a:solidFill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solidFill>
                  <a:prstClr val="white"/>
                </a:solidFill>
                <a:latin typeface="Tahoma" charset="0"/>
                <a:cs typeface="Tahoma" charset="0"/>
              </a:rPr>
              <a:t>》</a:t>
            </a:r>
            <a:endParaRPr lang="en-US">
              <a:solidFill>
                <a:prstClr val="white"/>
              </a:solidFill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227138"/>
            <a:ext cx="3089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1811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>
          <a:xfrm>
            <a:off x="989013" y="838200"/>
            <a:ext cx="3971925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b="1">
              <a:latin typeface="Tahoma" charset="0"/>
              <a:cs typeface="Tahoma" charset="0"/>
            </a:endParaRPr>
          </a:p>
          <a:p>
            <a:pPr marL="0" indent="0">
              <a:buFont typeface="Arial" charset="0"/>
              <a:buNone/>
            </a:pPr>
            <a:r>
              <a:rPr lang="zh-CN" altLang="en-US">
                <a:latin typeface="Calibri" charset="0"/>
              </a:rPr>
              <a:t>第二步：测量要跨过的长度</a:t>
            </a:r>
            <a:endParaRPr lang="en-US" altLang="zh-CN">
              <a:latin typeface="Calibri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Tahoma" charset="0"/>
              <a:cs typeface="Tahoma" charset="0"/>
            </a:endParaRPr>
          </a:p>
          <a:p>
            <a:pPr marL="0" indent="0">
              <a:buFont typeface="Arial" charset="0"/>
              <a:buNone/>
            </a:pPr>
            <a:r>
              <a:rPr lang="zh-CN" altLang="en-US" i="1">
                <a:latin typeface="Calibri" charset="0"/>
              </a:rPr>
              <a:t>问： 不同处？</a:t>
            </a:r>
            <a:endParaRPr lang="zh-CN" i="1">
              <a:latin typeface="Calibri" charset="0"/>
            </a:endParaRPr>
          </a:p>
        </p:txBody>
      </p:sp>
      <p:sp>
        <p:nvSpPr>
          <p:cNvPr id="24578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prstClr val="white"/>
                </a:solidFill>
              </a:rPr>
              <a:t>基本步骤</a:t>
            </a:r>
          </a:p>
        </p:txBody>
      </p:sp>
      <p:sp>
        <p:nvSpPr>
          <p:cNvPr id="24579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solidFill>
                  <a:prstClr val="white"/>
                </a:solidFill>
                <a:latin typeface="Tahoma" charset="0"/>
                <a:cs typeface="Tahoma" charset="0"/>
              </a:rPr>
              <a:t>《</a:t>
            </a:r>
            <a:r>
              <a:rPr lang="zh-CN" altLang="en-US">
                <a:solidFill>
                  <a:prstClr val="white"/>
                </a:solidFill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solidFill>
                  <a:prstClr val="white"/>
                </a:solidFill>
                <a:latin typeface="Tahoma" charset="0"/>
                <a:cs typeface="Tahoma" charset="0"/>
              </a:rPr>
              <a:t>》</a:t>
            </a:r>
            <a:endParaRPr lang="en-US">
              <a:solidFill>
                <a:prstClr val="white"/>
              </a:solidFill>
              <a:latin typeface="Tahoma" charset="0"/>
              <a:cs typeface="Tahom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1797050"/>
            <a:ext cx="3451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820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3" y="1362075"/>
            <a:ext cx="4994275" cy="50212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>
                <a:latin typeface="Calibri" charset="0"/>
              </a:rPr>
              <a:t>第三步：跨过原则化的“桥”共同处</a:t>
            </a:r>
            <a:r>
              <a:rPr lang="en-US" altLang="ja-JP" i="1">
                <a:latin typeface="Tahoma" charset="0"/>
                <a:cs typeface="Tahoma" charset="0"/>
              </a:rPr>
              <a:t>.</a:t>
            </a:r>
          </a:p>
          <a:p>
            <a:pPr marL="0" indent="0" eaLnBrk="1" hangingPunct="1"/>
            <a:r>
              <a:rPr lang="zh-CN" altLang="en-US">
                <a:latin typeface="Calibri" charset="0"/>
              </a:rPr>
              <a:t>不同处</a:t>
            </a:r>
            <a:r>
              <a:rPr lang="en-US" altLang="ja-JP" i="1">
                <a:latin typeface="Tahoma" charset="0"/>
                <a:cs typeface="Tahoma" charset="0"/>
              </a:rPr>
              <a:t>.</a:t>
            </a:r>
          </a:p>
          <a:p>
            <a:pPr marL="0" indent="0" eaLnBrk="1" hangingPunct="1"/>
            <a:r>
              <a:rPr lang="zh-CN" altLang="en-US" i="1">
                <a:latin typeface="Tahoma" charset="0"/>
                <a:ea typeface="宋体" charset="0"/>
                <a:cs typeface="宋体" charset="0"/>
              </a:rPr>
              <a:t>若你在读旧约的经文，你要说明</a:t>
            </a:r>
            <a:r>
              <a:rPr lang="zh-CN" altLang="en-US" i="1">
                <a:solidFill>
                  <a:srgbClr val="FFFF00"/>
                </a:solidFill>
                <a:latin typeface="Tahoma" charset="0"/>
                <a:ea typeface="宋体" charset="0"/>
                <a:cs typeface="宋体" charset="0"/>
              </a:rPr>
              <a:t>耶稣基督的生命与服侍</a:t>
            </a:r>
            <a:r>
              <a:rPr lang="en-US" altLang="ja-JP" i="1">
                <a:latin typeface="Tahoma" charset="0"/>
                <a:cs typeface="Tahoma" charset="0"/>
              </a:rPr>
              <a:t>.</a:t>
            </a:r>
            <a:endParaRPr lang="en-US" i="1">
              <a:latin typeface="Tahoma" charset="0"/>
              <a:cs typeface="Tahoma" charset="0"/>
            </a:endParaRPr>
          </a:p>
        </p:txBody>
      </p:sp>
      <p:sp>
        <p:nvSpPr>
          <p:cNvPr id="26626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prstClr val="white"/>
                </a:solidFill>
              </a:rPr>
              <a:t>基本步骤</a:t>
            </a:r>
          </a:p>
        </p:txBody>
      </p:sp>
      <p:sp>
        <p:nvSpPr>
          <p:cNvPr id="26627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solidFill>
                  <a:prstClr val="white"/>
                </a:solidFill>
                <a:latin typeface="Tahoma" charset="0"/>
                <a:cs typeface="Tahoma" charset="0"/>
              </a:rPr>
              <a:t>《</a:t>
            </a:r>
            <a:r>
              <a:rPr lang="zh-CN" altLang="en-US">
                <a:solidFill>
                  <a:prstClr val="white"/>
                </a:solidFill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solidFill>
                  <a:prstClr val="white"/>
                </a:solidFill>
                <a:latin typeface="Tahoma" charset="0"/>
                <a:cs typeface="Tahoma" charset="0"/>
              </a:rPr>
              <a:t>》</a:t>
            </a:r>
            <a:endParaRPr lang="en-US">
              <a:solidFill>
                <a:prstClr val="white"/>
              </a:solidFill>
              <a:latin typeface="Tahoma" charset="0"/>
              <a:cs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1797050"/>
            <a:ext cx="3451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670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762000" y="1422400"/>
            <a:ext cx="4929188" cy="39782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>
                <a:latin typeface="Calibri" charset="0"/>
              </a:rPr>
              <a:t>第三步：跨过原则化的“桥”共同处</a:t>
            </a:r>
            <a:r>
              <a:rPr lang="en-US" altLang="ja-JP" i="1">
                <a:latin typeface="Tahoma" charset="0"/>
                <a:cs typeface="Tahoma" charset="0"/>
              </a:rPr>
              <a:t>.</a:t>
            </a:r>
            <a:endParaRPr lang="en-US" altLang="ja-JP" b="1">
              <a:latin typeface="Tahoma" charset="0"/>
              <a:cs typeface="Tahoma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Tahoma" charset="0"/>
              <a:cs typeface="Tahoma" charset="0"/>
            </a:endParaRPr>
          </a:p>
          <a:p>
            <a:pPr marL="0" indent="0">
              <a:buFont typeface="Arial" charset="0"/>
              <a:buNone/>
            </a:pPr>
            <a:r>
              <a:rPr lang="zh-CN" altLang="en-US" i="1">
                <a:latin typeface="Calibri" charset="0"/>
              </a:rPr>
              <a:t>问：神学原则？</a:t>
            </a:r>
            <a:endParaRPr lang="zh-CN" i="1">
              <a:latin typeface="Calibri" charset="0"/>
            </a:endParaRPr>
          </a:p>
        </p:txBody>
      </p:sp>
      <p:sp>
        <p:nvSpPr>
          <p:cNvPr id="28674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prstClr val="white"/>
                </a:solidFill>
              </a:rPr>
              <a:t>基本步骤</a:t>
            </a:r>
          </a:p>
        </p:txBody>
      </p:sp>
      <p:sp>
        <p:nvSpPr>
          <p:cNvPr id="28675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solidFill>
                  <a:prstClr val="white"/>
                </a:solidFill>
                <a:latin typeface="Tahoma" charset="0"/>
                <a:cs typeface="Tahoma" charset="0"/>
              </a:rPr>
              <a:t>《</a:t>
            </a:r>
            <a:r>
              <a:rPr lang="zh-CN" altLang="en-US">
                <a:solidFill>
                  <a:prstClr val="white"/>
                </a:solidFill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solidFill>
                  <a:prstClr val="white"/>
                </a:solidFill>
                <a:latin typeface="Tahoma" charset="0"/>
                <a:cs typeface="Tahoma" charset="0"/>
              </a:rPr>
              <a:t>》</a:t>
            </a:r>
            <a:endParaRPr lang="en-US">
              <a:solidFill>
                <a:prstClr val="white"/>
              </a:solidFill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5" t="19009" r="3978" b="3020"/>
          <a:stretch>
            <a:fillRect/>
          </a:stretch>
        </p:blipFill>
        <p:spPr bwMode="auto">
          <a:xfrm>
            <a:off x="6183313" y="1631950"/>
            <a:ext cx="27940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8557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8" y="836613"/>
            <a:ext cx="5984875" cy="59737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b="1">
              <a:latin typeface="Tahoma" charset="0"/>
              <a:cs typeface="Tahoma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CN" altLang="en-US">
                <a:latin typeface="Calibri" charset="0"/>
              </a:rPr>
              <a:t>第三步：跨过原则化的“桥”共同处</a:t>
            </a:r>
            <a:r>
              <a:rPr lang="en-US" altLang="ja-JP" i="1">
                <a:latin typeface="Tahoma" charset="0"/>
                <a:cs typeface="Tahoma" charset="0"/>
              </a:rPr>
              <a:t>.</a:t>
            </a:r>
            <a:endParaRPr lang="en-US" altLang="ja-JP" b="1">
              <a:latin typeface="Tahoma" charset="0"/>
              <a:cs typeface="Tahoma" charset="0"/>
            </a:endParaRPr>
          </a:p>
          <a:p>
            <a:pPr marL="0" indent="0" eaLnBrk="1" hangingPunct="1"/>
            <a:endParaRPr lang="en-US" i="1">
              <a:latin typeface="Tahoma" charset="0"/>
              <a:cs typeface="Tahoma" charset="0"/>
            </a:endParaRPr>
          </a:p>
          <a:p>
            <a:pPr marL="0" indent="0" eaLnBrk="1" hangingPunct="1"/>
            <a:r>
              <a:rPr lang="zh-CN" altLang="en-US">
                <a:latin typeface="Calibri" charset="0"/>
              </a:rPr>
              <a:t>神学原则（主题）</a:t>
            </a:r>
            <a:endParaRPr lang="en-US" i="1">
              <a:latin typeface="Tahoma" charset="0"/>
              <a:cs typeface="Tahoma" charset="0"/>
            </a:endParaRPr>
          </a:p>
        </p:txBody>
      </p:sp>
      <p:sp>
        <p:nvSpPr>
          <p:cNvPr id="30722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prstClr val="white"/>
                </a:solidFill>
              </a:rPr>
              <a:t>基本步骤</a:t>
            </a:r>
          </a:p>
        </p:txBody>
      </p:sp>
      <p:sp>
        <p:nvSpPr>
          <p:cNvPr id="30723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solidFill>
                  <a:prstClr val="white"/>
                </a:solidFill>
                <a:latin typeface="Tahoma" charset="0"/>
                <a:cs typeface="Tahoma" charset="0"/>
              </a:rPr>
              <a:t>《</a:t>
            </a:r>
            <a:r>
              <a:rPr lang="zh-CN" altLang="en-US">
                <a:solidFill>
                  <a:prstClr val="white"/>
                </a:solidFill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solidFill>
                  <a:prstClr val="white"/>
                </a:solidFill>
                <a:latin typeface="Tahoma" charset="0"/>
                <a:cs typeface="Tahoma" charset="0"/>
              </a:rPr>
              <a:t>》</a:t>
            </a:r>
            <a:endParaRPr lang="en-US">
              <a:solidFill>
                <a:prstClr val="white"/>
              </a:solidFill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5" t="19009" r="3978" b="3020"/>
          <a:stretch>
            <a:fillRect/>
          </a:stretch>
        </p:blipFill>
        <p:spPr bwMode="auto">
          <a:xfrm>
            <a:off x="6183313" y="1631950"/>
            <a:ext cx="27940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976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698625"/>
            <a:ext cx="5421313" cy="4495800"/>
          </a:xfrm>
        </p:spPr>
        <p:txBody>
          <a:bodyPr/>
          <a:lstStyle/>
          <a:p>
            <a:pPr lvl="1"/>
            <a:r>
              <a:rPr lang="zh-CN" altLang="en-US">
                <a:latin typeface="Calibri" charset="0"/>
                <a:ea typeface="宋体" charset="0"/>
                <a:cs typeface="宋体" charset="0"/>
              </a:rPr>
              <a:t>基于经文：创</a:t>
            </a:r>
            <a:r>
              <a:rPr lang="en-US" altLang="zh-CN">
                <a:latin typeface="Calibri" charset="0"/>
              </a:rPr>
              <a:t>4</a:t>
            </a:r>
            <a:r>
              <a:rPr lang="zh-CN" altLang="en-US">
                <a:latin typeface="Calibri" charset="0"/>
                <a:ea typeface="宋体" charset="0"/>
                <a:cs typeface="宋体" charset="0"/>
              </a:rPr>
              <a:t>：</a:t>
            </a:r>
            <a:r>
              <a:rPr lang="en-US" altLang="zh-CN">
                <a:latin typeface="Calibri" charset="0"/>
              </a:rPr>
              <a:t>1-15</a:t>
            </a:r>
          </a:p>
          <a:p>
            <a:pPr lvl="1"/>
            <a:r>
              <a:rPr lang="zh-CN" altLang="en-US">
                <a:latin typeface="Calibri" charset="0"/>
                <a:ea typeface="宋体" charset="0"/>
                <a:cs typeface="宋体" charset="0"/>
              </a:rPr>
              <a:t>跨时间</a:t>
            </a:r>
            <a:endParaRPr lang="en-US" altLang="zh-CN">
              <a:latin typeface="Calibri" charset="0"/>
            </a:endParaRPr>
          </a:p>
          <a:p>
            <a:pPr lvl="1"/>
            <a:r>
              <a:rPr lang="zh-CN" altLang="en-US">
                <a:latin typeface="Calibri" charset="0"/>
                <a:ea typeface="宋体" charset="0"/>
                <a:cs typeface="宋体" charset="0"/>
              </a:rPr>
              <a:t>跨空间</a:t>
            </a:r>
            <a:endParaRPr lang="en-US" altLang="zh-CN">
              <a:latin typeface="Calibri" charset="0"/>
            </a:endParaRPr>
          </a:p>
          <a:p>
            <a:pPr lvl="1"/>
            <a:r>
              <a:rPr lang="zh-CN" altLang="en-US">
                <a:latin typeface="Calibri" charset="0"/>
                <a:ea typeface="宋体" charset="0"/>
                <a:cs typeface="宋体" charset="0"/>
              </a:rPr>
              <a:t>相关</a:t>
            </a:r>
            <a:endParaRPr lang="en-US" altLang="zh-CN">
              <a:latin typeface="Calibri" charset="0"/>
            </a:endParaRPr>
          </a:p>
          <a:p>
            <a:pPr lvl="1"/>
            <a:r>
              <a:rPr lang="zh-CN" altLang="en-US">
                <a:latin typeface="Calibri" charset="0"/>
                <a:ea typeface="宋体" charset="0"/>
                <a:cs typeface="宋体" charset="0"/>
              </a:rPr>
              <a:t>和谐</a:t>
            </a:r>
            <a:endParaRPr lang="en-US" altLang="zh-CN">
              <a:latin typeface="Calibri" charset="0"/>
            </a:endParaRPr>
          </a:p>
        </p:txBody>
      </p:sp>
      <p:sp>
        <p:nvSpPr>
          <p:cNvPr id="32770" name="Title 6"/>
          <p:cNvSpPr>
            <a:spLocks noGrp="1"/>
          </p:cNvSpPr>
          <p:nvPr>
            <p:ph type="title"/>
          </p:nvPr>
        </p:nvSpPr>
        <p:spPr>
          <a:xfrm>
            <a:off x="241300" y="957263"/>
            <a:ext cx="8229600" cy="579437"/>
          </a:xfrm>
        </p:spPr>
        <p:txBody>
          <a:bodyPr/>
          <a:lstStyle/>
          <a:p>
            <a:r>
              <a:rPr lang="zh-CN" altLang="en-US" sz="4000">
                <a:latin typeface="Calibri" charset="0"/>
              </a:rPr>
              <a:t>神学原则（主题）应当是：</a:t>
            </a:r>
            <a:endParaRPr lang="en-US" altLang="zh-CN" sz="4000">
              <a:latin typeface="Calibri" charset="0"/>
            </a:endParaRPr>
          </a:p>
        </p:txBody>
      </p:sp>
      <p:sp>
        <p:nvSpPr>
          <p:cNvPr id="32771" name="Title 1"/>
          <p:cNvSpPr txBox="1">
            <a:spLocks/>
          </p:cNvSpPr>
          <p:nvPr/>
        </p:nvSpPr>
        <p:spPr bwMode="auto">
          <a:xfrm>
            <a:off x="381000" y="1905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prstClr val="white"/>
                </a:solidFill>
              </a:rPr>
              <a:t>基本步骤</a:t>
            </a:r>
          </a:p>
        </p:txBody>
      </p:sp>
      <p:sp>
        <p:nvSpPr>
          <p:cNvPr id="32772" name="Title 1"/>
          <p:cNvSpPr txBox="1">
            <a:spLocks/>
          </p:cNvSpPr>
          <p:nvPr/>
        </p:nvSpPr>
        <p:spPr bwMode="auto">
          <a:xfrm>
            <a:off x="595313" y="61245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charset="0"/>
                <a:cs typeface="Tahoma" charset="0"/>
              </a:rPr>
              <a:t>Duvall &amp; Hays, </a:t>
            </a:r>
            <a:r>
              <a:rPr lang="en-US" altLang="zh-CN">
                <a:solidFill>
                  <a:prstClr val="white"/>
                </a:solidFill>
                <a:latin typeface="Tahoma" charset="0"/>
                <a:cs typeface="Tahoma" charset="0"/>
              </a:rPr>
              <a:t>《</a:t>
            </a:r>
            <a:r>
              <a:rPr lang="zh-CN" altLang="en-US">
                <a:solidFill>
                  <a:prstClr val="white"/>
                </a:solidFill>
                <a:latin typeface="Tahoma" charset="0"/>
                <a:cs typeface="Tahoma" charset="0"/>
              </a:rPr>
              <a:t>抓准神的话</a:t>
            </a:r>
            <a:r>
              <a:rPr lang="en-US" altLang="zh-CN" i="1">
                <a:solidFill>
                  <a:prstClr val="white"/>
                </a:solidFill>
                <a:latin typeface="Tahoma" charset="0"/>
                <a:cs typeface="Tahoma" charset="0"/>
              </a:rPr>
              <a:t>》</a:t>
            </a:r>
            <a:endParaRPr lang="en-US">
              <a:solidFill>
                <a:prstClr val="white"/>
              </a:solidFill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5" t="19009" r="3978" b="3020"/>
          <a:stretch>
            <a:fillRect/>
          </a:stretch>
        </p:blipFill>
        <p:spPr bwMode="auto">
          <a:xfrm>
            <a:off x="6183313" y="1631950"/>
            <a:ext cx="27940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206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868</Words>
  <Application>Microsoft Macintosh PowerPoint</Application>
  <PresentationFormat>On-screen Show (4:3)</PresentationFormat>
  <Paragraphs>163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3_Default Design</vt:lpstr>
      <vt:lpstr>21_Default Design</vt:lpstr>
      <vt:lpstr>2_Office Theme</vt:lpstr>
      <vt:lpstr>4_Default Design</vt:lpstr>
      <vt:lpstr>Default Design</vt:lpstr>
      <vt:lpstr>原则化的</vt:lpstr>
      <vt:lpstr>基本步骤</vt:lpstr>
      <vt:lpstr>第一步：抓住经文在当时城镇的意义。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神学原则（主题）应当是：</vt:lpstr>
      <vt:lpstr>PowerPoint Presentation</vt:lpstr>
      <vt:lpstr>PowerPoint Presentation</vt:lpstr>
      <vt:lpstr>PowerPoint Presentation</vt:lpstr>
      <vt:lpstr>PowerPoint Presentation</vt:lpstr>
      <vt:lpstr>三段法</vt:lpstr>
      <vt:lpstr>PowerPoint Presentation</vt:lpstr>
      <vt:lpstr>释经讲道如何能适合现代？</vt:lpstr>
      <vt:lpstr>释经讲道如何能适合现代？</vt:lpstr>
      <vt:lpstr>释经讲道如何能适合现代？</vt:lpstr>
      <vt:lpstr>释经讲道如何能适合现代？</vt:lpstr>
      <vt:lpstr>圣经学习链接地址 biblestudydownloads.com</vt:lpstr>
      <vt:lpstr>PowerPoint Presentation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3-Step Method</dc:title>
  <dc:creator>Dr Rick Griffith</dc:creator>
  <cp:lastModifiedBy>Rick Griffith</cp:lastModifiedBy>
  <cp:revision>22</cp:revision>
  <dcterms:created xsi:type="dcterms:W3CDTF">2013-03-10T10:20:00Z</dcterms:created>
  <dcterms:modified xsi:type="dcterms:W3CDTF">2015-07-11T09:08:05Z</dcterms:modified>
</cp:coreProperties>
</file>