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  <p:sldMasterId id="2147483711" r:id="rId4"/>
    <p:sldMasterId id="2147483739" r:id="rId5"/>
    <p:sldMasterId id="2147483754" r:id="rId6"/>
    <p:sldMasterId id="2147483766" r:id="rId7"/>
    <p:sldMasterId id="2147483778" r:id="rId8"/>
    <p:sldMasterId id="2147483790" r:id="rId9"/>
    <p:sldMasterId id="2147483802" r:id="rId10"/>
  </p:sldMasterIdLst>
  <p:notesMasterIdLst>
    <p:notesMasterId r:id="rId40"/>
  </p:notesMasterIdLst>
  <p:sldIdLst>
    <p:sldId id="274" r:id="rId11"/>
    <p:sldId id="257" r:id="rId12"/>
    <p:sldId id="258" r:id="rId13"/>
    <p:sldId id="290" r:id="rId14"/>
    <p:sldId id="259" r:id="rId15"/>
    <p:sldId id="286" r:id="rId16"/>
    <p:sldId id="288" r:id="rId17"/>
    <p:sldId id="303" r:id="rId18"/>
    <p:sldId id="304" r:id="rId19"/>
    <p:sldId id="305" r:id="rId20"/>
    <p:sldId id="261" r:id="rId21"/>
    <p:sldId id="291" r:id="rId22"/>
    <p:sldId id="292" r:id="rId23"/>
    <p:sldId id="293" r:id="rId24"/>
    <p:sldId id="294" r:id="rId25"/>
    <p:sldId id="295" r:id="rId26"/>
    <p:sldId id="296" r:id="rId27"/>
    <p:sldId id="300" r:id="rId28"/>
    <p:sldId id="301" r:id="rId29"/>
    <p:sldId id="302" r:id="rId30"/>
    <p:sldId id="280" r:id="rId31"/>
    <p:sldId id="285" r:id="rId32"/>
    <p:sldId id="284" r:id="rId33"/>
    <p:sldId id="283" r:id="rId34"/>
    <p:sldId id="297" r:id="rId35"/>
    <p:sldId id="298" r:id="rId36"/>
    <p:sldId id="299" r:id="rId37"/>
    <p:sldId id="306" r:id="rId38"/>
    <p:sldId id="28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4" autoAdjust="0"/>
    <p:restoredTop sz="94606" autoAdjust="0"/>
  </p:normalViewPr>
  <p:slideViewPr>
    <p:cSldViewPr snapToGrid="0" snapToObjects="1">
      <p:cViewPr varScale="1">
        <p:scale>
          <a:sx n="95" d="100"/>
          <a:sy n="95" d="100"/>
        </p:scale>
        <p:origin x="-15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EB962-79DB-0146-8FF7-8DE5472980B3}" type="datetimeFigureOut">
              <a:rPr lang="en-US" smtClean="0"/>
              <a:t>29/10/15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FCD16-6A91-1546-84D1-72793DEE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7D1023-F454-FE47-9A89-9DF407BF5D6D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  <p:sp>
        <p:nvSpPr>
          <p:cNvPr id="92979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988538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44AAAC-B639-D34B-9F37-FA5E4D459A7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26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3E980EF9-720B-0843-AA19-48CA625B17EC}" type="slidenum">
              <a:rPr lang="zh-CN" altLang="en-US" sz="1200">
                <a:solidFill>
                  <a:srgbClr val="000000"/>
                </a:solidFill>
                <a:cs typeface="Times New Roman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 sz="12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/>
          <a:lstStyle/>
          <a:p>
            <a:pPr eaLnBrk="1" hangingPunct="1"/>
            <a:r>
              <a:rPr lang="en-US" altLang="zh-CN">
                <a:latin typeface="Times New Roman" charset="0"/>
                <a:ea typeface="MS PGothic" charset="0"/>
                <a:cs typeface="MS PGothic" charset="0"/>
              </a:rPr>
              <a:t>#92 in original file</a:t>
            </a:r>
          </a:p>
        </p:txBody>
      </p:sp>
    </p:spTree>
    <p:extLst>
      <p:ext uri="{BB962C8B-B14F-4D97-AF65-F5344CB8AC3E}">
        <p14:creationId xmlns:p14="http://schemas.microsoft.com/office/powerpoint/2010/main" val="363968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18F8B696-0EC3-BC44-B97B-360628BF54E1}" type="slidenum">
              <a:rPr lang="zh-CN" altLang="en-US" sz="1200">
                <a:solidFill>
                  <a:srgbClr val="000000"/>
                </a:solidFill>
                <a:cs typeface="Times New Roman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 sz="12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/>
          <a:lstStyle/>
          <a:p>
            <a:pPr eaLnBrk="1" hangingPunct="1"/>
            <a:r>
              <a:rPr lang="en-US" altLang="zh-CN">
                <a:latin typeface="Times New Roman" charset="0"/>
                <a:ea typeface="MS PGothic" charset="0"/>
                <a:cs typeface="MS PGothic" charset="0"/>
              </a:rPr>
              <a:t>#92 in original file</a:t>
            </a:r>
          </a:p>
        </p:txBody>
      </p:sp>
    </p:spTree>
    <p:extLst>
      <p:ext uri="{BB962C8B-B14F-4D97-AF65-F5344CB8AC3E}">
        <p14:creationId xmlns:p14="http://schemas.microsoft.com/office/powerpoint/2010/main" val="2407862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90316555-8F5F-8D46-9D78-4887634FE8FA}" type="slidenum">
              <a:rPr lang="zh-CN" altLang="en-US" sz="1200">
                <a:solidFill>
                  <a:srgbClr val="000000"/>
                </a:solidFill>
                <a:cs typeface="Times New Roman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 sz="12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/>
          <a:lstStyle/>
          <a:p>
            <a:pPr eaLnBrk="1" hangingPunct="1"/>
            <a:r>
              <a:rPr lang="en-US" altLang="zh-CN">
                <a:latin typeface="Times New Roman" charset="0"/>
                <a:ea typeface="MS PGothic" charset="0"/>
                <a:cs typeface="MS PGothic" charset="0"/>
              </a:rPr>
              <a:t>#92 in original file</a:t>
            </a:r>
          </a:p>
        </p:txBody>
      </p:sp>
    </p:spTree>
    <p:extLst>
      <p:ext uri="{BB962C8B-B14F-4D97-AF65-F5344CB8AC3E}">
        <p14:creationId xmlns:p14="http://schemas.microsoft.com/office/powerpoint/2010/main" val="2092825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09A389D7-CCA5-E74D-B34A-6F897C2DD1B8}" type="slidenum">
              <a:rPr lang="zh-CN" altLang="en-US" sz="1200">
                <a:solidFill>
                  <a:srgbClr val="000000"/>
                </a:solidFill>
                <a:cs typeface="Times New Roman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CN" sz="12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/>
          <a:lstStyle/>
          <a:p>
            <a:pPr eaLnBrk="1" hangingPunct="1"/>
            <a:r>
              <a:rPr lang="en-US" altLang="zh-CN">
                <a:latin typeface="Times New Roman" charset="0"/>
                <a:ea typeface="MS PGothic" charset="0"/>
                <a:cs typeface="MS PGothic" charset="0"/>
              </a:rPr>
              <a:t>#92 in original file</a:t>
            </a:r>
          </a:p>
        </p:txBody>
      </p:sp>
    </p:spTree>
    <p:extLst>
      <p:ext uri="{BB962C8B-B14F-4D97-AF65-F5344CB8AC3E}">
        <p14:creationId xmlns:p14="http://schemas.microsoft.com/office/powerpoint/2010/main" val="1322293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FA155E81-678C-EC47-8C99-3592C51AA262}" type="slidenum">
              <a:rPr lang="zh-CN" altLang="en-US" sz="1200">
                <a:solidFill>
                  <a:srgbClr val="000000"/>
                </a:solidFill>
                <a:cs typeface="Times New Roman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 sz="12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/>
          <a:lstStyle/>
          <a:p>
            <a:pPr eaLnBrk="1" hangingPunct="1"/>
            <a:r>
              <a:rPr lang="en-US" altLang="zh-CN">
                <a:latin typeface="Times New Roman" charset="0"/>
                <a:ea typeface="MS PGothic" charset="0"/>
                <a:cs typeface="MS PGothic" charset="0"/>
              </a:rPr>
              <a:t>#92 in original file</a:t>
            </a:r>
          </a:p>
        </p:txBody>
      </p:sp>
    </p:spTree>
    <p:extLst>
      <p:ext uri="{BB962C8B-B14F-4D97-AF65-F5344CB8AC3E}">
        <p14:creationId xmlns:p14="http://schemas.microsoft.com/office/powerpoint/2010/main" val="318441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A844A41B-F07F-9F47-9B9F-639266A623DD}" type="slidenum">
              <a:rPr lang="zh-CN" altLang="en-US" sz="1200">
                <a:solidFill>
                  <a:srgbClr val="000000"/>
                </a:solidFill>
                <a:cs typeface="Times New Roman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CN" sz="12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/>
          <a:lstStyle/>
          <a:p>
            <a:pPr eaLnBrk="1" hangingPunct="1"/>
            <a:r>
              <a:rPr lang="en-US" altLang="zh-CN">
                <a:latin typeface="Times New Roman" charset="0"/>
                <a:ea typeface="MS PGothic" charset="0"/>
                <a:cs typeface="MS PGothic" charset="0"/>
              </a:rPr>
              <a:t>#92 in original file</a:t>
            </a:r>
          </a:p>
        </p:txBody>
      </p:sp>
    </p:spTree>
    <p:extLst>
      <p:ext uri="{BB962C8B-B14F-4D97-AF65-F5344CB8AC3E}">
        <p14:creationId xmlns:p14="http://schemas.microsoft.com/office/powerpoint/2010/main" val="3521651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800BA335-E72E-6346-A7FE-817EB15CA40B}" type="slidenum">
              <a:rPr lang="zh-CN" altLang="en-US" sz="1200">
                <a:solidFill>
                  <a:prstClr val="black"/>
                </a:solidFill>
                <a:latin typeface="Calibri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CN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47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C4066387-910F-9445-AA78-A48D446B8983}" type="slidenum">
              <a:rPr lang="zh-CN" altLang="en-US" sz="1200">
                <a:solidFill>
                  <a:prstClr val="black"/>
                </a:solidFill>
                <a:latin typeface="Calibri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F0901EFD-3A09-DC47-9D2A-87C02CDD4980}" type="slidenum">
              <a:rPr lang="zh-CN" altLang="en-US" sz="1200">
                <a:solidFill>
                  <a:prstClr val="black"/>
                </a:solidFill>
                <a:latin typeface="Calibri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CN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8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855B4B-1EF2-0043-B64C-B4DB71A48178}" type="slidenum">
              <a:rPr lang="zh-CN" altLang="en-US" sz="1200">
                <a:solidFill>
                  <a:srgbClr val="000000"/>
                </a:solidFill>
                <a:latin typeface="Times New Roman" charset="0"/>
                <a:cs typeface="MS PGothic" charset="0"/>
              </a:rPr>
              <a:pPr eaLnBrk="1" hangingPunct="1"/>
              <a:t>3</a:t>
            </a:fld>
            <a:endParaRPr lang="en-US" altLang="zh-CN" sz="1200">
              <a:solidFill>
                <a:srgbClr val="000000"/>
              </a:solidFill>
              <a:latin typeface="Times New Roman" charset="0"/>
              <a:cs typeface="MS PGothic" charset="0"/>
            </a:endParaRPr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38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211062-9E02-F240-A0D2-4E3CA90106BB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explanation for free!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Bible study (bottom)</a:t>
            </a:r>
          </a:p>
        </p:txBody>
      </p:sp>
    </p:spTree>
    <p:extLst>
      <p:ext uri="{BB962C8B-B14F-4D97-AF65-F5344CB8AC3E}">
        <p14:creationId xmlns:p14="http://schemas.microsoft.com/office/powerpoint/2010/main" val="113979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855B4B-1EF2-0043-B64C-B4DB71A48178}" type="slidenum">
              <a:rPr lang="zh-CN" altLang="en-US" sz="1200">
                <a:solidFill>
                  <a:srgbClr val="000000"/>
                </a:solidFill>
                <a:latin typeface="Times New Roman" charset="0"/>
                <a:cs typeface="MS PGothic" charset="0"/>
              </a:rPr>
              <a:pPr eaLnBrk="1" hangingPunct="1"/>
              <a:t>4</a:t>
            </a:fld>
            <a:endParaRPr lang="en-US" altLang="zh-CN" sz="1200">
              <a:solidFill>
                <a:srgbClr val="000000"/>
              </a:solidFill>
              <a:latin typeface="Times New Roman" charset="0"/>
              <a:cs typeface="MS PGothic" charset="0"/>
            </a:endParaRPr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2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132F1B-3DFB-FB4B-BA2D-67976D50C442}" type="slidenum">
              <a:rPr lang="zh-CN" altLang="en-US" sz="1200">
                <a:solidFill>
                  <a:srgbClr val="000000"/>
                </a:solidFill>
                <a:latin typeface="Times New Roman" charset="0"/>
                <a:cs typeface="MS PGothic" charset="0"/>
              </a:rPr>
              <a:pPr eaLnBrk="1" hangingPunct="1"/>
              <a:t>5</a:t>
            </a:fld>
            <a:endParaRPr lang="en-US" altLang="zh-CN" sz="1200">
              <a:solidFill>
                <a:srgbClr val="000000"/>
              </a:solidFill>
              <a:latin typeface="Times New Roman" charset="0"/>
              <a:cs typeface="MS PGothic" charset="0"/>
            </a:endParaRPr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132F1B-3DFB-FB4B-BA2D-67976D50C442}" type="slidenum">
              <a:rPr lang="zh-CN" altLang="en-US" sz="1200">
                <a:solidFill>
                  <a:srgbClr val="000000"/>
                </a:solidFill>
                <a:latin typeface="Times New Roman" charset="0"/>
                <a:cs typeface="MS PGothic" charset="0"/>
              </a:rPr>
              <a:pPr eaLnBrk="1" hangingPunct="1"/>
              <a:t>6</a:t>
            </a:fld>
            <a:endParaRPr lang="en-US" altLang="zh-CN" sz="1200">
              <a:solidFill>
                <a:srgbClr val="000000"/>
              </a:solidFill>
              <a:latin typeface="Times New Roman" charset="0"/>
              <a:cs typeface="MS PGothic" charset="0"/>
            </a:endParaRPr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5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5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FCA6130C-23F7-6A42-922B-AAF7BA4F8BA0}" type="slidenum">
              <a:rPr lang="zh-CN" altLang="en-US" sz="1200">
                <a:solidFill>
                  <a:prstClr val="black"/>
                </a:solidFill>
                <a:latin typeface="Calibri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81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9B015DE4-79D3-E343-9819-1A4390E543EA}" type="slidenum">
              <a:rPr lang="zh-CN" altLang="en-US" sz="1200">
                <a:solidFill>
                  <a:prstClr val="black"/>
                </a:solidFill>
                <a:latin typeface="Calibri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0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6B90E597-87D5-C24E-BAB5-52E17827092E}" type="slidenum">
              <a:rPr lang="zh-CN" altLang="en-US" sz="1200">
                <a:solidFill>
                  <a:prstClr val="black"/>
                </a:solidFill>
                <a:latin typeface="Calibri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9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478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87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674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6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 DRESSING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        THE                                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   STAGE</a:t>
            </a: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670700"/>
      </p:ext>
    </p:extLst>
  </p:cSld>
  <p:clrMapOvr>
    <a:masterClrMapping/>
  </p:clrMapOvr>
  <p:transition xmlns:p14="http://schemas.microsoft.com/office/powerpoint/2010/main" spd="med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  <a:latin typeface="Times New Roman" pitchFamily="-112" charset="0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MS PGothic" charset="0"/>
              </a:endParaRPr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EAEAEA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MS PGothic" charset="0"/>
              </a:endParaRPr>
            </a:p>
          </p:txBody>
        </p:sp>
      </p:grpSp>
      <p:sp>
        <p:nvSpPr>
          <p:cNvPr id="8604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4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590F162-60F8-2C44-B177-D27D8F2100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729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DD5C5E8-CB2F-2F47-9FBF-DEFEE32C62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123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C3569AA-6105-7A4E-BF41-157A2CCBB5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459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E9E5AA4B-9D9F-3044-9979-A2DC7FD100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379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59E47C7-9481-5343-B908-A3771FBC279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2698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B2795C9-3092-E544-8E05-E85AAE3639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6528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C4CB841-8546-174D-9332-5F8618B0BA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278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767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A05EE7C-92A3-B344-BCD8-7C55D3571D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294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E4B8975-80F8-7543-BE57-9C7B008D08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50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9A118E3-3242-EA43-8CDB-FF10AA1E1B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3744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F9DF401-7863-974F-9FF2-9CCD87735D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0250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ECB7B6B4-FD9F-2A44-9303-B5EE1854D1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861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D3B207B9-B3A2-0A40-B723-ED6A11A555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230630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DD28D8F4-39A3-8843-8973-54800E133A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00278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2EA30C-0CFC-5347-B222-9E8E2736BE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616185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F4462CC-9389-8C44-87FB-83D5789303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725884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50915A3-AEA5-A74F-A03C-FEAA5760EF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340553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9049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607E244-3FAA-AF49-A160-886FD71F6B0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475613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604C3FE-1107-1943-A9DE-DE1801E2CB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09114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E33C18AB-F2CA-474C-967E-5CCA8686E8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48901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CEBF84C-05F6-D045-99F8-BAE9755175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90022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DCF44292-E501-A043-9532-98EBA7C96C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55203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945D6E3-286B-BE49-92F7-F8F3520455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36683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59D652C-B084-034E-8047-79444F608A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197323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62200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801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91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224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3667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73070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45766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321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6652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466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0508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753709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35880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4715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311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131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C2653-EADF-DC4A-BE72-615BF39F39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0769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4769-27C4-A04F-9633-454E7942C4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1155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F570-0DC8-2B45-B87E-9B4864FD5F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5754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85828-0DD9-5841-9984-470B06657A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7601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54F1D-04CC-004C-AA49-1BBB8FBA48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436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5113F-1341-7749-BD69-E16BE3AA59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6728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EC6E-0F36-3749-B2AD-F77316C0C6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3399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859F0-43D3-F74D-B77F-47C72DDA6D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2830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9FE7-E265-424D-B28A-03B63B8F84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412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50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B907-14EA-554A-AEED-043705404E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37915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5D91-0649-A74A-A890-7828EA5C3D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4287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8BE5991-67CF-D742-AA07-378CEF78FDE1}" type="datetime1">
              <a:rPr lang="zh-CN" altLang="en-US" smtClean="0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505653A2-9AB5-654A-B828-6ED6B2B195F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16956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3D837-3699-CA47-96C3-2BCC8EBACF87}" type="datetime1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29/10/15</a:t>
            </a:fld>
            <a:endParaRPr lang="en-US" altLang="zh-CN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4DD7F-3CDB-2E41-93EB-75E42D18C5B1}" type="slidenum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51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6CD7-BB7A-9D44-8ABB-808CC754FC43}" type="datetime1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29/10/15</a:t>
            </a:fld>
            <a:endParaRPr lang="en-US" altLang="zh-CN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07D87-D81F-1641-915E-9723D7054466}" type="slidenum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41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4A747-F680-254F-8277-85470C40C8BD}" type="datetime1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29/10/15</a:t>
            </a:fld>
            <a:endParaRPr lang="en-US" altLang="zh-CN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05BF-6544-1441-8CFA-D16DEA4A548B}" type="slidenum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599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F2AD-E66B-594B-999D-2A1334313F7C}" type="datetime1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29/10/15</a:t>
            </a:fld>
            <a:endParaRPr lang="en-US" altLang="zh-CN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42DCF-DA82-054C-8BAD-811532C1DA11}" type="slidenum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8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11FC-4A50-0A40-A3B3-5684287FA55B}" type="datetime1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29/10/15</a:t>
            </a:fld>
            <a:endParaRPr lang="en-US" altLang="zh-CN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060F4-5AD5-E240-9F7B-B050FCF45561}" type="slidenum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940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7103-8D3C-004A-BD9C-B2DCD75C0971}" type="datetime1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29/10/15</a:t>
            </a:fld>
            <a:endParaRPr lang="en-US" altLang="zh-CN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C1B1-2ABB-764C-8607-B0E134E897C3}" type="slidenum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576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33F3-F493-F544-A393-78BEDF8A4A5C}" type="datetime1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29/10/15</a:t>
            </a:fld>
            <a:endParaRPr lang="en-US" altLang="zh-CN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8B9C0-9FEA-9241-B499-B1204CC76C4F}" type="slidenum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3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1072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D9C7-9D4B-DF44-857E-2DABAC570BBE}" type="datetime1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29/10/15</a:t>
            </a:fld>
            <a:endParaRPr lang="en-US" altLang="zh-CN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75-E4CB-DC48-80A8-980F92163C10}" type="slidenum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90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DB4B3-5593-A34F-81F1-AE8C448E155D}" type="datetime1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29/10/15</a:t>
            </a:fld>
            <a:endParaRPr lang="en-US" altLang="zh-CN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C40A-C0CC-5749-9336-32B6D9283FFA}" type="slidenum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18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FC85-BF2D-DF40-879D-79D7090663A6}" type="datetime1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29/10/15</a:t>
            </a:fld>
            <a:endParaRPr lang="en-US" altLang="zh-CN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94BDC-CFC2-4F43-AA50-F3BE528248D8}" type="slidenum">
              <a:rPr lang="zh-CN" altLang="en-US" smtClean="0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99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5991-67CF-D742-AA07-378CEF78FDE1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53A2-9AB5-654A-B828-6ED6B2B195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1065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D837-3699-CA47-96C3-2BCC8EBACF87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DD7F-3CDB-2E41-93EB-75E42D18C5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4679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6CD7-BB7A-9D44-8ABB-808CC754FC43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7D87-D81F-1641-915E-9723D70544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56773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A747-F680-254F-8277-85470C40C8BD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05BF-6544-1441-8CFA-D16DEA4A54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2705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F2AD-E66B-594B-999D-2A1334313F7C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2DCF-DA82-054C-8BAD-811532C1DA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8559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11FC-4A50-0A40-A3B3-5684287FA55B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60F4-5AD5-E240-9F7B-B050FCF455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70952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7103-8D3C-004A-BD9C-B2DCD75C0971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C1B1-2ABB-764C-8607-B0E134E897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90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305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33F3-F493-F544-A393-78BEDF8A4A5C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B9C0-9FEA-9241-B499-B1204CC76C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7997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D9C7-9D4B-DF44-857E-2DABAC570BBE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DE75-E4CB-DC48-80A8-980F92163C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41064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B4B3-5593-A34F-81F1-AE8C448E155D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C40A-C0CC-5749-9336-32B6D9283F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60165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FC85-BF2D-DF40-879D-79D7090663A6}" type="datetime1">
              <a:rPr lang="zh-CN" altLang="en-US"/>
              <a:pPr>
                <a:defRPr/>
              </a:pPr>
              <a:t>29/10/15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4BDC-CFC2-4F43-AA50-F3BE528248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811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1760503-C5B8-9146-A78C-A3AAEB4C9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39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33DE8D-D675-AA4C-8EA5-DEB587CFB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94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6FBBCDC-7EAB-B444-802E-8AC9ADE50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003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83954A-9F0C-C545-BF80-D8A4B8518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17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D9AEA8F-675B-F840-AD4A-5F470C15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53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3D6BDBF-5915-EE45-B160-CBFDF11E8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8553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53A295-D9D3-A548-B5AC-0D51F885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02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BA6BA03-3028-FE4F-834F-F8168D563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533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220C29-F83A-674B-A4E1-E3FE68C83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72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E4FB2A-58D4-6A42-86B2-67717BA68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269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22158B-C43E-684C-8CA7-D397DC497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003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00038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44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45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46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47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48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49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50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51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52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53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54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55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56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57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58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59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60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61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62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63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64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65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0039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300040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41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0042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282575" y="651986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smtClean="0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300036" name="Rectangle 35"/>
          <p:cNvSpPr>
            <a:spLocks noChangeArrowheads="1"/>
          </p:cNvSpPr>
          <p:nvPr userDrawn="1"/>
        </p:nvSpPr>
        <p:spPr bwMode="auto">
          <a:xfrm>
            <a:off x="7602538" y="6519863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9.65.01.</a:t>
            </a:r>
          </a:p>
        </p:txBody>
      </p:sp>
    </p:spTree>
    <p:extLst>
      <p:ext uri="{BB962C8B-B14F-4D97-AF65-F5344CB8AC3E}">
        <p14:creationId xmlns:p14="http://schemas.microsoft.com/office/powerpoint/2010/main" val="1761612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4FF68-E405-5C4F-B3ED-42E9D922EA3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0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2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302088" name="Rectangle 3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30208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MS PGothic" charset="0"/>
              </a:endParaRPr>
            </a:p>
          </p:txBody>
        </p:sp>
        <p:sp>
          <p:nvSpPr>
            <p:cNvPr id="302090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091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092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093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094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095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096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097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098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099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100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101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102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103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104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105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2106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02107" name="Picture 22" descr="Topbanx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2083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2084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501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EAEAEA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50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EAEAEA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50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EAEAEA"/>
                </a:solidFill>
                <a:latin typeface="Times New Roman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A604B7-DFBE-314D-B42C-2B8D25207369}" type="slidenum">
              <a:rPr lang="zh-CN" alt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290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Blip>
          <a:blip r:embed="rId15"/>
        </a:buBlip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Blip>
          <a:blip r:embed="rId16"/>
        </a:buBlip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MS PGothic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D2FC20-CF91-5E40-8705-48BB45F11C6E}" type="slidenum">
              <a:rPr lang="zh-CN" alt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2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563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5635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7725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-112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636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6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6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6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6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6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7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7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7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7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7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7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7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7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7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7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8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8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8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8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8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8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5635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356360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61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6362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25603" name="Text Box 32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077281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7.5.03c.</a:t>
            </a:r>
          </a:p>
        </p:txBody>
      </p:sp>
    </p:spTree>
    <p:extLst>
      <p:ext uri="{BB962C8B-B14F-4D97-AF65-F5344CB8AC3E}">
        <p14:creationId xmlns:p14="http://schemas.microsoft.com/office/powerpoint/2010/main" val="22072910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690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7546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DFCA"/>
                </a:solidFill>
                <a:latin typeface="Comic Sans MS" charset="0"/>
                <a:ea typeface="ＭＳ Ｐゴシック" charset="0"/>
                <a:cs typeface="Arial"/>
              </a:endParaRPr>
            </a:p>
          </p:txBody>
        </p:sp>
        <p:grpSp>
          <p:nvGrpSpPr>
            <p:cNvPr id="754692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75469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69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69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69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69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69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69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0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0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0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0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0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0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0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0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0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0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1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1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1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1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1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1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754716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754717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18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4719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>
                  <a:solidFill>
                    <a:srgbClr val="00DFCA"/>
                  </a:solidFill>
                  <a:latin typeface="Comic Sans MS" charset="0"/>
                  <a:ea typeface="ＭＳ Ｐゴシック" charset="0"/>
                  <a:cs typeface="Arial"/>
                </a:endParaRPr>
              </a:p>
            </p:txBody>
          </p:sp>
        </p:grpSp>
      </p:grpSp>
      <p:sp>
        <p:nvSpPr>
          <p:cNvPr id="754720" name="Text Box 32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9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en-US" altLang="zh-CN" sz="10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2006</a:t>
            </a:r>
            <a:r>
              <a:rPr lang="en-US" altLang="zh-CN" sz="9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  <p:sp>
        <p:nvSpPr>
          <p:cNvPr id="754721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8.0.03c.</a:t>
            </a:r>
          </a:p>
        </p:txBody>
      </p:sp>
    </p:spTree>
    <p:extLst>
      <p:ext uri="{BB962C8B-B14F-4D97-AF65-F5344CB8AC3E}">
        <p14:creationId xmlns:p14="http://schemas.microsoft.com/office/powerpoint/2010/main" val="3848056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5044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5045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50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9217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latin typeface="Times New Roman"/>
              <a:ea typeface="宋体"/>
              <a:cs typeface="宋体"/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3300"/>
                </a:solidFill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F5DD07A4-65D1-B641-A8DF-A85DFB4F85AF}" type="slidenum">
              <a:rPr lang="zh-CN" altLang="en-US">
                <a:latin typeface="Times New Roman" charset="0"/>
                <a:ea typeface="MS PGothic" charset="0"/>
                <a:cs typeface="MS PGothic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4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宋体" charset="0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宋体" charset="0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宋体" charset="0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634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634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9217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8547F7D3-A93E-094A-B5F9-2B42DC81B140}" type="slidenum">
              <a:rPr lang="zh-CN" altLang="en-US" smtClean="0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Arial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/>
          <a:ea typeface="ＭＳ Ｐゴシック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16D457C-B33A-8940-85E5-0FFA914F5A45}" type="datetime1">
              <a:rPr lang="zh-CN" altLang="en-US">
                <a:ea typeface="MS PGothic" charset="0"/>
                <a:cs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29/10/15</a:t>
            </a:fld>
            <a:endParaRPr lang="en-US" altLang="zh-CN"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B4E25A8-2795-9146-A2E2-C9A97C2914C7}" type="slidenum">
              <a:rPr lang="zh-CN" altLang="en-US">
                <a:ea typeface="MS PGothic" charset="0"/>
                <a:cs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6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79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68.xml"/><Relationship Id="rId3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68.xml"/><Relationship Id="rId3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68.xml"/><Relationship Id="rId3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aint-it-cool-news.com/museum/media/ten-commandments-still.jpg&amp;imgrefurl=http://www.aint-it-cool-news.com/museum/5.html&amp;h=351&amp;w=460&amp;prev=/images?q=Edward+Robinson&amp;start=40&amp;svnum=10&amp;hl=en&amp;lr=&amp;ie=UTF-8&amp;oe=UTF-8&amp;sa=N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aint-it-cool-news.com/museum/media/ten-commandments-still.jpg&amp;imgrefurl=http://www.aint-it-cool-news.com/museum/5.html&amp;h=351&amp;w=460&amp;prev=/images?q=Edward+Robinson&amp;start=40&amp;svnum=10&amp;hl=en&amp;lr=&amp;ie=UTF-8&amp;oe=UTF-8&amp;sa=N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9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028"/>
            <a:ext cx="9144000" cy="6084835"/>
          </a:xfrm>
          <a:prstGeom prst="rect">
            <a:avLst/>
          </a:prstGeom>
        </p:spPr>
      </p:pic>
      <p:sp>
        <p:nvSpPr>
          <p:cNvPr id="691203" name="Title 1"/>
          <p:cNvSpPr txBox="1">
            <a:spLocks/>
          </p:cNvSpPr>
          <p:nvPr/>
        </p:nvSpPr>
        <p:spPr bwMode="auto">
          <a:xfrm>
            <a:off x="4932363" y="333375"/>
            <a:ext cx="382587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6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88" y="130415"/>
            <a:ext cx="7836897" cy="2363920"/>
          </a:xfrm>
        </p:spPr>
        <p:txBody>
          <a:bodyPr/>
          <a:lstStyle/>
          <a:p>
            <a:r>
              <a:rPr lang="zh-TW" altLang="en-US" sz="6600" b="1" dirty="0">
                <a:solidFill>
                  <a:srgbClr val="FFFFFF"/>
                </a:solidFill>
                <a:effectLst>
                  <a:glow rad="177800">
                    <a:schemeClr val="tx1">
                      <a:alpha val="91000"/>
                    </a:schemeClr>
                  </a:glow>
                </a:effectLst>
                <a:cs typeface="Arial" charset="0"/>
              </a:rPr>
              <a:t>摩西律法在</a:t>
            </a:r>
            <a:r>
              <a:rPr lang="zh-TW" altLang="en-US" sz="6600" b="1" dirty="0" smtClean="0">
                <a:solidFill>
                  <a:srgbClr val="FFFFFF"/>
                </a:solidFill>
                <a:effectLst>
                  <a:glow rad="177800">
                    <a:schemeClr val="tx1">
                      <a:alpha val="91000"/>
                    </a:schemeClr>
                  </a:glow>
                </a:effectLst>
                <a:cs typeface="Arial" charset="0"/>
              </a:rPr>
              <a:t>今日是否还有效？</a:t>
            </a:r>
            <a:endParaRPr lang="en-US" sz="6600" dirty="0">
              <a:effectLst>
                <a:glow rad="177800">
                  <a:schemeClr val="tx1">
                    <a:alpha val="91000"/>
                  </a:schemeClr>
                </a:glo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2412" y="5651500"/>
            <a:ext cx="88915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ea typeface="Osaka" charset="0"/>
                <a:cs typeface="Osaka" charset="0"/>
              </a:rPr>
              <a:t>顾力凯博士 新加坡神学院</a:t>
            </a:r>
          </a:p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ea typeface="Osaka" charset="0"/>
                <a:cs typeface="Osaka" charset="0"/>
              </a:rPr>
              <a:t>www.biblestudydownloads.com</a:t>
            </a:r>
          </a:p>
        </p:txBody>
      </p:sp>
    </p:spTree>
    <p:extLst>
      <p:ext uri="{BB962C8B-B14F-4D97-AF65-F5344CB8AC3E}">
        <p14:creationId xmlns:p14="http://schemas.microsoft.com/office/powerpoint/2010/main" val="749319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5" name="Text Box 3"/>
          <p:cNvSpPr txBox="1">
            <a:spLocks noChangeArrowheads="1"/>
          </p:cNvSpPr>
          <p:nvPr/>
        </p:nvSpPr>
        <p:spPr bwMode="auto">
          <a:xfrm>
            <a:off x="8366125" y="0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>
                <a:solidFill>
                  <a:srgbClr val="000000"/>
                </a:solidFill>
                <a:latin typeface="Arial" charset="0"/>
              </a:rPr>
              <a:t>113a</a:t>
            </a:r>
          </a:p>
        </p:txBody>
      </p:sp>
      <p:grpSp>
        <p:nvGrpSpPr>
          <p:cNvPr id="487426" name="Group 70"/>
          <p:cNvGrpSpPr>
            <a:grpSpLocks/>
          </p:cNvGrpSpPr>
          <p:nvPr/>
        </p:nvGrpSpPr>
        <p:grpSpPr bwMode="auto">
          <a:xfrm>
            <a:off x="-3779" y="404664"/>
            <a:ext cx="9144000" cy="6461125"/>
            <a:chOff x="0" y="250"/>
            <a:chExt cx="5760" cy="2657"/>
          </a:xfrm>
        </p:grpSpPr>
        <p:grpSp>
          <p:nvGrpSpPr>
            <p:cNvPr id="487428" name="Group 5"/>
            <p:cNvGrpSpPr>
              <a:grpSpLocks/>
            </p:cNvGrpSpPr>
            <p:nvPr/>
          </p:nvGrpSpPr>
          <p:grpSpPr bwMode="auto">
            <a:xfrm>
              <a:off x="0" y="250"/>
              <a:ext cx="336" cy="384"/>
              <a:chOff x="0" y="0"/>
              <a:chExt cx="240" cy="470"/>
            </a:xfrm>
          </p:grpSpPr>
          <p:sp>
            <p:nvSpPr>
              <p:cNvPr id="487471" name="Rectangle 6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176" cy="470"/>
              </a:xfrm>
              <a:prstGeom prst="rect">
                <a:avLst/>
              </a:prstGeom>
              <a:solidFill>
                <a:srgbClr val="000099"/>
              </a:solidFill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>
                    <a:solidFill>
                      <a:srgbClr val="FFFFFF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#</a:t>
                </a:r>
              </a:p>
            </p:txBody>
          </p:sp>
          <p:sp>
            <p:nvSpPr>
              <p:cNvPr id="487472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0" cy="470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29" name="Group 8"/>
            <p:cNvGrpSpPr>
              <a:grpSpLocks/>
            </p:cNvGrpSpPr>
            <p:nvPr/>
          </p:nvGrpSpPr>
          <p:grpSpPr bwMode="auto">
            <a:xfrm>
              <a:off x="336" y="250"/>
              <a:ext cx="2611" cy="384"/>
              <a:chOff x="240" y="0"/>
              <a:chExt cx="1864" cy="470"/>
            </a:xfrm>
          </p:grpSpPr>
          <p:sp>
            <p:nvSpPr>
              <p:cNvPr id="487469" name="Rectangle 9"/>
              <p:cNvSpPr>
                <a:spLocks noChangeArrowheads="1"/>
              </p:cNvSpPr>
              <p:nvPr/>
            </p:nvSpPr>
            <p:spPr bwMode="auto">
              <a:xfrm>
                <a:off x="272" y="0"/>
                <a:ext cx="1800" cy="470"/>
              </a:xfrm>
              <a:prstGeom prst="rect">
                <a:avLst/>
              </a:prstGeom>
              <a:solidFill>
                <a:srgbClr val="000099"/>
              </a:solidFill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旧约的十戒</a:t>
                </a:r>
                <a:endParaRPr lang="en-US" altLang="zh-CN" sz="2800" b="1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87470" name="Rectangle 10"/>
              <p:cNvSpPr>
                <a:spLocks noChangeArrowheads="1"/>
              </p:cNvSpPr>
              <p:nvPr/>
            </p:nvSpPr>
            <p:spPr bwMode="auto">
              <a:xfrm>
                <a:off x="240" y="0"/>
                <a:ext cx="1864" cy="470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30" name="Group 11"/>
            <p:cNvGrpSpPr>
              <a:grpSpLocks/>
            </p:cNvGrpSpPr>
            <p:nvPr/>
          </p:nvGrpSpPr>
          <p:grpSpPr bwMode="auto">
            <a:xfrm>
              <a:off x="2947" y="250"/>
              <a:ext cx="2813" cy="384"/>
              <a:chOff x="2104" y="0"/>
              <a:chExt cx="2008" cy="470"/>
            </a:xfrm>
          </p:grpSpPr>
          <p:sp>
            <p:nvSpPr>
              <p:cNvPr id="487467" name="Rectangle 12"/>
              <p:cNvSpPr>
                <a:spLocks noChangeArrowheads="1"/>
              </p:cNvSpPr>
              <p:nvPr/>
            </p:nvSpPr>
            <p:spPr bwMode="auto">
              <a:xfrm>
                <a:off x="2136" y="0"/>
                <a:ext cx="1944" cy="470"/>
              </a:xfrm>
              <a:prstGeom prst="rect">
                <a:avLst/>
              </a:prstGeom>
              <a:solidFill>
                <a:srgbClr val="000099"/>
              </a:solidFill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>
                    <a:solidFill>
                      <a:srgbClr val="FFFFFF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</a:t>
                </a:r>
                <a:r>
                  <a:rPr lang="zh-CN" altLang="en-US" sz="28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新约的重复</a:t>
                </a:r>
                <a:endParaRPr lang="zh-CN" altLang="en-US" sz="2800" b="1">
                  <a:solidFill>
                    <a:srgbClr val="FFFFFF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7468" name="Rectangle 13"/>
              <p:cNvSpPr>
                <a:spLocks noChangeArrowheads="1"/>
              </p:cNvSpPr>
              <p:nvPr/>
            </p:nvSpPr>
            <p:spPr bwMode="auto">
              <a:xfrm>
                <a:off x="2104" y="0"/>
                <a:ext cx="2008" cy="470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31" name="Group 32"/>
            <p:cNvGrpSpPr>
              <a:grpSpLocks/>
            </p:cNvGrpSpPr>
            <p:nvPr/>
          </p:nvGrpSpPr>
          <p:grpSpPr bwMode="auto">
            <a:xfrm>
              <a:off x="0" y="633"/>
              <a:ext cx="336" cy="549"/>
              <a:chOff x="0" y="2198"/>
              <a:chExt cx="240" cy="672"/>
            </a:xfrm>
          </p:grpSpPr>
          <p:sp>
            <p:nvSpPr>
              <p:cNvPr id="487465" name="Rectangle 33"/>
              <p:cNvSpPr>
                <a:spLocks noChangeArrowheads="1"/>
              </p:cNvSpPr>
              <p:nvPr/>
            </p:nvSpPr>
            <p:spPr bwMode="auto">
              <a:xfrm>
                <a:off x="32" y="2198"/>
                <a:ext cx="176" cy="672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7</a:t>
                </a:r>
              </a:p>
            </p:txBody>
          </p:sp>
          <p:sp>
            <p:nvSpPr>
              <p:cNvPr id="487466" name="Rectangle 34"/>
              <p:cNvSpPr>
                <a:spLocks noChangeArrowheads="1"/>
              </p:cNvSpPr>
              <p:nvPr/>
            </p:nvSpPr>
            <p:spPr bwMode="auto">
              <a:xfrm>
                <a:off x="0" y="2198"/>
                <a:ext cx="240" cy="672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32" name="Group 35"/>
            <p:cNvGrpSpPr>
              <a:grpSpLocks/>
            </p:cNvGrpSpPr>
            <p:nvPr/>
          </p:nvGrpSpPr>
          <p:grpSpPr bwMode="auto">
            <a:xfrm>
              <a:off x="336" y="633"/>
              <a:ext cx="2611" cy="549"/>
              <a:chOff x="240" y="2198"/>
              <a:chExt cx="1864" cy="672"/>
            </a:xfrm>
          </p:grpSpPr>
          <p:sp>
            <p:nvSpPr>
              <p:cNvPr id="487463" name="Rectangle 36"/>
              <p:cNvSpPr>
                <a:spLocks noChangeArrowheads="1"/>
              </p:cNvSpPr>
              <p:nvPr/>
            </p:nvSpPr>
            <p:spPr bwMode="auto">
              <a:xfrm>
                <a:off x="272" y="2198"/>
                <a:ext cx="1800" cy="672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“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rPr>
                  <a:t>不可奸淫。</a:t>
                </a:r>
                <a:r>
                  <a:rPr lang="en-US" altLang="ja-JP" sz="2000" b="1" dirty="0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” 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 dirty="0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(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出</a:t>
                </a:r>
                <a:r>
                  <a:rPr lang="en-US" altLang="ja-JP" sz="2000" b="1" dirty="0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20:14).</a:t>
                </a:r>
                <a:endParaRPr lang="en-US" altLang="zh-CN" sz="2000" b="1" dirty="0">
                  <a:solidFill>
                    <a:srgbClr val="0000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7464" name="Rectangle 37"/>
              <p:cNvSpPr>
                <a:spLocks noChangeArrowheads="1"/>
              </p:cNvSpPr>
              <p:nvPr/>
            </p:nvSpPr>
            <p:spPr bwMode="auto">
              <a:xfrm>
                <a:off x="240" y="2198"/>
                <a:ext cx="1864" cy="672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33" name="Group 38"/>
            <p:cNvGrpSpPr>
              <a:grpSpLocks/>
            </p:cNvGrpSpPr>
            <p:nvPr/>
          </p:nvGrpSpPr>
          <p:grpSpPr bwMode="auto">
            <a:xfrm>
              <a:off x="2947" y="633"/>
              <a:ext cx="2813" cy="549"/>
              <a:chOff x="2104" y="2198"/>
              <a:chExt cx="2008" cy="672"/>
            </a:xfrm>
          </p:grpSpPr>
          <p:sp>
            <p:nvSpPr>
              <p:cNvPr id="487461" name="Rectangle 39"/>
              <p:cNvSpPr>
                <a:spLocks noChangeArrowheads="1"/>
              </p:cNvSpPr>
              <p:nvPr/>
            </p:nvSpPr>
            <p:spPr bwMode="auto">
              <a:xfrm>
                <a:off x="2136" y="2198"/>
                <a:ext cx="1944" cy="672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“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婚姻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人人都当尊重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床也不可污秽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因为苟合行</a:t>
                </a:r>
                <a:r>
                  <a:rPr lang="ja-JP" altLang="en-US" sz="2000" b="1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rPr>
                  <a:t>淫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的人</a:t>
                </a:r>
                <a:r>
                  <a:rPr lang="en-US" altLang="zh-CN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神必要审判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” 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(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希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13:4; cf.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可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10:19; 12x).</a:t>
                </a:r>
                <a:endParaRPr lang="en-US" altLang="zh-CN" sz="2000" b="1">
                  <a:solidFill>
                    <a:srgbClr val="0000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7462" name="Rectangle 40"/>
              <p:cNvSpPr>
                <a:spLocks noChangeArrowheads="1"/>
              </p:cNvSpPr>
              <p:nvPr/>
            </p:nvSpPr>
            <p:spPr bwMode="auto">
              <a:xfrm>
                <a:off x="2104" y="2198"/>
                <a:ext cx="2008" cy="672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34" name="Group 41"/>
            <p:cNvGrpSpPr>
              <a:grpSpLocks/>
            </p:cNvGrpSpPr>
            <p:nvPr/>
          </p:nvGrpSpPr>
          <p:grpSpPr bwMode="auto">
            <a:xfrm>
              <a:off x="0" y="1182"/>
              <a:ext cx="336" cy="627"/>
              <a:chOff x="0" y="2870"/>
              <a:chExt cx="240" cy="768"/>
            </a:xfrm>
          </p:grpSpPr>
          <p:sp>
            <p:nvSpPr>
              <p:cNvPr id="487459" name="Rectangle 42"/>
              <p:cNvSpPr>
                <a:spLocks noChangeArrowheads="1"/>
              </p:cNvSpPr>
              <p:nvPr/>
            </p:nvSpPr>
            <p:spPr bwMode="auto">
              <a:xfrm>
                <a:off x="32" y="2870"/>
                <a:ext cx="176" cy="768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8</a:t>
                </a:r>
              </a:p>
            </p:txBody>
          </p:sp>
          <p:sp>
            <p:nvSpPr>
              <p:cNvPr id="487460" name="Rectangle 43"/>
              <p:cNvSpPr>
                <a:spLocks noChangeArrowheads="1"/>
              </p:cNvSpPr>
              <p:nvPr/>
            </p:nvSpPr>
            <p:spPr bwMode="auto">
              <a:xfrm>
                <a:off x="0" y="2870"/>
                <a:ext cx="240" cy="768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35" name="Group 44"/>
            <p:cNvGrpSpPr>
              <a:grpSpLocks/>
            </p:cNvGrpSpPr>
            <p:nvPr/>
          </p:nvGrpSpPr>
          <p:grpSpPr bwMode="auto">
            <a:xfrm>
              <a:off x="336" y="1182"/>
              <a:ext cx="2611" cy="627"/>
              <a:chOff x="240" y="2870"/>
              <a:chExt cx="1864" cy="768"/>
            </a:xfrm>
          </p:grpSpPr>
          <p:sp>
            <p:nvSpPr>
              <p:cNvPr id="487457" name="Rectangle 45"/>
              <p:cNvSpPr>
                <a:spLocks noChangeArrowheads="1"/>
              </p:cNvSpPr>
              <p:nvPr/>
            </p:nvSpPr>
            <p:spPr bwMode="auto">
              <a:xfrm>
                <a:off x="272" y="2870"/>
                <a:ext cx="1800" cy="768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“</a:t>
                </a:r>
                <a:r>
                  <a:rPr lang="ja-JP" altLang="en-US" sz="2000" b="1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rPr>
                  <a:t>不可</a:t>
                </a:r>
                <a:r>
                  <a:rPr lang="ja-JP" altLang="en-US" sz="2000" b="1">
                    <a:solidFill>
                      <a:srgbClr val="000000"/>
                    </a:solidFill>
                    <a:latin typeface="Calibri" charset="0"/>
                    <a:ea typeface="ヒラギノ角ゴ ProN W3" charset="0"/>
                    <a:cs typeface="ヒラギノ角ゴ ProN W3" charset="0"/>
                  </a:rPr>
                  <a:t>偷</a:t>
                </a:r>
                <a:r>
                  <a:rPr lang="ja-JP" altLang="en-US" sz="2000" b="1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rPr>
                  <a:t>盗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” (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出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20:15).</a:t>
                </a:r>
                <a:endParaRPr lang="en-US" altLang="zh-CN" sz="2000" b="1">
                  <a:solidFill>
                    <a:srgbClr val="0000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7458" name="Rectangle 46"/>
              <p:cNvSpPr>
                <a:spLocks noChangeArrowheads="1"/>
              </p:cNvSpPr>
              <p:nvPr/>
            </p:nvSpPr>
            <p:spPr bwMode="auto">
              <a:xfrm>
                <a:off x="240" y="2870"/>
                <a:ext cx="1864" cy="768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36" name="Group 47"/>
            <p:cNvGrpSpPr>
              <a:grpSpLocks/>
            </p:cNvGrpSpPr>
            <p:nvPr/>
          </p:nvGrpSpPr>
          <p:grpSpPr bwMode="auto">
            <a:xfrm>
              <a:off x="2947" y="1182"/>
              <a:ext cx="2813" cy="627"/>
              <a:chOff x="2104" y="2870"/>
              <a:chExt cx="2008" cy="768"/>
            </a:xfrm>
          </p:grpSpPr>
          <p:sp>
            <p:nvSpPr>
              <p:cNvPr id="487455" name="Rectangle 48"/>
              <p:cNvSpPr>
                <a:spLocks noChangeArrowheads="1"/>
              </p:cNvSpPr>
              <p:nvPr/>
            </p:nvSpPr>
            <p:spPr bwMode="auto">
              <a:xfrm>
                <a:off x="2136" y="2870"/>
                <a:ext cx="1944" cy="768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“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从前偷窃的，不要再偷；总要劳力，亲手做正经事，就可有余，分给那缺少的人。 </a:t>
                </a:r>
                <a:r>
                  <a:rPr lang="en-US" altLang="zh-CN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“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(</a:t>
                </a:r>
                <a:r>
                  <a:rPr lang="ja-JP" altLang="en-US" sz="2000" b="1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rPr>
                  <a:t>弗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4:28; cf.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太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27:64;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可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10:19;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路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18:20;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罗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13:9;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多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2:10; 6x).</a:t>
                </a:r>
                <a:endParaRPr lang="en-US" altLang="zh-CN" sz="2000" b="1">
                  <a:solidFill>
                    <a:srgbClr val="0000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7456" name="Rectangle 49"/>
              <p:cNvSpPr>
                <a:spLocks noChangeArrowheads="1"/>
              </p:cNvSpPr>
              <p:nvPr/>
            </p:nvSpPr>
            <p:spPr bwMode="auto">
              <a:xfrm>
                <a:off x="2104" y="2870"/>
                <a:ext cx="2008" cy="768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37" name="Group 50"/>
            <p:cNvGrpSpPr>
              <a:grpSpLocks/>
            </p:cNvGrpSpPr>
            <p:nvPr/>
          </p:nvGrpSpPr>
          <p:grpSpPr bwMode="auto">
            <a:xfrm>
              <a:off x="0" y="1809"/>
              <a:ext cx="336" cy="471"/>
              <a:chOff x="0" y="3638"/>
              <a:chExt cx="240" cy="576"/>
            </a:xfrm>
          </p:grpSpPr>
          <p:sp>
            <p:nvSpPr>
              <p:cNvPr id="487453" name="Rectangle 51"/>
              <p:cNvSpPr>
                <a:spLocks noChangeArrowheads="1"/>
              </p:cNvSpPr>
              <p:nvPr/>
            </p:nvSpPr>
            <p:spPr bwMode="auto">
              <a:xfrm>
                <a:off x="32" y="3638"/>
                <a:ext cx="176" cy="576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9</a:t>
                </a:r>
              </a:p>
            </p:txBody>
          </p:sp>
          <p:sp>
            <p:nvSpPr>
              <p:cNvPr id="487454" name="Rectangle 52"/>
              <p:cNvSpPr>
                <a:spLocks noChangeArrowheads="1"/>
              </p:cNvSpPr>
              <p:nvPr/>
            </p:nvSpPr>
            <p:spPr bwMode="auto">
              <a:xfrm>
                <a:off x="0" y="3638"/>
                <a:ext cx="240" cy="576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38" name="Group 53"/>
            <p:cNvGrpSpPr>
              <a:grpSpLocks/>
            </p:cNvGrpSpPr>
            <p:nvPr/>
          </p:nvGrpSpPr>
          <p:grpSpPr bwMode="auto">
            <a:xfrm>
              <a:off x="336" y="1809"/>
              <a:ext cx="2611" cy="471"/>
              <a:chOff x="240" y="3638"/>
              <a:chExt cx="1864" cy="576"/>
            </a:xfrm>
          </p:grpSpPr>
          <p:sp>
            <p:nvSpPr>
              <p:cNvPr id="487451" name="Rectangle 54"/>
              <p:cNvSpPr>
                <a:spLocks noChangeArrowheads="1"/>
              </p:cNvSpPr>
              <p:nvPr/>
            </p:nvSpPr>
            <p:spPr bwMode="auto">
              <a:xfrm>
                <a:off x="272" y="3638"/>
                <a:ext cx="1800" cy="576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“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不可作假见证陷害人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” (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出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20:16).</a:t>
                </a:r>
                <a:endParaRPr lang="en-US" altLang="zh-CN" sz="2000" b="1">
                  <a:solidFill>
                    <a:srgbClr val="0000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7452" name="Rectangle 55"/>
              <p:cNvSpPr>
                <a:spLocks noChangeArrowheads="1"/>
              </p:cNvSpPr>
              <p:nvPr/>
            </p:nvSpPr>
            <p:spPr bwMode="auto">
              <a:xfrm>
                <a:off x="240" y="3638"/>
                <a:ext cx="1864" cy="576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39" name="Group 56"/>
            <p:cNvGrpSpPr>
              <a:grpSpLocks/>
            </p:cNvGrpSpPr>
            <p:nvPr/>
          </p:nvGrpSpPr>
          <p:grpSpPr bwMode="auto">
            <a:xfrm>
              <a:off x="2947" y="1809"/>
              <a:ext cx="2813" cy="471"/>
              <a:chOff x="2104" y="3638"/>
              <a:chExt cx="2008" cy="576"/>
            </a:xfrm>
          </p:grpSpPr>
          <p:sp>
            <p:nvSpPr>
              <p:cNvPr id="487449" name="Rectangle 57"/>
              <p:cNvSpPr>
                <a:spLocks noChangeArrowheads="1"/>
              </p:cNvSpPr>
              <p:nvPr/>
            </p:nvSpPr>
            <p:spPr bwMode="auto">
              <a:xfrm>
                <a:off x="2136" y="3638"/>
                <a:ext cx="1944" cy="576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“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不要彼此说谎，因你们已经脱去旧人和旧人的行为，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” 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西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3:9; cf.</a:t>
                </a:r>
                <a:r>
                  <a:rPr lang="ja-JP" altLang="en-US" sz="2000" b="1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rPr>
                  <a:t>弗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4:25; 4x).</a:t>
                </a:r>
                <a:endParaRPr lang="en-US" altLang="zh-CN" sz="2000" b="1">
                  <a:solidFill>
                    <a:srgbClr val="0000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7450" name="Rectangle 58"/>
              <p:cNvSpPr>
                <a:spLocks noChangeArrowheads="1"/>
              </p:cNvSpPr>
              <p:nvPr/>
            </p:nvSpPr>
            <p:spPr bwMode="auto">
              <a:xfrm>
                <a:off x="2104" y="3638"/>
                <a:ext cx="2008" cy="576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40" name="Group 59"/>
            <p:cNvGrpSpPr>
              <a:grpSpLocks/>
            </p:cNvGrpSpPr>
            <p:nvPr/>
          </p:nvGrpSpPr>
          <p:grpSpPr bwMode="auto">
            <a:xfrm>
              <a:off x="0" y="2280"/>
              <a:ext cx="336" cy="627"/>
              <a:chOff x="0" y="4214"/>
              <a:chExt cx="240" cy="768"/>
            </a:xfrm>
          </p:grpSpPr>
          <p:sp>
            <p:nvSpPr>
              <p:cNvPr id="487447" name="Rectangle 60"/>
              <p:cNvSpPr>
                <a:spLocks noChangeArrowheads="1"/>
              </p:cNvSpPr>
              <p:nvPr/>
            </p:nvSpPr>
            <p:spPr bwMode="auto">
              <a:xfrm>
                <a:off x="32" y="4214"/>
                <a:ext cx="176" cy="768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10</a:t>
                </a:r>
              </a:p>
            </p:txBody>
          </p:sp>
          <p:sp>
            <p:nvSpPr>
              <p:cNvPr id="487448" name="Rectangle 61"/>
              <p:cNvSpPr>
                <a:spLocks noChangeArrowheads="1"/>
              </p:cNvSpPr>
              <p:nvPr/>
            </p:nvSpPr>
            <p:spPr bwMode="auto">
              <a:xfrm>
                <a:off x="0" y="4214"/>
                <a:ext cx="240" cy="768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41" name="Group 62"/>
            <p:cNvGrpSpPr>
              <a:grpSpLocks/>
            </p:cNvGrpSpPr>
            <p:nvPr/>
          </p:nvGrpSpPr>
          <p:grpSpPr bwMode="auto">
            <a:xfrm>
              <a:off x="336" y="2280"/>
              <a:ext cx="2611" cy="627"/>
              <a:chOff x="240" y="4214"/>
              <a:chExt cx="1864" cy="768"/>
            </a:xfrm>
          </p:grpSpPr>
          <p:sp>
            <p:nvSpPr>
              <p:cNvPr id="487445" name="Rectangle 63"/>
              <p:cNvSpPr>
                <a:spLocks noChangeArrowheads="1"/>
              </p:cNvSpPr>
              <p:nvPr/>
            </p:nvSpPr>
            <p:spPr bwMode="auto">
              <a:xfrm>
                <a:off x="272" y="4214"/>
                <a:ext cx="1800" cy="768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“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不可贪恋人的房屋；也不可贪恋人的妻子、仆婢、牛驴，并他一切所有的。” 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(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出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20:17).</a:t>
                </a:r>
                <a:endParaRPr lang="en-US" altLang="zh-CN" sz="2000" b="1">
                  <a:solidFill>
                    <a:srgbClr val="0000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7446" name="Rectangle 64"/>
              <p:cNvSpPr>
                <a:spLocks noChangeArrowheads="1"/>
              </p:cNvSpPr>
              <p:nvPr/>
            </p:nvSpPr>
            <p:spPr bwMode="auto">
              <a:xfrm>
                <a:off x="240" y="4214"/>
                <a:ext cx="1864" cy="768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7442" name="Group 65"/>
            <p:cNvGrpSpPr>
              <a:grpSpLocks/>
            </p:cNvGrpSpPr>
            <p:nvPr/>
          </p:nvGrpSpPr>
          <p:grpSpPr bwMode="auto">
            <a:xfrm>
              <a:off x="2947" y="2280"/>
              <a:ext cx="2813" cy="627"/>
              <a:chOff x="2104" y="4214"/>
              <a:chExt cx="2008" cy="768"/>
            </a:xfrm>
          </p:grpSpPr>
          <p:sp>
            <p:nvSpPr>
              <p:cNvPr id="487443" name="Rectangle 66"/>
              <p:cNvSpPr>
                <a:spLocks noChangeArrowheads="1"/>
              </p:cNvSpPr>
              <p:nvPr/>
            </p:nvSpPr>
            <p:spPr bwMode="auto">
              <a:xfrm>
                <a:off x="2136" y="4214"/>
                <a:ext cx="1944" cy="768"/>
              </a:xfrm>
              <a:prstGeom prst="rect">
                <a:avLst/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“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于是对众人说：“你们要谨慎自守，免去一切的贪心，因为人的生命不在乎家道丰富</a:t>
                </a:r>
                <a:r>
                  <a:rPr lang="zh-CN" altLang="en-US" sz="2000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。” 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(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路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12:15;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罗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7:7; 13:9,</a:t>
                </a:r>
                <a:r>
                  <a:rPr lang="ja-JP" altLang="en-US" sz="2000" b="1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rPr>
                  <a:t>弗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5:3;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雅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4:2; 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彼后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2:3, 14;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出现九次</a:t>
                </a:r>
                <a:r>
                  <a:rPr lang="en-US" altLang="ja-JP" sz="2000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).</a:t>
                </a:r>
                <a:endParaRPr lang="en-US" altLang="zh-CN" sz="2000" b="1">
                  <a:solidFill>
                    <a:srgbClr val="0000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7444" name="Rectangle 67"/>
              <p:cNvSpPr>
                <a:spLocks noChangeArrowheads="1"/>
              </p:cNvSpPr>
              <p:nvPr/>
            </p:nvSpPr>
            <p:spPr bwMode="auto">
              <a:xfrm>
                <a:off x="2104" y="4214"/>
                <a:ext cx="2008" cy="768"/>
              </a:xfrm>
              <a:prstGeom prst="rect">
                <a:avLst/>
              </a:prstGeom>
              <a:noFill/>
              <a:ln w="7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</p:grpSp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3200" b="1">
                <a:solidFill>
                  <a:schemeClr val="accent2"/>
                </a:solidFill>
                <a:latin typeface="Arial Black" charset="0"/>
                <a:ea typeface="宋体" charset="0"/>
                <a:cs typeface="宋体" charset="0"/>
              </a:rPr>
              <a:t>十诫</a:t>
            </a:r>
          </a:p>
        </p:txBody>
      </p:sp>
    </p:spTree>
    <p:extLst>
      <p:ext uri="{BB962C8B-B14F-4D97-AF65-F5344CB8AC3E}">
        <p14:creationId xmlns:p14="http://schemas.microsoft.com/office/powerpoint/2010/main" val="244586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100000">
                <a:srgbClr val="000000"/>
              </a:gs>
            </a:gsLst>
            <a:path path="rect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175"/>
            <a:ext cx="9144000" cy="461963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chemeClr val="bg2"/>
              </a:gs>
              <a:gs pos="100000">
                <a:srgbClr val="9933FF"/>
              </a:gs>
            </a:gsLst>
            <a:lin ang="5400000" scaled="1"/>
          </a:gradFill>
          <a:ln w="12700"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摩西律法在今日是否还有</a:t>
            </a:r>
            <a:r>
              <a:rPr lang="zh-CN" altLang="en-US" sz="2400" b="1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效</a:t>
            </a:r>
            <a:r>
              <a:rPr lang="en-US" altLang="zh-CN" sz="2400" b="1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五个看法</a:t>
            </a:r>
            <a:r>
              <a:rPr lang="en-US" altLang="zh-CN" sz="2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</a:p>
        </p:txBody>
      </p:sp>
      <p:sp>
        <p:nvSpPr>
          <p:cNvPr id="936964" name="Rectangle 4"/>
          <p:cNvSpPr>
            <a:spLocks noChangeArrowheads="1"/>
          </p:cNvSpPr>
          <p:nvPr/>
        </p:nvSpPr>
        <p:spPr bwMode="auto">
          <a:xfrm>
            <a:off x="465138" y="1695450"/>
            <a:ext cx="9144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altLang="zh-CN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altLang="zh-CN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 </a:t>
            </a:r>
            <a:endParaRPr lang="en-US" altLang="zh-CN" sz="12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altLang="zh-CN" sz="24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36965" name="Rectangle 5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36966" name="Rectangle 6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36967" name="Rectangle 8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36968" name="Rectangle 9"/>
          <p:cNvSpPr>
            <a:spLocks noChangeArrowheads="1"/>
          </p:cNvSpPr>
          <p:nvPr/>
        </p:nvSpPr>
        <p:spPr bwMode="auto">
          <a:xfrm>
            <a:off x="1938338" y="-95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36969" name="Rectangle 10"/>
          <p:cNvSpPr>
            <a:spLocks noChangeArrowheads="1"/>
          </p:cNvSpPr>
          <p:nvPr/>
        </p:nvSpPr>
        <p:spPr bwMode="auto">
          <a:xfrm>
            <a:off x="1933575" y="1219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36970" name="Rectangle 11"/>
          <p:cNvSpPr>
            <a:spLocks noChangeArrowheads="1"/>
          </p:cNvSpPr>
          <p:nvPr/>
        </p:nvSpPr>
        <p:spPr bwMode="auto">
          <a:xfrm>
            <a:off x="1933575" y="15287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36971" name="Rectangle 12"/>
          <p:cNvSpPr>
            <a:spLocks noChangeArrowheads="1"/>
          </p:cNvSpPr>
          <p:nvPr/>
        </p:nvSpPr>
        <p:spPr bwMode="auto">
          <a:xfrm>
            <a:off x="1933575" y="17430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36972" name="Rectangle 15"/>
          <p:cNvSpPr>
            <a:spLocks noChangeArrowheads="1"/>
          </p:cNvSpPr>
          <p:nvPr/>
        </p:nvSpPr>
        <p:spPr bwMode="auto">
          <a:xfrm>
            <a:off x="1933575" y="20478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3397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84915"/>
              </p:ext>
            </p:extLst>
          </p:nvPr>
        </p:nvGraphicFramePr>
        <p:xfrm>
          <a:off x="635000" y="1268413"/>
          <a:ext cx="7824788" cy="731837"/>
        </p:xfrm>
        <a:graphic>
          <a:graphicData uri="http://schemas.openxmlformats.org/drawingml/2006/table">
            <a:tbl>
              <a:tblPr/>
              <a:tblGrid>
                <a:gridCol w="1447800"/>
                <a:gridCol w="1376363"/>
                <a:gridCol w="1885950"/>
                <a:gridCol w="1508125"/>
                <a:gridCol w="1606550"/>
              </a:tblGrid>
              <a:tr h="731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" charset="0"/>
                        </a:rPr>
                        <a:t>神律论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>Greg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>Bahnsen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" charset="0"/>
                        </a:rPr>
                        <a:t>改革派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>Willem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>VanGemeren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" charset="0"/>
                        </a:rPr>
                        <a:t>关键理论</a:t>
                      </a:r>
                      <a:b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>Walter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>Kaiser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" charset="0"/>
                        </a:rPr>
                        <a:t>修正路德宗</a:t>
                      </a: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/>
                      </a:r>
                      <a:b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>Douglas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>Moo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" charset="0"/>
                        </a:rPr>
                        <a:t>时代论</a:t>
                      </a:r>
                      <a: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/>
                      </a:r>
                      <a:br>
                        <a:rPr kumimoji="0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>Wayne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" charset="0"/>
                        </a:rPr>
                        <a:t>G. Strickland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36987" name="TextBox 1"/>
          <p:cNvSpPr txBox="1">
            <a:spLocks noChangeArrowheads="1"/>
          </p:cNvSpPr>
          <p:nvPr/>
        </p:nvSpPr>
        <p:spPr bwMode="auto">
          <a:xfrm>
            <a:off x="36394" y="2646272"/>
            <a:ext cx="1728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法律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完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全</a:t>
            </a:r>
            <a:endParaRPr lang="en-SG" altLang="zh-CN" dirty="0" smtClean="0">
              <a:latin typeface="SimSun" panose="02010600030101010101" pitchFamily="2" charset="-122"/>
              <a:ea typeface="SimSun" panose="02010600030101010101" pitchFamily="2" charset="-122"/>
              <a:cs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适</a:t>
            </a:r>
            <a:r>
              <a:rPr lang="zh-CN" altLang="en-US" dirty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用</a:t>
            </a:r>
            <a:r>
              <a:rPr lang="zh-CN" altLang="en-US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于</a:t>
            </a:r>
            <a:endParaRPr lang="en-SG" altLang="zh-CN" dirty="0" smtClean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cs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每</a:t>
            </a:r>
            <a:r>
              <a:rPr lang="zh-CN" altLang="en-US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一个意义</a:t>
            </a:r>
            <a:endParaRPr lang="en-US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936988" name="TextBox 16"/>
          <p:cNvSpPr txBox="1">
            <a:spLocks noChangeArrowheads="1"/>
          </p:cNvSpPr>
          <p:nvPr/>
        </p:nvSpPr>
        <p:spPr bwMode="auto">
          <a:xfrm>
            <a:off x="7383463" y="2658973"/>
            <a:ext cx="172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法律在任何意义上的完全</a:t>
            </a:r>
            <a:r>
              <a:rPr lang="zh-CN" altLang="en-US" dirty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废除</a:t>
            </a:r>
            <a:endParaRPr lang="en-US" dirty="0">
              <a:solidFill>
                <a:srgbClr val="FFFF00"/>
              </a:solidFill>
              <a:latin typeface="SimSun" panose="02010600030101010101" pitchFamily="2" charset="-122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936989" name="Left-Right Arrow 3"/>
          <p:cNvSpPr>
            <a:spLocks noChangeArrowheads="1"/>
          </p:cNvSpPr>
          <p:nvPr/>
        </p:nvSpPr>
        <p:spPr bwMode="auto">
          <a:xfrm>
            <a:off x="1908175" y="2565400"/>
            <a:ext cx="5327650" cy="1368425"/>
          </a:xfrm>
          <a:prstGeom prst="leftRightArrow">
            <a:avLst>
              <a:gd name="adj1" fmla="val 50000"/>
              <a:gd name="adj2" fmla="val 49982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6990" name="TextBox 18"/>
          <p:cNvSpPr txBox="1">
            <a:spLocks noChangeArrowheads="1"/>
          </p:cNvSpPr>
          <p:nvPr/>
        </p:nvSpPr>
        <p:spPr bwMode="auto">
          <a:xfrm>
            <a:off x="-28575" y="692150"/>
            <a:ext cx="575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i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适用度的范围</a:t>
            </a:r>
            <a:r>
              <a:rPr lang="en-US" i="1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:</a:t>
            </a:r>
            <a:endParaRPr lang="en-US" i="1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cs typeface="Arial" charset="0"/>
            </a:endParaRPr>
          </a:p>
        </p:txBody>
      </p:sp>
      <p:sp>
        <p:nvSpPr>
          <p:cNvPr id="936991" name="Text Box 2"/>
          <p:cNvSpPr txBox="1">
            <a:spLocks noChangeArrowheads="1"/>
          </p:cNvSpPr>
          <p:nvPr/>
        </p:nvSpPr>
        <p:spPr bwMode="auto">
          <a:xfrm>
            <a:off x="8153400" y="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112b</a:t>
            </a:r>
          </a:p>
        </p:txBody>
      </p:sp>
      <p:sp>
        <p:nvSpPr>
          <p:cNvPr id="936992" name="TextBox 18"/>
          <p:cNvSpPr txBox="1">
            <a:spLocks noChangeArrowheads="1"/>
          </p:cNvSpPr>
          <p:nvPr/>
        </p:nvSpPr>
        <p:spPr bwMode="auto">
          <a:xfrm>
            <a:off x="0" y="4365625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此图总结了</a:t>
            </a:r>
            <a:r>
              <a:rPr lang="en-SG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Stanley N. Gundry, ed. Five Views on Law and Gospel (Grand Rapids: Zondervan, 1996</a:t>
            </a:r>
            <a:r>
              <a:rPr lang="en-SG" altLang="ja-JP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).  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在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这里每个作者提出了自己的看法和响应对于其他四个观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点</a:t>
            </a:r>
            <a:r>
              <a:rPr lang="en-SG" altLang="ja-JP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.  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一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般来说，第一和第二个观点是类似的，应为两个都是改革派否</a:t>
            </a:r>
            <a:r>
              <a:rPr lang="en-US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(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强调了新约和旧约的连续性</a:t>
            </a:r>
            <a:r>
              <a:rPr lang="en-US" altLang="ja-JP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)</a:t>
            </a:r>
            <a:r>
              <a:rPr lang="en-SG" altLang="ja-JP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.  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它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们反抗第三到第五个强调间断的观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点</a:t>
            </a:r>
            <a:r>
              <a:rPr lang="en-SG" altLang="ja-JP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.  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于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我的意见，时代论是应该最被表彰，应为在新约里法律是不断成元件，而这观点把以色列和教会明确的区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分</a:t>
            </a:r>
            <a:r>
              <a:rPr lang="en-SG" altLang="ja-JP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.  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把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安息日从礼拜六改到礼拜天而不遵守旧约的惩罚 </a:t>
            </a:r>
            <a:r>
              <a:rPr lang="en-US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(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如石刑 </a:t>
            </a:r>
            <a:r>
              <a:rPr lang="en-SG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cf. 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出埃及记性</a:t>
            </a:r>
            <a:r>
              <a:rPr lang="en-US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31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：</a:t>
            </a:r>
            <a:r>
              <a:rPr lang="en-US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14-15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；</a:t>
            </a:r>
            <a:r>
              <a:rPr lang="en-US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35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：</a:t>
            </a:r>
            <a:r>
              <a:rPr lang="en-US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2)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是不一贯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的</a:t>
            </a:r>
            <a:r>
              <a:rPr lang="en-SG" altLang="ja-JP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.  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以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下的图表是从</a:t>
            </a:r>
            <a:r>
              <a:rPr lang="en-SG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Lee </a:t>
            </a:r>
            <a:r>
              <a:rPr lang="en-SG" altLang="ja-JP" sz="1600" dirty="0" err="1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Hwee</a:t>
            </a:r>
            <a:r>
              <a:rPr lang="en-SG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 Chin, "The Applicability of the Law Today,"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的未发表的研究论文而来。这是在</a:t>
            </a:r>
            <a:r>
              <a:rPr lang="en-US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2001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年为新加坡神学院的</a:t>
            </a:r>
            <a:r>
              <a:rPr lang="en-US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"</a:t>
            </a:r>
            <a:r>
              <a:rPr lang="en-SG" altLang="ja-JP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Old Testament </a:t>
            </a:r>
            <a:r>
              <a:rPr lang="en-SG" altLang="ja-JP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Survey“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课</a:t>
            </a:r>
            <a:r>
              <a:rPr lang="ja-JP" altLang="en-US" sz="160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程而作</a:t>
            </a:r>
            <a:r>
              <a:rPr lang="ja-JP" altLang="en-US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的</a:t>
            </a:r>
            <a:r>
              <a:rPr lang="en-SG" altLang="ja-JP" sz="1600" dirty="0" smtClean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charset="0"/>
              </a:rPr>
              <a:t>.</a:t>
            </a:r>
            <a:endParaRPr lang="ja-JP" altLang="en-US" sz="1600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97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1" name="Text Box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solidFill>
            <a:srgbClr val="000090"/>
          </a:solidFill>
        </p:spPr>
        <p:txBody>
          <a:bodyPr lIns="92075" tIns="46038" rIns="92075" bIns="46038"/>
          <a:lstStyle/>
          <a:p>
            <a:pPr algn="ctr" eaLnBrk="1" hangingPunct="1"/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摩西律法在今日是否还有效？</a:t>
            </a:r>
            <a:endParaRPr lang="zh-CN" altLang="en-US" sz="1800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99450" y="228600"/>
            <a:ext cx="879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113b</a:t>
            </a:r>
          </a:p>
        </p:txBody>
      </p:sp>
      <p:sp>
        <p:nvSpPr>
          <p:cNvPr id="588803" name="Text Box 24"/>
          <p:cNvSpPr txBox="1">
            <a:spLocks noChangeArrowheads="1"/>
          </p:cNvSpPr>
          <p:nvPr/>
        </p:nvSpPr>
        <p:spPr bwMode="auto">
          <a:xfrm>
            <a:off x="0" y="774700"/>
            <a:ext cx="90979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Stanley N. Gundry, ed. </a:t>
            </a:r>
            <a:r>
              <a:rPr lang="en-US" altLang="zh-CN" sz="1200" b="1" i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Five Views on Law &amp; Gospel </a:t>
            </a: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summarized by Lee Hwee Chin, SBC, 2001</a:t>
            </a:r>
            <a:r>
              <a:rPr lang="en-US" altLang="zh-CN" sz="1200">
                <a:solidFill>
                  <a:srgbClr val="FFFFFF"/>
                </a:solidFill>
                <a:latin typeface="Impact" charset="0"/>
                <a:cs typeface="Times New Roman" charset="0"/>
              </a:rPr>
              <a:t> </a:t>
            </a:r>
          </a:p>
        </p:txBody>
      </p:sp>
      <p:graphicFrame>
        <p:nvGraphicFramePr>
          <p:cNvPr id="556062" name="Group 30"/>
          <p:cNvGraphicFramePr>
            <a:graphicFrameLocks noGrp="1"/>
          </p:cNvGraphicFramePr>
          <p:nvPr/>
        </p:nvGraphicFramePr>
        <p:xfrm>
          <a:off x="0" y="1066800"/>
          <a:ext cx="9144000" cy="5761039"/>
        </p:xfrm>
        <a:graphic>
          <a:graphicData uri="http://schemas.openxmlformats.org/drawingml/2006/table">
            <a:tbl>
              <a:tblPr/>
              <a:tblGrid>
                <a:gridCol w="990600"/>
                <a:gridCol w="1600200"/>
                <a:gridCol w="1676400"/>
                <a:gridCol w="1447800"/>
                <a:gridCol w="1447800"/>
                <a:gridCol w="1981200"/>
              </a:tblGrid>
              <a:tr h="881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神律论</a:t>
                      </a:r>
                      <a:b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Bahnsen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改革派</a:t>
                      </a:r>
                      <a:b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Van 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Gemeren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关键理论</a:t>
                      </a:r>
                      <a:b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Kaiser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修正路德宗</a:t>
                      </a:r>
                      <a:b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Moo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时代论</a:t>
                      </a:r>
                      <a:b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Strickland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</a:tr>
              <a:tr h="27797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律法的本质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同观点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3-5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神自创世以来以口述或文字的形式给出的指示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摩西五经中的摩西律法，但在旧约其它书卷中得以强化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02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律法的受体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被拣选的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以色列 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=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教会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全人类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以色列 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=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教会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信徒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以色列以及教会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信徒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以色列以及教会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仅有以色列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以色列 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≠ 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教会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46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49" name="Text Box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solidFill>
            <a:srgbClr val="000090"/>
          </a:solidFill>
        </p:spPr>
        <p:txBody>
          <a:bodyPr lIns="92075" tIns="46038" rIns="92075" bIns="46038"/>
          <a:lstStyle/>
          <a:p>
            <a:pPr algn="ctr" eaLnBrk="1" hangingPunct="1"/>
            <a:r>
              <a:rPr lang="zh-CN" altLang="en-US" sz="3200" b="1">
                <a:latin typeface="Arial" charset="0"/>
                <a:ea typeface="宋体" charset="0"/>
                <a:cs typeface="宋体" charset="0"/>
              </a:rPr>
              <a:t>摩西律法在今日是否还有效？</a:t>
            </a:r>
            <a:endParaRPr lang="zh-CN" altLang="en-US" sz="1800" b="1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99450" y="228600"/>
            <a:ext cx="879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113b</a:t>
            </a:r>
          </a:p>
        </p:txBody>
      </p:sp>
      <p:sp>
        <p:nvSpPr>
          <p:cNvPr id="590851" name="Text Box 24"/>
          <p:cNvSpPr txBox="1">
            <a:spLocks noChangeArrowheads="1"/>
          </p:cNvSpPr>
          <p:nvPr/>
        </p:nvSpPr>
        <p:spPr bwMode="auto">
          <a:xfrm>
            <a:off x="0" y="774700"/>
            <a:ext cx="90979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Stanley N. Gundry, ed. </a:t>
            </a:r>
            <a:r>
              <a:rPr lang="en-US" altLang="zh-CN" sz="1200" b="1" i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Five Views on Law &amp; Gospel </a:t>
            </a: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summarized by Lee Hwee Chin, SBC, 2001</a:t>
            </a:r>
            <a:r>
              <a:rPr lang="en-US" altLang="zh-CN" sz="1200">
                <a:solidFill>
                  <a:srgbClr val="FFFFFF"/>
                </a:solidFill>
                <a:latin typeface="Impact" charset="0"/>
                <a:cs typeface="Times New Roman" charset="0"/>
              </a:rPr>
              <a:t> </a:t>
            </a:r>
          </a:p>
        </p:txBody>
      </p:sp>
      <p:graphicFrame>
        <p:nvGraphicFramePr>
          <p:cNvPr id="593982" name="Group 62"/>
          <p:cNvGraphicFramePr>
            <a:graphicFrameLocks noGrp="1"/>
          </p:cNvGraphicFramePr>
          <p:nvPr/>
        </p:nvGraphicFramePr>
        <p:xfrm>
          <a:off x="0" y="1066800"/>
          <a:ext cx="9144000" cy="5849938"/>
        </p:xfrm>
        <a:graphic>
          <a:graphicData uri="http://schemas.openxmlformats.org/drawingml/2006/table">
            <a:tbl>
              <a:tblPr/>
              <a:tblGrid>
                <a:gridCol w="1403350"/>
                <a:gridCol w="1439863"/>
                <a:gridCol w="1368425"/>
                <a:gridCol w="1503362"/>
                <a:gridCol w="1447800"/>
                <a:gridCol w="1981200"/>
              </a:tblGrid>
              <a:tr h="881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神律论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Bahnsen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改革派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Van Gemeren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关键理论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Kaiser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修正路德宗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Moo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时代论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Strickland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</a:tr>
              <a:tr h="4968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今天仍然适用的部分：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 “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道德律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"?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如十诫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全部道德律在自创世以来的不同时代皆适用于神的子民，所以所有被拣选的人要么必须遵守犹太安息日（周六，在基督之前），要么必须遵守基督徒安息日（周日，基督之后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不论信与不信，各个时代的人类每个成员都要遵守所有道德律如安息日（犹太安息日或者基督教安息日）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所有衍生自神的本性的道德律一律有效。如十诫和利未记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18-19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摩西律法已经完全被废弃了，但是其中体现的道德观念仍是我辈基督徒的美好指导，但最终掌管的还是基督透过圣灵在现时信徒心中工作。安息日于今天的信徒之意义已不同于过去。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神颁给摩西的道德律今日被称为“基督的律法”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加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6:2)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。这律法的执行是通过圣灵在信徒心中的内住来实现的。旧的仪文已经不再约束我们的行为了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(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罗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7:1-6; 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林前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9:19-21; 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来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8:13), 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所以受安息日的诫命也不再能约束我们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西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2:16-17)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30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7" name="Text Box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solidFill>
            <a:srgbClr val="000090"/>
          </a:solidFill>
        </p:spPr>
        <p:txBody>
          <a:bodyPr lIns="92075" tIns="46038" rIns="92075" bIns="46038"/>
          <a:lstStyle/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摩西律法在今日是否还有效？</a:t>
            </a:r>
            <a:endParaRPr lang="zh-CN" altLang="en-US" sz="1800" b="1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99450" y="228600"/>
            <a:ext cx="879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113b</a:t>
            </a:r>
          </a:p>
        </p:txBody>
      </p:sp>
      <p:sp>
        <p:nvSpPr>
          <p:cNvPr id="592899" name="Text Box 24"/>
          <p:cNvSpPr txBox="1">
            <a:spLocks noChangeArrowheads="1"/>
          </p:cNvSpPr>
          <p:nvPr/>
        </p:nvSpPr>
        <p:spPr bwMode="auto">
          <a:xfrm>
            <a:off x="0" y="774700"/>
            <a:ext cx="90979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Stanley N. Gundry, ed. </a:t>
            </a:r>
            <a:r>
              <a:rPr lang="en-US" altLang="zh-CN" sz="1200" b="1" i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Five Views on Law &amp; Gospel </a:t>
            </a: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summarized by Lee Hwee Chin, SBC, 2001</a:t>
            </a:r>
            <a:r>
              <a:rPr lang="en-US" altLang="zh-CN" sz="1200">
                <a:solidFill>
                  <a:srgbClr val="FFFFFF"/>
                </a:solidFill>
                <a:latin typeface="Impact" charset="0"/>
                <a:cs typeface="Times New Roman" charset="0"/>
              </a:rPr>
              <a:t> </a:t>
            </a:r>
          </a:p>
        </p:txBody>
      </p:sp>
      <p:graphicFrame>
        <p:nvGraphicFramePr>
          <p:cNvPr id="596002" name="Group 34"/>
          <p:cNvGraphicFramePr>
            <a:graphicFrameLocks noGrp="1"/>
          </p:cNvGraphicFramePr>
          <p:nvPr/>
        </p:nvGraphicFramePr>
        <p:xfrm>
          <a:off x="0" y="1066800"/>
          <a:ext cx="9144000" cy="6043613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371600"/>
                <a:gridCol w="1447800"/>
                <a:gridCol w="1447800"/>
                <a:gridCol w="1981200"/>
              </a:tblGrid>
              <a:tr h="82294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0"/>
                        <a:cs typeface="Arial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神律论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Bahnsen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改革派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Van Gemeren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关键理论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Kaiser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修正路德宗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Moo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时代论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Strickland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</a:tr>
              <a:tr h="37492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民事律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如司法律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全部仍然适用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比如：死刑仍然适用于奸淫的罪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部分适用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比如： 什一奉献和借钱给信徒不应取利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)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作为司法裁判的参考原则，但不具法律效力。在这种意义上仍然适用，因为一切司法和礼仪都是根植于道德律的。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仅有原则适用，因为摩西律法是颁给以色列人的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仅有原则适用，因为摩西律法是颁给以色列人的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4714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礼仪律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所有人都赞同，旧约礼仪如牲祭和犹太祭司礼仪都已经在基督里得到了成全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84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5" name="Text Box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solidFill>
            <a:srgbClr val="000090"/>
          </a:solidFill>
        </p:spPr>
        <p:txBody>
          <a:bodyPr lIns="92075" tIns="46038" rIns="92075" bIns="46038"/>
          <a:lstStyle/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摩西律法在今日是否还有效？</a:t>
            </a:r>
            <a:endParaRPr lang="zh-CN" altLang="en-US" sz="1800" b="1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99450" y="228600"/>
            <a:ext cx="879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113b</a:t>
            </a:r>
          </a:p>
        </p:txBody>
      </p:sp>
      <p:sp>
        <p:nvSpPr>
          <p:cNvPr id="594947" name="Text Box 24"/>
          <p:cNvSpPr txBox="1">
            <a:spLocks noChangeArrowheads="1"/>
          </p:cNvSpPr>
          <p:nvPr/>
        </p:nvSpPr>
        <p:spPr bwMode="auto">
          <a:xfrm>
            <a:off x="0" y="774700"/>
            <a:ext cx="90979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Stanley N. Gundry, ed. </a:t>
            </a:r>
            <a:r>
              <a:rPr lang="en-US" altLang="zh-CN" sz="1200" b="1" i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Five Views on Law &amp; Gospel </a:t>
            </a: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summarized by Lee Hwee Chin, SBC, 2001 </a:t>
            </a:r>
          </a:p>
        </p:txBody>
      </p:sp>
      <p:graphicFrame>
        <p:nvGraphicFramePr>
          <p:cNvPr id="598044" name="Group 28"/>
          <p:cNvGraphicFramePr>
            <a:graphicFrameLocks noGrp="1"/>
          </p:cNvGraphicFramePr>
          <p:nvPr/>
        </p:nvGraphicFramePr>
        <p:xfrm>
          <a:off x="0" y="1066800"/>
          <a:ext cx="9144000" cy="5910263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371600"/>
                <a:gridCol w="1447800"/>
                <a:gridCol w="1447800"/>
                <a:gridCol w="1981200"/>
              </a:tblGrid>
              <a:tr h="881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神律论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Bahnsen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改革派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Van Gemeren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关键理论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Kaiser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修正路德宗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Moo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时代论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Strickland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</a:tr>
              <a:tr h="5029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亚伯拉罕之约与摩西之约的关系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两者皆为神的恩约，本质上是相同的。这也是为什么摩西之约至今日仍适用的原因。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摩西之约是对亚伯拉罕之约的补充。虽然形式和意义上有所不同，两者本质相近，在今日都是适用的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虽然摩西之律是颁给以色列人的，其中的道德原则依然适用于今日承受亚伯拉罕之约的人身上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与时代论者的观点一致：摩西律法是有条件的而亚伯拉罕之约是无条件的；摩西律法是特定环境下的特殊产物，是用来教导以色列人顺服的律法。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摩西之约是用来规范以色列人生活的，只有遵守某些条件才可获得亚伯拉罕之约中所应许的祝福。摩西之约今日已不再适用，因为基督已经成全了摩西律法。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31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3" name="Text Box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solidFill>
            <a:srgbClr val="000090"/>
          </a:solidFill>
        </p:spPr>
        <p:txBody>
          <a:bodyPr lIns="92075" tIns="46038" rIns="92075" bIns="46038"/>
          <a:lstStyle/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摩西律法在今日是否还有效？</a:t>
            </a:r>
            <a:endParaRPr lang="zh-CN" altLang="en-US" sz="1800" b="1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99450" y="228600"/>
            <a:ext cx="879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113b</a:t>
            </a:r>
          </a:p>
        </p:txBody>
      </p:sp>
      <p:sp>
        <p:nvSpPr>
          <p:cNvPr id="596995" name="Text Box 24"/>
          <p:cNvSpPr txBox="1">
            <a:spLocks noChangeArrowheads="1"/>
          </p:cNvSpPr>
          <p:nvPr/>
        </p:nvSpPr>
        <p:spPr bwMode="auto">
          <a:xfrm>
            <a:off x="0" y="874713"/>
            <a:ext cx="9144000" cy="184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Stanley N. Gundry, ed. </a:t>
            </a:r>
            <a:r>
              <a:rPr lang="en-US" altLang="zh-CN" sz="1200" b="1" i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Five Views on Law &amp; Gospel </a:t>
            </a: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summarized by Lee Hwee Chin, SBC, 2001 </a:t>
            </a:r>
          </a:p>
        </p:txBody>
      </p:sp>
      <p:graphicFrame>
        <p:nvGraphicFramePr>
          <p:cNvPr id="600086" name="Group 22"/>
          <p:cNvGraphicFramePr>
            <a:graphicFrameLocks noGrp="1"/>
          </p:cNvGraphicFramePr>
          <p:nvPr/>
        </p:nvGraphicFramePr>
        <p:xfrm>
          <a:off x="0" y="1066800"/>
          <a:ext cx="9144000" cy="6075363"/>
        </p:xfrm>
        <a:graphic>
          <a:graphicData uri="http://schemas.openxmlformats.org/drawingml/2006/table">
            <a:tbl>
              <a:tblPr/>
              <a:tblGrid>
                <a:gridCol w="1295400"/>
                <a:gridCol w="1447800"/>
                <a:gridCol w="1524000"/>
                <a:gridCol w="1447800"/>
                <a:gridCol w="1447800"/>
                <a:gridCol w="1981200"/>
              </a:tblGrid>
              <a:tr h="881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神律论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Bahnsen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改革派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Van Gemeren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关键理论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Kaiser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修正路德宗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Moo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时代论</a:t>
                      </a:r>
                      <a:b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Strickland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</a:tr>
              <a:tr h="5194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各理论的优势 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是一种连续的神学观点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要求道德掌管生命各个层面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看到了律法积极的意义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是一种连续的神学观点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注意到了摩西律法是基督的预表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强调了律法对今日未信者的约束力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支持了圣经中关于律法真意的教导。如道德应终于仪式。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太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23:23)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利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18-19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中关于圣洁的规定来源于神的本性。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符合了新约强调基督的律法的特质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加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6:2)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说明在新约中再次出现的旧约律法依然适用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将律法的原则应用于今日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符合圣经教导。摩西律法始于西奈山，终于基督之死，是启蒙老师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加 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3:19, 24-25)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区分以色列和教会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强调了基督的律法在今日的指导作用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2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1" name="Text Box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solidFill>
            <a:srgbClr val="000090"/>
          </a:solidFill>
        </p:spPr>
        <p:txBody>
          <a:bodyPr lIns="92075" tIns="46038" rIns="92075" bIns="46038"/>
          <a:lstStyle/>
          <a:p>
            <a:pPr algn="ctr" eaLnBrk="1" hangingPunct="1"/>
            <a:r>
              <a:rPr lang="zh-CN" altLang="en-US" sz="32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摩西律法在今日是否还有效？</a:t>
            </a:r>
          </a:p>
        </p:txBody>
      </p:sp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8299450" y="228600"/>
            <a:ext cx="879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113b</a:t>
            </a:r>
          </a:p>
        </p:txBody>
      </p:sp>
      <p:sp>
        <p:nvSpPr>
          <p:cNvPr id="599043" name="Text Box 24"/>
          <p:cNvSpPr txBox="1">
            <a:spLocks noChangeArrowheads="1"/>
          </p:cNvSpPr>
          <p:nvPr/>
        </p:nvSpPr>
        <p:spPr bwMode="auto">
          <a:xfrm>
            <a:off x="0" y="620713"/>
            <a:ext cx="90979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Stanley N. Gundry, ed. </a:t>
            </a:r>
            <a:r>
              <a:rPr lang="en-US" altLang="zh-CN" sz="1200" b="1" i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Five Views on Law &amp; Gospel </a:t>
            </a:r>
            <a:r>
              <a:rPr lang="en-US" altLang="zh-CN" sz="1200" b="1">
                <a:solidFill>
                  <a:srgbClr val="FFFFFF"/>
                </a:solidFill>
                <a:latin typeface="Comic Sans MS" charset="0"/>
                <a:cs typeface="Times New Roman" charset="0"/>
              </a:rPr>
              <a:t>summarized by Lee Hwee Chin, SBC, 2001 </a:t>
            </a:r>
          </a:p>
        </p:txBody>
      </p:sp>
      <p:graphicFrame>
        <p:nvGraphicFramePr>
          <p:cNvPr id="60214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363"/>
              </p:ext>
            </p:extLst>
          </p:nvPr>
        </p:nvGraphicFramePr>
        <p:xfrm>
          <a:off x="0" y="841210"/>
          <a:ext cx="9144000" cy="5943600"/>
        </p:xfrm>
        <a:graphic>
          <a:graphicData uri="http://schemas.openxmlformats.org/drawingml/2006/table">
            <a:tbl>
              <a:tblPr/>
              <a:tblGrid>
                <a:gridCol w="914400"/>
                <a:gridCol w="1752600"/>
                <a:gridCol w="1676400"/>
                <a:gridCol w="1295400"/>
                <a:gridCol w="1670050"/>
                <a:gridCol w="1835150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神律论</a:t>
                      </a:r>
                      <a:b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Bahnsen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改革派</a:t>
                      </a:r>
                      <a:b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Van Gemeren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关键理论</a:t>
                      </a:r>
                      <a:b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Kaiser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修正路德宗</a:t>
                      </a:r>
                      <a:b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Moo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时代论</a:t>
                      </a:r>
                      <a:b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</a:b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Strickland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020"/>
                    </a:solidFill>
                  </a:tcPr>
                </a:tc>
              </a:tr>
              <a:tr h="52117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各种观点的不足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圣经并没有严格区分道德、民事和礼仪律。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 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将神的律法强加于未得救之人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并非所有律法都是摩西之律，还有自然律和基督的律法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新约从未就民事审判引用旧约律法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 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律法定人的罪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林后 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3:9)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圣经并没有严格区分道德、民事和礼仪律。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不加区别的使用法律一词会使人迷惑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要求今日信徒仍受安息，不符合西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2:16-17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无法证实基督的律法是由道德律演变而来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将以色列和教会混为一谈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圣经并没有严格区分道德、民事和礼仪律。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 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主观挑选部分律法条文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道德律不仅限于十诫和利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18-19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一方面强调律法作为一个整体不可分割，同时却将道德部分提取出来加以支持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“律法对于今日毫无意义”的宣称过于极端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忽略了旧约中的福音的因素，而将律法和福音完全分割开来看圣经。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将律法的启示作用（永恒的，启示神的本性）和规范作用（暂时的，管理以色列民）区分开来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——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但若是旧约律法是一个整体，怎能如此划分？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•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律法并未被废去，而是被巩固了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罗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3:31)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44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6" y="38100"/>
            <a:ext cx="8355233" cy="888695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19138" indent="-719138" defTabSz="457200" eaLnBrk="1" hangingPunct="1"/>
            <a:r>
              <a:rPr lang="en-US" sz="3600" b="1" kern="1200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D. </a:t>
            </a:r>
            <a:r>
              <a:rPr lang="ja-JP" altLang="en-US" sz="3600" b="1" kern="1200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法律的目的</a:t>
            </a:r>
            <a:endParaRPr lang="en-US" sz="3600" b="1" kern="1200" dirty="0">
              <a:solidFill>
                <a:srgbClr val="FFFFFF"/>
              </a:solidFill>
              <a:effectLst>
                <a:glow rad="254000">
                  <a:srgbClr val="000000">
                    <a:alpha val="8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32644" y="857873"/>
            <a:ext cx="8845314" cy="56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719138" indent="-719138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9pPr>
          </a:lstStyle>
          <a:p>
            <a:pPr marL="0" lvl="2">
              <a:lnSpc>
                <a:spcPct val="90000"/>
              </a:lnSpc>
            </a:pPr>
            <a:r>
              <a:rPr lang="en-SG" altLang="ja-JP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1.	</a:t>
            </a:r>
            <a:r>
              <a:rPr lang="ja-JP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它</a:t>
            </a:r>
            <a:r>
              <a:rPr lang="ja-JP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揭示和暴露了人的</a:t>
            </a:r>
            <a:r>
              <a:rPr lang="ja-JP" altLang="en-US" sz="3200" b="1" dirty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罪</a:t>
            </a:r>
            <a:r>
              <a:rPr lang="ja-JP" altLang="en-US" sz="3200" b="1" dirty="0" smtClean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性</a:t>
            </a:r>
            <a:r>
              <a:rPr lang="ja-JP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加拉太书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3:19)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marL="514350" lvl="2" indent="-514350">
              <a:lnSpc>
                <a:spcPct val="90000"/>
              </a:lnSpc>
              <a:buFont typeface="+mj-lt"/>
              <a:buAutoNum type="arabicPeriod"/>
            </a:pPr>
            <a:endParaRPr lang="en-US" sz="3200" b="1" dirty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</a:endParaRPr>
          </a:p>
          <a:p>
            <a:pPr marL="0" lvl="2">
              <a:lnSpc>
                <a:spcPct val="90000"/>
              </a:lnSpc>
            </a:pPr>
            <a:r>
              <a:rPr lang="en-US" altLang="ja-JP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2.	</a:t>
            </a:r>
            <a:r>
              <a:rPr lang="ja-JP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它</a:t>
            </a:r>
            <a:r>
              <a:rPr lang="ja-JP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揭示了神的</a:t>
            </a:r>
            <a:r>
              <a:rPr lang="ja-JP" altLang="en-US" sz="3200" b="1" dirty="0" smtClean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圣洁</a:t>
            </a:r>
            <a:r>
              <a:rPr lang="ja-JP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彼得前</a:t>
            </a:r>
            <a:r>
              <a:rPr lang="ja-JP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书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1:15</a:t>
            </a:r>
            <a:r>
              <a:rPr 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marL="514350" lvl="2" indent="-514350">
              <a:lnSpc>
                <a:spcPct val="90000"/>
              </a:lnSpc>
              <a:buFont typeface="+mj-lt"/>
              <a:buAutoNum type="arabicPeriod"/>
            </a:pPr>
            <a:endParaRPr lang="en-US" sz="3200" b="1" dirty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</a:endParaRPr>
          </a:p>
          <a:p>
            <a:pPr marL="514350" lvl="2" indent="-514350">
              <a:lnSpc>
                <a:spcPct val="90000"/>
              </a:lnSpc>
              <a:buAutoNum type="arabicPeriod" startAt="3"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它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揭示了人与神友谊时的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圣洁标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准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SG" altLang="zh-CN" sz="3200" b="1" dirty="0" smtClean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lvl="2">
              <a:lnSpc>
                <a:spcPct val="90000"/>
              </a:lnSpc>
            </a:pPr>
            <a:r>
              <a:rPr lang="en-SG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ja-JP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r>
              <a:rPr lang="ja-JP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篇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24:3-5).</a:t>
            </a:r>
          </a:p>
          <a:p>
            <a:pPr marL="514350" lvl="2" indent="-514350">
              <a:lnSpc>
                <a:spcPct val="90000"/>
              </a:lnSpc>
              <a:buFont typeface="+mj-lt"/>
              <a:buAutoNum type="arabicPeriod"/>
            </a:pPr>
            <a:endParaRPr lang="en-US" sz="3200" b="1" dirty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</a:endParaRPr>
          </a:p>
          <a:p>
            <a:pPr marL="514350" lvl="2" indent="-514350">
              <a:lnSpc>
                <a:spcPct val="90000"/>
              </a:lnSpc>
              <a:buAutoNum type="arabicPeriod" startAt="4"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它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监督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了以色列人被赎回后在体格，精神和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心灵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上的发展，一直到他在基督里得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成熟</a:t>
            </a:r>
            <a:r>
              <a:rPr lang="en-US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SG" altLang="zh-CN" sz="3200" b="1" dirty="0" smtClean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lvl="2">
              <a:lnSpc>
                <a:spcPct val="90000"/>
              </a:lnSpc>
            </a:pPr>
            <a:r>
              <a:rPr lang="en-SG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SG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加拉太书里</a:t>
            </a:r>
            <a:r>
              <a:rPr lang="en-US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en-US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24)</a:t>
            </a:r>
            <a:endParaRPr lang="en-US" altLang="zh-CN" sz="3200" b="1" dirty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lvl="2">
              <a:lnSpc>
                <a:spcPct val="90000"/>
              </a:lnSpc>
            </a:pPr>
            <a:endParaRPr lang="en-US" sz="3200" b="1" dirty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8379780" y="87313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Arial" charset="0"/>
              </a:rPr>
              <a:t>113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6516052"/>
            <a:ext cx="9144000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b="1" kern="0">
                <a:solidFill>
                  <a:srgbClr val="FFFFFF"/>
                </a:solidFill>
                <a:latin typeface="Arial" charset="0"/>
                <a:cs typeface="MS PGothic" charset="0"/>
              </a:defRPr>
            </a:lvl1pPr>
            <a:lvl2pPr marL="742950" indent="-285750">
              <a:defRPr>
                <a:ea typeface="MS PGothic" charset="0"/>
                <a:cs typeface="MS PGothic" charset="0"/>
              </a:defRPr>
            </a:lvl2pPr>
            <a:lvl3pPr marL="1143000" indent="-228600">
              <a:defRPr>
                <a:ea typeface="MS PGothic" charset="0"/>
                <a:cs typeface="MS PGothic" charset="0"/>
              </a:defRPr>
            </a:lvl3pPr>
            <a:lvl4pPr marL="1600200" indent="-228600">
              <a:defRPr>
                <a:ea typeface="MS PGothic" charset="0"/>
                <a:cs typeface="MS PGothic" charset="0"/>
              </a:defRPr>
            </a:lvl4pPr>
            <a:lvl5pPr marL="2057400" indent="-228600">
              <a:defRPr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9pPr>
          </a:lstStyle>
          <a:p>
            <a:pPr marL="0" lvl="2" indent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  <a:latin typeface="Arial"/>
                <a:cs typeface="Arial"/>
              </a:rPr>
              <a:t>J. Dwight Pentecost, </a:t>
            </a:r>
            <a:r>
              <a:rPr lang="en-US" b="1" dirty="0" smtClean="0">
                <a:solidFill>
                  <a:srgbClr val="EAEAEA"/>
                </a:solidFill>
                <a:latin typeface="Arial"/>
                <a:cs typeface="Arial"/>
              </a:rPr>
              <a:t>“The Purpose of the Law,” </a:t>
            </a:r>
            <a:r>
              <a:rPr lang="en-US" b="1" i="1" dirty="0" smtClean="0">
                <a:solidFill>
                  <a:srgbClr val="EAEAEA"/>
                </a:solidFill>
                <a:latin typeface="Arial"/>
                <a:cs typeface="Arial"/>
              </a:rPr>
              <a:t>Bib Sac</a:t>
            </a:r>
            <a:r>
              <a:rPr lang="en-US" b="1" dirty="0" smtClean="0">
                <a:solidFill>
                  <a:srgbClr val="EAEAEA"/>
                </a:solidFill>
                <a:latin typeface="Arial"/>
                <a:cs typeface="Arial"/>
              </a:rPr>
              <a:t> 128 (July 1971): 227-33</a:t>
            </a:r>
            <a:endParaRPr lang="en-US" b="1" dirty="0">
              <a:solidFill>
                <a:srgbClr val="EAEAE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0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9" y="38100"/>
            <a:ext cx="8355233" cy="888695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19138" indent="-719138" defTabSz="457200" eaLnBrk="1" hangingPunct="1"/>
            <a:r>
              <a:rPr lang="en-US" sz="3600" b="1" kern="1200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Arial"/>
                <a:cs typeface="Arial"/>
              </a:rPr>
              <a:t>D. </a:t>
            </a:r>
            <a:r>
              <a:rPr lang="ja-JP" altLang="en-US" sz="3600" b="1" kern="1200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法律的目的</a:t>
            </a:r>
            <a:endParaRPr lang="en-US" sz="3600" b="1" kern="1200" dirty="0">
              <a:solidFill>
                <a:srgbClr val="FFFFFF"/>
              </a:solidFill>
              <a:effectLst>
                <a:glow rad="254000">
                  <a:srgbClr val="000000">
                    <a:alpha val="8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0316" y="755412"/>
            <a:ext cx="835078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719138" indent="-719138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9pPr>
          </a:lstStyle>
          <a:p>
            <a:pPr marL="514350" lvl="2" indent="-514350">
              <a:lnSpc>
                <a:spcPct val="90000"/>
              </a:lnSpc>
              <a:buFont typeface="+mj-lt"/>
              <a:buAutoNum type="arabicPeriod" startAt="5"/>
            </a:pP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它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使人民统一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，让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他们在自愿服从神的法令之下建立了国家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marL="0" lvl="2">
              <a:lnSpc>
                <a:spcPct val="9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(</a:t>
            </a:r>
            <a:r>
              <a:rPr lang="ja-JP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出埃及</a:t>
            </a:r>
            <a:r>
              <a:rPr lang="ja-JP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记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19:5-8</a:t>
            </a:r>
            <a:r>
              <a:rPr 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; </a:t>
            </a:r>
            <a:r>
              <a:rPr lang="ja-JP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申命</a:t>
            </a:r>
            <a:r>
              <a:rPr lang="ja-JP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记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5:27-28</a:t>
            </a:r>
            <a:r>
              <a:rPr 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).</a:t>
            </a:r>
          </a:p>
          <a:p>
            <a:pPr marL="514350" lvl="2" indent="-514350">
              <a:lnSpc>
                <a:spcPct val="90000"/>
              </a:lnSpc>
              <a:buFont typeface="+mj-lt"/>
              <a:buAutoNum type="arabicPeriod" startAt="5"/>
            </a:pPr>
            <a:endParaRPr lang="en-US" sz="3200" b="1" dirty="0" smtClean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lvl="2">
              <a:lnSpc>
                <a:spcPct val="9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6.	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它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使以色列与其他的国家有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分别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，让他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们</a:t>
            </a: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成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为一个祭司国家来把神的真相调解</a:t>
            </a:r>
          </a:p>
          <a:p>
            <a:pPr marL="0" lvl="2">
              <a:lnSpc>
                <a:spcPct val="90000"/>
              </a:lnSpc>
            </a:pP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给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这些国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家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出埃及记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31:13)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marL="514350" lvl="2" indent="-514350">
              <a:lnSpc>
                <a:spcPct val="90000"/>
              </a:lnSpc>
              <a:buFont typeface="+mj-lt"/>
              <a:buAutoNum type="arabicPeriod" startAt="5"/>
            </a:pPr>
            <a:endParaRPr lang="en-US" sz="3200" b="1" dirty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</a:endParaRPr>
          </a:p>
          <a:p>
            <a:pPr marL="0" lvl="2">
              <a:lnSpc>
                <a:spcPct val="90000"/>
              </a:lnSpc>
            </a:pP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7.	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虽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然以色列人已担任被赎回的身分， 法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律</a:t>
            </a: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提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供有关于罪的原谅，让以色列人恢复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得</a:t>
            </a: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的友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谊</a:t>
            </a: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利未</a:t>
            </a:r>
            <a:r>
              <a:rPr lang="ja-JP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记 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1–7</a:t>
            </a:r>
            <a:r>
              <a:rPr 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US" sz="3200" b="1" dirty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8379780" y="87313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Arial" charset="0"/>
              </a:rPr>
              <a:t>113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6516052"/>
            <a:ext cx="9144000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b="1" kern="0">
                <a:solidFill>
                  <a:srgbClr val="FFFFFF"/>
                </a:solidFill>
                <a:latin typeface="Arial" charset="0"/>
                <a:cs typeface="MS PGothic" charset="0"/>
              </a:defRPr>
            </a:lvl1pPr>
            <a:lvl2pPr marL="742950" indent="-285750">
              <a:defRPr>
                <a:ea typeface="MS PGothic" charset="0"/>
                <a:cs typeface="MS PGothic" charset="0"/>
              </a:defRPr>
            </a:lvl2pPr>
            <a:lvl3pPr marL="1143000" indent="-228600">
              <a:defRPr>
                <a:ea typeface="MS PGothic" charset="0"/>
                <a:cs typeface="MS PGothic" charset="0"/>
              </a:defRPr>
            </a:lvl3pPr>
            <a:lvl4pPr marL="1600200" indent="-228600">
              <a:defRPr>
                <a:ea typeface="MS PGothic" charset="0"/>
                <a:cs typeface="MS PGothic" charset="0"/>
              </a:defRPr>
            </a:lvl4pPr>
            <a:lvl5pPr marL="2057400" indent="-228600">
              <a:defRPr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9pPr>
          </a:lstStyle>
          <a:p>
            <a:pPr marL="0" lvl="2" indent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  <a:latin typeface="Arial"/>
                <a:cs typeface="Arial"/>
              </a:rPr>
              <a:t>J. Dwight Pentecost, </a:t>
            </a:r>
            <a:r>
              <a:rPr lang="en-US" b="1" dirty="0" smtClean="0">
                <a:solidFill>
                  <a:srgbClr val="EAEAEA"/>
                </a:solidFill>
                <a:latin typeface="Arial"/>
                <a:cs typeface="Arial"/>
              </a:rPr>
              <a:t>“The Purpose of the Law,” </a:t>
            </a:r>
            <a:r>
              <a:rPr lang="en-US" b="1" i="1" dirty="0" smtClean="0">
                <a:solidFill>
                  <a:srgbClr val="EAEAEA"/>
                </a:solidFill>
                <a:latin typeface="Arial"/>
                <a:cs typeface="Arial"/>
              </a:rPr>
              <a:t>Bib Sac</a:t>
            </a:r>
            <a:r>
              <a:rPr lang="en-US" b="1" dirty="0" smtClean="0">
                <a:solidFill>
                  <a:srgbClr val="EAEAEA"/>
                </a:solidFill>
                <a:latin typeface="Arial"/>
                <a:cs typeface="Arial"/>
              </a:rPr>
              <a:t> 128 (July 1971): 227-33</a:t>
            </a:r>
            <a:endParaRPr lang="en-US" b="1" dirty="0">
              <a:solidFill>
                <a:srgbClr val="EAEAE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3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69" name="Freeform 2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2147483647 w 1021"/>
              <a:gd name="T1" fmla="*/ 2147483647 h 1921"/>
              <a:gd name="T2" fmla="*/ 2147483647 w 1021"/>
              <a:gd name="T3" fmla="*/ 2147483647 h 1921"/>
              <a:gd name="T4" fmla="*/ 2147483647 w 1021"/>
              <a:gd name="T5" fmla="*/ 2147483647 h 1921"/>
              <a:gd name="T6" fmla="*/ 2147483647 w 1021"/>
              <a:gd name="T7" fmla="*/ 2147483647 h 1921"/>
              <a:gd name="T8" fmla="*/ 2147483647 w 1021"/>
              <a:gd name="T9" fmla="*/ 2147483647 h 1921"/>
              <a:gd name="T10" fmla="*/ 2147483647 w 1021"/>
              <a:gd name="T11" fmla="*/ 2147483647 h 1921"/>
              <a:gd name="T12" fmla="*/ 2147483647 w 1021"/>
              <a:gd name="T13" fmla="*/ 2147483647 h 1921"/>
              <a:gd name="T14" fmla="*/ 2147483647 w 1021"/>
              <a:gd name="T15" fmla="*/ 2147483647 h 1921"/>
              <a:gd name="T16" fmla="*/ 2147483647 w 1021"/>
              <a:gd name="T17" fmla="*/ 2147483647 h 1921"/>
              <a:gd name="T18" fmla="*/ 2147483647 w 1021"/>
              <a:gd name="T19" fmla="*/ 2147483647 h 1921"/>
              <a:gd name="T20" fmla="*/ 2147483647 w 1021"/>
              <a:gd name="T21" fmla="*/ 2147483647 h 1921"/>
              <a:gd name="T22" fmla="*/ 2147483647 w 1021"/>
              <a:gd name="T23" fmla="*/ 2147483647 h 1921"/>
              <a:gd name="T24" fmla="*/ 2147483647 w 1021"/>
              <a:gd name="T25" fmla="*/ 2147483647 h 1921"/>
              <a:gd name="T26" fmla="*/ 2147483647 w 1021"/>
              <a:gd name="T27" fmla="*/ 2147483647 h 1921"/>
              <a:gd name="T28" fmla="*/ 2147483647 w 1021"/>
              <a:gd name="T29" fmla="*/ 2147483647 h 1921"/>
              <a:gd name="T30" fmla="*/ 2147483647 w 1021"/>
              <a:gd name="T31" fmla="*/ 2147483647 h 1921"/>
              <a:gd name="T32" fmla="*/ 2147483647 w 1021"/>
              <a:gd name="T33" fmla="*/ 2147483647 h 1921"/>
              <a:gd name="T34" fmla="*/ 2147483647 w 1021"/>
              <a:gd name="T35" fmla="*/ 2147483647 h 1921"/>
              <a:gd name="T36" fmla="*/ 2147483647 w 1021"/>
              <a:gd name="T37" fmla="*/ 2147483647 h 1921"/>
              <a:gd name="T38" fmla="*/ 2147483647 w 1021"/>
              <a:gd name="T39" fmla="*/ 2147483647 h 1921"/>
              <a:gd name="T40" fmla="*/ 2147483647 w 1021"/>
              <a:gd name="T41" fmla="*/ 2147483647 h 1921"/>
              <a:gd name="T42" fmla="*/ 2147483647 w 1021"/>
              <a:gd name="T43" fmla="*/ 2147483647 h 1921"/>
              <a:gd name="T44" fmla="*/ 2147483647 w 1021"/>
              <a:gd name="T45" fmla="*/ 2147483647 h 1921"/>
              <a:gd name="T46" fmla="*/ 2147483647 w 1021"/>
              <a:gd name="T47" fmla="*/ 2147483647 h 1921"/>
              <a:gd name="T48" fmla="*/ 2147483647 w 1021"/>
              <a:gd name="T49" fmla="*/ 2147483647 h 1921"/>
              <a:gd name="T50" fmla="*/ 2147483647 w 1021"/>
              <a:gd name="T51" fmla="*/ 2147483647 h 1921"/>
              <a:gd name="T52" fmla="*/ 2147483647 w 1021"/>
              <a:gd name="T53" fmla="*/ 2147483647 h 1921"/>
              <a:gd name="T54" fmla="*/ 2147483647 w 1021"/>
              <a:gd name="T55" fmla="*/ 2147483647 h 1921"/>
              <a:gd name="T56" fmla="*/ 2147483647 w 1021"/>
              <a:gd name="T57" fmla="*/ 2147483647 h 1921"/>
              <a:gd name="T58" fmla="*/ 2147483647 w 1021"/>
              <a:gd name="T59" fmla="*/ 2147483647 h 1921"/>
              <a:gd name="T60" fmla="*/ 2147483647 w 1021"/>
              <a:gd name="T61" fmla="*/ 2147483647 h 1921"/>
              <a:gd name="T62" fmla="*/ 2147483647 w 1021"/>
              <a:gd name="T63" fmla="*/ 2147483647 h 1921"/>
              <a:gd name="T64" fmla="*/ 2147483647 w 1021"/>
              <a:gd name="T65" fmla="*/ 2147483647 h 1921"/>
              <a:gd name="T66" fmla="*/ 2147483647 w 1021"/>
              <a:gd name="T67" fmla="*/ 2147483647 h 1921"/>
              <a:gd name="T68" fmla="*/ 2147483647 w 1021"/>
              <a:gd name="T69" fmla="*/ 2147483647 h 1921"/>
              <a:gd name="T70" fmla="*/ 2147483647 w 1021"/>
              <a:gd name="T71" fmla="*/ 2147483647 h 1921"/>
              <a:gd name="T72" fmla="*/ 2147483647 w 1021"/>
              <a:gd name="T73" fmla="*/ 2147483647 h 1921"/>
              <a:gd name="T74" fmla="*/ 2147483647 w 1021"/>
              <a:gd name="T75" fmla="*/ 2147483647 h 1921"/>
              <a:gd name="T76" fmla="*/ 2147483647 w 1021"/>
              <a:gd name="T77" fmla="*/ 2147483647 h 1921"/>
              <a:gd name="T78" fmla="*/ 2147483647 w 1021"/>
              <a:gd name="T79" fmla="*/ 2147483647 h 1921"/>
              <a:gd name="T80" fmla="*/ 0 w 1021"/>
              <a:gd name="T81" fmla="*/ 2147483647 h 19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1"/>
              <a:gd name="T124" fmla="*/ 0 h 1921"/>
              <a:gd name="T125" fmla="*/ 1021 w 1021"/>
              <a:gd name="T126" fmla="*/ 1921 h 19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928771" name="Rectangle 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28772" name="Freeform 5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2147483647 w 901"/>
              <a:gd name="T1" fmla="*/ 0 h 1321"/>
              <a:gd name="T2" fmla="*/ 2147483647 w 901"/>
              <a:gd name="T3" fmla="*/ 2147483647 h 1321"/>
              <a:gd name="T4" fmla="*/ 2147483647 w 901"/>
              <a:gd name="T5" fmla="*/ 2147483647 h 1321"/>
              <a:gd name="T6" fmla="*/ 2147483647 w 901"/>
              <a:gd name="T7" fmla="*/ 2147483647 h 1321"/>
              <a:gd name="T8" fmla="*/ 2147483647 w 901"/>
              <a:gd name="T9" fmla="*/ 2147483647 h 1321"/>
              <a:gd name="T10" fmla="*/ 2147483647 w 901"/>
              <a:gd name="T11" fmla="*/ 2147483647 h 1321"/>
              <a:gd name="T12" fmla="*/ 2147483647 w 901"/>
              <a:gd name="T13" fmla="*/ 2147483647 h 1321"/>
              <a:gd name="T14" fmla="*/ 2147483647 w 901"/>
              <a:gd name="T15" fmla="*/ 2147483647 h 1321"/>
              <a:gd name="T16" fmla="*/ 2147483647 w 901"/>
              <a:gd name="T17" fmla="*/ 2147483647 h 1321"/>
              <a:gd name="T18" fmla="*/ 2147483647 w 901"/>
              <a:gd name="T19" fmla="*/ 2147483647 h 1321"/>
              <a:gd name="T20" fmla="*/ 2147483647 w 901"/>
              <a:gd name="T21" fmla="*/ 2147483647 h 1321"/>
              <a:gd name="T22" fmla="*/ 2147483647 w 901"/>
              <a:gd name="T23" fmla="*/ 2147483647 h 1321"/>
              <a:gd name="T24" fmla="*/ 2147483647 w 901"/>
              <a:gd name="T25" fmla="*/ 2147483647 h 1321"/>
              <a:gd name="T26" fmla="*/ 2147483647 w 901"/>
              <a:gd name="T27" fmla="*/ 2147483647 h 1321"/>
              <a:gd name="T28" fmla="*/ 2147483647 w 901"/>
              <a:gd name="T29" fmla="*/ 2147483647 h 1321"/>
              <a:gd name="T30" fmla="*/ 2147483647 w 901"/>
              <a:gd name="T31" fmla="*/ 2147483647 h 1321"/>
              <a:gd name="T32" fmla="*/ 2147483647 w 901"/>
              <a:gd name="T33" fmla="*/ 2147483647 h 1321"/>
              <a:gd name="T34" fmla="*/ 2147483647 w 901"/>
              <a:gd name="T35" fmla="*/ 2147483647 h 1321"/>
              <a:gd name="T36" fmla="*/ 2147483647 w 901"/>
              <a:gd name="T37" fmla="*/ 2147483647 h 1321"/>
              <a:gd name="T38" fmla="*/ 2147483647 w 901"/>
              <a:gd name="T39" fmla="*/ 2147483647 h 1321"/>
              <a:gd name="T40" fmla="*/ 2147483647 w 901"/>
              <a:gd name="T41" fmla="*/ 2147483647 h 1321"/>
              <a:gd name="T42" fmla="*/ 2147483647 w 901"/>
              <a:gd name="T43" fmla="*/ 2147483647 h 1321"/>
              <a:gd name="T44" fmla="*/ 2147483647 w 901"/>
              <a:gd name="T45" fmla="*/ 2147483647 h 1321"/>
              <a:gd name="T46" fmla="*/ 2147483647 w 901"/>
              <a:gd name="T47" fmla="*/ 2147483647 h 1321"/>
              <a:gd name="T48" fmla="*/ 2147483647 w 901"/>
              <a:gd name="T49" fmla="*/ 2147483647 h 1321"/>
              <a:gd name="T50" fmla="*/ 2147483647 w 901"/>
              <a:gd name="T51" fmla="*/ 2147483647 h 1321"/>
              <a:gd name="T52" fmla="*/ 2147483647 w 901"/>
              <a:gd name="T53" fmla="*/ 2147483647 h 1321"/>
              <a:gd name="T54" fmla="*/ 2147483647 w 901"/>
              <a:gd name="T55" fmla="*/ 2147483647 h 1321"/>
              <a:gd name="T56" fmla="*/ 2147483647 w 901"/>
              <a:gd name="T57" fmla="*/ 2147483647 h 1321"/>
              <a:gd name="T58" fmla="*/ 2147483647 w 901"/>
              <a:gd name="T59" fmla="*/ 2147483647 h 1321"/>
              <a:gd name="T60" fmla="*/ 2147483647 w 901"/>
              <a:gd name="T61" fmla="*/ 2147483647 h 1321"/>
              <a:gd name="T62" fmla="*/ 2147483647 w 901"/>
              <a:gd name="T63" fmla="*/ 2147483647 h 1321"/>
              <a:gd name="T64" fmla="*/ 2147483647 w 901"/>
              <a:gd name="T65" fmla="*/ 2147483647 h 1321"/>
              <a:gd name="T66" fmla="*/ 2147483647 w 901"/>
              <a:gd name="T67" fmla="*/ 2147483647 h 1321"/>
              <a:gd name="T68" fmla="*/ 2147483647 w 901"/>
              <a:gd name="T69" fmla="*/ 2147483647 h 1321"/>
              <a:gd name="T70" fmla="*/ 2147483647 w 901"/>
              <a:gd name="T71" fmla="*/ 2147483647 h 1321"/>
              <a:gd name="T72" fmla="*/ 2147483647 w 901"/>
              <a:gd name="T73" fmla="*/ 2147483647 h 1321"/>
              <a:gd name="T74" fmla="*/ 2147483647 w 901"/>
              <a:gd name="T75" fmla="*/ 2147483647 h 1321"/>
              <a:gd name="T76" fmla="*/ 2147483647 w 901"/>
              <a:gd name="T77" fmla="*/ 2147483647 h 1321"/>
              <a:gd name="T78" fmla="*/ 2147483647 w 901"/>
              <a:gd name="T79" fmla="*/ 2147483647 h 1321"/>
              <a:gd name="T80" fmla="*/ 2147483647 w 901"/>
              <a:gd name="T81" fmla="*/ 2147483647 h 1321"/>
              <a:gd name="T82" fmla="*/ 2147483647 w 901"/>
              <a:gd name="T83" fmla="*/ 2147483647 h 1321"/>
              <a:gd name="T84" fmla="*/ 2147483647 w 901"/>
              <a:gd name="T85" fmla="*/ 2147483647 h 1321"/>
              <a:gd name="T86" fmla="*/ 2147483647 w 901"/>
              <a:gd name="T87" fmla="*/ 2147483647 h 1321"/>
              <a:gd name="T88" fmla="*/ 2147483647 w 901"/>
              <a:gd name="T89" fmla="*/ 2147483647 h 1321"/>
              <a:gd name="T90" fmla="*/ 2147483647 w 901"/>
              <a:gd name="T91" fmla="*/ 2147483647 h 1321"/>
              <a:gd name="T92" fmla="*/ 2147483647 w 901"/>
              <a:gd name="T93" fmla="*/ 2147483647 h 1321"/>
              <a:gd name="T94" fmla="*/ 2147483647 w 901"/>
              <a:gd name="T95" fmla="*/ 2147483647 h 1321"/>
              <a:gd name="T96" fmla="*/ 2147483647 w 901"/>
              <a:gd name="T97" fmla="*/ 2147483647 h 1321"/>
              <a:gd name="T98" fmla="*/ 2147483647 w 901"/>
              <a:gd name="T99" fmla="*/ 2147483647 h 1321"/>
              <a:gd name="T100" fmla="*/ 2147483647 w 901"/>
              <a:gd name="T101" fmla="*/ 2147483647 h 1321"/>
              <a:gd name="T102" fmla="*/ 2147483647 w 901"/>
              <a:gd name="T103" fmla="*/ 2147483647 h 1321"/>
              <a:gd name="T104" fmla="*/ 2147483647 w 901"/>
              <a:gd name="T105" fmla="*/ 2147483647 h 1321"/>
              <a:gd name="T106" fmla="*/ 2147483647 w 901"/>
              <a:gd name="T107" fmla="*/ 2147483647 h 1321"/>
              <a:gd name="T108" fmla="*/ 2147483647 w 901"/>
              <a:gd name="T109" fmla="*/ 2147483647 h 1321"/>
              <a:gd name="T110" fmla="*/ 2147483647 w 901"/>
              <a:gd name="T111" fmla="*/ 2147483647 h 1321"/>
              <a:gd name="T112" fmla="*/ 2147483647 w 901"/>
              <a:gd name="T113" fmla="*/ 2147483647 h 1321"/>
              <a:gd name="T114" fmla="*/ 2147483647 w 901"/>
              <a:gd name="T115" fmla="*/ 2147483647 h 1321"/>
              <a:gd name="T116" fmla="*/ 2147483647 w 901"/>
              <a:gd name="T117" fmla="*/ 2147483647 h 1321"/>
              <a:gd name="T118" fmla="*/ 0 w 901"/>
              <a:gd name="T119" fmla="*/ 2147483647 h 132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1"/>
              <a:gd name="T181" fmla="*/ 0 h 1321"/>
              <a:gd name="T182" fmla="*/ 901 w 901"/>
              <a:gd name="T183" fmla="*/ 1321 h 132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28773" name="Freeform 6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147483647 w 2581"/>
              <a:gd name="T1" fmla="*/ 2147483647 h 1837"/>
              <a:gd name="T2" fmla="*/ 2147483647 w 2581"/>
              <a:gd name="T3" fmla="*/ 2147483647 h 1837"/>
              <a:gd name="T4" fmla="*/ 2147483647 w 2581"/>
              <a:gd name="T5" fmla="*/ 2147483647 h 1837"/>
              <a:gd name="T6" fmla="*/ 2147483647 w 2581"/>
              <a:gd name="T7" fmla="*/ 2147483647 h 1837"/>
              <a:gd name="T8" fmla="*/ 2147483647 w 2581"/>
              <a:gd name="T9" fmla="*/ 2147483647 h 1837"/>
              <a:gd name="T10" fmla="*/ 2147483647 w 2581"/>
              <a:gd name="T11" fmla="*/ 2147483647 h 1837"/>
              <a:gd name="T12" fmla="*/ 2147483647 w 2581"/>
              <a:gd name="T13" fmla="*/ 2147483647 h 1837"/>
              <a:gd name="T14" fmla="*/ 2147483647 w 2581"/>
              <a:gd name="T15" fmla="*/ 2147483647 h 1837"/>
              <a:gd name="T16" fmla="*/ 2147483647 w 2581"/>
              <a:gd name="T17" fmla="*/ 2147483647 h 1837"/>
              <a:gd name="T18" fmla="*/ 2147483647 w 2581"/>
              <a:gd name="T19" fmla="*/ 2147483647 h 1837"/>
              <a:gd name="T20" fmla="*/ 2147483647 w 2581"/>
              <a:gd name="T21" fmla="*/ 2147483647 h 1837"/>
              <a:gd name="T22" fmla="*/ 2147483647 w 2581"/>
              <a:gd name="T23" fmla="*/ 2147483647 h 1837"/>
              <a:gd name="T24" fmla="*/ 2147483647 w 2581"/>
              <a:gd name="T25" fmla="*/ 2147483647 h 1837"/>
              <a:gd name="T26" fmla="*/ 2147483647 w 2581"/>
              <a:gd name="T27" fmla="*/ 2147483647 h 1837"/>
              <a:gd name="T28" fmla="*/ 2147483647 w 2581"/>
              <a:gd name="T29" fmla="*/ 2147483647 h 1837"/>
              <a:gd name="T30" fmla="*/ 2147483647 w 2581"/>
              <a:gd name="T31" fmla="*/ 2147483647 h 1837"/>
              <a:gd name="T32" fmla="*/ 2147483647 w 2581"/>
              <a:gd name="T33" fmla="*/ 2147483647 h 1837"/>
              <a:gd name="T34" fmla="*/ 2147483647 w 2581"/>
              <a:gd name="T35" fmla="*/ 2147483647 h 1837"/>
              <a:gd name="T36" fmla="*/ 2147483647 w 2581"/>
              <a:gd name="T37" fmla="*/ 2147483647 h 1837"/>
              <a:gd name="T38" fmla="*/ 2147483647 w 2581"/>
              <a:gd name="T39" fmla="*/ 2147483647 h 1837"/>
              <a:gd name="T40" fmla="*/ 2147483647 w 2581"/>
              <a:gd name="T41" fmla="*/ 2147483647 h 1837"/>
              <a:gd name="T42" fmla="*/ 2147483647 w 2581"/>
              <a:gd name="T43" fmla="*/ 2147483647 h 1837"/>
              <a:gd name="T44" fmla="*/ 2147483647 w 2581"/>
              <a:gd name="T45" fmla="*/ 2147483647 h 1837"/>
              <a:gd name="T46" fmla="*/ 2147483647 w 2581"/>
              <a:gd name="T47" fmla="*/ 2147483647 h 1837"/>
              <a:gd name="T48" fmla="*/ 2147483647 w 2581"/>
              <a:gd name="T49" fmla="*/ 2147483647 h 1837"/>
              <a:gd name="T50" fmla="*/ 2147483647 w 2581"/>
              <a:gd name="T51" fmla="*/ 2147483647 h 1837"/>
              <a:gd name="T52" fmla="*/ 2147483647 w 2581"/>
              <a:gd name="T53" fmla="*/ 2147483647 h 1837"/>
              <a:gd name="T54" fmla="*/ 2147483647 w 2581"/>
              <a:gd name="T55" fmla="*/ 2147483647 h 1837"/>
              <a:gd name="T56" fmla="*/ 2147483647 w 2581"/>
              <a:gd name="T57" fmla="*/ 2147483647 h 1837"/>
              <a:gd name="T58" fmla="*/ 2147483647 w 2581"/>
              <a:gd name="T59" fmla="*/ 2147483647 h 1837"/>
              <a:gd name="T60" fmla="*/ 2147483647 w 2581"/>
              <a:gd name="T61" fmla="*/ 2147483647 h 1837"/>
              <a:gd name="T62" fmla="*/ 2147483647 w 2581"/>
              <a:gd name="T63" fmla="*/ 2147483647 h 1837"/>
              <a:gd name="T64" fmla="*/ 2147483647 w 2581"/>
              <a:gd name="T65" fmla="*/ 2147483647 h 1837"/>
              <a:gd name="T66" fmla="*/ 2147483647 w 2581"/>
              <a:gd name="T67" fmla="*/ 2147483647 h 1837"/>
              <a:gd name="T68" fmla="*/ 2147483647 w 2581"/>
              <a:gd name="T69" fmla="*/ 2147483647 h 1837"/>
              <a:gd name="T70" fmla="*/ 2147483647 w 2581"/>
              <a:gd name="T71" fmla="*/ 2147483647 h 1837"/>
              <a:gd name="T72" fmla="*/ 2147483647 w 2581"/>
              <a:gd name="T73" fmla="*/ 2147483647 h 1837"/>
              <a:gd name="T74" fmla="*/ 2147483647 w 2581"/>
              <a:gd name="T75" fmla="*/ 2147483647 h 1837"/>
              <a:gd name="T76" fmla="*/ 2147483647 w 2581"/>
              <a:gd name="T77" fmla="*/ 2147483647 h 1837"/>
              <a:gd name="T78" fmla="*/ 2147483647 w 2581"/>
              <a:gd name="T79" fmla="*/ 2147483647 h 1837"/>
              <a:gd name="T80" fmla="*/ 2147483647 w 2581"/>
              <a:gd name="T81" fmla="*/ 2147483647 h 1837"/>
              <a:gd name="T82" fmla="*/ 2147483647 w 2581"/>
              <a:gd name="T83" fmla="*/ 2147483647 h 1837"/>
              <a:gd name="T84" fmla="*/ 2147483647 w 2581"/>
              <a:gd name="T85" fmla="*/ 2147483647 h 1837"/>
              <a:gd name="T86" fmla="*/ 2147483647 w 2581"/>
              <a:gd name="T87" fmla="*/ 2147483647 h 1837"/>
              <a:gd name="T88" fmla="*/ 2147483647 w 2581"/>
              <a:gd name="T89" fmla="*/ 2147483647 h 1837"/>
              <a:gd name="T90" fmla="*/ 2147483647 w 2581"/>
              <a:gd name="T91" fmla="*/ 2147483647 h 1837"/>
              <a:gd name="T92" fmla="*/ 2147483647 w 2581"/>
              <a:gd name="T93" fmla="*/ 2147483647 h 1837"/>
              <a:gd name="T94" fmla="*/ 2147483647 w 2581"/>
              <a:gd name="T95" fmla="*/ 2147483647 h 1837"/>
              <a:gd name="T96" fmla="*/ 2147483647 w 2581"/>
              <a:gd name="T97" fmla="*/ 2147483647 h 1837"/>
              <a:gd name="T98" fmla="*/ 2147483647 w 2581"/>
              <a:gd name="T99" fmla="*/ 2147483647 h 1837"/>
              <a:gd name="T100" fmla="*/ 2147483647 w 2581"/>
              <a:gd name="T101" fmla="*/ 0 h 1837"/>
              <a:gd name="T102" fmla="*/ 2147483647 w 2581"/>
              <a:gd name="T103" fmla="*/ 0 h 1837"/>
              <a:gd name="T104" fmla="*/ 2147483647 w 2581"/>
              <a:gd name="T105" fmla="*/ 2147483647 h 1837"/>
              <a:gd name="T106" fmla="*/ 2147483647 w 2581"/>
              <a:gd name="T107" fmla="*/ 2147483647 h 1837"/>
              <a:gd name="T108" fmla="*/ 2147483647 w 2581"/>
              <a:gd name="T109" fmla="*/ 2147483647 h 1837"/>
              <a:gd name="T110" fmla="*/ 0 w 2581"/>
              <a:gd name="T111" fmla="*/ 2147483647 h 1837"/>
              <a:gd name="T112" fmla="*/ 0 w 2581"/>
              <a:gd name="T113" fmla="*/ 2147483647 h 1837"/>
              <a:gd name="T114" fmla="*/ 2147483647 w 2581"/>
              <a:gd name="T115" fmla="*/ 2147483647 h 1837"/>
              <a:gd name="T116" fmla="*/ 2147483647 w 2581"/>
              <a:gd name="T117" fmla="*/ 2147483647 h 1837"/>
              <a:gd name="T118" fmla="*/ 2147483647 w 2581"/>
              <a:gd name="T119" fmla="*/ 2147483647 h 1837"/>
              <a:gd name="T120" fmla="*/ 2147483647 w 2581"/>
              <a:gd name="T121" fmla="*/ 2147483647 h 1837"/>
              <a:gd name="T122" fmla="*/ 2147483647 w 2581"/>
              <a:gd name="T123" fmla="*/ 2147483647 h 1837"/>
              <a:gd name="T124" fmla="*/ 2147483647 w 2581"/>
              <a:gd name="T125" fmla="*/ 2147483647 h 18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81"/>
              <a:gd name="T190" fmla="*/ 0 h 1837"/>
              <a:gd name="T191" fmla="*/ 2581 w 2581"/>
              <a:gd name="T192" fmla="*/ 1837 h 18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30738" y="2649538"/>
            <a:ext cx="15208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Arial"/>
                <a:ea typeface="ＭＳ Ｐゴシック" pitchFamily="-112" charset="-128"/>
                <a:cs typeface="Arial"/>
              </a:rPr>
              <a:t>ER</a:t>
            </a:r>
          </a:p>
        </p:txBody>
      </p:sp>
      <p:sp>
        <p:nvSpPr>
          <p:cNvPr id="928775" name="Freeform 8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147483647 w 1189"/>
              <a:gd name="T1" fmla="*/ 2147483647 h 937"/>
              <a:gd name="T2" fmla="*/ 2147483647 w 1189"/>
              <a:gd name="T3" fmla="*/ 2147483647 h 937"/>
              <a:gd name="T4" fmla="*/ 2147483647 w 1189"/>
              <a:gd name="T5" fmla="*/ 2147483647 h 937"/>
              <a:gd name="T6" fmla="*/ 2147483647 w 1189"/>
              <a:gd name="T7" fmla="*/ 2147483647 h 937"/>
              <a:gd name="T8" fmla="*/ 2147483647 w 1189"/>
              <a:gd name="T9" fmla="*/ 2147483647 h 937"/>
              <a:gd name="T10" fmla="*/ 2147483647 w 1189"/>
              <a:gd name="T11" fmla="*/ 2147483647 h 937"/>
              <a:gd name="T12" fmla="*/ 2147483647 w 1189"/>
              <a:gd name="T13" fmla="*/ 2147483647 h 937"/>
              <a:gd name="T14" fmla="*/ 2147483647 w 1189"/>
              <a:gd name="T15" fmla="*/ 2147483647 h 937"/>
              <a:gd name="T16" fmla="*/ 2147483647 w 1189"/>
              <a:gd name="T17" fmla="*/ 2147483647 h 937"/>
              <a:gd name="T18" fmla="*/ 0 w 1189"/>
              <a:gd name="T19" fmla="*/ 2147483647 h 937"/>
              <a:gd name="T20" fmla="*/ 0 w 1189"/>
              <a:gd name="T21" fmla="*/ 2147483647 h 937"/>
              <a:gd name="T22" fmla="*/ 2147483647 w 1189"/>
              <a:gd name="T23" fmla="*/ 2147483647 h 937"/>
              <a:gd name="T24" fmla="*/ 2147483647 w 1189"/>
              <a:gd name="T25" fmla="*/ 2147483647 h 937"/>
              <a:gd name="T26" fmla="*/ 2147483647 w 1189"/>
              <a:gd name="T27" fmla="*/ 2147483647 h 937"/>
              <a:gd name="T28" fmla="*/ 2147483647 w 1189"/>
              <a:gd name="T29" fmla="*/ 2147483647 h 937"/>
              <a:gd name="T30" fmla="*/ 2147483647 w 1189"/>
              <a:gd name="T31" fmla="*/ 2147483647 h 937"/>
              <a:gd name="T32" fmla="*/ 2147483647 w 1189"/>
              <a:gd name="T33" fmla="*/ 2147483647 h 937"/>
              <a:gd name="T34" fmla="*/ 2147483647 w 1189"/>
              <a:gd name="T35" fmla="*/ 2147483647 h 937"/>
              <a:gd name="T36" fmla="*/ 2147483647 w 1189"/>
              <a:gd name="T37" fmla="*/ 2147483647 h 937"/>
              <a:gd name="T38" fmla="*/ 2147483647 w 1189"/>
              <a:gd name="T39" fmla="*/ 2147483647 h 937"/>
              <a:gd name="T40" fmla="*/ 2147483647 w 1189"/>
              <a:gd name="T41" fmla="*/ 2147483647 h 937"/>
              <a:gd name="T42" fmla="*/ 2147483647 w 1189"/>
              <a:gd name="T43" fmla="*/ 2147483647 h 937"/>
              <a:gd name="T44" fmla="*/ 2147483647 w 1189"/>
              <a:gd name="T45" fmla="*/ 2147483647 h 937"/>
              <a:gd name="T46" fmla="*/ 2147483647 w 1189"/>
              <a:gd name="T47" fmla="*/ 2147483647 h 937"/>
              <a:gd name="T48" fmla="*/ 2147483647 w 1189"/>
              <a:gd name="T49" fmla="*/ 2147483647 h 937"/>
              <a:gd name="T50" fmla="*/ 2147483647 w 1189"/>
              <a:gd name="T51" fmla="*/ 2147483647 h 937"/>
              <a:gd name="T52" fmla="*/ 2147483647 w 1189"/>
              <a:gd name="T53" fmla="*/ 2147483647 h 937"/>
              <a:gd name="T54" fmla="*/ 2147483647 w 1189"/>
              <a:gd name="T55" fmla="*/ 2147483647 h 937"/>
              <a:gd name="T56" fmla="*/ 2147483647 w 1189"/>
              <a:gd name="T57" fmla="*/ 2147483647 h 937"/>
              <a:gd name="T58" fmla="*/ 2147483647 w 1189"/>
              <a:gd name="T59" fmla="*/ 2147483647 h 937"/>
              <a:gd name="T60" fmla="*/ 2147483647 w 1189"/>
              <a:gd name="T61" fmla="*/ 2147483647 h 937"/>
              <a:gd name="T62" fmla="*/ 2147483647 w 1189"/>
              <a:gd name="T63" fmla="*/ 2147483647 h 937"/>
              <a:gd name="T64" fmla="*/ 2147483647 w 1189"/>
              <a:gd name="T65" fmla="*/ 2147483647 h 937"/>
              <a:gd name="T66" fmla="*/ 2147483647 w 1189"/>
              <a:gd name="T67" fmla="*/ 2147483647 h 937"/>
              <a:gd name="T68" fmla="*/ 2147483647 w 1189"/>
              <a:gd name="T69" fmla="*/ 2147483647 h 937"/>
              <a:gd name="T70" fmla="*/ 2147483647 w 1189"/>
              <a:gd name="T71" fmla="*/ 2147483647 h 937"/>
              <a:gd name="T72" fmla="*/ 2147483647 w 1189"/>
              <a:gd name="T73" fmla="*/ 2147483647 h 937"/>
              <a:gd name="T74" fmla="*/ 2147483647 w 1189"/>
              <a:gd name="T75" fmla="*/ 2147483647 h 937"/>
              <a:gd name="T76" fmla="*/ 2147483647 w 1189"/>
              <a:gd name="T77" fmla="*/ 2147483647 h 937"/>
              <a:gd name="T78" fmla="*/ 2147483647 w 1189"/>
              <a:gd name="T79" fmla="*/ 2147483647 h 937"/>
              <a:gd name="T80" fmla="*/ 2147483647 w 1189"/>
              <a:gd name="T81" fmla="*/ 2147483647 h 937"/>
              <a:gd name="T82" fmla="*/ 2147483647 w 1189"/>
              <a:gd name="T83" fmla="*/ 2147483647 h 937"/>
              <a:gd name="T84" fmla="*/ 2147483647 w 1189"/>
              <a:gd name="T85" fmla="*/ 2147483647 h 937"/>
              <a:gd name="T86" fmla="*/ 2147483647 w 1189"/>
              <a:gd name="T87" fmla="*/ 2147483647 h 93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89"/>
              <a:gd name="T133" fmla="*/ 0 h 937"/>
              <a:gd name="T134" fmla="*/ 1189 w 1189"/>
              <a:gd name="T135" fmla="*/ 937 h 93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259638" y="5259388"/>
            <a:ext cx="13112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Arial"/>
                <a:ea typeface="ＭＳ Ｐゴシック" pitchFamily="-112" charset="-128"/>
                <a:cs typeface="Arial"/>
              </a:rPr>
              <a:t>PG</a:t>
            </a:r>
          </a:p>
        </p:txBody>
      </p:sp>
      <p:sp>
        <p:nvSpPr>
          <p:cNvPr id="928777" name="Freeform 10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2147483647 w 169"/>
              <a:gd name="T1" fmla="*/ 2147483647 h 193"/>
              <a:gd name="T2" fmla="*/ 2147483647 w 169"/>
              <a:gd name="T3" fmla="*/ 2147483647 h 193"/>
              <a:gd name="T4" fmla="*/ 2147483647 w 169"/>
              <a:gd name="T5" fmla="*/ 2147483647 h 193"/>
              <a:gd name="T6" fmla="*/ 2147483647 w 169"/>
              <a:gd name="T7" fmla="*/ 2147483647 h 193"/>
              <a:gd name="T8" fmla="*/ 2147483647 w 169"/>
              <a:gd name="T9" fmla="*/ 2147483647 h 193"/>
              <a:gd name="T10" fmla="*/ 0 w 169"/>
              <a:gd name="T11" fmla="*/ 2147483647 h 193"/>
              <a:gd name="T12" fmla="*/ 0 w 169"/>
              <a:gd name="T13" fmla="*/ 2147483647 h 193"/>
              <a:gd name="T14" fmla="*/ 0 w 169"/>
              <a:gd name="T15" fmla="*/ 2147483647 h 193"/>
              <a:gd name="T16" fmla="*/ 2147483647 w 169"/>
              <a:gd name="T17" fmla="*/ 2147483647 h 193"/>
              <a:gd name="T18" fmla="*/ 2147483647 w 169"/>
              <a:gd name="T19" fmla="*/ 2147483647 h 193"/>
              <a:gd name="T20" fmla="*/ 2147483647 w 169"/>
              <a:gd name="T21" fmla="*/ 2147483647 h 193"/>
              <a:gd name="T22" fmla="*/ 2147483647 w 169"/>
              <a:gd name="T23" fmla="*/ 2147483647 h 193"/>
              <a:gd name="T24" fmla="*/ 2147483647 w 169"/>
              <a:gd name="T25" fmla="*/ 2147483647 h 193"/>
              <a:gd name="T26" fmla="*/ 2147483647 w 169"/>
              <a:gd name="T27" fmla="*/ 2147483647 h 193"/>
              <a:gd name="T28" fmla="*/ 2147483647 w 169"/>
              <a:gd name="T29" fmla="*/ 2147483647 h 193"/>
              <a:gd name="T30" fmla="*/ 2147483647 w 169"/>
              <a:gd name="T31" fmla="*/ 2147483647 h 193"/>
              <a:gd name="T32" fmla="*/ 2147483647 w 169"/>
              <a:gd name="T33" fmla="*/ 2147483647 h 193"/>
              <a:gd name="T34" fmla="*/ 2147483647 w 169"/>
              <a:gd name="T35" fmla="*/ 2147483647 h 193"/>
              <a:gd name="T36" fmla="*/ 2147483647 w 169"/>
              <a:gd name="T37" fmla="*/ 2147483647 h 193"/>
              <a:gd name="T38" fmla="*/ 2147483647 w 169"/>
              <a:gd name="T39" fmla="*/ 2147483647 h 193"/>
              <a:gd name="T40" fmla="*/ 2147483647 w 169"/>
              <a:gd name="T41" fmla="*/ 2147483647 h 193"/>
              <a:gd name="T42" fmla="*/ 2147483647 w 169"/>
              <a:gd name="T43" fmla="*/ 0 h 193"/>
              <a:gd name="T44" fmla="*/ 2147483647 w 169"/>
              <a:gd name="T45" fmla="*/ 2147483647 h 1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9"/>
              <a:gd name="T70" fmla="*/ 0 h 193"/>
              <a:gd name="T71" fmla="*/ 169 w 169"/>
              <a:gd name="T72" fmla="*/ 193 h 1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28778" name="Freeform 11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2147483647 w 277"/>
              <a:gd name="T1" fmla="*/ 0 h 577"/>
              <a:gd name="T2" fmla="*/ 2147483647 w 277"/>
              <a:gd name="T3" fmla="*/ 2147483647 h 577"/>
              <a:gd name="T4" fmla="*/ 2147483647 w 277"/>
              <a:gd name="T5" fmla="*/ 2147483647 h 577"/>
              <a:gd name="T6" fmla="*/ 2147483647 w 277"/>
              <a:gd name="T7" fmla="*/ 2147483647 h 577"/>
              <a:gd name="T8" fmla="*/ 2147483647 w 277"/>
              <a:gd name="T9" fmla="*/ 2147483647 h 577"/>
              <a:gd name="T10" fmla="*/ 2147483647 w 277"/>
              <a:gd name="T11" fmla="*/ 2147483647 h 577"/>
              <a:gd name="T12" fmla="*/ 2147483647 w 277"/>
              <a:gd name="T13" fmla="*/ 2147483647 h 577"/>
              <a:gd name="T14" fmla="*/ 2147483647 w 277"/>
              <a:gd name="T15" fmla="*/ 2147483647 h 577"/>
              <a:gd name="T16" fmla="*/ 2147483647 w 277"/>
              <a:gd name="T17" fmla="*/ 2147483647 h 577"/>
              <a:gd name="T18" fmla="*/ 2147483647 w 277"/>
              <a:gd name="T19" fmla="*/ 2147483647 h 577"/>
              <a:gd name="T20" fmla="*/ 2147483647 w 277"/>
              <a:gd name="T21" fmla="*/ 2147483647 h 577"/>
              <a:gd name="T22" fmla="*/ 2147483647 w 277"/>
              <a:gd name="T23" fmla="*/ 2147483647 h 577"/>
              <a:gd name="T24" fmla="*/ 2147483647 w 277"/>
              <a:gd name="T25" fmla="*/ 2147483647 h 577"/>
              <a:gd name="T26" fmla="*/ 2147483647 w 277"/>
              <a:gd name="T27" fmla="*/ 2147483647 h 577"/>
              <a:gd name="T28" fmla="*/ 2147483647 w 277"/>
              <a:gd name="T29" fmla="*/ 2147483647 h 577"/>
              <a:gd name="T30" fmla="*/ 2147483647 w 277"/>
              <a:gd name="T31" fmla="*/ 2147483647 h 577"/>
              <a:gd name="T32" fmla="*/ 2147483647 w 277"/>
              <a:gd name="T33" fmla="*/ 2147483647 h 577"/>
              <a:gd name="T34" fmla="*/ 2147483647 w 277"/>
              <a:gd name="T35" fmla="*/ 2147483647 h 577"/>
              <a:gd name="T36" fmla="*/ 2147483647 w 277"/>
              <a:gd name="T37" fmla="*/ 2147483647 h 577"/>
              <a:gd name="T38" fmla="*/ 2147483647 w 277"/>
              <a:gd name="T39" fmla="*/ 2147483647 h 577"/>
              <a:gd name="T40" fmla="*/ 2147483647 w 277"/>
              <a:gd name="T41" fmla="*/ 2147483647 h 577"/>
              <a:gd name="T42" fmla="*/ 2147483647 w 277"/>
              <a:gd name="T43" fmla="*/ 2147483647 h 577"/>
              <a:gd name="T44" fmla="*/ 2147483647 w 277"/>
              <a:gd name="T45" fmla="*/ 2147483647 h 577"/>
              <a:gd name="T46" fmla="*/ 2147483647 w 277"/>
              <a:gd name="T47" fmla="*/ 2147483647 h 577"/>
              <a:gd name="T48" fmla="*/ 2147483647 w 277"/>
              <a:gd name="T49" fmla="*/ 2147483647 h 577"/>
              <a:gd name="T50" fmla="*/ 2147483647 w 277"/>
              <a:gd name="T51" fmla="*/ 2147483647 h 577"/>
              <a:gd name="T52" fmla="*/ 2147483647 w 277"/>
              <a:gd name="T53" fmla="*/ 2147483647 h 577"/>
              <a:gd name="T54" fmla="*/ 2147483647 w 277"/>
              <a:gd name="T55" fmla="*/ 2147483647 h 577"/>
              <a:gd name="T56" fmla="*/ 2147483647 w 277"/>
              <a:gd name="T57" fmla="*/ 2147483647 h 577"/>
              <a:gd name="T58" fmla="*/ 2147483647 w 277"/>
              <a:gd name="T59" fmla="*/ 2147483647 h 577"/>
              <a:gd name="T60" fmla="*/ 2147483647 w 277"/>
              <a:gd name="T61" fmla="*/ 2147483647 h 577"/>
              <a:gd name="T62" fmla="*/ 0 w 277"/>
              <a:gd name="T63" fmla="*/ 2147483647 h 577"/>
              <a:gd name="T64" fmla="*/ 2147483647 w 277"/>
              <a:gd name="T65" fmla="*/ 2147483647 h 577"/>
              <a:gd name="T66" fmla="*/ 2147483647 w 277"/>
              <a:gd name="T67" fmla="*/ 2147483647 h 577"/>
              <a:gd name="T68" fmla="*/ 2147483647 w 277"/>
              <a:gd name="T69" fmla="*/ 2147483647 h 577"/>
              <a:gd name="T70" fmla="*/ 2147483647 w 277"/>
              <a:gd name="T71" fmla="*/ 2147483647 h 577"/>
              <a:gd name="T72" fmla="*/ 2147483647 w 277"/>
              <a:gd name="T73" fmla="*/ 2147483647 h 577"/>
              <a:gd name="T74" fmla="*/ 2147483647 w 277"/>
              <a:gd name="T75" fmla="*/ 2147483647 h 577"/>
              <a:gd name="T76" fmla="*/ 2147483647 w 277"/>
              <a:gd name="T77" fmla="*/ 2147483647 h 577"/>
              <a:gd name="T78" fmla="*/ 2147483647 w 277"/>
              <a:gd name="T79" fmla="*/ 2147483647 h 577"/>
              <a:gd name="T80" fmla="*/ 2147483647 w 277"/>
              <a:gd name="T81" fmla="*/ 2147483647 h 577"/>
              <a:gd name="T82" fmla="*/ 2147483647 w 277"/>
              <a:gd name="T83" fmla="*/ 2147483647 h 577"/>
              <a:gd name="T84" fmla="*/ 2147483647 w 277"/>
              <a:gd name="T85" fmla="*/ 2147483647 h 577"/>
              <a:gd name="T86" fmla="*/ 2147483647 w 277"/>
              <a:gd name="T87" fmla="*/ 2147483647 h 577"/>
              <a:gd name="T88" fmla="*/ 2147483647 w 277"/>
              <a:gd name="T89" fmla="*/ 2147483647 h 577"/>
              <a:gd name="T90" fmla="*/ 2147483647 w 277"/>
              <a:gd name="T91" fmla="*/ 2147483647 h 577"/>
              <a:gd name="T92" fmla="*/ 2147483647 w 277"/>
              <a:gd name="T93" fmla="*/ 2147483647 h 577"/>
              <a:gd name="T94" fmla="*/ 2147483647 w 277"/>
              <a:gd name="T95" fmla="*/ 2147483647 h 577"/>
              <a:gd name="T96" fmla="*/ 2147483647 w 277"/>
              <a:gd name="T97" fmla="*/ 2147483647 h 577"/>
              <a:gd name="T98" fmla="*/ 2147483647 w 277"/>
              <a:gd name="T99" fmla="*/ 2147483647 h 577"/>
              <a:gd name="T100" fmla="*/ 2147483647 w 277"/>
              <a:gd name="T101" fmla="*/ 2147483647 h 577"/>
              <a:gd name="T102" fmla="*/ 2147483647 w 277"/>
              <a:gd name="T103" fmla="*/ 2147483647 h 577"/>
              <a:gd name="T104" fmla="*/ 2147483647 w 277"/>
              <a:gd name="T105" fmla="*/ 2147483647 h 577"/>
              <a:gd name="T106" fmla="*/ 2147483647 w 277"/>
              <a:gd name="T107" fmla="*/ 0 h 577"/>
              <a:gd name="T108" fmla="*/ 2147483647 w 277"/>
              <a:gd name="T109" fmla="*/ 0 h 5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7"/>
              <a:gd name="T166" fmla="*/ 0 h 577"/>
              <a:gd name="T167" fmla="*/ 277 w 277"/>
              <a:gd name="T168" fmla="*/ 577 h 5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28779" name="Freeform 12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2147483647 w 37"/>
              <a:gd name="T1" fmla="*/ 2147483647 h 265"/>
              <a:gd name="T2" fmla="*/ 2147483647 w 37"/>
              <a:gd name="T3" fmla="*/ 0 h 265"/>
              <a:gd name="T4" fmla="*/ 2147483647 w 37"/>
              <a:gd name="T5" fmla="*/ 2147483647 h 265"/>
              <a:gd name="T6" fmla="*/ 2147483647 w 37"/>
              <a:gd name="T7" fmla="*/ 2147483647 h 265"/>
              <a:gd name="T8" fmla="*/ 2147483647 w 37"/>
              <a:gd name="T9" fmla="*/ 2147483647 h 265"/>
              <a:gd name="T10" fmla="*/ 2147483647 w 37"/>
              <a:gd name="T11" fmla="*/ 2147483647 h 265"/>
              <a:gd name="T12" fmla="*/ 2147483647 w 37"/>
              <a:gd name="T13" fmla="*/ 2147483647 h 265"/>
              <a:gd name="T14" fmla="*/ 2147483647 w 37"/>
              <a:gd name="T15" fmla="*/ 2147483647 h 265"/>
              <a:gd name="T16" fmla="*/ 0 w 37"/>
              <a:gd name="T17" fmla="*/ 2147483647 h 265"/>
              <a:gd name="T18" fmla="*/ 0 w 37"/>
              <a:gd name="T19" fmla="*/ 2147483647 h 265"/>
              <a:gd name="T20" fmla="*/ 0 w 37"/>
              <a:gd name="T21" fmla="*/ 2147483647 h 265"/>
              <a:gd name="T22" fmla="*/ 0 w 37"/>
              <a:gd name="T23" fmla="*/ 2147483647 h 265"/>
              <a:gd name="T24" fmla="*/ 2147483647 w 37"/>
              <a:gd name="T25" fmla="*/ 2147483647 h 2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265"/>
              <a:gd name="T41" fmla="*/ 37 w 37"/>
              <a:gd name="T42" fmla="*/ 265 h 2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449638" y="2382838"/>
            <a:ext cx="12731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Arial"/>
                <a:ea typeface="ＭＳ Ｐゴシック" pitchFamily="-112" charset="-128"/>
                <a:cs typeface="Arial"/>
              </a:rPr>
              <a:t>SG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516188" y="5640388"/>
            <a:ext cx="7016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Arial"/>
                <a:ea typeface="ＭＳ Ｐゴシック" pitchFamily="-112" charset="-128"/>
                <a:cs typeface="Arial"/>
              </a:rPr>
              <a:t>RS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020888" y="992188"/>
            <a:ext cx="8350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Arial"/>
                <a:ea typeface="ＭＳ Ｐゴシック" pitchFamily="-112" charset="-128"/>
                <a:cs typeface="Arial"/>
              </a:rPr>
              <a:t>MS</a:t>
            </a:r>
          </a:p>
        </p:txBody>
      </p:sp>
      <p:sp>
        <p:nvSpPr>
          <p:cNvPr id="928783" name="Rectangle 16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28784" name="Line 17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28785" name="Line 18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613025" y="3613150"/>
            <a:ext cx="17303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ECECE"/>
                </a:solidFill>
                <a:latin typeface="Arial"/>
                <a:ea typeface="ＭＳ Ｐゴシック" pitchFamily="-112" charset="-128"/>
                <a:cs typeface="Arial"/>
              </a:rPr>
              <a:t>DS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8214" name="Freeform 22"/>
          <p:cNvSpPr>
            <a:spLocks/>
          </p:cNvSpPr>
          <p:nvPr/>
        </p:nvSpPr>
        <p:spPr bwMode="auto">
          <a:xfrm>
            <a:off x="1800225" y="1054100"/>
            <a:ext cx="6378575" cy="4025900"/>
          </a:xfrm>
          <a:custGeom>
            <a:avLst/>
            <a:gdLst/>
            <a:ahLst/>
            <a:cxnLst>
              <a:cxn ang="0">
                <a:pos x="2658" y="2528"/>
              </a:cxn>
              <a:cxn ang="0">
                <a:pos x="2242" y="2368"/>
              </a:cxn>
              <a:cxn ang="0">
                <a:pos x="1570" y="2264"/>
              </a:cxn>
              <a:cxn ang="0">
                <a:pos x="1210" y="2280"/>
              </a:cxn>
              <a:cxn ang="0">
                <a:pos x="1114" y="2336"/>
              </a:cxn>
              <a:cxn ang="0">
                <a:pos x="1066" y="2368"/>
              </a:cxn>
              <a:cxn ang="0">
                <a:pos x="938" y="2488"/>
              </a:cxn>
              <a:cxn ang="0">
                <a:pos x="890" y="2512"/>
              </a:cxn>
              <a:cxn ang="0">
                <a:pos x="842" y="2528"/>
              </a:cxn>
              <a:cxn ang="0">
                <a:pos x="722" y="2336"/>
              </a:cxn>
              <a:cxn ang="0">
                <a:pos x="674" y="2248"/>
              </a:cxn>
              <a:cxn ang="0">
                <a:pos x="602" y="2168"/>
              </a:cxn>
              <a:cxn ang="0">
                <a:pos x="146" y="2104"/>
              </a:cxn>
              <a:cxn ang="0">
                <a:pos x="90" y="2088"/>
              </a:cxn>
              <a:cxn ang="0">
                <a:pos x="18" y="2008"/>
              </a:cxn>
              <a:cxn ang="0">
                <a:pos x="42" y="1896"/>
              </a:cxn>
              <a:cxn ang="0">
                <a:pos x="58" y="1872"/>
              </a:cxn>
              <a:cxn ang="0">
                <a:pos x="82" y="1864"/>
              </a:cxn>
              <a:cxn ang="0">
                <a:pos x="130" y="1832"/>
              </a:cxn>
              <a:cxn ang="0">
                <a:pos x="330" y="1760"/>
              </a:cxn>
              <a:cxn ang="0">
                <a:pos x="378" y="1744"/>
              </a:cxn>
              <a:cxn ang="0">
                <a:pos x="506" y="1656"/>
              </a:cxn>
              <a:cxn ang="0">
                <a:pos x="570" y="1584"/>
              </a:cxn>
              <a:cxn ang="0">
                <a:pos x="626" y="1504"/>
              </a:cxn>
              <a:cxn ang="0">
                <a:pos x="690" y="1408"/>
              </a:cxn>
              <a:cxn ang="0">
                <a:pos x="722" y="1360"/>
              </a:cxn>
              <a:cxn ang="0">
                <a:pos x="730" y="1336"/>
              </a:cxn>
              <a:cxn ang="0">
                <a:pos x="762" y="1288"/>
              </a:cxn>
              <a:cxn ang="0">
                <a:pos x="778" y="1256"/>
              </a:cxn>
              <a:cxn ang="0">
                <a:pos x="810" y="1208"/>
              </a:cxn>
              <a:cxn ang="0">
                <a:pos x="850" y="1080"/>
              </a:cxn>
              <a:cxn ang="0">
                <a:pos x="938" y="696"/>
              </a:cxn>
              <a:cxn ang="0">
                <a:pos x="994" y="472"/>
              </a:cxn>
              <a:cxn ang="0">
                <a:pos x="1074" y="232"/>
              </a:cxn>
              <a:cxn ang="0">
                <a:pos x="1138" y="136"/>
              </a:cxn>
              <a:cxn ang="0">
                <a:pos x="1194" y="80"/>
              </a:cxn>
              <a:cxn ang="0">
                <a:pos x="1354" y="24"/>
              </a:cxn>
              <a:cxn ang="0">
                <a:pos x="1594" y="0"/>
              </a:cxn>
              <a:cxn ang="0">
                <a:pos x="2674" y="48"/>
              </a:cxn>
              <a:cxn ang="0">
                <a:pos x="2970" y="72"/>
              </a:cxn>
              <a:cxn ang="0">
                <a:pos x="3186" y="88"/>
              </a:cxn>
              <a:cxn ang="0">
                <a:pos x="3850" y="240"/>
              </a:cxn>
              <a:cxn ang="0">
                <a:pos x="3930" y="376"/>
              </a:cxn>
              <a:cxn ang="0">
                <a:pos x="3986" y="496"/>
              </a:cxn>
              <a:cxn ang="0">
                <a:pos x="4018" y="688"/>
              </a:cxn>
              <a:cxn ang="0">
                <a:pos x="4010" y="1200"/>
              </a:cxn>
              <a:cxn ang="0">
                <a:pos x="3906" y="1616"/>
              </a:cxn>
              <a:cxn ang="0">
                <a:pos x="3874" y="1664"/>
              </a:cxn>
              <a:cxn ang="0">
                <a:pos x="3762" y="1912"/>
              </a:cxn>
              <a:cxn ang="0">
                <a:pos x="3730" y="1960"/>
              </a:cxn>
              <a:cxn ang="0">
                <a:pos x="3682" y="2040"/>
              </a:cxn>
              <a:cxn ang="0">
                <a:pos x="3594" y="2176"/>
              </a:cxn>
              <a:cxn ang="0">
                <a:pos x="3474" y="2320"/>
              </a:cxn>
              <a:cxn ang="0">
                <a:pos x="3378" y="2424"/>
              </a:cxn>
              <a:cxn ang="0">
                <a:pos x="3354" y="2432"/>
              </a:cxn>
              <a:cxn ang="0">
                <a:pos x="3242" y="2488"/>
              </a:cxn>
              <a:cxn ang="0">
                <a:pos x="3034" y="2536"/>
              </a:cxn>
              <a:cxn ang="0">
                <a:pos x="2658" y="2528"/>
              </a:cxn>
            </a:cxnLst>
            <a:rect l="0" t="0" r="r" b="b"/>
            <a:pathLst>
              <a:path w="4018" h="2536">
                <a:moveTo>
                  <a:pt x="2658" y="2528"/>
                </a:moveTo>
                <a:cubicBezTo>
                  <a:pt x="2517" y="2481"/>
                  <a:pt x="2387" y="2404"/>
                  <a:pt x="2242" y="2368"/>
                </a:cubicBezTo>
                <a:cubicBezTo>
                  <a:pt x="2021" y="2312"/>
                  <a:pt x="1795" y="2292"/>
                  <a:pt x="1570" y="2264"/>
                </a:cubicBezTo>
                <a:cubicBezTo>
                  <a:pt x="1449" y="2267"/>
                  <a:pt x="1322" y="2237"/>
                  <a:pt x="1210" y="2280"/>
                </a:cubicBezTo>
                <a:cubicBezTo>
                  <a:pt x="1178" y="2291"/>
                  <a:pt x="1140" y="2318"/>
                  <a:pt x="1114" y="2336"/>
                </a:cubicBezTo>
                <a:cubicBezTo>
                  <a:pt x="1098" y="2346"/>
                  <a:pt x="1066" y="2368"/>
                  <a:pt x="1066" y="2368"/>
                </a:cubicBezTo>
                <a:cubicBezTo>
                  <a:pt x="1044" y="2400"/>
                  <a:pt x="973" y="2470"/>
                  <a:pt x="938" y="2488"/>
                </a:cubicBezTo>
                <a:cubicBezTo>
                  <a:pt x="922" y="2496"/>
                  <a:pt x="906" y="2504"/>
                  <a:pt x="890" y="2512"/>
                </a:cubicBezTo>
                <a:cubicBezTo>
                  <a:pt x="874" y="2518"/>
                  <a:pt x="842" y="2528"/>
                  <a:pt x="842" y="2528"/>
                </a:cubicBezTo>
                <a:cubicBezTo>
                  <a:pt x="737" y="2493"/>
                  <a:pt x="761" y="2414"/>
                  <a:pt x="722" y="2336"/>
                </a:cubicBezTo>
                <a:cubicBezTo>
                  <a:pt x="707" y="2306"/>
                  <a:pt x="691" y="2275"/>
                  <a:pt x="674" y="2248"/>
                </a:cubicBezTo>
                <a:cubicBezTo>
                  <a:pt x="650" y="2210"/>
                  <a:pt x="641" y="2181"/>
                  <a:pt x="602" y="2168"/>
                </a:cubicBezTo>
                <a:cubicBezTo>
                  <a:pt x="542" y="2078"/>
                  <a:pt x="155" y="2104"/>
                  <a:pt x="146" y="2104"/>
                </a:cubicBezTo>
                <a:cubicBezTo>
                  <a:pt x="127" y="2097"/>
                  <a:pt x="105" y="2099"/>
                  <a:pt x="90" y="2088"/>
                </a:cubicBezTo>
                <a:cubicBezTo>
                  <a:pt x="59" y="2066"/>
                  <a:pt x="39" y="2036"/>
                  <a:pt x="18" y="2008"/>
                </a:cubicBezTo>
                <a:cubicBezTo>
                  <a:pt x="0" y="1954"/>
                  <a:pt x="9" y="1935"/>
                  <a:pt x="42" y="1896"/>
                </a:cubicBezTo>
                <a:cubicBezTo>
                  <a:pt x="48" y="1888"/>
                  <a:pt x="50" y="1878"/>
                  <a:pt x="58" y="1872"/>
                </a:cubicBezTo>
                <a:cubicBezTo>
                  <a:pt x="64" y="1866"/>
                  <a:pt x="74" y="1868"/>
                  <a:pt x="82" y="1864"/>
                </a:cubicBezTo>
                <a:cubicBezTo>
                  <a:pt x="98" y="1854"/>
                  <a:pt x="111" y="1838"/>
                  <a:pt x="130" y="1832"/>
                </a:cubicBezTo>
                <a:cubicBezTo>
                  <a:pt x="198" y="1809"/>
                  <a:pt x="265" y="1788"/>
                  <a:pt x="330" y="1760"/>
                </a:cubicBezTo>
                <a:cubicBezTo>
                  <a:pt x="345" y="1753"/>
                  <a:pt x="363" y="1752"/>
                  <a:pt x="378" y="1744"/>
                </a:cubicBezTo>
                <a:cubicBezTo>
                  <a:pt x="411" y="1723"/>
                  <a:pt x="486" y="1684"/>
                  <a:pt x="506" y="1656"/>
                </a:cubicBezTo>
                <a:cubicBezTo>
                  <a:pt x="523" y="1629"/>
                  <a:pt x="555" y="1612"/>
                  <a:pt x="570" y="1584"/>
                </a:cubicBezTo>
                <a:cubicBezTo>
                  <a:pt x="586" y="1551"/>
                  <a:pt x="600" y="1529"/>
                  <a:pt x="626" y="1504"/>
                </a:cubicBezTo>
                <a:cubicBezTo>
                  <a:pt x="639" y="1464"/>
                  <a:pt x="661" y="1436"/>
                  <a:pt x="690" y="1408"/>
                </a:cubicBezTo>
                <a:cubicBezTo>
                  <a:pt x="709" y="1350"/>
                  <a:pt x="682" y="1419"/>
                  <a:pt x="722" y="1360"/>
                </a:cubicBezTo>
                <a:cubicBezTo>
                  <a:pt x="726" y="1352"/>
                  <a:pt x="725" y="1343"/>
                  <a:pt x="730" y="1336"/>
                </a:cubicBezTo>
                <a:cubicBezTo>
                  <a:pt x="739" y="1319"/>
                  <a:pt x="753" y="1305"/>
                  <a:pt x="762" y="1288"/>
                </a:cubicBezTo>
                <a:cubicBezTo>
                  <a:pt x="767" y="1277"/>
                  <a:pt x="771" y="1266"/>
                  <a:pt x="778" y="1256"/>
                </a:cubicBezTo>
                <a:cubicBezTo>
                  <a:pt x="787" y="1239"/>
                  <a:pt x="810" y="1208"/>
                  <a:pt x="810" y="1208"/>
                </a:cubicBezTo>
                <a:cubicBezTo>
                  <a:pt x="819" y="1162"/>
                  <a:pt x="840" y="1125"/>
                  <a:pt x="850" y="1080"/>
                </a:cubicBezTo>
                <a:cubicBezTo>
                  <a:pt x="875" y="952"/>
                  <a:pt x="896" y="819"/>
                  <a:pt x="938" y="696"/>
                </a:cubicBezTo>
                <a:cubicBezTo>
                  <a:pt x="947" y="617"/>
                  <a:pt x="975" y="547"/>
                  <a:pt x="994" y="472"/>
                </a:cubicBezTo>
                <a:cubicBezTo>
                  <a:pt x="1014" y="388"/>
                  <a:pt x="1029" y="306"/>
                  <a:pt x="1074" y="232"/>
                </a:cubicBezTo>
                <a:cubicBezTo>
                  <a:pt x="1085" y="185"/>
                  <a:pt x="1105" y="165"/>
                  <a:pt x="1138" y="136"/>
                </a:cubicBezTo>
                <a:cubicBezTo>
                  <a:pt x="1157" y="118"/>
                  <a:pt x="1168" y="88"/>
                  <a:pt x="1194" y="80"/>
                </a:cubicBezTo>
                <a:cubicBezTo>
                  <a:pt x="1247" y="62"/>
                  <a:pt x="1296" y="31"/>
                  <a:pt x="1354" y="24"/>
                </a:cubicBezTo>
                <a:cubicBezTo>
                  <a:pt x="1433" y="13"/>
                  <a:pt x="1514" y="7"/>
                  <a:pt x="1594" y="0"/>
                </a:cubicBezTo>
                <a:cubicBezTo>
                  <a:pt x="1959" y="5"/>
                  <a:pt x="2312" y="11"/>
                  <a:pt x="2674" y="48"/>
                </a:cubicBezTo>
                <a:cubicBezTo>
                  <a:pt x="2773" y="57"/>
                  <a:pt x="2868" y="65"/>
                  <a:pt x="2970" y="72"/>
                </a:cubicBezTo>
                <a:cubicBezTo>
                  <a:pt x="3042" y="76"/>
                  <a:pt x="3186" y="88"/>
                  <a:pt x="3186" y="88"/>
                </a:cubicBezTo>
                <a:cubicBezTo>
                  <a:pt x="3404" y="124"/>
                  <a:pt x="3660" y="104"/>
                  <a:pt x="3850" y="240"/>
                </a:cubicBezTo>
                <a:cubicBezTo>
                  <a:pt x="3893" y="271"/>
                  <a:pt x="3903" y="332"/>
                  <a:pt x="3930" y="376"/>
                </a:cubicBezTo>
                <a:cubicBezTo>
                  <a:pt x="3955" y="418"/>
                  <a:pt x="3973" y="446"/>
                  <a:pt x="3986" y="496"/>
                </a:cubicBezTo>
                <a:cubicBezTo>
                  <a:pt x="4002" y="561"/>
                  <a:pt x="4011" y="619"/>
                  <a:pt x="4018" y="688"/>
                </a:cubicBezTo>
                <a:cubicBezTo>
                  <a:pt x="4015" y="858"/>
                  <a:pt x="4014" y="1029"/>
                  <a:pt x="4010" y="1200"/>
                </a:cubicBezTo>
                <a:cubicBezTo>
                  <a:pt x="4006" y="1320"/>
                  <a:pt x="3961" y="1505"/>
                  <a:pt x="3906" y="1616"/>
                </a:cubicBezTo>
                <a:cubicBezTo>
                  <a:pt x="3897" y="1633"/>
                  <a:pt x="3880" y="1645"/>
                  <a:pt x="3874" y="1664"/>
                </a:cubicBezTo>
                <a:cubicBezTo>
                  <a:pt x="3845" y="1749"/>
                  <a:pt x="3806" y="1832"/>
                  <a:pt x="3762" y="1912"/>
                </a:cubicBezTo>
                <a:cubicBezTo>
                  <a:pt x="3752" y="1928"/>
                  <a:pt x="3736" y="1941"/>
                  <a:pt x="3730" y="1960"/>
                </a:cubicBezTo>
                <a:cubicBezTo>
                  <a:pt x="3709" y="2022"/>
                  <a:pt x="3725" y="1996"/>
                  <a:pt x="3682" y="2040"/>
                </a:cubicBezTo>
                <a:cubicBezTo>
                  <a:pt x="3663" y="2095"/>
                  <a:pt x="3622" y="2126"/>
                  <a:pt x="3594" y="2176"/>
                </a:cubicBezTo>
                <a:cubicBezTo>
                  <a:pt x="3562" y="2231"/>
                  <a:pt x="3519" y="2274"/>
                  <a:pt x="3474" y="2320"/>
                </a:cubicBezTo>
                <a:cubicBezTo>
                  <a:pt x="3443" y="2350"/>
                  <a:pt x="3412" y="2399"/>
                  <a:pt x="3378" y="2424"/>
                </a:cubicBezTo>
                <a:cubicBezTo>
                  <a:pt x="3371" y="2428"/>
                  <a:pt x="3361" y="2427"/>
                  <a:pt x="3354" y="2432"/>
                </a:cubicBezTo>
                <a:cubicBezTo>
                  <a:pt x="3310" y="2455"/>
                  <a:pt x="3290" y="2475"/>
                  <a:pt x="3242" y="2488"/>
                </a:cubicBezTo>
                <a:cubicBezTo>
                  <a:pt x="3179" y="2529"/>
                  <a:pt x="3107" y="2529"/>
                  <a:pt x="3034" y="2536"/>
                </a:cubicBezTo>
                <a:cubicBezTo>
                  <a:pt x="2690" y="2527"/>
                  <a:pt x="2815" y="2528"/>
                  <a:pt x="2658" y="2528"/>
                </a:cubicBezTo>
                <a:close/>
              </a:path>
            </a:pathLst>
          </a:custGeom>
          <a:noFill/>
          <a:ln w="57150" cap="flat" cmpd="sng">
            <a:solidFill>
              <a:srgbClr val="FF0000"/>
            </a:solidFill>
            <a:prstDash val="lgDashDot"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928789" name="Text Box 23"/>
          <p:cNvSpPr txBox="1">
            <a:spLocks noChangeArrowheads="1"/>
          </p:cNvSpPr>
          <p:nvPr/>
        </p:nvSpPr>
        <p:spPr bwMode="auto">
          <a:xfrm>
            <a:off x="8756392" y="89664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A27C"/>
              </a:solidFill>
              <a:latin typeface="Arial"/>
              <a:cs typeface="Arial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2559050" y="3136900"/>
            <a:ext cx="55197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6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6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THE LAND</a:t>
            </a:r>
            <a:r>
              <a:rPr lang="ja-JP" altLang="en-US" sz="6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”</a:t>
            </a:r>
            <a:endParaRPr lang="en-US" sz="6000" b="1" i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8097696" y="6525340"/>
            <a:ext cx="32730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25</a:t>
            </a:r>
          </a:p>
        </p:txBody>
      </p:sp>
      <p:sp>
        <p:nvSpPr>
          <p:cNvPr id="928792" name="Text Box 26"/>
          <p:cNvSpPr txBox="1">
            <a:spLocks noChangeArrowheads="1"/>
          </p:cNvSpPr>
          <p:nvPr/>
        </p:nvSpPr>
        <p:spPr bwMode="auto">
          <a:xfrm>
            <a:off x="7573705" y="5883682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928793" name="Rectangle 27"/>
          <p:cNvSpPr>
            <a:spLocks noChangeArrowheads="1"/>
          </p:cNvSpPr>
          <p:nvPr/>
        </p:nvSpPr>
        <p:spPr bwMode="auto">
          <a:xfrm>
            <a:off x="7060110" y="6269038"/>
            <a:ext cx="1646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Handbook pg. 15-16</a:t>
            </a:r>
          </a:p>
        </p:txBody>
      </p:sp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879475"/>
            <a:ext cx="6851650" cy="52562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8795" name="Text Box 2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222" name="Rectangle 30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671094" y="997520"/>
            <a:ext cx="683895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sz="72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摩西五经的翻译</a:t>
            </a:r>
            <a:endParaRPr lang="en-US" sz="4800" b="1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8223" name="Rectangle 31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06180" y="3886200"/>
            <a:ext cx="6400800" cy="1752600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0" indent="0" algn="ctr">
              <a:buNone/>
              <a:defRPr/>
            </a:pPr>
            <a:r>
              <a:rPr lang="zh-CN" altLang="en-US" sz="4400" b="1" dirty="0">
                <a:solidFill>
                  <a:schemeClr val="hlink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五本改变世界的书</a:t>
            </a:r>
            <a:endParaRPr lang="en-US" sz="4400" b="1" dirty="0">
              <a:solidFill>
                <a:schemeClr val="hlink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410575" y="4445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/>
                <a:cs typeface="Arial"/>
              </a:rPr>
              <a:t>110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427" y="147245"/>
            <a:ext cx="142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9900"/>
                </a:solidFill>
              </a:rPr>
              <a:t>修整舞台</a:t>
            </a:r>
          </a:p>
        </p:txBody>
      </p:sp>
    </p:spTree>
    <p:extLst>
      <p:ext uri="{BB962C8B-B14F-4D97-AF65-F5344CB8AC3E}">
        <p14:creationId xmlns:p14="http://schemas.microsoft.com/office/powerpoint/2010/main" val="4029138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709" y="8826"/>
            <a:ext cx="9144000" cy="684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9" y="38100"/>
            <a:ext cx="8355233" cy="888695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19138" indent="-719138" defTabSz="457200" eaLnBrk="1" hangingPunct="1"/>
            <a:r>
              <a:rPr lang="en-US" sz="3600" b="1" kern="1200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D. </a:t>
            </a:r>
            <a:r>
              <a:rPr lang="ja-JP" altLang="en-US" sz="3600" b="1" kern="1200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法律的目的</a:t>
            </a:r>
            <a:endParaRPr lang="en-US" sz="3600" b="1" kern="1200" dirty="0">
              <a:solidFill>
                <a:srgbClr val="FFFFFF"/>
              </a:solidFill>
              <a:effectLst>
                <a:glow rad="254000">
                  <a:srgbClr val="000000">
                    <a:alpha val="8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96607" y="878074"/>
            <a:ext cx="8350785" cy="602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719138" indent="-719138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9pPr>
          </a:lstStyle>
          <a:p>
            <a:pPr marL="0" lvl="2">
              <a:lnSpc>
                <a:spcPct val="90000"/>
              </a:lnSpc>
            </a:pP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8.	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它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让以色列人以被赎回的身分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崇拜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endParaRPr lang="en-SG" altLang="zh-CN" sz="3200" b="1" dirty="0" smtClean="0">
              <a:solidFill>
                <a:srgbClr val="FFFF00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lvl="2">
              <a:lnSpc>
                <a:spcPct val="90000"/>
              </a:lnSpc>
            </a:pPr>
            <a:r>
              <a:rPr lang="en-SG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利未记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23)</a:t>
            </a:r>
            <a:r>
              <a:rPr 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marL="722313" lvl="2" indent="-722313">
              <a:lnSpc>
                <a:spcPct val="90000"/>
              </a:lnSpc>
              <a:buFont typeface="+mj-lt"/>
              <a:buAutoNum type="arabicPeriod" startAt="8"/>
            </a:pPr>
            <a:endParaRPr lang="en-US" sz="3200" b="1" dirty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</a:endParaRPr>
          </a:p>
          <a:p>
            <a:pPr marL="514350" lvl="2" indent="-514350">
              <a:lnSpc>
                <a:spcPct val="90000"/>
              </a:lnSpc>
              <a:buAutoNum type="arabicPeriod" startAt="9"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它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考验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了某人是否在神的王国或神权政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治之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下</a:t>
            </a:r>
            <a:r>
              <a:rPr lang="en-US" altLang="zh-CN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申命记 </a:t>
            </a:r>
            <a:r>
              <a:rPr lang="en-US" altLang="zh-CN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28)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。  若是有信心就会服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从而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得祝福；若是没信心就不服从而得判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断</a:t>
            </a: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marL="0" lvl="2">
              <a:lnSpc>
                <a:spcPct val="90000"/>
              </a:lnSpc>
            </a:pPr>
            <a:endParaRPr lang="en-US" sz="3200" b="1" dirty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</a:endParaRPr>
          </a:p>
          <a:p>
            <a:pPr marL="0" lvl="2">
              <a:lnSpc>
                <a:spcPct val="90000"/>
              </a:lnSpc>
            </a:pP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10.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它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揭示了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耶稣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基督</a:t>
            </a:r>
            <a:r>
              <a:rPr lang="en-US" altLang="zh-CN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牺牲制度里的类型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endParaRPr lang="en-SG" altLang="zh-CN" sz="3200" b="1" dirty="0" smtClean="0">
              <a:solidFill>
                <a:srgbClr val="FFFFFF"/>
              </a:solidFill>
              <a:effectLst>
                <a:glow rad="165100">
                  <a:srgbClr val="000000">
                    <a:alpha val="86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lvl="2">
              <a:lnSpc>
                <a:spcPct val="90000"/>
              </a:lnSpc>
            </a:pPr>
            <a:r>
              <a:rPr lang="en-SG" altLang="zh-CN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	 </a:t>
            </a:r>
            <a:r>
              <a:rPr lang="zh-CN" altLang="en-US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路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加福音 </a:t>
            </a:r>
            <a:r>
              <a:rPr lang="en-US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  <a:r>
              <a:rPr lang="en-SG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en-US" altLang="zh-CN" sz="3200" b="1" dirty="0" smtClean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27</a:t>
            </a:r>
            <a:r>
              <a:rPr lang="en-US" altLang="zh-CN" sz="3200" b="1" dirty="0">
                <a:solidFill>
                  <a:srgbClr val="FFFFFF"/>
                </a:solidFill>
                <a:effectLst>
                  <a:glow rad="165100">
                    <a:srgbClr val="000000">
                      <a:alpha val="86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8379780" y="87313"/>
            <a:ext cx="69817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Arial" charset="0"/>
              </a:rPr>
              <a:t>113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6516052"/>
            <a:ext cx="9144000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b="1" kern="0">
                <a:solidFill>
                  <a:srgbClr val="FFFFFF"/>
                </a:solidFill>
                <a:latin typeface="Arial" charset="0"/>
                <a:cs typeface="MS PGothic" charset="0"/>
              </a:defRPr>
            </a:lvl1pPr>
            <a:lvl2pPr marL="742950" indent="-285750">
              <a:defRPr>
                <a:ea typeface="MS PGothic" charset="0"/>
                <a:cs typeface="MS PGothic" charset="0"/>
              </a:defRPr>
            </a:lvl2pPr>
            <a:lvl3pPr marL="1143000" indent="-228600">
              <a:defRPr>
                <a:ea typeface="MS PGothic" charset="0"/>
                <a:cs typeface="MS PGothic" charset="0"/>
              </a:defRPr>
            </a:lvl3pPr>
            <a:lvl4pPr marL="1600200" indent="-228600">
              <a:defRPr>
                <a:ea typeface="MS PGothic" charset="0"/>
                <a:cs typeface="MS PGothic" charset="0"/>
              </a:defRPr>
            </a:lvl4pPr>
            <a:lvl5pPr marL="2057400" indent="-228600">
              <a:defRPr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9pPr>
          </a:lstStyle>
          <a:p>
            <a:pPr marL="0" lvl="2" indent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  <a:latin typeface="Arial"/>
                <a:cs typeface="Arial"/>
              </a:rPr>
              <a:t>J. Dwight Pentecost, </a:t>
            </a:r>
            <a:r>
              <a:rPr lang="en-US" b="1" dirty="0" smtClean="0">
                <a:solidFill>
                  <a:srgbClr val="EAEAEA"/>
                </a:solidFill>
                <a:latin typeface="Arial"/>
                <a:cs typeface="Arial"/>
              </a:rPr>
              <a:t>“The Purpose of the Law,” </a:t>
            </a:r>
            <a:r>
              <a:rPr lang="en-US" b="1" i="1" dirty="0" smtClean="0">
                <a:solidFill>
                  <a:srgbClr val="EAEAEA"/>
                </a:solidFill>
                <a:latin typeface="Arial"/>
                <a:cs typeface="Arial"/>
              </a:rPr>
              <a:t>Bib Sac</a:t>
            </a:r>
            <a:r>
              <a:rPr lang="en-US" b="1" dirty="0" smtClean="0">
                <a:solidFill>
                  <a:srgbClr val="EAEAEA"/>
                </a:solidFill>
                <a:latin typeface="Arial"/>
                <a:cs typeface="Arial"/>
              </a:rPr>
              <a:t> 128 (July 1971): 227-33</a:t>
            </a:r>
            <a:endParaRPr lang="en-US" b="1" dirty="0">
              <a:solidFill>
                <a:srgbClr val="EAEAE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86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4333" y="594834"/>
            <a:ext cx="6109347" cy="1373175"/>
          </a:xfrm>
          <a:prstGeom prst="rect">
            <a:avLst/>
          </a:prstGeom>
          <a:solidFill>
            <a:srgbClr val="000000"/>
          </a:solidFill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阐述旧约法律的建议策略</a:t>
            </a:r>
          </a:p>
        </p:txBody>
      </p:sp>
      <p:sp>
        <p:nvSpPr>
          <p:cNvPr id="3" name="Round Same Side Corner Rectangle 2"/>
          <p:cNvSpPr/>
          <p:nvPr/>
        </p:nvSpPr>
        <p:spPr bwMode="auto">
          <a:xfrm>
            <a:off x="709342" y="3558439"/>
            <a:ext cx="3329233" cy="2677407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理解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-107" charset="0"/>
              </a:rPr>
              <a:t> </a:t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-107" charset="0"/>
              </a:rPr>
            </a:b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命令幕后的意图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5228413" y="3558439"/>
            <a:ext cx="3237724" cy="2677407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用</a:t>
            </a:r>
            <a:r>
              <a:rPr lang="ja-JP" altLang="en-US" sz="2800" b="1" dirty="0" smtClean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途</a:t>
            </a:r>
            <a:r>
              <a:rPr lang="en-SG" altLang="ja-JP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endParaRPr lang="ja-JP" altLang="en-US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现代的并行情况</a:t>
            </a:r>
          </a:p>
        </p:txBody>
      </p:sp>
      <p:sp>
        <p:nvSpPr>
          <p:cNvPr id="7" name="Round Same Side Corner Rectangle 6"/>
          <p:cNvSpPr/>
          <p:nvPr/>
        </p:nvSpPr>
        <p:spPr bwMode="auto">
          <a:xfrm>
            <a:off x="709343" y="2574432"/>
            <a:ext cx="7756794" cy="869587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原理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ja-JP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普遍真理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117048" y="133170"/>
            <a:ext cx="698178" cy="461665"/>
          </a:xfrm>
          <a:prstGeom prst="rect">
            <a:avLst/>
          </a:prstGeom>
          <a:solidFill>
            <a:srgbClr val="F1F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MS PGothic" charset="0"/>
              </a:rPr>
              <a:t>112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MS P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58"/>
            <a:ext cx="2734333" cy="19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0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4333" y="594834"/>
            <a:ext cx="6109347" cy="1373175"/>
          </a:xfrm>
          <a:prstGeom prst="rect">
            <a:avLst/>
          </a:prstGeom>
          <a:solidFill>
            <a:srgbClr val="000000"/>
          </a:solidFill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阐述旧约法律的建议策略</a:t>
            </a:r>
            <a:endParaRPr lang="en-US" sz="3600" b="1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117048" y="133170"/>
            <a:ext cx="698178" cy="461665"/>
          </a:xfrm>
          <a:prstGeom prst="rect">
            <a:avLst/>
          </a:prstGeom>
          <a:solidFill>
            <a:srgbClr val="F1F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MS PGothic" charset="0"/>
              </a:rPr>
              <a:t>112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MS P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58"/>
            <a:ext cx="2734333" cy="1996167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 bwMode="auto">
          <a:xfrm>
            <a:off x="815648" y="2225319"/>
            <a:ext cx="7650489" cy="4010528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647" y="3029523"/>
            <a:ext cx="7550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“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你进了邻舍的葡萄园，可以随意吃饱了</a:t>
            </a:r>
            <a:r>
              <a:rPr lang="zh-CN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葡只  </a:t>
            </a:r>
            <a:endParaRPr lang="en-SG" altLang="zh-CN" sz="2800" b="1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r>
              <a:rPr lang="zh-CN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是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不可装在器皿</a:t>
            </a:r>
            <a:r>
              <a:rPr lang="zh-CN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中</a:t>
            </a:r>
            <a:r>
              <a:rPr lang="en-SG" altLang="zh-CN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lang="zh-CN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endParaRPr lang="zh-CN" altLang="en-US" sz="2800" b="1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algn="ctr"/>
            <a:r>
              <a:rPr lang="zh-CN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你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进了邻舍站着的禾稼，可以用手摘穗子，</a:t>
            </a:r>
            <a:r>
              <a:rPr lang="zh-CN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只  </a:t>
            </a:r>
            <a:endParaRPr lang="en-SG" altLang="zh-CN" sz="2800" b="1" dirty="0" smtClean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algn="ctr"/>
            <a:r>
              <a:rPr lang="zh-CN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是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不可用镰刀割取禾</a:t>
            </a:r>
            <a:r>
              <a:rPr lang="zh-CN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稼</a:t>
            </a:r>
            <a:r>
              <a:rPr lang="en-SG" altLang="zh-CN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”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(</a:t>
            </a:r>
            <a:r>
              <a:rPr lang="ja-JP" altLang="en-US" sz="2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申命</a:t>
            </a:r>
            <a:r>
              <a:rPr lang="ja-JP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记 </a:t>
            </a:r>
            <a:r>
              <a:rPr 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23:24-25)</a:t>
            </a:r>
            <a:endParaRPr lang="en-US" sz="2800" b="1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648" y="2318822"/>
            <a:ext cx="755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神授的偷窃行为？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8779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4333" y="594834"/>
            <a:ext cx="6109347" cy="1373175"/>
          </a:xfrm>
          <a:prstGeom prst="rect">
            <a:avLst/>
          </a:prstGeom>
          <a:solidFill>
            <a:srgbClr val="000000"/>
          </a:solidFill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阐述旧约法律的建议策略</a:t>
            </a:r>
            <a:endParaRPr lang="en-US" sz="3600" b="1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7" name="Round Same Side Corner Rectangle 6"/>
          <p:cNvSpPr/>
          <p:nvPr/>
        </p:nvSpPr>
        <p:spPr bwMode="auto">
          <a:xfrm>
            <a:off x="709343" y="2574432"/>
            <a:ext cx="7756794" cy="869587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altLang="ja-JP" sz="24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原</a:t>
            </a:r>
            <a:r>
              <a:rPr lang="ja-JP" altLang="en-US" sz="2400" b="1" dirty="0">
                <a:solidFill>
                  <a:srgbClr val="FFFF00"/>
                </a:solidFill>
                <a:latin typeface="Arial"/>
                <a:cs typeface="Arial"/>
              </a:rPr>
              <a:t>理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: 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神需要他的人民给弱势社群机会营生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117048" y="133170"/>
            <a:ext cx="698178" cy="461665"/>
          </a:xfrm>
          <a:prstGeom prst="rect">
            <a:avLst/>
          </a:prstGeom>
          <a:solidFill>
            <a:srgbClr val="F1F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MS PGothic" charset="0"/>
              </a:rPr>
              <a:t>112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MS P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58"/>
            <a:ext cx="2734333" cy="19961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9342" y="3558439"/>
            <a:ext cx="3329233" cy="2677407"/>
            <a:chOff x="709342" y="3558439"/>
            <a:chExt cx="3329233" cy="2677407"/>
          </a:xfrm>
        </p:grpSpPr>
        <p:sp>
          <p:nvSpPr>
            <p:cNvPr id="3" name="Round Same Side Corner Rectangle 2"/>
            <p:cNvSpPr/>
            <p:nvPr/>
          </p:nvSpPr>
          <p:spPr bwMode="auto">
            <a:xfrm>
              <a:off x="709342" y="3558439"/>
              <a:ext cx="3329233" cy="2677407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effectLst/>
                <a:latin typeface="Arial" pitchFamily="-107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343" y="3656818"/>
              <a:ext cx="33292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SG" altLang="ja-JP" sz="2400" b="1" dirty="0" smtClean="0">
                <a:solidFill>
                  <a:srgbClr val="FFFF00"/>
                </a:solidFill>
                <a:latin typeface="Arial"/>
                <a:cs typeface="Arial"/>
              </a:endParaRPr>
            </a:p>
            <a:p>
              <a:pPr algn="ctr"/>
              <a:r>
                <a:rPr lang="ja-JP" altLang="en-US" sz="2400" b="1" dirty="0" smtClean="0">
                  <a:solidFill>
                    <a:srgbClr val="FFFF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理</a:t>
              </a:r>
              <a:r>
                <a:rPr lang="ja-JP" altLang="en-US" sz="2400" b="1" dirty="0">
                  <a:solidFill>
                    <a:srgbClr val="FFFF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解</a:t>
              </a:r>
              <a:r>
                <a:rPr lang="en-US" sz="2400" b="1" dirty="0" smtClean="0">
                  <a:latin typeface="Arial"/>
                  <a:cs typeface="Arial"/>
                </a:rPr>
                <a:t>: </a:t>
              </a:r>
              <a:br>
                <a:rPr lang="en-US" sz="2400" b="1" dirty="0" smtClean="0">
                  <a:latin typeface="Arial"/>
                  <a:cs typeface="Arial"/>
                </a:rPr>
              </a:br>
              <a:r>
                <a:rPr lang="zh-CN" altLang="en-US" sz="2400" b="1" dirty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不要在田的角落收成因为神对贫困的人有同情，让他们搜集食物</a:t>
              </a:r>
            </a:p>
            <a:p>
              <a:pPr algn="ctr"/>
              <a:endParaRPr lang="en-US" sz="2400" b="1" dirty="0"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28413" y="3558439"/>
            <a:ext cx="3237724" cy="2677407"/>
            <a:chOff x="5228413" y="3558439"/>
            <a:chExt cx="3237724" cy="2677407"/>
          </a:xfrm>
        </p:grpSpPr>
        <p:sp>
          <p:nvSpPr>
            <p:cNvPr id="6" name="Round Same Side Corner Rectangle 5"/>
            <p:cNvSpPr/>
            <p:nvPr/>
          </p:nvSpPr>
          <p:spPr bwMode="auto">
            <a:xfrm>
              <a:off x="5228413" y="3558439"/>
              <a:ext cx="3237724" cy="2677407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sz="2400" b="1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28413" y="3711044"/>
              <a:ext cx="32377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altLang="ja-JP" sz="2400" b="1" dirty="0" smtClean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b="1" dirty="0" smtClean="0">
                  <a:solidFill>
                    <a:srgbClr val="FFFF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用途</a:t>
              </a:r>
              <a:r>
                <a:rPr lang="en-US" altLang="ja-JP" sz="2400" b="1" dirty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: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作为雇主何你应该给贫</a:t>
              </a:r>
              <a:r>
                <a:rPr lang="zh-CN" altLang="en-US" sz="2400" b="1" dirty="0" smtClean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困人</a:t>
              </a:r>
              <a:r>
                <a:rPr lang="zh-CN" altLang="en-US" sz="2400" b="1" dirty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机会自食其力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3866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4333" y="594834"/>
            <a:ext cx="6109347" cy="1373175"/>
          </a:xfrm>
          <a:prstGeom prst="rect">
            <a:avLst/>
          </a:prstGeom>
          <a:solidFill>
            <a:srgbClr val="000000"/>
          </a:solidFill>
        </p:spPr>
        <p:txBody>
          <a:bodyPr anchor="ctr"/>
          <a:lstStyle/>
          <a:p>
            <a:pPr algn="ctr"/>
            <a:r>
              <a:rPr lang="zh-CN" altLang="en-US" sz="36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阐述旧约法律的建议策略</a:t>
            </a:r>
            <a:endParaRPr lang="en-US" sz="3600" b="1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7" name="Round Same Side Corner Rectangle 6"/>
          <p:cNvSpPr/>
          <p:nvPr/>
        </p:nvSpPr>
        <p:spPr bwMode="auto">
          <a:xfrm>
            <a:off x="709343" y="2574432"/>
            <a:ext cx="7756794" cy="869587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SG" altLang="ja-JP" sz="2400" b="1" dirty="0" smtClean="0">
              <a:solidFill>
                <a:srgbClr val="FFFF00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原</a:t>
            </a:r>
            <a:r>
              <a:rPr lang="ja-JP" altLang="en-US" sz="2400" b="1" dirty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理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: 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神允许拿小件的东西因为他对人的需</a:t>
            </a: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要</a:t>
            </a:r>
            <a:endParaRPr lang="en-SG" altLang="zh-CN" sz="2400" b="1" dirty="0" smtClean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比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人的财产还要关心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1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117048" y="133170"/>
            <a:ext cx="698178" cy="461665"/>
          </a:xfrm>
          <a:prstGeom prst="rect">
            <a:avLst/>
          </a:prstGeom>
          <a:solidFill>
            <a:srgbClr val="F1F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MS PGothic" charset="0"/>
              </a:rPr>
              <a:t>112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MS P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58"/>
            <a:ext cx="2734333" cy="19961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9342" y="3558439"/>
            <a:ext cx="3532029" cy="2677407"/>
            <a:chOff x="709342" y="3558439"/>
            <a:chExt cx="3532029" cy="2677407"/>
          </a:xfrm>
        </p:grpSpPr>
        <p:sp>
          <p:nvSpPr>
            <p:cNvPr id="3" name="Round Same Side Corner Rectangle 2"/>
            <p:cNvSpPr/>
            <p:nvPr/>
          </p:nvSpPr>
          <p:spPr bwMode="auto">
            <a:xfrm>
              <a:off x="709342" y="3558439"/>
              <a:ext cx="3532029" cy="2677407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effectLst/>
                <a:latin typeface="Arial" pitchFamily="-107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343" y="3656818"/>
              <a:ext cx="353202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SG" altLang="ja-JP" sz="2400" b="1" dirty="0" smtClean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endParaRPr>
            </a:p>
            <a:p>
              <a:pPr algn="ctr"/>
              <a:r>
                <a:rPr lang="ja-JP" altLang="en-US" sz="2400" b="1" dirty="0" smtClean="0">
                  <a:solidFill>
                    <a:srgbClr val="FFFF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理</a:t>
              </a:r>
              <a:r>
                <a:rPr lang="ja-JP" altLang="en-US" sz="2400" b="1" dirty="0">
                  <a:solidFill>
                    <a:srgbClr val="FFFF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解</a:t>
              </a:r>
              <a:r>
                <a:rPr lang="en-US" sz="2400" b="1" dirty="0" smtClean="0">
                  <a:latin typeface="Arial"/>
                  <a:cs typeface="Arial"/>
                </a:rPr>
                <a:t>: </a:t>
              </a:r>
              <a:br>
                <a:rPr lang="en-US" sz="2400" b="1" dirty="0" smtClean="0">
                  <a:latin typeface="Arial"/>
                  <a:cs typeface="Arial"/>
                </a:rPr>
              </a:br>
              <a:r>
                <a:rPr lang="zh-CN" altLang="en-US" sz="2400" b="1" dirty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不要偷你邻居的庄</a:t>
              </a:r>
              <a:r>
                <a:rPr lang="zh-CN" altLang="en-US" sz="2400" b="1" dirty="0" smtClean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稼</a:t>
              </a:r>
              <a:r>
                <a:rPr lang="en-SG" altLang="zh-CN" sz="2400" b="1" dirty="0" smtClean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,</a:t>
              </a:r>
              <a:r>
                <a:rPr lang="zh-CN" altLang="en-US" sz="2400" b="1" dirty="0" smtClean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同时你</a:t>
              </a:r>
              <a:r>
                <a:rPr lang="zh-CN" altLang="en-US" sz="2400" b="1" dirty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也不需把偷窃行为 怕到你变得可笑</a:t>
              </a:r>
            </a:p>
            <a:p>
              <a:pPr algn="ctr"/>
              <a:endParaRPr lang="en-US" sz="2400" b="1" dirty="0"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58933" y="3558439"/>
            <a:ext cx="3607204" cy="2677407"/>
            <a:chOff x="4858933" y="3558439"/>
            <a:chExt cx="3607204" cy="2677407"/>
          </a:xfrm>
        </p:grpSpPr>
        <p:sp>
          <p:nvSpPr>
            <p:cNvPr id="6" name="Round Same Side Corner Rectangle 5"/>
            <p:cNvSpPr/>
            <p:nvPr/>
          </p:nvSpPr>
          <p:spPr bwMode="auto">
            <a:xfrm>
              <a:off x="4858933" y="3558439"/>
              <a:ext cx="3607204" cy="2677407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sz="2400" b="1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8933" y="3711044"/>
              <a:ext cx="36072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altLang="ja-JP" sz="2400" b="1" dirty="0" smtClean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b="1" dirty="0" smtClean="0">
                  <a:solidFill>
                    <a:srgbClr val="FFFF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用</a:t>
              </a:r>
              <a:r>
                <a:rPr lang="ja-JP" altLang="en-US" sz="2400" b="1" dirty="0">
                  <a:solidFill>
                    <a:srgbClr val="FFFF00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途</a:t>
              </a:r>
              <a:r>
                <a:rPr lang="en-US" sz="2400" b="1" dirty="0" smtClean="0">
                  <a:latin typeface="Arial"/>
                  <a:cs typeface="Arial"/>
                </a:rPr>
                <a:t>: </a:t>
              </a:r>
              <a:r>
                <a:rPr lang="en-US" sz="2400" b="1" dirty="0">
                  <a:latin typeface="Arial"/>
                  <a:cs typeface="Arial"/>
                </a:rPr>
                <a:t/>
              </a:r>
              <a:br>
                <a:rPr lang="en-US" sz="2400" b="1" dirty="0">
                  <a:latin typeface="Arial"/>
                  <a:cs typeface="Arial"/>
                </a:rPr>
              </a:br>
              <a:r>
                <a:rPr lang="zh-CN" altLang="en-US" sz="2400" b="1" dirty="0">
                  <a:latin typeface="SimSun" panose="02010600030101010101" pitchFamily="2" charset="-122"/>
                  <a:ea typeface="SimSun" panose="02010600030101010101" pitchFamily="2" charset="-122"/>
                  <a:cs typeface="Arial"/>
                </a:rPr>
                <a:t>作为客人，你不必害怕去拿给予你的食物，但你也不应该暗暗的打包午餐或偷些毛巾！</a:t>
              </a:r>
              <a:endParaRPr 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6276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473" name="Group 149"/>
          <p:cNvGrpSpPr>
            <a:grpSpLocks/>
          </p:cNvGrpSpPr>
          <p:nvPr/>
        </p:nvGrpSpPr>
        <p:grpSpPr bwMode="auto">
          <a:xfrm>
            <a:off x="3175" y="919163"/>
            <a:ext cx="9131300" cy="5678189"/>
            <a:chOff x="2" y="579"/>
            <a:chExt cx="5752" cy="2827"/>
          </a:xfrm>
        </p:grpSpPr>
        <p:grpSp>
          <p:nvGrpSpPr>
            <p:cNvPr id="489476" name="Group 93"/>
            <p:cNvGrpSpPr>
              <a:grpSpLocks/>
            </p:cNvGrpSpPr>
            <p:nvPr/>
          </p:nvGrpSpPr>
          <p:grpSpPr bwMode="auto">
            <a:xfrm>
              <a:off x="2" y="579"/>
              <a:ext cx="999" cy="351"/>
              <a:chOff x="0" y="0"/>
              <a:chExt cx="708" cy="422"/>
            </a:xfrm>
          </p:grpSpPr>
          <p:sp>
            <p:nvSpPr>
              <p:cNvPr id="489532" name="Rectangle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08" cy="422"/>
              </a:xfrm>
              <a:prstGeom prst="rect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48953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708" cy="422"/>
                <a:chOff x="0" y="0"/>
                <a:chExt cx="708" cy="422"/>
              </a:xfrm>
            </p:grpSpPr>
            <p:sp>
              <p:nvSpPr>
                <p:cNvPr id="489534" name="Rectangle 66"/>
                <p:cNvSpPr>
                  <a:spLocks noChangeArrowheads="1"/>
                </p:cNvSpPr>
                <p:nvPr/>
              </p:nvSpPr>
              <p:spPr bwMode="auto">
                <a:xfrm>
                  <a:off x="32" y="0"/>
                  <a:ext cx="644" cy="422"/>
                </a:xfrm>
                <a:prstGeom prst="rect">
                  <a:avLst/>
                </a:pr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 </a:t>
                  </a: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89535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08" cy="422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89477" name="Group 97"/>
            <p:cNvGrpSpPr>
              <a:grpSpLocks/>
            </p:cNvGrpSpPr>
            <p:nvPr/>
          </p:nvGrpSpPr>
          <p:grpSpPr bwMode="auto">
            <a:xfrm>
              <a:off x="1001" y="579"/>
              <a:ext cx="2275" cy="351"/>
              <a:chOff x="708" y="0"/>
              <a:chExt cx="1612" cy="422"/>
            </a:xfrm>
          </p:grpSpPr>
          <p:sp>
            <p:nvSpPr>
              <p:cNvPr id="489528" name="Rectangle 96"/>
              <p:cNvSpPr>
                <a:spLocks noChangeArrowheads="1"/>
              </p:cNvSpPr>
              <p:nvPr/>
            </p:nvSpPr>
            <p:spPr bwMode="auto">
              <a:xfrm>
                <a:off x="708" y="0"/>
                <a:ext cx="1612" cy="422"/>
              </a:xfrm>
              <a:prstGeom prst="rect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489529" name="Group 95"/>
              <p:cNvGrpSpPr>
                <a:grpSpLocks/>
              </p:cNvGrpSpPr>
              <p:nvPr/>
            </p:nvGrpSpPr>
            <p:grpSpPr bwMode="auto">
              <a:xfrm>
                <a:off x="708" y="0"/>
                <a:ext cx="1612" cy="422"/>
                <a:chOff x="708" y="0"/>
                <a:chExt cx="1612" cy="422"/>
              </a:xfrm>
            </p:grpSpPr>
            <p:sp>
              <p:nvSpPr>
                <p:cNvPr id="489530" name="Rectangle 67"/>
                <p:cNvSpPr>
                  <a:spLocks noChangeArrowheads="1"/>
                </p:cNvSpPr>
                <p:nvPr/>
              </p:nvSpPr>
              <p:spPr bwMode="auto">
                <a:xfrm>
                  <a:off x="740" y="0"/>
                  <a:ext cx="1548" cy="422"/>
                </a:xfrm>
                <a:prstGeom prst="rect">
                  <a:avLst/>
                </a:pr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b="1">
                      <a:solidFill>
                        <a:srgbClr val="FFFFFF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与亚伯拉罕的约</a:t>
                  </a:r>
                  <a:endParaRPr lang="zh-CN" altLang="en-US" sz="28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89531" name="Rectangle 94"/>
                <p:cNvSpPr>
                  <a:spLocks noChangeArrowheads="1"/>
                </p:cNvSpPr>
                <p:nvPr/>
              </p:nvSpPr>
              <p:spPr bwMode="auto">
                <a:xfrm>
                  <a:off x="708" y="0"/>
                  <a:ext cx="1612" cy="422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89478" name="Group 101"/>
            <p:cNvGrpSpPr>
              <a:grpSpLocks/>
            </p:cNvGrpSpPr>
            <p:nvPr/>
          </p:nvGrpSpPr>
          <p:grpSpPr bwMode="auto">
            <a:xfrm>
              <a:off x="3276" y="579"/>
              <a:ext cx="2478" cy="351"/>
              <a:chOff x="2320" y="0"/>
              <a:chExt cx="1756" cy="422"/>
            </a:xfrm>
          </p:grpSpPr>
          <p:sp>
            <p:nvSpPr>
              <p:cNvPr id="489524" name="Rectangle 100"/>
              <p:cNvSpPr>
                <a:spLocks noChangeArrowheads="1"/>
              </p:cNvSpPr>
              <p:nvPr/>
            </p:nvSpPr>
            <p:spPr bwMode="auto">
              <a:xfrm>
                <a:off x="2320" y="0"/>
                <a:ext cx="1756" cy="422"/>
              </a:xfrm>
              <a:prstGeom prst="rect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489525" name="Group 99"/>
              <p:cNvGrpSpPr>
                <a:grpSpLocks/>
              </p:cNvGrpSpPr>
              <p:nvPr/>
            </p:nvGrpSpPr>
            <p:grpSpPr bwMode="auto">
              <a:xfrm>
                <a:off x="2320" y="0"/>
                <a:ext cx="1756" cy="422"/>
                <a:chOff x="2320" y="0"/>
                <a:chExt cx="1756" cy="422"/>
              </a:xfrm>
            </p:grpSpPr>
            <p:sp>
              <p:nvSpPr>
                <p:cNvPr id="489526" name="Rectangle 68"/>
                <p:cNvSpPr>
                  <a:spLocks noChangeArrowheads="1"/>
                </p:cNvSpPr>
                <p:nvPr/>
              </p:nvSpPr>
              <p:spPr bwMode="auto">
                <a:xfrm>
                  <a:off x="2352" y="0"/>
                  <a:ext cx="1692" cy="422"/>
                </a:xfrm>
                <a:prstGeom prst="rect">
                  <a:avLst/>
                </a:pr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b="1">
                      <a:solidFill>
                        <a:srgbClr val="FFFFFF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与摩西的约</a:t>
                  </a:r>
                  <a:endParaRPr lang="zh-CN" altLang="en-US" sz="28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89527" name="Rectangle 98"/>
                <p:cNvSpPr>
                  <a:spLocks noChangeArrowheads="1"/>
                </p:cNvSpPr>
                <p:nvPr/>
              </p:nvSpPr>
              <p:spPr bwMode="auto">
                <a:xfrm>
                  <a:off x="2320" y="0"/>
                  <a:ext cx="1756" cy="422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89479" name="Group 103"/>
            <p:cNvGrpSpPr>
              <a:grpSpLocks/>
            </p:cNvGrpSpPr>
            <p:nvPr/>
          </p:nvGrpSpPr>
          <p:grpSpPr bwMode="auto">
            <a:xfrm>
              <a:off x="2" y="930"/>
              <a:ext cx="999" cy="575"/>
              <a:chOff x="0" y="422"/>
              <a:chExt cx="708" cy="691"/>
            </a:xfrm>
          </p:grpSpPr>
          <p:sp>
            <p:nvSpPr>
              <p:cNvPr id="489522" name="Rectangle 69"/>
              <p:cNvSpPr>
                <a:spLocks noChangeArrowheads="1"/>
              </p:cNvSpPr>
              <p:nvPr/>
            </p:nvSpPr>
            <p:spPr bwMode="auto">
              <a:xfrm>
                <a:off x="32" y="422"/>
                <a:ext cx="644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i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</a:t>
                </a:r>
                <a:r>
                  <a:rPr lang="zh-CN" altLang="en-US" b="1" i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受益人</a:t>
                </a:r>
                <a:endParaRPr lang="en-US" altLang="ja-JP" b="1" dirty="0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i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(</a:t>
                </a:r>
                <a:r>
                  <a:rPr lang="zh-CN" altLang="en-US" b="1" i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日期和地方</a:t>
                </a:r>
                <a:r>
                  <a:rPr lang="en-US" altLang="ja-JP" b="1" i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)</a:t>
                </a:r>
                <a:endParaRPr lang="en-US" altLang="zh-CN" b="1" dirty="0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23" name="Rectangle 102"/>
              <p:cNvSpPr>
                <a:spLocks noChangeArrowheads="1"/>
              </p:cNvSpPr>
              <p:nvPr/>
            </p:nvSpPr>
            <p:spPr bwMode="auto">
              <a:xfrm>
                <a:off x="0" y="422"/>
                <a:ext cx="708" cy="691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80" name="Group 105"/>
            <p:cNvGrpSpPr>
              <a:grpSpLocks/>
            </p:cNvGrpSpPr>
            <p:nvPr/>
          </p:nvGrpSpPr>
          <p:grpSpPr bwMode="auto">
            <a:xfrm>
              <a:off x="1001" y="930"/>
              <a:ext cx="2275" cy="575"/>
              <a:chOff x="708" y="422"/>
              <a:chExt cx="1612" cy="691"/>
            </a:xfrm>
          </p:grpSpPr>
          <p:sp>
            <p:nvSpPr>
              <p:cNvPr id="489520" name="Rectangle 70"/>
              <p:cNvSpPr>
                <a:spLocks noChangeArrowheads="1"/>
              </p:cNvSpPr>
              <p:nvPr/>
            </p:nvSpPr>
            <p:spPr bwMode="auto">
              <a:xfrm>
                <a:off x="740" y="422"/>
                <a:ext cx="1548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</a:t>
                </a: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亚伯拉罕为万国的中保</a:t>
                </a:r>
                <a:endParaRPr lang="en-US" altLang="ja-JP" b="1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主前 </a:t>
                </a:r>
                <a:r>
                  <a:rPr lang="en-US" altLang="zh-CN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2060, </a:t>
                </a: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迦勒底的吾珥</a:t>
                </a:r>
                <a:endParaRPr lang="zh-CN" altLang="en-US" b="1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21" name="Rectangle 104"/>
              <p:cNvSpPr>
                <a:spLocks noChangeArrowheads="1"/>
              </p:cNvSpPr>
              <p:nvPr/>
            </p:nvSpPr>
            <p:spPr bwMode="auto">
              <a:xfrm>
                <a:off x="708" y="422"/>
                <a:ext cx="1612" cy="691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81" name="Group 107"/>
            <p:cNvGrpSpPr>
              <a:grpSpLocks/>
            </p:cNvGrpSpPr>
            <p:nvPr/>
          </p:nvGrpSpPr>
          <p:grpSpPr bwMode="auto">
            <a:xfrm>
              <a:off x="3276" y="930"/>
              <a:ext cx="2478" cy="575"/>
              <a:chOff x="2320" y="422"/>
              <a:chExt cx="1756" cy="691"/>
            </a:xfrm>
          </p:grpSpPr>
          <p:sp>
            <p:nvSpPr>
              <p:cNvPr id="489518" name="Rectangle 71"/>
              <p:cNvSpPr>
                <a:spLocks noChangeArrowheads="1"/>
              </p:cNvSpPr>
              <p:nvPr/>
            </p:nvSpPr>
            <p:spPr bwMode="auto">
              <a:xfrm>
                <a:off x="2352" y="422"/>
                <a:ext cx="1692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摩西为以色列的中保</a:t>
                </a:r>
                <a:endParaRPr lang="en-US" altLang="ja-JP" b="1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主前 </a:t>
                </a:r>
                <a:r>
                  <a:rPr lang="en-US" altLang="zh-CN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1445, </a:t>
                </a: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西奈山</a:t>
                </a:r>
                <a:endParaRPr lang="zh-CN" altLang="en-US" b="1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19" name="Rectangle 106"/>
              <p:cNvSpPr>
                <a:spLocks noChangeArrowheads="1"/>
              </p:cNvSpPr>
              <p:nvPr/>
            </p:nvSpPr>
            <p:spPr bwMode="auto">
              <a:xfrm>
                <a:off x="2320" y="422"/>
                <a:ext cx="1756" cy="691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82" name="Group 109"/>
            <p:cNvGrpSpPr>
              <a:grpSpLocks/>
            </p:cNvGrpSpPr>
            <p:nvPr/>
          </p:nvGrpSpPr>
          <p:grpSpPr bwMode="auto">
            <a:xfrm>
              <a:off x="2" y="1505"/>
              <a:ext cx="999" cy="496"/>
              <a:chOff x="0" y="1113"/>
              <a:chExt cx="708" cy="595"/>
            </a:xfrm>
          </p:grpSpPr>
          <p:sp>
            <p:nvSpPr>
              <p:cNvPr id="489516" name="Rectangle 72"/>
              <p:cNvSpPr>
                <a:spLocks noChangeArrowheads="1"/>
              </p:cNvSpPr>
              <p:nvPr/>
            </p:nvSpPr>
            <p:spPr bwMode="auto">
              <a:xfrm>
                <a:off x="32" y="1113"/>
                <a:ext cx="644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i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经文</a:t>
                </a:r>
                <a:endParaRPr lang="zh-CN" altLang="en-US" b="1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17" name="Rectangle 108"/>
              <p:cNvSpPr>
                <a:spLocks noChangeArrowheads="1"/>
              </p:cNvSpPr>
              <p:nvPr/>
            </p:nvSpPr>
            <p:spPr bwMode="auto">
              <a:xfrm>
                <a:off x="0" y="1113"/>
                <a:ext cx="708" cy="59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83" name="Group 111"/>
            <p:cNvGrpSpPr>
              <a:grpSpLocks/>
            </p:cNvGrpSpPr>
            <p:nvPr/>
          </p:nvGrpSpPr>
          <p:grpSpPr bwMode="auto">
            <a:xfrm>
              <a:off x="1001" y="1505"/>
              <a:ext cx="2275" cy="496"/>
              <a:chOff x="708" y="1113"/>
              <a:chExt cx="1612" cy="595"/>
            </a:xfrm>
          </p:grpSpPr>
          <p:sp>
            <p:nvSpPr>
              <p:cNvPr id="489514" name="Rectangle 73"/>
              <p:cNvSpPr>
                <a:spLocks noChangeArrowheads="1"/>
              </p:cNvSpPr>
              <p:nvPr/>
            </p:nvSpPr>
            <p:spPr bwMode="auto">
              <a:xfrm>
                <a:off x="740" y="1113"/>
                <a:ext cx="1548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创世记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12:1-3 (</a:t>
                </a: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在创世记</a:t>
                </a:r>
                <a:r>
                  <a:rPr lang="en-US" altLang="zh-CN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15</a:t>
                </a: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章立约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)</a:t>
                </a:r>
                <a:endParaRPr lang="en-US" altLang="zh-CN" b="1" dirty="0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15" name="Rectangle 110"/>
              <p:cNvSpPr>
                <a:spLocks noChangeArrowheads="1"/>
              </p:cNvSpPr>
              <p:nvPr/>
            </p:nvSpPr>
            <p:spPr bwMode="auto">
              <a:xfrm>
                <a:off x="708" y="1113"/>
                <a:ext cx="1612" cy="59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84" name="Group 113"/>
            <p:cNvGrpSpPr>
              <a:grpSpLocks/>
            </p:cNvGrpSpPr>
            <p:nvPr/>
          </p:nvGrpSpPr>
          <p:grpSpPr bwMode="auto">
            <a:xfrm>
              <a:off x="3276" y="1505"/>
              <a:ext cx="2478" cy="496"/>
              <a:chOff x="2320" y="1113"/>
              <a:chExt cx="1756" cy="595"/>
            </a:xfrm>
          </p:grpSpPr>
          <p:sp>
            <p:nvSpPr>
              <p:cNvPr id="489512" name="Rectangle 74"/>
              <p:cNvSpPr>
                <a:spLocks noChangeArrowheads="1"/>
              </p:cNvSpPr>
              <p:nvPr/>
            </p:nvSpPr>
            <p:spPr bwMode="auto">
              <a:xfrm>
                <a:off x="2352" y="1113"/>
                <a:ext cx="1692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rgbClr val="003300"/>
                    </a:solidFill>
                    <a:latin typeface="Calibri" charset="0"/>
                    <a:ea typeface="宋体" charset="0"/>
                    <a:cs typeface="宋体" charset="0"/>
                  </a:rPr>
                  <a:t>出埃及记</a:t>
                </a:r>
                <a:r>
                  <a:rPr lang="en-US" altLang="zh-CN" b="1">
                    <a:solidFill>
                      <a:srgbClr val="003300"/>
                    </a:solidFill>
                    <a:latin typeface="Calibri" charset="0"/>
                    <a:ea typeface="宋体" charset="0"/>
                    <a:cs typeface="宋体" charset="0"/>
                  </a:rPr>
                  <a:t> </a:t>
                </a:r>
                <a:r>
                  <a:rPr lang="en-US" altLang="ja-JP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20—31</a:t>
                </a: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是约的中心</a:t>
                </a:r>
                <a:r>
                  <a:rPr lang="en-US" altLang="zh-CN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.</a:t>
                </a:r>
              </a:p>
            </p:txBody>
          </p:sp>
          <p:sp>
            <p:nvSpPr>
              <p:cNvPr id="489513" name="Rectangle 112"/>
              <p:cNvSpPr>
                <a:spLocks noChangeArrowheads="1"/>
              </p:cNvSpPr>
              <p:nvPr/>
            </p:nvSpPr>
            <p:spPr bwMode="auto">
              <a:xfrm>
                <a:off x="2320" y="1113"/>
                <a:ext cx="1756" cy="59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85" name="Group 115"/>
            <p:cNvGrpSpPr>
              <a:grpSpLocks/>
            </p:cNvGrpSpPr>
            <p:nvPr/>
          </p:nvGrpSpPr>
          <p:grpSpPr bwMode="auto">
            <a:xfrm>
              <a:off x="2" y="2001"/>
              <a:ext cx="999" cy="415"/>
              <a:chOff x="0" y="1708"/>
              <a:chExt cx="708" cy="499"/>
            </a:xfrm>
          </p:grpSpPr>
          <p:sp>
            <p:nvSpPr>
              <p:cNvPr id="489510" name="Rectangle 75"/>
              <p:cNvSpPr>
                <a:spLocks noChangeArrowheads="1"/>
              </p:cNvSpPr>
              <p:nvPr/>
            </p:nvSpPr>
            <p:spPr bwMode="auto">
              <a:xfrm>
                <a:off x="32" y="1708"/>
                <a:ext cx="64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i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神与</a:t>
                </a:r>
                <a:endParaRPr lang="zh-CN" altLang="en-US" b="1" dirty="0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11" name="Rectangle 114"/>
              <p:cNvSpPr>
                <a:spLocks noChangeArrowheads="1"/>
              </p:cNvSpPr>
              <p:nvPr/>
            </p:nvSpPr>
            <p:spPr bwMode="auto">
              <a:xfrm>
                <a:off x="0" y="1708"/>
                <a:ext cx="708" cy="499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86" name="Group 117"/>
            <p:cNvGrpSpPr>
              <a:grpSpLocks/>
            </p:cNvGrpSpPr>
            <p:nvPr/>
          </p:nvGrpSpPr>
          <p:grpSpPr bwMode="auto">
            <a:xfrm>
              <a:off x="1001" y="2001"/>
              <a:ext cx="2275" cy="415"/>
              <a:chOff x="708" y="1708"/>
              <a:chExt cx="1612" cy="499"/>
            </a:xfrm>
          </p:grpSpPr>
          <p:sp>
            <p:nvSpPr>
              <p:cNvPr id="489508" name="Rectangle 76"/>
              <p:cNvSpPr>
                <a:spLocks noChangeArrowheads="1"/>
              </p:cNvSpPr>
              <p:nvPr/>
            </p:nvSpPr>
            <p:spPr bwMode="auto">
              <a:xfrm>
                <a:off x="740" y="1708"/>
                <a:ext cx="1548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人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(</a:t>
                </a: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未来的国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)</a:t>
                </a:r>
                <a:endParaRPr lang="en-US" altLang="zh-CN" b="1" dirty="0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09" name="Rectangle 116"/>
              <p:cNvSpPr>
                <a:spLocks noChangeArrowheads="1"/>
              </p:cNvSpPr>
              <p:nvPr/>
            </p:nvSpPr>
            <p:spPr bwMode="auto">
              <a:xfrm>
                <a:off x="708" y="1708"/>
                <a:ext cx="1612" cy="499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87" name="Group 119"/>
            <p:cNvGrpSpPr>
              <a:grpSpLocks/>
            </p:cNvGrpSpPr>
            <p:nvPr/>
          </p:nvGrpSpPr>
          <p:grpSpPr bwMode="auto">
            <a:xfrm>
              <a:off x="3276" y="2001"/>
              <a:ext cx="2478" cy="415"/>
              <a:chOff x="2320" y="1708"/>
              <a:chExt cx="1756" cy="499"/>
            </a:xfrm>
          </p:grpSpPr>
          <p:sp>
            <p:nvSpPr>
              <p:cNvPr id="489506" name="Rectangle 77"/>
              <p:cNvSpPr>
                <a:spLocks noChangeArrowheads="1"/>
              </p:cNvSpPr>
              <p:nvPr/>
            </p:nvSpPr>
            <p:spPr bwMode="auto">
              <a:xfrm>
                <a:off x="2352" y="1708"/>
                <a:ext cx="1692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国</a:t>
                </a:r>
                <a:endParaRPr lang="zh-CN" altLang="en-US" b="1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07" name="Rectangle 118"/>
              <p:cNvSpPr>
                <a:spLocks noChangeArrowheads="1"/>
              </p:cNvSpPr>
              <p:nvPr/>
            </p:nvSpPr>
            <p:spPr bwMode="auto">
              <a:xfrm>
                <a:off x="2320" y="1708"/>
                <a:ext cx="1756" cy="499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88" name="Group 121"/>
            <p:cNvGrpSpPr>
              <a:grpSpLocks/>
            </p:cNvGrpSpPr>
            <p:nvPr/>
          </p:nvGrpSpPr>
          <p:grpSpPr bwMode="auto">
            <a:xfrm>
              <a:off x="2" y="2416"/>
              <a:ext cx="999" cy="495"/>
              <a:chOff x="0" y="2207"/>
              <a:chExt cx="708" cy="595"/>
            </a:xfrm>
          </p:grpSpPr>
          <p:sp>
            <p:nvSpPr>
              <p:cNvPr id="489504" name="Rectangle 78"/>
              <p:cNvSpPr>
                <a:spLocks noChangeArrowheads="1"/>
              </p:cNvSpPr>
              <p:nvPr/>
            </p:nvSpPr>
            <p:spPr bwMode="auto">
              <a:xfrm>
                <a:off x="32" y="2207"/>
                <a:ext cx="644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i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范围</a:t>
                </a:r>
                <a:endParaRPr lang="zh-CN" altLang="en-US" b="1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05" name="Rectangle 120"/>
              <p:cNvSpPr>
                <a:spLocks noChangeArrowheads="1"/>
              </p:cNvSpPr>
              <p:nvPr/>
            </p:nvSpPr>
            <p:spPr bwMode="auto">
              <a:xfrm>
                <a:off x="0" y="2207"/>
                <a:ext cx="708" cy="59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89" name="Group 123"/>
            <p:cNvGrpSpPr>
              <a:grpSpLocks/>
            </p:cNvGrpSpPr>
            <p:nvPr/>
          </p:nvGrpSpPr>
          <p:grpSpPr bwMode="auto">
            <a:xfrm>
              <a:off x="1001" y="2416"/>
              <a:ext cx="2275" cy="495"/>
              <a:chOff x="708" y="2207"/>
              <a:chExt cx="1612" cy="595"/>
            </a:xfrm>
          </p:grpSpPr>
          <p:sp>
            <p:nvSpPr>
              <p:cNvPr id="489502" name="Rectangle 79"/>
              <p:cNvSpPr>
                <a:spLocks noChangeArrowheads="1"/>
              </p:cNvSpPr>
              <p:nvPr/>
            </p:nvSpPr>
            <p:spPr bwMode="auto">
              <a:xfrm>
                <a:off x="740" y="2207"/>
                <a:ext cx="1548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全世界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(“</a:t>
                </a: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地上的万族都要因你</a:t>
                </a:r>
                <a:endParaRPr lang="en-US" altLang="zh-CN" b="1" dirty="0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得福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”)</a:t>
                </a:r>
                <a:endParaRPr lang="en-US" altLang="zh-CN" b="1" dirty="0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03" name="Rectangle 122"/>
              <p:cNvSpPr>
                <a:spLocks noChangeArrowheads="1"/>
              </p:cNvSpPr>
              <p:nvPr/>
            </p:nvSpPr>
            <p:spPr bwMode="auto">
              <a:xfrm>
                <a:off x="708" y="2207"/>
                <a:ext cx="1612" cy="59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90" name="Group 125"/>
            <p:cNvGrpSpPr>
              <a:grpSpLocks/>
            </p:cNvGrpSpPr>
            <p:nvPr/>
          </p:nvGrpSpPr>
          <p:grpSpPr bwMode="auto">
            <a:xfrm>
              <a:off x="3276" y="2416"/>
              <a:ext cx="2478" cy="495"/>
              <a:chOff x="2320" y="2207"/>
              <a:chExt cx="1756" cy="595"/>
            </a:xfrm>
          </p:grpSpPr>
          <p:sp>
            <p:nvSpPr>
              <p:cNvPr id="489500" name="Rectangle 80"/>
              <p:cNvSpPr>
                <a:spLocks noChangeArrowheads="1"/>
              </p:cNvSpPr>
              <p:nvPr/>
            </p:nvSpPr>
            <p:spPr bwMode="auto">
              <a:xfrm>
                <a:off x="2352" y="2207"/>
                <a:ext cx="1692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只有以色列得着</a:t>
                </a:r>
                <a:r>
                  <a:rPr lang="zh-CN" altLang="en-US" b="1">
                    <a:solidFill>
                      <a:srgbClr val="003300"/>
                    </a:solidFill>
                    <a:latin typeface="Calibri" charset="0"/>
                    <a:ea typeface="宋体" charset="0"/>
                    <a:cs typeface="宋体" charset="0"/>
                  </a:rPr>
                  <a:t>律法</a:t>
                </a:r>
                <a:endParaRPr lang="en-US" altLang="zh-CN" b="1">
                  <a:solidFill>
                    <a:srgbClr val="003300"/>
                  </a:solidFill>
                  <a:latin typeface="Calibri" charset="0"/>
                  <a:ea typeface="宋体" charset="0"/>
                  <a:cs typeface="宋体" charset="0"/>
                </a:endParaRP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(</a:t>
                </a: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申</a:t>
                </a:r>
                <a:r>
                  <a:rPr lang="en-US" altLang="ja-JP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4:8; </a:t>
                </a: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诗</a:t>
                </a:r>
                <a:r>
                  <a:rPr lang="en-US" altLang="ja-JP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147:20)</a:t>
                </a:r>
                <a:endParaRPr lang="en-US" altLang="zh-CN" b="1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501" name="Rectangle 124"/>
              <p:cNvSpPr>
                <a:spLocks noChangeArrowheads="1"/>
              </p:cNvSpPr>
              <p:nvPr/>
            </p:nvSpPr>
            <p:spPr bwMode="auto">
              <a:xfrm>
                <a:off x="2320" y="2207"/>
                <a:ext cx="1756" cy="59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91" name="Group 127"/>
            <p:cNvGrpSpPr>
              <a:grpSpLocks/>
            </p:cNvGrpSpPr>
            <p:nvPr/>
          </p:nvGrpSpPr>
          <p:grpSpPr bwMode="auto">
            <a:xfrm>
              <a:off x="2" y="2911"/>
              <a:ext cx="999" cy="495"/>
              <a:chOff x="0" y="2802"/>
              <a:chExt cx="708" cy="595"/>
            </a:xfrm>
          </p:grpSpPr>
          <p:sp>
            <p:nvSpPr>
              <p:cNvPr id="489498" name="Rectangle 81"/>
              <p:cNvSpPr>
                <a:spLocks noChangeArrowheads="1"/>
              </p:cNvSpPr>
              <p:nvPr/>
            </p:nvSpPr>
            <p:spPr bwMode="auto">
              <a:xfrm>
                <a:off x="32" y="2802"/>
                <a:ext cx="644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300" b="1" i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特性和</a:t>
                </a:r>
                <a:endParaRPr lang="en-US" altLang="zh-CN" sz="2300" b="1" i="1" dirty="0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300" b="1" i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意义</a:t>
                </a:r>
                <a:endParaRPr lang="zh-CN" altLang="en-US" sz="2300" b="1" dirty="0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499" name="Rectangle 126"/>
              <p:cNvSpPr>
                <a:spLocks noChangeArrowheads="1"/>
              </p:cNvSpPr>
              <p:nvPr/>
            </p:nvSpPr>
            <p:spPr bwMode="auto">
              <a:xfrm>
                <a:off x="0" y="2802"/>
                <a:ext cx="708" cy="59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92" name="Group 129"/>
            <p:cNvGrpSpPr>
              <a:grpSpLocks/>
            </p:cNvGrpSpPr>
            <p:nvPr/>
          </p:nvGrpSpPr>
          <p:grpSpPr bwMode="auto">
            <a:xfrm>
              <a:off x="1001" y="2911"/>
              <a:ext cx="2275" cy="495"/>
              <a:chOff x="708" y="2802"/>
              <a:chExt cx="1612" cy="595"/>
            </a:xfrm>
          </p:grpSpPr>
          <p:sp>
            <p:nvSpPr>
              <p:cNvPr id="489496" name="Rectangle 82"/>
              <p:cNvSpPr>
                <a:spLocks noChangeArrowheads="1"/>
              </p:cNvSpPr>
              <p:nvPr/>
            </p:nvSpPr>
            <p:spPr bwMode="auto">
              <a:xfrm>
                <a:off x="740" y="2802"/>
                <a:ext cx="1548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恩典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(</a:t>
                </a: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应许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)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—</a:t>
                </a: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主要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(</a:t>
                </a:r>
                <a:r>
                  <a:rPr lang="zh-CN" altLang="en-US" b="1" dirty="0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神要作的事</a:t>
                </a:r>
                <a:r>
                  <a:rPr lang="en-US" altLang="ja-JP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)</a:t>
                </a:r>
                <a:endParaRPr lang="en-US" altLang="zh-CN" b="1" dirty="0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497" name="Rectangle 128"/>
              <p:cNvSpPr>
                <a:spLocks noChangeArrowheads="1"/>
              </p:cNvSpPr>
              <p:nvPr/>
            </p:nvSpPr>
            <p:spPr bwMode="auto">
              <a:xfrm>
                <a:off x="708" y="2802"/>
                <a:ext cx="1612" cy="59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9493" name="Group 131"/>
            <p:cNvGrpSpPr>
              <a:grpSpLocks/>
            </p:cNvGrpSpPr>
            <p:nvPr/>
          </p:nvGrpSpPr>
          <p:grpSpPr bwMode="auto">
            <a:xfrm>
              <a:off x="3276" y="2911"/>
              <a:ext cx="2478" cy="495"/>
              <a:chOff x="2320" y="2802"/>
              <a:chExt cx="1756" cy="595"/>
            </a:xfrm>
          </p:grpSpPr>
          <p:sp>
            <p:nvSpPr>
              <p:cNvPr id="489494" name="Rectangle 83"/>
              <p:cNvSpPr>
                <a:spLocks noChangeArrowheads="1"/>
              </p:cNvSpPr>
              <p:nvPr/>
            </p:nvSpPr>
            <p:spPr bwMode="auto">
              <a:xfrm>
                <a:off x="2352" y="2802"/>
                <a:ext cx="1692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行为</a:t>
                </a:r>
                <a:r>
                  <a:rPr lang="en-US" altLang="ja-JP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 (</a:t>
                </a:r>
                <a:r>
                  <a:rPr lang="zh-CN" altLang="en-US" b="1">
                    <a:solidFill>
                      <a:srgbClr val="003300"/>
                    </a:solidFill>
                    <a:latin typeface="Calibri" charset="0"/>
                    <a:ea typeface="宋体" charset="0"/>
                    <a:cs typeface="宋体" charset="0"/>
                  </a:rPr>
                  <a:t>律法</a:t>
                </a:r>
                <a:r>
                  <a:rPr lang="en-US" altLang="ja-JP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)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—</a:t>
                </a: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次要</a:t>
                </a:r>
                <a:r>
                  <a:rPr lang="en-US" altLang="ja-JP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(</a:t>
                </a:r>
                <a:r>
                  <a:rPr lang="zh-CN" altLang="en-US" b="1">
                    <a:solidFill>
                      <a:srgbClr val="003300"/>
                    </a:solidFill>
                    <a:latin typeface="Arial Narrow" charset="0"/>
                    <a:ea typeface="宋体" charset="0"/>
                    <a:cs typeface="宋体" charset="0"/>
                  </a:rPr>
                  <a:t>神怎样作</a:t>
                </a:r>
                <a:r>
                  <a:rPr lang="en-US" altLang="ja-JP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)</a:t>
                </a:r>
                <a:endParaRPr lang="en-US" altLang="zh-CN" b="1">
                  <a:solidFill>
                    <a:srgbClr val="003300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9495" name="Rectangle 130"/>
              <p:cNvSpPr>
                <a:spLocks noChangeArrowheads="1"/>
              </p:cNvSpPr>
              <p:nvPr/>
            </p:nvSpPr>
            <p:spPr bwMode="auto">
              <a:xfrm>
                <a:off x="2320" y="2802"/>
                <a:ext cx="1756" cy="595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</p:grpSp>
      <p:sp>
        <p:nvSpPr>
          <p:cNvPr id="489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76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CN" altLang="en-US" sz="3600" b="1">
                <a:latin typeface="Arial Black" charset="0"/>
                <a:ea typeface="宋体" charset="0"/>
                <a:cs typeface="宋体" charset="0"/>
              </a:rPr>
              <a:t>约的对比</a:t>
            </a:r>
            <a:endParaRPr lang="zh-CN" altLang="en-US" sz="2400" b="1"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89475" name="Text Box 3"/>
          <p:cNvSpPr txBox="1">
            <a:spLocks noChangeArrowheads="1"/>
          </p:cNvSpPr>
          <p:nvPr/>
        </p:nvSpPr>
        <p:spPr bwMode="auto">
          <a:xfrm>
            <a:off x="8216900" y="304800"/>
            <a:ext cx="565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>
                <a:solidFill>
                  <a:srgbClr val="000000"/>
                </a:solidFill>
                <a:latin typeface="Arial" charset="0"/>
              </a:rPr>
              <a:t>116</a:t>
            </a:r>
          </a:p>
        </p:txBody>
      </p:sp>
    </p:spTree>
    <p:extLst>
      <p:ext uri="{BB962C8B-B14F-4D97-AF65-F5344CB8AC3E}">
        <p14:creationId xmlns:p14="http://schemas.microsoft.com/office/powerpoint/2010/main" val="57219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1" name="Text Box 84"/>
          <p:cNvSpPr txBox="1">
            <a:spLocks noChangeArrowheads="1"/>
          </p:cNvSpPr>
          <p:nvPr/>
        </p:nvSpPr>
        <p:spPr bwMode="auto">
          <a:xfrm>
            <a:off x="8216900" y="304800"/>
            <a:ext cx="565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>
                <a:solidFill>
                  <a:srgbClr val="000000"/>
                </a:solidFill>
                <a:latin typeface="Arial" charset="0"/>
              </a:rPr>
              <a:t>116</a:t>
            </a:r>
          </a:p>
        </p:txBody>
      </p:sp>
      <p:grpSp>
        <p:nvGrpSpPr>
          <p:cNvPr id="491522" name="Group 319"/>
          <p:cNvGrpSpPr>
            <a:grpSpLocks/>
          </p:cNvGrpSpPr>
          <p:nvPr/>
        </p:nvGrpSpPr>
        <p:grpSpPr bwMode="auto">
          <a:xfrm>
            <a:off x="0" y="914400"/>
            <a:ext cx="9144000" cy="5538936"/>
            <a:chOff x="0" y="576"/>
            <a:chExt cx="5760" cy="2721"/>
          </a:xfrm>
        </p:grpSpPr>
        <p:grpSp>
          <p:nvGrpSpPr>
            <p:cNvPr id="491524" name="Group 237"/>
            <p:cNvGrpSpPr>
              <a:grpSpLocks/>
            </p:cNvGrpSpPr>
            <p:nvPr/>
          </p:nvGrpSpPr>
          <p:grpSpPr bwMode="auto">
            <a:xfrm>
              <a:off x="0" y="576"/>
              <a:ext cx="1001" cy="318"/>
              <a:chOff x="0" y="0"/>
              <a:chExt cx="708" cy="422"/>
            </a:xfrm>
          </p:grpSpPr>
          <p:sp>
            <p:nvSpPr>
              <p:cNvPr id="491582" name="Rectangle 2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08" cy="422"/>
              </a:xfrm>
              <a:prstGeom prst="rect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491583" name="Group 235"/>
              <p:cNvGrpSpPr>
                <a:grpSpLocks/>
              </p:cNvGrpSpPr>
              <p:nvPr/>
            </p:nvGrpSpPr>
            <p:grpSpPr bwMode="auto">
              <a:xfrm>
                <a:off x="0" y="0"/>
                <a:ext cx="708" cy="422"/>
                <a:chOff x="0" y="0"/>
                <a:chExt cx="708" cy="422"/>
              </a:xfrm>
            </p:grpSpPr>
            <p:sp>
              <p:nvSpPr>
                <p:cNvPr id="491584" name="Rectangle 207"/>
                <p:cNvSpPr>
                  <a:spLocks noChangeArrowheads="1"/>
                </p:cNvSpPr>
                <p:nvPr/>
              </p:nvSpPr>
              <p:spPr bwMode="auto">
                <a:xfrm>
                  <a:off x="32" y="0"/>
                  <a:ext cx="644" cy="422"/>
                </a:xfrm>
                <a:prstGeom prst="rect">
                  <a:avLst/>
                </a:pr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 </a:t>
                  </a:r>
                </a:p>
              </p:txBody>
            </p:sp>
            <p:sp>
              <p:nvSpPr>
                <p:cNvPr id="491585" name="Rectangle 23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08" cy="422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91525" name="Group 241"/>
            <p:cNvGrpSpPr>
              <a:grpSpLocks/>
            </p:cNvGrpSpPr>
            <p:nvPr/>
          </p:nvGrpSpPr>
          <p:grpSpPr bwMode="auto">
            <a:xfrm>
              <a:off x="1001" y="576"/>
              <a:ext cx="2278" cy="318"/>
              <a:chOff x="708" y="0"/>
              <a:chExt cx="1612" cy="422"/>
            </a:xfrm>
          </p:grpSpPr>
          <p:sp>
            <p:nvSpPr>
              <p:cNvPr id="491578" name="Rectangle 240"/>
              <p:cNvSpPr>
                <a:spLocks noChangeArrowheads="1"/>
              </p:cNvSpPr>
              <p:nvPr/>
            </p:nvSpPr>
            <p:spPr bwMode="auto">
              <a:xfrm>
                <a:off x="708" y="0"/>
                <a:ext cx="1612" cy="422"/>
              </a:xfrm>
              <a:prstGeom prst="rect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491579" name="Group 239"/>
              <p:cNvGrpSpPr>
                <a:grpSpLocks/>
              </p:cNvGrpSpPr>
              <p:nvPr/>
            </p:nvGrpSpPr>
            <p:grpSpPr bwMode="auto">
              <a:xfrm>
                <a:off x="708" y="0"/>
                <a:ext cx="1612" cy="422"/>
                <a:chOff x="708" y="0"/>
                <a:chExt cx="1612" cy="422"/>
              </a:xfrm>
            </p:grpSpPr>
            <p:sp>
              <p:nvSpPr>
                <p:cNvPr id="491580" name="Rectangle 208"/>
                <p:cNvSpPr>
                  <a:spLocks noChangeArrowheads="1"/>
                </p:cNvSpPr>
                <p:nvPr/>
              </p:nvSpPr>
              <p:spPr bwMode="auto">
                <a:xfrm>
                  <a:off x="740" y="0"/>
                  <a:ext cx="1548" cy="422"/>
                </a:xfrm>
                <a:prstGeom prst="rect">
                  <a:avLst/>
                </a:pr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b="1">
                      <a:solidFill>
                        <a:srgbClr val="FFFFFF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与亚伯拉罕的约</a:t>
                  </a:r>
                  <a:endParaRPr lang="zh-CN" altLang="en-US" sz="28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81" name="Rectangle 238"/>
                <p:cNvSpPr>
                  <a:spLocks noChangeArrowheads="1"/>
                </p:cNvSpPr>
                <p:nvPr/>
              </p:nvSpPr>
              <p:spPr bwMode="auto">
                <a:xfrm>
                  <a:off x="708" y="0"/>
                  <a:ext cx="1612" cy="422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91526" name="Group 245"/>
            <p:cNvGrpSpPr>
              <a:grpSpLocks/>
            </p:cNvGrpSpPr>
            <p:nvPr/>
          </p:nvGrpSpPr>
          <p:grpSpPr bwMode="auto">
            <a:xfrm>
              <a:off x="3279" y="576"/>
              <a:ext cx="2481" cy="318"/>
              <a:chOff x="2320" y="0"/>
              <a:chExt cx="1756" cy="422"/>
            </a:xfrm>
          </p:grpSpPr>
          <p:sp>
            <p:nvSpPr>
              <p:cNvPr id="491574" name="Rectangle 244"/>
              <p:cNvSpPr>
                <a:spLocks noChangeArrowheads="1"/>
              </p:cNvSpPr>
              <p:nvPr/>
            </p:nvSpPr>
            <p:spPr bwMode="auto">
              <a:xfrm>
                <a:off x="2320" y="0"/>
                <a:ext cx="1756" cy="422"/>
              </a:xfrm>
              <a:prstGeom prst="rect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491575" name="Group 243"/>
              <p:cNvGrpSpPr>
                <a:grpSpLocks/>
              </p:cNvGrpSpPr>
              <p:nvPr/>
            </p:nvGrpSpPr>
            <p:grpSpPr bwMode="auto">
              <a:xfrm>
                <a:off x="2320" y="0"/>
                <a:ext cx="1756" cy="422"/>
                <a:chOff x="2320" y="0"/>
                <a:chExt cx="1756" cy="422"/>
              </a:xfrm>
            </p:grpSpPr>
            <p:sp>
              <p:nvSpPr>
                <p:cNvPr id="491576" name="Rectangle 209"/>
                <p:cNvSpPr>
                  <a:spLocks noChangeArrowheads="1"/>
                </p:cNvSpPr>
                <p:nvPr/>
              </p:nvSpPr>
              <p:spPr bwMode="auto">
                <a:xfrm>
                  <a:off x="2352" y="0"/>
                  <a:ext cx="1692" cy="422"/>
                </a:xfrm>
                <a:prstGeom prst="rect">
                  <a:avLst/>
                </a:pr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b="1">
                      <a:solidFill>
                        <a:srgbClr val="FFFFFF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与摩西的约</a:t>
                  </a:r>
                  <a:endParaRPr lang="zh-CN" altLang="en-US" sz="28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77" name="Rectangle 242"/>
                <p:cNvSpPr>
                  <a:spLocks noChangeArrowheads="1"/>
                </p:cNvSpPr>
                <p:nvPr/>
              </p:nvSpPr>
              <p:spPr bwMode="auto">
                <a:xfrm>
                  <a:off x="2320" y="0"/>
                  <a:ext cx="1756" cy="422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91527" name="Group 299"/>
            <p:cNvGrpSpPr>
              <a:grpSpLocks/>
            </p:cNvGrpSpPr>
            <p:nvPr/>
          </p:nvGrpSpPr>
          <p:grpSpPr bwMode="auto">
            <a:xfrm>
              <a:off x="0" y="1808"/>
              <a:ext cx="5760" cy="1489"/>
              <a:chOff x="0" y="894"/>
              <a:chExt cx="5760" cy="1489"/>
            </a:xfrm>
          </p:grpSpPr>
          <p:grpSp>
            <p:nvGrpSpPr>
              <p:cNvPr id="491547" name="Group 247"/>
              <p:cNvGrpSpPr>
                <a:grpSpLocks/>
              </p:cNvGrpSpPr>
              <p:nvPr/>
            </p:nvGrpSpPr>
            <p:grpSpPr bwMode="auto">
              <a:xfrm>
                <a:off x="0" y="894"/>
                <a:ext cx="1001" cy="376"/>
                <a:chOff x="0" y="422"/>
                <a:chExt cx="708" cy="499"/>
              </a:xfrm>
            </p:grpSpPr>
            <p:sp>
              <p:nvSpPr>
                <p:cNvPr id="491572" name="Rectangle 210"/>
                <p:cNvSpPr>
                  <a:spLocks noChangeArrowheads="1"/>
                </p:cNvSpPr>
                <p:nvPr/>
              </p:nvSpPr>
              <p:spPr bwMode="auto">
                <a:xfrm>
                  <a:off x="32" y="422"/>
                  <a:ext cx="644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参与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73" name="Rectangle 246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708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48" name="Group 249"/>
              <p:cNvGrpSpPr>
                <a:grpSpLocks/>
              </p:cNvGrpSpPr>
              <p:nvPr/>
            </p:nvGrpSpPr>
            <p:grpSpPr bwMode="auto">
              <a:xfrm>
                <a:off x="1001" y="894"/>
                <a:ext cx="2278" cy="376"/>
                <a:chOff x="708" y="422"/>
                <a:chExt cx="1612" cy="499"/>
              </a:xfrm>
            </p:grpSpPr>
            <p:sp>
              <p:nvSpPr>
                <p:cNvPr id="491570" name="Rectangle 211"/>
                <p:cNvSpPr>
                  <a:spLocks noChangeArrowheads="1"/>
                </p:cNvSpPr>
                <p:nvPr/>
              </p:nvSpPr>
              <p:spPr bwMode="auto">
                <a:xfrm>
                  <a:off x="740" y="422"/>
                  <a:ext cx="1548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亚伯兰沉睡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创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15:17)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71" name="Rectangle 248"/>
                <p:cNvSpPr>
                  <a:spLocks noChangeArrowheads="1"/>
                </p:cNvSpPr>
                <p:nvPr/>
              </p:nvSpPr>
              <p:spPr bwMode="auto">
                <a:xfrm>
                  <a:off x="708" y="422"/>
                  <a:ext cx="1612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49" name="Group 251"/>
              <p:cNvGrpSpPr>
                <a:grpSpLocks/>
              </p:cNvGrpSpPr>
              <p:nvPr/>
            </p:nvGrpSpPr>
            <p:grpSpPr bwMode="auto">
              <a:xfrm>
                <a:off x="3279" y="894"/>
                <a:ext cx="2481" cy="376"/>
                <a:chOff x="2320" y="422"/>
                <a:chExt cx="1756" cy="499"/>
              </a:xfrm>
            </p:grpSpPr>
            <p:sp>
              <p:nvSpPr>
                <p:cNvPr id="491568" name="Rectangle 212"/>
                <p:cNvSpPr>
                  <a:spLocks noChangeArrowheads="1"/>
                </p:cNvSpPr>
                <p:nvPr/>
              </p:nvSpPr>
              <p:spPr bwMode="auto">
                <a:xfrm>
                  <a:off x="2352" y="422"/>
                  <a:ext cx="1692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以色列愿意顺服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19:8)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69" name="Rectangle 250"/>
                <p:cNvSpPr>
                  <a:spLocks noChangeArrowheads="1"/>
                </p:cNvSpPr>
                <p:nvPr/>
              </p:nvSpPr>
              <p:spPr bwMode="auto">
                <a:xfrm>
                  <a:off x="2320" y="422"/>
                  <a:ext cx="1756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50" name="Group 253"/>
              <p:cNvGrpSpPr>
                <a:grpSpLocks/>
              </p:cNvGrpSpPr>
              <p:nvPr/>
            </p:nvGrpSpPr>
            <p:grpSpPr bwMode="auto">
              <a:xfrm>
                <a:off x="0" y="1270"/>
                <a:ext cx="1001" cy="448"/>
                <a:chOff x="0" y="921"/>
                <a:chExt cx="708" cy="595"/>
              </a:xfrm>
            </p:grpSpPr>
            <p:sp>
              <p:nvSpPr>
                <p:cNvPr id="491566" name="Rectangle 213"/>
                <p:cNvSpPr>
                  <a:spLocks noChangeArrowheads="1"/>
                </p:cNvSpPr>
                <p:nvPr/>
              </p:nvSpPr>
              <p:spPr bwMode="auto">
                <a:xfrm>
                  <a:off x="32" y="921"/>
                  <a:ext cx="64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类似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67" name="Rectangle 252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708" cy="595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51" name="Group 255"/>
              <p:cNvGrpSpPr>
                <a:grpSpLocks/>
              </p:cNvGrpSpPr>
              <p:nvPr/>
            </p:nvGrpSpPr>
            <p:grpSpPr bwMode="auto">
              <a:xfrm>
                <a:off x="1001" y="1270"/>
                <a:ext cx="2278" cy="448"/>
                <a:chOff x="708" y="921"/>
                <a:chExt cx="1612" cy="595"/>
              </a:xfrm>
            </p:grpSpPr>
            <p:sp>
              <p:nvSpPr>
                <p:cNvPr id="491564" name="Rectangle 214"/>
                <p:cNvSpPr>
                  <a:spLocks noChangeArrowheads="1"/>
                </p:cNvSpPr>
                <p:nvPr/>
              </p:nvSpPr>
              <p:spPr bwMode="auto">
                <a:xfrm>
                  <a:off x="740" y="921"/>
                  <a:ext cx="1548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父与子　（赠给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)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65" name="Rectangle 254"/>
                <p:cNvSpPr>
                  <a:spLocks noChangeArrowheads="1"/>
                </p:cNvSpPr>
                <p:nvPr/>
              </p:nvSpPr>
              <p:spPr bwMode="auto">
                <a:xfrm>
                  <a:off x="708" y="921"/>
                  <a:ext cx="1612" cy="595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52" name="Group 257"/>
              <p:cNvGrpSpPr>
                <a:grpSpLocks/>
              </p:cNvGrpSpPr>
              <p:nvPr/>
            </p:nvGrpSpPr>
            <p:grpSpPr bwMode="auto">
              <a:xfrm>
                <a:off x="3279" y="1270"/>
                <a:ext cx="2481" cy="448"/>
                <a:chOff x="2320" y="921"/>
                <a:chExt cx="1756" cy="595"/>
              </a:xfrm>
            </p:grpSpPr>
            <p:sp>
              <p:nvSpPr>
                <p:cNvPr id="491562" name="Rectangle 215"/>
                <p:cNvSpPr>
                  <a:spLocks noChangeArrowheads="1"/>
                </p:cNvSpPr>
                <p:nvPr/>
              </p:nvSpPr>
              <p:spPr bwMode="auto">
                <a:xfrm>
                  <a:off x="2352" y="921"/>
                  <a:ext cx="1692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君王与臣国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63" name="Rectangle 256"/>
                <p:cNvSpPr>
                  <a:spLocks noChangeArrowheads="1"/>
                </p:cNvSpPr>
                <p:nvPr/>
              </p:nvSpPr>
              <p:spPr bwMode="auto">
                <a:xfrm>
                  <a:off x="2320" y="921"/>
                  <a:ext cx="1756" cy="595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53" name="Group 259"/>
              <p:cNvGrpSpPr>
                <a:grpSpLocks/>
              </p:cNvGrpSpPr>
              <p:nvPr/>
            </p:nvGrpSpPr>
            <p:grpSpPr bwMode="auto">
              <a:xfrm>
                <a:off x="0" y="1718"/>
                <a:ext cx="1001" cy="665"/>
                <a:chOff x="0" y="1516"/>
                <a:chExt cx="708" cy="883"/>
              </a:xfrm>
            </p:grpSpPr>
            <p:sp>
              <p:nvSpPr>
                <p:cNvPr id="491560" name="Rectangle 216"/>
                <p:cNvSpPr>
                  <a:spLocks noChangeArrowheads="1"/>
                </p:cNvSpPr>
                <p:nvPr/>
              </p:nvSpPr>
              <p:spPr bwMode="auto">
                <a:xfrm>
                  <a:off x="32" y="1516"/>
                  <a:ext cx="644" cy="8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目的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61" name="Rectangle 258"/>
                <p:cNvSpPr>
                  <a:spLocks noChangeArrowheads="1"/>
                </p:cNvSpPr>
                <p:nvPr/>
              </p:nvSpPr>
              <p:spPr bwMode="auto">
                <a:xfrm>
                  <a:off x="0" y="1516"/>
                  <a:ext cx="708" cy="88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54" name="Group 261"/>
              <p:cNvGrpSpPr>
                <a:grpSpLocks/>
              </p:cNvGrpSpPr>
              <p:nvPr/>
            </p:nvGrpSpPr>
            <p:grpSpPr bwMode="auto">
              <a:xfrm>
                <a:off x="1001" y="1718"/>
                <a:ext cx="2278" cy="665"/>
                <a:chOff x="708" y="1516"/>
                <a:chExt cx="1612" cy="883"/>
              </a:xfrm>
            </p:grpSpPr>
            <p:sp>
              <p:nvSpPr>
                <p:cNvPr id="491558" name="Rectangle 217"/>
                <p:cNvSpPr>
                  <a:spLocks noChangeArrowheads="1"/>
                </p:cNvSpPr>
                <p:nvPr/>
              </p:nvSpPr>
              <p:spPr bwMode="auto">
                <a:xfrm>
                  <a:off x="740" y="1516"/>
                  <a:ext cx="1548" cy="8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000" b="1" dirty="0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澄清以色列的祝福来激励因信称义在神的恩泽里</a:t>
                  </a:r>
                  <a:r>
                    <a:rPr lang="en-US" altLang="ja-JP" sz="2000" b="1" dirty="0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000" b="1" dirty="0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创</a:t>
                  </a:r>
                  <a:r>
                    <a:rPr lang="en-US" altLang="ja-JP" sz="2000" b="1" dirty="0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12:1; 15:1, 6)</a:t>
                  </a:r>
                  <a:endParaRPr lang="en-US" altLang="zh-CN" sz="2000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59" name="Rectangle 260"/>
                <p:cNvSpPr>
                  <a:spLocks noChangeArrowheads="1"/>
                </p:cNvSpPr>
                <p:nvPr/>
              </p:nvSpPr>
              <p:spPr bwMode="auto">
                <a:xfrm>
                  <a:off x="708" y="1516"/>
                  <a:ext cx="1612" cy="88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55" name="Group 263"/>
              <p:cNvGrpSpPr>
                <a:grpSpLocks/>
              </p:cNvGrpSpPr>
              <p:nvPr/>
            </p:nvGrpSpPr>
            <p:grpSpPr bwMode="auto">
              <a:xfrm>
                <a:off x="3279" y="1718"/>
                <a:ext cx="2481" cy="665"/>
                <a:chOff x="2320" y="1516"/>
                <a:chExt cx="1756" cy="883"/>
              </a:xfrm>
            </p:grpSpPr>
            <p:sp>
              <p:nvSpPr>
                <p:cNvPr id="49155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352" y="1516"/>
                  <a:ext cx="1692" cy="8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0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澄清以色列怎样在亚伯拉罕之约蒙福；没有重申或 详述亚伯拉罕之约反而显露罪</a:t>
                  </a:r>
                  <a:r>
                    <a:rPr lang="en-US" altLang="ja-JP" sz="20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0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罗</a:t>
                  </a:r>
                  <a:r>
                    <a:rPr lang="en-US" altLang="ja-JP" sz="20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5:20; </a:t>
                  </a:r>
                  <a:r>
                    <a:rPr lang="zh-CN" altLang="en-US" sz="20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加</a:t>
                  </a:r>
                  <a:r>
                    <a:rPr lang="en-US" altLang="ja-JP" sz="20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3:19, 24)</a:t>
                  </a:r>
                  <a:endParaRPr lang="en-US" altLang="zh-CN" sz="20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57" name="Rectangle 262"/>
                <p:cNvSpPr>
                  <a:spLocks noChangeArrowheads="1"/>
                </p:cNvSpPr>
                <p:nvPr/>
              </p:nvSpPr>
              <p:spPr bwMode="auto">
                <a:xfrm>
                  <a:off x="2320" y="1516"/>
                  <a:ext cx="1756" cy="88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91528" name="Group 300"/>
            <p:cNvGrpSpPr>
              <a:grpSpLocks/>
            </p:cNvGrpSpPr>
            <p:nvPr/>
          </p:nvGrpSpPr>
          <p:grpSpPr bwMode="auto">
            <a:xfrm>
              <a:off x="2" y="892"/>
              <a:ext cx="5752" cy="911"/>
              <a:chOff x="2" y="3406"/>
              <a:chExt cx="5752" cy="911"/>
            </a:xfrm>
          </p:grpSpPr>
          <p:grpSp>
            <p:nvGrpSpPr>
              <p:cNvPr id="491529" name="Group 301"/>
              <p:cNvGrpSpPr>
                <a:grpSpLocks/>
              </p:cNvGrpSpPr>
              <p:nvPr/>
            </p:nvGrpSpPr>
            <p:grpSpPr bwMode="auto">
              <a:xfrm>
                <a:off x="2" y="3406"/>
                <a:ext cx="999" cy="496"/>
                <a:chOff x="0" y="3397"/>
                <a:chExt cx="708" cy="595"/>
              </a:xfrm>
            </p:grpSpPr>
            <p:sp>
              <p:nvSpPr>
                <p:cNvPr id="491545" name="Rectangle 302"/>
                <p:cNvSpPr>
                  <a:spLocks noChangeArrowheads="1"/>
                </p:cNvSpPr>
                <p:nvPr/>
              </p:nvSpPr>
              <p:spPr bwMode="auto">
                <a:xfrm>
                  <a:off x="32" y="3397"/>
                  <a:ext cx="64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允许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46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3397"/>
                  <a:ext cx="708" cy="595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30" name="Group 304"/>
              <p:cNvGrpSpPr>
                <a:grpSpLocks/>
              </p:cNvGrpSpPr>
              <p:nvPr/>
            </p:nvGrpSpPr>
            <p:grpSpPr bwMode="auto">
              <a:xfrm>
                <a:off x="1001" y="3406"/>
                <a:ext cx="2275" cy="496"/>
                <a:chOff x="708" y="3397"/>
                <a:chExt cx="1612" cy="595"/>
              </a:xfrm>
            </p:grpSpPr>
            <p:sp>
              <p:nvSpPr>
                <p:cNvPr id="491543" name="Rectangle 305"/>
                <p:cNvSpPr>
                  <a:spLocks noChangeArrowheads="1"/>
                </p:cNvSpPr>
                <p:nvPr/>
              </p:nvSpPr>
              <p:spPr bwMode="auto">
                <a:xfrm>
                  <a:off x="740" y="3397"/>
                  <a:ext cx="1548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地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, 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种子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, 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和祝福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没有指示实现的日期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)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44" name="Rectangle 306"/>
                <p:cNvSpPr>
                  <a:spLocks noChangeArrowheads="1"/>
                </p:cNvSpPr>
                <p:nvPr/>
              </p:nvSpPr>
              <p:spPr bwMode="auto">
                <a:xfrm>
                  <a:off x="708" y="3397"/>
                  <a:ext cx="1612" cy="595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31" name="Group 307"/>
              <p:cNvGrpSpPr>
                <a:grpSpLocks/>
              </p:cNvGrpSpPr>
              <p:nvPr/>
            </p:nvGrpSpPr>
            <p:grpSpPr bwMode="auto">
              <a:xfrm>
                <a:off x="3276" y="3406"/>
                <a:ext cx="2478" cy="496"/>
                <a:chOff x="2320" y="3397"/>
                <a:chExt cx="1756" cy="595"/>
              </a:xfrm>
            </p:grpSpPr>
            <p:sp>
              <p:nvSpPr>
                <p:cNvPr id="491541" name="Rectangle 308"/>
                <p:cNvSpPr>
                  <a:spLocks noChangeArrowheads="1"/>
                </p:cNvSpPr>
                <p:nvPr/>
              </p:nvSpPr>
              <p:spPr bwMode="auto">
                <a:xfrm>
                  <a:off x="2352" y="3397"/>
                  <a:ext cx="1692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顺服的祝福和不服从的咒诅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</a:t>
                  </a:r>
                  <a:b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</a:b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利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26; 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申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28)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42" name="Rectangle 309"/>
                <p:cNvSpPr>
                  <a:spLocks noChangeArrowheads="1"/>
                </p:cNvSpPr>
                <p:nvPr/>
              </p:nvSpPr>
              <p:spPr bwMode="auto">
                <a:xfrm>
                  <a:off x="2320" y="3397"/>
                  <a:ext cx="1756" cy="595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32" name="Group 310"/>
              <p:cNvGrpSpPr>
                <a:grpSpLocks/>
              </p:cNvGrpSpPr>
              <p:nvPr/>
            </p:nvGrpSpPr>
            <p:grpSpPr bwMode="auto">
              <a:xfrm>
                <a:off x="2" y="3902"/>
                <a:ext cx="999" cy="415"/>
                <a:chOff x="0" y="3992"/>
                <a:chExt cx="708" cy="499"/>
              </a:xfrm>
            </p:grpSpPr>
            <p:sp>
              <p:nvSpPr>
                <p:cNvPr id="491539" name="Rectangle 311"/>
                <p:cNvSpPr>
                  <a:spLocks noChangeArrowheads="1"/>
                </p:cNvSpPr>
                <p:nvPr/>
              </p:nvSpPr>
              <p:spPr bwMode="auto">
                <a:xfrm>
                  <a:off x="32" y="3992"/>
                  <a:ext cx="644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条件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40" name="Rectangle 312"/>
                <p:cNvSpPr>
                  <a:spLocks noChangeArrowheads="1"/>
                </p:cNvSpPr>
                <p:nvPr/>
              </p:nvSpPr>
              <p:spPr bwMode="auto">
                <a:xfrm>
                  <a:off x="0" y="3992"/>
                  <a:ext cx="708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33" name="Group 313"/>
              <p:cNvGrpSpPr>
                <a:grpSpLocks/>
              </p:cNvGrpSpPr>
              <p:nvPr/>
            </p:nvGrpSpPr>
            <p:grpSpPr bwMode="auto">
              <a:xfrm>
                <a:off x="1001" y="3902"/>
                <a:ext cx="2275" cy="415"/>
                <a:chOff x="708" y="3992"/>
                <a:chExt cx="1612" cy="499"/>
              </a:xfrm>
            </p:grpSpPr>
            <p:sp>
              <p:nvSpPr>
                <p:cNvPr id="491537" name="Rectangle 314"/>
                <p:cNvSpPr>
                  <a:spLocks noChangeArrowheads="1"/>
                </p:cNvSpPr>
                <p:nvPr/>
              </p:nvSpPr>
              <p:spPr bwMode="auto">
                <a:xfrm>
                  <a:off x="740" y="3992"/>
                  <a:ext cx="1548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无条件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: “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我必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…”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38" name="Rectangle 315"/>
                <p:cNvSpPr>
                  <a:spLocks noChangeArrowheads="1"/>
                </p:cNvSpPr>
                <p:nvPr/>
              </p:nvSpPr>
              <p:spPr bwMode="auto">
                <a:xfrm>
                  <a:off x="708" y="3992"/>
                  <a:ext cx="1612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1534" name="Group 316"/>
              <p:cNvGrpSpPr>
                <a:grpSpLocks/>
              </p:cNvGrpSpPr>
              <p:nvPr/>
            </p:nvGrpSpPr>
            <p:grpSpPr bwMode="auto">
              <a:xfrm>
                <a:off x="3276" y="3902"/>
                <a:ext cx="2478" cy="415"/>
                <a:chOff x="2320" y="3992"/>
                <a:chExt cx="1756" cy="499"/>
              </a:xfrm>
            </p:grpSpPr>
            <p:sp>
              <p:nvSpPr>
                <p:cNvPr id="491535" name="Rectangle 317"/>
                <p:cNvSpPr>
                  <a:spLocks noChangeArrowheads="1"/>
                </p:cNvSpPr>
                <p:nvPr/>
              </p:nvSpPr>
              <p:spPr bwMode="auto">
                <a:xfrm>
                  <a:off x="2352" y="3992"/>
                  <a:ext cx="1692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条件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: “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你们若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…</a:t>
                  </a:r>
                  <a:b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</a:b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我要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…”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1536" name="Rectangle 318"/>
                <p:cNvSpPr>
                  <a:spLocks noChangeArrowheads="1"/>
                </p:cNvSpPr>
                <p:nvPr/>
              </p:nvSpPr>
              <p:spPr bwMode="auto">
                <a:xfrm>
                  <a:off x="2320" y="3992"/>
                  <a:ext cx="1756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</p:grpSp>
      <p:sp>
        <p:nvSpPr>
          <p:cNvPr id="491523" name="Rectangle 3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76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CN" altLang="en-US" sz="3600" b="1">
                <a:latin typeface="Arial Black" charset="0"/>
                <a:ea typeface="宋体" charset="0"/>
                <a:cs typeface="宋体" charset="0"/>
              </a:rPr>
              <a:t>约的对比</a:t>
            </a:r>
            <a:endParaRPr lang="zh-CN" altLang="en-US" sz="2400" b="1">
              <a:latin typeface="Arial Black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90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9" name="Text Box 3"/>
          <p:cNvSpPr txBox="1">
            <a:spLocks noChangeArrowheads="1"/>
          </p:cNvSpPr>
          <p:nvPr/>
        </p:nvSpPr>
        <p:spPr bwMode="auto">
          <a:xfrm>
            <a:off x="8216900" y="304800"/>
            <a:ext cx="565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>
                <a:solidFill>
                  <a:srgbClr val="000000"/>
                </a:solidFill>
                <a:latin typeface="Arial" charset="0"/>
              </a:rPr>
              <a:t>116</a:t>
            </a:r>
          </a:p>
        </p:txBody>
      </p:sp>
      <p:grpSp>
        <p:nvGrpSpPr>
          <p:cNvPr id="493570" name="Group 93"/>
          <p:cNvGrpSpPr>
            <a:grpSpLocks/>
          </p:cNvGrpSpPr>
          <p:nvPr/>
        </p:nvGrpSpPr>
        <p:grpSpPr bwMode="auto">
          <a:xfrm>
            <a:off x="-71438" y="914400"/>
            <a:ext cx="9144001" cy="5682952"/>
            <a:chOff x="0" y="576"/>
            <a:chExt cx="5760" cy="2269"/>
          </a:xfrm>
        </p:grpSpPr>
        <p:grpSp>
          <p:nvGrpSpPr>
            <p:cNvPr id="493572" name="Group 14"/>
            <p:cNvGrpSpPr>
              <a:grpSpLocks/>
            </p:cNvGrpSpPr>
            <p:nvPr/>
          </p:nvGrpSpPr>
          <p:grpSpPr bwMode="auto">
            <a:xfrm>
              <a:off x="0" y="576"/>
              <a:ext cx="1001" cy="318"/>
              <a:chOff x="0" y="0"/>
              <a:chExt cx="708" cy="422"/>
            </a:xfrm>
          </p:grpSpPr>
          <p:sp>
            <p:nvSpPr>
              <p:cNvPr id="493629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08" cy="422"/>
              </a:xfrm>
              <a:prstGeom prst="rect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493630" name="Group 16"/>
              <p:cNvGrpSpPr>
                <a:grpSpLocks/>
              </p:cNvGrpSpPr>
              <p:nvPr/>
            </p:nvGrpSpPr>
            <p:grpSpPr bwMode="auto">
              <a:xfrm>
                <a:off x="0" y="0"/>
                <a:ext cx="708" cy="422"/>
                <a:chOff x="0" y="0"/>
                <a:chExt cx="708" cy="422"/>
              </a:xfrm>
            </p:grpSpPr>
            <p:sp>
              <p:nvSpPr>
                <p:cNvPr id="493631" name="Rectangle 17"/>
                <p:cNvSpPr>
                  <a:spLocks noChangeArrowheads="1"/>
                </p:cNvSpPr>
                <p:nvPr/>
              </p:nvSpPr>
              <p:spPr bwMode="auto">
                <a:xfrm>
                  <a:off x="32" y="0"/>
                  <a:ext cx="644" cy="422"/>
                </a:xfrm>
                <a:prstGeom prst="rect">
                  <a:avLst/>
                </a:pr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 </a:t>
                  </a:r>
                </a:p>
              </p:txBody>
            </p:sp>
            <p:sp>
              <p:nvSpPr>
                <p:cNvPr id="493632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08" cy="422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93573" name="Group 19"/>
            <p:cNvGrpSpPr>
              <a:grpSpLocks/>
            </p:cNvGrpSpPr>
            <p:nvPr/>
          </p:nvGrpSpPr>
          <p:grpSpPr bwMode="auto">
            <a:xfrm>
              <a:off x="1001" y="576"/>
              <a:ext cx="2278" cy="318"/>
              <a:chOff x="708" y="0"/>
              <a:chExt cx="1612" cy="422"/>
            </a:xfrm>
          </p:grpSpPr>
          <p:sp>
            <p:nvSpPr>
              <p:cNvPr id="493625" name="Rectangle 20"/>
              <p:cNvSpPr>
                <a:spLocks noChangeArrowheads="1"/>
              </p:cNvSpPr>
              <p:nvPr/>
            </p:nvSpPr>
            <p:spPr bwMode="auto">
              <a:xfrm>
                <a:off x="708" y="0"/>
                <a:ext cx="1612" cy="422"/>
              </a:xfrm>
              <a:prstGeom prst="rect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493626" name="Group 21"/>
              <p:cNvGrpSpPr>
                <a:grpSpLocks/>
              </p:cNvGrpSpPr>
              <p:nvPr/>
            </p:nvGrpSpPr>
            <p:grpSpPr bwMode="auto">
              <a:xfrm>
                <a:off x="708" y="0"/>
                <a:ext cx="1612" cy="422"/>
                <a:chOff x="708" y="0"/>
                <a:chExt cx="1612" cy="422"/>
              </a:xfrm>
            </p:grpSpPr>
            <p:sp>
              <p:nvSpPr>
                <p:cNvPr id="493627" name="Rectangle 22"/>
                <p:cNvSpPr>
                  <a:spLocks noChangeArrowheads="1"/>
                </p:cNvSpPr>
                <p:nvPr/>
              </p:nvSpPr>
              <p:spPr bwMode="auto">
                <a:xfrm>
                  <a:off x="740" y="0"/>
                  <a:ext cx="1548" cy="422"/>
                </a:xfrm>
                <a:prstGeom prst="rect">
                  <a:avLst/>
                </a:pr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b="1">
                      <a:solidFill>
                        <a:srgbClr val="F1F7E9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与亚伯拉罕之约</a:t>
                  </a:r>
                  <a:endParaRPr lang="zh-CN" altLang="en-US" sz="2800" b="1">
                    <a:solidFill>
                      <a:srgbClr val="F1F7E9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28" name="Rectangle 23"/>
                <p:cNvSpPr>
                  <a:spLocks noChangeArrowheads="1"/>
                </p:cNvSpPr>
                <p:nvPr/>
              </p:nvSpPr>
              <p:spPr bwMode="auto">
                <a:xfrm>
                  <a:off x="708" y="0"/>
                  <a:ext cx="1612" cy="422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93574" name="Group 24"/>
            <p:cNvGrpSpPr>
              <a:grpSpLocks/>
            </p:cNvGrpSpPr>
            <p:nvPr/>
          </p:nvGrpSpPr>
          <p:grpSpPr bwMode="auto">
            <a:xfrm>
              <a:off x="3279" y="576"/>
              <a:ext cx="2481" cy="318"/>
              <a:chOff x="2320" y="0"/>
              <a:chExt cx="1756" cy="422"/>
            </a:xfrm>
          </p:grpSpPr>
          <p:sp>
            <p:nvSpPr>
              <p:cNvPr id="493621" name="Rectangle 25"/>
              <p:cNvSpPr>
                <a:spLocks noChangeArrowheads="1"/>
              </p:cNvSpPr>
              <p:nvPr/>
            </p:nvSpPr>
            <p:spPr bwMode="auto">
              <a:xfrm>
                <a:off x="2320" y="0"/>
                <a:ext cx="1756" cy="422"/>
              </a:xfrm>
              <a:prstGeom prst="rect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33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493622" name="Group 26"/>
              <p:cNvGrpSpPr>
                <a:grpSpLocks/>
              </p:cNvGrpSpPr>
              <p:nvPr/>
            </p:nvGrpSpPr>
            <p:grpSpPr bwMode="auto">
              <a:xfrm>
                <a:off x="2320" y="0"/>
                <a:ext cx="1756" cy="422"/>
                <a:chOff x="2320" y="0"/>
                <a:chExt cx="1756" cy="422"/>
              </a:xfrm>
            </p:grpSpPr>
            <p:sp>
              <p:nvSpPr>
                <p:cNvPr id="493623" name="Rectangle 27"/>
                <p:cNvSpPr>
                  <a:spLocks noChangeArrowheads="1"/>
                </p:cNvSpPr>
                <p:nvPr/>
              </p:nvSpPr>
              <p:spPr bwMode="auto">
                <a:xfrm>
                  <a:off x="2352" y="0"/>
                  <a:ext cx="1692" cy="422"/>
                </a:xfrm>
                <a:prstGeom prst="rect">
                  <a:avLst/>
                </a:pr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b="1">
                      <a:solidFill>
                        <a:srgbClr val="FFFFFF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与摩西之约</a:t>
                  </a:r>
                  <a:endParaRPr lang="zh-CN" altLang="en-US" sz="28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24" name="Rectangle 28"/>
                <p:cNvSpPr>
                  <a:spLocks noChangeArrowheads="1"/>
                </p:cNvSpPr>
                <p:nvPr/>
              </p:nvSpPr>
              <p:spPr bwMode="auto">
                <a:xfrm>
                  <a:off x="2320" y="0"/>
                  <a:ext cx="1756" cy="422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93575" name="Group 92"/>
            <p:cNvGrpSpPr>
              <a:grpSpLocks/>
            </p:cNvGrpSpPr>
            <p:nvPr/>
          </p:nvGrpSpPr>
          <p:grpSpPr bwMode="auto">
            <a:xfrm>
              <a:off x="0" y="892"/>
              <a:ext cx="5760" cy="1953"/>
              <a:chOff x="0" y="2383"/>
              <a:chExt cx="5760" cy="1953"/>
            </a:xfrm>
          </p:grpSpPr>
          <p:grpSp>
            <p:nvGrpSpPr>
              <p:cNvPr id="493576" name="Group 5"/>
              <p:cNvGrpSpPr>
                <a:grpSpLocks/>
              </p:cNvGrpSpPr>
              <p:nvPr/>
            </p:nvGrpSpPr>
            <p:grpSpPr bwMode="auto">
              <a:xfrm>
                <a:off x="0" y="3961"/>
                <a:ext cx="1001" cy="375"/>
                <a:chOff x="0" y="3992"/>
                <a:chExt cx="708" cy="499"/>
              </a:xfrm>
            </p:grpSpPr>
            <p:sp>
              <p:nvSpPr>
                <p:cNvPr id="493619" name="Rectangle 6"/>
                <p:cNvSpPr>
                  <a:spLocks noChangeArrowheads="1"/>
                </p:cNvSpPr>
                <p:nvPr/>
              </p:nvSpPr>
              <p:spPr bwMode="auto">
                <a:xfrm>
                  <a:off x="32" y="3992"/>
                  <a:ext cx="644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末后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20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3992"/>
                  <a:ext cx="708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77" name="Group 8"/>
              <p:cNvGrpSpPr>
                <a:grpSpLocks/>
              </p:cNvGrpSpPr>
              <p:nvPr/>
            </p:nvGrpSpPr>
            <p:grpSpPr bwMode="auto">
              <a:xfrm>
                <a:off x="1001" y="3961"/>
                <a:ext cx="2278" cy="375"/>
                <a:chOff x="708" y="3992"/>
                <a:chExt cx="1612" cy="499"/>
              </a:xfrm>
            </p:grpSpPr>
            <p:sp>
              <p:nvSpPr>
                <p:cNvPr id="493617" name="Rectangle 9"/>
                <p:cNvSpPr>
                  <a:spLocks noChangeArrowheads="1"/>
                </p:cNvSpPr>
                <p:nvPr/>
              </p:nvSpPr>
              <p:spPr bwMode="auto">
                <a:xfrm>
                  <a:off x="740" y="3992"/>
                  <a:ext cx="1548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 dirty="0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持续</a:t>
                  </a:r>
                  <a:r>
                    <a:rPr lang="en-US" altLang="ja-JP" sz="2200" b="1" dirty="0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 dirty="0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加</a:t>
                  </a:r>
                  <a:r>
                    <a:rPr lang="en-US" altLang="ja-JP" sz="2200" b="1" dirty="0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3:15-18) </a:t>
                  </a:r>
                  <a:r>
                    <a:rPr lang="zh-CN" altLang="en-US" sz="2200" b="1" dirty="0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为永恒的约</a:t>
                  </a:r>
                  <a:r>
                    <a:rPr lang="en-US" altLang="ja-JP" sz="2200" b="1" dirty="0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 dirty="0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创</a:t>
                  </a:r>
                  <a:r>
                    <a:rPr lang="en-US" altLang="ja-JP" sz="2200" b="1" dirty="0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17:8)</a:t>
                  </a:r>
                  <a:endParaRPr lang="en-US" altLang="zh-CN" sz="2200" b="1" dirty="0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18" name="Rectangle 10"/>
                <p:cNvSpPr>
                  <a:spLocks noChangeArrowheads="1"/>
                </p:cNvSpPr>
                <p:nvPr/>
              </p:nvSpPr>
              <p:spPr bwMode="auto">
                <a:xfrm>
                  <a:off x="708" y="3992"/>
                  <a:ext cx="1612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78" name="Group 11"/>
              <p:cNvGrpSpPr>
                <a:grpSpLocks/>
              </p:cNvGrpSpPr>
              <p:nvPr/>
            </p:nvGrpSpPr>
            <p:grpSpPr bwMode="auto">
              <a:xfrm>
                <a:off x="3279" y="3961"/>
                <a:ext cx="2481" cy="375"/>
                <a:chOff x="2320" y="3992"/>
                <a:chExt cx="1756" cy="499"/>
              </a:xfrm>
            </p:grpSpPr>
            <p:sp>
              <p:nvSpPr>
                <p:cNvPr id="493615" name="Rectangle 12"/>
                <p:cNvSpPr>
                  <a:spLocks noChangeArrowheads="1"/>
                </p:cNvSpPr>
                <p:nvPr/>
              </p:nvSpPr>
              <p:spPr bwMode="auto">
                <a:xfrm>
                  <a:off x="2352" y="3992"/>
                  <a:ext cx="1692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在基督的死结束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罗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7:6; 10:4; 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哥林后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3:7-11; 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加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5:1; 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希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7:11-12)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16" name="Rectangle 13"/>
                <p:cNvSpPr>
                  <a:spLocks noChangeArrowheads="1"/>
                </p:cNvSpPr>
                <p:nvPr/>
              </p:nvSpPr>
              <p:spPr bwMode="auto">
                <a:xfrm>
                  <a:off x="2320" y="3992"/>
                  <a:ext cx="1756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79" name="Group 56"/>
              <p:cNvGrpSpPr>
                <a:grpSpLocks/>
              </p:cNvGrpSpPr>
              <p:nvPr/>
            </p:nvGrpSpPr>
            <p:grpSpPr bwMode="auto">
              <a:xfrm>
                <a:off x="0" y="2383"/>
                <a:ext cx="1001" cy="376"/>
                <a:chOff x="0" y="2399"/>
                <a:chExt cx="708" cy="499"/>
              </a:xfrm>
            </p:grpSpPr>
            <p:sp>
              <p:nvSpPr>
                <p:cNvPr id="493613" name="Rectangle 57"/>
                <p:cNvSpPr>
                  <a:spLocks noChangeArrowheads="1"/>
                </p:cNvSpPr>
                <p:nvPr/>
              </p:nvSpPr>
              <p:spPr bwMode="auto">
                <a:xfrm>
                  <a:off x="32" y="2399"/>
                  <a:ext cx="644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形体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14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2399"/>
                  <a:ext cx="708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80" name="Group 59"/>
              <p:cNvGrpSpPr>
                <a:grpSpLocks/>
              </p:cNvGrpSpPr>
              <p:nvPr/>
            </p:nvGrpSpPr>
            <p:grpSpPr bwMode="auto">
              <a:xfrm>
                <a:off x="1001" y="2383"/>
                <a:ext cx="2278" cy="376"/>
                <a:chOff x="708" y="2399"/>
                <a:chExt cx="1612" cy="499"/>
              </a:xfrm>
            </p:grpSpPr>
            <p:sp>
              <p:nvSpPr>
                <p:cNvPr id="493611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2399"/>
                  <a:ext cx="1548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口头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没有写下的约定）</a:t>
                  </a:r>
                  <a:endParaRPr lang="en-US" altLang="ja-JP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12" name="Rectangle 61"/>
                <p:cNvSpPr>
                  <a:spLocks noChangeArrowheads="1"/>
                </p:cNvSpPr>
                <p:nvPr/>
              </p:nvSpPr>
              <p:spPr bwMode="auto">
                <a:xfrm>
                  <a:off x="708" y="2399"/>
                  <a:ext cx="1612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81" name="Group 62"/>
              <p:cNvGrpSpPr>
                <a:grpSpLocks/>
              </p:cNvGrpSpPr>
              <p:nvPr/>
            </p:nvGrpSpPr>
            <p:grpSpPr bwMode="auto">
              <a:xfrm>
                <a:off x="3279" y="2383"/>
                <a:ext cx="2481" cy="376"/>
                <a:chOff x="2320" y="2399"/>
                <a:chExt cx="1756" cy="499"/>
              </a:xfrm>
            </p:grpSpPr>
            <p:sp>
              <p:nvSpPr>
                <p:cNvPr id="493609" name="Rectangle 63"/>
                <p:cNvSpPr>
                  <a:spLocks noChangeArrowheads="1"/>
                </p:cNvSpPr>
                <p:nvPr/>
              </p:nvSpPr>
              <p:spPr bwMode="auto">
                <a:xfrm>
                  <a:off x="2352" y="2399"/>
                  <a:ext cx="1692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写在新法版和摩西五经里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10" name="Rectangle 64"/>
                <p:cNvSpPr>
                  <a:spLocks noChangeArrowheads="1"/>
                </p:cNvSpPr>
                <p:nvPr/>
              </p:nvSpPr>
              <p:spPr bwMode="auto">
                <a:xfrm>
                  <a:off x="2320" y="2399"/>
                  <a:ext cx="1756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82" name="Group 65"/>
              <p:cNvGrpSpPr>
                <a:grpSpLocks/>
              </p:cNvGrpSpPr>
              <p:nvPr/>
            </p:nvGrpSpPr>
            <p:grpSpPr bwMode="auto">
              <a:xfrm>
                <a:off x="0" y="2759"/>
                <a:ext cx="1001" cy="448"/>
                <a:chOff x="0" y="2898"/>
                <a:chExt cx="708" cy="595"/>
              </a:xfrm>
            </p:grpSpPr>
            <p:sp>
              <p:nvSpPr>
                <p:cNvPr id="493607" name="Rectangle 66"/>
                <p:cNvSpPr>
                  <a:spLocks noChangeArrowheads="1"/>
                </p:cNvSpPr>
                <p:nvPr/>
              </p:nvSpPr>
              <p:spPr bwMode="auto">
                <a:xfrm>
                  <a:off x="32" y="2898"/>
                  <a:ext cx="644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强调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08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898"/>
                  <a:ext cx="708" cy="595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83" name="Group 68"/>
              <p:cNvGrpSpPr>
                <a:grpSpLocks/>
              </p:cNvGrpSpPr>
              <p:nvPr/>
            </p:nvGrpSpPr>
            <p:grpSpPr bwMode="auto">
              <a:xfrm>
                <a:off x="1001" y="2759"/>
                <a:ext cx="2278" cy="448"/>
                <a:chOff x="708" y="2898"/>
                <a:chExt cx="1612" cy="595"/>
              </a:xfrm>
            </p:grpSpPr>
            <p:sp>
              <p:nvSpPr>
                <p:cNvPr id="493605" name="Rectangle 69"/>
                <p:cNvSpPr>
                  <a:spLocks noChangeArrowheads="1"/>
                </p:cNvSpPr>
                <p:nvPr/>
              </p:nvSpPr>
              <p:spPr bwMode="auto">
                <a:xfrm>
                  <a:off x="740" y="2898"/>
                  <a:ext cx="1548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祝福胜与管教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/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审判</a:t>
                  </a:r>
                  <a:endParaRPr lang="en-US" altLang="ja-JP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五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“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福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”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　创１２：１－３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06" name="Rectangle 70"/>
                <p:cNvSpPr>
                  <a:spLocks noChangeArrowheads="1"/>
                </p:cNvSpPr>
                <p:nvPr/>
              </p:nvSpPr>
              <p:spPr bwMode="auto">
                <a:xfrm>
                  <a:off x="708" y="2898"/>
                  <a:ext cx="1612" cy="595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84" name="Group 71"/>
              <p:cNvGrpSpPr>
                <a:grpSpLocks/>
              </p:cNvGrpSpPr>
              <p:nvPr/>
            </p:nvGrpSpPr>
            <p:grpSpPr bwMode="auto">
              <a:xfrm>
                <a:off x="3279" y="2759"/>
                <a:ext cx="2481" cy="448"/>
                <a:chOff x="2320" y="2898"/>
                <a:chExt cx="1756" cy="595"/>
              </a:xfrm>
            </p:grpSpPr>
            <p:sp>
              <p:nvSpPr>
                <p:cNvPr id="493603" name="Rectangle 72"/>
                <p:cNvSpPr>
                  <a:spLocks noChangeArrowheads="1"/>
                </p:cNvSpPr>
                <p:nvPr/>
              </p:nvSpPr>
              <p:spPr bwMode="auto">
                <a:xfrm>
                  <a:off x="2352" y="2898"/>
                  <a:ext cx="1692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审判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/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管教胜与祝福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拿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申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28:1-14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和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28:15-68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相比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)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04" name="Rectangle 73"/>
                <p:cNvSpPr>
                  <a:spLocks noChangeArrowheads="1"/>
                </p:cNvSpPr>
                <p:nvPr/>
              </p:nvSpPr>
              <p:spPr bwMode="auto">
                <a:xfrm>
                  <a:off x="2320" y="2898"/>
                  <a:ext cx="1756" cy="595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85" name="Group 74"/>
              <p:cNvGrpSpPr>
                <a:grpSpLocks/>
              </p:cNvGrpSpPr>
              <p:nvPr/>
            </p:nvGrpSpPr>
            <p:grpSpPr bwMode="auto">
              <a:xfrm>
                <a:off x="0" y="3207"/>
                <a:ext cx="1001" cy="376"/>
                <a:chOff x="0" y="3493"/>
                <a:chExt cx="708" cy="499"/>
              </a:xfrm>
            </p:grpSpPr>
            <p:sp>
              <p:nvSpPr>
                <p:cNvPr id="493601" name="Rectangle 75"/>
                <p:cNvSpPr>
                  <a:spLocks noChangeArrowheads="1"/>
                </p:cNvSpPr>
                <p:nvPr/>
              </p:nvSpPr>
              <p:spPr bwMode="auto">
                <a:xfrm>
                  <a:off x="32" y="3493"/>
                  <a:ext cx="644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基督论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02" name="Rectangle 76"/>
                <p:cNvSpPr>
                  <a:spLocks noChangeArrowheads="1"/>
                </p:cNvSpPr>
                <p:nvPr/>
              </p:nvSpPr>
              <p:spPr bwMode="auto">
                <a:xfrm>
                  <a:off x="0" y="3493"/>
                  <a:ext cx="708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86" name="Group 77"/>
              <p:cNvGrpSpPr>
                <a:grpSpLocks/>
              </p:cNvGrpSpPr>
              <p:nvPr/>
            </p:nvGrpSpPr>
            <p:grpSpPr bwMode="auto">
              <a:xfrm>
                <a:off x="1001" y="3207"/>
                <a:ext cx="2278" cy="376"/>
                <a:chOff x="708" y="3493"/>
                <a:chExt cx="1612" cy="499"/>
              </a:xfrm>
            </p:grpSpPr>
            <p:sp>
              <p:nvSpPr>
                <p:cNvPr id="493599" name="Rectangle 78"/>
                <p:cNvSpPr>
                  <a:spLocks noChangeArrowheads="1"/>
                </p:cNvSpPr>
                <p:nvPr/>
              </p:nvSpPr>
              <p:spPr bwMode="auto">
                <a:xfrm>
                  <a:off x="740" y="3493"/>
                  <a:ext cx="1548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最终的种子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创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12:3)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600" name="Rectangle 79"/>
                <p:cNvSpPr>
                  <a:spLocks noChangeArrowheads="1"/>
                </p:cNvSpPr>
                <p:nvPr/>
              </p:nvSpPr>
              <p:spPr bwMode="auto">
                <a:xfrm>
                  <a:off x="708" y="3493"/>
                  <a:ext cx="1612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87" name="Group 80"/>
              <p:cNvGrpSpPr>
                <a:grpSpLocks/>
              </p:cNvGrpSpPr>
              <p:nvPr/>
            </p:nvGrpSpPr>
            <p:grpSpPr bwMode="auto">
              <a:xfrm>
                <a:off x="3279" y="3207"/>
                <a:ext cx="2481" cy="376"/>
                <a:chOff x="2320" y="3493"/>
                <a:chExt cx="1756" cy="499"/>
              </a:xfrm>
            </p:grpSpPr>
            <p:sp>
              <p:nvSpPr>
                <p:cNvPr id="493597" name="Rectangle 81"/>
                <p:cNvSpPr>
                  <a:spLocks noChangeArrowheads="1"/>
                </p:cNvSpPr>
                <p:nvPr/>
              </p:nvSpPr>
              <p:spPr bwMode="auto">
                <a:xfrm>
                  <a:off x="2352" y="3493"/>
                  <a:ext cx="1692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帐幕为典范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希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8–10)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598" name="Rectangle 82"/>
                <p:cNvSpPr>
                  <a:spLocks noChangeArrowheads="1"/>
                </p:cNvSpPr>
                <p:nvPr/>
              </p:nvSpPr>
              <p:spPr bwMode="auto">
                <a:xfrm>
                  <a:off x="2320" y="3493"/>
                  <a:ext cx="1756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88" name="Group 83"/>
              <p:cNvGrpSpPr>
                <a:grpSpLocks/>
              </p:cNvGrpSpPr>
              <p:nvPr/>
            </p:nvGrpSpPr>
            <p:grpSpPr bwMode="auto">
              <a:xfrm>
                <a:off x="0" y="3583"/>
                <a:ext cx="1001" cy="375"/>
                <a:chOff x="0" y="3992"/>
                <a:chExt cx="708" cy="499"/>
              </a:xfrm>
            </p:grpSpPr>
            <p:sp>
              <p:nvSpPr>
                <p:cNvPr id="493595" name="Rectangle 84"/>
                <p:cNvSpPr>
                  <a:spLocks noChangeArrowheads="1"/>
                </p:cNvSpPr>
                <p:nvPr/>
              </p:nvSpPr>
              <p:spPr bwMode="auto">
                <a:xfrm>
                  <a:off x="32" y="3992"/>
                  <a:ext cx="644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 i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记号</a:t>
                  </a:r>
                  <a:endParaRPr lang="zh-CN" altLang="en-US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596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3992"/>
                  <a:ext cx="708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89" name="Group 86"/>
              <p:cNvGrpSpPr>
                <a:grpSpLocks/>
              </p:cNvGrpSpPr>
              <p:nvPr/>
            </p:nvGrpSpPr>
            <p:grpSpPr bwMode="auto">
              <a:xfrm>
                <a:off x="1001" y="3583"/>
                <a:ext cx="2278" cy="375"/>
                <a:chOff x="708" y="3992"/>
                <a:chExt cx="1612" cy="499"/>
              </a:xfrm>
            </p:grpSpPr>
            <p:sp>
              <p:nvSpPr>
                <p:cNvPr id="493593" name="Rectangle 87"/>
                <p:cNvSpPr>
                  <a:spLocks noChangeArrowheads="1"/>
                </p:cNvSpPr>
                <p:nvPr/>
              </p:nvSpPr>
              <p:spPr bwMode="auto">
                <a:xfrm>
                  <a:off x="740" y="3992"/>
                  <a:ext cx="1548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割礼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创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17:11)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594" name="Rectangle 88"/>
                <p:cNvSpPr>
                  <a:spLocks noChangeArrowheads="1"/>
                </p:cNvSpPr>
                <p:nvPr/>
              </p:nvSpPr>
              <p:spPr bwMode="auto">
                <a:xfrm>
                  <a:off x="708" y="3992"/>
                  <a:ext cx="1612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93590" name="Group 89"/>
              <p:cNvGrpSpPr>
                <a:grpSpLocks/>
              </p:cNvGrpSpPr>
              <p:nvPr/>
            </p:nvGrpSpPr>
            <p:grpSpPr bwMode="auto">
              <a:xfrm>
                <a:off x="3279" y="3583"/>
                <a:ext cx="2481" cy="375"/>
                <a:chOff x="2320" y="3992"/>
                <a:chExt cx="1756" cy="499"/>
              </a:xfrm>
            </p:grpSpPr>
            <p:sp>
              <p:nvSpPr>
                <p:cNvPr id="493591" name="Rectangle 90"/>
                <p:cNvSpPr>
                  <a:spLocks noChangeArrowheads="1"/>
                </p:cNvSpPr>
                <p:nvPr/>
              </p:nvSpPr>
              <p:spPr bwMode="auto">
                <a:xfrm>
                  <a:off x="2352" y="3992"/>
                  <a:ext cx="1692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安息日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(</a:t>
                  </a:r>
                  <a:r>
                    <a:rPr lang="zh-CN" altLang="en-US" sz="2200" b="1">
                      <a:solidFill>
                        <a:srgbClr val="0033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en-US" altLang="ja-JP" sz="2200" b="1">
                      <a:solidFill>
                        <a:srgbClr val="0033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31:13, 17) </a:t>
                  </a:r>
                  <a:endParaRPr lang="en-US" altLang="zh-CN" sz="2200" b="1">
                    <a:solidFill>
                      <a:srgbClr val="0033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93592" name="Rectangle 91"/>
                <p:cNvSpPr>
                  <a:spLocks noChangeArrowheads="1"/>
                </p:cNvSpPr>
                <p:nvPr/>
              </p:nvSpPr>
              <p:spPr bwMode="auto">
                <a:xfrm>
                  <a:off x="2320" y="3992"/>
                  <a:ext cx="1756" cy="499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33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</p:grpSp>
      <p:sp>
        <p:nvSpPr>
          <p:cNvPr id="493571" name="Rectangle 9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76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zh-CN" altLang="en-US" sz="3600" b="1">
                <a:latin typeface="Arial Black" charset="0"/>
                <a:ea typeface="宋体" charset="0"/>
                <a:cs typeface="宋体" charset="0"/>
              </a:rPr>
              <a:t>约的对比</a:t>
            </a:r>
            <a:endParaRPr lang="zh-CN" altLang="en-US" sz="2400" b="1">
              <a:latin typeface="Arial Black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5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FF"/>
                </a:solidFill>
                <a:ea typeface="SimSun" charset="0"/>
                <a:cs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7885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853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513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063086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817" name="Picture 3" descr="ten-commandments-sti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0819" name="Text Box 27"/>
          <p:cNvSpPr txBox="1">
            <a:spLocks noChangeArrowheads="1"/>
          </p:cNvSpPr>
          <p:nvPr/>
        </p:nvSpPr>
        <p:spPr bwMode="auto">
          <a:xfrm>
            <a:off x="8283482" y="87313"/>
            <a:ext cx="681038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FFFF"/>
                </a:solidFill>
                <a:cs typeface="MS PGothic" charset="0"/>
              </a:rPr>
              <a:t>110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881" y="2740112"/>
            <a:ext cx="3175000" cy="4254500"/>
          </a:xfrm>
          <a:prstGeom prst="rect">
            <a:avLst/>
          </a:prstGeom>
        </p:spPr>
      </p:pic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882" y="-2638425"/>
            <a:ext cx="9754481" cy="4967288"/>
          </a:xfrm>
        </p:spPr>
        <p:txBody>
          <a:bodyPr/>
          <a:lstStyle/>
          <a:p>
            <a:pPr eaLnBrk="1" hangingPunct="1"/>
            <a:r>
              <a:rPr kumimoji="1" lang="zh-CN" altLang="en-US" sz="11500" b="1" dirty="0">
                <a:latin typeface="Arial Narrow" charset="0"/>
              </a:rPr>
              <a:t>法律写作</a:t>
            </a:r>
            <a:r>
              <a:rPr kumimoji="1" lang="zh-CN" altLang="en-US" sz="11500" b="1" dirty="0" smtClean="0">
                <a:latin typeface="Arial Narrow" charset="0"/>
              </a:rPr>
              <a:t>测验</a:t>
            </a:r>
            <a:endParaRPr kumimoji="1" lang="zh-CN" altLang="en-US" sz="11500" b="1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59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817" name="Picture 3" descr="ten-commandments-sti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0819" name="Text Box 27"/>
          <p:cNvSpPr txBox="1">
            <a:spLocks noChangeArrowheads="1"/>
          </p:cNvSpPr>
          <p:nvPr/>
        </p:nvSpPr>
        <p:spPr bwMode="auto">
          <a:xfrm>
            <a:off x="8415596" y="17407"/>
            <a:ext cx="510025" cy="4616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FFFF"/>
                </a:solidFill>
                <a:cs typeface="MS PGothic" charset="0"/>
              </a:rPr>
              <a:t>11</a:t>
            </a:r>
            <a:endParaRPr lang="en-US" altLang="zh-CN" b="1" dirty="0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435100"/>
          </a:xfrm>
          <a:noFill/>
          <a:ln>
            <a:noFill/>
          </a:ln>
        </p:spPr>
        <p:txBody>
          <a:bodyPr anchor="ctr"/>
          <a:lstStyle/>
          <a:p>
            <a:pPr marL="719138" indent="-719138" eaLnBrk="1" hangingPunct="1"/>
            <a:r>
              <a:rPr lang="zh-CN" altLang="en-US" sz="3600" b="1" kern="1200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快速法律测</a:t>
            </a:r>
            <a:r>
              <a:rPr lang="zh-CN" altLang="en-US" sz="3600" b="1" kern="1200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验</a:t>
            </a:r>
            <a:r>
              <a:rPr lang="en-SG" altLang="zh-CN" sz="3600" b="1" kern="1200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…</a:t>
            </a:r>
            <a:r>
              <a:rPr lang="zh-CN" altLang="en-US" sz="3600" b="1" kern="1200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Arial"/>
                <a:cs typeface="Arial"/>
              </a:rPr>
              <a:t/>
            </a:r>
            <a:br>
              <a:rPr lang="zh-CN" altLang="en-US" sz="3600" b="1" kern="1200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Arial"/>
                <a:cs typeface="Arial"/>
              </a:rPr>
            </a:br>
            <a:endParaRPr lang="zh-CN" altLang="en-US" sz="3600" b="1" kern="1200" dirty="0">
              <a:solidFill>
                <a:srgbClr val="FFFFFF"/>
              </a:solidFill>
              <a:effectLst>
                <a:glow rad="254000">
                  <a:srgbClr val="000000">
                    <a:alpha val="85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0" y="439056"/>
            <a:ext cx="9391650" cy="602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719138" indent="-719138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Arial"/>
                <a:ea typeface="ＭＳ Ｐゴシック" charset="0"/>
                <a:cs typeface="Arial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  <a:ea typeface="ＭＳ Ｐゴシック" charset="0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-108" charset="0"/>
              </a:defRPr>
            </a:lvl9pPr>
          </a:lstStyle>
          <a:p>
            <a:pPr marL="596900" lvl="2" indent="-5969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是</a:t>
            </a:r>
            <a:r>
              <a:rPr lang="en-US" altLang="ja-JP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否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如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果旧约里某些法律没在新约里重复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，基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督徒应该保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持</a:t>
            </a:r>
            <a:endParaRPr lang="zh-CN" alt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596900" lvl="2" indent="-5969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是</a:t>
            </a:r>
            <a:r>
              <a:rPr lang="en-US" altLang="ja-JP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否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本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来是有两种法律：道德法律</a:t>
            </a:r>
            <a:r>
              <a:rPr lang="en-US" altLang="zh-CN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(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十诫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)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与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仪式</a:t>
            </a:r>
            <a:r>
              <a:rPr lang="en-US" altLang="zh-CN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民用的法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律</a:t>
            </a:r>
            <a:endParaRPr lang="en-SG" altLang="zh-CN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596900" lvl="2" indent="-5969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是</a:t>
            </a:r>
            <a:r>
              <a:rPr lang="en-US" altLang="ja-JP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否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基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督徒还需遵守安息日</a:t>
            </a:r>
          </a:p>
          <a:p>
            <a:pPr marL="596900" lvl="2" indent="-5969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是</a:t>
            </a:r>
            <a:r>
              <a:rPr lang="en-US" altLang="ja-JP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lang="ja-JP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否 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今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天的基督徒还需遵守十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诫</a:t>
            </a:r>
            <a:endParaRPr 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596900" lvl="2" indent="-5969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是</a:t>
            </a:r>
            <a:r>
              <a:rPr lang="en-US" altLang="ja-JP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否	</a:t>
            </a:r>
            <a:r>
              <a:rPr lang="en-US" altLang="ja-JP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全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部的基督徒需要实践奉献</a:t>
            </a:r>
            <a:endParaRPr lang="en-US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596900" lvl="2" indent="-596900" eaLnBrk="1" hangingPunct="1">
              <a:buFont typeface="+mj-lt"/>
              <a:buAutoNum type="arabicPeriod"/>
            </a:pP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是</a:t>
            </a:r>
            <a:r>
              <a:rPr lang="en-US" altLang="ja-JP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否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今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天的基督徒不可吃血腥</a:t>
            </a:r>
            <a:r>
              <a:rPr lang="en-US" altLang="zh-CN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(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如酿豆腐，血布，在农历新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年</a:t>
            </a:r>
            <a:r>
              <a:rPr lang="en-SG" altLang="zh-CN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			 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所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有的猪血和鸭血</a:t>
            </a:r>
            <a:r>
              <a:rPr lang="en-US" altLang="zh-CN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)</a:t>
            </a:r>
          </a:p>
          <a:p>
            <a:pPr marL="596900" lvl="2" indent="-596900" eaLnBrk="1" hangingPunct="1">
              <a:buFont typeface="+mj-lt"/>
              <a:buAutoNum type="arabicPeriod"/>
            </a:pP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是</a:t>
            </a:r>
            <a:r>
              <a:rPr lang="en-US" altLang="ja-JP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/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否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	 </a:t>
            </a:r>
            <a:r>
              <a:rPr lang="zh-CN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信</a:t>
            </a:r>
            <a:r>
              <a:rPr lang="zh-CN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徒不应根据旧约法律向其他基督徒收利息 </a:t>
            </a:r>
            <a:endParaRPr lang="en-SG" altLang="zh-CN" sz="2400" b="1" dirty="0" smtClean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0" lvl="2" eaLnBrk="1" hangingPunct="1"/>
            <a:r>
              <a:rPr lang="en-SG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en-SG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       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(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申命记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23:19; 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出埃及记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22:25; 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利未记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25:36-37;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  </a:t>
            </a:r>
          </a:p>
          <a:p>
            <a:pPr marL="0" lvl="2" eaLnBrk="1" hangingPunct="1"/>
            <a:r>
              <a:rPr lang="en-US" altLang="ja-JP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         </a:t>
            </a:r>
            <a:r>
              <a:rPr lang="ja-JP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以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西结</a:t>
            </a:r>
            <a:r>
              <a:rPr lang="ja-JP" alt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书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18:8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, 13, 17; 22:12; </a:t>
            </a:r>
            <a:r>
              <a:rPr lang="ja-JP" alt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箴言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15:5; 28:8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)</a:t>
            </a:r>
            <a:endParaRPr lang="en-US" altLang="zh-CN" sz="2400" b="1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50000">
                <a:schemeClr val="tx1"/>
              </a:gs>
              <a:gs pos="100000">
                <a:srgbClr val="0099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932866" name="Picture 3" descr="OMSSO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0"/>
            <a:ext cx="535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1832" y="457200"/>
            <a:ext cx="5728320" cy="1243608"/>
          </a:xfrm>
          <a:extLst/>
        </p:spPr>
        <p:txBody>
          <a:bodyPr/>
          <a:lstStyle/>
          <a:p>
            <a:pPr algn="l" eaLnBrk="1" hangingPunct="1">
              <a:defRPr/>
            </a:pPr>
            <a:r>
              <a:rPr lang="en-US" altLang="zh-CN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85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B. “</a:t>
            </a:r>
            <a:r>
              <a:rPr lang="ja-JP" altLang="en-US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85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法律</a:t>
            </a:r>
            <a:r>
              <a:rPr lang="en-SG" altLang="ja-JP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85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”</a:t>
            </a:r>
            <a:r>
              <a:rPr lang="ja-JP" altLang="en-US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85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的</a:t>
            </a:r>
            <a:r>
              <a:rPr lang="ja-JP" altLang="en-US" b="1" dirty="0">
                <a:solidFill>
                  <a:schemeClr val="bg1"/>
                </a:solidFill>
                <a:effectLst>
                  <a:glow rad="254000">
                    <a:schemeClr val="tx1">
                      <a:alpha val="85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定义</a:t>
            </a:r>
            <a:endParaRPr lang="en-US" altLang="zh-CN" b="1" dirty="0">
              <a:solidFill>
                <a:schemeClr val="bg1"/>
              </a:solidFill>
              <a:effectLst>
                <a:glow rad="254000">
                  <a:schemeClr val="tx1">
                    <a:alpha val="85000"/>
                  </a:scheme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85558" y="1700807"/>
            <a:ext cx="8284656" cy="420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charset="0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8" charset="0"/>
              </a:defRPr>
            </a:lvl9pPr>
          </a:lstStyle>
          <a:p>
            <a:pPr marL="742950" indent="-742950" algn="l" defTabSz="914400" eaLnBrk="1" hangingPunct="1">
              <a:buFont typeface="+mj-lt"/>
              <a:buAutoNum type="arabicPeriod"/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摩西五经作为一本</a:t>
            </a:r>
            <a:r>
              <a:rPr lang="zh-CN" altLang="en-US" sz="4000" b="1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书</a:t>
            </a:r>
            <a:endParaRPr lang="en-SG" altLang="zh-CN" sz="4000" b="1" dirty="0" smtClean="0">
              <a:solidFill>
                <a:srgbClr val="FFFFFF"/>
              </a:solidFill>
              <a:effectLst>
                <a:glow rad="254000">
                  <a:srgbClr val="000000">
                    <a:alpha val="8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742950" indent="-742950" algn="l" defTabSz="914400" eaLnBrk="1" hangingPunct="1">
              <a:buFont typeface="+mj-lt"/>
              <a:buAutoNum type="arabicPeriod"/>
              <a:defRPr/>
            </a:pPr>
            <a:r>
              <a:rPr lang="zh-CN" altLang="en-US" sz="4000" b="1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摩西五经作为五本书</a:t>
            </a:r>
          </a:p>
          <a:p>
            <a:pPr marL="742950" indent="-742950" algn="l" defTabSz="914400" eaLnBrk="1" hangingPunct="1">
              <a:buFont typeface="+mj-lt"/>
              <a:buAutoNum type="arabicPeriod"/>
              <a:defRPr/>
            </a:pPr>
            <a:r>
              <a:rPr lang="ja-JP" altLang="en-US" sz="4000" b="1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全个旧</a:t>
            </a:r>
            <a:r>
              <a:rPr lang="ja-JP" altLang="en-US" sz="4000" b="1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约</a:t>
            </a:r>
            <a:endParaRPr lang="en-SG" altLang="ja-JP" sz="4000" b="1" dirty="0" smtClean="0">
              <a:solidFill>
                <a:srgbClr val="FFFFFF"/>
              </a:solidFill>
              <a:effectLst>
                <a:glow rad="254000">
                  <a:srgbClr val="000000">
                    <a:alpha val="85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742950" indent="-742950" algn="l" defTabSz="914400" eaLnBrk="1" hangingPunct="1">
              <a:buFont typeface="+mj-lt"/>
              <a:buAutoNum type="arabicPeriod"/>
              <a:defRPr/>
            </a:pPr>
            <a:r>
              <a:rPr lang="ja-JP" altLang="en-US" sz="4000" b="1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法律的文</a:t>
            </a:r>
            <a:r>
              <a:rPr lang="ja-JP" altLang="en-US" sz="4000" b="1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献</a:t>
            </a:r>
            <a:r>
              <a:rPr lang="en-US" altLang="zh-CN" sz="4000" b="1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</a:p>
          <a:p>
            <a:pPr algn="l" defTabSz="914400" eaLnBrk="1" hangingPunct="1">
              <a:defRPr/>
            </a:pPr>
            <a:r>
              <a:rPr lang="en-US" altLang="zh-CN" sz="4000" b="1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  (</a:t>
            </a:r>
            <a:r>
              <a:rPr lang="ja-JP" altLang="en-US" sz="4000" b="1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出埃及</a:t>
            </a:r>
            <a:r>
              <a:rPr lang="ja-JP" altLang="en-US" sz="4000" b="1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记</a:t>
            </a:r>
            <a:r>
              <a:rPr lang="en-US" altLang="zh-CN" sz="4000" b="1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20–</a:t>
            </a:r>
            <a:r>
              <a:rPr lang="ja-JP" altLang="en-US" sz="4000" b="1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申</a:t>
            </a:r>
            <a:r>
              <a:rPr lang="ja-JP" altLang="en-US" sz="4000" b="1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命</a:t>
            </a:r>
            <a:r>
              <a:rPr lang="ja-JP" altLang="en-US" sz="4000" b="1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记</a:t>
            </a:r>
            <a:r>
              <a:rPr lang="en-US" altLang="zh-CN" sz="4000" b="1" dirty="0" smtClean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33)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236874" y="87313"/>
            <a:ext cx="681038" cy="461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Arial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2339807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2829"/>
            <a:ext cx="9101996" cy="6485172"/>
          </a:xfrm>
          <a:prstGeom prst="rect">
            <a:avLst/>
          </a:prstGeom>
        </p:spPr>
      </p:pic>
      <p:sp>
        <p:nvSpPr>
          <p:cNvPr id="4300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1832" y="112113"/>
            <a:ext cx="6074668" cy="2455520"/>
          </a:xfrm>
          <a:extLst/>
        </p:spPr>
        <p:txBody>
          <a:bodyPr/>
          <a:lstStyle/>
          <a:p>
            <a:pPr marL="719138" indent="-719138" defTabSz="914400" eaLnBrk="1" hangingPunct="1">
              <a:defRPr/>
            </a:pPr>
            <a:r>
              <a:rPr lang="en-US" altLang="zh-CN" b="1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C. </a:t>
            </a:r>
            <a:r>
              <a:rPr lang="zh-CN" altLang="en-US" b="1" dirty="0">
                <a:solidFill>
                  <a:srgbClr val="FFFFFF"/>
                </a:solidFill>
                <a:effectLst>
                  <a:glow rad="254000">
                    <a:srgbClr val="000000">
                      <a:alpha val="85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基督徒与法律的关系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79512" y="1700808"/>
            <a:ext cx="57283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charset="0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08" charset="0"/>
              </a:defRPr>
            </a:lvl9pPr>
          </a:lstStyle>
          <a:p>
            <a:pPr marL="719138" indent="-719138" algn="l" defTabSz="914400" eaLnBrk="1" hangingPunct="1">
              <a:defRPr/>
            </a:pPr>
            <a:endParaRPr lang="en-US" altLang="zh-CN" b="1" dirty="0">
              <a:solidFill>
                <a:srgbClr val="FFFFFF"/>
              </a:solidFill>
              <a:effectLst>
                <a:glow rad="254000">
                  <a:srgbClr val="000000">
                    <a:alpha val="85000"/>
                  </a:srgbClr>
                </a:glow>
              </a:effectLst>
              <a:cs typeface="Arial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8236874" y="87313"/>
            <a:ext cx="681038" cy="461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Arial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505041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595438" y="869950"/>
            <a:ext cx="6816725" cy="507841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DFCA"/>
              </a:solidFill>
              <a:latin typeface="Comic Sans MS" charset="0"/>
              <a:ea typeface="ＭＳ Ｐゴシック" charset="0"/>
              <a:cs typeface="Arial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803400" y="927100"/>
            <a:ext cx="65405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DFCA"/>
              </a:solidFill>
              <a:latin typeface="Comic Sans MS" charset="0"/>
              <a:ea typeface="ＭＳ Ｐゴシック" charset="0"/>
              <a:cs typeface="Arial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714500" y="974725"/>
            <a:ext cx="6211888" cy="4660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律</a:t>
            </a:r>
            <a:r>
              <a:rPr lang="zh-CN" altLang="en-US" sz="3000" b="1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法 </a:t>
            </a:r>
            <a:r>
              <a:rPr lang="en-US" altLang="zh-CN" sz="3000" b="1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(TORAH)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srgbClr val="00DFCA"/>
                </a:solidFill>
                <a:latin typeface="Comic Sans MS" charset="0"/>
                <a:ea typeface="宋体" charset="0"/>
                <a:cs typeface="宋体" charset="0"/>
              </a:rPr>
              <a:t>敬虔教育的三个方面</a:t>
            </a:r>
            <a:r>
              <a:rPr lang="en-US" altLang="zh-CN" sz="3000" b="1">
                <a:solidFill>
                  <a:srgbClr val="00DFCA"/>
                </a:solidFill>
                <a:latin typeface="Comic Sans MS" charset="0"/>
                <a:ea typeface="宋体" charset="0"/>
                <a:cs typeface="宋体" charset="0"/>
              </a:rPr>
              <a:t>: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3000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道</a:t>
            </a:r>
            <a:r>
              <a:rPr lang="zh-CN" altLang="en-US" sz="3000" b="1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德</a:t>
            </a:r>
            <a:r>
              <a:rPr lang="en-US" altLang="zh-CN" sz="3000" b="1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: </a:t>
            </a:r>
            <a:r>
              <a:rPr lang="en-US" altLang="zh-CN" sz="3000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十</a:t>
            </a:r>
            <a:r>
              <a:rPr lang="zh-CN" altLang="en-US" sz="3000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诫 </a:t>
            </a:r>
            <a:r>
              <a:rPr lang="en-US" altLang="zh-CN" sz="3000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— </a:t>
            </a:r>
            <a:r>
              <a:rPr lang="zh-CN" altLang="en-US" sz="3000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现今法律系统的根基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000" b="1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民事</a:t>
            </a:r>
            <a:r>
              <a:rPr lang="en-US" altLang="zh-CN" sz="3000" b="1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: </a:t>
            </a:r>
            <a:r>
              <a:rPr lang="en-US" altLang="zh-CN" sz="3000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人</a:t>
            </a:r>
            <a:r>
              <a:rPr lang="zh-CN" altLang="en-US" sz="3000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民如何在新的社会结构中</a:t>
            </a:r>
            <a:r>
              <a:rPr lang="en-US" altLang="zh-CN" sz="3000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     彼此相处</a:t>
            </a:r>
            <a:endParaRPr lang="zh-CN" altLang="en-US" sz="3000" b="1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000" b="1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礼</a:t>
            </a:r>
            <a:r>
              <a:rPr lang="zh-CN" altLang="en-US" sz="3000" b="1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仪：</a:t>
            </a:r>
            <a:r>
              <a:rPr lang="zh-CN" altLang="en-US" sz="30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人民</a:t>
            </a:r>
            <a:r>
              <a:rPr lang="en-US" altLang="zh-CN" sz="30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如</a:t>
            </a:r>
            <a:r>
              <a:rPr lang="zh-CN" altLang="en-US" sz="30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何在新的社会结构中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            敬拜上帝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8800">
                <a:solidFill>
                  <a:srgbClr val="FFD34A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DFCA"/>
              </a:solidFill>
              <a:latin typeface="Comic Sans MS" charset="0"/>
              <a:ea typeface="ＭＳ Ｐゴシック" charset="0"/>
              <a:cs typeface="Arial"/>
            </a:endParaRP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1770063" y="15875"/>
            <a:ext cx="18923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出 25-31 </a:t>
            </a:r>
            <a:r>
              <a:rPr lang="zh-CN" altLang="en-US" sz="14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89130" name="Text Box 4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9134" name="Rectangle 46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13</a:t>
            </a:r>
          </a:p>
        </p:txBody>
      </p:sp>
      <p:sp>
        <p:nvSpPr>
          <p:cNvPr id="89188" name="Text Box 10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9189" name="Group 101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89190" name="Group 102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9191" name="Group 103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sp>
              <p:nvSpPr>
                <p:cNvPr id="891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5151" y="2774"/>
                  <a:ext cx="160" cy="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>
                    <a:solidFill>
                      <a:srgbClr val="00DFCA"/>
                    </a:solidFill>
                    <a:latin typeface="Comic Sans MS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9193" name="Rectangle 105"/>
                <p:cNvSpPr>
                  <a:spLocks noChangeArrowheads="1"/>
                </p:cNvSpPr>
                <p:nvPr/>
              </p:nvSpPr>
              <p:spPr bwMode="auto">
                <a:xfrm>
                  <a:off x="5116" y="2744"/>
                  <a:ext cx="186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8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40</a:t>
                  </a:r>
                </a:p>
              </p:txBody>
            </p:sp>
            <p:sp>
              <p:nvSpPr>
                <p:cNvPr id="89194" name="AutoShape 106"/>
                <p:cNvSpPr>
                  <a:spLocks noChangeArrowheads="1"/>
                </p:cNvSpPr>
                <p:nvPr/>
              </p:nvSpPr>
              <p:spPr bwMode="auto">
                <a:xfrm>
                  <a:off x="5008" y="2178"/>
                  <a:ext cx="46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7EC26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>
                    <a:solidFill>
                      <a:srgbClr val="00DFCA"/>
                    </a:solidFill>
                    <a:latin typeface="Comic Sans MS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9195" name="Rectangle 107"/>
                <p:cNvSpPr>
                  <a:spLocks noChangeArrowheads="1"/>
                </p:cNvSpPr>
                <p:nvPr/>
              </p:nvSpPr>
              <p:spPr bwMode="auto">
                <a:xfrm>
                  <a:off x="5007" y="2278"/>
                  <a:ext cx="600" cy="72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>
                    <a:solidFill>
                      <a:srgbClr val="00DFCA"/>
                    </a:solidFill>
                    <a:latin typeface="Comic Sans MS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9196" name="AutoShape 108"/>
                <p:cNvSpPr>
                  <a:spLocks noChangeArrowheads="1"/>
                </p:cNvSpPr>
                <p:nvPr/>
              </p:nvSpPr>
              <p:spPr bwMode="auto">
                <a:xfrm>
                  <a:off x="5020" y="2196"/>
                  <a:ext cx="44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>
                    <a:solidFill>
                      <a:srgbClr val="00DFCA"/>
                    </a:solidFill>
                    <a:latin typeface="Comic Sans MS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9197" name="Line 109"/>
                <p:cNvSpPr>
                  <a:spLocks noChangeShapeType="1"/>
                </p:cNvSpPr>
                <p:nvPr/>
              </p:nvSpPr>
              <p:spPr bwMode="auto">
                <a:xfrm>
                  <a:off x="5035" y="2418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>
                    <a:solidFill>
                      <a:srgbClr val="00DFCA"/>
                    </a:solidFill>
                    <a:latin typeface="Comic Sans MS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9198" name="Line 110"/>
                <p:cNvSpPr>
                  <a:spLocks noChangeShapeType="1"/>
                </p:cNvSpPr>
                <p:nvPr/>
              </p:nvSpPr>
              <p:spPr bwMode="auto">
                <a:xfrm>
                  <a:off x="5035" y="2530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>
                    <a:solidFill>
                      <a:srgbClr val="00DFCA"/>
                    </a:solidFill>
                    <a:latin typeface="Comic Sans MS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9199" name="Line 111"/>
                <p:cNvSpPr>
                  <a:spLocks noChangeShapeType="1"/>
                </p:cNvSpPr>
                <p:nvPr/>
              </p:nvSpPr>
              <p:spPr bwMode="auto">
                <a:xfrm>
                  <a:off x="5035" y="2642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>
                    <a:solidFill>
                      <a:srgbClr val="00DFCA"/>
                    </a:solidFill>
                    <a:latin typeface="Comic Sans MS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9200" name="Line 112"/>
                <p:cNvSpPr>
                  <a:spLocks noChangeShapeType="1"/>
                </p:cNvSpPr>
                <p:nvPr/>
              </p:nvSpPr>
              <p:spPr bwMode="auto">
                <a:xfrm>
                  <a:off x="5035" y="2754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>
                    <a:solidFill>
                      <a:srgbClr val="00DFCA"/>
                    </a:solidFill>
                    <a:latin typeface="Comic Sans MS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9201" name="Line 113"/>
                <p:cNvSpPr>
                  <a:spLocks noChangeShapeType="1"/>
                </p:cNvSpPr>
                <p:nvPr/>
              </p:nvSpPr>
              <p:spPr bwMode="auto">
                <a:xfrm>
                  <a:off x="5043" y="2866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>
                    <a:solidFill>
                      <a:srgbClr val="00DFCA"/>
                    </a:solidFill>
                    <a:latin typeface="Comic Sans MS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9202" name="Rectangle 114"/>
                <p:cNvSpPr>
                  <a:spLocks noChangeArrowheads="1"/>
                </p:cNvSpPr>
                <p:nvPr/>
              </p:nvSpPr>
              <p:spPr bwMode="auto">
                <a:xfrm>
                  <a:off x="5044" y="2160"/>
                  <a:ext cx="258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900" b="1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摩</a:t>
                  </a:r>
                  <a:r>
                    <a:rPr lang="zh-CN" altLang="en-US" sz="900" b="1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西</a:t>
                  </a:r>
                  <a:endParaRPr lang="en-US" altLang="zh-CN" sz="900" b="1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89203" name="Line 115"/>
                <p:cNvSpPr>
                  <a:spLocks noChangeShapeType="1"/>
                </p:cNvSpPr>
                <p:nvPr/>
              </p:nvSpPr>
              <p:spPr bwMode="auto">
                <a:xfrm>
                  <a:off x="5031" y="2978"/>
                  <a:ext cx="5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>
                    <a:solidFill>
                      <a:srgbClr val="00DFCA"/>
                    </a:solidFill>
                    <a:latin typeface="Comic Sans MS" charset="0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9204" name="Rectangle 116"/>
                <p:cNvSpPr>
                  <a:spLocks noChangeArrowheads="1"/>
                </p:cNvSpPr>
                <p:nvPr/>
              </p:nvSpPr>
              <p:spPr bwMode="auto">
                <a:xfrm>
                  <a:off x="5115" y="2296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zh-CN" altLang="en-US" sz="900" b="1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埃及</a:t>
                  </a:r>
                  <a:endParaRPr lang="en-US" altLang="zh-CN" sz="900" b="1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9205" name="Rectangle 117"/>
              <p:cNvSpPr>
                <a:spLocks noChangeArrowheads="1"/>
              </p:cNvSpPr>
              <p:nvPr/>
            </p:nvSpPr>
            <p:spPr bwMode="auto">
              <a:xfrm>
                <a:off x="5109" y="2411"/>
                <a:ext cx="33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 b="1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西奈山</a:t>
                </a:r>
                <a:endParaRPr lang="en-US" altLang="zh-CN" sz="900" b="1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9206" name="Rectangle 118"/>
            <p:cNvSpPr>
              <a:spLocks noChangeArrowheads="1"/>
            </p:cNvSpPr>
            <p:nvPr/>
          </p:nvSpPr>
          <p:spPr bwMode="auto">
            <a:xfrm>
              <a:off x="5061" y="2534"/>
              <a:ext cx="4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b="1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德 </a:t>
              </a:r>
              <a:r>
                <a:rPr lang="en-US" altLang="zh-CN" sz="900" b="1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 b="1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民 </a:t>
              </a:r>
              <a:r>
                <a:rPr lang="en-US" altLang="zh-CN" sz="900" b="1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 b="1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礼</a:t>
              </a:r>
              <a:endParaRPr lang="zh-CN" altLang="en-US" sz="1600" b="1">
                <a:solidFill>
                  <a:srgbClr val="00DFCA"/>
                </a:solidFill>
                <a:latin typeface="Comic Sans MS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 rot="20440193">
            <a:off x="830176" y="2327205"/>
            <a:ext cx="7573512" cy="110799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十戒是否是道德律</a:t>
            </a:r>
            <a:r>
              <a:rPr lang="zh-CN" altLang="en-US" sz="6600" b="1" dirty="0" smtClean="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？</a:t>
            </a:r>
            <a:endParaRPr lang="en-US" altLang="ja-JP" sz="6600" b="1" dirty="0">
              <a:solidFill>
                <a:srgbClr val="FAFD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94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29" name="Text Box 4"/>
          <p:cNvSpPr txBox="1">
            <a:spLocks noChangeArrowheads="1"/>
          </p:cNvSpPr>
          <p:nvPr/>
        </p:nvSpPr>
        <p:spPr bwMode="auto">
          <a:xfrm>
            <a:off x="8366125" y="0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>
                <a:solidFill>
                  <a:srgbClr val="000000"/>
                </a:solidFill>
                <a:latin typeface="Arial" charset="0"/>
              </a:rPr>
              <a:t>113a</a:t>
            </a:r>
          </a:p>
        </p:txBody>
      </p:sp>
      <p:grpSp>
        <p:nvGrpSpPr>
          <p:cNvPr id="483330" name="Group 54"/>
          <p:cNvGrpSpPr>
            <a:grpSpLocks/>
          </p:cNvGrpSpPr>
          <p:nvPr/>
        </p:nvGrpSpPr>
        <p:grpSpPr bwMode="auto">
          <a:xfrm>
            <a:off x="0" y="457200"/>
            <a:ext cx="9144000" cy="6400800"/>
            <a:chOff x="0" y="288"/>
            <a:chExt cx="5760" cy="2742"/>
          </a:xfrm>
        </p:grpSpPr>
        <p:grpSp>
          <p:nvGrpSpPr>
            <p:cNvPr id="483332" name="Group 7"/>
            <p:cNvGrpSpPr>
              <a:grpSpLocks/>
            </p:cNvGrpSpPr>
            <p:nvPr/>
          </p:nvGrpSpPr>
          <p:grpSpPr bwMode="auto">
            <a:xfrm>
              <a:off x="0" y="288"/>
              <a:ext cx="336" cy="434"/>
              <a:chOff x="0" y="0"/>
              <a:chExt cx="240" cy="470"/>
            </a:xfrm>
          </p:grpSpPr>
          <p:sp>
            <p:nvSpPr>
              <p:cNvPr id="483366" name="Rectangle 8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176" cy="47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#</a:t>
                </a:r>
              </a:p>
            </p:txBody>
          </p:sp>
          <p:sp>
            <p:nvSpPr>
              <p:cNvPr id="483367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0" cy="47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33" name="Group 10"/>
            <p:cNvGrpSpPr>
              <a:grpSpLocks/>
            </p:cNvGrpSpPr>
            <p:nvPr/>
          </p:nvGrpSpPr>
          <p:grpSpPr bwMode="auto">
            <a:xfrm>
              <a:off x="336" y="288"/>
              <a:ext cx="2611" cy="434"/>
              <a:chOff x="240" y="0"/>
              <a:chExt cx="1864" cy="470"/>
            </a:xfrm>
          </p:grpSpPr>
          <p:sp>
            <p:nvSpPr>
              <p:cNvPr id="483364" name="Rectangle 11"/>
              <p:cNvSpPr>
                <a:spLocks noChangeArrowheads="1"/>
              </p:cNvSpPr>
              <p:nvPr/>
            </p:nvSpPr>
            <p:spPr bwMode="auto">
              <a:xfrm>
                <a:off x="272" y="0"/>
                <a:ext cx="1800" cy="47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  </a:t>
                </a:r>
                <a:r>
                  <a:rPr lang="zh-CN" altLang="en-US" sz="28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旧约的十诫</a:t>
                </a:r>
                <a:endParaRPr lang="en-US" altLang="zh-CN" sz="2800" b="1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83365" name="Rectangle 12"/>
              <p:cNvSpPr>
                <a:spLocks noChangeArrowheads="1"/>
              </p:cNvSpPr>
              <p:nvPr/>
            </p:nvSpPr>
            <p:spPr bwMode="auto">
              <a:xfrm>
                <a:off x="240" y="0"/>
                <a:ext cx="1864" cy="47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34" name="Group 13"/>
            <p:cNvGrpSpPr>
              <a:grpSpLocks/>
            </p:cNvGrpSpPr>
            <p:nvPr/>
          </p:nvGrpSpPr>
          <p:grpSpPr bwMode="auto">
            <a:xfrm>
              <a:off x="2947" y="288"/>
              <a:ext cx="2813" cy="434"/>
              <a:chOff x="2104" y="0"/>
              <a:chExt cx="2008" cy="470"/>
            </a:xfrm>
          </p:grpSpPr>
          <p:sp>
            <p:nvSpPr>
              <p:cNvPr id="483362" name="Rectangle 14"/>
              <p:cNvSpPr>
                <a:spLocks noChangeArrowheads="1"/>
              </p:cNvSpPr>
              <p:nvPr/>
            </p:nvSpPr>
            <p:spPr bwMode="auto">
              <a:xfrm>
                <a:off x="2136" y="0"/>
                <a:ext cx="1944" cy="47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8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新约的重复</a:t>
                </a:r>
                <a:endParaRPr lang="en-US" altLang="zh-CN" sz="2800" b="1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83363" name="Rectangle 15"/>
              <p:cNvSpPr>
                <a:spLocks noChangeArrowheads="1"/>
              </p:cNvSpPr>
              <p:nvPr/>
            </p:nvSpPr>
            <p:spPr bwMode="auto">
              <a:xfrm>
                <a:off x="2104" y="0"/>
                <a:ext cx="2008" cy="47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35" name="Group 16"/>
            <p:cNvGrpSpPr>
              <a:grpSpLocks/>
            </p:cNvGrpSpPr>
            <p:nvPr/>
          </p:nvGrpSpPr>
          <p:grpSpPr bwMode="auto">
            <a:xfrm>
              <a:off x="0" y="722"/>
              <a:ext cx="336" cy="710"/>
              <a:chOff x="0" y="470"/>
              <a:chExt cx="240" cy="768"/>
            </a:xfrm>
          </p:grpSpPr>
          <p:sp>
            <p:nvSpPr>
              <p:cNvPr id="483360" name="Rectangle 17"/>
              <p:cNvSpPr>
                <a:spLocks noChangeArrowheads="1"/>
              </p:cNvSpPr>
              <p:nvPr/>
            </p:nvSpPr>
            <p:spPr bwMode="auto">
              <a:xfrm>
                <a:off x="32" y="470"/>
                <a:ext cx="176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1</a:t>
                </a:r>
              </a:p>
            </p:txBody>
          </p:sp>
          <p:sp>
            <p:nvSpPr>
              <p:cNvPr id="483361" name="Rectangle 18"/>
              <p:cNvSpPr>
                <a:spLocks noChangeArrowheads="1"/>
              </p:cNvSpPr>
              <p:nvPr/>
            </p:nvSpPr>
            <p:spPr bwMode="auto">
              <a:xfrm>
                <a:off x="0" y="470"/>
                <a:ext cx="240" cy="76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36" name="Group 19"/>
            <p:cNvGrpSpPr>
              <a:grpSpLocks/>
            </p:cNvGrpSpPr>
            <p:nvPr/>
          </p:nvGrpSpPr>
          <p:grpSpPr bwMode="auto">
            <a:xfrm>
              <a:off x="336" y="722"/>
              <a:ext cx="2611" cy="710"/>
              <a:chOff x="240" y="470"/>
              <a:chExt cx="1864" cy="768"/>
            </a:xfrm>
          </p:grpSpPr>
          <p:sp>
            <p:nvSpPr>
              <p:cNvPr id="483358" name="Rectangle 20"/>
              <p:cNvSpPr>
                <a:spLocks noChangeArrowheads="1"/>
              </p:cNvSpPr>
              <p:nvPr/>
            </p:nvSpPr>
            <p:spPr bwMode="auto">
              <a:xfrm>
                <a:off x="272" y="470"/>
                <a:ext cx="1800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神吩咐这一切的话说：“我是耶和华你的神</a:t>
                </a:r>
                <a:r>
                  <a:rPr lang="en-US" altLang="zh-CN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曾将你从埃及地为奴之家领出来</a:t>
                </a:r>
                <a:r>
                  <a:rPr lang="en-US" altLang="zh-CN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.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 除了我以外，你不可有别的神。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(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出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 20:1-3).</a:t>
                </a:r>
              </a:p>
            </p:txBody>
          </p:sp>
          <p:sp>
            <p:nvSpPr>
              <p:cNvPr id="483359" name="Rectangle 21"/>
              <p:cNvSpPr>
                <a:spLocks noChangeArrowheads="1"/>
              </p:cNvSpPr>
              <p:nvPr/>
            </p:nvSpPr>
            <p:spPr bwMode="auto">
              <a:xfrm>
                <a:off x="240" y="470"/>
                <a:ext cx="1864" cy="76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37" name="Group 22"/>
            <p:cNvGrpSpPr>
              <a:grpSpLocks/>
            </p:cNvGrpSpPr>
            <p:nvPr/>
          </p:nvGrpSpPr>
          <p:grpSpPr bwMode="auto">
            <a:xfrm>
              <a:off x="2947" y="722"/>
              <a:ext cx="2813" cy="710"/>
              <a:chOff x="2104" y="470"/>
              <a:chExt cx="2008" cy="768"/>
            </a:xfrm>
          </p:grpSpPr>
          <p:sp>
            <p:nvSpPr>
              <p:cNvPr id="483356" name="Rectangle 23"/>
              <p:cNvSpPr>
                <a:spLocks noChangeArrowheads="1"/>
              </p:cNvSpPr>
              <p:nvPr/>
            </p:nvSpPr>
            <p:spPr bwMode="auto">
              <a:xfrm>
                <a:off x="2136" y="470"/>
                <a:ext cx="194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诸君，为甚么做这事呢</a:t>
                </a:r>
                <a:r>
                  <a:rPr lang="en-US" altLang="zh-CN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?</a:t>
                </a:r>
                <a:r>
                  <a:rPr lang="zh-CN" altLang="en-US" sz="2000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我们也是人，性情和你们一样！我们传福音给你们是叫你们离弃这些虚妄，归向那创造天、地、海和其中万物的永生神。 </a:t>
                </a:r>
                <a:endParaRPr lang="en-US" altLang="zh-CN" sz="2000" b="1">
                  <a:solidFill>
                    <a:srgbClr val="000000"/>
                  </a:solidFill>
                  <a:latin typeface="Calibri" charset="0"/>
                  <a:ea typeface="宋体" charset="0"/>
                  <a:cs typeface="宋体" charset="0"/>
                </a:endParaRP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(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徒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 14:15;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提到至少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50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次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).</a:t>
                </a:r>
              </a:p>
            </p:txBody>
          </p:sp>
          <p:sp>
            <p:nvSpPr>
              <p:cNvPr id="483357" name="Rectangle 24"/>
              <p:cNvSpPr>
                <a:spLocks noChangeArrowheads="1"/>
              </p:cNvSpPr>
              <p:nvPr/>
            </p:nvSpPr>
            <p:spPr bwMode="auto">
              <a:xfrm>
                <a:off x="2104" y="470"/>
                <a:ext cx="2008" cy="768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38" name="Group 25"/>
            <p:cNvGrpSpPr>
              <a:grpSpLocks/>
            </p:cNvGrpSpPr>
            <p:nvPr/>
          </p:nvGrpSpPr>
          <p:grpSpPr bwMode="auto">
            <a:xfrm>
              <a:off x="0" y="1432"/>
              <a:ext cx="336" cy="976"/>
              <a:chOff x="0" y="1238"/>
              <a:chExt cx="240" cy="1056"/>
            </a:xfrm>
          </p:grpSpPr>
          <p:sp>
            <p:nvSpPr>
              <p:cNvPr id="483354" name="Rectangle 26"/>
              <p:cNvSpPr>
                <a:spLocks noChangeArrowheads="1"/>
              </p:cNvSpPr>
              <p:nvPr/>
            </p:nvSpPr>
            <p:spPr bwMode="auto">
              <a:xfrm>
                <a:off x="32" y="1238"/>
                <a:ext cx="176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2</a:t>
                </a:r>
              </a:p>
            </p:txBody>
          </p:sp>
          <p:sp>
            <p:nvSpPr>
              <p:cNvPr id="483355" name="Rectangle 27"/>
              <p:cNvSpPr>
                <a:spLocks noChangeArrowheads="1"/>
              </p:cNvSpPr>
              <p:nvPr/>
            </p:nvSpPr>
            <p:spPr bwMode="auto">
              <a:xfrm>
                <a:off x="0" y="1238"/>
                <a:ext cx="240" cy="105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39" name="Group 28"/>
            <p:cNvGrpSpPr>
              <a:grpSpLocks/>
            </p:cNvGrpSpPr>
            <p:nvPr/>
          </p:nvGrpSpPr>
          <p:grpSpPr bwMode="auto">
            <a:xfrm>
              <a:off x="336" y="1432"/>
              <a:ext cx="2611" cy="976"/>
              <a:chOff x="240" y="1238"/>
              <a:chExt cx="1864" cy="1056"/>
            </a:xfrm>
          </p:grpSpPr>
          <p:sp>
            <p:nvSpPr>
              <p:cNvPr id="483352" name="Rectangle 29"/>
              <p:cNvSpPr>
                <a:spLocks noChangeArrowheads="1"/>
              </p:cNvSpPr>
              <p:nvPr/>
            </p:nvSpPr>
            <p:spPr bwMode="auto">
              <a:xfrm>
                <a:off x="272" y="1238"/>
                <a:ext cx="1800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 “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不可为自己雕刻偶像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;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也不可作什么形象仿佛上天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下底和地底下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水中的百物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. …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因为我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…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是忌邪的神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…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我必追讨他的罪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自父及子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 …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爱我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守我诫命 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我必向他们发慈爱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直到千代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” (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出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 20:4-6).</a:t>
                </a:r>
              </a:p>
            </p:txBody>
          </p:sp>
          <p:sp>
            <p:nvSpPr>
              <p:cNvPr id="483353" name="Rectangle 30"/>
              <p:cNvSpPr>
                <a:spLocks noChangeArrowheads="1"/>
              </p:cNvSpPr>
              <p:nvPr/>
            </p:nvSpPr>
            <p:spPr bwMode="auto">
              <a:xfrm>
                <a:off x="240" y="1238"/>
                <a:ext cx="1864" cy="105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40" name="Group 31"/>
            <p:cNvGrpSpPr>
              <a:grpSpLocks/>
            </p:cNvGrpSpPr>
            <p:nvPr/>
          </p:nvGrpSpPr>
          <p:grpSpPr bwMode="auto">
            <a:xfrm>
              <a:off x="2947" y="1432"/>
              <a:ext cx="2813" cy="976"/>
              <a:chOff x="2104" y="1238"/>
              <a:chExt cx="2008" cy="1056"/>
            </a:xfrm>
          </p:grpSpPr>
          <p:sp>
            <p:nvSpPr>
              <p:cNvPr id="483350" name="Rectangle 32"/>
              <p:cNvSpPr>
                <a:spLocks noChangeArrowheads="1"/>
              </p:cNvSpPr>
              <p:nvPr/>
            </p:nvSpPr>
            <p:spPr bwMode="auto">
              <a:xfrm>
                <a:off x="2136" y="1238"/>
                <a:ext cx="194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 “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小子们哪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你们要自首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远避偶像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” (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约一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5:21;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参  帖前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 1:9;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启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 2:14, 20; 9:20;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在新约提了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12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次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). 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*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图表来源：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Lewis Sperry Chafer,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系统神学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, 4:209-10</a:t>
                </a:r>
              </a:p>
            </p:txBody>
          </p:sp>
          <p:sp>
            <p:nvSpPr>
              <p:cNvPr id="483351" name="Rectangle 33"/>
              <p:cNvSpPr>
                <a:spLocks noChangeArrowheads="1"/>
              </p:cNvSpPr>
              <p:nvPr/>
            </p:nvSpPr>
            <p:spPr bwMode="auto">
              <a:xfrm>
                <a:off x="2104" y="1238"/>
                <a:ext cx="2008" cy="1056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41" name="Group 34"/>
            <p:cNvGrpSpPr>
              <a:grpSpLocks/>
            </p:cNvGrpSpPr>
            <p:nvPr/>
          </p:nvGrpSpPr>
          <p:grpSpPr bwMode="auto">
            <a:xfrm>
              <a:off x="0" y="2408"/>
              <a:ext cx="336" cy="622"/>
              <a:chOff x="0" y="2294"/>
              <a:chExt cx="240" cy="672"/>
            </a:xfrm>
          </p:grpSpPr>
          <p:sp>
            <p:nvSpPr>
              <p:cNvPr id="483348" name="Rectangle 35"/>
              <p:cNvSpPr>
                <a:spLocks noChangeArrowheads="1"/>
              </p:cNvSpPr>
              <p:nvPr/>
            </p:nvSpPr>
            <p:spPr bwMode="auto">
              <a:xfrm>
                <a:off x="32" y="2294"/>
                <a:ext cx="176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3</a:t>
                </a:r>
              </a:p>
            </p:txBody>
          </p:sp>
          <p:sp>
            <p:nvSpPr>
              <p:cNvPr id="483349" name="Rectangle 36"/>
              <p:cNvSpPr>
                <a:spLocks noChangeArrowheads="1"/>
              </p:cNvSpPr>
              <p:nvPr/>
            </p:nvSpPr>
            <p:spPr bwMode="auto">
              <a:xfrm>
                <a:off x="0" y="2294"/>
                <a:ext cx="240" cy="67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42" name="Group 37"/>
            <p:cNvGrpSpPr>
              <a:grpSpLocks/>
            </p:cNvGrpSpPr>
            <p:nvPr/>
          </p:nvGrpSpPr>
          <p:grpSpPr bwMode="auto">
            <a:xfrm>
              <a:off x="336" y="2408"/>
              <a:ext cx="2611" cy="622"/>
              <a:chOff x="240" y="2294"/>
              <a:chExt cx="1864" cy="672"/>
            </a:xfrm>
          </p:grpSpPr>
          <p:sp>
            <p:nvSpPr>
              <p:cNvPr id="483346" name="Rectangle 38"/>
              <p:cNvSpPr>
                <a:spLocks noChangeArrowheads="1"/>
              </p:cNvSpPr>
              <p:nvPr/>
            </p:nvSpPr>
            <p:spPr bwMode="auto">
              <a:xfrm>
                <a:off x="272" y="2294"/>
                <a:ext cx="180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 “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不可妄称耶和华你神的名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;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因为妄称耶和华名的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,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耶和华必不以他为无罪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.” (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出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 20:7).</a:t>
                </a:r>
              </a:p>
            </p:txBody>
          </p:sp>
          <p:sp>
            <p:nvSpPr>
              <p:cNvPr id="483347" name="Rectangle 39"/>
              <p:cNvSpPr>
                <a:spLocks noChangeArrowheads="1"/>
              </p:cNvSpPr>
              <p:nvPr/>
            </p:nvSpPr>
            <p:spPr bwMode="auto">
              <a:xfrm>
                <a:off x="240" y="2294"/>
                <a:ext cx="1864" cy="67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3343" name="Group 40"/>
            <p:cNvGrpSpPr>
              <a:grpSpLocks/>
            </p:cNvGrpSpPr>
            <p:nvPr/>
          </p:nvGrpSpPr>
          <p:grpSpPr bwMode="auto">
            <a:xfrm>
              <a:off x="2947" y="2408"/>
              <a:ext cx="2813" cy="622"/>
              <a:chOff x="2104" y="2294"/>
              <a:chExt cx="2008" cy="672"/>
            </a:xfrm>
          </p:grpSpPr>
          <p:sp>
            <p:nvSpPr>
              <p:cNvPr id="483344" name="Rectangle 41"/>
              <p:cNvSpPr>
                <a:spLocks noChangeArrowheads="1"/>
              </p:cNvSpPr>
              <p:nvPr/>
            </p:nvSpPr>
            <p:spPr bwMode="auto">
              <a:xfrm>
                <a:off x="2136" y="2294"/>
                <a:ext cx="1944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 </a:t>
                </a:r>
                <a:r>
                  <a:rPr lang="en-US" altLang="zh-CN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“</a:t>
                </a:r>
                <a:r>
                  <a:rPr lang="zh-CN" altLang="en-US" b="1">
                    <a:solidFill>
                      <a:srgbClr val="000000"/>
                    </a:solidFill>
                    <a:latin typeface="Calibri" charset="0"/>
                    <a:ea typeface="宋体" charset="0"/>
                    <a:cs typeface="宋体" charset="0"/>
                  </a:rPr>
                  <a:t>我的弟兄们，最要紧的是不可起誓。不可指著天起誓，也不可指著地起誓，无论何誓都不可起。你们说话，是就说是，不是就说不是，免得你们落在审判之下</a:t>
                </a:r>
                <a:r>
                  <a:rPr lang="en-US" altLang="zh-CN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” 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(</a:t>
                </a:r>
                <a:r>
                  <a:rPr lang="zh-CN" altLang="en-US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雅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 5:12; </a:t>
                </a:r>
                <a:r>
                  <a:rPr lang="zh-CN" altLang="en-US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四次</a:t>
                </a:r>
                <a:r>
                  <a:rPr lang="en-US" altLang="zh-CN" sz="2000" b="1">
                    <a:solidFill>
                      <a:srgbClr val="000000"/>
                    </a:solidFill>
                    <a:latin typeface="Arial Narrow" charset="0"/>
                    <a:ea typeface="宋体" charset="0"/>
                    <a:cs typeface="宋体" charset="0"/>
                  </a:rPr>
                  <a:t>).</a:t>
                </a:r>
              </a:p>
            </p:txBody>
          </p:sp>
          <p:sp>
            <p:nvSpPr>
              <p:cNvPr id="483345" name="Rectangle 42"/>
              <p:cNvSpPr>
                <a:spLocks noChangeArrowheads="1"/>
              </p:cNvSpPr>
              <p:nvPr/>
            </p:nvSpPr>
            <p:spPr bwMode="auto">
              <a:xfrm>
                <a:off x="2104" y="2294"/>
                <a:ext cx="2008" cy="672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</p:grpSp>
      <p:sp>
        <p:nvSpPr>
          <p:cNvPr id="483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077200" cy="457200"/>
          </a:xfrm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chemeClr val="accent2"/>
                </a:solidFill>
                <a:latin typeface="Arial Black" charset="0"/>
                <a:ea typeface="宋体" charset="0"/>
                <a:cs typeface="宋体" charset="0"/>
              </a:rPr>
              <a:t>十诫</a:t>
            </a:r>
          </a:p>
        </p:txBody>
      </p:sp>
    </p:spTree>
    <p:extLst>
      <p:ext uri="{BB962C8B-B14F-4D97-AF65-F5344CB8AC3E}">
        <p14:creationId xmlns:p14="http://schemas.microsoft.com/office/powerpoint/2010/main" val="64876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7" name="Text Box 3"/>
          <p:cNvSpPr txBox="1">
            <a:spLocks noChangeArrowheads="1"/>
          </p:cNvSpPr>
          <p:nvPr/>
        </p:nvSpPr>
        <p:spPr bwMode="auto">
          <a:xfrm>
            <a:off x="8289925" y="0"/>
            <a:ext cx="69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>
                <a:solidFill>
                  <a:srgbClr val="000000"/>
                </a:solidFill>
                <a:latin typeface="Arial" charset="0"/>
              </a:rPr>
              <a:t>113a</a:t>
            </a:r>
          </a:p>
        </p:txBody>
      </p:sp>
      <p:grpSp>
        <p:nvGrpSpPr>
          <p:cNvPr id="485378" name="Group 126"/>
          <p:cNvGrpSpPr>
            <a:grpSpLocks/>
          </p:cNvGrpSpPr>
          <p:nvPr/>
        </p:nvGrpSpPr>
        <p:grpSpPr bwMode="auto">
          <a:xfrm>
            <a:off x="-21869" y="476672"/>
            <a:ext cx="9144000" cy="6461125"/>
            <a:chOff x="0" y="250"/>
            <a:chExt cx="5760" cy="3039"/>
          </a:xfrm>
        </p:grpSpPr>
        <p:grpSp>
          <p:nvGrpSpPr>
            <p:cNvPr id="485381" name="Group 72"/>
            <p:cNvGrpSpPr>
              <a:grpSpLocks/>
            </p:cNvGrpSpPr>
            <p:nvPr/>
          </p:nvGrpSpPr>
          <p:grpSpPr bwMode="auto">
            <a:xfrm>
              <a:off x="0" y="250"/>
              <a:ext cx="336" cy="384"/>
              <a:chOff x="0" y="0"/>
              <a:chExt cx="240" cy="470"/>
            </a:xfrm>
          </p:grpSpPr>
          <p:sp>
            <p:nvSpPr>
              <p:cNvPr id="485417" name="Rectangle 50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176" cy="47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>
                    <a:solidFill>
                      <a:srgbClr val="FFFFFF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#</a:t>
                </a:r>
              </a:p>
            </p:txBody>
          </p:sp>
          <p:sp>
            <p:nvSpPr>
              <p:cNvPr id="485418" name="Rectangle 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0" cy="47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5382" name="Group 74"/>
            <p:cNvGrpSpPr>
              <a:grpSpLocks/>
            </p:cNvGrpSpPr>
            <p:nvPr/>
          </p:nvGrpSpPr>
          <p:grpSpPr bwMode="auto">
            <a:xfrm>
              <a:off x="336" y="250"/>
              <a:ext cx="2611" cy="384"/>
              <a:chOff x="240" y="0"/>
              <a:chExt cx="1864" cy="470"/>
            </a:xfrm>
          </p:grpSpPr>
          <p:sp>
            <p:nvSpPr>
              <p:cNvPr id="485415" name="Rectangle 51"/>
              <p:cNvSpPr>
                <a:spLocks noChangeArrowheads="1"/>
              </p:cNvSpPr>
              <p:nvPr/>
            </p:nvSpPr>
            <p:spPr bwMode="auto">
              <a:xfrm>
                <a:off x="272" y="0"/>
                <a:ext cx="1800" cy="47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旧约的十戒</a:t>
                </a:r>
                <a:endParaRPr lang="en-US" altLang="zh-CN" b="1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85416" name="Rectangle 73"/>
              <p:cNvSpPr>
                <a:spLocks noChangeArrowheads="1"/>
              </p:cNvSpPr>
              <p:nvPr/>
            </p:nvSpPr>
            <p:spPr bwMode="auto">
              <a:xfrm>
                <a:off x="240" y="0"/>
                <a:ext cx="1864" cy="47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5383" name="Group 76"/>
            <p:cNvGrpSpPr>
              <a:grpSpLocks/>
            </p:cNvGrpSpPr>
            <p:nvPr/>
          </p:nvGrpSpPr>
          <p:grpSpPr bwMode="auto">
            <a:xfrm>
              <a:off x="2947" y="250"/>
              <a:ext cx="2813" cy="384"/>
              <a:chOff x="2104" y="0"/>
              <a:chExt cx="2008" cy="470"/>
            </a:xfrm>
          </p:grpSpPr>
          <p:sp>
            <p:nvSpPr>
              <p:cNvPr id="485413" name="Rectangle 52"/>
              <p:cNvSpPr>
                <a:spLocks noChangeArrowheads="1"/>
              </p:cNvSpPr>
              <p:nvPr/>
            </p:nvSpPr>
            <p:spPr bwMode="auto">
              <a:xfrm>
                <a:off x="2136" y="0"/>
                <a:ext cx="1944" cy="47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>
                    <a:solidFill>
                      <a:srgbClr val="FFFFFF"/>
                    </a:solidFill>
                    <a:latin typeface="Arial Narrow" charset="0"/>
                    <a:ea typeface="MS PGothic" charset="0"/>
                    <a:cs typeface="Times New Roman" charset="0"/>
                  </a:rPr>
                  <a:t> </a:t>
                </a:r>
                <a:r>
                  <a:rPr lang="zh-CN" altLang="en-US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新约的重复</a:t>
                </a:r>
                <a:endParaRPr lang="zh-CN" altLang="en-US" b="1">
                  <a:solidFill>
                    <a:srgbClr val="FFFFFF"/>
                  </a:solidFill>
                  <a:latin typeface="Arial Narrow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485414" name="Rectangle 75"/>
              <p:cNvSpPr>
                <a:spLocks noChangeArrowheads="1"/>
              </p:cNvSpPr>
              <p:nvPr/>
            </p:nvSpPr>
            <p:spPr bwMode="auto">
              <a:xfrm>
                <a:off x="2104" y="0"/>
                <a:ext cx="2008" cy="470"/>
              </a:xfrm>
              <a:prstGeom prst="rect">
                <a:avLst/>
              </a:prstGeom>
              <a:noFill/>
              <a:ln w="7" cap="sq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485384" name="Group 125"/>
            <p:cNvGrpSpPr>
              <a:grpSpLocks/>
            </p:cNvGrpSpPr>
            <p:nvPr/>
          </p:nvGrpSpPr>
          <p:grpSpPr bwMode="auto">
            <a:xfrm>
              <a:off x="0" y="1877"/>
              <a:ext cx="5760" cy="1412"/>
              <a:chOff x="0" y="634"/>
              <a:chExt cx="5760" cy="1412"/>
            </a:xfrm>
          </p:grpSpPr>
          <p:grpSp>
            <p:nvGrpSpPr>
              <p:cNvPr id="485395" name="Group 78"/>
              <p:cNvGrpSpPr>
                <a:grpSpLocks/>
              </p:cNvGrpSpPr>
              <p:nvPr/>
            </p:nvGrpSpPr>
            <p:grpSpPr bwMode="auto">
              <a:xfrm>
                <a:off x="0" y="634"/>
                <a:ext cx="336" cy="784"/>
                <a:chOff x="0" y="470"/>
                <a:chExt cx="240" cy="960"/>
              </a:xfrm>
            </p:grpSpPr>
            <p:sp>
              <p:nvSpPr>
                <p:cNvPr id="485411" name="Rectangle 53"/>
                <p:cNvSpPr>
                  <a:spLocks noChangeArrowheads="1"/>
                </p:cNvSpPr>
                <p:nvPr/>
              </p:nvSpPr>
              <p:spPr bwMode="auto">
                <a:xfrm>
                  <a:off x="32" y="470"/>
                  <a:ext cx="176" cy="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5</a:t>
                  </a:r>
                </a:p>
              </p:txBody>
            </p:sp>
            <p:sp>
              <p:nvSpPr>
                <p:cNvPr id="485412" name="Rectangle 77"/>
                <p:cNvSpPr>
                  <a:spLocks noChangeArrowheads="1"/>
                </p:cNvSpPr>
                <p:nvPr/>
              </p:nvSpPr>
              <p:spPr bwMode="auto">
                <a:xfrm>
                  <a:off x="0" y="470"/>
                  <a:ext cx="240" cy="960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85396" name="Group 80"/>
              <p:cNvGrpSpPr>
                <a:grpSpLocks/>
              </p:cNvGrpSpPr>
              <p:nvPr/>
            </p:nvGrpSpPr>
            <p:grpSpPr bwMode="auto">
              <a:xfrm>
                <a:off x="336" y="634"/>
                <a:ext cx="2611" cy="784"/>
                <a:chOff x="240" y="470"/>
                <a:chExt cx="1864" cy="960"/>
              </a:xfrm>
            </p:grpSpPr>
            <p:sp>
              <p:nvSpPr>
                <p:cNvPr id="48540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2" y="470"/>
                  <a:ext cx="1800" cy="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 “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当孝敬父母，使你的日子在耶和华你　神所赐你的地上得以长久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.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 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” (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20:12).</a:t>
                  </a:r>
                  <a:endParaRPr lang="en-US" altLang="zh-CN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85410" name="Rectangle 79"/>
                <p:cNvSpPr>
                  <a:spLocks noChangeArrowheads="1"/>
                </p:cNvSpPr>
                <p:nvPr/>
              </p:nvSpPr>
              <p:spPr bwMode="auto">
                <a:xfrm>
                  <a:off x="240" y="470"/>
                  <a:ext cx="1864" cy="960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85397" name="Group 82"/>
              <p:cNvGrpSpPr>
                <a:grpSpLocks/>
              </p:cNvGrpSpPr>
              <p:nvPr/>
            </p:nvGrpSpPr>
            <p:grpSpPr bwMode="auto">
              <a:xfrm>
                <a:off x="2947" y="634"/>
                <a:ext cx="2813" cy="784"/>
                <a:chOff x="2104" y="470"/>
                <a:chExt cx="2008" cy="960"/>
              </a:xfrm>
            </p:grpSpPr>
            <p:sp>
              <p:nvSpPr>
                <p:cNvPr id="485407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6" y="470"/>
                  <a:ext cx="1944" cy="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 “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你们作儿女的，要在主里听从父母，这是理所当然的。要孝敬父母，使你得福，在世长寿。这是第一条带应许的诫命。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”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 </a:t>
                  </a: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(</a:t>
                  </a:r>
                  <a:r>
                    <a:rPr lang="ja-JP" altLang="en-US" b="1">
                      <a:solidFill>
                        <a:srgbClr val="000000"/>
                      </a:solidFill>
                      <a:latin typeface="Calibri" charset="0"/>
                      <a:ea typeface="MS PGothic" charset="0"/>
                      <a:cs typeface="MS PGothic" charset="0"/>
                    </a:rPr>
                    <a:t>弗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6:1-3;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太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 15:4-6; 19:19;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可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7:10; 10:19; </a:t>
                  </a:r>
                  <a:endParaRPr lang="en-US" altLang="zh-CN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出现六次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).</a:t>
                  </a:r>
                  <a:endParaRPr lang="en-US" altLang="zh-CN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85408" name="Rectangle 81"/>
                <p:cNvSpPr>
                  <a:spLocks noChangeArrowheads="1"/>
                </p:cNvSpPr>
                <p:nvPr/>
              </p:nvSpPr>
              <p:spPr bwMode="auto">
                <a:xfrm>
                  <a:off x="2104" y="470"/>
                  <a:ext cx="2008" cy="960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85398" name="Group 84"/>
              <p:cNvGrpSpPr>
                <a:grpSpLocks/>
              </p:cNvGrpSpPr>
              <p:nvPr/>
            </p:nvGrpSpPr>
            <p:grpSpPr bwMode="auto">
              <a:xfrm>
                <a:off x="0" y="1418"/>
                <a:ext cx="336" cy="628"/>
                <a:chOff x="0" y="1430"/>
                <a:chExt cx="240" cy="768"/>
              </a:xfrm>
            </p:grpSpPr>
            <p:sp>
              <p:nvSpPr>
                <p:cNvPr id="485405" name="Rectangle 56"/>
                <p:cNvSpPr>
                  <a:spLocks noChangeArrowheads="1"/>
                </p:cNvSpPr>
                <p:nvPr/>
              </p:nvSpPr>
              <p:spPr bwMode="auto">
                <a:xfrm>
                  <a:off x="32" y="1430"/>
                  <a:ext cx="176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6</a:t>
                  </a:r>
                </a:p>
              </p:txBody>
            </p:sp>
            <p:sp>
              <p:nvSpPr>
                <p:cNvPr id="485406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1430"/>
                  <a:ext cx="240" cy="76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85399" name="Group 86"/>
              <p:cNvGrpSpPr>
                <a:grpSpLocks/>
              </p:cNvGrpSpPr>
              <p:nvPr/>
            </p:nvGrpSpPr>
            <p:grpSpPr bwMode="auto">
              <a:xfrm>
                <a:off x="336" y="1418"/>
                <a:ext cx="2611" cy="628"/>
                <a:chOff x="240" y="1430"/>
                <a:chExt cx="1864" cy="768"/>
              </a:xfrm>
            </p:grpSpPr>
            <p:sp>
              <p:nvSpPr>
                <p:cNvPr id="485403" name="Rectangle 57"/>
                <p:cNvSpPr>
                  <a:spLocks noChangeArrowheads="1"/>
                </p:cNvSpPr>
                <p:nvPr/>
              </p:nvSpPr>
              <p:spPr bwMode="auto">
                <a:xfrm>
                  <a:off x="272" y="1430"/>
                  <a:ext cx="1800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“</a:t>
                  </a:r>
                  <a:r>
                    <a:rPr lang="ja-JP" altLang="en-US" b="1">
                      <a:solidFill>
                        <a:srgbClr val="000000"/>
                      </a:solidFill>
                      <a:latin typeface="Calibri" charset="0"/>
                      <a:ea typeface="MS PGothic" charset="0"/>
                      <a:cs typeface="MS PGothic" charset="0"/>
                    </a:rPr>
                    <a:t>不可</a:t>
                  </a:r>
                  <a:r>
                    <a:rPr lang="ja-JP" altLang="en-US" b="1">
                      <a:solidFill>
                        <a:srgbClr val="000000"/>
                      </a:solidFill>
                      <a:latin typeface="Calibri" charset="0"/>
                      <a:ea typeface="华文细黑" charset="0"/>
                      <a:cs typeface="华文细黑" charset="0"/>
                    </a:rPr>
                    <a:t>杀</a:t>
                  </a:r>
                  <a:r>
                    <a:rPr lang="ja-JP" altLang="en-US" b="1">
                      <a:solidFill>
                        <a:srgbClr val="000000"/>
                      </a:solidFill>
                      <a:latin typeface="Calibri" charset="0"/>
                      <a:ea typeface="MS PGothic" charset="0"/>
                      <a:cs typeface="MS PGothic" charset="0"/>
                    </a:rPr>
                    <a:t>人。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” (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20:13).</a:t>
                  </a:r>
                  <a:endParaRPr lang="en-US" altLang="zh-CN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85404" name="Rectangle 85"/>
                <p:cNvSpPr>
                  <a:spLocks noChangeArrowheads="1"/>
                </p:cNvSpPr>
                <p:nvPr/>
              </p:nvSpPr>
              <p:spPr bwMode="auto">
                <a:xfrm>
                  <a:off x="240" y="1430"/>
                  <a:ext cx="1864" cy="76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85400" name="Group 88"/>
              <p:cNvGrpSpPr>
                <a:grpSpLocks/>
              </p:cNvGrpSpPr>
              <p:nvPr/>
            </p:nvGrpSpPr>
            <p:grpSpPr bwMode="auto">
              <a:xfrm>
                <a:off x="2947" y="1418"/>
                <a:ext cx="2813" cy="628"/>
                <a:chOff x="2104" y="1430"/>
                <a:chExt cx="2008" cy="768"/>
              </a:xfrm>
            </p:grpSpPr>
            <p:sp>
              <p:nvSpPr>
                <p:cNvPr id="485401" name="Rectangle 58"/>
                <p:cNvSpPr>
                  <a:spLocks noChangeArrowheads="1"/>
                </p:cNvSpPr>
                <p:nvPr/>
              </p:nvSpPr>
              <p:spPr bwMode="auto">
                <a:xfrm>
                  <a:off x="2136" y="1430"/>
                  <a:ext cx="1944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 “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凡恨他弟兄的，就是杀人的；你们晓得凡杀人的，没有永生存在他里面。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” </a:t>
                  </a: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(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约一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3:15;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参</a:t>
                  </a:r>
                  <a:r>
                    <a:rPr lang="ja-JP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太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19:18;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可</a:t>
                  </a:r>
                  <a:endParaRPr lang="en-US" altLang="ja-JP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10:19;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路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18:20;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罗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13:9;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雅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 2:11;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出现六次</a:t>
                  </a:r>
                  <a:r>
                    <a:rPr lang="en-US" altLang="ja-JP" b="1">
                      <a:solidFill>
                        <a:srgbClr val="000000"/>
                      </a:solidFill>
                      <a:latin typeface="Arial Narrow" charset="0"/>
                      <a:ea typeface="MS PGothic" charset="0"/>
                      <a:cs typeface="Times New Roman" charset="0"/>
                    </a:rPr>
                    <a:t>).</a:t>
                  </a:r>
                  <a:endParaRPr lang="en-US" altLang="zh-CN" b="1">
                    <a:solidFill>
                      <a:srgbClr val="000000"/>
                    </a:solidFill>
                    <a:latin typeface="Arial Narrow" charset="0"/>
                    <a:ea typeface="MS PGothic" charset="0"/>
                    <a:cs typeface="Times New Roman" charset="0"/>
                  </a:endParaRPr>
                </a:p>
              </p:txBody>
            </p:sp>
            <p:sp>
              <p:nvSpPr>
                <p:cNvPr id="485402" name="Rectangle 87"/>
                <p:cNvSpPr>
                  <a:spLocks noChangeArrowheads="1"/>
                </p:cNvSpPr>
                <p:nvPr/>
              </p:nvSpPr>
              <p:spPr bwMode="auto">
                <a:xfrm>
                  <a:off x="2104" y="1430"/>
                  <a:ext cx="2008" cy="76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grpSp>
          <p:nvGrpSpPr>
            <p:cNvPr id="485385" name="Group 115"/>
            <p:cNvGrpSpPr>
              <a:grpSpLocks/>
            </p:cNvGrpSpPr>
            <p:nvPr/>
          </p:nvGrpSpPr>
          <p:grpSpPr bwMode="auto">
            <a:xfrm>
              <a:off x="0" y="633"/>
              <a:ext cx="5760" cy="1242"/>
              <a:chOff x="0" y="3030"/>
              <a:chExt cx="5760" cy="1242"/>
            </a:xfrm>
          </p:grpSpPr>
          <p:grpSp>
            <p:nvGrpSpPr>
              <p:cNvPr id="485386" name="Group 116"/>
              <p:cNvGrpSpPr>
                <a:grpSpLocks/>
              </p:cNvGrpSpPr>
              <p:nvPr/>
            </p:nvGrpSpPr>
            <p:grpSpPr bwMode="auto">
              <a:xfrm>
                <a:off x="0" y="3030"/>
                <a:ext cx="336" cy="1242"/>
                <a:chOff x="0" y="2966"/>
                <a:chExt cx="240" cy="1344"/>
              </a:xfrm>
            </p:grpSpPr>
            <p:sp>
              <p:nvSpPr>
                <p:cNvPr id="485393" name="Rectangle 117"/>
                <p:cNvSpPr>
                  <a:spLocks noChangeArrowheads="1"/>
                </p:cNvSpPr>
                <p:nvPr/>
              </p:nvSpPr>
              <p:spPr bwMode="auto">
                <a:xfrm>
                  <a:off x="32" y="2966"/>
                  <a:ext cx="176" cy="1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4</a:t>
                  </a:r>
                </a:p>
              </p:txBody>
            </p:sp>
            <p:sp>
              <p:nvSpPr>
                <p:cNvPr id="485394" name="Rectangle 118"/>
                <p:cNvSpPr>
                  <a:spLocks noChangeArrowheads="1"/>
                </p:cNvSpPr>
                <p:nvPr/>
              </p:nvSpPr>
              <p:spPr bwMode="auto">
                <a:xfrm>
                  <a:off x="0" y="2966"/>
                  <a:ext cx="240" cy="1344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85387" name="Group 119"/>
              <p:cNvGrpSpPr>
                <a:grpSpLocks/>
              </p:cNvGrpSpPr>
              <p:nvPr/>
            </p:nvGrpSpPr>
            <p:grpSpPr bwMode="auto">
              <a:xfrm>
                <a:off x="336" y="3030"/>
                <a:ext cx="2611" cy="1242"/>
                <a:chOff x="240" y="2966"/>
                <a:chExt cx="1864" cy="1344"/>
              </a:xfrm>
            </p:grpSpPr>
            <p:sp>
              <p:nvSpPr>
                <p:cNvPr id="485391" name="Rectangle 120"/>
                <p:cNvSpPr>
                  <a:spLocks noChangeArrowheads="1"/>
                </p:cNvSpPr>
                <p:nvPr/>
              </p:nvSpPr>
              <p:spPr bwMode="auto">
                <a:xfrm>
                  <a:off x="257" y="2968"/>
                  <a:ext cx="1815" cy="1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 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“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当记念安息日，守为圣日。六日要劳碌做你一切的工，但第七日是向耶和华你神当守的安息日。这一日你和你的儿女、仆婢、牲畜，并你城里寄居的客旅，无论何工都不可做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,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因为六日之内，耶和华造天、地、海和其中的万物，第七日便安息，所以耶和华赐福与安息日，定为圣日。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” (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 20:8-11).</a:t>
                  </a:r>
                </a:p>
              </p:txBody>
            </p:sp>
            <p:sp>
              <p:nvSpPr>
                <p:cNvPr id="485392" name="Rectangle 121"/>
                <p:cNvSpPr>
                  <a:spLocks noChangeArrowheads="1"/>
                </p:cNvSpPr>
                <p:nvPr/>
              </p:nvSpPr>
              <p:spPr bwMode="auto">
                <a:xfrm>
                  <a:off x="240" y="2966"/>
                  <a:ext cx="1864" cy="1344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485388" name="Group 122"/>
              <p:cNvGrpSpPr>
                <a:grpSpLocks/>
              </p:cNvGrpSpPr>
              <p:nvPr/>
            </p:nvGrpSpPr>
            <p:grpSpPr bwMode="auto">
              <a:xfrm>
                <a:off x="2947" y="3030"/>
                <a:ext cx="2813" cy="1242"/>
                <a:chOff x="2104" y="2966"/>
                <a:chExt cx="2008" cy="1344"/>
              </a:xfrm>
            </p:grpSpPr>
            <p:sp>
              <p:nvSpPr>
                <p:cNvPr id="4853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136" y="2966"/>
                  <a:ext cx="1944" cy="1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 anchor="ctr" anchorCtr="1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新约没有记载这个需要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. </a:t>
                  </a: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可是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, 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一处 经文明确禁止这个需求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: “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所以不拘在饮食上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,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或节期、月朔、安息日，都不可让人论断你们。 这些原是后事的影儿，那形体却是基督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Calibri" charset="0"/>
                      <a:ea typeface="宋体" charset="0"/>
                      <a:cs typeface="宋体" charset="0"/>
                    </a:rPr>
                    <a:t>.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” (</a:t>
                  </a:r>
                  <a:r>
                    <a:rPr lang="zh-CN" altLang="en-US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西</a:t>
                  </a:r>
                  <a:r>
                    <a:rPr lang="en-US" altLang="zh-CN" b="1">
                      <a:solidFill>
                        <a:srgbClr val="000000"/>
                      </a:solidFill>
                      <a:latin typeface="Arial Narrow" charset="0"/>
                      <a:ea typeface="宋体" charset="0"/>
                      <a:cs typeface="宋体" charset="0"/>
                    </a:rPr>
                    <a:t> 2:16-17; 0x).</a:t>
                  </a:r>
                </a:p>
              </p:txBody>
            </p:sp>
            <p:sp>
              <p:nvSpPr>
                <p:cNvPr id="485390" name="Rectangle 124"/>
                <p:cNvSpPr>
                  <a:spLocks noChangeArrowheads="1"/>
                </p:cNvSpPr>
                <p:nvPr/>
              </p:nvSpPr>
              <p:spPr bwMode="auto">
                <a:xfrm>
                  <a:off x="2104" y="2966"/>
                  <a:ext cx="2008" cy="1344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 anchorCtr="1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Calibri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</p:grpSp>
      <p:sp>
        <p:nvSpPr>
          <p:cNvPr id="56484" name="Oval 164"/>
          <p:cNvSpPr>
            <a:spLocks noChangeArrowheads="1"/>
          </p:cNvSpPr>
          <p:nvPr/>
        </p:nvSpPr>
        <p:spPr bwMode="auto">
          <a:xfrm>
            <a:off x="4572000" y="1628775"/>
            <a:ext cx="4572000" cy="504825"/>
          </a:xfrm>
          <a:prstGeom prst="ellips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6486" name="Rectangle 166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0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3200" b="1">
                <a:solidFill>
                  <a:schemeClr val="accent2"/>
                </a:solidFill>
                <a:latin typeface="Arial Black" charset="0"/>
                <a:ea typeface="宋体" charset="0"/>
                <a:cs typeface="宋体" charset="0"/>
              </a:rPr>
              <a:t>十诫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85200" y="8974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9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84" grpId="0" animBg="1"/>
    </p:bldLst>
  </p:timing>
</p:sld>
</file>

<file path=ppt/theme/theme1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1_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3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MEADOW">
  <a:themeElements>
    <a:clrScheme name="8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8_MEADOW">
      <a:majorFont>
        <a:latin typeface="Times New Roman"/>
        <a:ea typeface="宋体"/>
        <a:cs typeface="宋体"/>
      </a:majorFont>
      <a:minorFont>
        <a:latin typeface="Times New Roman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1_MEADOW 2">
    <a:dk1>
      <a:srgbClr val="003300"/>
    </a:dk1>
    <a:lt1>
      <a:srgbClr val="F1F7E9"/>
    </a:lt1>
    <a:dk2>
      <a:srgbClr val="FFFFFF"/>
    </a:dk2>
    <a:lt2>
      <a:srgbClr val="366B1B"/>
    </a:lt2>
    <a:accent1>
      <a:srgbClr val="8BAE6C"/>
    </a:accent1>
    <a:accent2>
      <a:srgbClr val="FF66FF"/>
    </a:accent2>
    <a:accent3>
      <a:srgbClr val="F7FAF2"/>
    </a:accent3>
    <a:accent4>
      <a:srgbClr val="002A00"/>
    </a:accent4>
    <a:accent5>
      <a:srgbClr val="C4D3BA"/>
    </a:accent5>
    <a:accent6>
      <a:srgbClr val="E75CE7"/>
    </a:accent6>
    <a:hlink>
      <a:srgbClr val="808000"/>
    </a:hlink>
    <a:folHlink>
      <a:srgbClr val="8DBA76"/>
    </a:folHlink>
  </a:clrScheme>
</a:themeOverride>
</file>

<file path=ppt/theme/themeOverride4.xml><?xml version="1.0" encoding="utf-8"?>
<a:themeOverride xmlns:a="http://schemas.openxmlformats.org/drawingml/2006/main">
  <a:clrScheme name="1_MEADOW 2">
    <a:dk1>
      <a:srgbClr val="003300"/>
    </a:dk1>
    <a:lt1>
      <a:srgbClr val="F1F7E9"/>
    </a:lt1>
    <a:dk2>
      <a:srgbClr val="FFFFFF"/>
    </a:dk2>
    <a:lt2>
      <a:srgbClr val="366B1B"/>
    </a:lt2>
    <a:accent1>
      <a:srgbClr val="8BAE6C"/>
    </a:accent1>
    <a:accent2>
      <a:srgbClr val="FF66FF"/>
    </a:accent2>
    <a:accent3>
      <a:srgbClr val="F7FAF2"/>
    </a:accent3>
    <a:accent4>
      <a:srgbClr val="002A00"/>
    </a:accent4>
    <a:accent5>
      <a:srgbClr val="C4D3BA"/>
    </a:accent5>
    <a:accent6>
      <a:srgbClr val="E75CE7"/>
    </a:accent6>
    <a:hlink>
      <a:srgbClr val="808000"/>
    </a:hlink>
    <a:folHlink>
      <a:srgbClr val="8DBA76"/>
    </a:folHlink>
  </a:clrScheme>
</a:themeOverride>
</file>

<file path=ppt/theme/themeOverride5.xml><?xml version="1.0" encoding="utf-8"?>
<a:themeOverride xmlns:a="http://schemas.openxmlformats.org/drawingml/2006/main">
  <a:clrScheme name="1_MEADOW 2">
    <a:dk1>
      <a:srgbClr val="003300"/>
    </a:dk1>
    <a:lt1>
      <a:srgbClr val="F1F7E9"/>
    </a:lt1>
    <a:dk2>
      <a:srgbClr val="FFFFFF"/>
    </a:dk2>
    <a:lt2>
      <a:srgbClr val="366B1B"/>
    </a:lt2>
    <a:accent1>
      <a:srgbClr val="8BAE6C"/>
    </a:accent1>
    <a:accent2>
      <a:srgbClr val="FF66FF"/>
    </a:accent2>
    <a:accent3>
      <a:srgbClr val="F7FAF2"/>
    </a:accent3>
    <a:accent4>
      <a:srgbClr val="002A00"/>
    </a:accent4>
    <a:accent5>
      <a:srgbClr val="C4D3BA"/>
    </a:accent5>
    <a:accent6>
      <a:srgbClr val="E75CE7"/>
    </a:accent6>
    <a:hlink>
      <a:srgbClr val="808000"/>
    </a:hlink>
    <a:folHlink>
      <a:srgbClr val="8DBA7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1742</Words>
  <Application>Microsoft Macintosh PowerPoint</Application>
  <PresentationFormat>On-screen Show (4:3)</PresentationFormat>
  <Paragraphs>436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1_untitled 1</vt:lpstr>
      <vt:lpstr>Topo</vt:lpstr>
      <vt:lpstr>24_Default Design</vt:lpstr>
      <vt:lpstr>2_untitled 3</vt:lpstr>
      <vt:lpstr>3_Default Design</vt:lpstr>
      <vt:lpstr>3_untitled 3</vt:lpstr>
      <vt:lpstr>8_MEADOW</vt:lpstr>
      <vt:lpstr>9_MEADOW</vt:lpstr>
      <vt:lpstr>Office Theme</vt:lpstr>
      <vt:lpstr>20_Default Design</vt:lpstr>
      <vt:lpstr>摩西律法在今日是否还有效？</vt:lpstr>
      <vt:lpstr>摩西五经的翻译</vt:lpstr>
      <vt:lpstr>法律写作测验</vt:lpstr>
      <vt:lpstr>快速法律测验… </vt:lpstr>
      <vt:lpstr>B. “法律”的定义</vt:lpstr>
      <vt:lpstr>C. 基督徒与法律的关系</vt:lpstr>
      <vt:lpstr>PowerPoint Presentation</vt:lpstr>
      <vt:lpstr>十诫</vt:lpstr>
      <vt:lpstr>十诫</vt:lpstr>
      <vt:lpstr>十诫</vt:lpstr>
      <vt:lpstr>摩西律法在今日是否还有效(五个看法)</vt:lpstr>
      <vt:lpstr>摩西律法在今日是否还有效？</vt:lpstr>
      <vt:lpstr>摩西律法在今日是否还有效？</vt:lpstr>
      <vt:lpstr>摩西律法在今日是否还有效？</vt:lpstr>
      <vt:lpstr>摩西律法在今日是否还有效？</vt:lpstr>
      <vt:lpstr>摩西律法在今日是否还有效？</vt:lpstr>
      <vt:lpstr>摩西律法在今日是否还有效？</vt:lpstr>
      <vt:lpstr>D. 法律的目的</vt:lpstr>
      <vt:lpstr>D. 法律的目的</vt:lpstr>
      <vt:lpstr>D. 法律的目的</vt:lpstr>
      <vt:lpstr>阐述旧约法律的建议策略</vt:lpstr>
      <vt:lpstr>阐述旧约法律的建议策略</vt:lpstr>
      <vt:lpstr>阐述旧约法律的建议策略</vt:lpstr>
      <vt:lpstr>阐述旧约法律的建议策略</vt:lpstr>
      <vt:lpstr>约的对比</vt:lpstr>
      <vt:lpstr>约的对比</vt:lpstr>
      <vt:lpstr>约的对比</vt:lpstr>
      <vt:lpstr>圣经学习链接地址 biblestudydownloads.com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the Pentateuch</dc:title>
  <dc:creator>Dr Rick Griffith</dc:creator>
  <cp:lastModifiedBy>Rick Griffith</cp:lastModifiedBy>
  <cp:revision>68</cp:revision>
  <dcterms:created xsi:type="dcterms:W3CDTF">2013-03-10T09:26:03Z</dcterms:created>
  <dcterms:modified xsi:type="dcterms:W3CDTF">2015-10-29T07:31:09Z</dcterms:modified>
</cp:coreProperties>
</file>