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8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9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0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1.bin" ContentType="application/vnd.openxmlformats-officedocument.oleObject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756" r:id="rId2"/>
    <p:sldMasterId id="2147483782" r:id="rId3"/>
    <p:sldMasterId id="2147483800" r:id="rId4"/>
    <p:sldMasterId id="2147483812" r:id="rId5"/>
    <p:sldMasterId id="2147483828" r:id="rId6"/>
    <p:sldMasterId id="2147483842" r:id="rId7"/>
    <p:sldMasterId id="2147483844" r:id="rId8"/>
    <p:sldMasterId id="2147483860" r:id="rId9"/>
    <p:sldMasterId id="2147483876" r:id="rId10"/>
    <p:sldMasterId id="2147483892" r:id="rId11"/>
    <p:sldMasterId id="2147483906" r:id="rId12"/>
    <p:sldMasterId id="2147483920" r:id="rId13"/>
    <p:sldMasterId id="2147483932" r:id="rId14"/>
    <p:sldMasterId id="2147483944" r:id="rId15"/>
    <p:sldMasterId id="2147483957" r:id="rId16"/>
    <p:sldMasterId id="2147483972" r:id="rId17"/>
    <p:sldMasterId id="2147483986" r:id="rId18"/>
    <p:sldMasterId id="2147484002" r:id="rId19"/>
    <p:sldMasterId id="2147484014" r:id="rId20"/>
    <p:sldMasterId id="2147484018" r:id="rId21"/>
    <p:sldMasterId id="2147484030" r:id="rId22"/>
    <p:sldMasterId id="2147484042" r:id="rId23"/>
    <p:sldMasterId id="2147484046" r:id="rId24"/>
  </p:sldMasterIdLst>
  <p:notesMasterIdLst>
    <p:notesMasterId r:id="rId103"/>
  </p:notesMasterIdLst>
  <p:sldIdLst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82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  <p:sldId id="383" r:id="rId74"/>
    <p:sldId id="384" r:id="rId75"/>
    <p:sldId id="385" r:id="rId76"/>
    <p:sldId id="386" r:id="rId77"/>
    <p:sldId id="387" r:id="rId78"/>
    <p:sldId id="388" r:id="rId79"/>
    <p:sldId id="389" r:id="rId80"/>
    <p:sldId id="390" r:id="rId81"/>
    <p:sldId id="391" r:id="rId82"/>
    <p:sldId id="392" r:id="rId83"/>
    <p:sldId id="393" r:id="rId84"/>
    <p:sldId id="394" r:id="rId85"/>
    <p:sldId id="395" r:id="rId86"/>
    <p:sldId id="396" r:id="rId87"/>
    <p:sldId id="397" r:id="rId88"/>
    <p:sldId id="398" r:id="rId89"/>
    <p:sldId id="399" r:id="rId90"/>
    <p:sldId id="400" r:id="rId91"/>
    <p:sldId id="401" r:id="rId92"/>
    <p:sldId id="402" r:id="rId93"/>
    <p:sldId id="403" r:id="rId94"/>
    <p:sldId id="404" r:id="rId95"/>
    <p:sldId id="405" r:id="rId96"/>
    <p:sldId id="406" r:id="rId97"/>
    <p:sldId id="407" r:id="rId98"/>
    <p:sldId id="408" r:id="rId99"/>
    <p:sldId id="409" r:id="rId100"/>
    <p:sldId id="333" r:id="rId101"/>
    <p:sldId id="410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4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1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77.xml"/><Relationship Id="rId102" Type="http://schemas.openxmlformats.org/officeDocument/2006/relationships/slide" Target="slides/slide78.xml"/><Relationship Id="rId103" Type="http://schemas.openxmlformats.org/officeDocument/2006/relationships/notesMaster" Target="notesMasters/notes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33" Type="http://schemas.openxmlformats.org/officeDocument/2006/relationships/slide" Target="slides/slide9.xml"/><Relationship Id="rId34" Type="http://schemas.openxmlformats.org/officeDocument/2006/relationships/slide" Target="slides/slide10.xml"/><Relationship Id="rId35" Type="http://schemas.openxmlformats.org/officeDocument/2006/relationships/slide" Target="slides/slide11.xml"/><Relationship Id="rId36" Type="http://schemas.openxmlformats.org/officeDocument/2006/relationships/slide" Target="slides/slide12.xml"/><Relationship Id="rId37" Type="http://schemas.openxmlformats.org/officeDocument/2006/relationships/slide" Target="slides/slide13.xml"/><Relationship Id="rId38" Type="http://schemas.openxmlformats.org/officeDocument/2006/relationships/slide" Target="slides/slide14.xml"/><Relationship Id="rId39" Type="http://schemas.openxmlformats.org/officeDocument/2006/relationships/slide" Target="slides/slide15.xml"/><Relationship Id="rId50" Type="http://schemas.openxmlformats.org/officeDocument/2006/relationships/slide" Target="slides/slide26.xml"/><Relationship Id="rId51" Type="http://schemas.openxmlformats.org/officeDocument/2006/relationships/slide" Target="slides/slide27.xml"/><Relationship Id="rId52" Type="http://schemas.openxmlformats.org/officeDocument/2006/relationships/slide" Target="slides/slide28.xml"/><Relationship Id="rId53" Type="http://schemas.openxmlformats.org/officeDocument/2006/relationships/slide" Target="slides/slide29.xml"/><Relationship Id="rId54" Type="http://schemas.openxmlformats.org/officeDocument/2006/relationships/slide" Target="slides/slide30.xml"/><Relationship Id="rId55" Type="http://schemas.openxmlformats.org/officeDocument/2006/relationships/slide" Target="slides/slide31.xml"/><Relationship Id="rId56" Type="http://schemas.openxmlformats.org/officeDocument/2006/relationships/slide" Target="slides/slide32.xml"/><Relationship Id="rId57" Type="http://schemas.openxmlformats.org/officeDocument/2006/relationships/slide" Target="slides/slide33.xml"/><Relationship Id="rId58" Type="http://schemas.openxmlformats.org/officeDocument/2006/relationships/slide" Target="slides/slide34.xml"/><Relationship Id="rId59" Type="http://schemas.openxmlformats.org/officeDocument/2006/relationships/slide" Target="slides/slide35.xml"/><Relationship Id="rId70" Type="http://schemas.openxmlformats.org/officeDocument/2006/relationships/slide" Target="slides/slide46.xml"/><Relationship Id="rId71" Type="http://schemas.openxmlformats.org/officeDocument/2006/relationships/slide" Target="slides/slide47.xml"/><Relationship Id="rId72" Type="http://schemas.openxmlformats.org/officeDocument/2006/relationships/slide" Target="slides/slide48.xml"/><Relationship Id="rId73" Type="http://schemas.openxmlformats.org/officeDocument/2006/relationships/slide" Target="slides/slide49.xml"/><Relationship Id="rId74" Type="http://schemas.openxmlformats.org/officeDocument/2006/relationships/slide" Target="slides/slide50.xml"/><Relationship Id="rId75" Type="http://schemas.openxmlformats.org/officeDocument/2006/relationships/slide" Target="slides/slide51.xml"/><Relationship Id="rId76" Type="http://schemas.openxmlformats.org/officeDocument/2006/relationships/slide" Target="slides/slide52.xml"/><Relationship Id="rId77" Type="http://schemas.openxmlformats.org/officeDocument/2006/relationships/slide" Target="slides/slide53.xml"/><Relationship Id="rId78" Type="http://schemas.openxmlformats.org/officeDocument/2006/relationships/slide" Target="slides/slide54.xml"/><Relationship Id="rId79" Type="http://schemas.openxmlformats.org/officeDocument/2006/relationships/slide" Target="slides/slide55.xml"/><Relationship Id="rId90" Type="http://schemas.openxmlformats.org/officeDocument/2006/relationships/slide" Target="slides/slide66.xml"/><Relationship Id="rId91" Type="http://schemas.openxmlformats.org/officeDocument/2006/relationships/slide" Target="slides/slide67.xml"/><Relationship Id="rId92" Type="http://schemas.openxmlformats.org/officeDocument/2006/relationships/slide" Target="slides/slide68.xml"/><Relationship Id="rId93" Type="http://schemas.openxmlformats.org/officeDocument/2006/relationships/slide" Target="slides/slide69.xml"/><Relationship Id="rId94" Type="http://schemas.openxmlformats.org/officeDocument/2006/relationships/slide" Target="slides/slide70.xml"/><Relationship Id="rId95" Type="http://schemas.openxmlformats.org/officeDocument/2006/relationships/slide" Target="slides/slide71.xml"/><Relationship Id="rId96" Type="http://schemas.openxmlformats.org/officeDocument/2006/relationships/slide" Target="slides/slide72.xml"/><Relationship Id="rId97" Type="http://schemas.openxmlformats.org/officeDocument/2006/relationships/slide" Target="slides/slide73.xml"/><Relationship Id="rId98" Type="http://schemas.openxmlformats.org/officeDocument/2006/relationships/slide" Target="slides/slide74.xml"/><Relationship Id="rId99" Type="http://schemas.openxmlformats.org/officeDocument/2006/relationships/slide" Target="slides/slide7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40" Type="http://schemas.openxmlformats.org/officeDocument/2006/relationships/slide" Target="slides/slide16.xml"/><Relationship Id="rId41" Type="http://schemas.openxmlformats.org/officeDocument/2006/relationships/slide" Target="slides/slide17.xml"/><Relationship Id="rId42" Type="http://schemas.openxmlformats.org/officeDocument/2006/relationships/slide" Target="slides/slide18.xml"/><Relationship Id="rId43" Type="http://schemas.openxmlformats.org/officeDocument/2006/relationships/slide" Target="slides/slide19.xml"/><Relationship Id="rId44" Type="http://schemas.openxmlformats.org/officeDocument/2006/relationships/slide" Target="slides/slide20.xml"/><Relationship Id="rId45" Type="http://schemas.openxmlformats.org/officeDocument/2006/relationships/slide" Target="slides/slide21.xml"/><Relationship Id="rId46" Type="http://schemas.openxmlformats.org/officeDocument/2006/relationships/slide" Target="slides/slide22.xml"/><Relationship Id="rId47" Type="http://schemas.openxmlformats.org/officeDocument/2006/relationships/slide" Target="slides/slide23.xml"/><Relationship Id="rId48" Type="http://schemas.openxmlformats.org/officeDocument/2006/relationships/slide" Target="slides/slide24.xml"/><Relationship Id="rId49" Type="http://schemas.openxmlformats.org/officeDocument/2006/relationships/slide" Target="slides/slide25.xml"/><Relationship Id="rId60" Type="http://schemas.openxmlformats.org/officeDocument/2006/relationships/slide" Target="slides/slide36.xml"/><Relationship Id="rId61" Type="http://schemas.openxmlformats.org/officeDocument/2006/relationships/slide" Target="slides/slide37.xml"/><Relationship Id="rId62" Type="http://schemas.openxmlformats.org/officeDocument/2006/relationships/slide" Target="slides/slide38.xml"/><Relationship Id="rId63" Type="http://schemas.openxmlformats.org/officeDocument/2006/relationships/slide" Target="slides/slide39.xml"/><Relationship Id="rId64" Type="http://schemas.openxmlformats.org/officeDocument/2006/relationships/slide" Target="slides/slide40.xml"/><Relationship Id="rId65" Type="http://schemas.openxmlformats.org/officeDocument/2006/relationships/slide" Target="slides/slide41.xml"/><Relationship Id="rId66" Type="http://schemas.openxmlformats.org/officeDocument/2006/relationships/slide" Target="slides/slide42.xml"/><Relationship Id="rId67" Type="http://schemas.openxmlformats.org/officeDocument/2006/relationships/slide" Target="slides/slide43.xml"/><Relationship Id="rId68" Type="http://schemas.openxmlformats.org/officeDocument/2006/relationships/slide" Target="slides/slide44.xml"/><Relationship Id="rId69" Type="http://schemas.openxmlformats.org/officeDocument/2006/relationships/slide" Target="slides/slide45.xml"/><Relationship Id="rId100" Type="http://schemas.openxmlformats.org/officeDocument/2006/relationships/slide" Target="slides/slide76.xml"/><Relationship Id="rId80" Type="http://schemas.openxmlformats.org/officeDocument/2006/relationships/slide" Target="slides/slide56.xml"/><Relationship Id="rId81" Type="http://schemas.openxmlformats.org/officeDocument/2006/relationships/slide" Target="slides/slide57.xml"/><Relationship Id="rId82" Type="http://schemas.openxmlformats.org/officeDocument/2006/relationships/slide" Target="slides/slide58.xml"/><Relationship Id="rId83" Type="http://schemas.openxmlformats.org/officeDocument/2006/relationships/slide" Target="slides/slide59.xml"/><Relationship Id="rId84" Type="http://schemas.openxmlformats.org/officeDocument/2006/relationships/slide" Target="slides/slide60.xml"/><Relationship Id="rId85" Type="http://schemas.openxmlformats.org/officeDocument/2006/relationships/slide" Target="slides/slide61.xml"/><Relationship Id="rId86" Type="http://schemas.openxmlformats.org/officeDocument/2006/relationships/slide" Target="slides/slide62.xml"/><Relationship Id="rId87" Type="http://schemas.openxmlformats.org/officeDocument/2006/relationships/slide" Target="slides/slide63.xml"/><Relationship Id="rId88" Type="http://schemas.openxmlformats.org/officeDocument/2006/relationships/slide" Target="slides/slide64.xml"/><Relationship Id="rId89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E41F5-E792-2F4F-98F4-BFF56EDE9226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BDFC7-E21E-2C41-9024-1E5346B3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C2FABDA-203D-4B0F-9B7B-73F3294C57E9}" type="slidenum">
              <a:rPr lang="en-GB" sz="1200">
                <a:solidFill>
                  <a:prstClr val="white"/>
                </a:solidFill>
              </a:rPr>
              <a:pPr/>
              <a:t>1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sz="40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5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word "seven" (hepta) appears 55 times in the book of Revelation.</a:t>
            </a:r>
          </a:p>
        </p:txBody>
      </p:sp>
      <p:sp>
        <p:nvSpPr>
          <p:cNvPr id="77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E224D91-D4E5-9242-BFF2-974C6C4311AB}" type="slidenum">
              <a:rPr lang="en-GB" sz="1200">
                <a:solidFill>
                  <a:srgbClr val="000000"/>
                </a:solidFill>
              </a:rPr>
              <a:pPr/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D53CD0D-7801-4D2B-8283-B341B41FA24E}" type="slidenum">
              <a:rPr lang="en-GB" sz="1200">
                <a:solidFill>
                  <a:prstClr val="white"/>
                </a:solidFill>
              </a:rPr>
              <a:pPr/>
              <a:t>12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554373D9-909A-4E1F-8ED0-813EF6D78DAE}" type="slidenum">
              <a:rPr lang="en-GB" sz="1200">
                <a:solidFill>
                  <a:srgbClr val="000000"/>
                </a:solidFill>
              </a:rPr>
              <a:pPr/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C194F240-EEB9-4FD3-A052-C2620F19D2BE}" type="slidenum">
              <a:rPr lang="en-GB" sz="1200">
                <a:solidFill>
                  <a:prstClr val="white"/>
                </a:solidFill>
              </a:rPr>
              <a:pPr/>
              <a:t>14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5C1FCDC-DFF0-4A55-9F39-D1378583999A}" type="slidenum">
              <a:rPr lang="en-GB" sz="1200">
                <a:solidFill>
                  <a:prstClr val="white"/>
                </a:solidFill>
              </a:rPr>
              <a:pPr/>
              <a:t>15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321D3887-7231-4087-955B-04AE55890B9C}" type="slidenum">
              <a:rPr lang="en-GB" sz="1200">
                <a:solidFill>
                  <a:prstClr val="white"/>
                </a:solidFill>
              </a:rPr>
              <a:pPr/>
              <a:t>16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000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6796AD36-9ABC-4DC1-A3FD-B4E4CDE3C1F1}" type="slidenum">
              <a:rPr lang="en-GB" sz="1200">
                <a:solidFill>
                  <a:prstClr val="white"/>
                </a:solidFill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200">
              <a:solidFill>
                <a:prstClr val="white"/>
              </a:solidFill>
              <a:cs typeface="ＭＳ Ｐゴシック" charset="0"/>
            </a:endParaRPr>
          </a:p>
        </p:txBody>
      </p:sp>
      <p:sp>
        <p:nvSpPr>
          <p:cNvPr id="600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71871BD4-9543-48D8-BFE2-94DF47577C12}" type="slidenum">
              <a:rPr lang="en-GB" sz="1200">
                <a:solidFill>
                  <a:prstClr val="white"/>
                </a:solidFill>
              </a:rPr>
              <a:pPr/>
              <a:t>17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E5E8858-B4B9-4ACD-BEBF-090507C5739C}" type="slidenum">
              <a:rPr lang="en-GB" sz="1200">
                <a:solidFill>
                  <a:prstClr val="white"/>
                </a:solidFill>
              </a:rPr>
              <a:pPr/>
              <a:t>18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284DE66-7263-48E0-B7C9-837802C30BC5}" type="slidenum">
              <a:rPr lang="en-GB" sz="1200">
                <a:solidFill>
                  <a:prstClr val="white"/>
                </a:solidFill>
              </a:rPr>
              <a:pPr/>
              <a:t>19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32228E57-2A16-44E5-8C1C-11CA0665CD7F}" type="slidenum">
              <a:rPr lang="en-GB" sz="1200">
                <a:solidFill>
                  <a:prstClr val="white"/>
                </a:solidFill>
              </a:rPr>
              <a:pPr/>
              <a:t>20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069C629-8563-47ED-854E-6AD06EAF707F}" type="slidenum">
              <a:rPr lang="en-GB" sz="1200">
                <a:solidFill>
                  <a:prstClr val="white"/>
                </a:solidFill>
              </a:rPr>
              <a:pPr/>
              <a:t>2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DC8278C-1F3E-4307-BC29-C2FF238DB424}" type="slidenum">
              <a:rPr lang="en-GB" sz="1200">
                <a:solidFill>
                  <a:prstClr val="white"/>
                </a:solidFill>
              </a:rPr>
              <a:pPr/>
              <a:t>21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7978F2F-0B05-4A6A-B440-A193D2E4E695}" type="slidenum">
              <a:rPr lang="en-GB" sz="1200">
                <a:solidFill>
                  <a:prstClr val="white"/>
                </a:solidFill>
              </a:rPr>
              <a:pPr/>
              <a:t>22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AC52165-8E5F-496B-8C4A-C4560BA008E3}" type="slidenum">
              <a:rPr lang="en-GB" sz="1200">
                <a:solidFill>
                  <a:prstClr val="white"/>
                </a:solidFill>
              </a:rPr>
              <a:pPr/>
              <a:t>23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4BCF87F-58E0-46C2-94B0-AE6F46EB6BE2}" type="slidenum">
              <a:rPr lang="en-GB" sz="1200">
                <a:solidFill>
                  <a:prstClr val="white"/>
                </a:solidFill>
              </a:rPr>
              <a:pPr/>
              <a:t>24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1645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054748B-1BF5-4533-B10C-01499D3AF455}" type="slidenum">
              <a:rPr lang="en-GB" sz="1200">
                <a:solidFill>
                  <a:prstClr val="white"/>
                </a:solidFill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sz="1200">
              <a:solidFill>
                <a:prstClr val="white"/>
              </a:solidFill>
              <a:cs typeface="ＭＳ Ｐゴシック" charset="0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014BB51E-14FD-4280-978C-7F5552F37A46}" type="slidenum">
              <a:rPr lang="en-GB" sz="1200">
                <a:solidFill>
                  <a:prstClr val="white"/>
                </a:solidFill>
              </a:rPr>
              <a:pPr/>
              <a:t>25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6F9268DE-409C-4A26-BEEB-8C07860A7D9E}" type="slidenum">
              <a:rPr lang="en-GB" sz="1200">
                <a:solidFill>
                  <a:prstClr val="white"/>
                </a:solidFill>
              </a:rPr>
              <a:pPr/>
              <a:t>26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3402C64B-C305-4091-82AD-B104A4171D7A}" type="slidenum">
              <a:rPr lang="en-GB" sz="1200">
                <a:solidFill>
                  <a:prstClr val="white"/>
                </a:solidFill>
              </a:rPr>
              <a:pPr/>
              <a:t>27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01BFD28-B1F7-A742-95B4-B9D4835BDAC7}" type="slidenum">
              <a:rPr lang="en-GB" sz="1200">
                <a:solidFill>
                  <a:prstClr val="white"/>
                </a:solidFill>
              </a:rPr>
              <a:pPr/>
              <a:t>28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66F58A5-975A-42CE-B20E-25415C9BD685}" type="slidenum">
              <a:rPr lang="en-GB" sz="1200">
                <a:solidFill>
                  <a:srgbClr val="000000"/>
                </a:solidFill>
              </a:rPr>
              <a:pPr/>
              <a:t>29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21A5818-C104-4F47-BE47-28A9F67A9C43}" type="slidenum">
              <a:rPr lang="en-GB" sz="1200">
                <a:solidFill>
                  <a:srgbClr val="000000"/>
                </a:solidFill>
              </a:rPr>
              <a:pPr/>
              <a:t>30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64792B86-B251-4B56-BBF2-DA63A3A925B3}" type="slidenum">
              <a:rPr lang="en-GB" sz="1200">
                <a:solidFill>
                  <a:prstClr val="white"/>
                </a:solidFill>
              </a:rPr>
              <a:pPr/>
              <a:t>3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58573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4EAE0EE-E7FD-4220-BB3A-01CBB7521CAB}" type="slidenum">
              <a:rPr lang="en-GB" sz="1200">
                <a:solidFill>
                  <a:prstClr val="white"/>
                </a:solidFill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200">
              <a:solidFill>
                <a:prstClr val="white"/>
              </a:solidFill>
              <a:cs typeface="ＭＳ Ｐゴシック" charset="0"/>
            </a:endParaRPr>
          </a:p>
        </p:txBody>
      </p:sp>
      <p:sp>
        <p:nvSpPr>
          <p:cNvPr id="585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965BF-27EB-1845-89B5-B5ADA144D01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48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7B6A54CA-4D82-4EE5-9F97-86CE784C7910}" type="slidenum">
              <a:rPr lang="en-GB" sz="1200">
                <a:solidFill>
                  <a:srgbClr val="000000"/>
                </a:solidFill>
              </a:rPr>
              <a:pPr/>
              <a:t>37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379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57D31185-6944-4435-A040-727E0C2E8E09}" type="slidenum">
              <a:rPr lang="en-GB" sz="1200">
                <a:solidFill>
                  <a:prstClr val="white"/>
                </a:solidFill>
              </a:rPr>
              <a:pPr/>
              <a:t>38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3590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E8CC0D5-F444-483B-91C3-0BDCAFEAD5D8}" type="slidenum">
              <a:rPr lang="en-GB" sz="1200">
                <a:solidFill>
                  <a:prstClr val="white"/>
                </a:solidFill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sz="1200">
              <a:solidFill>
                <a:prstClr val="white"/>
              </a:solidFill>
              <a:cs typeface="ＭＳ Ｐゴシック" charset="0"/>
            </a:endParaRPr>
          </a:p>
        </p:txBody>
      </p:sp>
      <p:sp>
        <p:nvSpPr>
          <p:cNvPr id="6359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一周是</a:t>
            </a:r>
            <a:r>
              <a:rPr lang="en-US" altLang="zh-CN" dirty="0" smtClean="0"/>
              <a:t>7</a:t>
            </a:r>
            <a:r>
              <a:rPr lang="zh-CN" altLang="en-US" dirty="0" smtClean="0"/>
              <a:t>年，</a:t>
            </a:r>
            <a:r>
              <a:rPr lang="en-US" altLang="zh-CN" dirty="0" smtClean="0"/>
              <a:t>69</a:t>
            </a:r>
            <a:r>
              <a:rPr lang="zh-CN" altLang="en-US" dirty="0" smtClean="0"/>
              <a:t>周是</a:t>
            </a:r>
            <a:r>
              <a:rPr lang="en-US" altLang="zh-CN" dirty="0" smtClean="0"/>
              <a:t>69×7</a:t>
            </a:r>
            <a:r>
              <a:rPr lang="zh-CN" altLang="en-US" dirty="0" smtClean="0"/>
              <a:t>年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43C54FC-3E44-3442-A702-61A0E9116DE3}" type="slidenum">
              <a:rPr lang="en-GB" sz="1200">
                <a:solidFill>
                  <a:srgbClr val="FFFFFF"/>
                </a:solidFill>
              </a:rPr>
              <a:pPr/>
              <a:t>39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2B511CD-5DFC-0B4A-8D73-D51131AB3A04}" type="slidenum">
              <a:rPr lang="en-GB" sz="1200">
                <a:solidFill>
                  <a:prstClr val="white"/>
                </a:solidFill>
              </a:rPr>
              <a:pPr/>
              <a:t>40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39D696E-1987-47B7-91BF-E93B11C1C9EC}" type="slidenum">
              <a:rPr lang="en-GB" sz="1200">
                <a:solidFill>
                  <a:prstClr val="white"/>
                </a:solidFill>
              </a:rPr>
              <a:pPr/>
              <a:t>41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640254AE-9D4C-4920-83C8-3293AAA8C009}" type="slidenum">
              <a:rPr lang="en-GB" sz="1200">
                <a:solidFill>
                  <a:prstClr val="white"/>
                </a:solidFill>
              </a:rPr>
              <a:pPr/>
              <a:t>42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7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6F1E2C4B-ED77-49A9-92E0-CE497A3868E2}" type="slidenum">
              <a:rPr lang="en-GB" sz="1200">
                <a:solidFill>
                  <a:srgbClr val="FFFFFF"/>
                </a:solidFill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sz="1200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2B511CD-5DFC-0B4A-8D73-D51131AB3A04}" type="slidenum">
              <a:rPr lang="en-GB" sz="1200">
                <a:solidFill>
                  <a:prstClr val="white"/>
                </a:solidFill>
              </a:rPr>
              <a:pPr/>
              <a:t>48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64600"/>
            <a:ext cx="297180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AEC4CFB-8B4D-894B-AF42-29F30C9560B6}" type="slidenum">
              <a:rPr lang="en-GB" sz="1200">
                <a:solidFill>
                  <a:srgbClr val="FFFFFF"/>
                </a:solidFill>
              </a:rPr>
              <a:pPr/>
              <a:t>49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 3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main divisions of Revelation are summarized in 1:19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The 3 main cycles of judgment are squared in blue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The 4 parenthetical sections appear in parentheses within the scrolls.  </a:t>
            </a:r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</a:rPr>
              <a:t>They do not advance the chronology but add important information that is not associated with a particular judgment.</a:t>
            </a:r>
            <a:endParaRPr lang="en-US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7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7790B7B-3B05-4D89-87A9-D4920A84BC59}" type="slidenum">
              <a:rPr lang="en-GB" sz="1200">
                <a:solidFill>
                  <a:prstClr val="white"/>
                </a:solidFill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200">
              <a:solidFill>
                <a:prstClr val="white"/>
              </a:solidFill>
              <a:cs typeface="ＭＳ Ｐゴシック" charset="0"/>
            </a:endParaRPr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A96112C-853B-4DFE-A1C0-46F659702466}" type="slidenum">
              <a:rPr lang="en-GB" sz="1200">
                <a:solidFill>
                  <a:prstClr val="white"/>
                </a:solidFill>
              </a:rPr>
              <a:pPr/>
              <a:t>50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08" charset="-128"/>
                <a:cs typeface="ＭＳ Ｐゴシック" pitchFamily="-108" charset="-128"/>
              </a:rPr>
              <a:t>These 2 slides translated into Chinese using </a:t>
            </a:r>
            <a:r>
              <a:rPr lang="en-US" sz="1200" kern="1200" smtClean="0">
                <a:solidFill>
                  <a:schemeClr val="tx1"/>
                </a:solidFill>
                <a:latin typeface="Times New Roman" pitchFamily="-112" charset="0"/>
                <a:ea typeface="ＭＳ Ｐゴシック" pitchFamily="-108" charset="-128"/>
                <a:cs typeface="ＭＳ Ｐゴシック" pitchFamily="-108" charset="-128"/>
              </a:rPr>
              <a:t>Google translator: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ＭＳ Ｐゴシック" pitchFamily="-108" charset="-128"/>
                <a:cs typeface="ＭＳ Ｐゴシック" pitchFamily="-108" charset="-128"/>
              </a:rPr>
              <a:t>36, 149</a:t>
            </a:r>
            <a:endParaRPr lang="zh-CN" altLang="en-US" dirty="0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7AC1890-1DCB-3342-B32B-525541A88A88}" type="slidenum">
              <a:rPr lang="en-GB" sz="1200">
                <a:solidFill>
                  <a:prstClr val="white"/>
                </a:solidFill>
              </a:rPr>
              <a:pPr/>
              <a:t>51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110694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69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811C655-B61B-46F4-8BB0-BB2E723B9C17}" type="slidenum">
              <a:rPr lang="en-GB" sz="1200">
                <a:solidFill>
                  <a:prstClr val="white"/>
                </a:solidFill>
              </a:rPr>
              <a:pPr/>
              <a:t>52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1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41A00A9-1D18-4A8C-BCF0-BF084839AAAD}" type="slidenum">
              <a:rPr lang="en-GB" sz="1200">
                <a:solidFill>
                  <a:prstClr val="white"/>
                </a:solidFill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sz="1200">
              <a:solidFill>
                <a:prstClr val="white"/>
              </a:solidFill>
              <a:cs typeface="ＭＳ Ｐゴシック" charset="0"/>
            </a:endParaRPr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379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Notice that Satan is not simply restricted from deceiving the nations but he is TOTALLY locked and sealed.  The Amil theologians (see the next slide) say that this is a present reality.  They claim he presently deceives individuals but not nations.  My question is, </a:t>
            </a:r>
            <a:r>
              <a:rPr lang="ja-JP" altLang="en-US" smtClean="0"/>
              <a:t>“</a:t>
            </a:r>
            <a:r>
              <a:rPr lang="en-US" altLang="ja-JP" smtClean="0"/>
              <a:t>HOW MANY people within these nations are deceived by Satan?</a:t>
            </a:r>
            <a:r>
              <a:rPr lang="ja-JP" altLang="en-US" smtClean="0"/>
              <a:t>”</a:t>
            </a:r>
            <a:r>
              <a:rPr lang="en-US" altLang="ja-JP" smtClean="0"/>
              <a:t>  Of course, the obvious answer is 100% (even though they say he can</a:t>
            </a:r>
            <a:r>
              <a:rPr lang="ja-JP" altLang="en-US" smtClean="0"/>
              <a:t>’</a:t>
            </a:r>
            <a:r>
              <a:rPr lang="en-US" altLang="ja-JP" smtClean="0"/>
              <a:t>t deceive nations?!).  It appears to me that ALL nations today are being deceived by this father of lies.</a:t>
            </a: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en-US" smtClean="0"/>
              <a:t>Amillennialists also say Christ bound Satan during his ministry according to Mark 3:27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639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en-US" smtClean="0"/>
              <a:t>Also Luke 22:3 (Satan entered into Judas), 1 Thess. 2:18 (</a:t>
            </a:r>
            <a:r>
              <a:rPr lang="ja-JP" altLang="en-US" smtClean="0"/>
              <a:t>“</a:t>
            </a:r>
            <a:r>
              <a:rPr lang="en-US" altLang="ja-JP" smtClean="0"/>
              <a:t>We wanted very much to come to you, and I, Paul, tried again and again, but Satan prevented us</a:t>
            </a:r>
            <a:r>
              <a:rPr lang="ja-JP" altLang="en-US" smtClean="0"/>
              <a:t>”</a:t>
            </a:r>
            <a:r>
              <a:rPr lang="en-US" altLang="ja-JP" smtClean="0"/>
              <a:t>)</a:t>
            </a: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8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02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233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438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643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069C629-8563-47ED-854E-6AD06EAF707F}" type="slidenum">
              <a:rPr lang="en-GB" sz="1200">
                <a:solidFill>
                  <a:prstClr val="white"/>
                </a:solidFill>
              </a:rPr>
              <a:pPr/>
              <a:t>5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D09FD7-D296-8C42-A20A-32118D826645}" type="slidenum">
              <a:rPr lang="zh-CN" altLang="en-US" sz="1200">
                <a:solidFill>
                  <a:srgbClr val="000000"/>
                </a:solidFill>
                <a:ea typeface="SimSun" charset="0"/>
                <a:cs typeface="SimSun" charset="0"/>
              </a:rPr>
              <a:pPr eaLnBrk="1" hangingPunct="1"/>
              <a:t>62</a:t>
            </a:fld>
            <a:endParaRPr lang="en-US" altLang="zh-CN" sz="12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dirty="0" smtClean="0">
                <a:latin typeface="Arial" charset="0"/>
                <a:ea typeface="SimSun" charset="0"/>
                <a:cs typeface="SimSun" charset="0"/>
              </a:rPr>
              <a:t>Slides 13 and 127 repeated </a:t>
            </a:r>
            <a:endParaRPr lang="zh-CN" altLang="en-US" dirty="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5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5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CC5F0BB4-5671-43C5-A400-298368C68416}" type="slidenum">
              <a:rPr lang="en-GB" sz="1200">
                <a:solidFill>
                  <a:prstClr val="white"/>
                </a:solidFill>
              </a:rPr>
              <a:pPr/>
              <a:t>70</a:t>
            </a:fld>
            <a:endParaRPr lang="en-GB" sz="120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051F1C3-ED9A-495C-B7CE-05FB222536A3}" type="slidenum">
              <a:rPr lang="en-US" sz="1200">
                <a:solidFill>
                  <a:srgbClr val="000000"/>
                </a:solidFill>
                <a:latin typeface="Arial" pitchFamily="34" charset="0"/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sz="120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C6EEC43-6390-49AA-A753-7D89944F3340}" type="slidenum">
              <a:rPr lang="en-US" sz="1200">
                <a:solidFill>
                  <a:srgbClr val="000000"/>
                </a:solidFill>
                <a:latin typeface="Arial" pitchFamily="34" charset="0"/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sz="120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FDECC5E8-FB80-7C4A-A75E-243490DA6C14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FC452B9E-B7E6-5B4C-A17E-0F2B5583A9F8}" type="slidenum">
              <a:rPr lang="en-US" sz="1200" smtClean="0">
                <a:solidFill>
                  <a:prstClr val="black"/>
                </a:solidFill>
                <a:latin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7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548901E-8BBB-44C3-9148-B621A002EC28}" type="slidenum">
              <a:rPr lang="en-GB" sz="1200">
                <a:solidFill>
                  <a:srgbClr val="FFFFFF"/>
                </a:solidFill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GB" sz="1200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5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5AD62D4-B6A4-4CE8-8001-EF5B8A2C31D6}" type="slidenum">
              <a:rPr lang="en-GB" sz="1200">
                <a:solidFill>
                  <a:srgbClr val="FFFFFF"/>
                </a:solidFill>
                <a:cs typeface="ＭＳ Ｐゴシック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GB" sz="1200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78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Bible study (bottom)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en-US" smtClean="0"/>
              <a:t>http://myweathercontent.myweather.net/webhd/pkg/v2/template3.html?host=whio&amp;section=4&amp;page=42&amp;story=350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069C629-8563-47ED-854E-6AD06EAF707F}" type="slidenum">
              <a:rPr lang="en-GB" sz="1200">
                <a:solidFill>
                  <a:prstClr val="white"/>
                </a:solidFill>
              </a:rPr>
              <a:pPr/>
              <a:t>7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10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word "seven" (hepta) appears 55 times in the book of Revelation.</a:t>
            </a:r>
          </a:p>
        </p:txBody>
      </p:sp>
      <p:sp>
        <p:nvSpPr>
          <p:cNvPr id="7710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67FAFA0-F494-764A-81A2-44B5D31013F5}" type="slidenum">
              <a:rPr lang="en-GB" sz="1200">
                <a:solidFill>
                  <a:prstClr val="white"/>
                </a:solidFill>
              </a:rPr>
              <a:pPr/>
              <a:t>9</a:t>
            </a:fld>
            <a:endParaRPr lang="en-GB" sz="120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3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word "seven" (hepta) appears 55 times in the book of Revelation.</a:t>
            </a:r>
          </a:p>
        </p:txBody>
      </p:sp>
      <p:sp>
        <p:nvSpPr>
          <p:cNvPr id="773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745015F-EDAB-1E4B-83D8-B842403DD159}" type="slidenum">
              <a:rPr lang="en-GB" sz="1200">
                <a:solidFill>
                  <a:srgbClr val="000000"/>
                </a:solidFill>
              </a:rPr>
              <a:pPr/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6.jpeg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6.jpe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96C3FBE-0E03-B54F-8DA6-8B1DDBB634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15685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C4699B0F-FA29-D64C-BD8B-A7FD69376A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1789472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AEE2-7A4D-4C99-990A-2A5AC86FA6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265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A0CD-4580-478D-96A8-2D0B73C1A2B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939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DE0D6-E87F-410F-9EB8-DCAC5337057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239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3038A-CD5F-42BC-91C9-E2ABA77B789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543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7E61-7C89-461E-A2B3-910B0D4D78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53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509A6-3E80-4F0C-82CB-0E9EA5865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99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C1371-F84A-42A0-B4F6-7F5C60779C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517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77EE-1380-436E-B066-F7FC574881C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10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4F4AE-E3A2-47EA-8159-A56209BF01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619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DB697-0A05-4E0B-94FE-7994146F151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0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016057D-E1FA-3A4E-ADE5-3E19FFC103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0177896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F247-8EFF-4DB3-A4A2-935C3D3D4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622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95722A0-DF06-44B3-935A-5D9154E2D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24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5097389-2D1E-4BE7-AE2B-087F910AC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571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46A1-B38D-3147-845C-ABBC4C465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203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9C82-07FD-CE4F-BA86-417A5D1D6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36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7843-20D1-594F-83E6-D86DC29B2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866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43C9-A40B-A54A-ABFF-4839B3162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416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CD6B-61CF-1F4B-A031-A03CC79BE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587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4FD1-BEF4-6F47-9C02-2838B57B1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7525-7970-B44F-8C24-B21F82FC0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2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6982-FB10-234E-8023-02DA567EF6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753300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8B8A-3F9F-AD47-8B30-675F76762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154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FEDB-5848-DA47-BB6A-83F80EA7A9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255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A1FA-E421-9349-8557-55724CE7E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48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C500-2FF2-7C42-9F0B-DFEC83D119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269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8F21-F95A-2040-8AD3-6B55E4DAD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313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822C-117F-EC4C-A226-3ED541EDA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24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E6ED-5C80-4441-A56C-12DED42C3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87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9D17F-02D6-4F7D-BE26-97DE1D897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47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8D0AE-7B86-4F3B-807A-AFC6AAA03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972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123CC-EE8E-4830-A37E-29E3CF08D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46A1-B38D-3147-845C-ABBC4C465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49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3CF29-CF70-4B5B-A3A4-D693E1DFF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09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90795-F272-4EBA-A18D-3D88D59D7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279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97545-9112-459C-A942-A243DC77C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60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DCDFB-8E7E-4B4A-B8F6-75A5BB354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82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4E85-3286-4F60-96BF-443546397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08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9C673-ACA9-4216-A88B-D53EB9E62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490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A015E-A6E9-4818-97E8-127B0936F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42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748D6-CAC1-4599-881D-96B04DFCC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661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2F2F1-B3A9-4E22-AFF8-EFB343827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71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5BC5-A20E-6C40-8FCF-D557E135D1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6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9C82-07FD-CE4F-BA86-417A5D1D6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703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E3E93-97DC-5547-914C-F8D8598BD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194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9F93F-91CD-784A-89FA-F9C5575FBD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22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1BEA-590E-8240-8FAC-F64228E53B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882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3083-CEC6-5C4F-958D-6B395B535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971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2745-00BB-584D-A1E5-02599F82E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067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A8335-3661-2B47-A29A-B80AD6F2B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814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D8339-0394-A64D-A8B3-F274BF38D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843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21D5-B0A3-1045-8E53-E6DC855C18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408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F9ED6-96CF-AC41-864E-8B8CDB6C8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49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B8C4-8660-C34C-AC41-1E887F311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81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7843-20D1-594F-83E6-D86DC29B2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3643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7F98-8FA9-434B-A38E-C85205B8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88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A22D3-D5CF-9C48-9143-DC0865A42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40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91B66-125E-A74C-A009-CCD4ECCB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60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47B0-EB42-0E41-B516-F7F06BA8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51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7D7B-6D52-3249-A345-87F30DD99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908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40A5-D4B9-2740-A2AF-4D2C8F173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314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82AED-71B3-5140-93EF-DDF67784C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23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6459-9F3F-9C46-B14D-53D0F676A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920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BC547-61BB-A745-A7D4-25E85225F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6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F9AEE-64AB-1E41-BA63-1F8A16BB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7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43C9-A40B-A54A-ABFF-4839B3162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D99E-2512-EE44-95C4-F91D6343D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70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ECD0-DB33-4BD1-AE8B-AAA445B4F9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19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B12A0-A503-4BB2-A0CC-8AFB096D9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021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E88D6-015C-42E4-9353-A97BA84E6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515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83DE6-0822-469A-A8E2-8D5330D5AE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52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4DB65-BC0F-4B88-B066-22C62FFA8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382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11462-7968-4B5E-AEC9-D1C5477A0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558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8886C-3AA1-4E90-8410-A907A9939F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812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8A1FF-FAD2-4788-ADDF-296C535D0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08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90933-E045-4FCF-9D59-F2280F11A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1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CD6B-61CF-1F4B-A031-A03CC79BE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6292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162EF-D2AE-4A79-BE54-24C7FD82F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150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069A1-9301-4F78-A108-93618C199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670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817CB-2039-4857-AFDF-171DB718C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834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3F32EC7-E323-6A44-AC3F-E0B3401E0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08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4CBBF29-D685-324E-8BE4-7104A4829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65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0DC29A8-DC81-2D4E-8ED8-E4110447F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27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27F942C-E5C1-964B-9075-7E75A4AA3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169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866AF46-37E5-CE4B-BEE1-0F5E23E1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3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C66F8A-BE60-FE4D-B0E1-0E42E2775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20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533572C-8ED1-7940-9F4A-44990A630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4FD1-BEF4-6F47-9C02-2838B57B1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046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08D0B7D-9608-654E-B0B5-7DF89F19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810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7B3709-30FC-A946-8738-4C30521D2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60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695C56D-131F-F447-A171-5E92415A2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7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36FF36-610C-454B-BF8C-9E82A5193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5290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EFD5CC-25D3-8F43-96EE-0558434DE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58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S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5E3059B-750B-A849-ACDD-BE89AFD86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73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286E0E-9BD4-1044-983E-7D454D6DE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421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46A1-B38D-3147-845C-ABBC4C465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2506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9C82-07FD-CE4F-BA86-417A5D1D6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159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7843-20D1-594F-83E6-D86DC29B2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34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7525-7970-B44F-8C24-B21F82FC0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1252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43C9-A40B-A54A-ABFF-4839B3162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92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CD6B-61CF-1F4B-A031-A03CC79BE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697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4FD1-BEF4-6F47-9C02-2838B57B1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8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7525-7970-B44F-8C24-B21F82FC0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7025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8B8A-3F9F-AD47-8B30-675F76762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535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FEDB-5848-DA47-BB6A-83F80EA7A9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889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A1FA-E421-9349-8557-55724CE7E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782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C500-2FF2-7C42-9F0B-DFEC83D119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917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8F21-F95A-2040-8AD3-6B55E4DAD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715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822C-117F-EC4C-A226-3ED541EDA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2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BF2ABAF9-48C4-5743-A476-A8C72E5D85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0932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8B8A-3F9F-AD47-8B30-675F76762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5504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96817-6F82-45E8-BA85-D316B515180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4526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BBDD5-8BBC-4681-8C7B-9C431746BB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4353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AEE2-7A4D-4C99-990A-2A5AC86FA6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4785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A0CD-4580-478D-96A8-2D0B73C1A2B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341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DE0D6-E87F-410F-9EB8-DCAC5337057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4714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3038A-CD5F-42BC-91C9-E2ABA77B789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521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7E61-7C89-461E-A2B3-910B0D4D78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726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509A6-3E80-4F0C-82CB-0E9EA5865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8016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C1371-F84A-42A0-B4F6-7F5C60779C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84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77EE-1380-436E-B066-F7FC574881C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6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FEDB-5848-DA47-BB6A-83F80EA7A9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3715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4F4AE-E3A2-47EA-8159-A56209BF01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873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DB697-0A05-4E0B-94FE-7994146F151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789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F247-8EFF-4DB3-A4A2-935C3D3D4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82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95722A0-DF06-44B3-935A-5D9154E2D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8744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5097389-2D1E-4BE7-AE2B-087F910AC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8871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411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fld id="{4CF76C27-5A9B-4DE1-A6EC-0E2E45557D83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noFill/>
          <a:ln w="12700" cap="sq">
            <a:miter lim="800000"/>
            <a:headEnd type="none" w="sm" len="sm"/>
            <a:tailEnd type="none" w="sm" len="sm"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2EBBB-2741-4801-AE89-3BC356636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724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7F77B-085B-4F52-B15D-A8AF7BD58866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A3FF9-EE80-4DDE-ABC2-B2228B695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936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C24F3-0AE2-4B83-84EF-7366282F9B6C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38B1A-FE39-4FBC-8248-FA8EA4617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716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E6C02-9506-48E2-9826-1C9E9874A01B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C8605-BD2E-46BF-8C01-44371A04F6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052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564CC-93E6-4FF4-80DF-FE309A7DB08A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0B33-9B1E-4FC6-8AFD-D0B1F1C2F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1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A1FA-E421-9349-8557-55724CE7E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0565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25DF-2E50-488F-AA19-FFD62D71D63B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060DA-6977-47B0-BEE6-3FA2BCDA0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656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F76E5-4B19-48E6-834D-0423FD4BBC92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F5DA3-32AC-4E08-B825-F6FB18D8B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554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9F45C-7753-4E00-8ED0-B7FBE04C17AD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99C0-B80E-4C22-A952-562ED8409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4354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CCF6-AA81-4CEB-BE98-4D02A5E13B7C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6E2E5-CF14-4B9B-B51C-7365C368C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617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38A47-ACD6-4244-962D-4E6AB4AF3F85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94E-E876-4826-A2FB-928F66EF27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1828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C73A0-DA0F-4E1E-A8C6-55A7A1203B48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E95C9-6289-480A-A635-1F6AC349AA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384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651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171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624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411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fld id="{4CF76C27-5A9B-4DE1-A6EC-0E2E45557D83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noFill/>
          <a:ln w="12700" cap="sq">
            <a:miter lim="800000"/>
            <a:headEnd type="none" w="sm" len="sm"/>
            <a:tailEnd type="none" w="sm" len="sm"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2EBBB-2741-4801-AE89-3BC356636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77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C500-2FF2-7C42-9F0B-DFEC83D119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8044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7F77B-085B-4F52-B15D-A8AF7BD58866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A3FF9-EE80-4DDE-ABC2-B2228B695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8780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C24F3-0AE2-4B83-84EF-7366282F9B6C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38B1A-FE39-4FBC-8248-FA8EA4617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583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E6C02-9506-48E2-9826-1C9E9874A01B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C8605-BD2E-46BF-8C01-44371A04F6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1910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564CC-93E6-4FF4-80DF-FE309A7DB08A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0B33-9B1E-4FC6-8AFD-D0B1F1C2F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6375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25DF-2E50-488F-AA19-FFD62D71D63B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060DA-6977-47B0-BEE6-3FA2BCDA0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991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F76E5-4B19-48E6-834D-0423FD4BBC92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F5DA3-32AC-4E08-B825-F6FB18D8B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009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9F45C-7753-4E00-8ED0-B7FBE04C17AD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99C0-B80E-4C22-A952-562ED8409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45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CCF6-AA81-4CEB-BE98-4D02A5E13B7C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6E2E5-CF14-4B9B-B51C-7365C368C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7484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38A47-ACD6-4244-962D-4E6AB4AF3F85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94E-E876-4826-A2FB-928F66EF27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154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C73A0-DA0F-4E1E-A8C6-55A7A1203B48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E95C9-6289-480A-A635-1F6AC349AA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97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8F21-F95A-2040-8AD3-6B55E4DAD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0653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C86D1-09A9-4763-8788-0F30DC964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7505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FA935-E9DA-42D0-9B7E-2E0399646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4228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BF59-B639-485F-968E-3CEBD4C0E4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986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ACC17-04FF-4CAA-AAF6-37F9CDB60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1801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E137E-59C5-4A6B-8518-366C9CEE1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729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28FC-6CBA-4A84-B003-2C76531A2C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65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905FE-3D67-4462-AF50-F8331AC031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9092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00542-541F-45F9-A454-D22889A1BA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37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C8D88-C198-4616-8F23-8C9DEF4E6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5015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F7945-6B84-4F7F-9D34-60874AD59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53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822C-117F-EC4C-A226-3ED541EDA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3803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09D88-1FF7-4ACF-82A2-ABA6B11F6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0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99287-E3A1-0D45-ACE1-EA6CCE29C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2765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411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C58EA9-D8F4-DD40-BE7E-0F986CB66CD3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7E4CF-9375-D24D-A506-49E166D47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449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6CBCAB-D60D-3247-954C-F3FEFBDC4D36}" type="datetime1">
              <a:rPr lang="en-US"/>
              <a:pPr/>
              <a:t>2/7/15</a:t>
            </a:fld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27DB3-16EC-7440-9C92-5F910D0B0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627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CE6ED-5C80-4441-A56C-12DED42C3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9459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9D17F-02D6-4F7D-BE26-97DE1D897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7715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8D0AE-7B86-4F3B-807A-AFC6AAA03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1239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123CC-EE8E-4830-A37E-29E3CF08D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4919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3CF29-CF70-4B5B-A3A4-D693E1DFF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003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90795-F272-4EBA-A18D-3D88D59D7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4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A9FF9-F3E4-2C46-A39C-B5CC88CF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998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97545-9112-459C-A942-A243DC77C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513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DCDFB-8E7E-4B4A-B8F6-75A5BB354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361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4E85-3286-4F60-96BF-443546397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250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9C673-ACA9-4216-A88B-D53EB9E62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0457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A015E-A6E9-4818-97E8-127B0936F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365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748D6-CAC1-4599-881D-96B04DFCC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3902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2F2F1-B3A9-4E22-AFF8-EFB343827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8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30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15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78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1752600"/>
          </a:xfrm>
          <a:ln>
            <a:noFill/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676400" cy="457200"/>
          </a:xfrm>
          <a:noFill/>
          <a:ln>
            <a:miter lim="800000"/>
            <a:headEnd/>
            <a:tailEnd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  <a:ln>
            <a:miter lim="800000"/>
            <a:headEnd/>
            <a:tailEnd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676400" cy="457200"/>
          </a:xfrm>
          <a:noFill/>
          <a:ln>
            <a:miter lim="800000"/>
            <a:headEnd/>
            <a:tailEnd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fld id="{C03CF76F-449E-49E8-BA73-7C494E4C8BA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84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3AC72-7C9A-4015-BF4D-65ED90ACCC62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7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39A10A87-BA11-5342-B912-995C150CEB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252320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43A49-3E61-4C44-8551-4541A8F7608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2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9AEBB-5A92-4CF3-8402-18B200D1180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80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2535-1498-40BD-A24F-B75FF143AF82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13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73D60-4C4C-45CF-8E06-708B85E9204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18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D033-EDB9-4FB1-927E-29C60CFF3B0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54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1E5DB-52EA-434B-8A1A-A6390933C932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91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3564F-899B-425C-9A98-8C16247CC8E9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62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D24F7-21EF-4113-AFF9-3CEEA41AA14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54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EB95-BFC3-4361-8C7C-D56BBDACA21B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62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96817-6F82-45E8-BA85-D316B515180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1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7727973E-627B-8D49-AE4A-9F0937E379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6242482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BBDD5-8BBC-4681-8C7B-9C431746BB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53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AEE2-7A4D-4C99-990A-2A5AC86FA6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44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A0CD-4580-478D-96A8-2D0B73C1A2B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61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DE0D6-E87F-410F-9EB8-DCAC5337057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09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3038A-CD5F-42BC-91C9-E2ABA77B789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95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7E61-7C89-461E-A2B3-910B0D4D78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48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509A6-3E80-4F0C-82CB-0E9EA5865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35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C1371-F84A-42A0-B4F6-7F5C60779C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96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77EE-1380-436E-B066-F7FC574881C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08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4F4AE-E3A2-47EA-8159-A56209BF01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1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428B83F3-2735-564F-A33C-0042DAE84E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121581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DB697-0A05-4E0B-94FE-7994146F151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98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F247-8EFF-4DB3-A4A2-935C3D3D4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96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95722A0-DF06-44B3-935A-5D9154E2D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9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5097389-2D1E-4BE7-AE2B-087F910AC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69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5B2E-7483-D94B-B18F-A5FC9F5B4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3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E3DC2-758C-E84C-983F-D882543EE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2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C8DDF-3051-E044-8BCD-56621A3E5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9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F7C2-31A5-074B-BCBE-FA79D9EFE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4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9AD3C-758A-B942-BC80-3BF82357D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56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E26B1-B272-CC49-91A3-E0F6B653E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AC13F889-CC1F-3F4F-90C0-8E2FA0D140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7759845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714C-65F3-6B47-948F-A3C51F0CA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803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1EA78-310E-D941-97E9-D029B2481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315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2415-B5F5-4340-AEDA-6071DAB45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14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0EC68-CA5E-544C-A518-79358D92B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04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BE4E-0E9D-E74C-AD10-77F460FEF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2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79448-296A-894E-8863-8917D83B5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0CEA-4E97-6A4A-9959-605F7D81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8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F87F1-B462-4AB2-9FC1-BA2BA9847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96817-6F82-45E8-BA85-D316B515180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2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BBDD5-8BBC-4681-8C7B-9C431746BB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2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E85094A-5D05-6D43-BA5E-A106DCCE1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51017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AEE2-7A4D-4C99-990A-2A5AC86FA6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54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A0CD-4580-478D-96A8-2D0B73C1A2B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DE0D6-E87F-410F-9EB8-DCAC5337057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0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3038A-CD5F-42BC-91C9-E2ABA77B789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50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7E61-7C89-461E-A2B3-910B0D4D78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631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509A6-3E80-4F0C-82CB-0E9EA5865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89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C1371-F84A-42A0-B4F6-7F5C60779C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56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77EE-1380-436E-B066-F7FC574881C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4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4F4AE-E3A2-47EA-8159-A56209BF01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789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DB697-0A05-4E0B-94FE-7994146F151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10A4C34-4615-FB43-A608-BA2F3EB7D9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97989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F247-8EFF-4DB3-A4A2-935C3D3D4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005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95722A0-DF06-44B3-935A-5D9154E2D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467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5097389-2D1E-4BE7-AE2B-087F910AC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83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96817-6F82-45E8-BA85-D316B515180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9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BBDD5-8BBC-4681-8C7B-9C431746BB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669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AEE2-7A4D-4C99-990A-2A5AC86FA6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19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A0CD-4580-478D-96A8-2D0B73C1A2B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224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DE0D6-E87F-410F-9EB8-DCAC5337057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677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3038A-CD5F-42BC-91C9-E2ABA77B789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42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A7E61-7C89-461E-A2B3-910B0D4D78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2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56634FC5-E092-AC4A-AD97-7DBB31210E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71969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509A6-3E80-4F0C-82CB-0E9EA5865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90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C1371-F84A-42A0-B4F6-7F5C60779C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118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77EE-1380-436E-B066-F7FC574881C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357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4F4AE-E3A2-47EA-8159-A56209BF01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137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DB697-0A05-4E0B-94FE-7994146F151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5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F247-8EFF-4DB3-A4A2-935C3D3D43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314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95722A0-DF06-44B3-935A-5D9154E2D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207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5097389-2D1E-4BE7-AE2B-087F910AC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948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96817-6F82-45E8-BA85-D316B515180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34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BBDD5-8BBC-4681-8C7B-9C431746BB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3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12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5.xml"/><Relationship Id="rId14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38.xml"/><Relationship Id="rId14" Type="http://schemas.openxmlformats.org/officeDocument/2006/relationships/theme" Target="../theme/theme12.xml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2.xml"/><Relationship Id="rId13" Type="http://schemas.openxmlformats.org/officeDocument/2006/relationships/theme" Target="../theme/theme15.xml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86.xml"/><Relationship Id="rId15" Type="http://schemas.openxmlformats.org/officeDocument/2006/relationships/theme" Target="../theme/theme16.xml"/><Relationship Id="rId1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199.xml"/><Relationship Id="rId14" Type="http://schemas.openxmlformats.org/officeDocument/2006/relationships/theme" Target="../theme/theme17.xml"/><Relationship Id="rId1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14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5.xml"/><Relationship Id="rId12" Type="http://schemas.openxmlformats.org/officeDocument/2006/relationships/theme" Target="../theme/theme19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8.xml"/><Relationship Id="rId4" Type="http://schemas.openxmlformats.org/officeDocument/2006/relationships/theme" Target="../theme/theme20.xml"/><Relationship Id="rId1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7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5.xml"/><Relationship Id="rId8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0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6.xml"/><Relationship Id="rId8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9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3.xml"/><Relationship Id="rId4" Type="http://schemas.openxmlformats.org/officeDocument/2006/relationships/theme" Target="../theme/theme23.xml"/><Relationship Id="rId1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66.xml"/><Relationship Id="rId14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97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D3860CE-2AC7-824E-A0C4-3928BD48F775}" type="slidenum">
              <a:rPr lang="en-US" altLang="zh-TW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397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4F5E788-C1A5-4026-BB5E-DACD1872547B}" type="slidenum">
              <a:rPr lang="en-US" altLang="zh-CN">
                <a:solidFill>
                  <a:srgbClr val="000000"/>
                </a:solidFill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28" y="44624"/>
            <a:ext cx="90707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86487F-A443-774C-B771-167E7F98E6D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4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C9D1747-CBA4-4C58-B8FA-D17BF543300C}" type="slidenum">
              <a:rPr lang="en-US">
                <a:ea typeface="MS PGothic" pitchFamily="34" charset="-128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4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8F4AD73-C4A0-AA4E-86E0-5DD27119A5EE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7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-112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-112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-112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-112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Geneva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Geneva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 Black"/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 Black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lack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ED87E5-9BE3-E144-A735-41BF2B367388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25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022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66"/>
                </a:solidFill>
                <a:latin typeface="Trebuchet MS" pitchFamily="34" charset="0"/>
                <a:ea typeface="Osaka" pitchFamily="1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cs typeface="ＭＳ Ｐゴシック" charset="0"/>
            </a:endParaRPr>
          </a:p>
        </p:txBody>
      </p:sp>
      <p:sp>
        <p:nvSpPr>
          <p:cNvPr id="82022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66"/>
                </a:solidFill>
                <a:latin typeface="Trebuchet MS" pitchFamily="34" charset="0"/>
                <a:ea typeface="Osaka" pitchFamily="1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cs typeface="ＭＳ Ｐゴシック" charset="0"/>
            </a:endParaRPr>
          </a:p>
        </p:txBody>
      </p:sp>
      <p:sp>
        <p:nvSpPr>
          <p:cNvPr id="82023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66"/>
                </a:solidFill>
                <a:latin typeface="Trebuchet MS" pitchFamily="34" charset="0"/>
                <a:ea typeface="Osaka" pitchFamily="1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1AA97FA-9AAE-43C1-A089-6A7A3357F71B}" type="slidenum">
              <a:rPr lang="en-US"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627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10B485-5750-DD44-B4CD-9048C9D805B4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3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28" y="44624"/>
            <a:ext cx="90707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86487F-A443-774C-B771-167E7F98E6D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1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4F5E788-C1A5-4026-BB5E-DACD1872547B}" type="slidenum">
              <a:rPr lang="en-US" altLang="zh-CN">
                <a:solidFill>
                  <a:srgbClr val="000000"/>
                </a:solidFill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5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3091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2C5C20A8-0D41-43FB-8A62-4332C89EF097}" type="datetime1">
              <a:rPr lang="en-US">
                <a:ea typeface="MS PGothic" pitchFamily="34" charset="-128"/>
                <a:cs typeface="ＭＳ Ｐゴシック" charset="0"/>
              </a:rPr>
              <a:pPr defTabSz="914400" fontAlgn="base">
                <a:spcAft>
                  <a:spcPct val="0"/>
                </a:spcAft>
              </a:pPr>
              <a:t>2/7/15</a:t>
            </a:fld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73092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73093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F5C51488-C8C6-4926-A9F1-245B237D26E7}" type="slidenum">
              <a:rPr lang="en-US">
                <a:ea typeface="MS PGothic" pitchFamily="34" charset="-128"/>
                <a:cs typeface="ＭＳ Ｐゴシック" charset="0"/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3619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029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28" y="44624"/>
            <a:ext cx="90707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86487F-A443-774C-B771-167E7F98E6D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8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4"/>
          <p:cNvGrpSpPr>
            <a:grpSpLocks/>
          </p:cNvGrpSpPr>
          <p:nvPr/>
        </p:nvGrpSpPr>
        <p:grpSpPr bwMode="auto">
          <a:xfrm>
            <a:off x="0" y="0"/>
            <a:ext cx="9145588" cy="6845300"/>
            <a:chOff x="0" y="0"/>
            <a:chExt cx="5761" cy="4312"/>
          </a:xfrm>
        </p:grpSpPr>
        <p:sp>
          <p:nvSpPr>
            <p:cNvPr id="6656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2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smtClean="0">
                <a:solidFill>
                  <a:srgbClr val="FFFFFF"/>
                </a:solidFill>
                <a:latin typeface="Arial" charset="0"/>
                <a:ea typeface="新細明體" charset="0"/>
                <a:cs typeface="新細明體" charset="0"/>
              </a:endParaRPr>
            </a:p>
          </p:txBody>
        </p:sp>
        <p:sp useBgFill="1">
          <p:nvSpPr>
            <p:cNvPr id="66566" name="Freeform 3"/>
            <p:cNvSpPr>
              <a:spLocks/>
            </p:cNvSpPr>
            <p:nvPr/>
          </p:nvSpPr>
          <p:spPr bwMode="auto">
            <a:xfrm>
              <a:off x="0" y="73"/>
              <a:ext cx="5761" cy="4166"/>
            </a:xfrm>
            <a:custGeom>
              <a:avLst/>
              <a:gdLst>
                <a:gd name="T0" fmla="*/ 1 w 5761"/>
                <a:gd name="T1" fmla="*/ 3948 h 4166"/>
                <a:gd name="T2" fmla="*/ 1 w 5761"/>
                <a:gd name="T3" fmla="*/ 3997 h 4166"/>
                <a:gd name="T4" fmla="*/ 5760 w 5761"/>
                <a:gd name="T5" fmla="*/ 4105 h 4166"/>
                <a:gd name="T6" fmla="*/ 5760 w 5761"/>
                <a:gd name="T7" fmla="*/ 4165 h 4166"/>
                <a:gd name="T8" fmla="*/ 1 w 5761"/>
                <a:gd name="T9" fmla="*/ 61 h 4166"/>
                <a:gd name="T10" fmla="*/ 1 w 5761"/>
                <a:gd name="T11" fmla="*/ 108 h 4166"/>
                <a:gd name="T12" fmla="*/ 5760 w 5761"/>
                <a:gd name="T13" fmla="*/ 216 h 4166"/>
                <a:gd name="T14" fmla="*/ 5760 w 5761"/>
                <a:gd name="T15" fmla="*/ 277 h 4166"/>
                <a:gd name="T16" fmla="*/ 1 w 5761"/>
                <a:gd name="T17" fmla="*/ 384 h 4166"/>
                <a:gd name="T18" fmla="*/ 1 w 5761"/>
                <a:gd name="T19" fmla="*/ 432 h 4166"/>
                <a:gd name="T20" fmla="*/ 5760 w 5761"/>
                <a:gd name="T21" fmla="*/ 540 h 4166"/>
                <a:gd name="T22" fmla="*/ 5760 w 5761"/>
                <a:gd name="T23" fmla="*/ 600 h 4166"/>
                <a:gd name="T24" fmla="*/ 1 w 5761"/>
                <a:gd name="T25" fmla="*/ 708 h 4166"/>
                <a:gd name="T26" fmla="*/ 1 w 5761"/>
                <a:gd name="T27" fmla="*/ 756 h 4166"/>
                <a:gd name="T28" fmla="*/ 5760 w 5761"/>
                <a:gd name="T29" fmla="*/ 865 h 4166"/>
                <a:gd name="T30" fmla="*/ 5760 w 5761"/>
                <a:gd name="T31" fmla="*/ 925 h 4166"/>
                <a:gd name="T32" fmla="*/ 1 w 5761"/>
                <a:gd name="T33" fmla="*/ 1032 h 4166"/>
                <a:gd name="T34" fmla="*/ 1 w 5761"/>
                <a:gd name="T35" fmla="*/ 1080 h 4166"/>
                <a:gd name="T36" fmla="*/ 5760 w 5761"/>
                <a:gd name="T37" fmla="*/ 1188 h 4166"/>
                <a:gd name="T38" fmla="*/ 5760 w 5761"/>
                <a:gd name="T39" fmla="*/ 1248 h 4166"/>
                <a:gd name="T40" fmla="*/ 1 w 5761"/>
                <a:gd name="T41" fmla="*/ 1357 h 4166"/>
                <a:gd name="T42" fmla="*/ 1 w 5761"/>
                <a:gd name="T43" fmla="*/ 1404 h 4166"/>
                <a:gd name="T44" fmla="*/ 5760 w 5761"/>
                <a:gd name="T45" fmla="*/ 1512 h 4166"/>
                <a:gd name="T46" fmla="*/ 5760 w 5761"/>
                <a:gd name="T47" fmla="*/ 1572 h 4166"/>
                <a:gd name="T48" fmla="*/ 1 w 5761"/>
                <a:gd name="T49" fmla="*/ 1680 h 4166"/>
                <a:gd name="T50" fmla="*/ 1 w 5761"/>
                <a:gd name="T51" fmla="*/ 1728 h 4166"/>
                <a:gd name="T52" fmla="*/ 5760 w 5761"/>
                <a:gd name="T53" fmla="*/ 1836 h 4166"/>
                <a:gd name="T54" fmla="*/ 5760 w 5761"/>
                <a:gd name="T55" fmla="*/ 1896 h 4166"/>
                <a:gd name="T56" fmla="*/ 1 w 5761"/>
                <a:gd name="T57" fmla="*/ 2005 h 4166"/>
                <a:gd name="T58" fmla="*/ 1 w 5761"/>
                <a:gd name="T59" fmla="*/ 2052 h 4166"/>
                <a:gd name="T60" fmla="*/ 5760 w 5761"/>
                <a:gd name="T61" fmla="*/ 2161 h 4166"/>
                <a:gd name="T62" fmla="*/ 5760 w 5761"/>
                <a:gd name="T63" fmla="*/ 2220 h 4166"/>
                <a:gd name="T64" fmla="*/ 1 w 5761"/>
                <a:gd name="T65" fmla="*/ 2328 h 4166"/>
                <a:gd name="T66" fmla="*/ 1 w 5761"/>
                <a:gd name="T67" fmla="*/ 2376 h 4166"/>
                <a:gd name="T68" fmla="*/ 5760 w 5761"/>
                <a:gd name="T69" fmla="*/ 2484 h 4166"/>
                <a:gd name="T70" fmla="*/ 5760 w 5761"/>
                <a:gd name="T71" fmla="*/ 2545 h 4166"/>
                <a:gd name="T72" fmla="*/ 1 w 5761"/>
                <a:gd name="T73" fmla="*/ 2652 h 4166"/>
                <a:gd name="T74" fmla="*/ 1 w 5761"/>
                <a:gd name="T75" fmla="*/ 2700 h 4166"/>
                <a:gd name="T76" fmla="*/ 5760 w 5761"/>
                <a:gd name="T77" fmla="*/ 2808 h 4166"/>
                <a:gd name="T78" fmla="*/ 5760 w 5761"/>
                <a:gd name="T79" fmla="*/ 2868 h 4166"/>
                <a:gd name="T80" fmla="*/ 1 w 5761"/>
                <a:gd name="T81" fmla="*/ 2977 h 4166"/>
                <a:gd name="T82" fmla="*/ 1 w 5761"/>
                <a:gd name="T83" fmla="*/ 3024 h 4166"/>
                <a:gd name="T84" fmla="*/ 5760 w 5761"/>
                <a:gd name="T85" fmla="*/ 3132 h 4166"/>
                <a:gd name="T86" fmla="*/ 5760 w 5761"/>
                <a:gd name="T87" fmla="*/ 3192 h 4166"/>
                <a:gd name="T88" fmla="*/ 1 w 5761"/>
                <a:gd name="T89" fmla="*/ 3301 h 4166"/>
                <a:gd name="T90" fmla="*/ 1 w 5761"/>
                <a:gd name="T91" fmla="*/ 3348 h 4166"/>
                <a:gd name="T92" fmla="*/ 5760 w 5761"/>
                <a:gd name="T93" fmla="*/ 3457 h 4166"/>
                <a:gd name="T94" fmla="*/ 5760 w 5761"/>
                <a:gd name="T95" fmla="*/ 3516 h 4166"/>
                <a:gd name="T96" fmla="*/ 1 w 5761"/>
                <a:gd name="T97" fmla="*/ 3624 h 4166"/>
                <a:gd name="T98" fmla="*/ 1 w 5761"/>
                <a:gd name="T99" fmla="*/ 3672 h 4166"/>
                <a:gd name="T100" fmla="*/ 5760 w 5761"/>
                <a:gd name="T101" fmla="*/ 3781 h 4166"/>
                <a:gd name="T102" fmla="*/ 5760 w 5761"/>
                <a:gd name="T103" fmla="*/ 3841 h 4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1" h="4166">
                  <a:moveTo>
                    <a:pt x="5760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60" y="3948"/>
                  </a:lnTo>
                  <a:lnTo>
                    <a:pt x="5760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60" y="4056"/>
                  </a:lnTo>
                  <a:lnTo>
                    <a:pt x="5760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60" y="4165"/>
                  </a:lnTo>
                  <a:lnTo>
                    <a:pt x="5760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60" y="60"/>
                  </a:lnTo>
                  <a:lnTo>
                    <a:pt x="5760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60" y="169"/>
                  </a:lnTo>
                  <a:lnTo>
                    <a:pt x="5760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60" y="277"/>
                  </a:lnTo>
                  <a:lnTo>
                    <a:pt x="5760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60" y="384"/>
                  </a:lnTo>
                  <a:lnTo>
                    <a:pt x="5760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60" y="493"/>
                  </a:lnTo>
                  <a:lnTo>
                    <a:pt x="5760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60" y="600"/>
                  </a:lnTo>
                  <a:lnTo>
                    <a:pt x="5760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60" y="709"/>
                  </a:lnTo>
                  <a:lnTo>
                    <a:pt x="5760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60" y="817"/>
                  </a:lnTo>
                  <a:lnTo>
                    <a:pt x="5760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60" y="925"/>
                  </a:lnTo>
                  <a:lnTo>
                    <a:pt x="5760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60" y="1033"/>
                  </a:lnTo>
                  <a:lnTo>
                    <a:pt x="5760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60" y="1140"/>
                  </a:lnTo>
                  <a:lnTo>
                    <a:pt x="5760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60" y="1248"/>
                  </a:lnTo>
                  <a:lnTo>
                    <a:pt x="5760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60" y="1356"/>
                  </a:lnTo>
                  <a:lnTo>
                    <a:pt x="5760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60" y="1464"/>
                  </a:lnTo>
                  <a:lnTo>
                    <a:pt x="5760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60" y="1572"/>
                  </a:lnTo>
                  <a:lnTo>
                    <a:pt x="5760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60" y="1681"/>
                  </a:lnTo>
                  <a:lnTo>
                    <a:pt x="5760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60" y="1789"/>
                  </a:lnTo>
                  <a:lnTo>
                    <a:pt x="5760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60" y="1896"/>
                  </a:lnTo>
                  <a:lnTo>
                    <a:pt x="5760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60" y="2004"/>
                  </a:lnTo>
                  <a:lnTo>
                    <a:pt x="5760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60" y="2112"/>
                  </a:lnTo>
                  <a:lnTo>
                    <a:pt x="5760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60" y="2220"/>
                  </a:lnTo>
                  <a:lnTo>
                    <a:pt x="5760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60" y="2328"/>
                  </a:lnTo>
                  <a:lnTo>
                    <a:pt x="5760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60" y="2436"/>
                  </a:lnTo>
                  <a:lnTo>
                    <a:pt x="5760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60" y="2545"/>
                  </a:lnTo>
                  <a:lnTo>
                    <a:pt x="5760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60" y="2652"/>
                  </a:lnTo>
                  <a:lnTo>
                    <a:pt x="5760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60" y="2760"/>
                  </a:lnTo>
                  <a:lnTo>
                    <a:pt x="5760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60" y="2868"/>
                  </a:lnTo>
                  <a:lnTo>
                    <a:pt x="5760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60" y="2976"/>
                  </a:lnTo>
                  <a:lnTo>
                    <a:pt x="5760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60" y="3084"/>
                  </a:lnTo>
                  <a:lnTo>
                    <a:pt x="5760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60" y="3192"/>
                  </a:lnTo>
                  <a:lnTo>
                    <a:pt x="5760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60" y="3300"/>
                  </a:lnTo>
                  <a:lnTo>
                    <a:pt x="5760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60" y="3409"/>
                  </a:lnTo>
                  <a:lnTo>
                    <a:pt x="5760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60" y="3516"/>
                  </a:lnTo>
                  <a:lnTo>
                    <a:pt x="5760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60" y="3625"/>
                  </a:lnTo>
                  <a:lnTo>
                    <a:pt x="5760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60" y="3733"/>
                  </a:lnTo>
                  <a:lnTo>
                    <a:pt x="5760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60" y="3841"/>
                  </a:lnTo>
                  <a:lnTo>
                    <a:pt x="5760" y="3889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656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5215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  <a:ea typeface="ＭＳ Ｐゴシック" charset="0"/>
          <a:cs typeface="Geneva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Geneva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3091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2C5C20A8-0D41-43FB-8A62-4332C89EF097}" type="datetime1">
              <a:rPr lang="en-US">
                <a:ea typeface="MS PGothic" pitchFamily="34" charset="-128"/>
                <a:cs typeface="ＭＳ Ｐゴシック" charset="0"/>
              </a:rPr>
              <a:pPr defTabSz="914400" fontAlgn="base">
                <a:spcAft>
                  <a:spcPct val="0"/>
                </a:spcAft>
              </a:pPr>
              <a:t>2/7/15</a:t>
            </a:fld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73092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73093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F5C51488-C8C6-4926-A9F1-245B237D26E7}" type="slidenum">
              <a:rPr lang="en-US">
                <a:ea typeface="MS PGothic" pitchFamily="34" charset="-128"/>
                <a:cs typeface="ＭＳ Ｐゴシック" charset="0"/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3619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6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11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2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63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8263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8263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0E6F57D-3EF1-459E-AD54-FEAEE1137899}" type="slidenum">
              <a:rPr lang="en-US">
                <a:ea typeface="MS PGothic" pitchFamily="34" charset="-128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8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A56DCDF-8A2B-8146-974A-058618BED0A6}" type="slidenum">
              <a:rPr lang="en-US" smtClean="0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8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Geneva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C9D1747-CBA4-4C58-B8FA-D17BF543300C}" type="slidenum">
              <a:rPr lang="en-US">
                <a:ea typeface="MS PGothic" pitchFamily="34" charset="-128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7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MS PGothic" pitchFamily="34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495853-52CF-1247-AF35-CC9FD7E6E284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6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4060" r:id="rId2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Geneva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85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FFFFFF"/>
              </a:solidFill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85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FFFFFF"/>
              </a:solidFill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85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F103F645-8B91-436A-BEFF-8698351B035C}" type="slidenum">
              <a:rPr lang="en-US" altLang="zh-CN">
                <a:solidFill>
                  <a:srgbClr val="FFFFFF"/>
                </a:solidFill>
                <a:ea typeface="MS PGothic" pitchFamily="34" charset="-128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FFFFFF"/>
              </a:solidFill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6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4F5E788-C1A5-4026-BB5E-DACD1872547B}" type="slidenum">
              <a:rPr lang="en-US" altLang="zh-CN">
                <a:solidFill>
                  <a:srgbClr val="000000"/>
                </a:solidFill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8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EAF501-EC29-904D-9FC2-9E1D11784FF5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6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FFD89729-DC13-443A-A92E-40ED0310D887}" type="slidenum">
              <a:rPr lang="en-US">
                <a:ea typeface="MS PGothic" pitchFamily="34" charset="-128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3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4F5E788-C1A5-4026-BB5E-DACD1872547B}" type="slidenum">
              <a:rPr lang="en-US" altLang="zh-CN">
                <a:solidFill>
                  <a:srgbClr val="000000"/>
                </a:solidFill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5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4F5E788-C1A5-4026-BB5E-DACD1872547B}" type="slidenum">
              <a:rPr lang="en-US" altLang="zh-CN">
                <a:solidFill>
                  <a:srgbClr val="000000"/>
                </a:solidFill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1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images.google.com/imgres?imgurl=www.phoenicia.org/pics/leverdoor.jpg&amp;imgrefurl=http://www.phoenicia.org/temple.html&amp;h=360&amp;w=198&amp;prev=/images?q=Solomon's+temple&amp;svnum=10&amp;hl=en&amp;lr=&amp;ie=UTF-8&amp;oe=UTF-8&amp;sa=G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images.google.com/imgres?imgurl=www.scythesupply.com/Images/CarrieG-2.jpg&amp;imgrefurl=http://www.scythesupply.com/workshop5.html&amp;h=548&amp;w=335&amp;prev=/images?q=cubit+measure&amp;svnum=10&amp;hl=en&amp;lr=&amp;ie=UTF-8&amp;oe=UTF-8" TargetMode="External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hyperlink" Target="http://images.google.com/imgres?imgurl=www.masada2000.org/refugee2.jpg&amp;imgrefurl=http://www.masada2000.org/templemount.html&amp;h=164&amp;w=250&amp;prev=/images?q=Third+Temple+of+Jerusalem&amp;svnum=10&amp;hl=en&amp;lr=&amp;ie=UTF-8&amp;oe=UTF-8" TargetMode="External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hyperlink" Target="http://images.google.com/imgres?imgurl=www.hope.edu/academic/religion/bandstra/RTOT/CH9/CH9_F3.JPG&amp;imgrefurl=http://www.hope.edu/academic/religion/bandstra/RTOT/CH9/CH9_RS.HTM&amp;h=421&amp;w=622&amp;prev=/images?q=altar+of+Solomon&amp;svnum=10&amp;hl=en&amp;lr=&amp;ie=UTF-8&amp;oe=UTF-8" TargetMode="External"/><Relationship Id="rId7" Type="http://schemas.openxmlformats.org/officeDocument/2006/relationships/image" Target="../media/image22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hyperlink" Target="http://images.google.com/imgres?imgurl=www.jewish-rabbi.00server.com/jewish%20rabbi%20Shah%20300.jpg&amp;imgrefurl=http://www.jewish-rabbi.00server.com/portrait_of_jewish_rabbi_shah.htm&amp;h=400&amp;w=325&amp;prev=/images?q=Jewish+rabbi&amp;svnum=10&amp;hl=en&amp;lr=&amp;ie=UTF-8&amp;oe=UTF-8" TargetMode="External"/><Relationship Id="rId5" Type="http://schemas.openxmlformats.org/officeDocument/2006/relationships/image" Target="../media/image24.jpeg"/><Relationship Id="rId6" Type="http://schemas.openxmlformats.org/officeDocument/2006/relationships/hyperlink" Target="http://images.google.com/imgres?imgurl=www.decadeofbehavior.org/launch/faces-transp.gif&amp;imgrefurl=http://www.decadeofbehavior.org/launch/&amp;h=220&amp;w=150&amp;prev=/images?q=Faces&amp;svnum=10&amp;hl=en&amp;lr=&amp;ie=UTF-8&amp;oe=UTF-8" TargetMode="External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hyperlink" Target="http://www.cnn.com/SPECIALS/2001/mideast/stories/issues.jerusalem/jerusalem.dome.of.rock.jpg" TargetMode="External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hyperlink" Target="http://images.google.com/imgres?imgurl=www.karben.com/otherimages/mvocal5762.jpg&amp;imgrefurl=http://www.karben.com/calendar.html&amp;h=228&amp;w=300&amp;prev=/images?q=Jewish+calendar&amp;svnum=10&amp;hl=en&amp;lr=&amp;ie=UTF-8&amp;oe=UTF-8" TargetMode="External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hyperlink" Target="http://images.google.com/imgres?imgurl=www.siscom.net/~direct/revelation/Rev_11_-_two_witnesses.jpg&amp;imgrefurl=http://www.siscom.net/~direct/revelation/temple_&amp;_witnesses.htm&amp;h=457&amp;w=635&amp;prev=/images?q=two+witnesses+of+Rev.+11&amp;svnum=10&amp;hl=en&amp;lr=&amp;ie=UTF-8&amp;oe=UTF-8" TargetMode="External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hyperlink" Target="http://www.maps.com/magellan/Images/JERSUL-W1.gif" TargetMode="External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images.google.com/imgres?imgurl=www.iowalum.com/magazine/april00/images/elijah.jpg&amp;imgrefurl=http://www.iowalum.com/magazine/april00/bible/moser.html&amp;h=302&amp;w=300&amp;prev=/images?q=Elijah&amp;svnum=10&amp;hl=en&amp;lr=&amp;ie=UTF-8&amp;oe=UTF-8" TargetMode="External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tanbible.com/images/int_rvv/int_rvv_c17.jpg&amp;imgrefurl=http://www.tanbible.com/int_rvv/int_rvv_0Menu.htm&amp;h=720&amp;w=960&amp;prev=/images?q=Harlot+of+Revelation+17&amp;svnum=10&amp;hl=en&amp;lr=&amp;ie=UTF-8&amp;oe=UTF-8" TargetMode="External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129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Relationship Id="rId2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Relationship Id="rId2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74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206.xml"/><Relationship Id="rId2" Type="http://schemas.openxmlformats.org/officeDocument/2006/relationships/notesSlide" Target="../notesSlides/notesSlide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Relationship Id="rId2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Relationship Id="rId2" Type="http://schemas.openxmlformats.org/officeDocument/2006/relationships/notesSlide" Target="../notesSlides/notesSlide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Relationship Id="rId2" Type="http://schemas.openxmlformats.org/officeDocument/2006/relationships/notesSlide" Target="../notesSlides/notesSlide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6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image" Target="../media/image6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Relationship Id="rId2" Type="http://schemas.openxmlformats.org/officeDocument/2006/relationships/notesSlide" Target="../notesSlides/notesSlide5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8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8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8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8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9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0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49" name="Picture 3" descr="John Rev 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5562600" cy="1828800"/>
          </a:xfrm>
          <a:effectLst>
            <a:outerShdw blurRad="63500" dist="38100" dir="2700000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9600" dirty="0" smtClean="0">
                <a:latin typeface="SimSun" pitchFamily="2" charset="-122"/>
                <a:ea typeface="SimSun" pitchFamily="2" charset="-122"/>
              </a:rPr>
              <a:t>翻译</a:t>
            </a:r>
            <a:r>
              <a:rPr lang="en-US" altLang="zh-CN" sz="96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altLang="zh-CN" sz="9600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启示录</a:t>
            </a:r>
            <a:r>
              <a:rPr lang="zh-TW" altLang="en-US" sz="8000" dirty="0" smtClean="0"/>
              <a:t> </a:t>
            </a: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" y="6491288"/>
            <a:ext cx="9144000" cy="366712"/>
          </a:xfrm>
          <a:prstGeom prst="rect">
            <a:avLst/>
          </a:prstGeom>
          <a:solidFill>
            <a:srgbClr val="01020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Dr. Rick Griffith • Singapore Bible College • </a:t>
            </a:r>
            <a:r>
              <a:rPr lang="en-US" sz="1600" b="1" i="1" dirty="0" err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biblestudydownloads.com</a:t>
            </a:r>
            <a:endParaRPr lang="en-US" sz="1600" b="1" i="1" dirty="0" smtClean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4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79388" y="333375"/>
            <a:ext cx="4392612" cy="619125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rgbClr val="660066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endParaRPr lang="en-US" dirty="0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772100" name="Picture 6" descr="Meet-Me-On-Monday-lucky-number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33375"/>
            <a:ext cx="43608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9388" y="1989138"/>
            <a:ext cx="43926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63538" indent="-363538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小号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8:2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Peals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 10:3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7000 </a:t>
            </a:r>
            <a:r>
              <a:rPr lang="zh-CN" alt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被杀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11:13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头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12:3a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王冠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12:3b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灾难 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15:1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碗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15:7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4392612" cy="792163"/>
          </a:xfrm>
        </p:spPr>
        <p:txBody>
          <a:bodyPr anchor="t"/>
          <a:lstStyle/>
          <a:p>
            <a:pPr>
              <a:defRPr/>
            </a:pPr>
            <a:r>
              <a:rPr lang="zh-CN" altLang="en-US" sz="4000" b="1" dirty="0" smtClean="0"/>
              <a:t>启示录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完全</a:t>
            </a:r>
            <a:r>
              <a:rPr lang="zh-CN" altLang="en-US" sz="4000" b="1" dirty="0" smtClean="0"/>
              <a:t>的数字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0378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79388" y="333375"/>
            <a:ext cx="4392612" cy="619125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rgbClr val="660066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endParaRPr lang="en-US" dirty="0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774148" name="Picture 6" descr="Meet-Me-On-Monday-lucky-number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33375"/>
            <a:ext cx="43608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9388" y="1989138"/>
            <a:ext cx="43926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63538" indent="-363538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山岭</a:t>
            </a:r>
            <a:r>
              <a:rPr 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17:9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国王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17:10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4392612" cy="792163"/>
          </a:xfrm>
        </p:spPr>
        <p:txBody>
          <a:bodyPr anchor="t"/>
          <a:lstStyle/>
          <a:p>
            <a:pPr>
              <a:defRPr/>
            </a:pPr>
            <a:r>
              <a:rPr lang="zh-CN" altLang="en-US" sz="4000" b="1" dirty="0" smtClean="0"/>
              <a:t>启示录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完全</a:t>
            </a:r>
            <a:r>
              <a:rPr lang="zh-CN" altLang="en-US" sz="4000" b="1" dirty="0" smtClean="0"/>
              <a:t>的数字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6793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09" name="Picture 16" descr="Brown Backg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7388" y="153988"/>
            <a:ext cx="7772400" cy="1127125"/>
          </a:xfrm>
          <a:solidFill>
            <a:srgbClr val="0066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 b="1" dirty="0" smtClean="0">
                <a:solidFill>
                  <a:srgbClr val="FFFF66"/>
                </a:solidFill>
                <a:ea typeface="SimSun" pitchFamily="2" charset="-122"/>
              </a:rPr>
              <a:t>四个见解？</a:t>
            </a:r>
            <a:endParaRPr lang="en-US" sz="6600" b="1" dirty="0" smtClean="0">
              <a:solidFill>
                <a:srgbClr val="FFFF66"/>
              </a:solidFill>
            </a:endParaRPr>
          </a:p>
        </p:txBody>
      </p:sp>
      <p:sp>
        <p:nvSpPr>
          <p:cNvPr id="588807" name="Text Box 7"/>
          <p:cNvSpPr txBox="1">
            <a:spLocks noChangeArrowheads="1"/>
          </p:cNvSpPr>
          <p:nvPr/>
        </p:nvSpPr>
        <p:spPr bwMode="auto">
          <a:xfrm>
            <a:off x="1009650" y="1268413"/>
            <a:ext cx="7127875" cy="5873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启示录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6-18 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章描绘哪个年代</a:t>
            </a:r>
            <a:r>
              <a:rPr lang="en-US" altLang="ja-JP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?)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11188" y="1989138"/>
            <a:ext cx="7848600" cy="757237"/>
            <a:chOff x="385" y="1253"/>
            <a:chExt cx="4944" cy="477"/>
          </a:xfrm>
        </p:grpSpPr>
        <p:sp>
          <p:nvSpPr>
            <p:cNvPr id="588806" name="Line 6"/>
            <p:cNvSpPr>
              <a:spLocks noChangeShapeType="1"/>
            </p:cNvSpPr>
            <p:nvPr/>
          </p:nvSpPr>
          <p:spPr bwMode="auto">
            <a:xfrm>
              <a:off x="431" y="1730"/>
              <a:ext cx="489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chemeClr val="tx2">
                  <a:alpha val="74997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580621" name="Group 10"/>
            <p:cNvGrpSpPr>
              <a:grpSpLocks/>
            </p:cNvGrpSpPr>
            <p:nvPr/>
          </p:nvGrpSpPr>
          <p:grpSpPr bwMode="auto">
            <a:xfrm>
              <a:off x="385" y="1298"/>
              <a:ext cx="272" cy="408"/>
              <a:chOff x="385" y="1298"/>
              <a:chExt cx="272" cy="408"/>
            </a:xfrm>
          </p:grpSpPr>
          <p:sp>
            <p:nvSpPr>
              <p:cNvPr id="588808" name="Line 8"/>
              <p:cNvSpPr>
                <a:spLocks noChangeShapeType="1"/>
              </p:cNvSpPr>
              <p:nvPr/>
            </p:nvSpPr>
            <p:spPr bwMode="auto">
              <a:xfrm>
                <a:off x="521" y="1298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none" w="lg" len="lg"/>
              </a:ln>
              <a:effectLst>
                <a:outerShdw blurRad="63500" dist="38099" dir="2700000" algn="ctr" rotWithShape="0">
                  <a:schemeClr val="tx2">
                    <a:alpha val="74997"/>
                  </a:schemeClr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88809" name="Line 9"/>
              <p:cNvSpPr>
                <a:spLocks noChangeShapeType="1"/>
              </p:cNvSpPr>
              <p:nvPr/>
            </p:nvSpPr>
            <p:spPr bwMode="auto">
              <a:xfrm rot="16200000" flipV="1">
                <a:off x="521" y="1298"/>
                <a:ext cx="0" cy="272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none" w="lg" len="lg"/>
              </a:ln>
              <a:effectLst>
                <a:outerShdw blurRad="63500" dist="38099" dir="2700000" algn="ctr" rotWithShape="0">
                  <a:schemeClr val="tx2">
                    <a:alpha val="74997"/>
                  </a:schemeClr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588811" name="Line 11"/>
            <p:cNvSpPr>
              <a:spLocks noChangeShapeType="1"/>
            </p:cNvSpPr>
            <p:nvPr/>
          </p:nvSpPr>
          <p:spPr bwMode="auto">
            <a:xfrm>
              <a:off x="5239" y="1253"/>
              <a:ext cx="0" cy="453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chemeClr val="tx2">
                  <a:alpha val="74997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88816" name="Text Box 16"/>
          <p:cNvSpPr txBox="1">
            <a:spLocks noChangeArrowheads="1"/>
          </p:cNvSpPr>
          <p:nvPr/>
        </p:nvSpPr>
        <p:spPr bwMode="auto">
          <a:xfrm rot="5400000">
            <a:off x="-68262" y="3405187"/>
            <a:ext cx="2590800" cy="15716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FFFFFF"/>
                </a:solidFill>
                <a:latin typeface="Consolas" pitchFamily="49" charset="0"/>
                <a:ea typeface="SimSun" pitchFamily="2" charset="-122"/>
                <a:cs typeface="+mn-cs"/>
              </a:rPr>
              <a:t>实现主义观</a:t>
            </a:r>
            <a:endParaRPr lang="en-US" sz="4800" b="1">
              <a:solidFill>
                <a:srgbClr val="FFFFFF"/>
              </a:solidFill>
              <a:ea typeface="SimSun" pitchFamily="2" charset="-122"/>
              <a:cs typeface="+mn-cs"/>
            </a:endParaRPr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2438400" y="2743200"/>
            <a:ext cx="990600" cy="28035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成书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日期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主后 </a:t>
            </a: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  <a:cs typeface="+mn-cs"/>
              </a:rPr>
              <a:t>95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  <a:cs typeface="+mn-cs"/>
            </a:endParaRPr>
          </a:p>
        </p:txBody>
      </p:sp>
      <p:sp>
        <p:nvSpPr>
          <p:cNvPr id="588817" name="Text Box 17"/>
          <p:cNvSpPr txBox="1">
            <a:spLocks noChangeArrowheads="1"/>
          </p:cNvSpPr>
          <p:nvPr/>
        </p:nvSpPr>
        <p:spPr bwMode="auto">
          <a:xfrm rot="5400000">
            <a:off x="6188868" y="2812257"/>
            <a:ext cx="2481263" cy="2495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FFFFFF"/>
                </a:solidFill>
                <a:ea typeface="SimSun" pitchFamily="2" charset="-122"/>
                <a:cs typeface="+mn-cs"/>
              </a:rPr>
              <a:t>未来主义观</a:t>
            </a:r>
          </a:p>
          <a:p>
            <a:pPr algn="ctr">
              <a:spcBef>
                <a:spcPct val="50000"/>
              </a:spcBef>
            </a:pPr>
            <a:endParaRPr lang="en-US" sz="4000" b="1">
              <a:solidFill>
                <a:srgbClr val="FFFFFF"/>
              </a:solidFill>
              <a:ea typeface="SimSun" pitchFamily="2" charset="-122"/>
              <a:cs typeface="+mn-cs"/>
            </a:endParaRPr>
          </a:p>
        </p:txBody>
      </p:sp>
      <p:sp>
        <p:nvSpPr>
          <p:cNvPr id="588819" name="Text Box 19"/>
          <p:cNvSpPr txBox="1">
            <a:spLocks noChangeArrowheads="1"/>
          </p:cNvSpPr>
          <p:nvPr/>
        </p:nvSpPr>
        <p:spPr bwMode="auto">
          <a:xfrm>
            <a:off x="4038600" y="2971800"/>
            <a:ext cx="3124200" cy="16335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FFFFFF"/>
                </a:solidFill>
                <a:ea typeface="SimSun" pitchFamily="2" charset="-122"/>
                <a:cs typeface="+mn-cs"/>
              </a:rPr>
              <a:t>历史主义观</a:t>
            </a:r>
          </a:p>
          <a:p>
            <a:pPr algn="ctr">
              <a:spcBef>
                <a:spcPct val="50000"/>
              </a:spcBef>
            </a:pPr>
            <a:endParaRPr lang="en-US" sz="4000" b="1">
              <a:solidFill>
                <a:srgbClr val="FFFFFF"/>
              </a:solidFill>
              <a:ea typeface="SimSun" pitchFamily="2" charset="-122"/>
              <a:cs typeface="+mn-cs"/>
            </a:endParaRPr>
          </a:p>
        </p:txBody>
      </p:sp>
      <p:sp>
        <p:nvSpPr>
          <p:cNvPr id="588820" name="AutoShape 20"/>
          <p:cNvSpPr>
            <a:spLocks noChangeArrowheads="1"/>
          </p:cNvSpPr>
          <p:nvPr/>
        </p:nvSpPr>
        <p:spPr bwMode="auto">
          <a:xfrm>
            <a:off x="228600" y="5534025"/>
            <a:ext cx="8610600" cy="831850"/>
          </a:xfrm>
          <a:prstGeom prst="leftRightArrow">
            <a:avLst>
              <a:gd name="adj1" fmla="val 50000"/>
              <a:gd name="adj2" fmla="val 207023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588822" name="Text Box 22"/>
          <p:cNvSpPr txBox="1">
            <a:spLocks noChangeArrowheads="1"/>
          </p:cNvSpPr>
          <p:nvPr/>
        </p:nvSpPr>
        <p:spPr bwMode="auto">
          <a:xfrm>
            <a:off x="8408988" y="-49213"/>
            <a:ext cx="739775" cy="45720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omic Sans MS" pitchFamily="-111" charset="0"/>
                <a:ea typeface="MS PGothic" pitchFamily="34" charset="-128"/>
                <a:cs typeface="+mn-cs"/>
              </a:rPr>
              <a:t>321</a:t>
            </a:r>
          </a:p>
        </p:txBody>
      </p:sp>
      <p:sp>
        <p:nvSpPr>
          <p:cNvPr id="588818" name="Text Box 18"/>
          <p:cNvSpPr txBox="1">
            <a:spLocks noChangeArrowheads="1"/>
          </p:cNvSpPr>
          <p:nvPr/>
        </p:nvSpPr>
        <p:spPr bwMode="auto">
          <a:xfrm>
            <a:off x="3505200" y="4648200"/>
            <a:ext cx="2743200" cy="16335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FFFFFF"/>
                </a:solidFill>
                <a:ea typeface="SimSun" pitchFamily="2" charset="-122"/>
                <a:cs typeface="+mn-cs"/>
              </a:rPr>
              <a:t>理想主义观</a:t>
            </a:r>
          </a:p>
          <a:p>
            <a:pPr algn="ctr">
              <a:spcBef>
                <a:spcPct val="50000"/>
              </a:spcBef>
            </a:pPr>
            <a:endParaRPr lang="en-US" sz="4000">
              <a:solidFill>
                <a:srgbClr val="FFFFFF"/>
              </a:solidFill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994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88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8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7" grpId="0"/>
      <p:bldP spid="588816" grpId="0"/>
      <p:bldP spid="588812" grpId="0"/>
      <p:bldP spid="588817" grpId="0"/>
      <p:bldP spid="588819" grpId="0"/>
      <p:bldP spid="588820" grpId="0" animBg="1"/>
      <p:bldP spid="588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1051"/>
          <p:cNvSpPr>
            <a:spLocks noGrp="1" noChangeArrowheads="1"/>
          </p:cNvSpPr>
          <p:nvPr>
            <p:ph type="title"/>
          </p:nvPr>
        </p:nvSpPr>
        <p:spPr>
          <a:xfrm>
            <a:off x="2133600" y="2209800"/>
            <a:ext cx="6019800" cy="762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Revelation 11</a:t>
            </a:r>
          </a:p>
        </p:txBody>
      </p:sp>
      <p:sp>
        <p:nvSpPr>
          <p:cNvPr id="339971" name="WordArt 1043"/>
          <p:cNvSpPr>
            <a:spLocks noChangeArrowheads="1" noChangeShapeType="1" noTextEdit="1"/>
          </p:cNvSpPr>
          <p:nvPr/>
        </p:nvSpPr>
        <p:spPr bwMode="auto">
          <a:xfrm>
            <a:off x="2773363" y="188913"/>
            <a:ext cx="35131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 Black"/>
                <a:ea typeface="ＭＳ Ｐゴシック" charset="-128"/>
                <a:cs typeface="ＭＳ Ｐゴシック" charset="-128"/>
              </a:rPr>
              <a:t>启示录</a:t>
            </a:r>
            <a:r>
              <a:rPr lang="en-US" altLang="ja-JP" sz="3600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 Black"/>
                <a:ea typeface="ＭＳ Ｐゴシック" charset="-128"/>
                <a:cs typeface="ＭＳ Ｐゴシック" charset="-128"/>
              </a:rPr>
              <a:t>11</a:t>
            </a:r>
            <a:r>
              <a:rPr lang="ja-JP" altLang="en-US" sz="3600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 Black"/>
                <a:ea typeface="ＭＳ Ｐゴシック" charset="-128"/>
                <a:cs typeface="ＭＳ Ｐゴシック" charset="-128"/>
              </a:rPr>
              <a:t>章</a:t>
            </a:r>
            <a:endParaRPr lang="en-SG" sz="3600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 Black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2900" name="Text Box 1045"/>
          <p:cNvSpPr txBox="1">
            <a:spLocks noChangeArrowheads="1"/>
          </p:cNvSpPr>
          <p:nvPr/>
        </p:nvSpPr>
        <p:spPr bwMode="auto">
          <a:xfrm>
            <a:off x="1439863" y="984250"/>
            <a:ext cx="6445250" cy="6492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释经学上的一个例子</a:t>
            </a:r>
          </a:p>
        </p:txBody>
      </p:sp>
      <p:pic>
        <p:nvPicPr>
          <p:cNvPr id="592901" name="Picture 1047" descr="leverdoor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1446213" cy="2663826"/>
          </a:xfrm>
        </p:spPr>
      </p:pic>
      <p:sp>
        <p:nvSpPr>
          <p:cNvPr id="592902" name="Text Box 1050"/>
          <p:cNvSpPr txBox="1">
            <a:spLocks noChangeArrowheads="1"/>
          </p:cNvSpPr>
          <p:nvPr/>
        </p:nvSpPr>
        <p:spPr bwMode="auto">
          <a:xfrm>
            <a:off x="8315325" y="131763"/>
            <a:ext cx="752475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335a</a:t>
            </a:r>
          </a:p>
        </p:txBody>
      </p:sp>
      <p:sp>
        <p:nvSpPr>
          <p:cNvPr id="166919" name="Rectangle 1044"/>
          <p:cNvSpPr txBox="1">
            <a:spLocks noChangeArrowheads="1"/>
          </p:cNvSpPr>
          <p:nvPr/>
        </p:nvSpPr>
        <p:spPr bwMode="auto">
          <a:xfrm>
            <a:off x="1447800" y="1905000"/>
            <a:ext cx="7632700" cy="4953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174625" indent="7938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有一根好像量尺的芦苇赐给了我，</a:t>
            </a:r>
            <a:r>
              <a:rPr lang="zh-CN" altLang="en-US" sz="3600">
                <a:solidFill>
                  <a:srgbClr val="FFFFFF"/>
                </a:solidFill>
                <a:latin typeface="Times New Roman" pitchFamily="18" charset="0"/>
                <a:cs typeface="ＭＳ Ｐゴシック" charset="0"/>
              </a:rPr>
              <a:t> </a:t>
            </a:r>
            <a:r>
              <a:rPr lang="zh-CN" altLang="en-US" sz="36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又有话说</a:t>
            </a:r>
            <a:r>
              <a:rPr lang="en-US" altLang="ja-JP" sz="3600">
                <a:solidFill>
                  <a:srgbClr val="FFFFFF"/>
                </a:solidFill>
                <a:latin typeface="Times New Roman" pitchFamily="18" charset="0"/>
                <a:cs typeface="ＭＳ Ｐゴシック" charset="0"/>
              </a:rPr>
              <a:t>, “</a:t>
            </a:r>
            <a:r>
              <a:rPr lang="zh-CN" altLang="en-US" sz="36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你起来，把神的圣所和祭坛，以及在里面敬拜的人，都量一量、数一数。但圣所外面的院子，不要量它，因为它已经给了外族人，他们要践踏圣城四十二个月。我要赐能力给我那两个穿着麻衣的见证人，他们要传道一千二百六十天。”</a:t>
            </a:r>
            <a:endParaRPr lang="en-US" sz="3600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11:1 Measure</a:t>
            </a:r>
          </a:p>
        </p:txBody>
      </p:sp>
      <p:graphicFrame>
        <p:nvGraphicFramePr>
          <p:cNvPr id="631930" name="Group 122"/>
          <p:cNvGraphicFramePr>
            <a:graphicFrameLocks noGrp="1"/>
          </p:cNvGraphicFramePr>
          <p:nvPr>
            <p:ph sz="half" idx="1"/>
          </p:nvPr>
        </p:nvGraphicFramePr>
        <p:xfrm>
          <a:off x="152400" y="1030288"/>
          <a:ext cx="8686800" cy="4966484"/>
        </p:xfrm>
        <a:graphic>
          <a:graphicData uri="http://schemas.openxmlformats.org/drawingml/2006/table">
            <a:tbl>
              <a:tblPr/>
              <a:tblGrid>
                <a:gridCol w="2171700"/>
                <a:gridCol w="2173288"/>
                <a:gridCol w="2170112"/>
                <a:gridCol w="2171700"/>
              </a:tblGrid>
              <a:tr h="145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术语或                   表达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Beale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Osborne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-            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Thomas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8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量 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(11:1) 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神将来临在之真实的应许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”;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神末世选民所受到的保护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”;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直到耶稣再来时”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圣徒在将来的大逼迫中，灵命的保存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”;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教会之最终胜利的预告与期待。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一 个 上 帝 喜 爱 的 标 记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94964" name="Picture 91" descr="CarrieG-2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076700"/>
            <a:ext cx="1533525" cy="2503488"/>
          </a:xfrm>
        </p:spPr>
      </p:pic>
      <p:sp>
        <p:nvSpPr>
          <p:cNvPr id="594965" name="Text Box 98"/>
          <p:cNvSpPr txBox="1">
            <a:spLocks noChangeArrowheads="1"/>
          </p:cNvSpPr>
          <p:nvPr/>
        </p:nvSpPr>
        <p:spPr bwMode="auto">
          <a:xfrm>
            <a:off x="8491538" y="4763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330a</a:t>
            </a:r>
          </a:p>
        </p:txBody>
      </p:sp>
      <p:sp>
        <p:nvSpPr>
          <p:cNvPr id="631908" name="WordArt 100"/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rPr>
              <a:t>启 示 录 </a:t>
            </a:r>
            <a:r>
              <a:rPr lang="en-US" altLang="ja-JP" sz="3600" b="1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11</a:t>
            </a:r>
            <a:endParaRPr lang="en-SG" sz="3600" b="1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0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47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11:1 Temple</a:t>
            </a:r>
          </a:p>
        </p:txBody>
      </p:sp>
      <p:graphicFrame>
        <p:nvGraphicFramePr>
          <p:cNvPr id="644140" name="Group 44"/>
          <p:cNvGraphicFramePr>
            <a:graphicFrameLocks noGrp="1"/>
          </p:cNvGraphicFramePr>
          <p:nvPr>
            <p:ph sz="half" idx="1"/>
          </p:nvPr>
        </p:nvGraphicFramePr>
        <p:xfrm>
          <a:off x="685800" y="1295400"/>
          <a:ext cx="8458200" cy="5632450"/>
        </p:xfrm>
        <a:graphic>
          <a:graphicData uri="http://schemas.openxmlformats.org/drawingml/2006/table">
            <a:tbl>
              <a:tblPr/>
              <a:tblGrid>
                <a:gridCol w="1828800"/>
                <a:gridCol w="2286000"/>
                <a:gridCol w="2228850"/>
                <a:gridCol w="2114550"/>
              </a:tblGrid>
              <a:tr h="157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术语或                   表达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Beale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Osborne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-            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Thomas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5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神 的 殿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(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naon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)”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(11:1)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教会的圣殿”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;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基督徒”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;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整个圣约中的团体”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;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经历逼迫，却被神保佑的信徒团体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天上的圣殿描绘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教会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,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主要指这个时代的教会，但也指历代的教会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一个未来，刚好在基督再来之前，处于耶路撒冷的圣殿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97012" name="Picture 39" descr="refugee2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29225"/>
            <a:ext cx="2411413" cy="1584325"/>
          </a:xfrm>
        </p:spPr>
      </p:pic>
      <p:sp>
        <p:nvSpPr>
          <p:cNvPr id="597013" name="Text Box 46"/>
          <p:cNvSpPr txBox="1">
            <a:spLocks noChangeArrowheads="1"/>
          </p:cNvSpPr>
          <p:nvPr/>
        </p:nvSpPr>
        <p:spPr bwMode="auto">
          <a:xfrm>
            <a:off x="8491538" y="7938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330a</a:t>
            </a:r>
          </a:p>
        </p:txBody>
      </p:sp>
      <p:sp>
        <p:nvSpPr>
          <p:cNvPr id="644144" name="WordArt 48"/>
          <p:cNvSpPr>
            <a:spLocks noChangeArrowheads="1" noChangeShapeType="1" noTextEdit="1"/>
          </p:cNvSpPr>
          <p:nvPr/>
        </p:nvSpPr>
        <p:spPr bwMode="auto">
          <a:xfrm>
            <a:off x="2667000" y="2286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rPr>
              <a:t>启 示 录 </a:t>
            </a:r>
            <a:r>
              <a:rPr lang="en-US" altLang="ja-JP" sz="3600" b="1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11</a:t>
            </a:r>
            <a:endParaRPr lang="en-SG" sz="3600" b="1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84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1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7772400" cy="1143000"/>
          </a:xfrm>
        </p:spPr>
        <p:txBody>
          <a:bodyPr/>
          <a:lstStyle/>
          <a:p>
            <a:r>
              <a:rPr lang="en-US" smtClean="0"/>
              <a:t>11:1 Altar</a:t>
            </a:r>
          </a:p>
        </p:txBody>
      </p:sp>
      <p:graphicFrame>
        <p:nvGraphicFramePr>
          <p:cNvPr id="1107993" name="Group 25"/>
          <p:cNvGraphicFramePr>
            <a:graphicFrameLocks noGrp="1"/>
          </p:cNvGraphicFramePr>
          <p:nvPr>
            <p:ph sz="half" idx="4294967295"/>
          </p:nvPr>
        </p:nvGraphicFramePr>
        <p:xfrm>
          <a:off x="0" y="1412875"/>
          <a:ext cx="8280400" cy="5184776"/>
        </p:xfrm>
        <a:graphic>
          <a:graphicData uri="http://schemas.openxmlformats.org/drawingml/2006/table">
            <a:tbl>
              <a:tblPr/>
              <a:tblGrid>
                <a:gridCol w="2016125"/>
                <a:gridCol w="179387"/>
                <a:gridCol w="1944688"/>
                <a:gridCol w="2070100"/>
                <a:gridCol w="2070100"/>
              </a:tblGrid>
              <a:tr h="15605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术语或措辞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Beale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Osborne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–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字面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Thomas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字面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24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祭坛”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(11:1)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受苦的圣约团体”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“[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属天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]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的香坛”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位于圣所外的院子中污秽的祭坛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99061" name="Picture 26" descr="CH9_F3">
            <a:hlinkClick r:id="rId6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72063"/>
            <a:ext cx="2449513" cy="16700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93" name="WordArt 19"/>
          <p:cNvSpPr>
            <a:spLocks noChangeArrowheads="1" noChangeShapeType="1" noTextEdit="1"/>
          </p:cNvSpPr>
          <p:nvPr/>
        </p:nvSpPr>
        <p:spPr bwMode="auto">
          <a:xfrm>
            <a:off x="2111144" y="188913"/>
            <a:ext cx="4026131" cy="1029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kern="10" dirty="0">
                <a:ln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Arial Black"/>
                <a:ea typeface="MS PGothic" pitchFamily="34" charset="-128"/>
                <a:cs typeface="ヒラギノ角ゴ Pro W3"/>
              </a:rPr>
              <a:t>启 示 录</a:t>
            </a:r>
            <a:r>
              <a:rPr lang="en-US" sz="3600" b="1" kern="10" dirty="0">
                <a:ln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Arial Black"/>
                <a:ea typeface="MS PGothic" pitchFamily="34" charset="-128"/>
                <a:cs typeface="ヒラギノ角ゴ Pro W3"/>
              </a:rPr>
              <a:t>11</a:t>
            </a:r>
          </a:p>
        </p:txBody>
      </p:sp>
      <p:sp>
        <p:nvSpPr>
          <p:cNvPr id="90135" name="Text Box 33"/>
          <p:cNvSpPr txBox="1">
            <a:spLocks noChangeArrowheads="1"/>
          </p:cNvSpPr>
          <p:nvPr/>
        </p:nvSpPr>
        <p:spPr bwMode="auto">
          <a:xfrm>
            <a:off x="8382000" y="4763"/>
            <a:ext cx="688975" cy="3968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335a</a:t>
            </a:r>
          </a:p>
        </p:txBody>
      </p:sp>
    </p:spTree>
    <p:extLst>
      <p:ext uri="{BB962C8B-B14F-4D97-AF65-F5344CB8AC3E}">
        <p14:creationId xmlns:p14="http://schemas.microsoft.com/office/powerpoint/2010/main" val="49576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43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11:2 Gentiles</a:t>
            </a:r>
          </a:p>
        </p:txBody>
      </p:sp>
      <p:graphicFrame>
        <p:nvGraphicFramePr>
          <p:cNvPr id="647221" name="Group 53"/>
          <p:cNvGraphicFramePr>
            <a:graphicFrameLocks noGrp="1"/>
          </p:cNvGraphicFramePr>
          <p:nvPr>
            <p:ph sz="half" idx="1"/>
          </p:nvPr>
        </p:nvGraphicFramePr>
        <p:xfrm>
          <a:off x="395288" y="1700213"/>
          <a:ext cx="8748712" cy="3686211"/>
        </p:xfrm>
        <a:graphic>
          <a:graphicData uri="http://schemas.openxmlformats.org/drawingml/2006/table">
            <a:tbl>
              <a:tblPr/>
              <a:tblGrid>
                <a:gridCol w="2187575"/>
                <a:gridCol w="2187575"/>
                <a:gridCol w="2185987"/>
                <a:gridCol w="2187575"/>
              </a:tblGrid>
              <a:tr h="145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术语或                   表达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777" marB="467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Beale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Osborne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-            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Thomas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外 邦 人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 (11:2)</a:t>
                      </a:r>
                    </a:p>
                  </a:txBody>
                  <a:tcPr marL="90000" marR="90000" marT="46777" marB="467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外 邦 人 和 猶 太 人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教 会 被 移 交 给 外 邦 人 管 理 一 段 时 间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一群 抵挡神的人（非犹太人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]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将压迫犹太余民。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1108" name="Picture 27" descr="jewish%2520rabbi%2520Shah%2520300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0"/>
            <a:ext cx="1231900" cy="1511300"/>
          </a:xfrm>
        </p:spPr>
      </p:pic>
      <p:pic>
        <p:nvPicPr>
          <p:cNvPr id="601109" name="Picture 32" descr="faces-transp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7200" y="0"/>
            <a:ext cx="1162050" cy="1700213"/>
          </a:xfrm>
        </p:spPr>
      </p:pic>
      <p:sp>
        <p:nvSpPr>
          <p:cNvPr id="601110" name="Text Box 42"/>
          <p:cNvSpPr txBox="1">
            <a:spLocks noChangeArrowheads="1"/>
          </p:cNvSpPr>
          <p:nvPr/>
        </p:nvSpPr>
        <p:spPr bwMode="auto">
          <a:xfrm>
            <a:off x="8491538" y="4763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330a</a:t>
            </a:r>
          </a:p>
        </p:txBody>
      </p:sp>
      <p:sp>
        <p:nvSpPr>
          <p:cNvPr id="647212" name="WordArt 44"/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rPr>
              <a:t>启 示 录 </a:t>
            </a:r>
            <a:r>
              <a:rPr lang="en-US" altLang="ja-JP" sz="3600" b="1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11</a:t>
            </a:r>
            <a:endParaRPr lang="en-SG" sz="3600" b="1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73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40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11:2 Holy City</a:t>
            </a:r>
          </a:p>
        </p:txBody>
      </p:sp>
      <p:graphicFrame>
        <p:nvGraphicFramePr>
          <p:cNvPr id="649270" name="Group 54"/>
          <p:cNvGraphicFramePr>
            <a:graphicFrameLocks noGrp="1"/>
          </p:cNvGraphicFramePr>
          <p:nvPr>
            <p:ph sz="half" idx="1"/>
          </p:nvPr>
        </p:nvGraphicFramePr>
        <p:xfrm>
          <a:off x="228600" y="1052513"/>
          <a:ext cx="8447088" cy="3686211"/>
        </p:xfrm>
        <a:graphic>
          <a:graphicData uri="http://schemas.openxmlformats.org/drawingml/2006/table">
            <a:tbl>
              <a:tblPr/>
              <a:tblGrid>
                <a:gridCol w="1911350"/>
                <a:gridCol w="2314575"/>
                <a:gridCol w="2108200"/>
                <a:gridCol w="2112963"/>
              </a:tblGrid>
              <a:tr h="145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术语或                   表达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777" marB="467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Beale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Osborne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-            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Thomas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圣 城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(11:2)</a:t>
                      </a:r>
                    </a:p>
                  </a:txBody>
                  <a:tcPr marL="90000" marR="90000" marT="46777" marB="467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圣城初步的模式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,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其中一部分包括在世的信徒。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神 的 百 姓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在 地 上真 实 的 耶 路 </a:t>
                      </a: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撒 冷 城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pic>
        <p:nvPicPr>
          <p:cNvPr id="603156" name="Picture 27" descr="jerusalem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3300" y="4465638"/>
            <a:ext cx="3168650" cy="2419350"/>
          </a:xfrm>
        </p:spPr>
      </p:pic>
      <p:sp>
        <p:nvSpPr>
          <p:cNvPr id="603157" name="Text Box 38"/>
          <p:cNvSpPr txBox="1">
            <a:spLocks noChangeArrowheads="1"/>
          </p:cNvSpPr>
          <p:nvPr/>
        </p:nvSpPr>
        <p:spPr bwMode="auto">
          <a:xfrm>
            <a:off x="8491538" y="4763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330a</a:t>
            </a:r>
          </a:p>
        </p:txBody>
      </p:sp>
      <p:sp>
        <p:nvSpPr>
          <p:cNvPr id="649257" name="WordArt 41"/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b="1" kern="1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启 示 录 </a:t>
            </a:r>
            <a:r>
              <a:rPr lang="en-US" altLang="ja-JP" sz="3600" b="1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11</a:t>
            </a:r>
            <a:endParaRPr lang="en-SG" sz="3600" b="1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8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60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11:2 Forty-Two Months</a:t>
            </a:r>
          </a:p>
        </p:txBody>
      </p:sp>
      <p:graphicFrame>
        <p:nvGraphicFramePr>
          <p:cNvPr id="645207" name="Group 87"/>
          <p:cNvGraphicFramePr>
            <a:graphicFrameLocks noGrp="1"/>
          </p:cNvGraphicFramePr>
          <p:nvPr>
            <p:ph sz="half" idx="1"/>
          </p:nvPr>
        </p:nvGraphicFramePr>
        <p:xfrm>
          <a:off x="0" y="1052513"/>
          <a:ext cx="9109075" cy="3686355"/>
        </p:xfrm>
        <a:graphic>
          <a:graphicData uri="http://schemas.openxmlformats.org/drawingml/2006/table">
            <a:tbl>
              <a:tblPr/>
              <a:tblGrid>
                <a:gridCol w="2055813"/>
                <a:gridCol w="2995612"/>
                <a:gridCol w="2066925"/>
                <a:gridCol w="1990725"/>
              </a:tblGrid>
              <a:tr h="1458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术语或                   表达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Beale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Osborne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-            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Thomas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27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四 十 二 个 月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(11:2)</a:t>
                      </a: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比喻未来大灾难的时段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”;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于整段教会时代中，对基督徒团体的攻击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末世时的大灾难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但以理预言之第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70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个星期的后半部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5204" name="Picture 41" descr="mvocal5762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41100" y="4941888"/>
            <a:ext cx="1397000" cy="1066800"/>
          </a:xfrm>
        </p:spPr>
      </p:pic>
      <p:sp>
        <p:nvSpPr>
          <p:cNvPr id="605205" name="Text Box 58"/>
          <p:cNvSpPr txBox="1">
            <a:spLocks noChangeArrowheads="1"/>
          </p:cNvSpPr>
          <p:nvPr/>
        </p:nvSpPr>
        <p:spPr bwMode="auto">
          <a:xfrm>
            <a:off x="8388350" y="79375"/>
            <a:ext cx="703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330b</a:t>
            </a:r>
          </a:p>
        </p:txBody>
      </p:sp>
      <p:pic>
        <p:nvPicPr>
          <p:cNvPr id="605206" name="Picture 61" descr="real_backward_cl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237648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2" name="WordArt 62"/>
          <p:cNvSpPr>
            <a:spLocks noChangeArrowheads="1" noChangeShapeType="1" noTextEdit="1"/>
          </p:cNvSpPr>
          <p:nvPr/>
        </p:nvSpPr>
        <p:spPr bwMode="auto">
          <a:xfrm>
            <a:off x="2438400" y="762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b="1" kern="1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启 示 录 </a:t>
            </a:r>
            <a:r>
              <a:rPr lang="en-US" altLang="ja-JP" sz="3600" b="1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11</a:t>
            </a:r>
            <a:endParaRPr lang="en-SG" sz="3600" b="1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92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874"/>
            </a:gs>
            <a:gs pos="100000">
              <a:srgbClr val="6F79F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240713" cy="649288"/>
          </a:xfrm>
          <a:prstGeom prst="rect">
            <a:avLst/>
          </a:prstGeom>
          <a:solidFill>
            <a:srgbClr val="660066"/>
          </a:solidFill>
          <a:ln w="9525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107763" dir="13500000" algn="ctr" rotWithShape="0">
              <a:schemeClr val="tx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按照通常意义上的，除非它是胡说八道</a:t>
            </a:r>
            <a:r>
              <a:rPr lang="zh-CN" altLang="en-US" sz="32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 </a:t>
            </a:r>
            <a:endParaRPr lang="en-US" altLang="zh-CN" sz="3200" b="1">
              <a:solidFill>
                <a:srgbClr val="FFFFFF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42988" y="2312988"/>
            <a:ext cx="6438279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144,000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以色列的见证人</a:t>
            </a:r>
            <a:r>
              <a:rPr lang="zh-CN" altLang="en-US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(7:4)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066800" y="2970213"/>
            <a:ext cx="5506934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1000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年的圣徒统治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(20:4)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042988" y="4283075"/>
            <a:ext cx="4311093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3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天半的死亡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(11:9)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042988" y="3625850"/>
            <a:ext cx="4638106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1260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天的预告 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(11:3)</a:t>
            </a:r>
          </a:p>
        </p:txBody>
      </p:sp>
      <p:sp>
        <p:nvSpPr>
          <p:cNvPr id="582663" name="Text Box 13"/>
          <p:cNvSpPr txBox="1">
            <a:spLocks noChangeArrowheads="1"/>
          </p:cNvSpPr>
          <p:nvPr/>
        </p:nvSpPr>
        <p:spPr bwMode="auto">
          <a:xfrm>
            <a:off x="395288" y="1031875"/>
            <a:ext cx="3671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原则</a:t>
            </a:r>
            <a:r>
              <a:rPr lang="en-US" altLang="zh-CN" sz="3200" b="1" i="1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#1: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042988" y="4940300"/>
            <a:ext cx="5410753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伯拉大河的水涸乾 </a:t>
            </a:r>
            <a:r>
              <a:rPr lang="en-US" altLang="zh-CN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(16:12)</a:t>
            </a:r>
          </a:p>
        </p:txBody>
      </p:sp>
      <p:sp>
        <p:nvSpPr>
          <p:cNvPr id="58266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2250"/>
            <a:ext cx="8610600" cy="784225"/>
          </a:xfrm>
          <a:solidFill>
            <a:srgbClr val="660066"/>
          </a:solidFill>
          <a:ln w="22225" cap="flat">
            <a:solidFill>
              <a:srgbClr val="FF0000"/>
            </a:solidFill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  <a:ea typeface="SimSun" pitchFamily="2" charset="-122"/>
              </a:rPr>
              <a:t>解经的四个原则</a:t>
            </a:r>
            <a:endParaRPr lang="en-US" altLang="zh-CN" sz="5200" dirty="0" smtClean="0">
              <a:solidFill>
                <a:schemeClr val="bg1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564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8" grpId="0" animBg="1"/>
      <p:bldP spid="12299" grpId="0" animBg="1"/>
      <p:bldP spid="12300" grpId="0" animBg="1"/>
      <p:bldP spid="123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ev 11 The-Ministry-Of-The-Two-Witnes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6988"/>
            <a:ext cx="9109075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2796" y="4202628"/>
            <a:ext cx="4749651" cy="25908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zh-CN" altLang="en-US" sz="5400" b="1" dirty="0" smtClean="0">
                <a:solidFill>
                  <a:schemeClr val="bg1"/>
                </a:solidFill>
                <a:ea typeface="SimSun" pitchFamily="2" charset="-122"/>
              </a:rPr>
              <a:t>两 棵</a:t>
            </a:r>
            <a:br>
              <a:rPr lang="zh-CN" altLang="en-US" sz="54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zh-CN" altLang="en-US" sz="5400" b="1" dirty="0" smtClean="0">
                <a:solidFill>
                  <a:schemeClr val="bg1"/>
                </a:solidFill>
                <a:ea typeface="SimSun" pitchFamily="2" charset="-122"/>
              </a:rPr>
              <a:t>橄 榄 树</a:t>
            </a:r>
            <a:br>
              <a:rPr lang="zh-CN" altLang="en-US" sz="54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(11:4)</a:t>
            </a:r>
          </a:p>
        </p:txBody>
      </p:sp>
    </p:spTree>
    <p:extLst>
      <p:ext uri="{BB962C8B-B14F-4D97-AF65-F5344CB8AC3E}">
        <p14:creationId xmlns:p14="http://schemas.microsoft.com/office/powerpoint/2010/main" val="71783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11:3 Two Witnesses</a:t>
            </a:r>
          </a:p>
        </p:txBody>
      </p:sp>
      <p:graphicFrame>
        <p:nvGraphicFramePr>
          <p:cNvPr id="650277" name="Group 37"/>
          <p:cNvGraphicFramePr>
            <a:graphicFrameLocks noGrp="1"/>
          </p:cNvGraphicFramePr>
          <p:nvPr>
            <p:ph sz="half" idx="1"/>
          </p:nvPr>
        </p:nvGraphicFramePr>
        <p:xfrm>
          <a:off x="468313" y="1125538"/>
          <a:ext cx="8424862" cy="5111750"/>
        </p:xfrm>
        <a:graphic>
          <a:graphicData uri="http://schemas.openxmlformats.org/drawingml/2006/table">
            <a:tbl>
              <a:tblPr/>
              <a:tblGrid>
                <a:gridCol w="2106612"/>
                <a:gridCol w="2106613"/>
                <a:gridCol w="2105025"/>
                <a:gridCol w="2106612"/>
              </a:tblGrid>
              <a:tr h="147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术语或             表达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Beale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FF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Osborne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FF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-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Thomas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FF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  <a:tr h="3632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两 个 见 证 人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  </a:t>
                      </a:r>
                      <a:b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</a:b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(11:3)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教会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;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整个信徒团体”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“两个主要的未来人物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…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比喻作见证的教会”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两个未来的先知，很可能是摩西和以利亚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pic>
        <p:nvPicPr>
          <p:cNvPr id="609300" name="Picture 27" descr="Rev_11_-_two_witnesses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89463"/>
            <a:ext cx="3132138" cy="2268537"/>
          </a:xfrm>
        </p:spPr>
      </p:pic>
      <p:sp>
        <p:nvSpPr>
          <p:cNvPr id="609301" name="Text Box 33"/>
          <p:cNvSpPr txBox="1">
            <a:spLocks noChangeArrowheads="1"/>
          </p:cNvSpPr>
          <p:nvPr/>
        </p:nvSpPr>
        <p:spPr bwMode="auto">
          <a:xfrm>
            <a:off x="8485188" y="4763"/>
            <a:ext cx="703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330b</a:t>
            </a:r>
          </a:p>
        </p:txBody>
      </p:sp>
      <p:sp>
        <p:nvSpPr>
          <p:cNvPr id="650275" name="WordArt 35"/>
          <p:cNvSpPr>
            <a:spLocks noChangeArrowheads="1" noChangeShapeType="1" noTextEdit="1"/>
          </p:cNvSpPr>
          <p:nvPr/>
        </p:nvSpPr>
        <p:spPr bwMode="auto">
          <a:xfrm>
            <a:off x="2590800" y="762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b="1" kern="1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启 示 录 </a:t>
            </a:r>
            <a:r>
              <a:rPr lang="en-US" altLang="ja-JP" sz="3600" b="1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11</a:t>
            </a:r>
            <a:endParaRPr lang="en-SG" sz="3600" b="1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84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40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11:8 Great City</a:t>
            </a:r>
          </a:p>
        </p:txBody>
      </p:sp>
      <p:graphicFrame>
        <p:nvGraphicFramePr>
          <p:cNvPr id="651325" name="Group 61"/>
          <p:cNvGraphicFramePr>
            <a:graphicFrameLocks noGrp="1"/>
          </p:cNvGraphicFramePr>
          <p:nvPr>
            <p:ph sz="half" idx="1"/>
          </p:nvPr>
        </p:nvGraphicFramePr>
        <p:xfrm>
          <a:off x="304800" y="1295400"/>
          <a:ext cx="7773988" cy="4625282"/>
        </p:xfrm>
        <a:graphic>
          <a:graphicData uri="http://schemas.openxmlformats.org/drawingml/2006/table">
            <a:tbl>
              <a:tblPr/>
              <a:tblGrid>
                <a:gridCol w="2209800"/>
                <a:gridCol w="1828800"/>
                <a:gridCol w="1905000"/>
                <a:gridCol w="1830388"/>
              </a:tblGrid>
              <a:tr h="154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术语或             表达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Beale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Osborne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-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Thomas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8B"/>
                    </a:solidFill>
                  </a:tcPr>
                </a:tc>
              </a:tr>
              <a:tr h="2655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大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城 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  <a:b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</a:b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(11:8)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巴 比 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 =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罗 马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 = 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不 虔  诚 的 世 界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耶 路 </a:t>
                      </a: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撒 冷 和 罗 马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;           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其 次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,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所 有 反 对 神 的 城 市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耶 路 </a:t>
                      </a: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</a:rPr>
                        <a:t>撒 冷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11348" name="Picture 36" descr="JERSUL-W1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3860800"/>
            <a:ext cx="2614612" cy="2949575"/>
          </a:xfrm>
        </p:spPr>
      </p:pic>
      <p:sp>
        <p:nvSpPr>
          <p:cNvPr id="611349" name="Text Box 39"/>
          <p:cNvSpPr txBox="1">
            <a:spLocks noChangeArrowheads="1"/>
          </p:cNvSpPr>
          <p:nvPr/>
        </p:nvSpPr>
        <p:spPr bwMode="auto">
          <a:xfrm>
            <a:off x="8485188" y="44450"/>
            <a:ext cx="703262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330b</a:t>
            </a:r>
          </a:p>
        </p:txBody>
      </p:sp>
      <p:sp>
        <p:nvSpPr>
          <p:cNvPr id="651305" name="WordArt 41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b="1" kern="1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启 示 录 </a:t>
            </a:r>
            <a:r>
              <a:rPr lang="en-US" altLang="ja-JP" sz="3600" b="1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11</a:t>
            </a:r>
            <a:endParaRPr lang="en-SG" sz="3600" b="1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4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43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11:11-12 Resurrect Two Witnesses</a:t>
            </a:r>
          </a:p>
        </p:txBody>
      </p:sp>
      <p:graphicFrame>
        <p:nvGraphicFramePr>
          <p:cNvPr id="652338" name="Group 50"/>
          <p:cNvGraphicFramePr>
            <a:graphicFrameLocks noGrp="1"/>
          </p:cNvGraphicFramePr>
          <p:nvPr>
            <p:ph sz="half" idx="1"/>
          </p:nvPr>
        </p:nvGraphicFramePr>
        <p:xfrm>
          <a:off x="0" y="1484313"/>
          <a:ext cx="9144000" cy="5268913"/>
        </p:xfrm>
        <a:graphic>
          <a:graphicData uri="http://schemas.openxmlformats.org/drawingml/2006/table">
            <a:tbl>
              <a:tblPr/>
              <a:tblGrid>
                <a:gridCol w="2033588"/>
                <a:gridCol w="2578100"/>
                <a:gridCol w="2306637"/>
                <a:gridCol w="2225675"/>
              </a:tblGrid>
              <a:tr h="152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术语或             表达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Beale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Osborne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象征性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-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Thomas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直译性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48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两 个 见 证 人 的 复活 和 升 天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                 (11:11-12)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先知呼召的神圣合法化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先知对教会未来被提上天的预告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”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两个见证人的复活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3396" name="Picture 35" descr="elijah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4724400"/>
            <a:ext cx="2160588" cy="2160588"/>
          </a:xfrm>
        </p:spPr>
      </p:pic>
      <p:sp>
        <p:nvSpPr>
          <p:cNvPr id="613397" name="Text Box 42"/>
          <p:cNvSpPr txBox="1">
            <a:spLocks noChangeArrowheads="1"/>
          </p:cNvSpPr>
          <p:nvPr/>
        </p:nvSpPr>
        <p:spPr bwMode="auto">
          <a:xfrm>
            <a:off x="8485188" y="79375"/>
            <a:ext cx="703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330b</a:t>
            </a:r>
          </a:p>
        </p:txBody>
      </p:sp>
      <p:sp>
        <p:nvSpPr>
          <p:cNvPr id="652332" name="WordArt 44"/>
          <p:cNvSpPr>
            <a:spLocks noChangeArrowheads="1" noChangeShapeType="1" noTextEdit="1"/>
          </p:cNvSpPr>
          <p:nvPr/>
        </p:nvSpPr>
        <p:spPr bwMode="auto">
          <a:xfrm>
            <a:off x="2438400" y="3048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b="1" kern="1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启 示 录 </a:t>
            </a:r>
            <a:r>
              <a:rPr lang="en-US" altLang="ja-JP" sz="3600" b="1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11</a:t>
            </a:r>
            <a:endParaRPr lang="en-SG" sz="3600" b="1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90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7C24C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73200"/>
            <a:ext cx="7931150" cy="3611563"/>
          </a:xfrm>
          <a:solidFill>
            <a:schemeClr val="accent2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zh-CN" altLang="en-US" sz="6600" smtClean="0">
                <a:solidFill>
                  <a:schemeClr val="bg1"/>
                </a:solidFill>
                <a:ea typeface="SimSun" pitchFamily="2" charset="-122"/>
              </a:rPr>
              <a:t>我们现在将每一个观点，像经文一样，用段落式表明</a:t>
            </a:r>
            <a:endParaRPr lang="en-US" sz="6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1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31" name="WordArt 19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48244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启示录</a:t>
            </a:r>
            <a:r>
              <a:rPr lang="en-US" altLang="zh-CN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11</a:t>
            </a:r>
            <a:r>
              <a:rPr lang="zh-CN" altLang="en-US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章 </a:t>
            </a:r>
            <a:r>
              <a:rPr lang="en-US" altLang="zh-CN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- Beale (</a:t>
            </a:r>
            <a:r>
              <a:rPr lang="zh-CN" altLang="en-US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比喻式</a:t>
            </a:r>
            <a:r>
              <a:rPr lang="en-US" altLang="zh-CN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)</a:t>
            </a:r>
            <a:endParaRPr lang="en-SG" sz="36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17475" name="Rectangle 20"/>
          <p:cNvSpPr>
            <a:spLocks noGrp="1" noChangeArrowheads="1"/>
          </p:cNvSpPr>
          <p:nvPr>
            <p:ph idx="1"/>
          </p:nvPr>
        </p:nvSpPr>
        <p:spPr>
          <a:xfrm>
            <a:off x="144463" y="836613"/>
            <a:ext cx="8964612" cy="58324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400" baseline="54000" smtClean="0">
                <a:solidFill>
                  <a:schemeClr val="bg1"/>
                </a:solidFill>
                <a:ea typeface="SimSun" pitchFamily="2" charset="-122"/>
              </a:rPr>
              <a:t>1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有 一 根象征</a:t>
            </a:r>
            <a:r>
              <a:rPr lang="zh-CN" altLang="en-US" sz="2400" b="1" smtClean="0">
                <a:solidFill>
                  <a:schemeClr val="bg1"/>
                </a:solidFill>
                <a:ea typeface="SimSun" pitchFamily="2" charset="-122"/>
              </a:rPr>
              <a:t>神将来临在之真实的应许的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苇 子 赐 给 我 ， 当 作 量 度 的 杖 。 且 有 话 说 ， “起 来 ， 去保护神末世信徒团体（指教会的圣殿）直到耶稣再来的日子；并且保护受苦的圣约团体，数算在圣殿团体中敬拜的信徒人数。将 神 的 殿 ， 和 祭 坛 ， 并 在 殿 中 礼 拜 的 人 ， 都 量 一 量 。</a:t>
            </a:r>
            <a:r>
              <a:rPr lang="zh-CN" altLang="en-US" smtClean="0">
                <a:ea typeface="SimSun" pitchFamily="2" charset="-122"/>
              </a:rPr>
              <a:t> </a:t>
            </a:r>
            <a:r>
              <a:rPr lang="en-US" altLang="zh-CN" sz="2400" baseline="54000" smtClean="0">
                <a:solidFill>
                  <a:schemeClr val="bg1"/>
                </a:solidFill>
                <a:ea typeface="SimSun" pitchFamily="2" charset="-122"/>
              </a:rPr>
              <a:t>2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但排除神的真子民，包挂外邦人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;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不要保护这群受苦的圣约团体外邦人和犹太人；因为他们不受对各种世上的伤害（肉体、经济、社群等）。他们将在整段教会时代中，攻击和逼迫整个信徒团体；这是属天城市的初型，一部分代表仍就活在世上经历大灾难的信徒。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  </a:t>
            </a:r>
            <a:r>
              <a:rPr lang="en-US" altLang="zh-CN" sz="2400" baseline="54000" smtClean="0">
                <a:solidFill>
                  <a:schemeClr val="bg1"/>
                </a:solidFill>
                <a:ea typeface="SimSun" pitchFamily="2" charset="-122"/>
              </a:rPr>
              <a:t>3 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我会将能力给与教会，而这整个信徒团体将会于整个末世大灾难的时段里说预言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… [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但是在被杀后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] </a:t>
            </a:r>
            <a:r>
              <a:rPr lang="en-US" altLang="zh-CN" sz="2400" baseline="54000" smtClean="0">
                <a:solidFill>
                  <a:schemeClr val="bg1"/>
                </a:solidFill>
                <a:ea typeface="SimSun" pitchFamily="2" charset="-122"/>
              </a:rPr>
              <a:t>8 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他们的尸体将躺卧于巴比伦或罗马的街道上，意表不虔诚的世界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 [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他们过后将领受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] </a:t>
            </a:r>
            <a:r>
              <a:rPr lang="en-US" altLang="zh-CN" sz="2400" baseline="54000" smtClean="0">
                <a:solidFill>
                  <a:schemeClr val="bg1"/>
                </a:solidFill>
                <a:ea typeface="SimSun" pitchFamily="2" charset="-122"/>
              </a:rPr>
              <a:t>11-12</a:t>
            </a:r>
            <a:r>
              <a:rPr lang="zh-CN" altLang="en-US" sz="2400" b="1" smtClean="0">
                <a:solidFill>
                  <a:schemeClr val="bg1"/>
                </a:solidFill>
                <a:ea typeface="SimSun" pitchFamily="2" charset="-122"/>
              </a:rPr>
              <a:t>先知呼召的神圣合法化</a:t>
            </a:r>
            <a:r>
              <a:rPr lang="en-US" altLang="zh-CN" b="1" smtClean="0">
                <a:solidFill>
                  <a:schemeClr val="bg1"/>
                </a:solidFill>
                <a:ea typeface="SimSun" pitchFamily="2" charset="-122"/>
              </a:rPr>
              <a:t>”</a:t>
            </a:r>
            <a:endParaRPr lang="en-US" altLang="zh-CN" sz="2400" smtClean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617476" name="Text Box 21"/>
          <p:cNvSpPr txBox="1">
            <a:spLocks noChangeArrowheads="1"/>
          </p:cNvSpPr>
          <p:nvPr/>
        </p:nvSpPr>
        <p:spPr bwMode="auto">
          <a:xfrm>
            <a:off x="8388350" y="79375"/>
            <a:ext cx="703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330b</a:t>
            </a:r>
          </a:p>
        </p:txBody>
      </p:sp>
      <p:sp>
        <p:nvSpPr>
          <p:cNvPr id="617477" name="Rectangle 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524000" cy="457200"/>
          </a:xfrm>
        </p:spPr>
        <p:txBody>
          <a:bodyPr/>
          <a:lstStyle/>
          <a:p>
            <a:r>
              <a:rPr lang="en-US" altLang="zh-CN" sz="800" smtClean="0">
                <a:solidFill>
                  <a:srgbClr val="000066"/>
                </a:solidFill>
                <a:ea typeface="SimSun" pitchFamily="2" charset="-122"/>
              </a:rPr>
              <a:t>Symbolic Summary (Beale)</a:t>
            </a:r>
          </a:p>
        </p:txBody>
      </p:sp>
    </p:spTree>
    <p:extLst>
      <p:ext uri="{BB962C8B-B14F-4D97-AF65-F5344CB8AC3E}">
        <p14:creationId xmlns:p14="http://schemas.microsoft.com/office/powerpoint/2010/main" val="237665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WordArt 2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5473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启示录</a:t>
            </a:r>
            <a:r>
              <a:rPr lang="en-US" altLang="ja-JP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11</a:t>
            </a:r>
            <a:r>
              <a:rPr lang="ja-JP" altLang="en-US" sz="36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章 </a:t>
            </a:r>
            <a:r>
              <a:rPr lang="en-US" altLang="ja-JP" sz="3600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 Black"/>
                <a:ea typeface="MS PGothic" pitchFamily="34" charset="-128"/>
                <a:cs typeface="ＭＳ Ｐゴシック" charset="0"/>
              </a:rPr>
              <a:t>- </a:t>
            </a:r>
            <a:r>
              <a:rPr lang="en-SG" sz="3600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 Black"/>
                <a:ea typeface="MS PGothic" pitchFamily="34" charset="-128"/>
                <a:cs typeface="ＭＳ Ｐゴシック" charset="0"/>
              </a:rPr>
              <a:t>Osborne (</a:t>
            </a:r>
            <a:r>
              <a:rPr lang="ja-JP" altLang="en-US" sz="36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比喻</a:t>
            </a:r>
            <a:r>
              <a:rPr lang="en-US" altLang="ja-JP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-</a:t>
            </a:r>
            <a:r>
              <a:rPr lang="ja-JP" altLang="en-US" sz="36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字面</a:t>
            </a:r>
            <a:r>
              <a:rPr lang="en-US" altLang="ja-JP" sz="3600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 Black"/>
                <a:ea typeface="MS PGothic" pitchFamily="34" charset="-128"/>
                <a:cs typeface="ＭＳ Ｐゴシック" charset="0"/>
              </a:rPr>
              <a:t>)</a:t>
            </a:r>
            <a:endParaRPr lang="en-SG" sz="3600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 Black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836613"/>
            <a:ext cx="8964612" cy="58324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400" baseline="54000" smtClean="0">
                <a:solidFill>
                  <a:schemeClr val="bg1"/>
                </a:solidFill>
                <a:ea typeface="SimSun" pitchFamily="2" charset="-122"/>
              </a:rPr>
              <a:t>1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有 一 根苇 子 赐 给 我 ， 当 作 量 度 的 杖。且 有 话 说 ， “起 来 ， 在来临的大逼迫中，去保守圣徒的灵命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 (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其次要保守历代的教会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)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，在此期待她最终的胜利和量 度 （保持？）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 [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属天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]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的 香坛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,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并数算教会中或在祭坛那里的信徒。</a:t>
            </a:r>
            <a:r>
              <a:rPr lang="en-US" altLang="zh-CN" sz="2400" baseline="54000" smtClean="0">
                <a:solidFill>
                  <a:schemeClr val="bg1"/>
                </a:solidFill>
                <a:ea typeface="SimSun" pitchFamily="2" charset="-122"/>
              </a:rPr>
              <a:t>2 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但是排除那些被逼迫的圣徒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…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因为他们还未被神保护，免受外邦人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/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列国的逼迫。神会暂时将他的跟随者交在罪人手中。圣徒将于末世的大灾难中，在肉体上受出奇的苦。</a:t>
            </a:r>
            <a:r>
              <a:rPr lang="en-US" altLang="zh-CN" sz="2400" baseline="54000" smtClean="0">
                <a:solidFill>
                  <a:schemeClr val="bg1"/>
                </a:solidFill>
                <a:ea typeface="SimSun" pitchFamily="2" charset="-122"/>
              </a:rPr>
              <a:t>3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我会将能力赐给为我作见证的教会，而他们将说预言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1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，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260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天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,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身穿麻衣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… [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但被杀后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] </a:t>
            </a:r>
            <a:r>
              <a:rPr lang="en-US" altLang="zh-CN" sz="2400" baseline="30000" smtClean="0">
                <a:solidFill>
                  <a:schemeClr val="bg1"/>
                </a:solidFill>
                <a:ea typeface="SimSun" pitchFamily="2" charset="-122"/>
              </a:rPr>
              <a:t>8 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他们的尸体将躺卧于耶路撒冷和罗马的街道上，这城市代表那些低档神的城市 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[</a:t>
            </a:r>
            <a:r>
              <a:rPr lang="zh-CN" altLang="en-US" sz="2400" smtClean="0">
                <a:solidFill>
                  <a:schemeClr val="bg1"/>
                </a:solidFill>
                <a:ea typeface="SimSun" pitchFamily="2" charset="-122"/>
              </a:rPr>
              <a:t>过后他们将领受</a:t>
            </a:r>
            <a:r>
              <a:rPr lang="en-US" altLang="zh-CN" sz="2400" smtClean="0">
                <a:solidFill>
                  <a:schemeClr val="bg1"/>
                </a:solidFill>
                <a:ea typeface="SimSun" pitchFamily="2" charset="-122"/>
              </a:rPr>
              <a:t>] </a:t>
            </a:r>
            <a:r>
              <a:rPr lang="en-US" altLang="zh-CN" sz="2400" baseline="54000" smtClean="0">
                <a:solidFill>
                  <a:schemeClr val="bg1"/>
                </a:solidFill>
                <a:ea typeface="SimSun" pitchFamily="2" charset="-122"/>
              </a:rPr>
              <a:t>11-12</a:t>
            </a:r>
            <a:r>
              <a:rPr lang="zh-CN" altLang="en-US" sz="2400" b="1" smtClean="0">
                <a:solidFill>
                  <a:schemeClr val="bg1"/>
                </a:solidFill>
                <a:ea typeface="SimSun" pitchFamily="2" charset="-122"/>
              </a:rPr>
              <a:t>先知对教会未来被提上天的预告。</a:t>
            </a:r>
            <a:endParaRPr lang="en-US" altLang="zh-CN" sz="2400" smtClean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8388350" y="79375"/>
            <a:ext cx="703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330b</a:t>
            </a:r>
          </a:p>
        </p:txBody>
      </p:sp>
      <p:sp>
        <p:nvSpPr>
          <p:cNvPr id="6195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95400" cy="381000"/>
          </a:xfrm>
        </p:spPr>
        <p:txBody>
          <a:bodyPr/>
          <a:lstStyle/>
          <a:p>
            <a:r>
              <a:rPr lang="en-US" altLang="zh-CN" sz="800" smtClean="0">
                <a:solidFill>
                  <a:srgbClr val="800000"/>
                </a:solidFill>
                <a:ea typeface="SimSun" pitchFamily="2" charset="-122"/>
              </a:rPr>
              <a:t>Symbolic-Literal Summary (Osborne)</a:t>
            </a:r>
          </a:p>
        </p:txBody>
      </p:sp>
    </p:spTree>
    <p:extLst>
      <p:ext uri="{BB962C8B-B14F-4D97-AF65-F5344CB8AC3E}">
        <p14:creationId xmlns:p14="http://schemas.microsoft.com/office/powerpoint/2010/main" val="1743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WordArt 2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48244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6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启示录 </a:t>
            </a:r>
            <a:r>
              <a:rPr lang="en-US" altLang="ja-JP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11 - </a:t>
            </a:r>
            <a:r>
              <a:rPr lang="en-SG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Thomas (</a:t>
            </a:r>
            <a:r>
              <a:rPr lang="ja-JP" altLang="en-US" sz="36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MS PGothic" pitchFamily="34" charset="-128"/>
                <a:cs typeface="ＭＳ Ｐゴシック" charset="0"/>
              </a:rPr>
              <a:t>字面</a:t>
            </a:r>
            <a:r>
              <a:rPr lang="en-US" altLang="ja-JP" sz="3600" kern="10" dirty="0">
                <a:ln w="9525">
                  <a:solidFill>
                    <a:srgbClr val="000000"/>
                  </a:solidFill>
                  <a:round/>
                  <a:headEnd/>
                  <a:tailEnd type="none" w="lg" len="lg"/>
                </a:ln>
                <a:solidFill>
                  <a:srgbClr val="FFFFFF"/>
                </a:solidFill>
                <a:latin typeface="Arial Black"/>
                <a:ea typeface="MS PGothic" pitchFamily="34" charset="-128"/>
                <a:cs typeface="ＭＳ Ｐゴシック" charset="0"/>
              </a:rPr>
              <a:t>)</a:t>
            </a:r>
            <a:endParaRPr lang="en-SG" sz="3600" kern="10" dirty="0"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solidFill>
                <a:srgbClr val="FFFFFF"/>
              </a:solidFill>
              <a:latin typeface="Arial Black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21571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1052513"/>
            <a:ext cx="8964612" cy="58324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800" baseline="54000" smtClean="0">
                <a:solidFill>
                  <a:srgbClr val="FFCCFF"/>
                </a:solidFill>
                <a:ea typeface="SimSun" pitchFamily="2" charset="-122"/>
              </a:rPr>
              <a:t>1</a:t>
            </a:r>
            <a:r>
              <a:rPr lang="zh-CN" altLang="en-US" sz="2800" smtClean="0">
                <a:solidFill>
                  <a:schemeClr val="bg1"/>
                </a:solidFill>
                <a:ea typeface="SimSun" pitchFamily="2" charset="-122"/>
              </a:rPr>
              <a:t>有 一 根苇 子 赐 给 我 ， 当 作 量 度 的 杖。且 有 话 说 ， “起 来 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，因神恩典的缘故，</a:t>
            </a:r>
            <a:r>
              <a:rPr lang="zh-CN" altLang="en-US" sz="2800" smtClean="0">
                <a:solidFill>
                  <a:schemeClr val="bg1"/>
                </a:solidFill>
                <a:ea typeface="SimSun" pitchFamily="2" charset="-122"/>
              </a:rPr>
              <a:t>将 耶路撒冷 未来的 殿 ，于基督正要再来之前 和圣所外院子中污秽的祭坛 ， 都 量 一 量，并量 一 量在 重建后的殿 中 敬畏神的余民。</a:t>
            </a:r>
            <a:r>
              <a:rPr lang="en-US" altLang="zh-CN" sz="2800" baseline="54000" smtClean="0">
                <a:solidFill>
                  <a:srgbClr val="FFCCFF"/>
                </a:solidFill>
                <a:ea typeface="SimSun" pitchFamily="2" charset="-122"/>
              </a:rPr>
              <a:t>2 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但因神恩典的缘故不要</a:t>
            </a:r>
            <a:r>
              <a:rPr lang="zh-CN" altLang="en-US" sz="2800" smtClean="0">
                <a:solidFill>
                  <a:schemeClr val="bg1"/>
                </a:solidFill>
                <a:ea typeface="SimSun" pitchFamily="2" charset="-122"/>
              </a:rPr>
              <a:t>量 那些没有神的恶人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… 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因为他们被排除在神恩典之外，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[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同时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] 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一群抵挡神的 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[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非犹太人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] 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将会压迫犹太余民。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  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他们将在但以理的第七十个星期的后半部践踏耶路撒冷。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  </a:t>
            </a:r>
            <a:r>
              <a:rPr lang="en-US" altLang="zh-CN" sz="2800" baseline="54000" smtClean="0">
                <a:solidFill>
                  <a:srgbClr val="FFCCFF"/>
                </a:solidFill>
                <a:ea typeface="SimSun" pitchFamily="2" charset="-122"/>
              </a:rPr>
              <a:t>3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A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我将会把我的能力赐给我的两位未来的先知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 (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很可能是摩西和以利亚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), 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而他们将会说语言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1,260 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天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, 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身穿麻衣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… [</a:t>
            </a:r>
            <a:r>
              <a:rPr lang="zh-CN" altLang="en-US" sz="2800" smtClean="0">
                <a:solidFill>
                  <a:schemeClr val="bg1"/>
                </a:solidFill>
                <a:ea typeface="SimSun" pitchFamily="2" charset="-122"/>
              </a:rPr>
              <a:t>但被杀后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] </a:t>
            </a:r>
            <a:r>
              <a:rPr lang="en-US" altLang="zh-CN" sz="2800" baseline="30000" smtClean="0">
                <a:solidFill>
                  <a:srgbClr val="FFCCFF"/>
                </a:solidFill>
                <a:ea typeface="SimSun" pitchFamily="2" charset="-122"/>
              </a:rPr>
              <a:t>8</a:t>
            </a:r>
            <a:r>
              <a:rPr lang="zh-CN" altLang="en-US" sz="2800" smtClean="0">
                <a:solidFill>
                  <a:schemeClr val="bg1"/>
                </a:solidFill>
                <a:ea typeface="SimSun" pitchFamily="2" charset="-122"/>
              </a:rPr>
              <a:t>他们的尸体将躺卧于耶路撒冷的街道上，三天半过后他们将会</a:t>
            </a:r>
            <a:r>
              <a:rPr lang="en-US" altLang="zh-CN" sz="2800" smtClean="0">
                <a:solidFill>
                  <a:srgbClr val="FFCCFF"/>
                </a:solidFill>
                <a:ea typeface="SimSun" pitchFamily="2" charset="-122"/>
              </a:rPr>
              <a:t>] </a:t>
            </a:r>
            <a:r>
              <a:rPr lang="en-US" altLang="zh-CN" sz="2800" baseline="54000" smtClean="0">
                <a:solidFill>
                  <a:srgbClr val="FFCCFF"/>
                </a:solidFill>
                <a:ea typeface="SimSun" pitchFamily="2" charset="-122"/>
              </a:rPr>
              <a:t>11-12</a:t>
            </a:r>
            <a:r>
              <a:rPr lang="zh-CN" altLang="en-US" sz="2800" smtClean="0">
                <a:solidFill>
                  <a:srgbClr val="FFCCFF"/>
                </a:solidFill>
                <a:ea typeface="SimSun" pitchFamily="2" charset="-122"/>
              </a:rPr>
              <a:t>复活。</a:t>
            </a:r>
            <a:endParaRPr lang="en-US" altLang="zh-CN" sz="2800" smtClean="0">
              <a:solidFill>
                <a:srgbClr val="FFCCFF"/>
              </a:solidFill>
              <a:ea typeface="SimSun" pitchFamily="2" charset="-122"/>
            </a:endParaRP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8459788" y="79375"/>
            <a:ext cx="703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330b</a:t>
            </a:r>
          </a:p>
        </p:txBody>
      </p:sp>
      <p:sp>
        <p:nvSpPr>
          <p:cNvPr id="6215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524000" cy="457200"/>
          </a:xfrm>
        </p:spPr>
        <p:txBody>
          <a:bodyPr/>
          <a:lstStyle/>
          <a:p>
            <a:r>
              <a:rPr lang="en-US" altLang="zh-CN" sz="800" smtClean="0">
                <a:ea typeface="SimSun" pitchFamily="2" charset="-122"/>
              </a:rPr>
              <a:t>Literal Summary (Thomas)</a:t>
            </a:r>
          </a:p>
        </p:txBody>
      </p:sp>
    </p:spTree>
    <p:extLst>
      <p:ext uri="{BB962C8B-B14F-4D97-AF65-F5344CB8AC3E}">
        <p14:creationId xmlns:p14="http://schemas.microsoft.com/office/powerpoint/2010/main" val="49425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569325" cy="906463"/>
          </a:xfrm>
          <a:prstGeom prst="rect">
            <a:avLst/>
          </a:prstGeom>
          <a:solidFill>
            <a:srgbClr val="660066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5200" dirty="0">
                <a:solidFill>
                  <a:srgbClr val="FFFFFF"/>
                </a:solidFill>
                <a:latin typeface="Times New Roman" charset="0"/>
              </a:rPr>
              <a:t>四</a:t>
            </a:r>
            <a:r>
              <a:rPr lang="zh-CN" altLang="en-US" sz="5200" dirty="0" smtClean="0">
                <a:solidFill>
                  <a:srgbClr val="FFFFFF"/>
                </a:solidFill>
                <a:latin typeface="Times New Roman" charset="0"/>
              </a:rPr>
              <a:t>个</a:t>
            </a:r>
            <a:r>
              <a:rPr lang="zh-CN" altLang="en-US" sz="5200" dirty="0">
                <a:solidFill>
                  <a:srgbClr val="FFFFFF"/>
                </a:solidFill>
                <a:latin typeface="Times New Roman" charset="0"/>
              </a:rPr>
              <a:t>说明</a:t>
            </a:r>
            <a:r>
              <a:rPr lang="zh-CN" altLang="en-US" sz="5200" dirty="0" smtClean="0">
                <a:solidFill>
                  <a:srgbClr val="FFFFFF"/>
                </a:solidFill>
                <a:latin typeface="Times New Roman" charset="0"/>
              </a:rPr>
              <a:t>的原则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395288" y="2036763"/>
            <a:ext cx="4532308" cy="586957"/>
          </a:xfrm>
          <a:prstGeom prst="rect">
            <a:avLst/>
          </a:prstGeom>
          <a:solidFill>
            <a:srgbClr val="660066"/>
          </a:solidFill>
          <a:ln w="9525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107763" dir="13500000" algn="ctr" rotWithShape="0">
              <a:schemeClr val="tx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SG" altLang="en-US" sz="3200" dirty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但 以 理一致</a:t>
            </a:r>
            <a:r>
              <a:rPr lang="zh-SG" altLang="en-US" sz="3200" dirty="0" smtClean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的</a:t>
            </a:r>
            <a:r>
              <a:rPr lang="zh-CN" altLang="en-US" sz="3200" dirty="0" smtClean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并行</a:t>
            </a:r>
            <a:r>
              <a:rPr lang="zh-SG" altLang="en-US" sz="3200" dirty="0" smtClean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预言</a:t>
            </a:r>
            <a:endParaRPr lang="en-US" sz="3200" dirty="0">
              <a:solidFill>
                <a:srgbClr val="DAE9FC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421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22388"/>
            <a:ext cx="2819400" cy="586957"/>
          </a:xfrm>
          <a:noFill/>
        </p:spPr>
        <p:txBody>
          <a:bodyPr lIns="90000" tIns="46800" rIns="90000" bIns="4680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SG" altLang="en-US" sz="3200" b="1" i="1" dirty="0">
                <a:latin typeface="Comic Sans MS" charset="0"/>
                <a:ea typeface="ＭＳ Ｐゴシック" charset="0"/>
                <a:cs typeface="ＭＳ Ｐゴシック" charset="0"/>
              </a:rPr>
              <a:t>原则</a:t>
            </a:r>
            <a:r>
              <a:rPr lang="en-US" sz="3200" b="1" i="1" dirty="0" smtClean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i="1" dirty="0">
                <a:latin typeface="Comic Sans MS" charset="0"/>
                <a:ea typeface="ＭＳ Ｐゴシック" charset="0"/>
                <a:cs typeface="ＭＳ Ｐゴシック" charset="0"/>
              </a:rPr>
              <a:t>#2</a:t>
            </a:r>
          </a:p>
        </p:txBody>
      </p:sp>
      <p:pic>
        <p:nvPicPr>
          <p:cNvPr id="734213" name="Picture 1" descr="Dan 6 Dan Pray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71813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9"/>
          <p:cNvSpPr>
            <a:spLocks noChangeArrowheads="1"/>
          </p:cNvSpPr>
          <p:nvPr/>
        </p:nvSpPr>
        <p:spPr bwMode="auto">
          <a:xfrm rot="5400000">
            <a:off x="5076031" y="2782094"/>
            <a:ext cx="6985001" cy="136683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启示录</a:t>
            </a:r>
            <a:endParaRPr lang="en-US" sz="8000" b="1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552976" name="Picture 16" descr="int_rvv_c17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591050"/>
            <a:ext cx="3008312" cy="2266950"/>
          </a:xfrm>
        </p:spPr>
      </p:pic>
      <p:sp>
        <p:nvSpPr>
          <p:cNvPr id="552979" name="Rectangle 19"/>
          <p:cNvSpPr>
            <a:spLocks noGrp="1" noChangeArrowheads="1"/>
          </p:cNvSpPr>
          <p:nvPr>
            <p:ph type="title"/>
          </p:nvPr>
        </p:nvSpPr>
        <p:spPr>
          <a:xfrm rot="5400000">
            <a:off x="-2794794" y="2769394"/>
            <a:ext cx="6913563" cy="1323975"/>
          </a:xfrm>
          <a:solidFill>
            <a:srgbClr val="FFCC00"/>
          </a:solidFill>
          <a:effectLst>
            <a:outerShdw blurRad="63500" dist="46662" dir="3284183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r>
              <a:rPr lang="zh-CN" altLang="en-US" sz="8000" b="1" smtClean="0">
                <a:ea typeface="SimSun" pitchFamily="2" charset="-122"/>
              </a:rPr>
              <a:t>但以理</a:t>
            </a:r>
            <a:endParaRPr lang="en-US" sz="8000" b="1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133600" y="234950"/>
            <a:ext cx="5400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480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七年之约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ＭＳ Ｐゴシック" charset="0"/>
              </a:rPr>
              <a:t>1290/1260</a:t>
            </a:r>
            <a:r>
              <a:rPr lang="zh-CN" altLang="en-US" sz="440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日之试炼</a:t>
            </a:r>
            <a:endParaRPr lang="en-US" altLang="ja-JP" sz="4400">
              <a:solidFill>
                <a:srgbClr val="FFFF00"/>
              </a:solidFill>
              <a:latin typeface="Times New Roman" pitchFamily="18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480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十角兽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4800">
              <a:solidFill>
                <a:srgbClr val="FFFF00"/>
              </a:solidFill>
              <a:latin typeface="Times New Roman" pitchFamily="18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5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47675"/>
            <a:ext cx="84010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4284663" y="2708275"/>
            <a:ext cx="4462462" cy="32416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启示录</a:t>
            </a:r>
            <a:r>
              <a:rPr lang="en-US" altLang="ja-JP" sz="28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rPr>
              <a:t>16:12   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第六位天使把碗倒在</a:t>
            </a:r>
            <a:r>
              <a:rPr lang="zh-CN" altLang="en-US" sz="280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幼发拉底</a:t>
            </a:r>
            <a:r>
              <a:rPr lang="zh-CN" altLang="en-US" sz="28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大河上，</a:t>
            </a:r>
            <a:r>
              <a:rPr lang="zh-CN" altLang="en-US" sz="280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河水就干了</a:t>
            </a:r>
            <a:r>
              <a:rPr lang="zh-CN" altLang="en-US" sz="28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，为了要给那些从东方来的王预备道路。</a:t>
            </a:r>
            <a:endParaRPr lang="en-US" sz="2800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15430" name="Freeform 6"/>
          <p:cNvSpPr>
            <a:spLocks/>
          </p:cNvSpPr>
          <p:nvPr/>
        </p:nvSpPr>
        <p:spPr bwMode="auto">
          <a:xfrm>
            <a:off x="668338" y="1617663"/>
            <a:ext cx="3225800" cy="514350"/>
          </a:xfrm>
          <a:custGeom>
            <a:avLst/>
            <a:gdLst>
              <a:gd name="T0" fmla="*/ 2147483647 w 2032"/>
              <a:gd name="T1" fmla="*/ 0 h 1685"/>
              <a:gd name="T2" fmla="*/ 2147483647 w 2032"/>
              <a:gd name="T3" fmla="*/ 2147483647 h 1685"/>
              <a:gd name="T4" fmla="*/ 2147483647 w 2032"/>
              <a:gd name="T5" fmla="*/ 2147483647 h 1685"/>
              <a:gd name="T6" fmla="*/ 2147483647 w 2032"/>
              <a:gd name="T7" fmla="*/ 2147483647 h 1685"/>
              <a:gd name="T8" fmla="*/ 2147483647 w 2032"/>
              <a:gd name="T9" fmla="*/ 2147483647 h 1685"/>
              <a:gd name="T10" fmla="*/ 2147483647 w 2032"/>
              <a:gd name="T11" fmla="*/ 2147483647 h 1685"/>
              <a:gd name="T12" fmla="*/ 2147483647 w 2032"/>
              <a:gd name="T13" fmla="*/ 2147483647 h 1685"/>
              <a:gd name="T14" fmla="*/ 2147483647 w 2032"/>
              <a:gd name="T15" fmla="*/ 2147483647 h 1685"/>
              <a:gd name="T16" fmla="*/ 2147483647 w 2032"/>
              <a:gd name="T17" fmla="*/ 2147483647 h 1685"/>
              <a:gd name="T18" fmla="*/ 2147483647 w 2032"/>
              <a:gd name="T19" fmla="*/ 2147483647 h 1685"/>
              <a:gd name="T20" fmla="*/ 2147483647 w 2032"/>
              <a:gd name="T21" fmla="*/ 2147483647 h 1685"/>
              <a:gd name="T22" fmla="*/ 2147483647 w 2032"/>
              <a:gd name="T23" fmla="*/ 2147483647 h 1685"/>
              <a:gd name="T24" fmla="*/ 2147483647 w 2032"/>
              <a:gd name="T25" fmla="*/ 2147483647 h 1685"/>
              <a:gd name="T26" fmla="*/ 2147483647 w 2032"/>
              <a:gd name="T27" fmla="*/ 2147483647 h 1685"/>
              <a:gd name="T28" fmla="*/ 2147483647 w 2032"/>
              <a:gd name="T29" fmla="*/ 2147483647 h 1685"/>
              <a:gd name="T30" fmla="*/ 2147483647 w 2032"/>
              <a:gd name="T31" fmla="*/ 2147483647 h 1685"/>
              <a:gd name="T32" fmla="*/ 2147483647 w 2032"/>
              <a:gd name="T33" fmla="*/ 2147483647 h 1685"/>
              <a:gd name="T34" fmla="*/ 2147483647 w 2032"/>
              <a:gd name="T35" fmla="*/ 2147483647 h 1685"/>
              <a:gd name="T36" fmla="*/ 2147483647 w 2032"/>
              <a:gd name="T37" fmla="*/ 2147483647 h 1685"/>
              <a:gd name="T38" fmla="*/ 2147483647 w 2032"/>
              <a:gd name="T39" fmla="*/ 2147483647 h 1685"/>
              <a:gd name="T40" fmla="*/ 2147483647 w 2032"/>
              <a:gd name="T41" fmla="*/ 2147483647 h 1685"/>
              <a:gd name="T42" fmla="*/ 2147483647 w 2032"/>
              <a:gd name="T43" fmla="*/ 2147483647 h 1685"/>
              <a:gd name="T44" fmla="*/ 2147483647 w 2032"/>
              <a:gd name="T45" fmla="*/ 2147483647 h 1685"/>
              <a:gd name="T46" fmla="*/ 2147483647 w 2032"/>
              <a:gd name="T47" fmla="*/ 2147483647 h 1685"/>
              <a:gd name="T48" fmla="*/ 2147483647 w 2032"/>
              <a:gd name="T49" fmla="*/ 2147483647 h 1685"/>
              <a:gd name="T50" fmla="*/ 2147483647 w 2032"/>
              <a:gd name="T51" fmla="*/ 2147483647 h 1685"/>
              <a:gd name="T52" fmla="*/ 2147483647 w 2032"/>
              <a:gd name="T53" fmla="*/ 2147483647 h 1685"/>
              <a:gd name="T54" fmla="*/ 2147483647 w 2032"/>
              <a:gd name="T55" fmla="*/ 2147483647 h 1685"/>
              <a:gd name="T56" fmla="*/ 2147483647 w 2032"/>
              <a:gd name="T57" fmla="*/ 2147483647 h 1685"/>
              <a:gd name="T58" fmla="*/ 2147483647 w 2032"/>
              <a:gd name="T59" fmla="*/ 2147483647 h 1685"/>
              <a:gd name="T60" fmla="*/ 2147483647 w 2032"/>
              <a:gd name="T61" fmla="*/ 2147483647 h 1685"/>
              <a:gd name="T62" fmla="*/ 2147483647 w 2032"/>
              <a:gd name="T63" fmla="*/ 2147483647 h 1685"/>
              <a:gd name="T64" fmla="*/ 2147483647 w 2032"/>
              <a:gd name="T65" fmla="*/ 2147483647 h 1685"/>
              <a:gd name="T66" fmla="*/ 2147483647 w 2032"/>
              <a:gd name="T67" fmla="*/ 2147483647 h 1685"/>
              <a:gd name="T68" fmla="*/ 2147483647 w 2032"/>
              <a:gd name="T69" fmla="*/ 2147483647 h 1685"/>
              <a:gd name="T70" fmla="*/ 2147483647 w 2032"/>
              <a:gd name="T71" fmla="*/ 2147483647 h 1685"/>
              <a:gd name="T72" fmla="*/ 2147483647 w 2032"/>
              <a:gd name="T73" fmla="*/ 2147483647 h 1685"/>
              <a:gd name="T74" fmla="*/ 2147483647 w 2032"/>
              <a:gd name="T75" fmla="*/ 2147483647 h 1685"/>
              <a:gd name="T76" fmla="*/ 2147483647 w 2032"/>
              <a:gd name="T77" fmla="*/ 2147483647 h 1685"/>
              <a:gd name="T78" fmla="*/ 2147483647 w 2032"/>
              <a:gd name="T79" fmla="*/ 2147483647 h 1685"/>
              <a:gd name="T80" fmla="*/ 2147483647 w 2032"/>
              <a:gd name="T81" fmla="*/ 2147483647 h 168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32"/>
              <a:gd name="T124" fmla="*/ 0 h 1685"/>
              <a:gd name="T125" fmla="*/ 2032 w 2032"/>
              <a:gd name="T126" fmla="*/ 1685 h 168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32" h="1685">
                <a:moveTo>
                  <a:pt x="6" y="0"/>
                </a:moveTo>
                <a:cubicBezTo>
                  <a:pt x="4" y="6"/>
                  <a:pt x="0" y="12"/>
                  <a:pt x="1" y="19"/>
                </a:cubicBezTo>
                <a:cubicBezTo>
                  <a:pt x="2" y="29"/>
                  <a:pt x="11" y="48"/>
                  <a:pt x="11" y="48"/>
                </a:cubicBezTo>
                <a:cubicBezTo>
                  <a:pt x="14" y="77"/>
                  <a:pt x="15" y="116"/>
                  <a:pt x="30" y="144"/>
                </a:cubicBezTo>
                <a:cubicBezTo>
                  <a:pt x="38" y="159"/>
                  <a:pt x="48" y="170"/>
                  <a:pt x="54" y="187"/>
                </a:cubicBezTo>
                <a:cubicBezTo>
                  <a:pt x="52" y="214"/>
                  <a:pt x="51" y="242"/>
                  <a:pt x="49" y="269"/>
                </a:cubicBezTo>
                <a:cubicBezTo>
                  <a:pt x="48" y="276"/>
                  <a:pt x="40" y="311"/>
                  <a:pt x="49" y="322"/>
                </a:cubicBezTo>
                <a:cubicBezTo>
                  <a:pt x="59" y="334"/>
                  <a:pt x="93" y="336"/>
                  <a:pt x="93" y="336"/>
                </a:cubicBezTo>
                <a:cubicBezTo>
                  <a:pt x="150" y="377"/>
                  <a:pt x="322" y="359"/>
                  <a:pt x="347" y="360"/>
                </a:cubicBezTo>
                <a:cubicBezTo>
                  <a:pt x="379" y="371"/>
                  <a:pt x="380" y="396"/>
                  <a:pt x="395" y="422"/>
                </a:cubicBezTo>
                <a:cubicBezTo>
                  <a:pt x="412" y="453"/>
                  <a:pt x="438" y="498"/>
                  <a:pt x="472" y="509"/>
                </a:cubicBezTo>
                <a:cubicBezTo>
                  <a:pt x="483" y="526"/>
                  <a:pt x="498" y="531"/>
                  <a:pt x="510" y="547"/>
                </a:cubicBezTo>
                <a:cubicBezTo>
                  <a:pt x="516" y="555"/>
                  <a:pt x="551" y="612"/>
                  <a:pt x="553" y="619"/>
                </a:cubicBezTo>
                <a:cubicBezTo>
                  <a:pt x="555" y="624"/>
                  <a:pt x="555" y="630"/>
                  <a:pt x="558" y="634"/>
                </a:cubicBezTo>
                <a:cubicBezTo>
                  <a:pt x="568" y="646"/>
                  <a:pt x="592" y="658"/>
                  <a:pt x="606" y="667"/>
                </a:cubicBezTo>
                <a:cubicBezTo>
                  <a:pt x="663" y="662"/>
                  <a:pt x="675" y="658"/>
                  <a:pt x="736" y="667"/>
                </a:cubicBezTo>
                <a:cubicBezTo>
                  <a:pt x="758" y="670"/>
                  <a:pt x="773" y="684"/>
                  <a:pt x="793" y="691"/>
                </a:cubicBezTo>
                <a:cubicBezTo>
                  <a:pt x="812" y="710"/>
                  <a:pt x="840" y="723"/>
                  <a:pt x="865" y="734"/>
                </a:cubicBezTo>
                <a:cubicBezTo>
                  <a:pt x="874" y="738"/>
                  <a:pt x="894" y="744"/>
                  <a:pt x="894" y="744"/>
                </a:cubicBezTo>
                <a:cubicBezTo>
                  <a:pt x="915" y="774"/>
                  <a:pt x="911" y="839"/>
                  <a:pt x="937" y="854"/>
                </a:cubicBezTo>
                <a:cubicBezTo>
                  <a:pt x="951" y="862"/>
                  <a:pt x="966" y="865"/>
                  <a:pt x="981" y="869"/>
                </a:cubicBezTo>
                <a:cubicBezTo>
                  <a:pt x="992" y="872"/>
                  <a:pt x="1014" y="878"/>
                  <a:pt x="1014" y="878"/>
                </a:cubicBezTo>
                <a:cubicBezTo>
                  <a:pt x="1036" y="911"/>
                  <a:pt x="1071" y="910"/>
                  <a:pt x="1105" y="922"/>
                </a:cubicBezTo>
                <a:cubicBezTo>
                  <a:pt x="1120" y="943"/>
                  <a:pt x="1131" y="961"/>
                  <a:pt x="1149" y="979"/>
                </a:cubicBezTo>
                <a:cubicBezTo>
                  <a:pt x="1159" y="989"/>
                  <a:pt x="1177" y="1008"/>
                  <a:pt x="1177" y="1008"/>
                </a:cubicBezTo>
                <a:cubicBezTo>
                  <a:pt x="1186" y="1033"/>
                  <a:pt x="1198" y="1061"/>
                  <a:pt x="1221" y="1075"/>
                </a:cubicBezTo>
                <a:cubicBezTo>
                  <a:pt x="1230" y="1090"/>
                  <a:pt x="1234" y="1110"/>
                  <a:pt x="1245" y="1123"/>
                </a:cubicBezTo>
                <a:cubicBezTo>
                  <a:pt x="1256" y="1136"/>
                  <a:pt x="1271" y="1149"/>
                  <a:pt x="1283" y="1162"/>
                </a:cubicBezTo>
                <a:cubicBezTo>
                  <a:pt x="1294" y="1203"/>
                  <a:pt x="1281" y="1161"/>
                  <a:pt x="1297" y="1195"/>
                </a:cubicBezTo>
                <a:cubicBezTo>
                  <a:pt x="1311" y="1223"/>
                  <a:pt x="1302" y="1256"/>
                  <a:pt x="1336" y="1267"/>
                </a:cubicBezTo>
                <a:cubicBezTo>
                  <a:pt x="1350" y="1277"/>
                  <a:pt x="1384" y="1286"/>
                  <a:pt x="1384" y="1286"/>
                </a:cubicBezTo>
                <a:cubicBezTo>
                  <a:pt x="1401" y="1298"/>
                  <a:pt x="1414" y="1310"/>
                  <a:pt x="1432" y="1320"/>
                </a:cubicBezTo>
                <a:cubicBezTo>
                  <a:pt x="1446" y="1349"/>
                  <a:pt x="1463" y="1376"/>
                  <a:pt x="1480" y="1402"/>
                </a:cubicBezTo>
                <a:cubicBezTo>
                  <a:pt x="1496" y="1426"/>
                  <a:pt x="1589" y="1433"/>
                  <a:pt x="1609" y="1435"/>
                </a:cubicBezTo>
                <a:cubicBezTo>
                  <a:pt x="1639" y="1441"/>
                  <a:pt x="1662" y="1459"/>
                  <a:pt x="1691" y="1469"/>
                </a:cubicBezTo>
                <a:cubicBezTo>
                  <a:pt x="1725" y="1481"/>
                  <a:pt x="1762" y="1483"/>
                  <a:pt x="1797" y="1488"/>
                </a:cubicBezTo>
                <a:cubicBezTo>
                  <a:pt x="1817" y="1495"/>
                  <a:pt x="1834" y="1505"/>
                  <a:pt x="1854" y="1512"/>
                </a:cubicBezTo>
                <a:cubicBezTo>
                  <a:pt x="1874" y="1531"/>
                  <a:pt x="1890" y="1551"/>
                  <a:pt x="1917" y="1560"/>
                </a:cubicBezTo>
                <a:cubicBezTo>
                  <a:pt x="1934" y="1577"/>
                  <a:pt x="1942" y="1577"/>
                  <a:pt x="1965" y="1584"/>
                </a:cubicBezTo>
                <a:cubicBezTo>
                  <a:pt x="1974" y="1587"/>
                  <a:pt x="1993" y="1594"/>
                  <a:pt x="1993" y="1594"/>
                </a:cubicBezTo>
                <a:cubicBezTo>
                  <a:pt x="2011" y="1619"/>
                  <a:pt x="2032" y="1653"/>
                  <a:pt x="2032" y="1685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15433" name="Text Box 9"/>
          <p:cNvSpPr txBox="1">
            <a:spLocks noChangeArrowheads="1"/>
          </p:cNvSpPr>
          <p:nvPr/>
        </p:nvSpPr>
        <p:spPr bwMode="auto">
          <a:xfrm>
            <a:off x="539750" y="4484688"/>
            <a:ext cx="16938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cs typeface="ＭＳ Ｐゴシック" charset="0"/>
              </a:rPr>
              <a:t>100 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解经书</a:t>
            </a:r>
          </a:p>
        </p:txBody>
      </p:sp>
      <p:sp>
        <p:nvSpPr>
          <p:cNvPr id="615434" name="Text Box 10"/>
          <p:cNvSpPr txBox="1">
            <a:spLocks noChangeArrowheads="1"/>
          </p:cNvSpPr>
          <p:nvPr/>
        </p:nvSpPr>
        <p:spPr bwMode="auto">
          <a:xfrm>
            <a:off x="539750" y="5084763"/>
            <a:ext cx="1252538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cs typeface="ＭＳ Ｐゴシック" charset="0"/>
              </a:rPr>
              <a:t>57 </a:t>
            </a:r>
            <a:r>
              <a:rPr lang="zh-CN" altLang="en-US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解释</a:t>
            </a:r>
          </a:p>
        </p:txBody>
      </p:sp>
      <p:sp>
        <p:nvSpPr>
          <p:cNvPr id="615435" name="Line 11"/>
          <p:cNvSpPr>
            <a:spLocks noChangeShapeType="1"/>
          </p:cNvSpPr>
          <p:nvPr/>
        </p:nvSpPr>
        <p:spPr bwMode="auto">
          <a:xfrm>
            <a:off x="1116013" y="1989138"/>
            <a:ext cx="0" cy="3603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15436" name="Freeform 12"/>
          <p:cNvSpPr>
            <a:spLocks/>
          </p:cNvSpPr>
          <p:nvPr/>
        </p:nvSpPr>
        <p:spPr bwMode="auto">
          <a:xfrm>
            <a:off x="561975" y="1519238"/>
            <a:ext cx="520700" cy="457200"/>
          </a:xfrm>
          <a:custGeom>
            <a:avLst/>
            <a:gdLst>
              <a:gd name="T0" fmla="*/ 2147483647 w 328"/>
              <a:gd name="T1" fmla="*/ 0 h 435"/>
              <a:gd name="T2" fmla="*/ 2147483647 w 328"/>
              <a:gd name="T3" fmla="*/ 2147483647 h 435"/>
              <a:gd name="T4" fmla="*/ 2147483647 w 328"/>
              <a:gd name="T5" fmla="*/ 2147483647 h 435"/>
              <a:gd name="T6" fmla="*/ 2147483647 w 328"/>
              <a:gd name="T7" fmla="*/ 2147483647 h 435"/>
              <a:gd name="T8" fmla="*/ 2147483647 w 328"/>
              <a:gd name="T9" fmla="*/ 2147483647 h 435"/>
              <a:gd name="T10" fmla="*/ 2147483647 w 328"/>
              <a:gd name="T11" fmla="*/ 2147483647 h 435"/>
              <a:gd name="T12" fmla="*/ 2147483647 w 328"/>
              <a:gd name="T13" fmla="*/ 2147483647 h 435"/>
              <a:gd name="T14" fmla="*/ 2147483647 w 328"/>
              <a:gd name="T15" fmla="*/ 2147483647 h 435"/>
              <a:gd name="T16" fmla="*/ 2147483647 w 328"/>
              <a:gd name="T17" fmla="*/ 2147483647 h 435"/>
              <a:gd name="T18" fmla="*/ 2147483647 w 328"/>
              <a:gd name="T19" fmla="*/ 2147483647 h 435"/>
              <a:gd name="T20" fmla="*/ 2147483647 w 328"/>
              <a:gd name="T21" fmla="*/ 2147483647 h 435"/>
              <a:gd name="T22" fmla="*/ 2147483647 w 328"/>
              <a:gd name="T23" fmla="*/ 2147483647 h 435"/>
              <a:gd name="T24" fmla="*/ 2147483647 w 328"/>
              <a:gd name="T25" fmla="*/ 2147483647 h 435"/>
              <a:gd name="T26" fmla="*/ 2147483647 w 328"/>
              <a:gd name="T27" fmla="*/ 2147483647 h 435"/>
              <a:gd name="T28" fmla="*/ 2147483647 w 328"/>
              <a:gd name="T29" fmla="*/ 2147483647 h 435"/>
              <a:gd name="T30" fmla="*/ 2147483647 w 328"/>
              <a:gd name="T31" fmla="*/ 2147483647 h 435"/>
              <a:gd name="T32" fmla="*/ 2147483647 w 328"/>
              <a:gd name="T33" fmla="*/ 2147483647 h 435"/>
              <a:gd name="T34" fmla="*/ 2147483647 w 328"/>
              <a:gd name="T35" fmla="*/ 2147483647 h 435"/>
              <a:gd name="T36" fmla="*/ 2147483647 w 328"/>
              <a:gd name="T37" fmla="*/ 2147483647 h 435"/>
              <a:gd name="T38" fmla="*/ 2147483647 w 328"/>
              <a:gd name="T39" fmla="*/ 2147483647 h 435"/>
              <a:gd name="T40" fmla="*/ 2147483647 w 328"/>
              <a:gd name="T41" fmla="*/ 2147483647 h 435"/>
              <a:gd name="T42" fmla="*/ 2147483647 w 328"/>
              <a:gd name="T43" fmla="*/ 0 h 43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8"/>
              <a:gd name="T67" fmla="*/ 0 h 435"/>
              <a:gd name="T68" fmla="*/ 328 w 328"/>
              <a:gd name="T69" fmla="*/ 435 h 43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8" h="435">
                <a:moveTo>
                  <a:pt x="11" y="0"/>
                </a:moveTo>
                <a:cubicBezTo>
                  <a:pt x="14" y="91"/>
                  <a:pt x="0" y="97"/>
                  <a:pt x="40" y="147"/>
                </a:cubicBezTo>
                <a:cubicBezTo>
                  <a:pt x="47" y="156"/>
                  <a:pt x="48" y="165"/>
                  <a:pt x="56" y="173"/>
                </a:cubicBezTo>
                <a:cubicBezTo>
                  <a:pt x="61" y="188"/>
                  <a:pt x="70" y="201"/>
                  <a:pt x="75" y="217"/>
                </a:cubicBezTo>
                <a:cubicBezTo>
                  <a:pt x="73" y="253"/>
                  <a:pt x="54" y="345"/>
                  <a:pt x="88" y="374"/>
                </a:cubicBezTo>
                <a:cubicBezTo>
                  <a:pt x="103" y="424"/>
                  <a:pt x="131" y="426"/>
                  <a:pt x="177" y="435"/>
                </a:cubicBezTo>
                <a:cubicBezTo>
                  <a:pt x="218" y="434"/>
                  <a:pt x="258" y="434"/>
                  <a:pt x="299" y="432"/>
                </a:cubicBezTo>
                <a:cubicBezTo>
                  <a:pt x="306" y="432"/>
                  <a:pt x="317" y="435"/>
                  <a:pt x="321" y="429"/>
                </a:cubicBezTo>
                <a:cubicBezTo>
                  <a:pt x="328" y="418"/>
                  <a:pt x="314" y="408"/>
                  <a:pt x="308" y="403"/>
                </a:cubicBezTo>
                <a:cubicBezTo>
                  <a:pt x="304" y="390"/>
                  <a:pt x="303" y="391"/>
                  <a:pt x="312" y="400"/>
                </a:cubicBezTo>
                <a:cubicBezTo>
                  <a:pt x="315" y="409"/>
                  <a:pt x="315" y="430"/>
                  <a:pt x="321" y="409"/>
                </a:cubicBezTo>
                <a:cubicBezTo>
                  <a:pt x="320" y="401"/>
                  <a:pt x="303" y="364"/>
                  <a:pt x="318" y="381"/>
                </a:cubicBezTo>
                <a:cubicBezTo>
                  <a:pt x="314" y="344"/>
                  <a:pt x="318" y="346"/>
                  <a:pt x="283" y="342"/>
                </a:cubicBezTo>
                <a:cubicBezTo>
                  <a:pt x="270" y="331"/>
                  <a:pt x="264" y="328"/>
                  <a:pt x="248" y="323"/>
                </a:cubicBezTo>
                <a:cubicBezTo>
                  <a:pt x="230" y="308"/>
                  <a:pt x="197" y="309"/>
                  <a:pt x="174" y="304"/>
                </a:cubicBezTo>
                <a:cubicBezTo>
                  <a:pt x="167" y="296"/>
                  <a:pt x="159" y="291"/>
                  <a:pt x="155" y="281"/>
                </a:cubicBezTo>
                <a:cubicBezTo>
                  <a:pt x="152" y="274"/>
                  <a:pt x="148" y="259"/>
                  <a:pt x="148" y="259"/>
                </a:cubicBezTo>
                <a:cubicBezTo>
                  <a:pt x="146" y="192"/>
                  <a:pt x="155" y="164"/>
                  <a:pt x="126" y="115"/>
                </a:cubicBezTo>
                <a:cubicBezTo>
                  <a:pt x="122" y="98"/>
                  <a:pt x="119" y="77"/>
                  <a:pt x="104" y="67"/>
                </a:cubicBezTo>
                <a:cubicBezTo>
                  <a:pt x="99" y="54"/>
                  <a:pt x="97" y="49"/>
                  <a:pt x="84" y="45"/>
                </a:cubicBezTo>
                <a:cubicBezTo>
                  <a:pt x="73" y="33"/>
                  <a:pt x="59" y="21"/>
                  <a:pt x="43" y="16"/>
                </a:cubicBezTo>
                <a:cubicBezTo>
                  <a:pt x="37" y="10"/>
                  <a:pt x="11" y="2"/>
                  <a:pt x="11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8471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  <a:solidFill>
            <a:srgbClr val="000066"/>
          </a:solidFill>
        </p:spPr>
        <p:txBody>
          <a:bodyPr/>
          <a:lstStyle/>
          <a:p>
            <a:r>
              <a:rPr lang="zh-CN" altLang="en-US" sz="4000" smtClean="0">
                <a:solidFill>
                  <a:srgbClr val="FFFF66"/>
                </a:solidFill>
                <a:ea typeface="SimSun" pitchFamily="2" charset="-122"/>
              </a:rPr>
              <a:t>若不跟从正常的语法，</a:t>
            </a:r>
            <a:br>
              <a:rPr lang="zh-CN" altLang="en-US" sz="4000" smtClean="0">
                <a:solidFill>
                  <a:srgbClr val="FFFF66"/>
                </a:solidFill>
                <a:ea typeface="SimSun" pitchFamily="2" charset="-122"/>
              </a:rPr>
            </a:br>
            <a:r>
              <a:rPr lang="zh-CN" altLang="en-US" sz="4000" smtClean="0">
                <a:solidFill>
                  <a:srgbClr val="FFFF66"/>
                </a:solidFill>
                <a:ea typeface="SimSun" pitchFamily="2" charset="-122"/>
              </a:rPr>
              <a:t>将会发生什么事呢？</a:t>
            </a:r>
            <a:endParaRPr lang="en-US" sz="4000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0492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615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8" grpId="0" animBg="1" autoUpdateAnimBg="0"/>
      <p:bldP spid="615430" grpId="0" animBg="1"/>
      <p:bldP spid="615430" grpId="1" animBg="1"/>
      <p:bldP spid="615433" grpId="0" animBg="1" autoUpdateAnimBg="0"/>
      <p:bldP spid="615434" grpId="0" animBg="1" autoUpdateAnimBg="0"/>
      <p:bldP spid="615435" grpId="0" animBg="1"/>
      <p:bldP spid="6154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5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28433"/>
              </p:ext>
            </p:extLst>
          </p:nvPr>
        </p:nvGraphicFramePr>
        <p:xfrm>
          <a:off x="0" y="639763"/>
          <a:ext cx="9144000" cy="6086474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  <a:gridCol w="838200"/>
                <a:gridCol w="762000"/>
                <a:gridCol w="838200"/>
                <a:gridCol w="609600"/>
                <a:gridCol w="685800"/>
                <a:gridCol w="685800"/>
                <a:gridCol w="762000"/>
                <a:gridCol w="762000"/>
                <a:gridCol w="838200"/>
                <a:gridCol w="990600"/>
              </a:tblGrid>
              <a:tr h="371475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神</a:t>
                      </a: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万能主权在外邦人统治的时代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盖过但以理的主权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盖过外邦人的主权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盖过犹太人的主权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第一节</a:t>
                      </a:r>
                      <a:endParaRPr kumimoji="0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第二至七节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第八至十二节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叙述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叙述异象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异象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希伯来文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阿拉米文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希伯来文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外邦人名词称呼神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外邦人名词称呼神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犹太人名词称呼神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第三人称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(‘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但以理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’)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第三人称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(‘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但以理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’)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第一人称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(‘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我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’)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但以理的榜样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但以理讲解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国王的梦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天使讲解但以理的梦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大像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众国王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放逐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1:1-7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食物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1:8-16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尊崇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1:17-21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各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升职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金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火窑</a:t>
                      </a:r>
                      <a:endParaRPr kumimoji="0" lang="en-US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尼王</a:t>
                      </a:r>
                      <a:endParaRPr kumimoji="0" lang="en-US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放逐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伯王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筵席</a:t>
                      </a:r>
                      <a:endParaRPr kumimoji="0" lang="en-US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大王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狮子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全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大 兽</a:t>
                      </a:r>
                      <a:endParaRPr kumimoji="0" lang="en-US" altLang="ja-JP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玛代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-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波斯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至希腊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回到</a:t>
                      </a:r>
                      <a:endParaRPr kumimoji="0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“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七十个七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”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新旧约期间至大患难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10–12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71475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巴比伦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371475">
                <a:tc gridSpan="1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公元前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605-536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0919" name="Oval 7"/>
          <p:cNvSpPr>
            <a:spLocks noChangeArrowheads="1"/>
          </p:cNvSpPr>
          <p:nvPr/>
        </p:nvSpPr>
        <p:spPr bwMode="auto">
          <a:xfrm>
            <a:off x="152400" y="685800"/>
            <a:ext cx="8991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30854" name="Title 7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zh-CN" altLang="en-US" sz="3600" smtClean="0">
                <a:solidFill>
                  <a:schemeClr val="bg1"/>
                </a:solidFill>
                <a:ea typeface="SimSun" pitchFamily="2" charset="-122"/>
              </a:rPr>
              <a:t>但以理书图表</a:t>
            </a:r>
            <a:endParaRPr lang="en-US" sz="36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0855" name="TextBox 9"/>
          <p:cNvSpPr txBox="1">
            <a:spLocks noChangeArrowheads="1"/>
          </p:cNvSpPr>
          <p:nvPr/>
        </p:nvSpPr>
        <p:spPr bwMode="auto">
          <a:xfrm>
            <a:off x="8445500" y="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68237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1" name="Picture 5" descr="dan 7 beasts 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zh-CN" altLang="en-US" sz="6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但以理书</a:t>
            </a:r>
            <a:r>
              <a:rPr lang="en-US" altLang="zh-CN" sz="6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7</a:t>
            </a:r>
            <a:r>
              <a:rPr lang="zh-CN" altLang="en-US" sz="6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章里的四国</a:t>
            </a:r>
            <a:endParaRPr lang="en-US" sz="60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25193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巴比伦</a:t>
            </a:r>
            <a:endParaRPr lang="en-US" sz="4400" b="1" dirty="0" smtClean="0">
              <a:solidFill>
                <a:srgbClr val="FFFFFF"/>
              </a:solidFill>
              <a:effectLst>
                <a:glow rad="177800">
                  <a:srgbClr val="000000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19200" y="4798868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玛代</a:t>
            </a:r>
            <a:r>
              <a:rPr lang="en-US" altLang="zh-CN" sz="44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-</a:t>
            </a:r>
            <a:r>
              <a:rPr lang="zh-CN" altLang="en-US" sz="44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波斯 </a:t>
            </a:r>
            <a:endParaRPr lang="en-US" sz="4400" b="1" dirty="0" smtClean="0">
              <a:solidFill>
                <a:srgbClr val="FFFFFF"/>
              </a:solidFill>
              <a:effectLst>
                <a:glow rad="177800">
                  <a:srgbClr val="000000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86200" y="2436668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希腊</a:t>
            </a:r>
            <a:endParaRPr lang="en-US" sz="4400" b="1" dirty="0" smtClean="0">
              <a:solidFill>
                <a:srgbClr val="FFFFFF"/>
              </a:solidFill>
              <a:effectLst>
                <a:glow rad="177800">
                  <a:srgbClr val="000000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267200" y="4300352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罗马</a:t>
            </a:r>
            <a:endParaRPr lang="en-US" sz="4400" b="1" dirty="0" smtClean="0">
              <a:solidFill>
                <a:srgbClr val="FFFFFF"/>
              </a:solidFill>
              <a:effectLst>
                <a:glow rad="177800">
                  <a:srgbClr val="000000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445500" y="-5475"/>
            <a:ext cx="698178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331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zh-CN" altLang="en-US" sz="4000" dirty="0" smtClean="0"/>
              <a:t>第一大兽：有翅膀的狮子 （巴比伦）</a:t>
            </a:r>
            <a:endParaRPr lang="en-US" sz="4000" dirty="0"/>
          </a:p>
        </p:txBody>
      </p:sp>
      <p:pic>
        <p:nvPicPr>
          <p:cNvPr id="375810" name="Picture 2" descr="beast1Lion_With_Wings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6"/>
          <a:stretch>
            <a:fillRect/>
          </a:stretch>
        </p:blipFill>
        <p:spPr bwMode="auto">
          <a:xfrm>
            <a:off x="0" y="944563"/>
            <a:ext cx="9180513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8445500" y="-5475"/>
            <a:ext cx="698178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331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9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574" y="6425740"/>
            <a:ext cx="9156573" cy="444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zh-CN" altLang="en-US" sz="4000" dirty="0" smtClean="0"/>
              <a:t>第二大兽：</a:t>
            </a:r>
            <a:r>
              <a:rPr lang="en-US" sz="4000" dirty="0" smtClean="0"/>
              <a:t> </a:t>
            </a:r>
            <a:r>
              <a:rPr lang="zh-CN" altLang="en-US" sz="4000" dirty="0" smtClean="0"/>
              <a:t>熊 （玛代</a:t>
            </a:r>
            <a:r>
              <a:rPr lang="en-US" altLang="zh-CN" sz="4000" dirty="0" smtClean="0"/>
              <a:t>-</a:t>
            </a:r>
            <a:r>
              <a:rPr lang="zh-CN" altLang="en-US" sz="4000" dirty="0" smtClean="0"/>
              <a:t>波斯）</a:t>
            </a:r>
            <a:endParaRPr lang="en-US" sz="4000" dirty="0"/>
          </a:p>
        </p:txBody>
      </p:sp>
      <p:pic>
        <p:nvPicPr>
          <p:cNvPr id="376834" name="Picture 3" descr="beast2Red_Bear_With_Ri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8445500" y="-5475"/>
            <a:ext cx="698178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331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9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7" name="Picture 3" descr="beas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7"/>
          <a:stretch>
            <a:fillRect/>
          </a:stretch>
        </p:blipFill>
        <p:spPr bwMode="auto">
          <a:xfrm>
            <a:off x="34925" y="314325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2163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zh-CN" altLang="en-US" sz="4000" dirty="0" smtClean="0"/>
              <a:t>第三大兽：豹 （希腊）</a:t>
            </a:r>
            <a:endParaRPr lang="en-US" sz="4000" dirty="0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8445500" y="-5475"/>
            <a:ext cx="698178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331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0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92163"/>
          </a:xfrm>
        </p:spPr>
        <p:txBody>
          <a:bodyPr/>
          <a:lstStyle/>
          <a:p>
            <a:pPr>
              <a:defRPr/>
            </a:pPr>
            <a:r>
              <a:rPr lang="zh-CN" altLang="en-US" sz="4000" dirty="0" smtClean="0"/>
              <a:t>第四大兽：</a:t>
            </a:r>
            <a:r>
              <a:rPr lang="en-US" sz="4000" dirty="0" smtClean="0"/>
              <a:t> </a:t>
            </a:r>
            <a:r>
              <a:rPr lang="zh-CN" altLang="en-US" sz="4000" dirty="0" smtClean="0"/>
              <a:t>可怕</a:t>
            </a:r>
            <a:r>
              <a:rPr lang="en-US" sz="4000" dirty="0" smtClean="0"/>
              <a:t> (</a:t>
            </a:r>
            <a:r>
              <a:rPr lang="zh-CN" altLang="en-US" sz="4000" dirty="0" smtClean="0"/>
              <a:t>罗马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378882" name="Picture 5" descr="danie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00100"/>
            <a:ext cx="9180513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771800" y="5949205"/>
            <a:ext cx="618126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r" defTabSz="914400">
              <a:defRPr/>
            </a:pPr>
            <a:r>
              <a:rPr lang="zh-CN" altLang="en-US" sz="4000" dirty="0" smtClean="0">
                <a:solidFill>
                  <a:srgbClr val="FFFFFF"/>
                </a:solidFill>
                <a:effectLst>
                  <a:glow rad="317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但以理书</a:t>
            </a:r>
            <a:r>
              <a:rPr lang="en-US" sz="4000" dirty="0" smtClean="0">
                <a:solidFill>
                  <a:srgbClr val="FFFFFF"/>
                </a:solidFill>
                <a:effectLst>
                  <a:glow rad="317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7:7</a:t>
            </a:r>
            <a:endParaRPr lang="en-US" sz="4000" dirty="0">
              <a:solidFill>
                <a:srgbClr val="FFFFFF"/>
              </a:solidFill>
              <a:effectLst>
                <a:glow rad="317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445500" y="-5475"/>
            <a:ext cx="698178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331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0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5" name="Picture 2" descr="littleho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448"/>
            <a:ext cx="9144000" cy="792163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effectLst>
                  <a:glow rad="317500">
                    <a:schemeClr val="tx2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第四大兽头上的小角 （敌基督者）</a:t>
            </a:r>
            <a:endParaRPr lang="en-US" dirty="0">
              <a:effectLst>
                <a:glow rad="317500">
                  <a:schemeClr val="tx2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771800" y="5949205"/>
            <a:ext cx="618126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r" defTabSz="914400">
              <a:defRPr/>
            </a:pPr>
            <a:r>
              <a:rPr lang="zh-CN" altLang="en-US" sz="4000" dirty="0" smtClean="0">
                <a:solidFill>
                  <a:srgbClr val="FFFFFF"/>
                </a:solidFill>
                <a:effectLst>
                  <a:glow rad="317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但以理书</a:t>
            </a:r>
            <a:r>
              <a:rPr lang="en-US" sz="4000" dirty="0" smtClean="0">
                <a:solidFill>
                  <a:srgbClr val="FFFFFF"/>
                </a:solidFill>
                <a:effectLst>
                  <a:glow rad="317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7:8</a:t>
            </a:r>
            <a:endParaRPr lang="en-US" sz="4000" dirty="0">
              <a:solidFill>
                <a:srgbClr val="FFFFFF"/>
              </a:solidFill>
              <a:effectLst>
                <a:glow rad="317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445500" y="-5475"/>
            <a:ext cx="698178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331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2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930" name="Picture 4" descr="Pict10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"/>
          <a:stretch>
            <a:fillRect/>
          </a:stretch>
        </p:blipFill>
        <p:spPr>
          <a:xfrm>
            <a:off x="-46038" y="1371600"/>
            <a:ext cx="9226551" cy="5486400"/>
          </a:xfrm>
          <a:solidFill>
            <a:srgbClr val="800000"/>
          </a:solidFill>
        </p:spPr>
      </p:pic>
      <p:sp>
        <p:nvSpPr>
          <p:cNvPr id="63693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288925"/>
            <a:ext cx="7702550" cy="1484313"/>
          </a:xfr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6000" b="1" smtClean="0">
                <a:solidFill>
                  <a:srgbClr val="800000"/>
                </a:solidFill>
                <a:latin typeface="SimSun" pitchFamily="2" charset="-122"/>
                <a:ea typeface="SimSun" pitchFamily="2" charset="-122"/>
              </a:rPr>
              <a:t>但以理</a:t>
            </a:r>
            <a:r>
              <a:rPr lang="en-US" altLang="zh-CN" sz="6000" b="1" smtClean="0">
                <a:solidFill>
                  <a:srgbClr val="800000"/>
                </a:solidFill>
                <a:latin typeface="SimSun" pitchFamily="2" charset="-122"/>
                <a:ea typeface="SimSun" pitchFamily="2" charset="-122"/>
              </a:rPr>
              <a:t>70</a:t>
            </a:r>
            <a:r>
              <a:rPr lang="zh-CN" altLang="en-US" sz="6000" b="1" smtClean="0">
                <a:solidFill>
                  <a:srgbClr val="800000"/>
                </a:solidFill>
                <a:latin typeface="SimSun" pitchFamily="2" charset="-122"/>
                <a:ea typeface="SimSun" pitchFamily="2" charset="-122"/>
              </a:rPr>
              <a:t>个星期</a:t>
            </a:r>
            <a:r>
              <a:rPr lang="zh-CN" altLang="en-US" sz="5400" b="1" smtClean="0">
                <a:solidFill>
                  <a:srgbClr val="800000"/>
                </a:solidFill>
              </a:rPr>
              <a:t/>
            </a:r>
            <a:br>
              <a:rPr lang="zh-CN" altLang="en-US" sz="5400" b="1" smtClean="0">
                <a:solidFill>
                  <a:srgbClr val="800000"/>
                </a:solidFill>
              </a:rPr>
            </a:br>
            <a:r>
              <a:rPr lang="en-US" altLang="zh-CN" sz="3600" b="1" smtClean="0">
                <a:solidFill>
                  <a:srgbClr val="800000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CN" altLang="en-US" sz="3600" b="1" smtClean="0">
                <a:solidFill>
                  <a:srgbClr val="800000"/>
                </a:solidFill>
                <a:latin typeface="SimSun" pitchFamily="2" charset="-122"/>
                <a:ea typeface="SimSun" pitchFamily="2" charset="-122"/>
              </a:rPr>
              <a:t>但以理书 </a:t>
            </a:r>
            <a:r>
              <a:rPr lang="en-US" altLang="zh-CN" sz="3600" b="1" smtClean="0">
                <a:solidFill>
                  <a:srgbClr val="800000"/>
                </a:solidFill>
                <a:latin typeface="SimSun" pitchFamily="2" charset="-122"/>
                <a:ea typeface="SimSun" pitchFamily="2" charset="-122"/>
              </a:rPr>
              <a:t>9:24-27)</a:t>
            </a:r>
            <a:endParaRPr lang="en-US" sz="3600" b="1" smtClean="0">
              <a:solidFill>
                <a:srgbClr val="800000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63207" name="Rectangle 7"/>
          <p:cNvSpPr>
            <a:spLocks noChangeArrowheads="1"/>
          </p:cNvSpPr>
          <p:nvPr/>
        </p:nvSpPr>
        <p:spPr bwMode="auto">
          <a:xfrm>
            <a:off x="7308850" y="4349750"/>
            <a:ext cx="257175" cy="533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63208" name="Oval 8"/>
          <p:cNvSpPr>
            <a:spLocks noChangeArrowheads="1"/>
          </p:cNvSpPr>
          <p:nvPr/>
        </p:nvSpPr>
        <p:spPr bwMode="auto">
          <a:xfrm>
            <a:off x="1955800" y="4479243"/>
            <a:ext cx="257175" cy="685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63209" name="Text Box 9"/>
          <p:cNvSpPr txBox="1">
            <a:spLocks noChangeArrowheads="1"/>
          </p:cNvSpPr>
          <p:nvPr/>
        </p:nvSpPr>
        <p:spPr bwMode="auto">
          <a:xfrm>
            <a:off x="377825" y="6381750"/>
            <a:ext cx="167322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公元前</a:t>
            </a:r>
            <a:r>
              <a:rPr 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444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563210" name="Text Box 10"/>
          <p:cNvSpPr txBox="1">
            <a:spLocks noChangeArrowheads="1"/>
          </p:cNvSpPr>
          <p:nvPr/>
        </p:nvSpPr>
        <p:spPr bwMode="auto">
          <a:xfrm>
            <a:off x="2987675" y="6381750"/>
            <a:ext cx="1295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公元</a:t>
            </a:r>
            <a:r>
              <a:rPr 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33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r>
              <a:rPr 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 </a:t>
            </a:r>
            <a:endParaRPr 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563211" name="AutoShape 11"/>
          <p:cNvSpPr>
            <a:spLocks noChangeArrowheads="1"/>
          </p:cNvSpPr>
          <p:nvPr/>
        </p:nvSpPr>
        <p:spPr bwMode="auto">
          <a:xfrm>
            <a:off x="2195513" y="6413500"/>
            <a:ext cx="190500" cy="4667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63212" name="Text Box 12"/>
          <p:cNvSpPr txBox="1">
            <a:spLocks noChangeArrowheads="1"/>
          </p:cNvSpPr>
          <p:nvPr/>
        </p:nvSpPr>
        <p:spPr bwMode="auto">
          <a:xfrm>
            <a:off x="1558925" y="6021388"/>
            <a:ext cx="16541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69 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周</a:t>
            </a:r>
            <a:endParaRPr lang="en-US" sz="1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7442" y="1906073"/>
            <a:ext cx="37735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“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为你本国之民和你圣城，已经定了七十个七。”</a:t>
            </a:r>
            <a:endParaRPr 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2930" y="3245476"/>
            <a:ext cx="14810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“要</a:t>
            </a:r>
            <a:r>
              <a:rPr lang="en-US" altLang="zh-CN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...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引进永义，”</a:t>
            </a:r>
            <a:endParaRPr lang="en-US" altLang="zh-CN" sz="20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千禧年</a:t>
            </a:r>
            <a:endParaRPr lang="en-US" sz="14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9042" y="3425100"/>
            <a:ext cx="21872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教会时代</a:t>
            </a:r>
            <a:endParaRPr lang="en-US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541" y="3784352"/>
            <a:ext cx="12223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公元</a:t>
            </a:r>
            <a:r>
              <a:rPr lang="en-US" altLang="zh-CN" sz="12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70</a:t>
            </a:r>
            <a:r>
              <a:rPr lang="zh-CN" altLang="en-US" sz="12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altLang="zh-CN" sz="12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耶路撒冷城</a:t>
            </a:r>
            <a:r>
              <a:rPr lang="zh-CN" altLang="en-US" sz="12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被毁灭</a:t>
            </a:r>
            <a:endParaRPr lang="en-US" sz="12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0763" y="3786746"/>
            <a:ext cx="11693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旧新约之间的</a:t>
            </a:r>
            <a:r>
              <a:rPr lang="en-US" altLang="zh-CN" sz="12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400</a:t>
            </a:r>
            <a:r>
              <a:rPr lang="zh-CN" altLang="en-US" sz="12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altLang="zh-CN" sz="12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56497"/>
            <a:ext cx="7556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巴比伦囚虏</a:t>
            </a:r>
            <a:endParaRPr lang="en-US" sz="12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649" y="3584297"/>
            <a:ext cx="14573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重建时期</a:t>
            </a:r>
            <a:endParaRPr lang="en-US" sz="24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129" y="4202244"/>
            <a:ext cx="10421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公元前</a:t>
            </a:r>
            <a:r>
              <a:rPr lang="en-US" altLang="zh-CN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538</a:t>
            </a:r>
            <a:r>
              <a:rPr lang="zh-CN" altLang="en-US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sz="12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062" y="4168806"/>
            <a:ext cx="10743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公元前</a:t>
            </a:r>
            <a:r>
              <a:rPr lang="en-US" altLang="zh-CN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424</a:t>
            </a:r>
            <a:r>
              <a:rPr lang="zh-CN" altLang="en-US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sz="12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7540" y="4854989"/>
            <a:ext cx="33813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“必有争战，一直到底”</a:t>
            </a:r>
            <a:endParaRPr 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87" y="5104720"/>
            <a:ext cx="12995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完结</a:t>
            </a:r>
            <a:endParaRPr 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0952" y="3925245"/>
            <a:ext cx="8178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大灾难</a:t>
            </a:r>
            <a:endParaRPr lang="en-US" sz="12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645" y="4218162"/>
            <a:ext cx="19141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祭祀与供献止息。</a:t>
            </a:r>
            <a:r>
              <a:rPr lang="en-US" altLang="zh-CN" sz="11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...</a:t>
            </a:r>
            <a:r>
              <a:rPr lang="zh-CN" altLang="en-US" sz="11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并且有忿怒倾在那行毁坏的身上</a:t>
            </a:r>
            <a:endParaRPr lang="en-US" altLang="zh-CN" sz="11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但</a:t>
            </a:r>
            <a:r>
              <a:rPr lang="en-US" altLang="zh-CN" sz="9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9:27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但</a:t>
            </a:r>
            <a:r>
              <a:rPr lang="en-US" altLang="zh-CN" sz="9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12:1</a:t>
            </a:r>
            <a:endParaRPr lang="en-US" sz="9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494" y="5175250"/>
            <a:ext cx="16542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“从</a:t>
            </a: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出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令重新建造耶路撒冷”</a:t>
            </a:r>
            <a:endParaRPr lang="en-US" altLang="zh-CN" sz="14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尼希米书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2:1-8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公元前</a:t>
            </a:r>
            <a:r>
              <a:rPr lang="en-US" altLang="zh-CN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444</a:t>
            </a:r>
            <a:r>
              <a:rPr lang="zh-CN" altLang="en-US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 </a:t>
            </a:r>
            <a:endParaRPr lang="en-US" sz="12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675" y="5175250"/>
            <a:ext cx="2128801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“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直到有受膏君的时候”</a:t>
            </a:r>
            <a:endParaRPr lang="en-US" altLang="zh-CN" sz="14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撒迦利亚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9:9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路加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19:28-29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公元</a:t>
            </a:r>
            <a:r>
              <a:rPr lang="en-US" altLang="zh-CN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33</a:t>
            </a:r>
            <a:r>
              <a:rPr lang="zh-CN" altLang="en-US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altLang="zh-CN" sz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受</a:t>
            </a:r>
            <a:r>
              <a:rPr lang="zh-CN" altLang="en-US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膏者</a:t>
            </a:r>
            <a:r>
              <a:rPr lang="en-US" altLang="zh-CN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69</a:t>
            </a:r>
            <a:r>
              <a:rPr lang="zh-CN" altLang="en-US" sz="1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周后被剪除</a:t>
            </a:r>
            <a:endParaRPr lang="en-US" altLang="zh-CN" sz="12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5082" y="5952565"/>
            <a:ext cx="38189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7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7" grpId="0" animBg="1"/>
      <p:bldP spid="563208" grpId="0" animBg="1"/>
      <p:bldP spid="563209" grpId="0"/>
      <p:bldP spid="563210" grpId="0"/>
      <p:bldP spid="563211" grpId="0" animBg="1"/>
      <p:bldP spid="5632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395" name="Picture 3" descr="Pict102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5357" r="3215" b="20650"/>
          <a:stretch>
            <a:fillRect/>
          </a:stretch>
        </p:blipFill>
        <p:spPr>
          <a:xfrm>
            <a:off x="187325" y="427038"/>
            <a:ext cx="8947150" cy="5980112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</p:pic>
      <p:sp>
        <p:nvSpPr>
          <p:cNvPr id="63488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604125" cy="833438"/>
          </a:xfrm>
          <a:gradFill rotWithShape="0">
            <a:gsLst>
              <a:gs pos="0">
                <a:srgbClr val="990099"/>
              </a:gs>
              <a:gs pos="50000">
                <a:srgbClr val="470047"/>
              </a:gs>
              <a:gs pos="100000">
                <a:srgbClr val="990099"/>
              </a:gs>
            </a:gsLst>
            <a:lin ang="5400000" scaled="1"/>
          </a:gradFill>
        </p:spPr>
        <p:txBody>
          <a:bodyPr wrap="none" lIns="90000" tIns="46800" rIns="90000" bIns="46800" anchor="t">
            <a:spAutoFit/>
          </a:bodyPr>
          <a:lstStyle/>
          <a:p>
            <a:pPr algn="l"/>
            <a:r>
              <a:rPr lang="zh-CN" altLang="en-US" sz="4800" b="1" smtClean="0">
                <a:solidFill>
                  <a:schemeClr val="bg1"/>
                </a:solidFill>
                <a:ea typeface="SimSun" pitchFamily="2" charset="-122"/>
              </a:rPr>
              <a:t>但以理</a:t>
            </a:r>
            <a:r>
              <a:rPr lang="en-US" altLang="zh-CN" sz="4800" b="1" smtClean="0">
                <a:solidFill>
                  <a:schemeClr val="bg1"/>
                </a:solidFill>
                <a:ea typeface="SimSun" pitchFamily="2" charset="-122"/>
              </a:rPr>
              <a:t>70</a:t>
            </a:r>
            <a:r>
              <a:rPr lang="zh-CN" altLang="en-US" sz="4800" b="1" smtClean="0">
                <a:solidFill>
                  <a:schemeClr val="bg1"/>
                </a:solidFill>
                <a:ea typeface="SimSun" pitchFamily="2" charset="-122"/>
              </a:rPr>
              <a:t>个星期的时段编排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001" y="1306896"/>
            <a:ext cx="325958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</a:t>
            </a: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月</a:t>
            </a:r>
            <a:r>
              <a:rPr lang="en-US" altLang="zh-CN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5</a:t>
            </a: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日</a:t>
            </a:r>
            <a:r>
              <a:rPr lang="en-US" altLang="zh-CN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, </a:t>
            </a: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公元前</a:t>
            </a:r>
            <a:r>
              <a:rPr lang="en-US" altLang="zh-CN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444</a:t>
            </a: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altLang="zh-CN" sz="13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亚达薛西王二十年尼散月</a:t>
            </a:r>
            <a:r>
              <a:rPr lang="en-US" altLang="zh-CN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</a:t>
            </a: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日</a:t>
            </a:r>
            <a:endParaRPr lang="en-US" altLang="zh-CN" sz="13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（</a:t>
            </a:r>
            <a:r>
              <a:rPr lang="zh-CN" altLang="en-US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尼希米记</a:t>
            </a:r>
            <a:r>
              <a:rPr lang="zh-CN" altLang="en-US" sz="13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 </a:t>
            </a:r>
            <a:r>
              <a:rPr lang="en-US" altLang="zh-CN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2:1-8</a:t>
            </a:r>
            <a:r>
              <a:rPr lang="zh-CN" altLang="en-US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）</a:t>
            </a:r>
            <a:endParaRPr lang="en-US" altLang="zh-CN" sz="13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9266" y="1306896"/>
            <a:ext cx="2756079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</a:t>
            </a: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月</a:t>
            </a:r>
            <a:r>
              <a:rPr lang="en-US" altLang="zh-CN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30</a:t>
            </a: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日，公元</a:t>
            </a:r>
            <a:r>
              <a:rPr lang="en-US" altLang="zh-CN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33</a:t>
            </a: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altLang="zh-CN" sz="13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尼散月</a:t>
            </a:r>
            <a:r>
              <a:rPr lang="en-US" altLang="zh-CN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10</a:t>
            </a: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日 耶稣</a:t>
            </a:r>
            <a:r>
              <a:rPr lang="zh-CN" altLang="en-US" sz="13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胜利进入</a:t>
            </a:r>
            <a:r>
              <a:rPr lang="zh-CN" altLang="en-US" sz="13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耶路撒冷</a:t>
            </a:r>
            <a:endParaRPr lang="en-US" altLang="zh-CN" sz="13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（路</a:t>
            </a:r>
            <a:r>
              <a:rPr lang="zh-CN" altLang="en-US" sz="13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加</a:t>
            </a:r>
            <a:r>
              <a:rPr lang="zh-CN" altLang="en-US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福音</a:t>
            </a:r>
            <a:r>
              <a:rPr lang="en-US" altLang="zh-CN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19:28-40</a:t>
            </a:r>
            <a:r>
              <a:rPr lang="zh-CN" altLang="en-US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）</a:t>
            </a:r>
            <a:endParaRPr lang="en-US" sz="13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620" y="2343626"/>
            <a:ext cx="16356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69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周</a:t>
            </a:r>
            <a:endParaRPr lang="en-US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9265" y="3186976"/>
            <a:ext cx="3734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天</a:t>
            </a:r>
            <a:endParaRPr lang="en-US" sz="14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001" y="3486082"/>
            <a:ext cx="1751529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</a:t>
            </a:r>
            <a:r>
              <a:rPr lang="zh-CN" altLang="en-US" sz="13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月</a:t>
            </a:r>
            <a:r>
              <a:rPr lang="en-US" altLang="zh-CN" sz="13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5</a:t>
            </a:r>
            <a:r>
              <a:rPr lang="zh-CN" altLang="en-US" sz="13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日</a:t>
            </a:r>
            <a:r>
              <a:rPr lang="en-US" altLang="zh-CN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,</a:t>
            </a:r>
            <a:r>
              <a:rPr lang="zh-CN" altLang="en-US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公元前</a:t>
            </a:r>
            <a:r>
              <a:rPr lang="en-US" altLang="zh-CN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444 </a:t>
            </a:r>
            <a:r>
              <a:rPr lang="zh-CN" altLang="en-US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altLang="zh-CN" sz="13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8781" y="3455304"/>
            <a:ext cx="3734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天</a:t>
            </a:r>
            <a:endParaRPr lang="en-US" sz="1400" b="1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4589" y="3455304"/>
            <a:ext cx="1768433" cy="2923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</a:t>
            </a:r>
            <a:r>
              <a:rPr lang="zh-CN" altLang="en-US" sz="13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月</a:t>
            </a:r>
            <a:r>
              <a:rPr lang="en-US" altLang="zh-CN" sz="13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30</a:t>
            </a:r>
            <a:r>
              <a:rPr lang="zh-CN" altLang="en-US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日，公元 </a:t>
            </a:r>
            <a:r>
              <a:rPr lang="en-US" altLang="zh-CN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33 </a:t>
            </a:r>
            <a:r>
              <a:rPr lang="zh-CN" altLang="en-US" sz="13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altLang="zh-CN" sz="13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6095" y="2543680"/>
            <a:ext cx="12492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*教会时代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  </a:t>
            </a:r>
            <a:endParaRPr lang="en-US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0653" y="2282070"/>
            <a:ext cx="14424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第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70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周</a:t>
            </a:r>
            <a:endParaRPr lang="en-US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1712" y="3140809"/>
            <a:ext cx="7598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半周</a:t>
            </a:r>
            <a:endParaRPr 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1711" y="3231057"/>
            <a:ext cx="7598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半周</a:t>
            </a:r>
            <a:endParaRPr 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1710" y="3201388"/>
            <a:ext cx="7598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半周</a:t>
            </a:r>
            <a:endParaRPr 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1708" y="3183026"/>
            <a:ext cx="7598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半周</a:t>
            </a:r>
            <a:endParaRPr 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1870" y="3186976"/>
            <a:ext cx="8242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半周</a:t>
            </a:r>
            <a:endParaRPr 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000" y="4114368"/>
            <a:ext cx="11719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验证</a:t>
            </a:r>
            <a:endParaRPr lang="en-US" sz="2000" b="1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1823" y="4514477"/>
            <a:ext cx="29750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公元前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444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年至公元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33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= 476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sz="14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579" y="4822254"/>
            <a:ext cx="36833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476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x 365.24219879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天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= 173</a:t>
            </a:r>
            <a:r>
              <a:rPr lang="en-US" altLang="zh-CN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,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855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天</a:t>
            </a:r>
            <a:endParaRPr lang="en-US" sz="14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154" y="5135095"/>
            <a:ext cx="385078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+ 3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月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5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日 至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月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30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日 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=      25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天</a:t>
            </a:r>
            <a:endParaRPr lang="en-US" altLang="zh-CN" sz="14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                          --------------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                            173,880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天</a:t>
            </a:r>
            <a:endParaRPr lang="en-US" sz="14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642" y="5863522"/>
            <a:ext cx="39972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* 受膏者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69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周后被剪除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- 4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月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日，公元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33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</a:t>
            </a:r>
            <a:endParaRPr lang="en-US" sz="14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4354" y="4068202"/>
            <a:ext cx="3232597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一年</a:t>
            </a:r>
            <a:r>
              <a:rPr lang="en-US" altLang="zh-CN" sz="20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360</a:t>
            </a:r>
            <a:r>
              <a:rPr lang="zh-CN" altLang="en-US" sz="20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天的根据</a:t>
            </a:r>
            <a:endParaRPr lang="en-US" altLang="zh-CN" sz="2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半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周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-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但以理书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9:27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一载、二载、半载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-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但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7:25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12:7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；      </a:t>
            </a:r>
            <a:endParaRPr lang="en-US" altLang="zh-CN" sz="14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                  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启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12:14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1,260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天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-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启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12:6, 11:3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42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月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-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启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11:2, 13:5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所以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:42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月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= 1,260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天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=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一载、二载、  </a:t>
            </a:r>
            <a:endParaRPr lang="en-US" altLang="zh-CN" sz="14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                      半载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=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半周</a:t>
            </a:r>
            <a:endParaRPr lang="en-US" altLang="zh-CN" sz="14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因此：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个月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= 30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天；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1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年 </a:t>
            </a:r>
            <a:r>
              <a:rPr lang="en-US" altLang="zh-CN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= 360 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ＭＳ Ｐゴシック" charset="0"/>
              </a:rPr>
              <a:t>天</a:t>
            </a:r>
            <a:endParaRPr lang="en-US" sz="14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4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26" name="Picture 4" descr="Pict1019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6413" y="509588"/>
            <a:ext cx="8640762" cy="5407025"/>
          </a:xfrm>
          <a:noFill/>
        </p:spPr>
      </p:pic>
      <p:sp>
        <p:nvSpPr>
          <p:cNvPr id="922627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348662" cy="792162"/>
          </a:xfrm>
          <a:solidFill>
            <a:schemeClr val="tx1"/>
          </a:solidFill>
        </p:spPr>
        <p:txBody>
          <a:bodyPr/>
          <a:lstStyle/>
          <a:p>
            <a:r>
              <a:rPr lang="zh-CN" altLang="en-US" b="1" dirty="0">
                <a:ea typeface="SimSun" pitchFamily="2" charset="-122"/>
              </a:rPr>
              <a:t>但以理第</a:t>
            </a:r>
            <a:r>
              <a:rPr lang="en-US" altLang="zh-CN" b="1" dirty="0">
                <a:ea typeface="SimSun" pitchFamily="2" charset="-122"/>
              </a:rPr>
              <a:t>70</a:t>
            </a:r>
            <a:r>
              <a:rPr lang="zh-CN" altLang="en-US" b="1" dirty="0">
                <a:ea typeface="SimSun" pitchFamily="2" charset="-122"/>
              </a:rPr>
              <a:t>个星期的时段编排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0141" name="Oval 13"/>
          <p:cNvSpPr>
            <a:spLocks noChangeArrowheads="1"/>
          </p:cNvSpPr>
          <p:nvPr/>
        </p:nvSpPr>
        <p:spPr bwMode="auto">
          <a:xfrm>
            <a:off x="4211638" y="3357563"/>
            <a:ext cx="2447925" cy="6667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22629" name="Text Box 14"/>
          <p:cNvSpPr txBox="1">
            <a:spLocks noChangeArrowheads="1"/>
          </p:cNvSpPr>
          <p:nvPr/>
        </p:nvSpPr>
        <p:spPr bwMode="auto">
          <a:xfrm>
            <a:off x="8531225" y="4763"/>
            <a:ext cx="609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336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211638" y="3284538"/>
            <a:ext cx="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8596" name="Group 408595"/>
          <p:cNvGrpSpPr>
            <a:grpSpLocks/>
          </p:cNvGrpSpPr>
          <p:nvPr/>
        </p:nvGrpSpPr>
        <p:grpSpPr bwMode="auto">
          <a:xfrm>
            <a:off x="4324350" y="3357563"/>
            <a:ext cx="2335213" cy="658849"/>
            <a:chOff x="4324836" y="4941168"/>
            <a:chExt cx="2335396" cy="659582"/>
          </a:xfrm>
        </p:grpSpPr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4599496" y="4941168"/>
              <a:ext cx="1744799" cy="46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spc="-110" dirty="0" smtClean="0">
                  <a:solidFill>
                    <a:srgbClr val="000000"/>
                  </a:solidFill>
                  <a:latin typeface="Arial"/>
                  <a:cs typeface="Arial"/>
                </a:rPr>
                <a:t>1260 </a:t>
              </a:r>
              <a:r>
                <a:rPr lang="zh-CN" altLang="en-US" b="1" spc="-110" dirty="0" smtClean="0">
                  <a:solidFill>
                    <a:srgbClr val="000000"/>
                  </a:solidFill>
                  <a:latin typeface="Arial"/>
                  <a:cs typeface="Arial"/>
                </a:rPr>
                <a:t>天</a:t>
              </a:r>
              <a:endParaRPr lang="en-US" b="1" spc="-11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922686" name="Straight Connector 39"/>
            <p:cNvCxnSpPr>
              <a:cxnSpLocks noChangeShapeType="1"/>
            </p:cNvCxnSpPr>
            <p:nvPr/>
          </p:nvCxnSpPr>
          <p:spPr bwMode="auto">
            <a:xfrm>
              <a:off x="4324836" y="5157192"/>
              <a:ext cx="4631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4459608" y="5228824"/>
              <a:ext cx="1884687" cy="3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1800" b="1" i="1" spc="-110" dirty="0" smtClean="0">
                  <a:solidFill>
                    <a:srgbClr val="000000"/>
                  </a:solidFill>
                  <a:latin typeface="Arial"/>
                  <a:cs typeface="Arial"/>
                </a:rPr>
                <a:t>启示录</a:t>
              </a:r>
              <a:r>
                <a:rPr lang="en-US" sz="1800" b="1" i="1" spc="-110" dirty="0" smtClean="0">
                  <a:solidFill>
                    <a:srgbClr val="000000"/>
                  </a:solidFill>
                  <a:latin typeface="Arial"/>
                  <a:cs typeface="Arial"/>
                </a:rPr>
                <a:t> 11:3; 12:6</a:t>
              </a:r>
              <a:endParaRPr lang="en-US" b="1" spc="-11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922688" name="Straight Connector 58"/>
            <p:cNvCxnSpPr>
              <a:cxnSpLocks noChangeShapeType="1"/>
            </p:cNvCxnSpPr>
            <p:nvPr/>
          </p:nvCxnSpPr>
          <p:spPr bwMode="auto">
            <a:xfrm>
              <a:off x="6228184" y="5157192"/>
              <a:ext cx="4320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6732588" y="2349500"/>
            <a:ext cx="0" cy="2303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5867400" y="1412875"/>
            <a:ext cx="1655763" cy="8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000" b="1" i="1" spc="-100" dirty="0" smtClean="0">
                <a:solidFill>
                  <a:srgbClr val="000000"/>
                </a:solidFill>
                <a:latin typeface="Arial"/>
                <a:cs typeface="Arial"/>
              </a:rPr>
              <a:t>人子的迹象</a:t>
            </a:r>
            <a:r>
              <a:rPr lang="en-US" altLang="zh-CN" sz="2000" b="1" i="1" spc="-1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000" b="1" i="1" spc="-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zh-CN" altLang="en-US" sz="2000" b="1" i="1" spc="-100" dirty="0" smtClean="0">
                <a:solidFill>
                  <a:srgbClr val="000000"/>
                </a:solidFill>
                <a:latin typeface="Arial"/>
                <a:cs typeface="Arial"/>
              </a:rPr>
              <a:t>马太福音</a:t>
            </a:r>
            <a:r>
              <a:rPr lang="en-US" sz="2000" b="1" i="1" spc="-100" dirty="0" smtClean="0">
                <a:solidFill>
                  <a:srgbClr val="000000"/>
                </a:solidFill>
                <a:latin typeface="Arial"/>
                <a:cs typeface="Arial"/>
              </a:rPr>
              <a:t> 24:30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348038" y="2349500"/>
            <a:ext cx="0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3276600" y="3306761"/>
            <a:ext cx="1008063" cy="697756"/>
            <a:chOff x="6804245" y="3717037"/>
            <a:chExt cx="1080120" cy="697014"/>
          </a:xfrm>
        </p:grpSpPr>
        <p:sp>
          <p:nvSpPr>
            <p:cNvPr id="103" name="Text Box 10"/>
            <p:cNvSpPr txBox="1">
              <a:spLocks noChangeArrowheads="1"/>
            </p:cNvSpPr>
            <p:nvPr/>
          </p:nvSpPr>
          <p:spPr bwMode="auto">
            <a:xfrm>
              <a:off x="6804245" y="3717037"/>
              <a:ext cx="1080120" cy="69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spc="-110" dirty="0" smtClean="0">
                  <a:solidFill>
                    <a:srgbClr val="000000"/>
                  </a:solidFill>
                  <a:latin typeface="Arial"/>
                  <a:cs typeface="Arial"/>
                </a:rPr>
                <a:t> 30 </a:t>
              </a:r>
              <a:br>
                <a:rPr lang="en-US" b="1" spc="-110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zh-CN" altLang="en-US" b="1" spc="-110" dirty="0" smtClean="0">
                  <a:solidFill>
                    <a:srgbClr val="000000"/>
                  </a:solidFill>
                  <a:latin typeface="Arial"/>
                  <a:cs typeface="Arial"/>
                </a:rPr>
                <a:t>天</a:t>
              </a:r>
              <a:endParaRPr lang="en-US" b="1" spc="-11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922683" name="Straight Connector 103"/>
            <p:cNvCxnSpPr>
              <a:cxnSpLocks noChangeShapeType="1"/>
            </p:cNvCxnSpPr>
            <p:nvPr/>
          </p:nvCxnSpPr>
          <p:spPr bwMode="auto">
            <a:xfrm>
              <a:off x="6915668" y="3982740"/>
              <a:ext cx="19686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84" name="Straight Connector 104"/>
            <p:cNvCxnSpPr>
              <a:cxnSpLocks noChangeShapeType="1"/>
            </p:cNvCxnSpPr>
            <p:nvPr/>
          </p:nvCxnSpPr>
          <p:spPr bwMode="auto">
            <a:xfrm>
              <a:off x="7652046" y="3982740"/>
              <a:ext cx="1596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1258888" y="3357563"/>
            <a:ext cx="7129462" cy="2303462"/>
            <a:chOff x="1259632" y="3356992"/>
            <a:chExt cx="7128792" cy="2304256"/>
          </a:xfrm>
        </p:grpSpPr>
        <p:sp>
          <p:nvSpPr>
            <p:cNvPr id="922670" name="Oval 9"/>
            <p:cNvSpPr>
              <a:spLocks noChangeArrowheads="1"/>
            </p:cNvSpPr>
            <p:nvPr/>
          </p:nvSpPr>
          <p:spPr bwMode="auto">
            <a:xfrm flipH="1">
              <a:off x="1259632" y="4437112"/>
              <a:ext cx="1368152" cy="122413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922671" name="Straight Connector 19"/>
            <p:cNvCxnSpPr>
              <a:cxnSpLocks noChangeShapeType="1"/>
            </p:cNvCxnSpPr>
            <p:nvPr/>
          </p:nvCxnSpPr>
          <p:spPr bwMode="auto">
            <a:xfrm>
              <a:off x="1907704" y="3356992"/>
              <a:ext cx="0" cy="1152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72" name="Straight Connector 22"/>
            <p:cNvCxnSpPr>
              <a:cxnSpLocks noChangeShapeType="1"/>
            </p:cNvCxnSpPr>
            <p:nvPr/>
          </p:nvCxnSpPr>
          <p:spPr bwMode="auto">
            <a:xfrm flipV="1">
              <a:off x="1907704" y="4077072"/>
              <a:ext cx="6480720" cy="72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22673" name="Group 71"/>
            <p:cNvGrpSpPr>
              <a:grpSpLocks/>
            </p:cNvGrpSpPr>
            <p:nvPr/>
          </p:nvGrpSpPr>
          <p:grpSpPr bwMode="auto">
            <a:xfrm>
              <a:off x="1907704" y="4077072"/>
              <a:ext cx="2335396" cy="463846"/>
              <a:chOff x="4324836" y="4941168"/>
              <a:chExt cx="2335396" cy="463846"/>
            </a:xfrm>
          </p:grpSpPr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4599014" y="4940473"/>
                <a:ext cx="1746086" cy="465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3½</a:t>
                </a:r>
                <a:r>
                  <a:rPr lang="zh-CN" altLang="en-US" b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年</a:t>
                </a:r>
                <a:endParaRPr lang="en-US" b="1" spc="-11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2680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4324836" y="5157192"/>
                <a:ext cx="46318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2681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6228184" y="5157192"/>
                <a:ext cx="4320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22674" name="Group 76"/>
            <p:cNvGrpSpPr>
              <a:grpSpLocks/>
            </p:cNvGrpSpPr>
            <p:nvPr/>
          </p:nvGrpSpPr>
          <p:grpSpPr bwMode="auto">
            <a:xfrm>
              <a:off x="4355976" y="4077072"/>
              <a:ext cx="2335396" cy="463846"/>
              <a:chOff x="4324836" y="4941168"/>
              <a:chExt cx="2335396" cy="463846"/>
            </a:xfrm>
          </p:grpSpPr>
          <p:sp>
            <p:nvSpPr>
              <p:cNvPr id="78" name="Text Box 10"/>
              <p:cNvSpPr txBox="1">
                <a:spLocks noChangeArrowheads="1"/>
              </p:cNvSpPr>
              <p:nvPr/>
            </p:nvSpPr>
            <p:spPr bwMode="auto">
              <a:xfrm>
                <a:off x="4600025" y="4940473"/>
                <a:ext cx="1744498" cy="465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3½ </a:t>
                </a:r>
                <a:r>
                  <a:rPr lang="zh-CN" altLang="en-US" b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年</a:t>
                </a:r>
                <a:endParaRPr lang="en-US" b="1" spc="-11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2677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4324836" y="5157192"/>
                <a:ext cx="46318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2678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6228184" y="5157192"/>
                <a:ext cx="4320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22675" name="Text Box 10"/>
            <p:cNvSpPr txBox="1">
              <a:spLocks noChangeArrowheads="1"/>
            </p:cNvSpPr>
            <p:nvPr/>
          </p:nvSpPr>
          <p:spPr bwMode="auto">
            <a:xfrm>
              <a:off x="1259632" y="4519713"/>
              <a:ext cx="1368152" cy="925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盟约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zh-CN" alt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但以理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8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9:27a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-36513" y="2349500"/>
            <a:ext cx="3343276" cy="3095840"/>
            <a:chOff x="-36512" y="2348880"/>
            <a:chExt cx="3343508" cy="3096559"/>
          </a:xfrm>
        </p:grpSpPr>
        <p:cxnSp>
          <p:nvCxnSpPr>
            <p:cNvPr id="922661" name="Straight Connector 3"/>
            <p:cNvCxnSpPr>
              <a:cxnSpLocks noChangeShapeType="1"/>
            </p:cNvCxnSpPr>
            <p:nvPr/>
          </p:nvCxnSpPr>
          <p:spPr bwMode="auto">
            <a:xfrm>
              <a:off x="971600" y="2348880"/>
              <a:ext cx="0" cy="2160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22662" name="Group 96"/>
            <p:cNvGrpSpPr>
              <a:grpSpLocks/>
            </p:cNvGrpSpPr>
            <p:nvPr/>
          </p:nvGrpSpPr>
          <p:grpSpPr bwMode="auto">
            <a:xfrm>
              <a:off x="927698" y="3378524"/>
              <a:ext cx="1009720" cy="351077"/>
              <a:chOff x="6835426" y="3788248"/>
              <a:chExt cx="1080743" cy="351077"/>
            </a:xfrm>
          </p:grpSpPr>
          <p:sp>
            <p:nvSpPr>
              <p:cNvPr id="98" name="Text Box 10"/>
              <p:cNvSpPr txBox="1">
                <a:spLocks noChangeArrowheads="1"/>
              </p:cNvSpPr>
              <p:nvPr/>
            </p:nvSpPr>
            <p:spPr bwMode="auto">
              <a:xfrm>
                <a:off x="6835426" y="3788248"/>
                <a:ext cx="1080743" cy="35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defTabSz="91440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000" b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30</a:t>
                </a:r>
                <a:r>
                  <a:rPr lang="zh-CN" altLang="en-US" sz="2000" b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天</a:t>
                </a:r>
                <a:endParaRPr lang="en-US" sz="2000" b="1" spc="-11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2668" name="Straight Connector 98"/>
              <p:cNvCxnSpPr>
                <a:cxnSpLocks noChangeShapeType="1"/>
              </p:cNvCxnSpPr>
              <p:nvPr/>
            </p:nvCxnSpPr>
            <p:spPr bwMode="auto">
              <a:xfrm>
                <a:off x="6915668" y="3982740"/>
                <a:ext cx="19686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2669" name="Straight Connector 100"/>
              <p:cNvCxnSpPr>
                <a:cxnSpLocks noChangeShapeType="1"/>
              </p:cNvCxnSpPr>
              <p:nvPr/>
            </p:nvCxnSpPr>
            <p:spPr bwMode="auto">
              <a:xfrm>
                <a:off x="7724741" y="3982740"/>
                <a:ext cx="15962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22663" name="Text Box 10"/>
            <p:cNvSpPr txBox="1">
              <a:spLocks noChangeArrowheads="1"/>
            </p:cNvSpPr>
            <p:nvPr/>
          </p:nvSpPr>
          <p:spPr bwMode="auto">
            <a:xfrm>
              <a:off x="-36512" y="4519713"/>
              <a:ext cx="1368152" cy="92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当选那兽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zh-CN" alt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启示录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8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17:13</a:t>
              </a:r>
            </a:p>
          </p:txBody>
        </p:sp>
        <p:sp>
          <p:nvSpPr>
            <p:cNvPr id="111" name="Text Box 10"/>
            <p:cNvSpPr txBox="1">
              <a:spLocks noChangeArrowheads="1"/>
            </p:cNvSpPr>
            <p:nvPr/>
          </p:nvSpPr>
          <p:spPr bwMode="auto">
            <a:xfrm>
              <a:off x="1246278" y="2677569"/>
              <a:ext cx="1744783" cy="46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spc="-110" dirty="0" smtClean="0">
                  <a:solidFill>
                    <a:srgbClr val="000000"/>
                  </a:solidFill>
                  <a:latin typeface="Arial"/>
                  <a:cs typeface="Arial"/>
                </a:rPr>
                <a:t>3½ </a:t>
              </a:r>
              <a:r>
                <a:rPr lang="zh-CN" altLang="en-US" b="1" spc="-110" dirty="0" smtClean="0">
                  <a:solidFill>
                    <a:srgbClr val="000000"/>
                  </a:solidFill>
                  <a:latin typeface="Arial"/>
                  <a:cs typeface="Arial"/>
                </a:rPr>
                <a:t>年</a:t>
              </a:r>
              <a:endParaRPr lang="en-US" b="1" spc="-11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922665" name="Straight Connector 111"/>
            <p:cNvCxnSpPr>
              <a:cxnSpLocks noChangeShapeType="1"/>
            </p:cNvCxnSpPr>
            <p:nvPr/>
          </p:nvCxnSpPr>
          <p:spPr bwMode="auto">
            <a:xfrm rot="10800000">
              <a:off x="940461" y="2893146"/>
              <a:ext cx="4631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66" name="Straight Connector 112"/>
            <p:cNvCxnSpPr>
              <a:cxnSpLocks noChangeShapeType="1"/>
            </p:cNvCxnSpPr>
            <p:nvPr/>
          </p:nvCxnSpPr>
          <p:spPr bwMode="auto">
            <a:xfrm>
              <a:off x="2874948" y="2893146"/>
              <a:ext cx="4320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6588125" y="1412875"/>
            <a:ext cx="2555875" cy="3992563"/>
            <a:chOff x="6588224" y="1412776"/>
            <a:chExt cx="2555775" cy="3992238"/>
          </a:xfrm>
        </p:grpSpPr>
        <p:sp>
          <p:nvSpPr>
            <p:cNvPr id="922652" name="Text Box 10"/>
            <p:cNvSpPr txBox="1">
              <a:spLocks noChangeArrowheads="1"/>
            </p:cNvSpPr>
            <p:nvPr/>
          </p:nvSpPr>
          <p:spPr bwMode="auto">
            <a:xfrm>
              <a:off x="6588224" y="4941168"/>
              <a:ext cx="2088232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第二来临</a:t>
              </a:r>
              <a:endParaRPr lang="en-US" b="1" i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922653" name="Straight Connector 15"/>
            <p:cNvCxnSpPr>
              <a:cxnSpLocks noChangeShapeType="1"/>
            </p:cNvCxnSpPr>
            <p:nvPr/>
          </p:nvCxnSpPr>
          <p:spPr bwMode="auto">
            <a:xfrm>
              <a:off x="8388424" y="2348880"/>
              <a:ext cx="0" cy="2160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22654" name="Group 408601"/>
            <p:cNvGrpSpPr>
              <a:grpSpLocks/>
            </p:cNvGrpSpPr>
            <p:nvPr/>
          </p:nvGrpSpPr>
          <p:grpSpPr bwMode="auto">
            <a:xfrm>
              <a:off x="6732237" y="3346194"/>
              <a:ext cx="1599786" cy="658798"/>
              <a:chOff x="6732237" y="3717707"/>
              <a:chExt cx="1599786" cy="658798"/>
            </a:xfrm>
          </p:grpSpPr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6804115" y="3717707"/>
                <a:ext cx="1412819" cy="463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45 </a:t>
                </a:r>
                <a:r>
                  <a:rPr lang="zh-CN" altLang="en-US" b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天</a:t>
                </a:r>
                <a:endParaRPr lang="en-US" b="1" spc="-11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2658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732237" y="3933056"/>
                <a:ext cx="19686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5" name="Text Box 10"/>
              <p:cNvSpPr txBox="1">
                <a:spLocks noChangeArrowheads="1"/>
              </p:cNvSpPr>
              <p:nvPr/>
            </p:nvSpPr>
            <p:spPr bwMode="auto">
              <a:xfrm>
                <a:off x="6801646" y="4005022"/>
                <a:ext cx="1453387" cy="371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zh-CN" altLang="en-US" sz="1800" b="1" i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但以理</a:t>
                </a:r>
                <a:r>
                  <a:rPr lang="en-US" altLang="zh-CN" sz="1800" b="1" i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800" b="1" i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12:12</a:t>
                </a:r>
                <a:endParaRPr lang="en-US" b="1" spc="-11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2660" name="Straight Connector 85"/>
              <p:cNvCxnSpPr>
                <a:cxnSpLocks noChangeShapeType="1"/>
              </p:cNvCxnSpPr>
              <p:nvPr/>
            </p:nvCxnSpPr>
            <p:spPr bwMode="auto">
              <a:xfrm>
                <a:off x="8172398" y="3933056"/>
                <a:ext cx="15962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4" name="Text Box 10"/>
            <p:cNvSpPr txBox="1">
              <a:spLocks noChangeArrowheads="1"/>
            </p:cNvSpPr>
            <p:nvPr/>
          </p:nvSpPr>
          <p:spPr bwMode="auto">
            <a:xfrm>
              <a:off x="7667682" y="1412776"/>
              <a:ext cx="1476317" cy="59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spcBef>
                  <a:spcPct val="50000"/>
                </a:spcBef>
                <a:defRPr sz="2000" b="1" i="1" spc="-100">
                  <a:latin typeface="Arial"/>
                  <a:cs typeface="Arial"/>
                </a:defRPr>
              </a:lvl1pPr>
              <a:lvl2pPr marL="37931725" indent="-37474525"/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914400" eaLnBrk="0" fontAlgn="base" hangingPunct="0">
                <a:spcAft>
                  <a:spcPct val="0"/>
                </a:spcAft>
                <a:defRPr/>
              </a:pPr>
              <a:r>
                <a:rPr lang="zh-CN" altLang="en-US" dirty="0" smtClean="0">
                  <a:solidFill>
                    <a:srgbClr val="000000"/>
                  </a:solidFill>
                  <a:ea typeface="ＭＳ Ｐゴシック" charset="0"/>
                </a:rPr>
                <a:t>基督的到来以完成</a:t>
              </a:r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22656" name="Right Brace 34"/>
            <p:cNvSpPr>
              <a:spLocks/>
            </p:cNvSpPr>
            <p:nvPr/>
          </p:nvSpPr>
          <p:spPr bwMode="auto">
            <a:xfrm rot="5400000">
              <a:off x="7452109" y="4149080"/>
              <a:ext cx="216024" cy="1512168"/>
            </a:xfrm>
            <a:prstGeom prst="rightBrace">
              <a:avLst>
                <a:gd name="adj1" fmla="val 113361"/>
                <a:gd name="adj2" fmla="val 5011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2700338" y="1743956"/>
            <a:ext cx="4032250" cy="3701210"/>
            <a:chOff x="2699792" y="1743878"/>
            <a:chExt cx="4032447" cy="3701365"/>
          </a:xfrm>
        </p:grpSpPr>
        <p:sp>
          <p:nvSpPr>
            <p:cNvPr id="922643" name="Text Box 10"/>
            <p:cNvSpPr txBox="1">
              <a:spLocks noChangeArrowheads="1"/>
            </p:cNvSpPr>
            <p:nvPr/>
          </p:nvSpPr>
          <p:spPr bwMode="auto">
            <a:xfrm>
              <a:off x="2699792" y="4519693"/>
              <a:ext cx="1368152" cy="9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违反盟约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br>
                <a:rPr 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zh-CN" alt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但以理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18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9:27b</a:t>
              </a:r>
            </a:p>
          </p:txBody>
        </p:sp>
        <p:grpSp>
          <p:nvGrpSpPr>
            <p:cNvPr id="922644" name="Group 21"/>
            <p:cNvGrpSpPr>
              <a:grpSpLocks/>
            </p:cNvGrpSpPr>
            <p:nvPr/>
          </p:nvGrpSpPr>
          <p:grpSpPr bwMode="auto">
            <a:xfrm>
              <a:off x="3347864" y="2636912"/>
              <a:ext cx="3384375" cy="659545"/>
              <a:chOff x="3779913" y="2492896"/>
              <a:chExt cx="2942935" cy="659545"/>
            </a:xfrm>
          </p:grpSpPr>
          <p:sp>
            <p:nvSpPr>
              <p:cNvPr id="32" name="Text Box 10"/>
              <p:cNvSpPr txBox="1">
                <a:spLocks noChangeArrowheads="1"/>
              </p:cNvSpPr>
              <p:nvPr/>
            </p:nvSpPr>
            <p:spPr bwMode="auto">
              <a:xfrm>
                <a:off x="4327676" y="2492797"/>
                <a:ext cx="1790512" cy="465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1290 </a:t>
                </a:r>
                <a:r>
                  <a:rPr lang="zh-CN" altLang="en-US" b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天</a:t>
                </a:r>
                <a:endParaRPr lang="en-US" b="1" spc="-11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2649" name="Straight Connector 32"/>
              <p:cNvCxnSpPr>
                <a:cxnSpLocks noChangeShapeType="1"/>
              </p:cNvCxnSpPr>
              <p:nvPr/>
            </p:nvCxnSpPr>
            <p:spPr bwMode="auto">
              <a:xfrm rot="10800000">
                <a:off x="3779913" y="2751171"/>
                <a:ext cx="6227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2650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6100076" y="2751171"/>
                <a:ext cx="6227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4327676" y="2781735"/>
                <a:ext cx="1790512" cy="371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zh-CN" altLang="en-US" sz="1800" b="1" i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但以理</a:t>
                </a:r>
                <a:r>
                  <a:rPr lang="en-US" sz="1800" b="1" i="1" spc="-11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12:11</a:t>
                </a:r>
                <a:endParaRPr lang="en-US" b="1" spc="-11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3" name="Text Box 10"/>
            <p:cNvSpPr txBox="1">
              <a:spLocks noChangeArrowheads="1"/>
            </p:cNvSpPr>
            <p:nvPr/>
          </p:nvSpPr>
          <p:spPr bwMode="auto">
            <a:xfrm>
              <a:off x="3204642" y="1743878"/>
              <a:ext cx="1006524" cy="35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000" b="1" i="1" spc="-100" dirty="0" smtClean="0">
                  <a:solidFill>
                    <a:srgbClr val="000000"/>
                  </a:solidFill>
                  <a:latin typeface="Arial"/>
                  <a:cs typeface="Arial"/>
                </a:rPr>
                <a:t>礼拜中</a:t>
              </a:r>
              <a:endParaRPr lang="en-US" sz="2000" b="1" i="1" spc="-1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22646" name="AutoShape 11"/>
            <p:cNvSpPr>
              <a:spLocks noChangeArrowheads="1"/>
            </p:cNvSpPr>
            <p:nvPr/>
          </p:nvSpPr>
          <p:spPr bwMode="auto">
            <a:xfrm>
              <a:off x="3125962" y="4077072"/>
              <a:ext cx="515813" cy="471015"/>
            </a:xfrm>
            <a:prstGeom prst="upArrow">
              <a:avLst>
                <a:gd name="adj1" fmla="val 50000"/>
                <a:gd name="adj2" fmla="val 6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647" name="Right Brace 120"/>
            <p:cNvSpPr>
              <a:spLocks/>
            </p:cNvSpPr>
            <p:nvPr/>
          </p:nvSpPr>
          <p:spPr bwMode="auto">
            <a:xfrm rot="-5400000">
              <a:off x="3671900" y="1880829"/>
              <a:ext cx="144015" cy="792087"/>
            </a:xfrm>
            <a:prstGeom prst="rightBrace">
              <a:avLst>
                <a:gd name="adj1" fmla="val 42676"/>
                <a:gd name="adj2" fmla="val 5211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22640" name="Text Box 10"/>
          <p:cNvSpPr txBox="1">
            <a:spLocks noChangeArrowheads="1"/>
          </p:cNvSpPr>
          <p:nvPr/>
        </p:nvSpPr>
        <p:spPr bwMode="auto">
          <a:xfrm>
            <a:off x="1131888" y="836613"/>
            <a:ext cx="64436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Adapted from J. Dwight Pentecost, Dallas Theological Seminary, 1988</a:t>
            </a:r>
          </a:p>
        </p:txBody>
      </p:sp>
    </p:spTree>
    <p:extLst>
      <p:ext uri="{BB962C8B-B14F-4D97-AF65-F5344CB8AC3E}">
        <p14:creationId xmlns:p14="http://schemas.microsoft.com/office/powerpoint/2010/main" val="211115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41" grpId="0" animBg="1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010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4267200" y="0"/>
            <a:ext cx="48768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SimSun" pitchFamily="2" charset="-122"/>
                <a:cs typeface="ＭＳ Ｐゴシック" charset="0"/>
              </a:rPr>
              <a:t>启示录   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9:13-16 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13 </a:t>
            </a:r>
            <a:r>
              <a:rPr lang="zh-CN" altLang="en-US" sz="32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第六位天使吹号，我就听见有声音从神面前金坛的四角出来，</a:t>
            </a:r>
            <a:r>
              <a:rPr lang="en-US" altLang="zh-CN" sz="32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14 </a:t>
            </a:r>
            <a:r>
              <a:rPr lang="zh-CN" altLang="en-US" sz="32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吩咐那吹号的第六位天使，说：把那捆绑在幼发拉底大河的四个使者释放了。</a:t>
            </a:r>
            <a:r>
              <a:rPr lang="en-US" altLang="zh-CN" sz="32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15 </a:t>
            </a:r>
            <a:r>
              <a:rPr lang="zh-CN" altLang="en-US" sz="32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那四个使者就被释放；他们原是预备好了，到某年某月某日某时，</a:t>
            </a:r>
            <a:r>
              <a:rPr lang="zh-CN" altLang="en-US" sz="3200" b="1">
                <a:solidFill>
                  <a:srgbClr val="FFFF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要杀人的三分之一</a:t>
            </a:r>
            <a:r>
              <a:rPr lang="zh-CN" altLang="en-US" sz="32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。</a:t>
            </a:r>
            <a:r>
              <a:rPr lang="en-US" altLang="zh-CN" sz="32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16 </a:t>
            </a:r>
            <a:r>
              <a:rPr lang="zh-CN" altLang="en-US" sz="3200" b="1">
                <a:solidFill>
                  <a:srgbClr val="FFFF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马军有二万万</a:t>
            </a:r>
            <a:r>
              <a:rPr lang="zh-CN" altLang="en-US" sz="32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；他们的数目我听见了。 </a:t>
            </a:r>
            <a:endParaRPr lang="en-US" sz="3200" b="1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15430" name="Freeform 6"/>
          <p:cNvSpPr>
            <a:spLocks/>
          </p:cNvSpPr>
          <p:nvPr/>
        </p:nvSpPr>
        <p:spPr bwMode="auto">
          <a:xfrm rot="1694376">
            <a:off x="736600" y="2838450"/>
            <a:ext cx="3225800" cy="514350"/>
          </a:xfrm>
          <a:custGeom>
            <a:avLst/>
            <a:gdLst>
              <a:gd name="T0" fmla="*/ 2147483647 w 2032"/>
              <a:gd name="T1" fmla="*/ 0 h 1685"/>
              <a:gd name="T2" fmla="*/ 2147483647 w 2032"/>
              <a:gd name="T3" fmla="*/ 2147483647 h 1685"/>
              <a:gd name="T4" fmla="*/ 2147483647 w 2032"/>
              <a:gd name="T5" fmla="*/ 2147483647 h 1685"/>
              <a:gd name="T6" fmla="*/ 2147483647 w 2032"/>
              <a:gd name="T7" fmla="*/ 2147483647 h 1685"/>
              <a:gd name="T8" fmla="*/ 2147483647 w 2032"/>
              <a:gd name="T9" fmla="*/ 2147483647 h 1685"/>
              <a:gd name="T10" fmla="*/ 2147483647 w 2032"/>
              <a:gd name="T11" fmla="*/ 2147483647 h 1685"/>
              <a:gd name="T12" fmla="*/ 2147483647 w 2032"/>
              <a:gd name="T13" fmla="*/ 2147483647 h 1685"/>
              <a:gd name="T14" fmla="*/ 2147483647 w 2032"/>
              <a:gd name="T15" fmla="*/ 2147483647 h 1685"/>
              <a:gd name="T16" fmla="*/ 2147483647 w 2032"/>
              <a:gd name="T17" fmla="*/ 2147483647 h 1685"/>
              <a:gd name="T18" fmla="*/ 2147483647 w 2032"/>
              <a:gd name="T19" fmla="*/ 2147483647 h 1685"/>
              <a:gd name="T20" fmla="*/ 2147483647 w 2032"/>
              <a:gd name="T21" fmla="*/ 2147483647 h 1685"/>
              <a:gd name="T22" fmla="*/ 2147483647 w 2032"/>
              <a:gd name="T23" fmla="*/ 2147483647 h 1685"/>
              <a:gd name="T24" fmla="*/ 2147483647 w 2032"/>
              <a:gd name="T25" fmla="*/ 2147483647 h 1685"/>
              <a:gd name="T26" fmla="*/ 2147483647 w 2032"/>
              <a:gd name="T27" fmla="*/ 2147483647 h 1685"/>
              <a:gd name="T28" fmla="*/ 2147483647 w 2032"/>
              <a:gd name="T29" fmla="*/ 2147483647 h 1685"/>
              <a:gd name="T30" fmla="*/ 2147483647 w 2032"/>
              <a:gd name="T31" fmla="*/ 2147483647 h 1685"/>
              <a:gd name="T32" fmla="*/ 2147483647 w 2032"/>
              <a:gd name="T33" fmla="*/ 2147483647 h 1685"/>
              <a:gd name="T34" fmla="*/ 2147483647 w 2032"/>
              <a:gd name="T35" fmla="*/ 2147483647 h 1685"/>
              <a:gd name="T36" fmla="*/ 2147483647 w 2032"/>
              <a:gd name="T37" fmla="*/ 2147483647 h 1685"/>
              <a:gd name="T38" fmla="*/ 2147483647 w 2032"/>
              <a:gd name="T39" fmla="*/ 2147483647 h 1685"/>
              <a:gd name="T40" fmla="*/ 2147483647 w 2032"/>
              <a:gd name="T41" fmla="*/ 2147483647 h 1685"/>
              <a:gd name="T42" fmla="*/ 2147483647 w 2032"/>
              <a:gd name="T43" fmla="*/ 2147483647 h 1685"/>
              <a:gd name="T44" fmla="*/ 2147483647 w 2032"/>
              <a:gd name="T45" fmla="*/ 2147483647 h 1685"/>
              <a:gd name="T46" fmla="*/ 2147483647 w 2032"/>
              <a:gd name="T47" fmla="*/ 2147483647 h 1685"/>
              <a:gd name="T48" fmla="*/ 2147483647 w 2032"/>
              <a:gd name="T49" fmla="*/ 2147483647 h 1685"/>
              <a:gd name="T50" fmla="*/ 2147483647 w 2032"/>
              <a:gd name="T51" fmla="*/ 2147483647 h 1685"/>
              <a:gd name="T52" fmla="*/ 2147483647 w 2032"/>
              <a:gd name="T53" fmla="*/ 2147483647 h 1685"/>
              <a:gd name="T54" fmla="*/ 2147483647 w 2032"/>
              <a:gd name="T55" fmla="*/ 2147483647 h 1685"/>
              <a:gd name="T56" fmla="*/ 2147483647 w 2032"/>
              <a:gd name="T57" fmla="*/ 2147483647 h 1685"/>
              <a:gd name="T58" fmla="*/ 2147483647 w 2032"/>
              <a:gd name="T59" fmla="*/ 2147483647 h 1685"/>
              <a:gd name="T60" fmla="*/ 2147483647 w 2032"/>
              <a:gd name="T61" fmla="*/ 2147483647 h 1685"/>
              <a:gd name="T62" fmla="*/ 2147483647 w 2032"/>
              <a:gd name="T63" fmla="*/ 2147483647 h 1685"/>
              <a:gd name="T64" fmla="*/ 2147483647 w 2032"/>
              <a:gd name="T65" fmla="*/ 2147483647 h 1685"/>
              <a:gd name="T66" fmla="*/ 2147483647 w 2032"/>
              <a:gd name="T67" fmla="*/ 2147483647 h 1685"/>
              <a:gd name="T68" fmla="*/ 2147483647 w 2032"/>
              <a:gd name="T69" fmla="*/ 2147483647 h 1685"/>
              <a:gd name="T70" fmla="*/ 2147483647 w 2032"/>
              <a:gd name="T71" fmla="*/ 2147483647 h 1685"/>
              <a:gd name="T72" fmla="*/ 2147483647 w 2032"/>
              <a:gd name="T73" fmla="*/ 2147483647 h 1685"/>
              <a:gd name="T74" fmla="*/ 2147483647 w 2032"/>
              <a:gd name="T75" fmla="*/ 2147483647 h 1685"/>
              <a:gd name="T76" fmla="*/ 2147483647 w 2032"/>
              <a:gd name="T77" fmla="*/ 2147483647 h 1685"/>
              <a:gd name="T78" fmla="*/ 2147483647 w 2032"/>
              <a:gd name="T79" fmla="*/ 2147483647 h 1685"/>
              <a:gd name="T80" fmla="*/ 2147483647 w 2032"/>
              <a:gd name="T81" fmla="*/ 2147483647 h 168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32"/>
              <a:gd name="T124" fmla="*/ 0 h 1685"/>
              <a:gd name="T125" fmla="*/ 2032 w 2032"/>
              <a:gd name="T126" fmla="*/ 1685 h 168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32" h="1685">
                <a:moveTo>
                  <a:pt x="6" y="0"/>
                </a:moveTo>
                <a:cubicBezTo>
                  <a:pt x="4" y="6"/>
                  <a:pt x="0" y="12"/>
                  <a:pt x="1" y="19"/>
                </a:cubicBezTo>
                <a:cubicBezTo>
                  <a:pt x="2" y="29"/>
                  <a:pt x="11" y="48"/>
                  <a:pt x="11" y="48"/>
                </a:cubicBezTo>
                <a:cubicBezTo>
                  <a:pt x="14" y="77"/>
                  <a:pt x="15" y="116"/>
                  <a:pt x="30" y="144"/>
                </a:cubicBezTo>
                <a:cubicBezTo>
                  <a:pt x="38" y="159"/>
                  <a:pt x="48" y="170"/>
                  <a:pt x="54" y="187"/>
                </a:cubicBezTo>
                <a:cubicBezTo>
                  <a:pt x="52" y="214"/>
                  <a:pt x="51" y="242"/>
                  <a:pt x="49" y="269"/>
                </a:cubicBezTo>
                <a:cubicBezTo>
                  <a:pt x="48" y="276"/>
                  <a:pt x="40" y="311"/>
                  <a:pt x="49" y="322"/>
                </a:cubicBezTo>
                <a:cubicBezTo>
                  <a:pt x="59" y="334"/>
                  <a:pt x="93" y="336"/>
                  <a:pt x="93" y="336"/>
                </a:cubicBezTo>
                <a:cubicBezTo>
                  <a:pt x="150" y="377"/>
                  <a:pt x="322" y="359"/>
                  <a:pt x="347" y="360"/>
                </a:cubicBezTo>
                <a:cubicBezTo>
                  <a:pt x="379" y="371"/>
                  <a:pt x="380" y="396"/>
                  <a:pt x="395" y="422"/>
                </a:cubicBezTo>
                <a:cubicBezTo>
                  <a:pt x="412" y="453"/>
                  <a:pt x="438" y="498"/>
                  <a:pt x="472" y="509"/>
                </a:cubicBezTo>
                <a:cubicBezTo>
                  <a:pt x="483" y="526"/>
                  <a:pt x="498" y="531"/>
                  <a:pt x="510" y="547"/>
                </a:cubicBezTo>
                <a:cubicBezTo>
                  <a:pt x="516" y="555"/>
                  <a:pt x="551" y="612"/>
                  <a:pt x="553" y="619"/>
                </a:cubicBezTo>
                <a:cubicBezTo>
                  <a:pt x="555" y="624"/>
                  <a:pt x="555" y="630"/>
                  <a:pt x="558" y="634"/>
                </a:cubicBezTo>
                <a:cubicBezTo>
                  <a:pt x="568" y="646"/>
                  <a:pt x="592" y="658"/>
                  <a:pt x="606" y="667"/>
                </a:cubicBezTo>
                <a:cubicBezTo>
                  <a:pt x="663" y="662"/>
                  <a:pt x="675" y="658"/>
                  <a:pt x="736" y="667"/>
                </a:cubicBezTo>
                <a:cubicBezTo>
                  <a:pt x="758" y="670"/>
                  <a:pt x="773" y="684"/>
                  <a:pt x="793" y="691"/>
                </a:cubicBezTo>
                <a:cubicBezTo>
                  <a:pt x="812" y="710"/>
                  <a:pt x="840" y="723"/>
                  <a:pt x="865" y="734"/>
                </a:cubicBezTo>
                <a:cubicBezTo>
                  <a:pt x="874" y="738"/>
                  <a:pt x="894" y="744"/>
                  <a:pt x="894" y="744"/>
                </a:cubicBezTo>
                <a:cubicBezTo>
                  <a:pt x="915" y="774"/>
                  <a:pt x="911" y="839"/>
                  <a:pt x="937" y="854"/>
                </a:cubicBezTo>
                <a:cubicBezTo>
                  <a:pt x="951" y="862"/>
                  <a:pt x="966" y="865"/>
                  <a:pt x="981" y="869"/>
                </a:cubicBezTo>
                <a:cubicBezTo>
                  <a:pt x="992" y="872"/>
                  <a:pt x="1014" y="878"/>
                  <a:pt x="1014" y="878"/>
                </a:cubicBezTo>
                <a:cubicBezTo>
                  <a:pt x="1036" y="911"/>
                  <a:pt x="1071" y="910"/>
                  <a:pt x="1105" y="922"/>
                </a:cubicBezTo>
                <a:cubicBezTo>
                  <a:pt x="1120" y="943"/>
                  <a:pt x="1131" y="961"/>
                  <a:pt x="1149" y="979"/>
                </a:cubicBezTo>
                <a:cubicBezTo>
                  <a:pt x="1159" y="989"/>
                  <a:pt x="1177" y="1008"/>
                  <a:pt x="1177" y="1008"/>
                </a:cubicBezTo>
                <a:cubicBezTo>
                  <a:pt x="1186" y="1033"/>
                  <a:pt x="1198" y="1061"/>
                  <a:pt x="1221" y="1075"/>
                </a:cubicBezTo>
                <a:cubicBezTo>
                  <a:pt x="1230" y="1090"/>
                  <a:pt x="1234" y="1110"/>
                  <a:pt x="1245" y="1123"/>
                </a:cubicBezTo>
                <a:cubicBezTo>
                  <a:pt x="1256" y="1136"/>
                  <a:pt x="1271" y="1149"/>
                  <a:pt x="1283" y="1162"/>
                </a:cubicBezTo>
                <a:cubicBezTo>
                  <a:pt x="1294" y="1203"/>
                  <a:pt x="1281" y="1161"/>
                  <a:pt x="1297" y="1195"/>
                </a:cubicBezTo>
                <a:cubicBezTo>
                  <a:pt x="1311" y="1223"/>
                  <a:pt x="1302" y="1256"/>
                  <a:pt x="1336" y="1267"/>
                </a:cubicBezTo>
                <a:cubicBezTo>
                  <a:pt x="1350" y="1277"/>
                  <a:pt x="1384" y="1286"/>
                  <a:pt x="1384" y="1286"/>
                </a:cubicBezTo>
                <a:cubicBezTo>
                  <a:pt x="1401" y="1298"/>
                  <a:pt x="1414" y="1310"/>
                  <a:pt x="1432" y="1320"/>
                </a:cubicBezTo>
                <a:cubicBezTo>
                  <a:pt x="1446" y="1349"/>
                  <a:pt x="1463" y="1376"/>
                  <a:pt x="1480" y="1402"/>
                </a:cubicBezTo>
                <a:cubicBezTo>
                  <a:pt x="1496" y="1426"/>
                  <a:pt x="1589" y="1433"/>
                  <a:pt x="1609" y="1435"/>
                </a:cubicBezTo>
                <a:cubicBezTo>
                  <a:pt x="1639" y="1441"/>
                  <a:pt x="1662" y="1459"/>
                  <a:pt x="1691" y="1469"/>
                </a:cubicBezTo>
                <a:cubicBezTo>
                  <a:pt x="1725" y="1481"/>
                  <a:pt x="1762" y="1483"/>
                  <a:pt x="1797" y="1488"/>
                </a:cubicBezTo>
                <a:cubicBezTo>
                  <a:pt x="1817" y="1495"/>
                  <a:pt x="1834" y="1505"/>
                  <a:pt x="1854" y="1512"/>
                </a:cubicBezTo>
                <a:cubicBezTo>
                  <a:pt x="1874" y="1531"/>
                  <a:pt x="1890" y="1551"/>
                  <a:pt x="1917" y="1560"/>
                </a:cubicBezTo>
                <a:cubicBezTo>
                  <a:pt x="1934" y="1577"/>
                  <a:pt x="1942" y="1577"/>
                  <a:pt x="1965" y="1584"/>
                </a:cubicBezTo>
                <a:cubicBezTo>
                  <a:pt x="1974" y="1587"/>
                  <a:pt x="1993" y="1594"/>
                  <a:pt x="1993" y="1594"/>
                </a:cubicBezTo>
                <a:cubicBezTo>
                  <a:pt x="2011" y="1619"/>
                  <a:pt x="2032" y="1653"/>
                  <a:pt x="2032" y="1685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86756" name="Line 11"/>
          <p:cNvSpPr>
            <a:spLocks noChangeShapeType="1"/>
          </p:cNvSpPr>
          <p:nvPr/>
        </p:nvSpPr>
        <p:spPr bwMode="auto">
          <a:xfrm>
            <a:off x="1116013" y="1989138"/>
            <a:ext cx="0" cy="3603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15436" name="Freeform 12"/>
          <p:cNvSpPr>
            <a:spLocks/>
          </p:cNvSpPr>
          <p:nvPr/>
        </p:nvSpPr>
        <p:spPr bwMode="auto">
          <a:xfrm>
            <a:off x="561975" y="1752600"/>
            <a:ext cx="520700" cy="457200"/>
          </a:xfrm>
          <a:custGeom>
            <a:avLst/>
            <a:gdLst>
              <a:gd name="T0" fmla="*/ 2147483647 w 328"/>
              <a:gd name="T1" fmla="*/ 0 h 435"/>
              <a:gd name="T2" fmla="*/ 2147483647 w 328"/>
              <a:gd name="T3" fmla="*/ 2147483647 h 435"/>
              <a:gd name="T4" fmla="*/ 2147483647 w 328"/>
              <a:gd name="T5" fmla="*/ 2147483647 h 435"/>
              <a:gd name="T6" fmla="*/ 2147483647 w 328"/>
              <a:gd name="T7" fmla="*/ 2147483647 h 435"/>
              <a:gd name="T8" fmla="*/ 2147483647 w 328"/>
              <a:gd name="T9" fmla="*/ 2147483647 h 435"/>
              <a:gd name="T10" fmla="*/ 2147483647 w 328"/>
              <a:gd name="T11" fmla="*/ 2147483647 h 435"/>
              <a:gd name="T12" fmla="*/ 2147483647 w 328"/>
              <a:gd name="T13" fmla="*/ 2147483647 h 435"/>
              <a:gd name="T14" fmla="*/ 2147483647 w 328"/>
              <a:gd name="T15" fmla="*/ 2147483647 h 435"/>
              <a:gd name="T16" fmla="*/ 2147483647 w 328"/>
              <a:gd name="T17" fmla="*/ 2147483647 h 435"/>
              <a:gd name="T18" fmla="*/ 2147483647 w 328"/>
              <a:gd name="T19" fmla="*/ 2147483647 h 435"/>
              <a:gd name="T20" fmla="*/ 2147483647 w 328"/>
              <a:gd name="T21" fmla="*/ 2147483647 h 435"/>
              <a:gd name="T22" fmla="*/ 2147483647 w 328"/>
              <a:gd name="T23" fmla="*/ 2147483647 h 435"/>
              <a:gd name="T24" fmla="*/ 2147483647 w 328"/>
              <a:gd name="T25" fmla="*/ 2147483647 h 435"/>
              <a:gd name="T26" fmla="*/ 2147483647 w 328"/>
              <a:gd name="T27" fmla="*/ 2147483647 h 435"/>
              <a:gd name="T28" fmla="*/ 2147483647 w 328"/>
              <a:gd name="T29" fmla="*/ 2147483647 h 435"/>
              <a:gd name="T30" fmla="*/ 2147483647 w 328"/>
              <a:gd name="T31" fmla="*/ 2147483647 h 435"/>
              <a:gd name="T32" fmla="*/ 2147483647 w 328"/>
              <a:gd name="T33" fmla="*/ 2147483647 h 435"/>
              <a:gd name="T34" fmla="*/ 2147483647 w 328"/>
              <a:gd name="T35" fmla="*/ 2147483647 h 435"/>
              <a:gd name="T36" fmla="*/ 2147483647 w 328"/>
              <a:gd name="T37" fmla="*/ 2147483647 h 435"/>
              <a:gd name="T38" fmla="*/ 2147483647 w 328"/>
              <a:gd name="T39" fmla="*/ 2147483647 h 435"/>
              <a:gd name="T40" fmla="*/ 2147483647 w 328"/>
              <a:gd name="T41" fmla="*/ 2147483647 h 435"/>
              <a:gd name="T42" fmla="*/ 2147483647 w 328"/>
              <a:gd name="T43" fmla="*/ 0 h 43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8"/>
              <a:gd name="T67" fmla="*/ 0 h 435"/>
              <a:gd name="T68" fmla="*/ 328 w 328"/>
              <a:gd name="T69" fmla="*/ 435 h 43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8" h="435">
                <a:moveTo>
                  <a:pt x="11" y="0"/>
                </a:moveTo>
                <a:cubicBezTo>
                  <a:pt x="14" y="91"/>
                  <a:pt x="0" y="97"/>
                  <a:pt x="40" y="147"/>
                </a:cubicBezTo>
                <a:cubicBezTo>
                  <a:pt x="47" y="156"/>
                  <a:pt x="48" y="165"/>
                  <a:pt x="56" y="173"/>
                </a:cubicBezTo>
                <a:cubicBezTo>
                  <a:pt x="61" y="188"/>
                  <a:pt x="70" y="201"/>
                  <a:pt x="75" y="217"/>
                </a:cubicBezTo>
                <a:cubicBezTo>
                  <a:pt x="73" y="253"/>
                  <a:pt x="54" y="345"/>
                  <a:pt x="88" y="374"/>
                </a:cubicBezTo>
                <a:cubicBezTo>
                  <a:pt x="103" y="424"/>
                  <a:pt x="131" y="426"/>
                  <a:pt x="177" y="435"/>
                </a:cubicBezTo>
                <a:cubicBezTo>
                  <a:pt x="218" y="434"/>
                  <a:pt x="258" y="434"/>
                  <a:pt x="299" y="432"/>
                </a:cubicBezTo>
                <a:cubicBezTo>
                  <a:pt x="306" y="432"/>
                  <a:pt x="317" y="435"/>
                  <a:pt x="321" y="429"/>
                </a:cubicBezTo>
                <a:cubicBezTo>
                  <a:pt x="328" y="418"/>
                  <a:pt x="314" y="408"/>
                  <a:pt x="308" y="403"/>
                </a:cubicBezTo>
                <a:cubicBezTo>
                  <a:pt x="304" y="390"/>
                  <a:pt x="303" y="391"/>
                  <a:pt x="312" y="400"/>
                </a:cubicBezTo>
                <a:cubicBezTo>
                  <a:pt x="315" y="409"/>
                  <a:pt x="315" y="430"/>
                  <a:pt x="321" y="409"/>
                </a:cubicBezTo>
                <a:cubicBezTo>
                  <a:pt x="320" y="401"/>
                  <a:pt x="303" y="364"/>
                  <a:pt x="318" y="381"/>
                </a:cubicBezTo>
                <a:cubicBezTo>
                  <a:pt x="314" y="344"/>
                  <a:pt x="318" y="346"/>
                  <a:pt x="283" y="342"/>
                </a:cubicBezTo>
                <a:cubicBezTo>
                  <a:pt x="270" y="331"/>
                  <a:pt x="264" y="328"/>
                  <a:pt x="248" y="323"/>
                </a:cubicBezTo>
                <a:cubicBezTo>
                  <a:pt x="230" y="308"/>
                  <a:pt x="197" y="309"/>
                  <a:pt x="174" y="304"/>
                </a:cubicBezTo>
                <a:cubicBezTo>
                  <a:pt x="167" y="296"/>
                  <a:pt x="159" y="291"/>
                  <a:pt x="155" y="281"/>
                </a:cubicBezTo>
                <a:cubicBezTo>
                  <a:pt x="152" y="274"/>
                  <a:pt x="148" y="259"/>
                  <a:pt x="148" y="259"/>
                </a:cubicBezTo>
                <a:cubicBezTo>
                  <a:pt x="146" y="192"/>
                  <a:pt x="155" y="164"/>
                  <a:pt x="126" y="115"/>
                </a:cubicBezTo>
                <a:cubicBezTo>
                  <a:pt x="122" y="98"/>
                  <a:pt x="119" y="77"/>
                  <a:pt x="104" y="67"/>
                </a:cubicBezTo>
                <a:cubicBezTo>
                  <a:pt x="99" y="54"/>
                  <a:pt x="97" y="49"/>
                  <a:pt x="84" y="45"/>
                </a:cubicBezTo>
                <a:cubicBezTo>
                  <a:pt x="73" y="33"/>
                  <a:pt x="59" y="21"/>
                  <a:pt x="43" y="16"/>
                </a:cubicBezTo>
                <a:cubicBezTo>
                  <a:pt x="37" y="10"/>
                  <a:pt x="11" y="2"/>
                  <a:pt x="11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8675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85800"/>
            <a:ext cx="3276600" cy="1143000"/>
          </a:xfrm>
          <a:solidFill>
            <a:srgbClr val="FF0000"/>
          </a:solidFill>
        </p:spPr>
        <p:txBody>
          <a:bodyPr/>
          <a:lstStyle/>
          <a:p>
            <a:r>
              <a:rPr lang="en-US" altLang="zh-TW" sz="4000" b="1" smtClean="0">
                <a:solidFill>
                  <a:srgbClr val="FFFF00"/>
                </a:solidFill>
                <a:ea typeface="PMingLiU" pitchFamily="18" charset="-120"/>
              </a:rPr>
              <a:t>200 </a:t>
            </a:r>
            <a:r>
              <a:rPr lang="zh-TW" altLang="en-US" sz="4000" b="1" smtClean="0">
                <a:solidFill>
                  <a:srgbClr val="FFFF00"/>
                </a:solidFill>
                <a:ea typeface="PMingLiU" pitchFamily="18" charset="-120"/>
              </a:rPr>
              <a:t>万士兵</a:t>
            </a:r>
            <a:endParaRPr lang="en-US" sz="4000" b="1" smtClean="0">
              <a:solidFill>
                <a:srgbClr val="FFFF00"/>
              </a:solidFill>
            </a:endParaRPr>
          </a:p>
        </p:txBody>
      </p:sp>
      <p:sp>
        <p:nvSpPr>
          <p:cNvPr id="586759" name="Text Box 19"/>
          <p:cNvSpPr txBox="1">
            <a:spLocks noChangeArrowheads="1"/>
          </p:cNvSpPr>
          <p:nvPr/>
        </p:nvSpPr>
        <p:spPr bwMode="auto">
          <a:xfrm>
            <a:off x="8382000" y="15875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ＭＳ Ｐゴシック" charset="0"/>
              </a:rPr>
              <a:t>339</a:t>
            </a:r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8611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5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615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8" grpId="0" animBg="1"/>
      <p:bldP spid="615430" grpId="0" animBg="1"/>
      <p:bldP spid="6154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468312" y="2461602"/>
            <a:ext cx="7991475" cy="3418501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chemeClr val="tx1"/>
              </a:gs>
              <a:gs pos="100000">
                <a:srgbClr val="660066"/>
              </a:gs>
            </a:gsLst>
            <a:lin ang="54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</a:rPr>
              <a:t>17 </a:t>
            </a:r>
            <a:r>
              <a:rPr lang="zh-CN" altLang="en-US" dirty="0">
                <a:solidFill>
                  <a:srgbClr val="FFFFFF"/>
                </a:solidFill>
              </a:rPr>
              <a:t>我 一 看 见 ， 就 仆 倒 在 他 脚 前 ， 像 死 了 一 样 。 他 用 右 手 按 着 我 ， 说 ： 不 要 惧 怕 ！ 我 是 首 先 的 ， 我 是 末 後 的 ，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18 </a:t>
            </a:r>
            <a:r>
              <a:rPr lang="zh-CN" altLang="en-US" dirty="0">
                <a:solidFill>
                  <a:srgbClr val="FFFFFF"/>
                </a:solidFill>
              </a:rPr>
              <a:t>又 是 那 存 活 的 ； 我 曾 死 过 ， 现 在 又 活 了 ， 直 活 到 永 永 远 远 ； 并 且 拿 着 死 亡 和 阴 间 的 钥 匙 。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19 </a:t>
            </a:r>
            <a:r>
              <a:rPr lang="zh-CN" altLang="en-US" dirty="0">
                <a:solidFill>
                  <a:srgbClr val="FFFFFF"/>
                </a:solidFill>
              </a:rPr>
              <a:t>所 以 你 要 把 所 看 见 的 ， 和 现 在 的 事 ， 并 将 来 必 成 的 事 ， 都 写 出 来 。启 示 录 </a:t>
            </a:r>
            <a:r>
              <a:rPr lang="en-US" altLang="zh-CN" dirty="0">
                <a:solidFill>
                  <a:srgbClr val="FFFFFF"/>
                </a:solidFill>
              </a:rPr>
              <a:t>1:17-19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64931" name="Text Box 2"/>
          <p:cNvSpPr txBox="1">
            <a:spLocks noChangeArrowheads="1"/>
          </p:cNvSpPr>
          <p:nvPr/>
        </p:nvSpPr>
        <p:spPr bwMode="auto">
          <a:xfrm>
            <a:off x="395288" y="152400"/>
            <a:ext cx="8569325" cy="830263"/>
          </a:xfrm>
          <a:prstGeom prst="rect">
            <a:avLst/>
          </a:prstGeom>
          <a:solidFill>
            <a:srgbClr val="660066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FFFFFF"/>
                </a:solidFill>
                <a:latin typeface="Arial" charset="0"/>
                <a:cs typeface="Arial" charset="0"/>
              </a:rPr>
              <a:t>四</a:t>
            </a:r>
            <a:r>
              <a:rPr lang="zh-CN" altLang="en-US" sz="4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个</a:t>
            </a:r>
            <a:r>
              <a:rPr lang="zh-CN" altLang="en-US" sz="4800" dirty="0">
                <a:solidFill>
                  <a:srgbClr val="FFFFFF"/>
                </a:solidFill>
                <a:latin typeface="Arial" charset="0"/>
                <a:cs typeface="Arial" charset="0"/>
              </a:rPr>
              <a:t>说明的原则</a:t>
            </a:r>
          </a:p>
        </p:txBody>
      </p:sp>
      <p:sp>
        <p:nvSpPr>
          <p:cNvPr id="553987" name="Text Box 3"/>
          <p:cNvSpPr txBox="1">
            <a:spLocks noChangeArrowheads="1"/>
          </p:cNvSpPr>
          <p:nvPr/>
        </p:nvSpPr>
        <p:spPr bwMode="auto">
          <a:xfrm>
            <a:off x="468312" y="1766888"/>
            <a:ext cx="6846888" cy="586957"/>
          </a:xfrm>
          <a:prstGeom prst="rect">
            <a:avLst/>
          </a:prstGeom>
          <a:solidFill>
            <a:srgbClr val="660066"/>
          </a:solidFill>
          <a:ln w="9525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107763" dir="13500000" algn="ctr" rotWithShape="0">
              <a:schemeClr val="tx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SG" altLang="en-US" sz="3200" dirty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启 示 </a:t>
            </a:r>
            <a:r>
              <a:rPr lang="zh-SG" altLang="en-US" sz="3200" dirty="0" smtClean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录</a:t>
            </a:r>
            <a:r>
              <a:rPr lang="zh-CN" altLang="en-US" sz="3200" dirty="0" smtClean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启发</a:t>
            </a:r>
            <a:r>
              <a:rPr lang="zh-SG" altLang="en-US" sz="3200" dirty="0" smtClean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概</a:t>
            </a:r>
            <a:r>
              <a:rPr lang="zh-SG" altLang="en-US" sz="3200" dirty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要 </a:t>
            </a:r>
            <a:endParaRPr lang="en-US" sz="3200" dirty="0">
              <a:solidFill>
                <a:srgbClr val="DAE9FC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993" name="Text Box 9"/>
          <p:cNvSpPr txBox="1">
            <a:spLocks noChangeArrowheads="1"/>
          </p:cNvSpPr>
          <p:nvPr/>
        </p:nvSpPr>
        <p:spPr bwMode="auto">
          <a:xfrm>
            <a:off x="901700" y="6042025"/>
            <a:ext cx="187166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FF00"/>
                </a:solidFill>
              </a:rPr>
              <a:t>看到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3994" name="Text Box 10"/>
          <p:cNvSpPr txBox="1">
            <a:spLocks noChangeArrowheads="1"/>
          </p:cNvSpPr>
          <p:nvPr/>
        </p:nvSpPr>
        <p:spPr bwMode="auto">
          <a:xfrm>
            <a:off x="3794125" y="6042025"/>
            <a:ext cx="84931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FF00"/>
                </a:solidFill>
              </a:rPr>
              <a:t>将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3995" name="Text Box 11"/>
          <p:cNvSpPr txBox="1">
            <a:spLocks noChangeArrowheads="1"/>
          </p:cNvSpPr>
          <p:nvPr/>
        </p:nvSpPr>
        <p:spPr bwMode="auto">
          <a:xfrm>
            <a:off x="5795963" y="6042025"/>
            <a:ext cx="280828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FF00"/>
                </a:solidFill>
              </a:rPr>
              <a:t>会发生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3996" name="AutoShape 12"/>
          <p:cNvSpPr>
            <a:spLocks noChangeArrowheads="1"/>
          </p:cNvSpPr>
          <p:nvPr/>
        </p:nvSpPr>
        <p:spPr bwMode="auto">
          <a:xfrm>
            <a:off x="2874963" y="6002338"/>
            <a:ext cx="587375" cy="8318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997" name="AutoShape 13"/>
          <p:cNvSpPr>
            <a:spLocks noChangeArrowheads="1"/>
          </p:cNvSpPr>
          <p:nvPr/>
        </p:nvSpPr>
        <p:spPr bwMode="auto">
          <a:xfrm>
            <a:off x="4746625" y="6002338"/>
            <a:ext cx="587375" cy="8318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493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17588"/>
            <a:ext cx="4110038" cy="586957"/>
          </a:xfrm>
          <a:noFill/>
        </p:spPr>
        <p:txBody>
          <a:bodyPr wrap="square" lIns="90000" tIns="46800" rIns="90000" bIns="4680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SG" altLang="en-US" sz="3200" b="1" i="1" dirty="0">
                <a:latin typeface="Comic Sans MS" charset="0"/>
                <a:ea typeface="ＭＳ Ｐゴシック" charset="0"/>
                <a:cs typeface="ＭＳ Ｐゴシック" charset="0"/>
              </a:rPr>
              <a:t>原</a:t>
            </a:r>
            <a:r>
              <a:rPr lang="zh-SG" altLang="en-US" sz="3200" b="1" i="1" dirty="0" smtClean="0">
                <a:latin typeface="Comic Sans MS" charset="0"/>
                <a:ea typeface="ＭＳ Ｐゴシック" charset="0"/>
                <a:cs typeface="ＭＳ Ｐゴシック" charset="0"/>
              </a:rPr>
              <a:t>则</a:t>
            </a:r>
            <a:r>
              <a:rPr lang="zh-CN" altLang="en-US" sz="3200" b="1" i="1" dirty="0" smtClean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i="1" dirty="0" smtClean="0">
                <a:latin typeface="Comic Sans MS" charset="0"/>
                <a:ea typeface="ＭＳ Ｐゴシック" charset="0"/>
                <a:cs typeface="ＭＳ Ｐゴシック" charset="0"/>
              </a:rPr>
              <a:t>#</a:t>
            </a:r>
            <a:r>
              <a:rPr lang="en-US" sz="3200" b="1" i="1" dirty="0"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636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9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9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8" grpId="0" build="allAtOnce" animBg="1"/>
      <p:bldP spid="553993" grpId="0"/>
      <p:bldP spid="553994" grpId="0"/>
      <p:bldP spid="553995" grpId="0"/>
      <p:bldP spid="553996" grpId="0" animBg="1"/>
      <p:bldP spid="55399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073" name="Picture 22" descr="W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6200"/>
            <a:ext cx="6913562" cy="647700"/>
          </a:xfrm>
        </p:spPr>
        <p:txBody>
          <a:bodyPr/>
          <a:lstStyle/>
          <a:p>
            <a:r>
              <a:rPr lang="zh-CN" altLang="en-US" sz="6000" smtClean="0">
                <a:solidFill>
                  <a:srgbClr val="FF9933"/>
                </a:solidFill>
                <a:ea typeface="SimSun" pitchFamily="2" charset="-122"/>
              </a:rPr>
              <a:t>扼要重述的方法</a:t>
            </a:r>
            <a:endParaRPr lang="en-US" sz="6000" smtClean="0">
              <a:solidFill>
                <a:srgbClr val="FF9933"/>
              </a:solidFill>
            </a:endParaRPr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205788" cy="1449388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在七个灯台中的基督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(1–3) 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/>
            </a:r>
            <a:br>
              <a:rPr lang="en-US" altLang="zh-CN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</a:br>
            <a:endParaRPr lang="en-US" altLang="zh-CN" b="1">
              <a:solidFill>
                <a:srgbClr val="FFCCFF"/>
              </a:solidFill>
              <a:ea typeface="SimSun" pitchFamily="2" charset="-122"/>
              <a:cs typeface="ＭＳ Ｐゴシック" charset="0"/>
            </a:endParaRPr>
          </a:p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小亚细亚的七教会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, </a:t>
            </a: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在描绘各别教会从教会时代直到基督回来的情况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. </a:t>
            </a:r>
            <a:r>
              <a:rPr lang="en-US" altLang="zh-CN" sz="20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(1:7)</a:t>
            </a:r>
            <a:endParaRPr lang="en-US" sz="2000" b="1">
              <a:solidFill>
                <a:srgbClr val="FFCCFF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591878" name="Text Box 6"/>
          <p:cNvSpPr txBox="1">
            <a:spLocks noChangeArrowheads="1"/>
          </p:cNvSpPr>
          <p:nvPr/>
        </p:nvSpPr>
        <p:spPr bwMode="auto">
          <a:xfrm>
            <a:off x="469900" y="2057400"/>
            <a:ext cx="8205788" cy="1079500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天堂和七印记的异象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(4–7) </a:t>
            </a:r>
            <a:b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</a:b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基督现在从天上统治</a:t>
            </a:r>
            <a:r>
              <a:rPr lang="en-US" altLang="zh-CN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(5:5-6) </a:t>
            </a: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，直到他第二次再来</a:t>
            </a:r>
            <a:r>
              <a:rPr lang="en-US" altLang="zh-CN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(6:16-17) </a:t>
            </a: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与得胜的教会</a:t>
            </a:r>
            <a:r>
              <a:rPr lang="zh-CN" altLang="en-US" sz="2000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在一起</a:t>
            </a:r>
            <a:r>
              <a:rPr lang="en-US" altLang="zh-CN" sz="2000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(7:16-17)</a:t>
            </a:r>
          </a:p>
        </p:txBody>
      </p:sp>
      <p:sp>
        <p:nvSpPr>
          <p:cNvPr id="591879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8205788" cy="1165225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七支号角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(8–11) 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/>
            </a:r>
            <a:br>
              <a:rPr lang="en-US" altLang="zh-CN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</a:br>
            <a:endParaRPr lang="en-US" altLang="zh-CN" b="1">
              <a:solidFill>
                <a:srgbClr val="FFCCFF"/>
              </a:solidFill>
              <a:ea typeface="SimSun" pitchFamily="2" charset="-122"/>
              <a:cs typeface="ＭＳ Ｐゴシック" charset="0"/>
            </a:endParaRPr>
          </a:p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教会时代的一系列的判决困扰着邪恶（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8-9</a:t>
            </a: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），但</a:t>
            </a:r>
            <a:endParaRPr lang="en-US" altLang="zh-CN" b="1">
              <a:solidFill>
                <a:srgbClr val="FFCCFF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591880" name="Text Box 8"/>
          <p:cNvSpPr txBox="1">
            <a:spLocks noChangeArrowheads="1"/>
          </p:cNvSpPr>
          <p:nvPr/>
        </p:nvSpPr>
        <p:spPr bwMode="auto">
          <a:xfrm>
            <a:off x="457200" y="3028950"/>
            <a:ext cx="8205788" cy="933450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逼迫人的龙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(12–14</a:t>
            </a:r>
            <a:r>
              <a:rPr lang="en-US" altLang="zh-CN" sz="28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)</a:t>
            </a:r>
          </a:p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2800">
              <a:solidFill>
                <a:srgbClr val="FFCCFF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591881" name="Text Box 9"/>
          <p:cNvSpPr txBox="1">
            <a:spLocks noChangeArrowheads="1"/>
          </p:cNvSpPr>
          <p:nvPr/>
        </p:nvSpPr>
        <p:spPr bwMode="auto">
          <a:xfrm>
            <a:off x="469900" y="3657600"/>
            <a:ext cx="8205788" cy="1547813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七碗 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(15–16) </a:t>
            </a:r>
            <a:b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</a:br>
            <a:endParaRPr lang="en-US" altLang="zh-CN" sz="3200" b="1">
              <a:solidFill>
                <a:srgbClr val="FFCCFF"/>
              </a:solidFill>
              <a:ea typeface="SimSun" pitchFamily="2" charset="-122"/>
              <a:cs typeface="ＭＳ Ｐゴシック" charset="0"/>
            </a:endParaRPr>
          </a:p>
          <a:p>
            <a:pPr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海岛和山峦消失</a:t>
            </a:r>
            <a:r>
              <a:rPr lang="en-US" altLang="ja-JP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(16:20</a:t>
            </a: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）是最后审判随着</a:t>
            </a:r>
            <a:r>
              <a:rPr lang="en-US" altLang="ja-JP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“</a:t>
            </a: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事件</a:t>
            </a:r>
            <a:r>
              <a:rPr lang="en-US" altLang="ja-JP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... </a:t>
            </a:r>
            <a:r>
              <a:rPr lang="zh-CN" altLang="en-US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发生与此有关的</a:t>
            </a:r>
            <a:r>
              <a:rPr lang="en-US" altLang="ja-JP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”</a:t>
            </a:r>
            <a:endParaRPr lang="en-US" altLang="zh-CN" b="1">
              <a:solidFill>
                <a:srgbClr val="FFCCFF"/>
              </a:solidFill>
              <a:latin typeface="NSimSun" pitchFamily="49" charset="-122"/>
              <a:ea typeface="NSimSun" pitchFamily="49" charset="-122"/>
              <a:cs typeface="ＭＳ Ｐゴシック" charset="0"/>
            </a:endParaRPr>
          </a:p>
        </p:txBody>
      </p:sp>
      <p:sp>
        <p:nvSpPr>
          <p:cNvPr id="591882" name="Text Box 10"/>
          <p:cNvSpPr txBox="1">
            <a:spLocks noChangeArrowheads="1"/>
          </p:cNvSpPr>
          <p:nvPr/>
        </p:nvSpPr>
        <p:spPr bwMode="auto">
          <a:xfrm>
            <a:off x="457200" y="4343400"/>
            <a:ext cx="8205788" cy="1768475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巴比伦的沦陷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(17–19) 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/>
            </a:r>
            <a:br>
              <a:rPr lang="en-US" altLang="zh-CN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</a:br>
            <a:endParaRPr lang="en-US" altLang="zh-CN" b="1">
              <a:solidFill>
                <a:srgbClr val="FFCCFF"/>
              </a:solidFill>
              <a:ea typeface="SimSun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古巴比伦（世界制度的诱惑）存在到整个教会时代，直到其在基督的第二次降临销毁为止（</a:t>
            </a:r>
            <a:r>
              <a:rPr lang="en-US" altLang="zh-CN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19:11-21</a:t>
            </a:r>
            <a:r>
              <a:rPr lang="zh-CN" altLang="en-US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）</a:t>
            </a:r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469900" y="5181600"/>
            <a:ext cx="8205788" cy="1400175"/>
          </a:xfrm>
          <a:prstGeom prst="rect">
            <a:avLst/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大结局</a:t>
            </a:r>
            <a:r>
              <a:rPr lang="en-US" altLang="zh-CN" sz="3200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 </a:t>
            </a:r>
            <a:r>
              <a:rPr lang="en-US" altLang="zh-CN" sz="3200" b="1">
                <a:solidFill>
                  <a:srgbClr val="FFCCFF"/>
                </a:solidFill>
                <a:ea typeface="SimSun" pitchFamily="2" charset="-122"/>
                <a:cs typeface="ＭＳ Ｐゴシック" charset="0"/>
              </a:rPr>
              <a:t>(20–22) </a:t>
            </a:r>
            <a:endParaRPr lang="en-US" altLang="zh-CN" sz="3200" b="1">
              <a:solidFill>
                <a:srgbClr val="FFCC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当今时代（</a:t>
            </a:r>
            <a:r>
              <a:rPr lang="en-US" altLang="zh-CN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20:1-6</a:t>
            </a:r>
            <a:r>
              <a:rPr lang="zh-CN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）不是</a:t>
            </a:r>
            <a:r>
              <a:rPr lang="zh-TW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普通的</a:t>
            </a:r>
            <a:r>
              <a:rPr lang="en-US" altLang="zh-CN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1000</a:t>
            </a:r>
            <a:r>
              <a:rPr lang="zh-CN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年</a:t>
            </a:r>
            <a:r>
              <a:rPr lang="en-US" altLang="zh-TW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,</a:t>
            </a:r>
            <a:r>
              <a:rPr lang="zh-TW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随后是</a:t>
            </a:r>
            <a:r>
              <a:rPr lang="zh-CN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一个</a:t>
            </a:r>
            <a:r>
              <a:rPr lang="zh-TW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大審</a:t>
            </a:r>
            <a:r>
              <a:rPr lang="zh-CN" altLang="en-US" b="1">
                <a:solidFill>
                  <a:srgbClr val="FFCC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判和永恒</a:t>
            </a:r>
            <a:endParaRPr lang="en-US" b="1">
              <a:solidFill>
                <a:srgbClr val="FFCC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grpSp>
        <p:nvGrpSpPr>
          <p:cNvPr id="643082" name="Group 17"/>
          <p:cNvGrpSpPr>
            <a:grpSpLocks/>
          </p:cNvGrpSpPr>
          <p:nvPr/>
        </p:nvGrpSpPr>
        <p:grpSpPr bwMode="auto">
          <a:xfrm>
            <a:off x="180975" y="115888"/>
            <a:ext cx="8569325" cy="757237"/>
            <a:chOff x="385" y="119"/>
            <a:chExt cx="4944" cy="477"/>
          </a:xfrm>
        </p:grpSpPr>
        <p:sp>
          <p:nvSpPr>
            <p:cNvPr id="643090" name="Line 12"/>
            <p:cNvSpPr>
              <a:spLocks noChangeShapeType="1"/>
            </p:cNvSpPr>
            <p:nvPr/>
          </p:nvSpPr>
          <p:spPr bwMode="auto">
            <a:xfrm>
              <a:off x="431" y="596"/>
              <a:ext cx="489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grpSp>
          <p:nvGrpSpPr>
            <p:cNvPr id="643091" name="Group 13"/>
            <p:cNvGrpSpPr>
              <a:grpSpLocks/>
            </p:cNvGrpSpPr>
            <p:nvPr/>
          </p:nvGrpSpPr>
          <p:grpSpPr bwMode="auto">
            <a:xfrm>
              <a:off x="385" y="164"/>
              <a:ext cx="272" cy="408"/>
              <a:chOff x="385" y="1298"/>
              <a:chExt cx="272" cy="408"/>
            </a:xfrm>
          </p:grpSpPr>
          <p:sp>
            <p:nvSpPr>
              <p:cNvPr id="643093" name="Line 14"/>
              <p:cNvSpPr>
                <a:spLocks noChangeShapeType="1"/>
              </p:cNvSpPr>
              <p:nvPr/>
            </p:nvSpPr>
            <p:spPr bwMode="auto">
              <a:xfrm>
                <a:off x="521" y="1298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3094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521" y="1298"/>
                <a:ext cx="0" cy="272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</p:grpSp>
        <p:sp>
          <p:nvSpPr>
            <p:cNvPr id="643092" name="Line 16"/>
            <p:cNvSpPr>
              <a:spLocks noChangeShapeType="1"/>
            </p:cNvSpPr>
            <p:nvPr/>
          </p:nvSpPr>
          <p:spPr bwMode="auto">
            <a:xfrm>
              <a:off x="5239" y="119"/>
              <a:ext cx="0" cy="453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sp>
        <p:nvSpPr>
          <p:cNvPr id="591897" name="Freeform 25"/>
          <p:cNvSpPr>
            <a:spLocks/>
          </p:cNvSpPr>
          <p:nvPr/>
        </p:nvSpPr>
        <p:spPr bwMode="auto">
          <a:xfrm>
            <a:off x="231775" y="1411288"/>
            <a:ext cx="8516938" cy="5143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91899" name="Freeform 27"/>
          <p:cNvSpPr>
            <a:spLocks/>
          </p:cNvSpPr>
          <p:nvPr/>
        </p:nvSpPr>
        <p:spPr bwMode="auto">
          <a:xfrm>
            <a:off x="231775" y="1981200"/>
            <a:ext cx="8516938" cy="4635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91900" name="Freeform 28"/>
          <p:cNvSpPr>
            <a:spLocks/>
          </p:cNvSpPr>
          <p:nvPr/>
        </p:nvSpPr>
        <p:spPr bwMode="auto">
          <a:xfrm>
            <a:off x="231775" y="2667000"/>
            <a:ext cx="8516938" cy="4635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91901" name="Freeform 29"/>
          <p:cNvSpPr>
            <a:spLocks/>
          </p:cNvSpPr>
          <p:nvPr/>
        </p:nvSpPr>
        <p:spPr bwMode="auto">
          <a:xfrm>
            <a:off x="228600" y="3276600"/>
            <a:ext cx="8516938" cy="4635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91902" name="Freeform 30"/>
          <p:cNvSpPr>
            <a:spLocks/>
          </p:cNvSpPr>
          <p:nvPr/>
        </p:nvSpPr>
        <p:spPr bwMode="auto">
          <a:xfrm>
            <a:off x="231775" y="4038600"/>
            <a:ext cx="8516938" cy="4635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91903" name="Freeform 31"/>
          <p:cNvSpPr>
            <a:spLocks/>
          </p:cNvSpPr>
          <p:nvPr/>
        </p:nvSpPr>
        <p:spPr bwMode="auto">
          <a:xfrm>
            <a:off x="231775" y="4770438"/>
            <a:ext cx="8516938" cy="514350"/>
          </a:xfrm>
          <a:custGeom>
            <a:avLst/>
            <a:gdLst>
              <a:gd name="T0" fmla="*/ 2147483647 w 5460"/>
              <a:gd name="T1" fmla="*/ 2147483647 h 425"/>
              <a:gd name="T2" fmla="*/ 2147483647 w 5460"/>
              <a:gd name="T3" fmla="*/ 2147483647 h 425"/>
              <a:gd name="T4" fmla="*/ 2147483647 w 5460"/>
              <a:gd name="T5" fmla="*/ 2147483647 h 425"/>
              <a:gd name="T6" fmla="*/ 2147483647 w 5460"/>
              <a:gd name="T7" fmla="*/ 2147483647 h 425"/>
              <a:gd name="T8" fmla="*/ 2147483647 w 5460"/>
              <a:gd name="T9" fmla="*/ 2147483647 h 425"/>
              <a:gd name="T10" fmla="*/ 2147483647 w 5460"/>
              <a:gd name="T11" fmla="*/ 2147483647 h 425"/>
              <a:gd name="T12" fmla="*/ 2147483647 w 5460"/>
              <a:gd name="T13" fmla="*/ 2147483647 h 425"/>
              <a:gd name="T14" fmla="*/ 2147483647 w 5460"/>
              <a:gd name="T15" fmla="*/ 2147483647 h 425"/>
              <a:gd name="T16" fmla="*/ 2147483647 w 5460"/>
              <a:gd name="T17" fmla="*/ 2147483647 h 425"/>
              <a:gd name="T18" fmla="*/ 2147483647 w 5460"/>
              <a:gd name="T19" fmla="*/ 2147483647 h 425"/>
              <a:gd name="T20" fmla="*/ 2147483647 w 5460"/>
              <a:gd name="T21" fmla="*/ 2147483647 h 425"/>
              <a:gd name="T22" fmla="*/ 2147483647 w 5460"/>
              <a:gd name="T23" fmla="*/ 2147483647 h 425"/>
              <a:gd name="T24" fmla="*/ 2147483647 w 5460"/>
              <a:gd name="T25" fmla="*/ 2147483647 h 425"/>
              <a:gd name="T26" fmla="*/ 2147483647 w 5460"/>
              <a:gd name="T27" fmla="*/ 2147483647 h 425"/>
              <a:gd name="T28" fmla="*/ 2147483647 w 5460"/>
              <a:gd name="T29" fmla="*/ 2147483647 h 425"/>
              <a:gd name="T30" fmla="*/ 2147483647 w 5460"/>
              <a:gd name="T31" fmla="*/ 2147483647 h 425"/>
              <a:gd name="T32" fmla="*/ 2147483647 w 5460"/>
              <a:gd name="T33" fmla="*/ 2147483647 h 425"/>
              <a:gd name="T34" fmla="*/ 2147483647 w 5460"/>
              <a:gd name="T35" fmla="*/ 2147483647 h 425"/>
              <a:gd name="T36" fmla="*/ 2147483647 w 5460"/>
              <a:gd name="T37" fmla="*/ 2147483647 h 425"/>
              <a:gd name="T38" fmla="*/ 2147483647 w 5460"/>
              <a:gd name="T39" fmla="*/ 2147483647 h 425"/>
              <a:gd name="T40" fmla="*/ 2147483647 w 5460"/>
              <a:gd name="T41" fmla="*/ 2147483647 h 425"/>
              <a:gd name="T42" fmla="*/ 2147483647 w 5460"/>
              <a:gd name="T43" fmla="*/ 2147483647 h 425"/>
              <a:gd name="T44" fmla="*/ 2147483647 w 5460"/>
              <a:gd name="T45" fmla="*/ 2147483647 h 425"/>
              <a:gd name="T46" fmla="*/ 2147483647 w 5460"/>
              <a:gd name="T47" fmla="*/ 2147483647 h 425"/>
              <a:gd name="T48" fmla="*/ 2147483647 w 5460"/>
              <a:gd name="T49" fmla="*/ 2147483647 h 425"/>
              <a:gd name="T50" fmla="*/ 2147483647 w 5460"/>
              <a:gd name="T51" fmla="*/ 2147483647 h 425"/>
              <a:gd name="T52" fmla="*/ 2147483647 w 5460"/>
              <a:gd name="T53" fmla="*/ 2147483647 h 425"/>
              <a:gd name="T54" fmla="*/ 2147483647 w 5460"/>
              <a:gd name="T55" fmla="*/ 2147483647 h 425"/>
              <a:gd name="T56" fmla="*/ 2147483647 w 5460"/>
              <a:gd name="T57" fmla="*/ 2147483647 h 425"/>
              <a:gd name="T58" fmla="*/ 2147483647 w 5460"/>
              <a:gd name="T59" fmla="*/ 2147483647 h 425"/>
              <a:gd name="T60" fmla="*/ 2147483647 w 5460"/>
              <a:gd name="T61" fmla="*/ 2147483647 h 425"/>
              <a:gd name="T62" fmla="*/ 2147483647 w 5460"/>
              <a:gd name="T63" fmla="*/ 2147483647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460"/>
              <a:gd name="T97" fmla="*/ 0 h 425"/>
              <a:gd name="T98" fmla="*/ 5460 w 5460"/>
              <a:gd name="T99" fmla="*/ 425 h 4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460" h="425">
                <a:moveTo>
                  <a:pt x="5332" y="45"/>
                </a:moveTo>
                <a:cubicBezTo>
                  <a:pt x="5348" y="0"/>
                  <a:pt x="5382" y="29"/>
                  <a:pt x="5416" y="39"/>
                </a:cubicBezTo>
                <a:cubicBezTo>
                  <a:pt x="5430" y="61"/>
                  <a:pt x="5447" y="72"/>
                  <a:pt x="5454" y="97"/>
                </a:cubicBezTo>
                <a:cubicBezTo>
                  <a:pt x="5450" y="148"/>
                  <a:pt x="5460" y="173"/>
                  <a:pt x="5422" y="199"/>
                </a:cubicBezTo>
                <a:cubicBezTo>
                  <a:pt x="5346" y="310"/>
                  <a:pt x="5189" y="281"/>
                  <a:pt x="5070" y="289"/>
                </a:cubicBezTo>
                <a:cubicBezTo>
                  <a:pt x="4973" y="284"/>
                  <a:pt x="4907" y="284"/>
                  <a:pt x="4820" y="257"/>
                </a:cubicBezTo>
                <a:cubicBezTo>
                  <a:pt x="4679" y="214"/>
                  <a:pt x="4526" y="252"/>
                  <a:pt x="4379" y="250"/>
                </a:cubicBezTo>
                <a:cubicBezTo>
                  <a:pt x="4241" y="206"/>
                  <a:pt x="4293" y="236"/>
                  <a:pt x="4001" y="231"/>
                </a:cubicBezTo>
                <a:cubicBezTo>
                  <a:pt x="3931" y="224"/>
                  <a:pt x="3865" y="204"/>
                  <a:pt x="3796" y="193"/>
                </a:cubicBezTo>
                <a:cubicBezTo>
                  <a:pt x="3748" y="175"/>
                  <a:pt x="3693" y="172"/>
                  <a:pt x="3643" y="167"/>
                </a:cubicBezTo>
                <a:cubicBezTo>
                  <a:pt x="3630" y="163"/>
                  <a:pt x="3618" y="152"/>
                  <a:pt x="3604" y="154"/>
                </a:cubicBezTo>
                <a:cubicBezTo>
                  <a:pt x="3512" y="167"/>
                  <a:pt x="3440" y="192"/>
                  <a:pt x="3348" y="199"/>
                </a:cubicBezTo>
                <a:cubicBezTo>
                  <a:pt x="3198" y="232"/>
                  <a:pt x="3050" y="254"/>
                  <a:pt x="2900" y="282"/>
                </a:cubicBezTo>
                <a:cubicBezTo>
                  <a:pt x="2820" y="278"/>
                  <a:pt x="2743" y="269"/>
                  <a:pt x="2664" y="257"/>
                </a:cubicBezTo>
                <a:cubicBezTo>
                  <a:pt x="2634" y="247"/>
                  <a:pt x="2605" y="238"/>
                  <a:pt x="2574" y="231"/>
                </a:cubicBezTo>
                <a:cubicBezTo>
                  <a:pt x="2530" y="201"/>
                  <a:pt x="2486" y="186"/>
                  <a:pt x="2433" y="180"/>
                </a:cubicBezTo>
                <a:cubicBezTo>
                  <a:pt x="2231" y="186"/>
                  <a:pt x="2020" y="201"/>
                  <a:pt x="1819" y="225"/>
                </a:cubicBezTo>
                <a:cubicBezTo>
                  <a:pt x="1725" y="236"/>
                  <a:pt x="1537" y="263"/>
                  <a:pt x="1537" y="263"/>
                </a:cubicBezTo>
                <a:cubicBezTo>
                  <a:pt x="1504" y="276"/>
                  <a:pt x="1508" y="277"/>
                  <a:pt x="1473" y="282"/>
                </a:cubicBezTo>
                <a:cubicBezTo>
                  <a:pt x="1437" y="287"/>
                  <a:pt x="1364" y="295"/>
                  <a:pt x="1364" y="295"/>
                </a:cubicBezTo>
                <a:cubicBezTo>
                  <a:pt x="1270" y="293"/>
                  <a:pt x="1177" y="293"/>
                  <a:pt x="1083" y="289"/>
                </a:cubicBezTo>
                <a:cubicBezTo>
                  <a:pt x="1051" y="288"/>
                  <a:pt x="1023" y="265"/>
                  <a:pt x="993" y="257"/>
                </a:cubicBezTo>
                <a:cubicBezTo>
                  <a:pt x="911" y="236"/>
                  <a:pt x="963" y="250"/>
                  <a:pt x="884" y="237"/>
                </a:cubicBezTo>
                <a:cubicBezTo>
                  <a:pt x="863" y="233"/>
                  <a:pt x="820" y="225"/>
                  <a:pt x="820" y="225"/>
                </a:cubicBezTo>
                <a:cubicBezTo>
                  <a:pt x="697" y="161"/>
                  <a:pt x="532" y="169"/>
                  <a:pt x="398" y="161"/>
                </a:cubicBezTo>
                <a:cubicBezTo>
                  <a:pt x="347" y="163"/>
                  <a:pt x="295" y="162"/>
                  <a:pt x="244" y="167"/>
                </a:cubicBezTo>
                <a:cubicBezTo>
                  <a:pt x="228" y="169"/>
                  <a:pt x="215" y="181"/>
                  <a:pt x="200" y="186"/>
                </a:cubicBezTo>
                <a:cubicBezTo>
                  <a:pt x="145" y="204"/>
                  <a:pt x="94" y="233"/>
                  <a:pt x="40" y="250"/>
                </a:cubicBezTo>
                <a:cubicBezTo>
                  <a:pt x="14" y="267"/>
                  <a:pt x="9" y="278"/>
                  <a:pt x="1" y="308"/>
                </a:cubicBezTo>
                <a:cubicBezTo>
                  <a:pt x="3" y="338"/>
                  <a:pt x="0" y="368"/>
                  <a:pt x="8" y="397"/>
                </a:cubicBezTo>
                <a:cubicBezTo>
                  <a:pt x="8" y="398"/>
                  <a:pt x="45" y="410"/>
                  <a:pt x="46" y="410"/>
                </a:cubicBezTo>
                <a:cubicBezTo>
                  <a:pt x="90" y="425"/>
                  <a:pt x="47" y="417"/>
                  <a:pt x="136" y="417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3089" name="Text Box 32"/>
          <p:cNvSpPr txBox="1">
            <a:spLocks noChangeArrowheads="1"/>
          </p:cNvSpPr>
          <p:nvPr/>
        </p:nvSpPr>
        <p:spPr bwMode="auto">
          <a:xfrm>
            <a:off x="8555038" y="4763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ＭＳ Ｐゴシック" charset="0"/>
              </a:rPr>
              <a:t>346</a:t>
            </a:r>
          </a:p>
        </p:txBody>
      </p:sp>
    </p:spTree>
    <p:extLst>
      <p:ext uri="{BB962C8B-B14F-4D97-AF65-F5344CB8AC3E}">
        <p14:creationId xmlns:p14="http://schemas.microsoft.com/office/powerpoint/2010/main" val="352299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9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9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9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9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nimBg="1"/>
      <p:bldP spid="591897" grpId="0" animBg="1"/>
      <p:bldP spid="591899" grpId="0" animBg="1"/>
      <p:bldP spid="591900" grpId="0" animBg="1"/>
      <p:bldP spid="591901" grpId="0" animBg="1"/>
      <p:bldP spid="591902" grpId="0" animBg="1"/>
      <p:bldP spid="59190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4708525" y="460375"/>
            <a:ext cx="31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4708525" y="592138"/>
            <a:ext cx="31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3006725" y="793750"/>
            <a:ext cx="31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25" name="Rectangle 5"/>
          <p:cNvSpPr>
            <a:spLocks noChangeArrowheads="1"/>
          </p:cNvSpPr>
          <p:nvPr/>
        </p:nvSpPr>
        <p:spPr bwMode="auto">
          <a:xfrm>
            <a:off x="2874963" y="719138"/>
            <a:ext cx="3794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STRUCTURE OF THE REVELATION TO JOHN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26" name="Rectangle 6"/>
          <p:cNvSpPr>
            <a:spLocks noChangeArrowheads="1"/>
          </p:cNvSpPr>
          <p:nvPr/>
        </p:nvSpPr>
        <p:spPr bwMode="auto">
          <a:xfrm>
            <a:off x="2984500" y="917575"/>
            <a:ext cx="3402013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27" name="Rectangle 7"/>
          <p:cNvSpPr>
            <a:spLocks noChangeArrowheads="1"/>
          </p:cNvSpPr>
          <p:nvPr/>
        </p:nvSpPr>
        <p:spPr bwMode="auto">
          <a:xfrm>
            <a:off x="847725" y="762000"/>
            <a:ext cx="1220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证 实 与 祝 福</a:t>
            </a:r>
            <a:endParaRPr lang="en-US" altLang="zh-CN" sz="1400" b="1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28" name="Rectangle 8"/>
          <p:cNvSpPr>
            <a:spLocks noChangeArrowheads="1"/>
          </p:cNvSpPr>
          <p:nvPr/>
        </p:nvSpPr>
        <p:spPr bwMode="auto">
          <a:xfrm>
            <a:off x="815975" y="1006475"/>
            <a:ext cx="1244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书 信 的 问 候</a:t>
            </a:r>
            <a:endParaRPr lang="en-US" altLang="zh-CN" sz="1400" b="1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29" name="Rectangle 9"/>
          <p:cNvSpPr>
            <a:spLocks noChangeArrowheads="1"/>
          </p:cNvSpPr>
          <p:nvPr/>
        </p:nvSpPr>
        <p:spPr bwMode="auto">
          <a:xfrm>
            <a:off x="851390" y="1311275"/>
            <a:ext cx="12118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基 督 的 </a:t>
            </a:r>
            <a:r>
              <a:rPr lang="zh-CN" altLang="en-US" sz="1400" b="1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异 象</a:t>
            </a:r>
            <a:endParaRPr lang="en-US" altLang="zh-CN" sz="1400" b="1" dirty="0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30" name="Rectangle 10"/>
          <p:cNvSpPr>
            <a:spLocks noChangeArrowheads="1"/>
          </p:cNvSpPr>
          <p:nvPr/>
        </p:nvSpPr>
        <p:spPr bwMode="auto">
          <a:xfrm>
            <a:off x="7302500" y="5640388"/>
            <a:ext cx="31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31" name="Rectangle 11"/>
          <p:cNvSpPr>
            <a:spLocks noChangeArrowheads="1"/>
          </p:cNvSpPr>
          <p:nvPr/>
        </p:nvSpPr>
        <p:spPr bwMode="auto">
          <a:xfrm>
            <a:off x="7302500" y="5815013"/>
            <a:ext cx="31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32" name="Rectangle 12"/>
          <p:cNvSpPr>
            <a:spLocks noChangeArrowheads="1"/>
          </p:cNvSpPr>
          <p:nvPr/>
        </p:nvSpPr>
        <p:spPr bwMode="auto">
          <a:xfrm>
            <a:off x="7353300" y="6000750"/>
            <a:ext cx="31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33" name="Rectangle 13"/>
          <p:cNvSpPr>
            <a:spLocks noChangeArrowheads="1"/>
          </p:cNvSpPr>
          <p:nvPr/>
        </p:nvSpPr>
        <p:spPr bwMode="auto">
          <a:xfrm>
            <a:off x="7488287" y="5715000"/>
            <a:ext cx="13032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基 督 的 </a:t>
            </a:r>
            <a:r>
              <a:rPr lang="zh-CN" altLang="en-US" sz="1400" b="1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异 </a:t>
            </a:r>
            <a:r>
              <a:rPr lang="zh-CN" altLang="en-US" sz="14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象</a:t>
            </a:r>
            <a:r>
              <a:rPr lang="zh-CN" altLang="en-US" sz="2400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 </a:t>
            </a:r>
            <a:endParaRPr lang="en-US" altLang="zh-CN" sz="2400" dirty="0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34" name="Rectangle 14"/>
          <p:cNvSpPr>
            <a:spLocks noChangeArrowheads="1"/>
          </p:cNvSpPr>
          <p:nvPr/>
        </p:nvSpPr>
        <p:spPr bwMode="auto">
          <a:xfrm>
            <a:off x="7253288" y="6162675"/>
            <a:ext cx="31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35" name="Rectangle 15"/>
          <p:cNvSpPr>
            <a:spLocks noChangeArrowheads="1"/>
          </p:cNvSpPr>
          <p:nvPr/>
        </p:nvSpPr>
        <p:spPr bwMode="auto">
          <a:xfrm>
            <a:off x="7485063" y="6111875"/>
            <a:ext cx="12096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证 实 与 诅 咒</a:t>
            </a:r>
            <a:endParaRPr lang="en-US" altLang="zh-CN" sz="1400" b="1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36" name="Rectangle 16"/>
          <p:cNvSpPr>
            <a:spLocks noChangeArrowheads="1"/>
          </p:cNvSpPr>
          <p:nvPr/>
        </p:nvSpPr>
        <p:spPr bwMode="auto">
          <a:xfrm>
            <a:off x="6913563" y="6300788"/>
            <a:ext cx="31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37" name="Rectangle 17"/>
          <p:cNvSpPr>
            <a:spLocks noChangeArrowheads="1"/>
          </p:cNvSpPr>
          <p:nvPr/>
        </p:nvSpPr>
        <p:spPr bwMode="auto">
          <a:xfrm>
            <a:off x="7445375" y="6248400"/>
            <a:ext cx="1335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书 信 的 关 闭</a:t>
            </a:r>
            <a:r>
              <a:rPr lang="zh-CN" altLang="en-US" sz="24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 </a:t>
            </a:r>
            <a:endParaRPr lang="en-US" altLang="zh-CN" sz="2400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38" name="Rectangle 18"/>
          <p:cNvSpPr>
            <a:spLocks noChangeArrowheads="1"/>
          </p:cNvSpPr>
          <p:nvPr/>
        </p:nvSpPr>
        <p:spPr bwMode="auto">
          <a:xfrm>
            <a:off x="1681163" y="1565275"/>
            <a:ext cx="763587" cy="6619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39" name="Rectangle 19"/>
          <p:cNvSpPr>
            <a:spLocks noChangeArrowheads="1"/>
          </p:cNvSpPr>
          <p:nvPr/>
        </p:nvSpPr>
        <p:spPr bwMode="auto">
          <a:xfrm>
            <a:off x="1723727" y="1752600"/>
            <a:ext cx="7181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神</a:t>
            </a:r>
            <a:r>
              <a:rPr lang="zh-TW" altLang="en-US" sz="1400" dirty="0" smtClean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的</a:t>
            </a:r>
            <a:r>
              <a:rPr lang="zh-CN" altLang="en-US" sz="1400" dirty="0" smtClean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异象</a:t>
            </a:r>
            <a:endParaRPr lang="zh-CN" altLang="en-US" sz="1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40" name="Rectangle 21"/>
          <p:cNvSpPr>
            <a:spLocks noChangeArrowheads="1"/>
          </p:cNvSpPr>
          <p:nvPr/>
        </p:nvSpPr>
        <p:spPr bwMode="auto">
          <a:xfrm>
            <a:off x="692150" y="1565275"/>
            <a:ext cx="685800" cy="6619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2486" name="Rectangle 22"/>
          <p:cNvSpPr>
            <a:spLocks noChangeArrowheads="1"/>
          </p:cNvSpPr>
          <p:nvPr/>
        </p:nvSpPr>
        <p:spPr bwMode="auto">
          <a:xfrm>
            <a:off x="746696" y="1676400"/>
            <a:ext cx="5386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PMingLiU" pitchFamily="18" charset="-120"/>
                <a:cs typeface="ＭＳ Ｐゴシック" charset="0"/>
              </a:rPr>
              <a:t>给</a:t>
            </a:r>
            <a:r>
              <a:rPr lang="zh-TW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PMingLiU" pitchFamily="18" charset="-120"/>
                <a:cs typeface="ＭＳ Ｐゴシック" charset="0"/>
              </a:rPr>
              <a:t>七</a:t>
            </a:r>
            <a:r>
              <a:rPr lang="zh-TW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PMingLiU" pitchFamily="18" charset="-120"/>
                <a:cs typeface="ＭＳ Ｐゴシック" charset="0"/>
              </a:rPr>
              <a:t>教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PMingLiU" pitchFamily="18" charset="-120"/>
                <a:cs typeface="ＭＳ Ｐゴシック" charset="0"/>
              </a:rPr>
              <a:t>会</a:t>
            </a:r>
            <a:r>
              <a:rPr lang="zh-TW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PMingLiU" pitchFamily="18" charset="-120"/>
                <a:cs typeface="ＭＳ Ｐゴシック" charset="0"/>
              </a:rPr>
              <a:t>的</a:t>
            </a:r>
            <a:r>
              <a:rPr lang="zh-TW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PMingLiU" pitchFamily="18" charset="-120"/>
                <a:cs typeface="ＭＳ Ｐゴシック" charset="0"/>
              </a:rPr>
              <a:t>信</a:t>
            </a:r>
            <a:endParaRPr lang="zh-CN" altLang="en-US" sz="1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42" name="Rectangle 25"/>
          <p:cNvSpPr>
            <a:spLocks noChangeArrowheads="1"/>
          </p:cNvSpPr>
          <p:nvPr/>
        </p:nvSpPr>
        <p:spPr bwMode="auto">
          <a:xfrm>
            <a:off x="2824163" y="1565275"/>
            <a:ext cx="2665412" cy="6619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43" name="Rectangle 28"/>
          <p:cNvSpPr>
            <a:spLocks noChangeArrowheads="1"/>
          </p:cNvSpPr>
          <p:nvPr/>
        </p:nvSpPr>
        <p:spPr bwMode="auto">
          <a:xfrm>
            <a:off x="2824163" y="2625725"/>
            <a:ext cx="2665412" cy="6635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44" name="Rectangle 29"/>
          <p:cNvSpPr>
            <a:spLocks noChangeArrowheads="1"/>
          </p:cNvSpPr>
          <p:nvPr/>
        </p:nvSpPr>
        <p:spPr bwMode="auto">
          <a:xfrm>
            <a:off x="3200286" y="2743200"/>
            <a:ext cx="1336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   </a:t>
            </a:r>
            <a:r>
              <a:rPr lang="zh-TW" altLang="en-US" sz="2400" dirty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六 </a:t>
            </a:r>
            <a:r>
              <a:rPr lang="zh-CN" altLang="en-US" sz="2400" dirty="0" smtClean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号</a:t>
            </a:r>
            <a:r>
              <a:rPr lang="zh-TW" altLang="en-US" sz="2400" dirty="0" smtClean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角</a:t>
            </a:r>
            <a:endParaRPr lang="zh-CN" altLang="en-US" sz="24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45" name="Rectangle 30"/>
          <p:cNvSpPr>
            <a:spLocks noChangeArrowheads="1"/>
          </p:cNvSpPr>
          <p:nvPr/>
        </p:nvSpPr>
        <p:spPr bwMode="auto">
          <a:xfrm>
            <a:off x="5183188" y="3768725"/>
            <a:ext cx="2667000" cy="6635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46" name="Rectangle 31"/>
          <p:cNvSpPr>
            <a:spLocks noChangeArrowheads="1"/>
          </p:cNvSpPr>
          <p:nvPr/>
        </p:nvSpPr>
        <p:spPr bwMode="auto">
          <a:xfrm>
            <a:off x="5768842" y="3886200"/>
            <a:ext cx="1505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最 </a:t>
            </a:r>
            <a:r>
              <a:rPr lang="zh-CN" altLang="en-US" sz="2400" dirty="0" smtClean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后</a:t>
            </a:r>
            <a:r>
              <a:rPr lang="zh-TW" altLang="en-US" sz="2400" dirty="0" smtClean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七 碗</a:t>
            </a:r>
            <a:endParaRPr lang="zh-CN" altLang="en-US" sz="16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47" name="Rectangle 32"/>
          <p:cNvSpPr>
            <a:spLocks noChangeArrowheads="1"/>
          </p:cNvSpPr>
          <p:nvPr/>
        </p:nvSpPr>
        <p:spPr bwMode="auto">
          <a:xfrm>
            <a:off x="4878388" y="1565275"/>
            <a:ext cx="306387" cy="661988"/>
          </a:xfrm>
          <a:prstGeom prst="rect">
            <a:avLst/>
          </a:prstGeom>
          <a:solidFill>
            <a:srgbClr val="D9D9D9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48" name="Rectangle 35"/>
          <p:cNvSpPr>
            <a:spLocks noChangeArrowheads="1"/>
          </p:cNvSpPr>
          <p:nvPr/>
        </p:nvSpPr>
        <p:spPr bwMode="auto">
          <a:xfrm>
            <a:off x="4878388" y="2625725"/>
            <a:ext cx="306387" cy="663575"/>
          </a:xfrm>
          <a:prstGeom prst="rect">
            <a:avLst/>
          </a:prstGeom>
          <a:solidFill>
            <a:srgbClr val="D9D9D9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49" name="Rectangle 38"/>
          <p:cNvSpPr>
            <a:spLocks noChangeArrowheads="1"/>
          </p:cNvSpPr>
          <p:nvPr/>
        </p:nvSpPr>
        <p:spPr bwMode="auto">
          <a:xfrm>
            <a:off x="5183188" y="1565275"/>
            <a:ext cx="306387" cy="661988"/>
          </a:xfrm>
          <a:prstGeom prst="rect">
            <a:avLst/>
          </a:prstGeom>
          <a:solidFill>
            <a:srgbClr val="999999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50" name="Rectangle 39"/>
          <p:cNvSpPr>
            <a:spLocks noChangeArrowheads="1"/>
          </p:cNvSpPr>
          <p:nvPr/>
        </p:nvSpPr>
        <p:spPr bwMode="auto">
          <a:xfrm>
            <a:off x="5327650" y="1582738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#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51" name="Rectangle 40"/>
          <p:cNvSpPr>
            <a:spLocks noChangeArrowheads="1"/>
          </p:cNvSpPr>
          <p:nvPr/>
        </p:nvSpPr>
        <p:spPr bwMode="auto">
          <a:xfrm>
            <a:off x="5326063" y="17478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7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52" name="Rectangle 41"/>
          <p:cNvSpPr>
            <a:spLocks noChangeArrowheads="1"/>
          </p:cNvSpPr>
          <p:nvPr/>
        </p:nvSpPr>
        <p:spPr bwMode="auto">
          <a:xfrm>
            <a:off x="5183188" y="2625725"/>
            <a:ext cx="306387" cy="663575"/>
          </a:xfrm>
          <a:prstGeom prst="rect">
            <a:avLst/>
          </a:prstGeom>
          <a:solidFill>
            <a:srgbClr val="999999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53" name="Rectangle 42"/>
          <p:cNvSpPr>
            <a:spLocks noChangeArrowheads="1"/>
          </p:cNvSpPr>
          <p:nvPr/>
        </p:nvSpPr>
        <p:spPr bwMode="auto">
          <a:xfrm>
            <a:off x="5327650" y="264160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#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54" name="Rectangle 43"/>
          <p:cNvSpPr>
            <a:spLocks noChangeArrowheads="1"/>
          </p:cNvSpPr>
          <p:nvPr/>
        </p:nvSpPr>
        <p:spPr bwMode="auto">
          <a:xfrm>
            <a:off x="5326063" y="28067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7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55" name="Rectangle 46"/>
          <p:cNvSpPr>
            <a:spLocks noChangeArrowheads="1"/>
          </p:cNvSpPr>
          <p:nvPr/>
        </p:nvSpPr>
        <p:spPr bwMode="auto">
          <a:xfrm>
            <a:off x="6097588" y="2601913"/>
            <a:ext cx="1295400" cy="6746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56" name="Rectangle 47"/>
          <p:cNvSpPr>
            <a:spLocks noChangeArrowheads="1"/>
          </p:cNvSpPr>
          <p:nvPr/>
        </p:nvSpPr>
        <p:spPr bwMode="auto">
          <a:xfrm>
            <a:off x="6588125" y="2728913"/>
            <a:ext cx="34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ＭＳ Ｐゴシック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57" name="Rectangle 48"/>
          <p:cNvSpPr>
            <a:spLocks noChangeArrowheads="1"/>
          </p:cNvSpPr>
          <p:nvPr/>
        </p:nvSpPr>
        <p:spPr bwMode="auto">
          <a:xfrm>
            <a:off x="6383888" y="2759075"/>
            <a:ext cx="706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解 </a:t>
            </a:r>
            <a:r>
              <a:rPr lang="zh-CN" altLang="en-US" sz="2400" dirty="0" smtClean="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释</a:t>
            </a:r>
            <a:endParaRPr lang="zh-CN" altLang="en-US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58" name="Rectangle 50"/>
          <p:cNvSpPr>
            <a:spLocks noChangeArrowheads="1"/>
          </p:cNvSpPr>
          <p:nvPr/>
        </p:nvSpPr>
        <p:spPr bwMode="auto">
          <a:xfrm>
            <a:off x="7391400" y="4908550"/>
            <a:ext cx="1524000" cy="9112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59" name="Rectangle 51"/>
          <p:cNvSpPr>
            <a:spLocks noChangeArrowheads="1"/>
          </p:cNvSpPr>
          <p:nvPr/>
        </p:nvSpPr>
        <p:spPr bwMode="auto">
          <a:xfrm>
            <a:off x="7997825" y="49260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Wingdings" pitchFamily="2" charset="2"/>
                <a:ea typeface="SimSun" pitchFamily="2" charset="-122"/>
                <a:cs typeface="ＭＳ Ｐゴシック" charset="0"/>
              </a:rPr>
              <a:t>š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60" name="Rectangle 54"/>
          <p:cNvSpPr>
            <a:spLocks noChangeArrowheads="1"/>
          </p:cNvSpPr>
          <p:nvPr/>
        </p:nvSpPr>
        <p:spPr bwMode="auto">
          <a:xfrm>
            <a:off x="7997825" y="55499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00"/>
                </a:solidFill>
                <a:latin typeface="Wingdings" pitchFamily="2" charset="2"/>
                <a:ea typeface="SimSun" pitchFamily="2" charset="-122"/>
                <a:cs typeface="ＭＳ Ｐゴシック" charset="0"/>
              </a:rPr>
              <a:t>š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45161" name="Rectangle 55"/>
          <p:cNvSpPr>
            <a:spLocks noChangeArrowheads="1"/>
          </p:cNvSpPr>
          <p:nvPr/>
        </p:nvSpPr>
        <p:spPr bwMode="auto">
          <a:xfrm>
            <a:off x="5792788" y="4908550"/>
            <a:ext cx="685800" cy="9921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62" name="Rectangle 58"/>
          <p:cNvSpPr>
            <a:spLocks noChangeArrowheads="1"/>
          </p:cNvSpPr>
          <p:nvPr/>
        </p:nvSpPr>
        <p:spPr bwMode="auto">
          <a:xfrm>
            <a:off x="5826448" y="5029200"/>
            <a:ext cx="5899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 smtClean="0">
                <a:solidFill>
                  <a:srgbClr val="000000"/>
                </a:solidFill>
                <a:latin typeface="Comic Sans MS" pitchFamily="66" charset="0"/>
                <a:ea typeface="MingLiU" pitchFamily="49" charset="-120"/>
                <a:cs typeface="ＭＳ Ｐゴシック" charset="0"/>
              </a:rPr>
              <a:t>最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 pitchFamily="66" charset="0"/>
                <a:ea typeface="MingLiU" pitchFamily="49" charset="-120"/>
                <a:cs typeface="ＭＳ Ｐゴシック" charset="0"/>
              </a:rPr>
              <a:t>后 </a:t>
            </a:r>
            <a:endParaRPr lang="zh-CN" altLang="en-US" sz="2000" dirty="0">
              <a:solidFill>
                <a:srgbClr val="000000"/>
              </a:solidFill>
              <a:latin typeface="Comic Sans MS" pitchFamily="66" charset="0"/>
              <a:ea typeface="MingLiU" pitchFamily="49" charset="-120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 smtClean="0">
                <a:solidFill>
                  <a:srgbClr val="000000"/>
                </a:solidFill>
                <a:latin typeface="Comic Sans MS" pitchFamily="66" charset="0"/>
                <a:ea typeface="MingLiU" pitchFamily="49" charset="-120"/>
                <a:cs typeface="ＭＳ Ｐゴシック" charset="0"/>
              </a:rPr>
              <a:t>事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 pitchFamily="66" charset="0"/>
                <a:ea typeface="MingLiU" pitchFamily="49" charset="-120"/>
                <a:cs typeface="ＭＳ Ｐゴシック" charset="0"/>
              </a:rPr>
              <a:t>情</a:t>
            </a:r>
            <a:endParaRPr lang="zh-CN" altLang="en-US" sz="2000" dirty="0">
              <a:solidFill>
                <a:srgbClr val="000000"/>
              </a:solidFill>
              <a:latin typeface="Comic Sans MS" pitchFamily="66" charset="0"/>
              <a:ea typeface="MingLiU" pitchFamily="49" charset="-120"/>
              <a:cs typeface="ＭＳ Ｐゴシック" charset="0"/>
            </a:endParaRPr>
          </a:p>
        </p:txBody>
      </p:sp>
      <p:sp>
        <p:nvSpPr>
          <p:cNvPr id="645163" name="Rectangle 59"/>
          <p:cNvSpPr>
            <a:spLocks noChangeArrowheads="1"/>
          </p:cNvSpPr>
          <p:nvPr/>
        </p:nvSpPr>
        <p:spPr bwMode="auto">
          <a:xfrm>
            <a:off x="6149975" y="5635625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00">
                <a:solidFill>
                  <a:srgbClr val="000000"/>
                </a:solidFill>
                <a:latin typeface="Wingdings" pitchFamily="2" charset="2"/>
                <a:ea typeface="SimSun" pitchFamily="2" charset="-122"/>
                <a:cs typeface="ＭＳ Ｐゴシック" charset="0"/>
              </a:rPr>
              <a:t>N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grpSp>
        <p:nvGrpSpPr>
          <p:cNvPr id="645164" name="Group 60"/>
          <p:cNvGrpSpPr>
            <a:grpSpLocks/>
          </p:cNvGrpSpPr>
          <p:nvPr/>
        </p:nvGrpSpPr>
        <p:grpSpPr bwMode="auto">
          <a:xfrm>
            <a:off x="2825750" y="2216150"/>
            <a:ext cx="2511425" cy="415925"/>
            <a:chOff x="1780" y="1396"/>
            <a:chExt cx="1582" cy="262"/>
          </a:xfrm>
        </p:grpSpPr>
        <p:grpSp>
          <p:nvGrpSpPr>
            <p:cNvPr id="1011911" name="Group 61"/>
            <p:cNvGrpSpPr>
              <a:grpSpLocks/>
            </p:cNvGrpSpPr>
            <p:nvPr/>
          </p:nvGrpSpPr>
          <p:grpSpPr bwMode="auto">
            <a:xfrm>
              <a:off x="2731" y="1396"/>
              <a:ext cx="631" cy="105"/>
              <a:chOff x="2731" y="1396"/>
              <a:chExt cx="631" cy="105"/>
            </a:xfrm>
          </p:grpSpPr>
          <p:sp>
            <p:nvSpPr>
              <p:cNvPr id="1012214" name="Freeform 62"/>
              <p:cNvSpPr>
                <a:spLocks/>
              </p:cNvSpPr>
              <p:nvPr/>
            </p:nvSpPr>
            <p:spPr bwMode="auto">
              <a:xfrm>
                <a:off x="3360" y="139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1 w 3"/>
                  <a:gd name="T17" fmla="*/ 1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15" name="Freeform 63"/>
              <p:cNvSpPr>
                <a:spLocks/>
              </p:cNvSpPr>
              <p:nvPr/>
            </p:nvSpPr>
            <p:spPr bwMode="auto">
              <a:xfrm>
                <a:off x="3357" y="1397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16" name="Freeform 64"/>
              <p:cNvSpPr>
                <a:spLocks/>
              </p:cNvSpPr>
              <p:nvPr/>
            </p:nvSpPr>
            <p:spPr bwMode="auto">
              <a:xfrm>
                <a:off x="3354" y="139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17" name="Freeform 65"/>
              <p:cNvSpPr>
                <a:spLocks/>
              </p:cNvSpPr>
              <p:nvPr/>
            </p:nvSpPr>
            <p:spPr bwMode="auto">
              <a:xfrm>
                <a:off x="3351" y="1398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18" name="Freeform 66"/>
              <p:cNvSpPr>
                <a:spLocks/>
              </p:cNvSpPr>
              <p:nvPr/>
            </p:nvSpPr>
            <p:spPr bwMode="auto">
              <a:xfrm>
                <a:off x="3348" y="1398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19" name="Freeform 67"/>
              <p:cNvSpPr>
                <a:spLocks/>
              </p:cNvSpPr>
              <p:nvPr/>
            </p:nvSpPr>
            <p:spPr bwMode="auto">
              <a:xfrm>
                <a:off x="3344" y="139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20" name="Freeform 68"/>
              <p:cNvSpPr>
                <a:spLocks/>
              </p:cNvSpPr>
              <p:nvPr/>
            </p:nvSpPr>
            <p:spPr bwMode="auto">
              <a:xfrm>
                <a:off x="3341" y="1400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21" name="Freeform 69"/>
              <p:cNvSpPr>
                <a:spLocks/>
              </p:cNvSpPr>
              <p:nvPr/>
            </p:nvSpPr>
            <p:spPr bwMode="auto">
              <a:xfrm>
                <a:off x="3338" y="140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22" name="Freeform 70"/>
              <p:cNvSpPr>
                <a:spLocks/>
              </p:cNvSpPr>
              <p:nvPr/>
            </p:nvSpPr>
            <p:spPr bwMode="auto">
              <a:xfrm>
                <a:off x="3335" y="140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23" name="Freeform 71"/>
              <p:cNvSpPr>
                <a:spLocks/>
              </p:cNvSpPr>
              <p:nvPr/>
            </p:nvSpPr>
            <p:spPr bwMode="auto">
              <a:xfrm>
                <a:off x="3332" y="140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24" name="Freeform 72"/>
              <p:cNvSpPr>
                <a:spLocks/>
              </p:cNvSpPr>
              <p:nvPr/>
            </p:nvSpPr>
            <p:spPr bwMode="auto">
              <a:xfrm>
                <a:off x="3328" y="140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25" name="Freeform 73"/>
              <p:cNvSpPr>
                <a:spLocks/>
              </p:cNvSpPr>
              <p:nvPr/>
            </p:nvSpPr>
            <p:spPr bwMode="auto">
              <a:xfrm>
                <a:off x="3325" y="140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26" name="Freeform 74"/>
              <p:cNvSpPr>
                <a:spLocks/>
              </p:cNvSpPr>
              <p:nvPr/>
            </p:nvSpPr>
            <p:spPr bwMode="auto">
              <a:xfrm>
                <a:off x="3323" y="140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27" name="Freeform 75"/>
              <p:cNvSpPr>
                <a:spLocks/>
              </p:cNvSpPr>
              <p:nvPr/>
            </p:nvSpPr>
            <p:spPr bwMode="auto">
              <a:xfrm>
                <a:off x="3320" y="1403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28" name="Freeform 76"/>
              <p:cNvSpPr>
                <a:spLocks/>
              </p:cNvSpPr>
              <p:nvPr/>
            </p:nvSpPr>
            <p:spPr bwMode="auto">
              <a:xfrm>
                <a:off x="3316" y="140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29" name="Freeform 77"/>
              <p:cNvSpPr>
                <a:spLocks/>
              </p:cNvSpPr>
              <p:nvPr/>
            </p:nvSpPr>
            <p:spPr bwMode="auto">
              <a:xfrm>
                <a:off x="3313" y="1404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30" name="Freeform 78"/>
              <p:cNvSpPr>
                <a:spLocks/>
              </p:cNvSpPr>
              <p:nvPr/>
            </p:nvSpPr>
            <p:spPr bwMode="auto">
              <a:xfrm>
                <a:off x="3310" y="1405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31" name="Freeform 79"/>
              <p:cNvSpPr>
                <a:spLocks/>
              </p:cNvSpPr>
              <p:nvPr/>
            </p:nvSpPr>
            <p:spPr bwMode="auto">
              <a:xfrm>
                <a:off x="3307" y="1405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32" name="Freeform 80"/>
              <p:cNvSpPr>
                <a:spLocks/>
              </p:cNvSpPr>
              <p:nvPr/>
            </p:nvSpPr>
            <p:spPr bwMode="auto">
              <a:xfrm>
                <a:off x="3304" y="1406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33" name="Freeform 81"/>
              <p:cNvSpPr>
                <a:spLocks/>
              </p:cNvSpPr>
              <p:nvPr/>
            </p:nvSpPr>
            <p:spPr bwMode="auto">
              <a:xfrm>
                <a:off x="3300" y="140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34" name="Freeform 82"/>
              <p:cNvSpPr>
                <a:spLocks/>
              </p:cNvSpPr>
              <p:nvPr/>
            </p:nvSpPr>
            <p:spPr bwMode="auto">
              <a:xfrm>
                <a:off x="3297" y="140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35" name="Freeform 83"/>
              <p:cNvSpPr>
                <a:spLocks/>
              </p:cNvSpPr>
              <p:nvPr/>
            </p:nvSpPr>
            <p:spPr bwMode="auto">
              <a:xfrm>
                <a:off x="3294" y="140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36" name="Freeform 84"/>
              <p:cNvSpPr>
                <a:spLocks/>
              </p:cNvSpPr>
              <p:nvPr/>
            </p:nvSpPr>
            <p:spPr bwMode="auto">
              <a:xfrm>
                <a:off x="3291" y="1408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37" name="Freeform 85"/>
              <p:cNvSpPr>
                <a:spLocks/>
              </p:cNvSpPr>
              <p:nvPr/>
            </p:nvSpPr>
            <p:spPr bwMode="auto">
              <a:xfrm>
                <a:off x="3288" y="1409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38" name="Freeform 86"/>
              <p:cNvSpPr>
                <a:spLocks/>
              </p:cNvSpPr>
              <p:nvPr/>
            </p:nvSpPr>
            <p:spPr bwMode="auto">
              <a:xfrm>
                <a:off x="3284" y="1409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39" name="Freeform 87"/>
              <p:cNvSpPr>
                <a:spLocks/>
              </p:cNvSpPr>
              <p:nvPr/>
            </p:nvSpPr>
            <p:spPr bwMode="auto">
              <a:xfrm>
                <a:off x="3281" y="140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40" name="Freeform 88"/>
              <p:cNvSpPr>
                <a:spLocks/>
              </p:cNvSpPr>
              <p:nvPr/>
            </p:nvSpPr>
            <p:spPr bwMode="auto">
              <a:xfrm>
                <a:off x="3278" y="141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41" name="Freeform 89"/>
              <p:cNvSpPr>
                <a:spLocks/>
              </p:cNvSpPr>
              <p:nvPr/>
            </p:nvSpPr>
            <p:spPr bwMode="auto">
              <a:xfrm>
                <a:off x="3275" y="1410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42" name="Freeform 90"/>
              <p:cNvSpPr>
                <a:spLocks/>
              </p:cNvSpPr>
              <p:nvPr/>
            </p:nvSpPr>
            <p:spPr bwMode="auto">
              <a:xfrm>
                <a:off x="3272" y="1411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43" name="Freeform 91"/>
              <p:cNvSpPr>
                <a:spLocks/>
              </p:cNvSpPr>
              <p:nvPr/>
            </p:nvSpPr>
            <p:spPr bwMode="auto">
              <a:xfrm>
                <a:off x="3269" y="1411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44" name="Freeform 92"/>
              <p:cNvSpPr>
                <a:spLocks/>
              </p:cNvSpPr>
              <p:nvPr/>
            </p:nvSpPr>
            <p:spPr bwMode="auto">
              <a:xfrm>
                <a:off x="3265" y="141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45" name="Freeform 93"/>
              <p:cNvSpPr>
                <a:spLocks/>
              </p:cNvSpPr>
              <p:nvPr/>
            </p:nvSpPr>
            <p:spPr bwMode="auto">
              <a:xfrm>
                <a:off x="3262" y="141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46" name="Freeform 94"/>
              <p:cNvSpPr>
                <a:spLocks/>
              </p:cNvSpPr>
              <p:nvPr/>
            </p:nvSpPr>
            <p:spPr bwMode="auto">
              <a:xfrm>
                <a:off x="3259" y="141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47" name="Freeform 95"/>
              <p:cNvSpPr>
                <a:spLocks/>
              </p:cNvSpPr>
              <p:nvPr/>
            </p:nvSpPr>
            <p:spPr bwMode="auto">
              <a:xfrm>
                <a:off x="3256" y="1414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48" name="Freeform 96"/>
              <p:cNvSpPr>
                <a:spLocks/>
              </p:cNvSpPr>
              <p:nvPr/>
            </p:nvSpPr>
            <p:spPr bwMode="auto">
              <a:xfrm>
                <a:off x="3253" y="141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49" name="Freeform 97"/>
              <p:cNvSpPr>
                <a:spLocks/>
              </p:cNvSpPr>
              <p:nvPr/>
            </p:nvSpPr>
            <p:spPr bwMode="auto">
              <a:xfrm>
                <a:off x="3250" y="1415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50" name="Freeform 98"/>
              <p:cNvSpPr>
                <a:spLocks/>
              </p:cNvSpPr>
              <p:nvPr/>
            </p:nvSpPr>
            <p:spPr bwMode="auto">
              <a:xfrm>
                <a:off x="3247" y="141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51" name="Freeform 99"/>
              <p:cNvSpPr>
                <a:spLocks/>
              </p:cNvSpPr>
              <p:nvPr/>
            </p:nvSpPr>
            <p:spPr bwMode="auto">
              <a:xfrm>
                <a:off x="3244" y="1415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52" name="Freeform 100"/>
              <p:cNvSpPr>
                <a:spLocks/>
              </p:cNvSpPr>
              <p:nvPr/>
            </p:nvSpPr>
            <p:spPr bwMode="auto">
              <a:xfrm>
                <a:off x="3241" y="141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53" name="Freeform 101"/>
              <p:cNvSpPr>
                <a:spLocks/>
              </p:cNvSpPr>
              <p:nvPr/>
            </p:nvSpPr>
            <p:spPr bwMode="auto">
              <a:xfrm>
                <a:off x="3237" y="141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54" name="Freeform 102"/>
              <p:cNvSpPr>
                <a:spLocks/>
              </p:cNvSpPr>
              <p:nvPr/>
            </p:nvSpPr>
            <p:spPr bwMode="auto">
              <a:xfrm>
                <a:off x="3234" y="1417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55" name="Freeform 103"/>
              <p:cNvSpPr>
                <a:spLocks/>
              </p:cNvSpPr>
              <p:nvPr/>
            </p:nvSpPr>
            <p:spPr bwMode="auto">
              <a:xfrm>
                <a:off x="3231" y="1418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56" name="Freeform 104"/>
              <p:cNvSpPr>
                <a:spLocks/>
              </p:cNvSpPr>
              <p:nvPr/>
            </p:nvSpPr>
            <p:spPr bwMode="auto">
              <a:xfrm>
                <a:off x="3228" y="1418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57" name="Freeform 105"/>
              <p:cNvSpPr>
                <a:spLocks/>
              </p:cNvSpPr>
              <p:nvPr/>
            </p:nvSpPr>
            <p:spPr bwMode="auto">
              <a:xfrm>
                <a:off x="3225" y="141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58" name="Freeform 106"/>
              <p:cNvSpPr>
                <a:spLocks/>
              </p:cNvSpPr>
              <p:nvPr/>
            </p:nvSpPr>
            <p:spPr bwMode="auto">
              <a:xfrm>
                <a:off x="3221" y="141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59" name="Freeform 107"/>
              <p:cNvSpPr>
                <a:spLocks/>
              </p:cNvSpPr>
              <p:nvPr/>
            </p:nvSpPr>
            <p:spPr bwMode="auto">
              <a:xfrm>
                <a:off x="3218" y="142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60" name="Freeform 108"/>
              <p:cNvSpPr>
                <a:spLocks/>
              </p:cNvSpPr>
              <p:nvPr/>
            </p:nvSpPr>
            <p:spPr bwMode="auto">
              <a:xfrm>
                <a:off x="3215" y="142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61" name="Freeform 109"/>
              <p:cNvSpPr>
                <a:spLocks/>
              </p:cNvSpPr>
              <p:nvPr/>
            </p:nvSpPr>
            <p:spPr bwMode="auto">
              <a:xfrm>
                <a:off x="3212" y="142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62" name="Freeform 110"/>
              <p:cNvSpPr>
                <a:spLocks/>
              </p:cNvSpPr>
              <p:nvPr/>
            </p:nvSpPr>
            <p:spPr bwMode="auto">
              <a:xfrm>
                <a:off x="3209" y="1422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63" name="Freeform 111"/>
              <p:cNvSpPr>
                <a:spLocks/>
              </p:cNvSpPr>
              <p:nvPr/>
            </p:nvSpPr>
            <p:spPr bwMode="auto">
              <a:xfrm>
                <a:off x="3205" y="142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64" name="Freeform 112"/>
              <p:cNvSpPr>
                <a:spLocks/>
              </p:cNvSpPr>
              <p:nvPr/>
            </p:nvSpPr>
            <p:spPr bwMode="auto">
              <a:xfrm>
                <a:off x="3202" y="1422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65" name="Freeform 113"/>
              <p:cNvSpPr>
                <a:spLocks/>
              </p:cNvSpPr>
              <p:nvPr/>
            </p:nvSpPr>
            <p:spPr bwMode="auto">
              <a:xfrm>
                <a:off x="3199" y="142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66" name="Freeform 114"/>
              <p:cNvSpPr>
                <a:spLocks/>
              </p:cNvSpPr>
              <p:nvPr/>
            </p:nvSpPr>
            <p:spPr bwMode="auto">
              <a:xfrm>
                <a:off x="3196" y="1423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67" name="Freeform 115"/>
              <p:cNvSpPr>
                <a:spLocks/>
              </p:cNvSpPr>
              <p:nvPr/>
            </p:nvSpPr>
            <p:spPr bwMode="auto">
              <a:xfrm>
                <a:off x="3193" y="1424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68" name="Freeform 116"/>
              <p:cNvSpPr>
                <a:spLocks/>
              </p:cNvSpPr>
              <p:nvPr/>
            </p:nvSpPr>
            <p:spPr bwMode="auto">
              <a:xfrm>
                <a:off x="3189" y="1424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69" name="Freeform 117"/>
              <p:cNvSpPr>
                <a:spLocks/>
              </p:cNvSpPr>
              <p:nvPr/>
            </p:nvSpPr>
            <p:spPr bwMode="auto">
              <a:xfrm>
                <a:off x="3186" y="1425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70" name="Freeform 118"/>
              <p:cNvSpPr>
                <a:spLocks/>
              </p:cNvSpPr>
              <p:nvPr/>
            </p:nvSpPr>
            <p:spPr bwMode="auto">
              <a:xfrm>
                <a:off x="3184" y="142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71" name="Freeform 119"/>
              <p:cNvSpPr>
                <a:spLocks/>
              </p:cNvSpPr>
              <p:nvPr/>
            </p:nvSpPr>
            <p:spPr bwMode="auto">
              <a:xfrm>
                <a:off x="3181" y="142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72" name="Freeform 120"/>
              <p:cNvSpPr>
                <a:spLocks/>
              </p:cNvSpPr>
              <p:nvPr/>
            </p:nvSpPr>
            <p:spPr bwMode="auto">
              <a:xfrm>
                <a:off x="3177" y="1427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73" name="Freeform 121"/>
              <p:cNvSpPr>
                <a:spLocks/>
              </p:cNvSpPr>
              <p:nvPr/>
            </p:nvSpPr>
            <p:spPr bwMode="auto">
              <a:xfrm>
                <a:off x="3174" y="1427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74" name="Freeform 122"/>
              <p:cNvSpPr>
                <a:spLocks/>
              </p:cNvSpPr>
              <p:nvPr/>
            </p:nvSpPr>
            <p:spPr bwMode="auto">
              <a:xfrm>
                <a:off x="3171" y="142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75" name="Freeform 123"/>
              <p:cNvSpPr>
                <a:spLocks/>
              </p:cNvSpPr>
              <p:nvPr/>
            </p:nvSpPr>
            <p:spPr bwMode="auto">
              <a:xfrm>
                <a:off x="3168" y="1428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76" name="Freeform 124"/>
              <p:cNvSpPr>
                <a:spLocks/>
              </p:cNvSpPr>
              <p:nvPr/>
            </p:nvSpPr>
            <p:spPr bwMode="auto">
              <a:xfrm>
                <a:off x="3165" y="1428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77" name="Freeform 125"/>
              <p:cNvSpPr>
                <a:spLocks/>
              </p:cNvSpPr>
              <p:nvPr/>
            </p:nvSpPr>
            <p:spPr bwMode="auto">
              <a:xfrm>
                <a:off x="3161" y="142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78" name="Freeform 126"/>
              <p:cNvSpPr>
                <a:spLocks/>
              </p:cNvSpPr>
              <p:nvPr/>
            </p:nvSpPr>
            <p:spPr bwMode="auto">
              <a:xfrm>
                <a:off x="3158" y="1429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79" name="Freeform 127"/>
              <p:cNvSpPr>
                <a:spLocks/>
              </p:cNvSpPr>
              <p:nvPr/>
            </p:nvSpPr>
            <p:spPr bwMode="auto">
              <a:xfrm>
                <a:off x="3155" y="1430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80" name="Freeform 128"/>
              <p:cNvSpPr>
                <a:spLocks/>
              </p:cNvSpPr>
              <p:nvPr/>
            </p:nvSpPr>
            <p:spPr bwMode="auto">
              <a:xfrm>
                <a:off x="3152" y="1431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81" name="Freeform 129"/>
              <p:cNvSpPr>
                <a:spLocks/>
              </p:cNvSpPr>
              <p:nvPr/>
            </p:nvSpPr>
            <p:spPr bwMode="auto">
              <a:xfrm>
                <a:off x="3149" y="1431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82" name="Freeform 130"/>
              <p:cNvSpPr>
                <a:spLocks/>
              </p:cNvSpPr>
              <p:nvPr/>
            </p:nvSpPr>
            <p:spPr bwMode="auto">
              <a:xfrm>
                <a:off x="3145" y="143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83" name="Freeform 131"/>
              <p:cNvSpPr>
                <a:spLocks/>
              </p:cNvSpPr>
              <p:nvPr/>
            </p:nvSpPr>
            <p:spPr bwMode="auto">
              <a:xfrm>
                <a:off x="3142" y="1432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84" name="Freeform 132"/>
              <p:cNvSpPr>
                <a:spLocks/>
              </p:cNvSpPr>
              <p:nvPr/>
            </p:nvSpPr>
            <p:spPr bwMode="auto">
              <a:xfrm>
                <a:off x="3139" y="143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85" name="Freeform 133"/>
              <p:cNvSpPr>
                <a:spLocks/>
              </p:cNvSpPr>
              <p:nvPr/>
            </p:nvSpPr>
            <p:spPr bwMode="auto">
              <a:xfrm>
                <a:off x="3136" y="1434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86" name="Freeform 134"/>
              <p:cNvSpPr>
                <a:spLocks/>
              </p:cNvSpPr>
              <p:nvPr/>
            </p:nvSpPr>
            <p:spPr bwMode="auto">
              <a:xfrm>
                <a:off x="3133" y="1434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87" name="Freeform 135"/>
              <p:cNvSpPr>
                <a:spLocks/>
              </p:cNvSpPr>
              <p:nvPr/>
            </p:nvSpPr>
            <p:spPr bwMode="auto">
              <a:xfrm>
                <a:off x="3129" y="1435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88" name="Freeform 136"/>
              <p:cNvSpPr>
                <a:spLocks/>
              </p:cNvSpPr>
              <p:nvPr/>
            </p:nvSpPr>
            <p:spPr bwMode="auto">
              <a:xfrm>
                <a:off x="3126" y="1435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89" name="Freeform 137"/>
              <p:cNvSpPr>
                <a:spLocks/>
              </p:cNvSpPr>
              <p:nvPr/>
            </p:nvSpPr>
            <p:spPr bwMode="auto">
              <a:xfrm>
                <a:off x="3123" y="143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90" name="Freeform 138"/>
              <p:cNvSpPr>
                <a:spLocks/>
              </p:cNvSpPr>
              <p:nvPr/>
            </p:nvSpPr>
            <p:spPr bwMode="auto">
              <a:xfrm>
                <a:off x="3120" y="143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91" name="Freeform 139"/>
              <p:cNvSpPr>
                <a:spLocks/>
              </p:cNvSpPr>
              <p:nvPr/>
            </p:nvSpPr>
            <p:spPr bwMode="auto">
              <a:xfrm>
                <a:off x="3117" y="143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92" name="Freeform 140"/>
              <p:cNvSpPr>
                <a:spLocks/>
              </p:cNvSpPr>
              <p:nvPr/>
            </p:nvSpPr>
            <p:spPr bwMode="auto">
              <a:xfrm>
                <a:off x="3114" y="1437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93" name="Freeform 141"/>
              <p:cNvSpPr>
                <a:spLocks/>
              </p:cNvSpPr>
              <p:nvPr/>
            </p:nvSpPr>
            <p:spPr bwMode="auto">
              <a:xfrm>
                <a:off x="3111" y="1437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94" name="Freeform 142"/>
              <p:cNvSpPr>
                <a:spLocks/>
              </p:cNvSpPr>
              <p:nvPr/>
            </p:nvSpPr>
            <p:spPr bwMode="auto">
              <a:xfrm>
                <a:off x="3108" y="1438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95" name="Freeform 143"/>
              <p:cNvSpPr>
                <a:spLocks/>
              </p:cNvSpPr>
              <p:nvPr/>
            </p:nvSpPr>
            <p:spPr bwMode="auto">
              <a:xfrm>
                <a:off x="3105" y="1439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96" name="Freeform 144"/>
              <p:cNvSpPr>
                <a:spLocks/>
              </p:cNvSpPr>
              <p:nvPr/>
            </p:nvSpPr>
            <p:spPr bwMode="auto">
              <a:xfrm>
                <a:off x="3101" y="143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97" name="Freeform 145"/>
              <p:cNvSpPr>
                <a:spLocks/>
              </p:cNvSpPr>
              <p:nvPr/>
            </p:nvSpPr>
            <p:spPr bwMode="auto">
              <a:xfrm>
                <a:off x="3098" y="144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98" name="Freeform 146"/>
              <p:cNvSpPr>
                <a:spLocks/>
              </p:cNvSpPr>
              <p:nvPr/>
            </p:nvSpPr>
            <p:spPr bwMode="auto">
              <a:xfrm>
                <a:off x="3095" y="144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99" name="Freeform 147"/>
              <p:cNvSpPr>
                <a:spLocks/>
              </p:cNvSpPr>
              <p:nvPr/>
            </p:nvSpPr>
            <p:spPr bwMode="auto">
              <a:xfrm>
                <a:off x="3092" y="144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00" name="Freeform 148"/>
              <p:cNvSpPr>
                <a:spLocks/>
              </p:cNvSpPr>
              <p:nvPr/>
            </p:nvSpPr>
            <p:spPr bwMode="auto">
              <a:xfrm>
                <a:off x="3089" y="1441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01" name="Freeform 149"/>
              <p:cNvSpPr>
                <a:spLocks/>
              </p:cNvSpPr>
              <p:nvPr/>
            </p:nvSpPr>
            <p:spPr bwMode="auto">
              <a:xfrm>
                <a:off x="3085" y="144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02" name="Freeform 150"/>
              <p:cNvSpPr>
                <a:spLocks/>
              </p:cNvSpPr>
              <p:nvPr/>
            </p:nvSpPr>
            <p:spPr bwMode="auto">
              <a:xfrm>
                <a:off x="3082" y="144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03" name="Freeform 151"/>
              <p:cNvSpPr>
                <a:spLocks/>
              </p:cNvSpPr>
              <p:nvPr/>
            </p:nvSpPr>
            <p:spPr bwMode="auto">
              <a:xfrm>
                <a:off x="3079" y="144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04" name="Freeform 152"/>
              <p:cNvSpPr>
                <a:spLocks/>
              </p:cNvSpPr>
              <p:nvPr/>
            </p:nvSpPr>
            <p:spPr bwMode="auto">
              <a:xfrm>
                <a:off x="3076" y="1443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05" name="Freeform 153"/>
              <p:cNvSpPr>
                <a:spLocks/>
              </p:cNvSpPr>
              <p:nvPr/>
            </p:nvSpPr>
            <p:spPr bwMode="auto">
              <a:xfrm>
                <a:off x="3073" y="1444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06" name="Freeform 154"/>
              <p:cNvSpPr>
                <a:spLocks/>
              </p:cNvSpPr>
              <p:nvPr/>
            </p:nvSpPr>
            <p:spPr bwMode="auto">
              <a:xfrm>
                <a:off x="3069" y="1444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07" name="Freeform 155"/>
              <p:cNvSpPr>
                <a:spLocks/>
              </p:cNvSpPr>
              <p:nvPr/>
            </p:nvSpPr>
            <p:spPr bwMode="auto">
              <a:xfrm>
                <a:off x="3066" y="144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08" name="Freeform 156"/>
              <p:cNvSpPr>
                <a:spLocks/>
              </p:cNvSpPr>
              <p:nvPr/>
            </p:nvSpPr>
            <p:spPr bwMode="auto">
              <a:xfrm>
                <a:off x="3063" y="144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09" name="Freeform 157"/>
              <p:cNvSpPr>
                <a:spLocks/>
              </p:cNvSpPr>
              <p:nvPr/>
            </p:nvSpPr>
            <p:spPr bwMode="auto">
              <a:xfrm>
                <a:off x="3060" y="144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10" name="Freeform 158"/>
              <p:cNvSpPr>
                <a:spLocks/>
              </p:cNvSpPr>
              <p:nvPr/>
            </p:nvSpPr>
            <p:spPr bwMode="auto">
              <a:xfrm>
                <a:off x="3057" y="1447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11" name="Freeform 159"/>
              <p:cNvSpPr>
                <a:spLocks/>
              </p:cNvSpPr>
              <p:nvPr/>
            </p:nvSpPr>
            <p:spPr bwMode="auto">
              <a:xfrm>
                <a:off x="3054" y="1447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12" name="Freeform 160"/>
              <p:cNvSpPr>
                <a:spLocks/>
              </p:cNvSpPr>
              <p:nvPr/>
            </p:nvSpPr>
            <p:spPr bwMode="auto">
              <a:xfrm>
                <a:off x="3050" y="144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13" name="Freeform 161"/>
              <p:cNvSpPr>
                <a:spLocks/>
              </p:cNvSpPr>
              <p:nvPr/>
            </p:nvSpPr>
            <p:spPr bwMode="auto">
              <a:xfrm>
                <a:off x="3047" y="144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14" name="Freeform 162"/>
              <p:cNvSpPr>
                <a:spLocks/>
              </p:cNvSpPr>
              <p:nvPr/>
            </p:nvSpPr>
            <p:spPr bwMode="auto">
              <a:xfrm>
                <a:off x="3045" y="1448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15" name="Freeform 163"/>
              <p:cNvSpPr>
                <a:spLocks/>
              </p:cNvSpPr>
              <p:nvPr/>
            </p:nvSpPr>
            <p:spPr bwMode="auto">
              <a:xfrm>
                <a:off x="3042" y="144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16" name="Freeform 164"/>
              <p:cNvSpPr>
                <a:spLocks/>
              </p:cNvSpPr>
              <p:nvPr/>
            </p:nvSpPr>
            <p:spPr bwMode="auto">
              <a:xfrm>
                <a:off x="3038" y="144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17" name="Freeform 165"/>
              <p:cNvSpPr>
                <a:spLocks/>
              </p:cNvSpPr>
              <p:nvPr/>
            </p:nvSpPr>
            <p:spPr bwMode="auto">
              <a:xfrm>
                <a:off x="3035" y="1450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18" name="Freeform 166"/>
              <p:cNvSpPr>
                <a:spLocks/>
              </p:cNvSpPr>
              <p:nvPr/>
            </p:nvSpPr>
            <p:spPr bwMode="auto">
              <a:xfrm>
                <a:off x="3032" y="1450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19" name="Freeform 167"/>
              <p:cNvSpPr>
                <a:spLocks/>
              </p:cNvSpPr>
              <p:nvPr/>
            </p:nvSpPr>
            <p:spPr bwMode="auto">
              <a:xfrm>
                <a:off x="3029" y="1451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20" name="Freeform 168"/>
              <p:cNvSpPr>
                <a:spLocks/>
              </p:cNvSpPr>
              <p:nvPr/>
            </p:nvSpPr>
            <p:spPr bwMode="auto">
              <a:xfrm>
                <a:off x="3026" y="145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21" name="Freeform 169"/>
              <p:cNvSpPr>
                <a:spLocks/>
              </p:cNvSpPr>
              <p:nvPr/>
            </p:nvSpPr>
            <p:spPr bwMode="auto">
              <a:xfrm>
                <a:off x="3022" y="145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22" name="Freeform 170"/>
              <p:cNvSpPr>
                <a:spLocks/>
              </p:cNvSpPr>
              <p:nvPr/>
            </p:nvSpPr>
            <p:spPr bwMode="auto">
              <a:xfrm>
                <a:off x="3019" y="145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23" name="Freeform 171"/>
              <p:cNvSpPr>
                <a:spLocks/>
              </p:cNvSpPr>
              <p:nvPr/>
            </p:nvSpPr>
            <p:spPr bwMode="auto">
              <a:xfrm>
                <a:off x="3016" y="145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24" name="Freeform 172"/>
              <p:cNvSpPr>
                <a:spLocks/>
              </p:cNvSpPr>
              <p:nvPr/>
            </p:nvSpPr>
            <p:spPr bwMode="auto">
              <a:xfrm>
                <a:off x="3013" y="1454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25" name="Freeform 173"/>
              <p:cNvSpPr>
                <a:spLocks/>
              </p:cNvSpPr>
              <p:nvPr/>
            </p:nvSpPr>
            <p:spPr bwMode="auto">
              <a:xfrm>
                <a:off x="3010" y="1454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26" name="Freeform 174"/>
              <p:cNvSpPr>
                <a:spLocks/>
              </p:cNvSpPr>
              <p:nvPr/>
            </p:nvSpPr>
            <p:spPr bwMode="auto">
              <a:xfrm>
                <a:off x="3006" y="145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27" name="Freeform 175"/>
              <p:cNvSpPr>
                <a:spLocks/>
              </p:cNvSpPr>
              <p:nvPr/>
            </p:nvSpPr>
            <p:spPr bwMode="auto">
              <a:xfrm>
                <a:off x="3003" y="1455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28" name="Freeform 176"/>
              <p:cNvSpPr>
                <a:spLocks/>
              </p:cNvSpPr>
              <p:nvPr/>
            </p:nvSpPr>
            <p:spPr bwMode="auto">
              <a:xfrm>
                <a:off x="3000" y="145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29" name="Freeform 177"/>
              <p:cNvSpPr>
                <a:spLocks/>
              </p:cNvSpPr>
              <p:nvPr/>
            </p:nvSpPr>
            <p:spPr bwMode="auto">
              <a:xfrm>
                <a:off x="2997" y="1456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30" name="Freeform 178"/>
              <p:cNvSpPr>
                <a:spLocks/>
              </p:cNvSpPr>
              <p:nvPr/>
            </p:nvSpPr>
            <p:spPr bwMode="auto">
              <a:xfrm>
                <a:off x="2994" y="1457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31" name="Freeform 179"/>
              <p:cNvSpPr>
                <a:spLocks/>
              </p:cNvSpPr>
              <p:nvPr/>
            </p:nvSpPr>
            <p:spPr bwMode="auto">
              <a:xfrm>
                <a:off x="2990" y="1457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32" name="Freeform 180"/>
              <p:cNvSpPr>
                <a:spLocks/>
              </p:cNvSpPr>
              <p:nvPr/>
            </p:nvSpPr>
            <p:spPr bwMode="auto">
              <a:xfrm>
                <a:off x="2987" y="1458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33" name="Freeform 181"/>
              <p:cNvSpPr>
                <a:spLocks/>
              </p:cNvSpPr>
              <p:nvPr/>
            </p:nvSpPr>
            <p:spPr bwMode="auto">
              <a:xfrm>
                <a:off x="2984" y="145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34" name="Freeform 182"/>
              <p:cNvSpPr>
                <a:spLocks/>
              </p:cNvSpPr>
              <p:nvPr/>
            </p:nvSpPr>
            <p:spPr bwMode="auto">
              <a:xfrm>
                <a:off x="2981" y="145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35" name="Freeform 183"/>
              <p:cNvSpPr>
                <a:spLocks/>
              </p:cNvSpPr>
              <p:nvPr/>
            </p:nvSpPr>
            <p:spPr bwMode="auto">
              <a:xfrm>
                <a:off x="2978" y="1460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36" name="Freeform 184"/>
              <p:cNvSpPr>
                <a:spLocks/>
              </p:cNvSpPr>
              <p:nvPr/>
            </p:nvSpPr>
            <p:spPr bwMode="auto">
              <a:xfrm>
                <a:off x="2975" y="1460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37" name="Freeform 185"/>
              <p:cNvSpPr>
                <a:spLocks/>
              </p:cNvSpPr>
              <p:nvPr/>
            </p:nvSpPr>
            <p:spPr bwMode="auto">
              <a:xfrm>
                <a:off x="2972" y="146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38" name="Freeform 186"/>
              <p:cNvSpPr>
                <a:spLocks/>
              </p:cNvSpPr>
              <p:nvPr/>
            </p:nvSpPr>
            <p:spPr bwMode="auto">
              <a:xfrm>
                <a:off x="2969" y="146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39" name="Freeform 187"/>
              <p:cNvSpPr>
                <a:spLocks/>
              </p:cNvSpPr>
              <p:nvPr/>
            </p:nvSpPr>
            <p:spPr bwMode="auto">
              <a:xfrm>
                <a:off x="2966" y="1461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40" name="Freeform 188"/>
              <p:cNvSpPr>
                <a:spLocks/>
              </p:cNvSpPr>
              <p:nvPr/>
            </p:nvSpPr>
            <p:spPr bwMode="auto">
              <a:xfrm>
                <a:off x="2962" y="146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41" name="Freeform 189"/>
              <p:cNvSpPr>
                <a:spLocks/>
              </p:cNvSpPr>
              <p:nvPr/>
            </p:nvSpPr>
            <p:spPr bwMode="auto">
              <a:xfrm>
                <a:off x="2959" y="1462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42" name="Freeform 190"/>
              <p:cNvSpPr>
                <a:spLocks/>
              </p:cNvSpPr>
              <p:nvPr/>
            </p:nvSpPr>
            <p:spPr bwMode="auto">
              <a:xfrm>
                <a:off x="2956" y="1463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43" name="Freeform 191"/>
              <p:cNvSpPr>
                <a:spLocks/>
              </p:cNvSpPr>
              <p:nvPr/>
            </p:nvSpPr>
            <p:spPr bwMode="auto">
              <a:xfrm>
                <a:off x="2953" y="1463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44" name="Freeform 192"/>
              <p:cNvSpPr>
                <a:spLocks/>
              </p:cNvSpPr>
              <p:nvPr/>
            </p:nvSpPr>
            <p:spPr bwMode="auto">
              <a:xfrm>
                <a:off x="2950" y="1464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45" name="Freeform 193"/>
              <p:cNvSpPr>
                <a:spLocks/>
              </p:cNvSpPr>
              <p:nvPr/>
            </p:nvSpPr>
            <p:spPr bwMode="auto">
              <a:xfrm>
                <a:off x="2946" y="146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46" name="Freeform 194"/>
              <p:cNvSpPr>
                <a:spLocks/>
              </p:cNvSpPr>
              <p:nvPr/>
            </p:nvSpPr>
            <p:spPr bwMode="auto">
              <a:xfrm>
                <a:off x="2943" y="1465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47" name="Freeform 195"/>
              <p:cNvSpPr>
                <a:spLocks/>
              </p:cNvSpPr>
              <p:nvPr/>
            </p:nvSpPr>
            <p:spPr bwMode="auto">
              <a:xfrm>
                <a:off x="2940" y="146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48" name="Freeform 196"/>
              <p:cNvSpPr>
                <a:spLocks/>
              </p:cNvSpPr>
              <p:nvPr/>
            </p:nvSpPr>
            <p:spPr bwMode="auto">
              <a:xfrm>
                <a:off x="2937" y="1466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49" name="Freeform 197"/>
              <p:cNvSpPr>
                <a:spLocks/>
              </p:cNvSpPr>
              <p:nvPr/>
            </p:nvSpPr>
            <p:spPr bwMode="auto">
              <a:xfrm>
                <a:off x="2934" y="1467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50" name="Freeform 198"/>
              <p:cNvSpPr>
                <a:spLocks/>
              </p:cNvSpPr>
              <p:nvPr/>
            </p:nvSpPr>
            <p:spPr bwMode="auto">
              <a:xfrm>
                <a:off x="2930" y="1467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51" name="Freeform 199"/>
              <p:cNvSpPr>
                <a:spLocks/>
              </p:cNvSpPr>
              <p:nvPr/>
            </p:nvSpPr>
            <p:spPr bwMode="auto">
              <a:xfrm>
                <a:off x="2927" y="1467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52" name="Freeform 200"/>
              <p:cNvSpPr>
                <a:spLocks/>
              </p:cNvSpPr>
              <p:nvPr/>
            </p:nvSpPr>
            <p:spPr bwMode="auto">
              <a:xfrm>
                <a:off x="2924" y="146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53" name="Freeform 201"/>
              <p:cNvSpPr>
                <a:spLocks/>
              </p:cNvSpPr>
              <p:nvPr/>
            </p:nvSpPr>
            <p:spPr bwMode="auto">
              <a:xfrm>
                <a:off x="2921" y="1468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54" name="Freeform 202"/>
              <p:cNvSpPr>
                <a:spLocks/>
              </p:cNvSpPr>
              <p:nvPr/>
            </p:nvSpPr>
            <p:spPr bwMode="auto">
              <a:xfrm>
                <a:off x="2918" y="1469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55" name="Freeform 203"/>
              <p:cNvSpPr>
                <a:spLocks/>
              </p:cNvSpPr>
              <p:nvPr/>
            </p:nvSpPr>
            <p:spPr bwMode="auto">
              <a:xfrm>
                <a:off x="2914" y="1469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56" name="Freeform 204"/>
              <p:cNvSpPr>
                <a:spLocks/>
              </p:cNvSpPr>
              <p:nvPr/>
            </p:nvSpPr>
            <p:spPr bwMode="auto">
              <a:xfrm>
                <a:off x="2911" y="1470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1 h 4"/>
                  <a:gd name="T12" fmla="*/ 1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57" name="Freeform 205"/>
              <p:cNvSpPr>
                <a:spLocks/>
              </p:cNvSpPr>
              <p:nvPr/>
            </p:nvSpPr>
            <p:spPr bwMode="auto">
              <a:xfrm>
                <a:off x="2908" y="147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58" name="Freeform 206"/>
              <p:cNvSpPr>
                <a:spLocks/>
              </p:cNvSpPr>
              <p:nvPr/>
            </p:nvSpPr>
            <p:spPr bwMode="auto">
              <a:xfrm>
                <a:off x="2905" y="1471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59" name="Freeform 207"/>
              <p:cNvSpPr>
                <a:spLocks/>
              </p:cNvSpPr>
              <p:nvPr/>
            </p:nvSpPr>
            <p:spPr bwMode="auto">
              <a:xfrm>
                <a:off x="2902" y="147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60" name="Freeform 208"/>
              <p:cNvSpPr>
                <a:spLocks/>
              </p:cNvSpPr>
              <p:nvPr/>
            </p:nvSpPr>
            <p:spPr bwMode="auto">
              <a:xfrm>
                <a:off x="2899" y="1472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61" name="Freeform 209"/>
              <p:cNvSpPr>
                <a:spLocks/>
              </p:cNvSpPr>
              <p:nvPr/>
            </p:nvSpPr>
            <p:spPr bwMode="auto">
              <a:xfrm>
                <a:off x="2896" y="147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62" name="Freeform 210"/>
              <p:cNvSpPr>
                <a:spLocks/>
              </p:cNvSpPr>
              <p:nvPr/>
            </p:nvSpPr>
            <p:spPr bwMode="auto">
              <a:xfrm>
                <a:off x="2893" y="1474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63" name="Freeform 211"/>
              <p:cNvSpPr>
                <a:spLocks/>
              </p:cNvSpPr>
              <p:nvPr/>
            </p:nvSpPr>
            <p:spPr bwMode="auto">
              <a:xfrm>
                <a:off x="2890" y="1474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64" name="Freeform 212"/>
              <p:cNvSpPr>
                <a:spLocks/>
              </p:cNvSpPr>
              <p:nvPr/>
            </p:nvSpPr>
            <p:spPr bwMode="auto">
              <a:xfrm>
                <a:off x="2886" y="147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65" name="Freeform 213"/>
              <p:cNvSpPr>
                <a:spLocks/>
              </p:cNvSpPr>
              <p:nvPr/>
            </p:nvSpPr>
            <p:spPr bwMode="auto">
              <a:xfrm>
                <a:off x="2883" y="147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66" name="Freeform 214"/>
              <p:cNvSpPr>
                <a:spLocks/>
              </p:cNvSpPr>
              <p:nvPr/>
            </p:nvSpPr>
            <p:spPr bwMode="auto">
              <a:xfrm>
                <a:off x="2880" y="147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67" name="Freeform 215"/>
              <p:cNvSpPr>
                <a:spLocks/>
              </p:cNvSpPr>
              <p:nvPr/>
            </p:nvSpPr>
            <p:spPr bwMode="auto">
              <a:xfrm>
                <a:off x="2877" y="1476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68" name="Freeform 216"/>
              <p:cNvSpPr>
                <a:spLocks/>
              </p:cNvSpPr>
              <p:nvPr/>
            </p:nvSpPr>
            <p:spPr bwMode="auto">
              <a:xfrm>
                <a:off x="2874" y="1476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69" name="Freeform 217"/>
              <p:cNvSpPr>
                <a:spLocks/>
              </p:cNvSpPr>
              <p:nvPr/>
            </p:nvSpPr>
            <p:spPr bwMode="auto">
              <a:xfrm>
                <a:off x="2870" y="147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70" name="Freeform 218"/>
              <p:cNvSpPr>
                <a:spLocks/>
              </p:cNvSpPr>
              <p:nvPr/>
            </p:nvSpPr>
            <p:spPr bwMode="auto">
              <a:xfrm>
                <a:off x="2867" y="147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71" name="Freeform 219"/>
              <p:cNvSpPr>
                <a:spLocks/>
              </p:cNvSpPr>
              <p:nvPr/>
            </p:nvSpPr>
            <p:spPr bwMode="auto">
              <a:xfrm>
                <a:off x="2864" y="147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72" name="Freeform 220"/>
              <p:cNvSpPr>
                <a:spLocks/>
              </p:cNvSpPr>
              <p:nvPr/>
            </p:nvSpPr>
            <p:spPr bwMode="auto">
              <a:xfrm>
                <a:off x="2861" y="1479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73" name="Freeform 221"/>
              <p:cNvSpPr>
                <a:spLocks/>
              </p:cNvSpPr>
              <p:nvPr/>
            </p:nvSpPr>
            <p:spPr bwMode="auto">
              <a:xfrm>
                <a:off x="2858" y="1479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74" name="Freeform 222"/>
              <p:cNvSpPr>
                <a:spLocks/>
              </p:cNvSpPr>
              <p:nvPr/>
            </p:nvSpPr>
            <p:spPr bwMode="auto">
              <a:xfrm>
                <a:off x="2854" y="148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75" name="Freeform 223"/>
              <p:cNvSpPr>
                <a:spLocks/>
              </p:cNvSpPr>
              <p:nvPr/>
            </p:nvSpPr>
            <p:spPr bwMode="auto">
              <a:xfrm>
                <a:off x="2851" y="148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76" name="Freeform 224"/>
              <p:cNvSpPr>
                <a:spLocks/>
              </p:cNvSpPr>
              <p:nvPr/>
            </p:nvSpPr>
            <p:spPr bwMode="auto">
              <a:xfrm>
                <a:off x="2848" y="148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77" name="Freeform 225"/>
              <p:cNvSpPr>
                <a:spLocks/>
              </p:cNvSpPr>
              <p:nvPr/>
            </p:nvSpPr>
            <p:spPr bwMode="auto">
              <a:xfrm>
                <a:off x="2845" y="1481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78" name="Freeform 226"/>
              <p:cNvSpPr>
                <a:spLocks/>
              </p:cNvSpPr>
              <p:nvPr/>
            </p:nvSpPr>
            <p:spPr bwMode="auto">
              <a:xfrm>
                <a:off x="2842" y="1481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79" name="Freeform 227"/>
              <p:cNvSpPr>
                <a:spLocks/>
              </p:cNvSpPr>
              <p:nvPr/>
            </p:nvSpPr>
            <p:spPr bwMode="auto">
              <a:xfrm>
                <a:off x="2839" y="1482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80" name="Freeform 228"/>
              <p:cNvSpPr>
                <a:spLocks/>
              </p:cNvSpPr>
              <p:nvPr/>
            </p:nvSpPr>
            <p:spPr bwMode="auto">
              <a:xfrm>
                <a:off x="2835" y="1482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81" name="Freeform 229"/>
              <p:cNvSpPr>
                <a:spLocks/>
              </p:cNvSpPr>
              <p:nvPr/>
            </p:nvSpPr>
            <p:spPr bwMode="auto">
              <a:xfrm>
                <a:off x="2833" y="1483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82" name="Freeform 230"/>
              <p:cNvSpPr>
                <a:spLocks/>
              </p:cNvSpPr>
              <p:nvPr/>
            </p:nvSpPr>
            <p:spPr bwMode="auto">
              <a:xfrm>
                <a:off x="2830" y="1484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83" name="Freeform 231"/>
              <p:cNvSpPr>
                <a:spLocks/>
              </p:cNvSpPr>
              <p:nvPr/>
            </p:nvSpPr>
            <p:spPr bwMode="auto">
              <a:xfrm>
                <a:off x="2827" y="1484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84" name="Freeform 232"/>
              <p:cNvSpPr>
                <a:spLocks/>
              </p:cNvSpPr>
              <p:nvPr/>
            </p:nvSpPr>
            <p:spPr bwMode="auto">
              <a:xfrm>
                <a:off x="2823" y="148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85" name="Freeform 233"/>
              <p:cNvSpPr>
                <a:spLocks/>
              </p:cNvSpPr>
              <p:nvPr/>
            </p:nvSpPr>
            <p:spPr bwMode="auto">
              <a:xfrm>
                <a:off x="2820" y="148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86" name="Freeform 234"/>
              <p:cNvSpPr>
                <a:spLocks/>
              </p:cNvSpPr>
              <p:nvPr/>
            </p:nvSpPr>
            <p:spPr bwMode="auto">
              <a:xfrm>
                <a:off x="2817" y="148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87" name="Freeform 235"/>
              <p:cNvSpPr>
                <a:spLocks/>
              </p:cNvSpPr>
              <p:nvPr/>
            </p:nvSpPr>
            <p:spPr bwMode="auto">
              <a:xfrm>
                <a:off x="2814" y="1487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88" name="Freeform 236"/>
              <p:cNvSpPr>
                <a:spLocks/>
              </p:cNvSpPr>
              <p:nvPr/>
            </p:nvSpPr>
            <p:spPr bwMode="auto">
              <a:xfrm>
                <a:off x="2811" y="1487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89" name="Freeform 237"/>
              <p:cNvSpPr>
                <a:spLocks/>
              </p:cNvSpPr>
              <p:nvPr/>
            </p:nvSpPr>
            <p:spPr bwMode="auto">
              <a:xfrm>
                <a:off x="2807" y="148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90" name="Freeform 238"/>
              <p:cNvSpPr>
                <a:spLocks/>
              </p:cNvSpPr>
              <p:nvPr/>
            </p:nvSpPr>
            <p:spPr bwMode="auto">
              <a:xfrm>
                <a:off x="2804" y="148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91" name="Freeform 239"/>
              <p:cNvSpPr>
                <a:spLocks/>
              </p:cNvSpPr>
              <p:nvPr/>
            </p:nvSpPr>
            <p:spPr bwMode="auto">
              <a:xfrm>
                <a:off x="2801" y="148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92" name="Freeform 240"/>
              <p:cNvSpPr>
                <a:spLocks/>
              </p:cNvSpPr>
              <p:nvPr/>
            </p:nvSpPr>
            <p:spPr bwMode="auto">
              <a:xfrm>
                <a:off x="2798" y="1489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93" name="Freeform 241"/>
              <p:cNvSpPr>
                <a:spLocks/>
              </p:cNvSpPr>
              <p:nvPr/>
            </p:nvSpPr>
            <p:spPr bwMode="auto">
              <a:xfrm>
                <a:off x="2795" y="1489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94" name="Freeform 242"/>
              <p:cNvSpPr>
                <a:spLocks/>
              </p:cNvSpPr>
              <p:nvPr/>
            </p:nvSpPr>
            <p:spPr bwMode="auto">
              <a:xfrm>
                <a:off x="2791" y="149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95" name="Freeform 243"/>
              <p:cNvSpPr>
                <a:spLocks/>
              </p:cNvSpPr>
              <p:nvPr/>
            </p:nvSpPr>
            <p:spPr bwMode="auto">
              <a:xfrm>
                <a:off x="2788" y="1490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96" name="Freeform 244"/>
              <p:cNvSpPr>
                <a:spLocks/>
              </p:cNvSpPr>
              <p:nvPr/>
            </p:nvSpPr>
            <p:spPr bwMode="auto">
              <a:xfrm>
                <a:off x="2785" y="149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97" name="Freeform 245"/>
              <p:cNvSpPr>
                <a:spLocks/>
              </p:cNvSpPr>
              <p:nvPr/>
            </p:nvSpPr>
            <p:spPr bwMode="auto">
              <a:xfrm>
                <a:off x="2782" y="1492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98" name="Freeform 246"/>
              <p:cNvSpPr>
                <a:spLocks/>
              </p:cNvSpPr>
              <p:nvPr/>
            </p:nvSpPr>
            <p:spPr bwMode="auto">
              <a:xfrm>
                <a:off x="2779" y="1492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399" name="Freeform 247"/>
              <p:cNvSpPr>
                <a:spLocks/>
              </p:cNvSpPr>
              <p:nvPr/>
            </p:nvSpPr>
            <p:spPr bwMode="auto">
              <a:xfrm>
                <a:off x="2775" y="149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00" name="Freeform 248"/>
              <p:cNvSpPr>
                <a:spLocks/>
              </p:cNvSpPr>
              <p:nvPr/>
            </p:nvSpPr>
            <p:spPr bwMode="auto">
              <a:xfrm>
                <a:off x="2772" y="1493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01" name="Freeform 249"/>
              <p:cNvSpPr>
                <a:spLocks/>
              </p:cNvSpPr>
              <p:nvPr/>
            </p:nvSpPr>
            <p:spPr bwMode="auto">
              <a:xfrm>
                <a:off x="2769" y="149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02" name="Freeform 250"/>
              <p:cNvSpPr>
                <a:spLocks/>
              </p:cNvSpPr>
              <p:nvPr/>
            </p:nvSpPr>
            <p:spPr bwMode="auto">
              <a:xfrm>
                <a:off x="2766" y="1494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03" name="Freeform 251"/>
              <p:cNvSpPr>
                <a:spLocks/>
              </p:cNvSpPr>
              <p:nvPr/>
            </p:nvSpPr>
            <p:spPr bwMode="auto">
              <a:xfrm>
                <a:off x="2763" y="149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04" name="Freeform 252"/>
              <p:cNvSpPr>
                <a:spLocks/>
              </p:cNvSpPr>
              <p:nvPr/>
            </p:nvSpPr>
            <p:spPr bwMode="auto">
              <a:xfrm>
                <a:off x="2760" y="1495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05" name="Freeform 253"/>
              <p:cNvSpPr>
                <a:spLocks/>
              </p:cNvSpPr>
              <p:nvPr/>
            </p:nvSpPr>
            <p:spPr bwMode="auto">
              <a:xfrm>
                <a:off x="2757" y="1495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06" name="Freeform 254"/>
              <p:cNvSpPr>
                <a:spLocks/>
              </p:cNvSpPr>
              <p:nvPr/>
            </p:nvSpPr>
            <p:spPr bwMode="auto">
              <a:xfrm>
                <a:off x="2754" y="1496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07" name="Freeform 255"/>
              <p:cNvSpPr>
                <a:spLocks/>
              </p:cNvSpPr>
              <p:nvPr/>
            </p:nvSpPr>
            <p:spPr bwMode="auto">
              <a:xfrm>
                <a:off x="2751" y="1497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08" name="Freeform 256"/>
              <p:cNvSpPr>
                <a:spLocks/>
              </p:cNvSpPr>
              <p:nvPr/>
            </p:nvSpPr>
            <p:spPr bwMode="auto">
              <a:xfrm>
                <a:off x="2747" y="149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09" name="Freeform 257"/>
              <p:cNvSpPr>
                <a:spLocks/>
              </p:cNvSpPr>
              <p:nvPr/>
            </p:nvSpPr>
            <p:spPr bwMode="auto">
              <a:xfrm>
                <a:off x="2744" y="1498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10" name="Freeform 258"/>
              <p:cNvSpPr>
                <a:spLocks/>
              </p:cNvSpPr>
              <p:nvPr/>
            </p:nvSpPr>
            <p:spPr bwMode="auto">
              <a:xfrm>
                <a:off x="2741" y="149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11" name="Freeform 259"/>
              <p:cNvSpPr>
                <a:spLocks/>
              </p:cNvSpPr>
              <p:nvPr/>
            </p:nvSpPr>
            <p:spPr bwMode="auto">
              <a:xfrm>
                <a:off x="2738" y="1499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12" name="Freeform 260"/>
              <p:cNvSpPr>
                <a:spLocks/>
              </p:cNvSpPr>
              <p:nvPr/>
            </p:nvSpPr>
            <p:spPr bwMode="auto">
              <a:xfrm>
                <a:off x="2735" y="1500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413" name="Freeform 261"/>
              <p:cNvSpPr>
                <a:spLocks/>
              </p:cNvSpPr>
              <p:nvPr/>
            </p:nvSpPr>
            <p:spPr bwMode="auto">
              <a:xfrm>
                <a:off x="2731" y="150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</p:grpSp>
        <p:grpSp>
          <p:nvGrpSpPr>
            <p:cNvPr id="1011912" name="Group 262"/>
            <p:cNvGrpSpPr>
              <a:grpSpLocks/>
            </p:cNvGrpSpPr>
            <p:nvPr/>
          </p:nvGrpSpPr>
          <p:grpSpPr bwMode="auto">
            <a:xfrm>
              <a:off x="2099" y="1500"/>
              <a:ext cx="631" cy="105"/>
              <a:chOff x="2099" y="1500"/>
              <a:chExt cx="631" cy="105"/>
            </a:xfrm>
          </p:grpSpPr>
          <p:sp>
            <p:nvSpPr>
              <p:cNvPr id="1012014" name="Freeform 263"/>
              <p:cNvSpPr>
                <a:spLocks/>
              </p:cNvSpPr>
              <p:nvPr/>
            </p:nvSpPr>
            <p:spPr bwMode="auto">
              <a:xfrm>
                <a:off x="2728" y="1500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15" name="Freeform 264"/>
              <p:cNvSpPr>
                <a:spLocks/>
              </p:cNvSpPr>
              <p:nvPr/>
            </p:nvSpPr>
            <p:spPr bwMode="auto">
              <a:xfrm>
                <a:off x="2725" y="150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16" name="Freeform 265"/>
              <p:cNvSpPr>
                <a:spLocks/>
              </p:cNvSpPr>
              <p:nvPr/>
            </p:nvSpPr>
            <p:spPr bwMode="auto">
              <a:xfrm>
                <a:off x="2722" y="1501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17" name="Freeform 266"/>
              <p:cNvSpPr>
                <a:spLocks/>
              </p:cNvSpPr>
              <p:nvPr/>
            </p:nvSpPr>
            <p:spPr bwMode="auto">
              <a:xfrm>
                <a:off x="2719" y="1502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18" name="Freeform 267"/>
              <p:cNvSpPr>
                <a:spLocks/>
              </p:cNvSpPr>
              <p:nvPr/>
            </p:nvSpPr>
            <p:spPr bwMode="auto">
              <a:xfrm>
                <a:off x="2715" y="1502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19" name="Freeform 268"/>
              <p:cNvSpPr>
                <a:spLocks/>
              </p:cNvSpPr>
              <p:nvPr/>
            </p:nvSpPr>
            <p:spPr bwMode="auto">
              <a:xfrm>
                <a:off x="2712" y="1503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20" name="Freeform 269"/>
              <p:cNvSpPr>
                <a:spLocks/>
              </p:cNvSpPr>
              <p:nvPr/>
            </p:nvSpPr>
            <p:spPr bwMode="auto">
              <a:xfrm>
                <a:off x="2709" y="150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21" name="Freeform 270"/>
              <p:cNvSpPr>
                <a:spLocks/>
              </p:cNvSpPr>
              <p:nvPr/>
            </p:nvSpPr>
            <p:spPr bwMode="auto">
              <a:xfrm>
                <a:off x="2706" y="1504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22" name="Freeform 271"/>
              <p:cNvSpPr>
                <a:spLocks/>
              </p:cNvSpPr>
              <p:nvPr/>
            </p:nvSpPr>
            <p:spPr bwMode="auto">
              <a:xfrm>
                <a:off x="2703" y="150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23" name="Freeform 272"/>
              <p:cNvSpPr>
                <a:spLocks/>
              </p:cNvSpPr>
              <p:nvPr/>
            </p:nvSpPr>
            <p:spPr bwMode="auto">
              <a:xfrm>
                <a:off x="2699" y="1505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24" name="Freeform 273"/>
              <p:cNvSpPr>
                <a:spLocks/>
              </p:cNvSpPr>
              <p:nvPr/>
            </p:nvSpPr>
            <p:spPr bwMode="auto">
              <a:xfrm>
                <a:off x="2696" y="1506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25" name="Freeform 274"/>
              <p:cNvSpPr>
                <a:spLocks/>
              </p:cNvSpPr>
              <p:nvPr/>
            </p:nvSpPr>
            <p:spPr bwMode="auto">
              <a:xfrm>
                <a:off x="2694" y="1506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26" name="Freeform 275"/>
              <p:cNvSpPr>
                <a:spLocks/>
              </p:cNvSpPr>
              <p:nvPr/>
            </p:nvSpPr>
            <p:spPr bwMode="auto">
              <a:xfrm>
                <a:off x="2691" y="150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27" name="Freeform 276"/>
              <p:cNvSpPr>
                <a:spLocks/>
              </p:cNvSpPr>
              <p:nvPr/>
            </p:nvSpPr>
            <p:spPr bwMode="auto">
              <a:xfrm>
                <a:off x="2687" y="150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28" name="Freeform 277"/>
              <p:cNvSpPr>
                <a:spLocks/>
              </p:cNvSpPr>
              <p:nvPr/>
            </p:nvSpPr>
            <p:spPr bwMode="auto">
              <a:xfrm>
                <a:off x="2684" y="150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29" name="Freeform 278"/>
              <p:cNvSpPr>
                <a:spLocks/>
              </p:cNvSpPr>
              <p:nvPr/>
            </p:nvSpPr>
            <p:spPr bwMode="auto">
              <a:xfrm>
                <a:off x="2681" y="1508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30" name="Freeform 279"/>
              <p:cNvSpPr>
                <a:spLocks/>
              </p:cNvSpPr>
              <p:nvPr/>
            </p:nvSpPr>
            <p:spPr bwMode="auto">
              <a:xfrm>
                <a:off x="2678" y="1508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31" name="Freeform 280"/>
              <p:cNvSpPr>
                <a:spLocks/>
              </p:cNvSpPr>
              <p:nvPr/>
            </p:nvSpPr>
            <p:spPr bwMode="auto">
              <a:xfrm>
                <a:off x="2675" y="1509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32" name="Freeform 281"/>
              <p:cNvSpPr>
                <a:spLocks/>
              </p:cNvSpPr>
              <p:nvPr/>
            </p:nvSpPr>
            <p:spPr bwMode="auto">
              <a:xfrm>
                <a:off x="2671" y="151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33" name="Freeform 282"/>
              <p:cNvSpPr>
                <a:spLocks/>
              </p:cNvSpPr>
              <p:nvPr/>
            </p:nvSpPr>
            <p:spPr bwMode="auto">
              <a:xfrm>
                <a:off x="2668" y="151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34" name="Freeform 283"/>
              <p:cNvSpPr>
                <a:spLocks/>
              </p:cNvSpPr>
              <p:nvPr/>
            </p:nvSpPr>
            <p:spPr bwMode="auto">
              <a:xfrm>
                <a:off x="2665" y="151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35" name="Freeform 284"/>
              <p:cNvSpPr>
                <a:spLocks/>
              </p:cNvSpPr>
              <p:nvPr/>
            </p:nvSpPr>
            <p:spPr bwMode="auto">
              <a:xfrm>
                <a:off x="2662" y="1511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36" name="Freeform 285"/>
              <p:cNvSpPr>
                <a:spLocks/>
              </p:cNvSpPr>
              <p:nvPr/>
            </p:nvSpPr>
            <p:spPr bwMode="auto">
              <a:xfrm>
                <a:off x="2659" y="1512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37" name="Freeform 286"/>
              <p:cNvSpPr>
                <a:spLocks/>
              </p:cNvSpPr>
              <p:nvPr/>
            </p:nvSpPr>
            <p:spPr bwMode="auto">
              <a:xfrm>
                <a:off x="2655" y="151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38" name="Freeform 287"/>
              <p:cNvSpPr>
                <a:spLocks/>
              </p:cNvSpPr>
              <p:nvPr/>
            </p:nvSpPr>
            <p:spPr bwMode="auto">
              <a:xfrm>
                <a:off x="2652" y="151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39" name="Freeform 288"/>
              <p:cNvSpPr>
                <a:spLocks/>
              </p:cNvSpPr>
              <p:nvPr/>
            </p:nvSpPr>
            <p:spPr bwMode="auto">
              <a:xfrm>
                <a:off x="2649" y="151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40" name="Freeform 289"/>
              <p:cNvSpPr>
                <a:spLocks/>
              </p:cNvSpPr>
              <p:nvPr/>
            </p:nvSpPr>
            <p:spPr bwMode="auto">
              <a:xfrm>
                <a:off x="2646" y="1513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41" name="Freeform 290"/>
              <p:cNvSpPr>
                <a:spLocks/>
              </p:cNvSpPr>
              <p:nvPr/>
            </p:nvSpPr>
            <p:spPr bwMode="auto">
              <a:xfrm>
                <a:off x="2643" y="1514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42" name="Freeform 291"/>
              <p:cNvSpPr>
                <a:spLocks/>
              </p:cNvSpPr>
              <p:nvPr/>
            </p:nvSpPr>
            <p:spPr bwMode="auto">
              <a:xfrm>
                <a:off x="2639" y="1515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43" name="Freeform 292"/>
              <p:cNvSpPr>
                <a:spLocks/>
              </p:cNvSpPr>
              <p:nvPr/>
            </p:nvSpPr>
            <p:spPr bwMode="auto">
              <a:xfrm>
                <a:off x="2636" y="1515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44" name="Freeform 293"/>
              <p:cNvSpPr>
                <a:spLocks/>
              </p:cNvSpPr>
              <p:nvPr/>
            </p:nvSpPr>
            <p:spPr bwMode="auto">
              <a:xfrm>
                <a:off x="2633" y="151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45" name="Freeform 294"/>
              <p:cNvSpPr>
                <a:spLocks/>
              </p:cNvSpPr>
              <p:nvPr/>
            </p:nvSpPr>
            <p:spPr bwMode="auto">
              <a:xfrm>
                <a:off x="2630" y="151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46" name="Freeform 295"/>
              <p:cNvSpPr>
                <a:spLocks/>
              </p:cNvSpPr>
              <p:nvPr/>
            </p:nvSpPr>
            <p:spPr bwMode="auto">
              <a:xfrm>
                <a:off x="2627" y="1517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47" name="Freeform 296"/>
              <p:cNvSpPr>
                <a:spLocks/>
              </p:cNvSpPr>
              <p:nvPr/>
            </p:nvSpPr>
            <p:spPr bwMode="auto">
              <a:xfrm>
                <a:off x="2624" y="151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48" name="Freeform 297"/>
              <p:cNvSpPr>
                <a:spLocks/>
              </p:cNvSpPr>
              <p:nvPr/>
            </p:nvSpPr>
            <p:spPr bwMode="auto">
              <a:xfrm>
                <a:off x="2621" y="151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49" name="Freeform 298"/>
              <p:cNvSpPr>
                <a:spLocks/>
              </p:cNvSpPr>
              <p:nvPr/>
            </p:nvSpPr>
            <p:spPr bwMode="auto">
              <a:xfrm>
                <a:off x="2618" y="1519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50" name="Freeform 299"/>
              <p:cNvSpPr>
                <a:spLocks/>
              </p:cNvSpPr>
              <p:nvPr/>
            </p:nvSpPr>
            <p:spPr bwMode="auto">
              <a:xfrm>
                <a:off x="2615" y="1519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51" name="Freeform 300"/>
              <p:cNvSpPr>
                <a:spLocks/>
              </p:cNvSpPr>
              <p:nvPr/>
            </p:nvSpPr>
            <p:spPr bwMode="auto">
              <a:xfrm>
                <a:off x="2612" y="151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52" name="Freeform 301"/>
              <p:cNvSpPr>
                <a:spLocks/>
              </p:cNvSpPr>
              <p:nvPr/>
            </p:nvSpPr>
            <p:spPr bwMode="auto">
              <a:xfrm>
                <a:off x="2608" y="152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53" name="Freeform 302"/>
              <p:cNvSpPr>
                <a:spLocks/>
              </p:cNvSpPr>
              <p:nvPr/>
            </p:nvSpPr>
            <p:spPr bwMode="auto">
              <a:xfrm>
                <a:off x="2605" y="152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54" name="Freeform 303"/>
              <p:cNvSpPr>
                <a:spLocks/>
              </p:cNvSpPr>
              <p:nvPr/>
            </p:nvSpPr>
            <p:spPr bwMode="auto">
              <a:xfrm>
                <a:off x="2602" y="1521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55" name="Freeform 304"/>
              <p:cNvSpPr>
                <a:spLocks/>
              </p:cNvSpPr>
              <p:nvPr/>
            </p:nvSpPr>
            <p:spPr bwMode="auto">
              <a:xfrm>
                <a:off x="2599" y="1521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56" name="Freeform 305"/>
              <p:cNvSpPr>
                <a:spLocks/>
              </p:cNvSpPr>
              <p:nvPr/>
            </p:nvSpPr>
            <p:spPr bwMode="auto">
              <a:xfrm>
                <a:off x="2596" y="1522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57" name="Freeform 306"/>
              <p:cNvSpPr>
                <a:spLocks/>
              </p:cNvSpPr>
              <p:nvPr/>
            </p:nvSpPr>
            <p:spPr bwMode="auto">
              <a:xfrm>
                <a:off x="2592" y="152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58" name="Freeform 307"/>
              <p:cNvSpPr>
                <a:spLocks/>
              </p:cNvSpPr>
              <p:nvPr/>
            </p:nvSpPr>
            <p:spPr bwMode="auto">
              <a:xfrm>
                <a:off x="2589" y="152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59" name="Freeform 308"/>
              <p:cNvSpPr>
                <a:spLocks/>
              </p:cNvSpPr>
              <p:nvPr/>
            </p:nvSpPr>
            <p:spPr bwMode="auto">
              <a:xfrm>
                <a:off x="2586" y="152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60" name="Freeform 309"/>
              <p:cNvSpPr>
                <a:spLocks/>
              </p:cNvSpPr>
              <p:nvPr/>
            </p:nvSpPr>
            <p:spPr bwMode="auto">
              <a:xfrm>
                <a:off x="2583" y="1524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61" name="Freeform 310"/>
              <p:cNvSpPr>
                <a:spLocks/>
              </p:cNvSpPr>
              <p:nvPr/>
            </p:nvSpPr>
            <p:spPr bwMode="auto">
              <a:xfrm>
                <a:off x="2580" y="152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62" name="Freeform 311"/>
              <p:cNvSpPr>
                <a:spLocks/>
              </p:cNvSpPr>
              <p:nvPr/>
            </p:nvSpPr>
            <p:spPr bwMode="auto">
              <a:xfrm>
                <a:off x="2576" y="152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63" name="Freeform 312"/>
              <p:cNvSpPr>
                <a:spLocks/>
              </p:cNvSpPr>
              <p:nvPr/>
            </p:nvSpPr>
            <p:spPr bwMode="auto">
              <a:xfrm>
                <a:off x="2573" y="1526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64" name="Freeform 313"/>
              <p:cNvSpPr>
                <a:spLocks/>
              </p:cNvSpPr>
              <p:nvPr/>
            </p:nvSpPr>
            <p:spPr bwMode="auto">
              <a:xfrm>
                <a:off x="2570" y="152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65" name="Freeform 314"/>
              <p:cNvSpPr>
                <a:spLocks/>
              </p:cNvSpPr>
              <p:nvPr/>
            </p:nvSpPr>
            <p:spPr bwMode="auto">
              <a:xfrm>
                <a:off x="2567" y="152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66" name="Freeform 315"/>
              <p:cNvSpPr>
                <a:spLocks/>
              </p:cNvSpPr>
              <p:nvPr/>
            </p:nvSpPr>
            <p:spPr bwMode="auto">
              <a:xfrm>
                <a:off x="2564" y="1527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67" name="Freeform 316"/>
              <p:cNvSpPr>
                <a:spLocks/>
              </p:cNvSpPr>
              <p:nvPr/>
            </p:nvSpPr>
            <p:spPr bwMode="auto">
              <a:xfrm>
                <a:off x="2560" y="1528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68" name="Freeform 317"/>
              <p:cNvSpPr>
                <a:spLocks/>
              </p:cNvSpPr>
              <p:nvPr/>
            </p:nvSpPr>
            <p:spPr bwMode="auto">
              <a:xfrm>
                <a:off x="2557" y="1528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1 h 4"/>
                  <a:gd name="T12" fmla="*/ 1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69" name="Freeform 318"/>
              <p:cNvSpPr>
                <a:spLocks/>
              </p:cNvSpPr>
              <p:nvPr/>
            </p:nvSpPr>
            <p:spPr bwMode="auto">
              <a:xfrm>
                <a:off x="2555" y="152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70" name="Freeform 319"/>
              <p:cNvSpPr>
                <a:spLocks/>
              </p:cNvSpPr>
              <p:nvPr/>
            </p:nvSpPr>
            <p:spPr bwMode="auto">
              <a:xfrm>
                <a:off x="2552" y="152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71" name="Freeform 320"/>
              <p:cNvSpPr>
                <a:spLocks/>
              </p:cNvSpPr>
              <p:nvPr/>
            </p:nvSpPr>
            <p:spPr bwMode="auto">
              <a:xfrm>
                <a:off x="2548" y="153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72" name="Freeform 321"/>
              <p:cNvSpPr>
                <a:spLocks/>
              </p:cNvSpPr>
              <p:nvPr/>
            </p:nvSpPr>
            <p:spPr bwMode="auto">
              <a:xfrm>
                <a:off x="2545" y="1531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73" name="Freeform 322"/>
              <p:cNvSpPr>
                <a:spLocks/>
              </p:cNvSpPr>
              <p:nvPr/>
            </p:nvSpPr>
            <p:spPr bwMode="auto">
              <a:xfrm>
                <a:off x="2542" y="153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74" name="Freeform 323"/>
              <p:cNvSpPr>
                <a:spLocks/>
              </p:cNvSpPr>
              <p:nvPr/>
            </p:nvSpPr>
            <p:spPr bwMode="auto">
              <a:xfrm>
                <a:off x="2539" y="1532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75" name="Freeform 324"/>
              <p:cNvSpPr>
                <a:spLocks/>
              </p:cNvSpPr>
              <p:nvPr/>
            </p:nvSpPr>
            <p:spPr bwMode="auto">
              <a:xfrm>
                <a:off x="2536" y="1532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76" name="Freeform 325"/>
              <p:cNvSpPr>
                <a:spLocks/>
              </p:cNvSpPr>
              <p:nvPr/>
            </p:nvSpPr>
            <p:spPr bwMode="auto">
              <a:xfrm>
                <a:off x="2532" y="153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77" name="Freeform 326"/>
              <p:cNvSpPr>
                <a:spLocks/>
              </p:cNvSpPr>
              <p:nvPr/>
            </p:nvSpPr>
            <p:spPr bwMode="auto">
              <a:xfrm>
                <a:off x="2529" y="1533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78" name="Freeform 327"/>
              <p:cNvSpPr>
                <a:spLocks/>
              </p:cNvSpPr>
              <p:nvPr/>
            </p:nvSpPr>
            <p:spPr bwMode="auto">
              <a:xfrm>
                <a:off x="2526" y="153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79" name="Freeform 328"/>
              <p:cNvSpPr>
                <a:spLocks/>
              </p:cNvSpPr>
              <p:nvPr/>
            </p:nvSpPr>
            <p:spPr bwMode="auto">
              <a:xfrm>
                <a:off x="2523" y="1534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80" name="Freeform 329"/>
              <p:cNvSpPr>
                <a:spLocks/>
              </p:cNvSpPr>
              <p:nvPr/>
            </p:nvSpPr>
            <p:spPr bwMode="auto">
              <a:xfrm>
                <a:off x="2520" y="1534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81" name="Freeform 330"/>
              <p:cNvSpPr>
                <a:spLocks/>
              </p:cNvSpPr>
              <p:nvPr/>
            </p:nvSpPr>
            <p:spPr bwMode="auto">
              <a:xfrm>
                <a:off x="2516" y="1535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82" name="Freeform 331"/>
              <p:cNvSpPr>
                <a:spLocks/>
              </p:cNvSpPr>
              <p:nvPr/>
            </p:nvSpPr>
            <p:spPr bwMode="auto">
              <a:xfrm>
                <a:off x="2513" y="1536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83" name="Freeform 332"/>
              <p:cNvSpPr>
                <a:spLocks/>
              </p:cNvSpPr>
              <p:nvPr/>
            </p:nvSpPr>
            <p:spPr bwMode="auto">
              <a:xfrm>
                <a:off x="2510" y="153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84" name="Freeform 333"/>
              <p:cNvSpPr>
                <a:spLocks/>
              </p:cNvSpPr>
              <p:nvPr/>
            </p:nvSpPr>
            <p:spPr bwMode="auto">
              <a:xfrm>
                <a:off x="2507" y="1537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85" name="Freeform 334"/>
              <p:cNvSpPr>
                <a:spLocks/>
              </p:cNvSpPr>
              <p:nvPr/>
            </p:nvSpPr>
            <p:spPr bwMode="auto">
              <a:xfrm>
                <a:off x="2504" y="1537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86" name="Freeform 335"/>
              <p:cNvSpPr>
                <a:spLocks/>
              </p:cNvSpPr>
              <p:nvPr/>
            </p:nvSpPr>
            <p:spPr bwMode="auto">
              <a:xfrm>
                <a:off x="2500" y="153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87" name="Freeform 336"/>
              <p:cNvSpPr>
                <a:spLocks/>
              </p:cNvSpPr>
              <p:nvPr/>
            </p:nvSpPr>
            <p:spPr bwMode="auto">
              <a:xfrm>
                <a:off x="2497" y="1539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88" name="Freeform 337"/>
              <p:cNvSpPr>
                <a:spLocks/>
              </p:cNvSpPr>
              <p:nvPr/>
            </p:nvSpPr>
            <p:spPr bwMode="auto">
              <a:xfrm>
                <a:off x="2494" y="1539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89" name="Freeform 338"/>
              <p:cNvSpPr>
                <a:spLocks/>
              </p:cNvSpPr>
              <p:nvPr/>
            </p:nvSpPr>
            <p:spPr bwMode="auto">
              <a:xfrm>
                <a:off x="2491" y="153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90" name="Freeform 339"/>
              <p:cNvSpPr>
                <a:spLocks/>
              </p:cNvSpPr>
              <p:nvPr/>
            </p:nvSpPr>
            <p:spPr bwMode="auto">
              <a:xfrm>
                <a:off x="2488" y="153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91" name="Freeform 340"/>
              <p:cNvSpPr>
                <a:spLocks/>
              </p:cNvSpPr>
              <p:nvPr/>
            </p:nvSpPr>
            <p:spPr bwMode="auto">
              <a:xfrm>
                <a:off x="2485" y="1540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92" name="Freeform 341"/>
              <p:cNvSpPr>
                <a:spLocks/>
              </p:cNvSpPr>
              <p:nvPr/>
            </p:nvSpPr>
            <p:spPr bwMode="auto">
              <a:xfrm>
                <a:off x="2482" y="1541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93" name="Freeform 342"/>
              <p:cNvSpPr>
                <a:spLocks/>
              </p:cNvSpPr>
              <p:nvPr/>
            </p:nvSpPr>
            <p:spPr bwMode="auto">
              <a:xfrm>
                <a:off x="2479" y="1541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94" name="Freeform 343"/>
              <p:cNvSpPr>
                <a:spLocks/>
              </p:cNvSpPr>
              <p:nvPr/>
            </p:nvSpPr>
            <p:spPr bwMode="auto">
              <a:xfrm>
                <a:off x="2476" y="154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95" name="Freeform 344"/>
              <p:cNvSpPr>
                <a:spLocks/>
              </p:cNvSpPr>
              <p:nvPr/>
            </p:nvSpPr>
            <p:spPr bwMode="auto">
              <a:xfrm>
                <a:off x="2472" y="154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96" name="Freeform 345"/>
              <p:cNvSpPr>
                <a:spLocks/>
              </p:cNvSpPr>
              <p:nvPr/>
            </p:nvSpPr>
            <p:spPr bwMode="auto">
              <a:xfrm>
                <a:off x="2469" y="154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97" name="Freeform 346"/>
              <p:cNvSpPr>
                <a:spLocks/>
              </p:cNvSpPr>
              <p:nvPr/>
            </p:nvSpPr>
            <p:spPr bwMode="auto">
              <a:xfrm>
                <a:off x="2466" y="154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98" name="Freeform 347"/>
              <p:cNvSpPr>
                <a:spLocks/>
              </p:cNvSpPr>
              <p:nvPr/>
            </p:nvSpPr>
            <p:spPr bwMode="auto">
              <a:xfrm>
                <a:off x="2463" y="1544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099" name="Freeform 348"/>
              <p:cNvSpPr>
                <a:spLocks/>
              </p:cNvSpPr>
              <p:nvPr/>
            </p:nvSpPr>
            <p:spPr bwMode="auto">
              <a:xfrm>
                <a:off x="2460" y="1545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00" name="Freeform 349"/>
              <p:cNvSpPr>
                <a:spLocks/>
              </p:cNvSpPr>
              <p:nvPr/>
            </p:nvSpPr>
            <p:spPr bwMode="auto">
              <a:xfrm>
                <a:off x="2456" y="1545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01" name="Freeform 350"/>
              <p:cNvSpPr>
                <a:spLocks/>
              </p:cNvSpPr>
              <p:nvPr/>
            </p:nvSpPr>
            <p:spPr bwMode="auto">
              <a:xfrm>
                <a:off x="2453" y="154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02" name="Freeform 351"/>
              <p:cNvSpPr>
                <a:spLocks/>
              </p:cNvSpPr>
              <p:nvPr/>
            </p:nvSpPr>
            <p:spPr bwMode="auto">
              <a:xfrm>
                <a:off x="2450" y="154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03" name="Freeform 352"/>
              <p:cNvSpPr>
                <a:spLocks/>
              </p:cNvSpPr>
              <p:nvPr/>
            </p:nvSpPr>
            <p:spPr bwMode="auto">
              <a:xfrm>
                <a:off x="2447" y="154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04" name="Freeform 353"/>
              <p:cNvSpPr>
                <a:spLocks/>
              </p:cNvSpPr>
              <p:nvPr/>
            </p:nvSpPr>
            <p:spPr bwMode="auto">
              <a:xfrm>
                <a:off x="2444" y="1547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05" name="Freeform 354"/>
              <p:cNvSpPr>
                <a:spLocks/>
              </p:cNvSpPr>
              <p:nvPr/>
            </p:nvSpPr>
            <p:spPr bwMode="auto">
              <a:xfrm>
                <a:off x="2440" y="1547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06" name="Freeform 355"/>
              <p:cNvSpPr>
                <a:spLocks/>
              </p:cNvSpPr>
              <p:nvPr/>
            </p:nvSpPr>
            <p:spPr bwMode="auto">
              <a:xfrm>
                <a:off x="2437" y="1548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07" name="Freeform 356"/>
              <p:cNvSpPr>
                <a:spLocks/>
              </p:cNvSpPr>
              <p:nvPr/>
            </p:nvSpPr>
            <p:spPr bwMode="auto">
              <a:xfrm>
                <a:off x="2434" y="154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08" name="Freeform 357"/>
              <p:cNvSpPr>
                <a:spLocks/>
              </p:cNvSpPr>
              <p:nvPr/>
            </p:nvSpPr>
            <p:spPr bwMode="auto">
              <a:xfrm>
                <a:off x="2431" y="154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09" name="Freeform 358"/>
              <p:cNvSpPr>
                <a:spLocks/>
              </p:cNvSpPr>
              <p:nvPr/>
            </p:nvSpPr>
            <p:spPr bwMode="auto">
              <a:xfrm>
                <a:off x="2428" y="1550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10" name="Freeform 359"/>
              <p:cNvSpPr>
                <a:spLocks/>
              </p:cNvSpPr>
              <p:nvPr/>
            </p:nvSpPr>
            <p:spPr bwMode="auto">
              <a:xfrm>
                <a:off x="2424" y="155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11" name="Freeform 360"/>
              <p:cNvSpPr>
                <a:spLocks/>
              </p:cNvSpPr>
              <p:nvPr/>
            </p:nvSpPr>
            <p:spPr bwMode="auto">
              <a:xfrm>
                <a:off x="2421" y="155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12" name="Freeform 361"/>
              <p:cNvSpPr>
                <a:spLocks/>
              </p:cNvSpPr>
              <p:nvPr/>
            </p:nvSpPr>
            <p:spPr bwMode="auto">
              <a:xfrm>
                <a:off x="2418" y="155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13" name="Freeform 362"/>
              <p:cNvSpPr>
                <a:spLocks/>
              </p:cNvSpPr>
              <p:nvPr/>
            </p:nvSpPr>
            <p:spPr bwMode="auto">
              <a:xfrm>
                <a:off x="2415" y="155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14" name="Freeform 363"/>
              <p:cNvSpPr>
                <a:spLocks/>
              </p:cNvSpPr>
              <p:nvPr/>
            </p:nvSpPr>
            <p:spPr bwMode="auto">
              <a:xfrm>
                <a:off x="2413" y="155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15" name="Freeform 364"/>
              <p:cNvSpPr>
                <a:spLocks/>
              </p:cNvSpPr>
              <p:nvPr/>
            </p:nvSpPr>
            <p:spPr bwMode="auto">
              <a:xfrm>
                <a:off x="2409" y="155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16" name="Freeform 365"/>
              <p:cNvSpPr>
                <a:spLocks/>
              </p:cNvSpPr>
              <p:nvPr/>
            </p:nvSpPr>
            <p:spPr bwMode="auto">
              <a:xfrm>
                <a:off x="2406" y="155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17" name="Freeform 366"/>
              <p:cNvSpPr>
                <a:spLocks/>
              </p:cNvSpPr>
              <p:nvPr/>
            </p:nvSpPr>
            <p:spPr bwMode="auto">
              <a:xfrm>
                <a:off x="2403" y="1554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18" name="Freeform 367"/>
              <p:cNvSpPr>
                <a:spLocks/>
              </p:cNvSpPr>
              <p:nvPr/>
            </p:nvSpPr>
            <p:spPr bwMode="auto">
              <a:xfrm>
                <a:off x="2400" y="1554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19" name="Freeform 368"/>
              <p:cNvSpPr>
                <a:spLocks/>
              </p:cNvSpPr>
              <p:nvPr/>
            </p:nvSpPr>
            <p:spPr bwMode="auto">
              <a:xfrm>
                <a:off x="2397" y="1555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20" name="Freeform 369"/>
              <p:cNvSpPr>
                <a:spLocks/>
              </p:cNvSpPr>
              <p:nvPr/>
            </p:nvSpPr>
            <p:spPr bwMode="auto">
              <a:xfrm>
                <a:off x="2393" y="155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21" name="Freeform 370"/>
              <p:cNvSpPr>
                <a:spLocks/>
              </p:cNvSpPr>
              <p:nvPr/>
            </p:nvSpPr>
            <p:spPr bwMode="auto">
              <a:xfrm>
                <a:off x="2390" y="155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22" name="Freeform 371"/>
              <p:cNvSpPr>
                <a:spLocks/>
              </p:cNvSpPr>
              <p:nvPr/>
            </p:nvSpPr>
            <p:spPr bwMode="auto">
              <a:xfrm>
                <a:off x="2387" y="1557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23" name="Freeform 372"/>
              <p:cNvSpPr>
                <a:spLocks/>
              </p:cNvSpPr>
              <p:nvPr/>
            </p:nvSpPr>
            <p:spPr bwMode="auto">
              <a:xfrm>
                <a:off x="2384" y="1557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24" name="Freeform 373"/>
              <p:cNvSpPr>
                <a:spLocks/>
              </p:cNvSpPr>
              <p:nvPr/>
            </p:nvSpPr>
            <p:spPr bwMode="auto">
              <a:xfrm>
                <a:off x="2381" y="1558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25" name="Freeform 374"/>
              <p:cNvSpPr>
                <a:spLocks/>
              </p:cNvSpPr>
              <p:nvPr/>
            </p:nvSpPr>
            <p:spPr bwMode="auto">
              <a:xfrm>
                <a:off x="2377" y="155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26" name="Freeform 375"/>
              <p:cNvSpPr>
                <a:spLocks/>
              </p:cNvSpPr>
              <p:nvPr/>
            </p:nvSpPr>
            <p:spPr bwMode="auto">
              <a:xfrm>
                <a:off x="2374" y="155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27" name="Freeform 376"/>
              <p:cNvSpPr>
                <a:spLocks/>
              </p:cNvSpPr>
              <p:nvPr/>
            </p:nvSpPr>
            <p:spPr bwMode="auto">
              <a:xfrm>
                <a:off x="2371" y="155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28" name="Freeform 377"/>
              <p:cNvSpPr>
                <a:spLocks/>
              </p:cNvSpPr>
              <p:nvPr/>
            </p:nvSpPr>
            <p:spPr bwMode="auto">
              <a:xfrm>
                <a:off x="2368" y="1559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29" name="Freeform 378"/>
              <p:cNvSpPr>
                <a:spLocks/>
              </p:cNvSpPr>
              <p:nvPr/>
            </p:nvSpPr>
            <p:spPr bwMode="auto">
              <a:xfrm>
                <a:off x="2365" y="1560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30" name="Freeform 379"/>
              <p:cNvSpPr>
                <a:spLocks/>
              </p:cNvSpPr>
              <p:nvPr/>
            </p:nvSpPr>
            <p:spPr bwMode="auto">
              <a:xfrm>
                <a:off x="2361" y="1560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31" name="Freeform 380"/>
              <p:cNvSpPr>
                <a:spLocks/>
              </p:cNvSpPr>
              <p:nvPr/>
            </p:nvSpPr>
            <p:spPr bwMode="auto">
              <a:xfrm>
                <a:off x="2358" y="1561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1 h 4"/>
                  <a:gd name="T12" fmla="*/ 1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32" name="Freeform 381"/>
              <p:cNvSpPr>
                <a:spLocks/>
              </p:cNvSpPr>
              <p:nvPr/>
            </p:nvSpPr>
            <p:spPr bwMode="auto">
              <a:xfrm>
                <a:off x="2355" y="156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33" name="Freeform 382"/>
              <p:cNvSpPr>
                <a:spLocks/>
              </p:cNvSpPr>
              <p:nvPr/>
            </p:nvSpPr>
            <p:spPr bwMode="auto">
              <a:xfrm>
                <a:off x="2352" y="156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34" name="Freeform 383"/>
              <p:cNvSpPr>
                <a:spLocks/>
              </p:cNvSpPr>
              <p:nvPr/>
            </p:nvSpPr>
            <p:spPr bwMode="auto">
              <a:xfrm>
                <a:off x="2349" y="1563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35" name="Freeform 384"/>
              <p:cNvSpPr>
                <a:spLocks/>
              </p:cNvSpPr>
              <p:nvPr/>
            </p:nvSpPr>
            <p:spPr bwMode="auto">
              <a:xfrm>
                <a:off x="2345" y="156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36" name="Freeform 385"/>
              <p:cNvSpPr>
                <a:spLocks/>
              </p:cNvSpPr>
              <p:nvPr/>
            </p:nvSpPr>
            <p:spPr bwMode="auto">
              <a:xfrm>
                <a:off x="2343" y="156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37" name="Freeform 386"/>
              <p:cNvSpPr>
                <a:spLocks/>
              </p:cNvSpPr>
              <p:nvPr/>
            </p:nvSpPr>
            <p:spPr bwMode="auto">
              <a:xfrm>
                <a:off x="2340" y="156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38" name="Freeform 387"/>
              <p:cNvSpPr>
                <a:spLocks/>
              </p:cNvSpPr>
              <p:nvPr/>
            </p:nvSpPr>
            <p:spPr bwMode="auto">
              <a:xfrm>
                <a:off x="2337" y="156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39" name="Freeform 388"/>
              <p:cNvSpPr>
                <a:spLocks/>
              </p:cNvSpPr>
              <p:nvPr/>
            </p:nvSpPr>
            <p:spPr bwMode="auto">
              <a:xfrm>
                <a:off x="2333" y="156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40" name="Freeform 389"/>
              <p:cNvSpPr>
                <a:spLocks/>
              </p:cNvSpPr>
              <p:nvPr/>
            </p:nvSpPr>
            <p:spPr bwMode="auto">
              <a:xfrm>
                <a:off x="2330" y="1565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41" name="Freeform 390"/>
              <p:cNvSpPr>
                <a:spLocks/>
              </p:cNvSpPr>
              <p:nvPr/>
            </p:nvSpPr>
            <p:spPr bwMode="auto">
              <a:xfrm>
                <a:off x="2327" y="156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42" name="Freeform 391"/>
              <p:cNvSpPr>
                <a:spLocks/>
              </p:cNvSpPr>
              <p:nvPr/>
            </p:nvSpPr>
            <p:spPr bwMode="auto">
              <a:xfrm>
                <a:off x="2324" y="1567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43" name="Freeform 392"/>
              <p:cNvSpPr>
                <a:spLocks/>
              </p:cNvSpPr>
              <p:nvPr/>
            </p:nvSpPr>
            <p:spPr bwMode="auto">
              <a:xfrm>
                <a:off x="2321" y="1567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44" name="Freeform 393"/>
              <p:cNvSpPr>
                <a:spLocks/>
              </p:cNvSpPr>
              <p:nvPr/>
            </p:nvSpPr>
            <p:spPr bwMode="auto">
              <a:xfrm>
                <a:off x="2317" y="156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45" name="Freeform 394"/>
              <p:cNvSpPr>
                <a:spLocks/>
              </p:cNvSpPr>
              <p:nvPr/>
            </p:nvSpPr>
            <p:spPr bwMode="auto">
              <a:xfrm>
                <a:off x="2314" y="1568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46" name="Freeform 395"/>
              <p:cNvSpPr>
                <a:spLocks/>
              </p:cNvSpPr>
              <p:nvPr/>
            </p:nvSpPr>
            <p:spPr bwMode="auto">
              <a:xfrm>
                <a:off x="2311" y="156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47" name="Freeform 396"/>
              <p:cNvSpPr>
                <a:spLocks/>
              </p:cNvSpPr>
              <p:nvPr/>
            </p:nvSpPr>
            <p:spPr bwMode="auto">
              <a:xfrm>
                <a:off x="2308" y="1570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48" name="Freeform 397"/>
              <p:cNvSpPr>
                <a:spLocks/>
              </p:cNvSpPr>
              <p:nvPr/>
            </p:nvSpPr>
            <p:spPr bwMode="auto">
              <a:xfrm>
                <a:off x="2305" y="1570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49" name="Freeform 398"/>
              <p:cNvSpPr>
                <a:spLocks/>
              </p:cNvSpPr>
              <p:nvPr/>
            </p:nvSpPr>
            <p:spPr bwMode="auto">
              <a:xfrm>
                <a:off x="2301" y="157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50" name="Freeform 399"/>
              <p:cNvSpPr>
                <a:spLocks/>
              </p:cNvSpPr>
              <p:nvPr/>
            </p:nvSpPr>
            <p:spPr bwMode="auto">
              <a:xfrm>
                <a:off x="2298" y="1571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51" name="Freeform 400"/>
              <p:cNvSpPr>
                <a:spLocks/>
              </p:cNvSpPr>
              <p:nvPr/>
            </p:nvSpPr>
            <p:spPr bwMode="auto">
              <a:xfrm>
                <a:off x="2295" y="157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52" name="Freeform 401"/>
              <p:cNvSpPr>
                <a:spLocks/>
              </p:cNvSpPr>
              <p:nvPr/>
            </p:nvSpPr>
            <p:spPr bwMode="auto">
              <a:xfrm>
                <a:off x="2292" y="157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53" name="Freeform 402"/>
              <p:cNvSpPr>
                <a:spLocks/>
              </p:cNvSpPr>
              <p:nvPr/>
            </p:nvSpPr>
            <p:spPr bwMode="auto">
              <a:xfrm>
                <a:off x="2289" y="157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54" name="Freeform 403"/>
              <p:cNvSpPr>
                <a:spLocks/>
              </p:cNvSpPr>
              <p:nvPr/>
            </p:nvSpPr>
            <p:spPr bwMode="auto">
              <a:xfrm>
                <a:off x="2285" y="1573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55" name="Freeform 404"/>
              <p:cNvSpPr>
                <a:spLocks/>
              </p:cNvSpPr>
              <p:nvPr/>
            </p:nvSpPr>
            <p:spPr bwMode="auto">
              <a:xfrm>
                <a:off x="2282" y="1573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1 h 4"/>
                  <a:gd name="T12" fmla="*/ 1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56" name="Freeform 405"/>
              <p:cNvSpPr>
                <a:spLocks/>
              </p:cNvSpPr>
              <p:nvPr/>
            </p:nvSpPr>
            <p:spPr bwMode="auto">
              <a:xfrm>
                <a:off x="2279" y="1574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57" name="Freeform 406"/>
              <p:cNvSpPr>
                <a:spLocks/>
              </p:cNvSpPr>
              <p:nvPr/>
            </p:nvSpPr>
            <p:spPr bwMode="auto">
              <a:xfrm>
                <a:off x="2276" y="1575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58" name="Freeform 407"/>
              <p:cNvSpPr>
                <a:spLocks/>
              </p:cNvSpPr>
              <p:nvPr/>
            </p:nvSpPr>
            <p:spPr bwMode="auto">
              <a:xfrm>
                <a:off x="2273" y="157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59" name="Freeform 408"/>
              <p:cNvSpPr>
                <a:spLocks/>
              </p:cNvSpPr>
              <p:nvPr/>
            </p:nvSpPr>
            <p:spPr bwMode="auto">
              <a:xfrm>
                <a:off x="2270" y="1576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60" name="Freeform 409"/>
              <p:cNvSpPr>
                <a:spLocks/>
              </p:cNvSpPr>
              <p:nvPr/>
            </p:nvSpPr>
            <p:spPr bwMode="auto">
              <a:xfrm>
                <a:off x="2267" y="157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61" name="Freeform 410"/>
              <p:cNvSpPr>
                <a:spLocks/>
              </p:cNvSpPr>
              <p:nvPr/>
            </p:nvSpPr>
            <p:spPr bwMode="auto">
              <a:xfrm>
                <a:off x="2264" y="1577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62" name="Freeform 411"/>
              <p:cNvSpPr>
                <a:spLocks/>
              </p:cNvSpPr>
              <p:nvPr/>
            </p:nvSpPr>
            <p:spPr bwMode="auto">
              <a:xfrm>
                <a:off x="2261" y="1578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63" name="Freeform 412"/>
              <p:cNvSpPr>
                <a:spLocks/>
              </p:cNvSpPr>
              <p:nvPr/>
            </p:nvSpPr>
            <p:spPr bwMode="auto">
              <a:xfrm>
                <a:off x="2257" y="157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64" name="Freeform 413"/>
              <p:cNvSpPr>
                <a:spLocks/>
              </p:cNvSpPr>
              <p:nvPr/>
            </p:nvSpPr>
            <p:spPr bwMode="auto">
              <a:xfrm>
                <a:off x="2254" y="157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65" name="Freeform 414"/>
              <p:cNvSpPr>
                <a:spLocks/>
              </p:cNvSpPr>
              <p:nvPr/>
            </p:nvSpPr>
            <p:spPr bwMode="auto">
              <a:xfrm>
                <a:off x="2251" y="157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66" name="Freeform 415"/>
              <p:cNvSpPr>
                <a:spLocks/>
              </p:cNvSpPr>
              <p:nvPr/>
            </p:nvSpPr>
            <p:spPr bwMode="auto">
              <a:xfrm>
                <a:off x="2248" y="157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67" name="Freeform 416"/>
              <p:cNvSpPr>
                <a:spLocks/>
              </p:cNvSpPr>
              <p:nvPr/>
            </p:nvSpPr>
            <p:spPr bwMode="auto">
              <a:xfrm>
                <a:off x="2245" y="1580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68" name="Freeform 417"/>
              <p:cNvSpPr>
                <a:spLocks/>
              </p:cNvSpPr>
              <p:nvPr/>
            </p:nvSpPr>
            <p:spPr bwMode="auto">
              <a:xfrm>
                <a:off x="2241" y="1580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69" name="Freeform 418"/>
              <p:cNvSpPr>
                <a:spLocks/>
              </p:cNvSpPr>
              <p:nvPr/>
            </p:nvSpPr>
            <p:spPr bwMode="auto">
              <a:xfrm>
                <a:off x="2238" y="158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70" name="Freeform 419"/>
              <p:cNvSpPr>
                <a:spLocks/>
              </p:cNvSpPr>
              <p:nvPr/>
            </p:nvSpPr>
            <p:spPr bwMode="auto">
              <a:xfrm>
                <a:off x="2235" y="158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71" name="Freeform 420"/>
              <p:cNvSpPr>
                <a:spLocks/>
              </p:cNvSpPr>
              <p:nvPr/>
            </p:nvSpPr>
            <p:spPr bwMode="auto">
              <a:xfrm>
                <a:off x="2232" y="158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72" name="Freeform 421"/>
              <p:cNvSpPr>
                <a:spLocks/>
              </p:cNvSpPr>
              <p:nvPr/>
            </p:nvSpPr>
            <p:spPr bwMode="auto">
              <a:xfrm>
                <a:off x="2229" y="1583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73" name="Freeform 422"/>
              <p:cNvSpPr>
                <a:spLocks/>
              </p:cNvSpPr>
              <p:nvPr/>
            </p:nvSpPr>
            <p:spPr bwMode="auto">
              <a:xfrm>
                <a:off x="2225" y="158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74" name="Freeform 423"/>
              <p:cNvSpPr>
                <a:spLocks/>
              </p:cNvSpPr>
              <p:nvPr/>
            </p:nvSpPr>
            <p:spPr bwMode="auto">
              <a:xfrm>
                <a:off x="2222" y="158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75" name="Freeform 424"/>
              <p:cNvSpPr>
                <a:spLocks/>
              </p:cNvSpPr>
              <p:nvPr/>
            </p:nvSpPr>
            <p:spPr bwMode="auto">
              <a:xfrm>
                <a:off x="2219" y="158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76" name="Freeform 425"/>
              <p:cNvSpPr>
                <a:spLocks/>
              </p:cNvSpPr>
              <p:nvPr/>
            </p:nvSpPr>
            <p:spPr bwMode="auto">
              <a:xfrm>
                <a:off x="2216" y="1584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77" name="Freeform 426"/>
              <p:cNvSpPr>
                <a:spLocks/>
              </p:cNvSpPr>
              <p:nvPr/>
            </p:nvSpPr>
            <p:spPr bwMode="auto">
              <a:xfrm>
                <a:off x="2213" y="1585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78" name="Freeform 427"/>
              <p:cNvSpPr>
                <a:spLocks/>
              </p:cNvSpPr>
              <p:nvPr/>
            </p:nvSpPr>
            <p:spPr bwMode="auto">
              <a:xfrm>
                <a:off x="2209" y="158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79" name="Freeform 428"/>
              <p:cNvSpPr>
                <a:spLocks/>
              </p:cNvSpPr>
              <p:nvPr/>
            </p:nvSpPr>
            <p:spPr bwMode="auto">
              <a:xfrm>
                <a:off x="2206" y="1586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80" name="Freeform 429"/>
              <p:cNvSpPr>
                <a:spLocks/>
              </p:cNvSpPr>
              <p:nvPr/>
            </p:nvSpPr>
            <p:spPr bwMode="auto">
              <a:xfrm>
                <a:off x="2204" y="1586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81" name="Freeform 430"/>
              <p:cNvSpPr>
                <a:spLocks/>
              </p:cNvSpPr>
              <p:nvPr/>
            </p:nvSpPr>
            <p:spPr bwMode="auto">
              <a:xfrm>
                <a:off x="2201" y="1587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82" name="Freeform 431"/>
              <p:cNvSpPr>
                <a:spLocks/>
              </p:cNvSpPr>
              <p:nvPr/>
            </p:nvSpPr>
            <p:spPr bwMode="auto">
              <a:xfrm>
                <a:off x="2198" y="1588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83" name="Freeform 432"/>
              <p:cNvSpPr>
                <a:spLocks/>
              </p:cNvSpPr>
              <p:nvPr/>
            </p:nvSpPr>
            <p:spPr bwMode="auto">
              <a:xfrm>
                <a:off x="2194" y="158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84" name="Freeform 433"/>
              <p:cNvSpPr>
                <a:spLocks/>
              </p:cNvSpPr>
              <p:nvPr/>
            </p:nvSpPr>
            <p:spPr bwMode="auto">
              <a:xfrm>
                <a:off x="2191" y="158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85" name="Freeform 434"/>
              <p:cNvSpPr>
                <a:spLocks/>
              </p:cNvSpPr>
              <p:nvPr/>
            </p:nvSpPr>
            <p:spPr bwMode="auto">
              <a:xfrm>
                <a:off x="2188" y="158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86" name="Freeform 435"/>
              <p:cNvSpPr>
                <a:spLocks/>
              </p:cNvSpPr>
              <p:nvPr/>
            </p:nvSpPr>
            <p:spPr bwMode="auto">
              <a:xfrm>
                <a:off x="2185" y="1590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87" name="Freeform 436"/>
              <p:cNvSpPr>
                <a:spLocks/>
              </p:cNvSpPr>
              <p:nvPr/>
            </p:nvSpPr>
            <p:spPr bwMode="auto">
              <a:xfrm>
                <a:off x="2182" y="159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88" name="Freeform 437"/>
              <p:cNvSpPr>
                <a:spLocks/>
              </p:cNvSpPr>
              <p:nvPr/>
            </p:nvSpPr>
            <p:spPr bwMode="auto">
              <a:xfrm>
                <a:off x="2178" y="159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89" name="Freeform 438"/>
              <p:cNvSpPr>
                <a:spLocks/>
              </p:cNvSpPr>
              <p:nvPr/>
            </p:nvSpPr>
            <p:spPr bwMode="auto">
              <a:xfrm>
                <a:off x="2175" y="159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90" name="Freeform 439"/>
              <p:cNvSpPr>
                <a:spLocks/>
              </p:cNvSpPr>
              <p:nvPr/>
            </p:nvSpPr>
            <p:spPr bwMode="auto">
              <a:xfrm>
                <a:off x="2172" y="159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91" name="Freeform 440"/>
              <p:cNvSpPr>
                <a:spLocks/>
              </p:cNvSpPr>
              <p:nvPr/>
            </p:nvSpPr>
            <p:spPr bwMode="auto">
              <a:xfrm>
                <a:off x="2169" y="1592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92" name="Freeform 441"/>
              <p:cNvSpPr>
                <a:spLocks/>
              </p:cNvSpPr>
              <p:nvPr/>
            </p:nvSpPr>
            <p:spPr bwMode="auto">
              <a:xfrm>
                <a:off x="2166" y="1593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93" name="Freeform 442"/>
              <p:cNvSpPr>
                <a:spLocks/>
              </p:cNvSpPr>
              <p:nvPr/>
            </p:nvSpPr>
            <p:spPr bwMode="auto">
              <a:xfrm>
                <a:off x="2162" y="1593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94" name="Freeform 443"/>
              <p:cNvSpPr>
                <a:spLocks/>
              </p:cNvSpPr>
              <p:nvPr/>
            </p:nvSpPr>
            <p:spPr bwMode="auto">
              <a:xfrm>
                <a:off x="2159" y="159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95" name="Freeform 444"/>
              <p:cNvSpPr>
                <a:spLocks/>
              </p:cNvSpPr>
              <p:nvPr/>
            </p:nvSpPr>
            <p:spPr bwMode="auto">
              <a:xfrm>
                <a:off x="2156" y="159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96" name="Freeform 445"/>
              <p:cNvSpPr>
                <a:spLocks/>
              </p:cNvSpPr>
              <p:nvPr/>
            </p:nvSpPr>
            <p:spPr bwMode="auto">
              <a:xfrm>
                <a:off x="2153" y="1595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97" name="Freeform 446"/>
              <p:cNvSpPr>
                <a:spLocks/>
              </p:cNvSpPr>
              <p:nvPr/>
            </p:nvSpPr>
            <p:spPr bwMode="auto">
              <a:xfrm>
                <a:off x="2150" y="1596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98" name="Freeform 447"/>
              <p:cNvSpPr>
                <a:spLocks/>
              </p:cNvSpPr>
              <p:nvPr/>
            </p:nvSpPr>
            <p:spPr bwMode="auto">
              <a:xfrm>
                <a:off x="2146" y="159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199" name="Freeform 448"/>
              <p:cNvSpPr>
                <a:spLocks/>
              </p:cNvSpPr>
              <p:nvPr/>
            </p:nvSpPr>
            <p:spPr bwMode="auto">
              <a:xfrm>
                <a:off x="2143" y="1597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00" name="Freeform 449"/>
              <p:cNvSpPr>
                <a:spLocks/>
              </p:cNvSpPr>
              <p:nvPr/>
            </p:nvSpPr>
            <p:spPr bwMode="auto">
              <a:xfrm>
                <a:off x="2140" y="1597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01" name="Freeform 450"/>
              <p:cNvSpPr>
                <a:spLocks/>
              </p:cNvSpPr>
              <p:nvPr/>
            </p:nvSpPr>
            <p:spPr bwMode="auto">
              <a:xfrm>
                <a:off x="2137" y="1597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02" name="Freeform 451"/>
              <p:cNvSpPr>
                <a:spLocks/>
              </p:cNvSpPr>
              <p:nvPr/>
            </p:nvSpPr>
            <p:spPr bwMode="auto">
              <a:xfrm>
                <a:off x="2134" y="159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03" name="Freeform 452"/>
              <p:cNvSpPr>
                <a:spLocks/>
              </p:cNvSpPr>
              <p:nvPr/>
            </p:nvSpPr>
            <p:spPr bwMode="auto">
              <a:xfrm>
                <a:off x="2131" y="1598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04" name="Freeform 453"/>
              <p:cNvSpPr>
                <a:spLocks/>
              </p:cNvSpPr>
              <p:nvPr/>
            </p:nvSpPr>
            <p:spPr bwMode="auto">
              <a:xfrm>
                <a:off x="2128" y="1599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05" name="Freeform 454"/>
              <p:cNvSpPr>
                <a:spLocks/>
              </p:cNvSpPr>
              <p:nvPr/>
            </p:nvSpPr>
            <p:spPr bwMode="auto">
              <a:xfrm>
                <a:off x="2125" y="1599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06" name="Freeform 455"/>
              <p:cNvSpPr>
                <a:spLocks/>
              </p:cNvSpPr>
              <p:nvPr/>
            </p:nvSpPr>
            <p:spPr bwMode="auto">
              <a:xfrm>
                <a:off x="2122" y="1600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07" name="Freeform 456"/>
              <p:cNvSpPr>
                <a:spLocks/>
              </p:cNvSpPr>
              <p:nvPr/>
            </p:nvSpPr>
            <p:spPr bwMode="auto">
              <a:xfrm>
                <a:off x="2118" y="1600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08" name="Freeform 457"/>
              <p:cNvSpPr>
                <a:spLocks/>
              </p:cNvSpPr>
              <p:nvPr/>
            </p:nvSpPr>
            <p:spPr bwMode="auto">
              <a:xfrm>
                <a:off x="2115" y="1601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09" name="Freeform 458"/>
              <p:cNvSpPr>
                <a:spLocks/>
              </p:cNvSpPr>
              <p:nvPr/>
            </p:nvSpPr>
            <p:spPr bwMode="auto">
              <a:xfrm>
                <a:off x="2112" y="160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10" name="Freeform 459"/>
              <p:cNvSpPr>
                <a:spLocks/>
              </p:cNvSpPr>
              <p:nvPr/>
            </p:nvSpPr>
            <p:spPr bwMode="auto">
              <a:xfrm>
                <a:off x="2109" y="160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11" name="Freeform 460"/>
              <p:cNvSpPr>
                <a:spLocks/>
              </p:cNvSpPr>
              <p:nvPr/>
            </p:nvSpPr>
            <p:spPr bwMode="auto">
              <a:xfrm>
                <a:off x="2106" y="1603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12" name="Freeform 461"/>
              <p:cNvSpPr>
                <a:spLocks/>
              </p:cNvSpPr>
              <p:nvPr/>
            </p:nvSpPr>
            <p:spPr bwMode="auto">
              <a:xfrm>
                <a:off x="2102" y="160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2213" name="Freeform 462"/>
              <p:cNvSpPr>
                <a:spLocks/>
              </p:cNvSpPr>
              <p:nvPr/>
            </p:nvSpPr>
            <p:spPr bwMode="auto">
              <a:xfrm>
                <a:off x="2099" y="1604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</p:grpSp>
        <p:sp>
          <p:nvSpPr>
            <p:cNvPr id="1011913" name="Freeform 463"/>
            <p:cNvSpPr>
              <a:spLocks/>
            </p:cNvSpPr>
            <p:nvPr/>
          </p:nvSpPr>
          <p:spPr bwMode="auto">
            <a:xfrm>
              <a:off x="2096" y="160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14" name="Freeform 464"/>
            <p:cNvSpPr>
              <a:spLocks/>
            </p:cNvSpPr>
            <p:nvPr/>
          </p:nvSpPr>
          <p:spPr bwMode="auto">
            <a:xfrm>
              <a:off x="2093" y="1604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15" name="Freeform 465"/>
            <p:cNvSpPr>
              <a:spLocks/>
            </p:cNvSpPr>
            <p:nvPr/>
          </p:nvSpPr>
          <p:spPr bwMode="auto">
            <a:xfrm>
              <a:off x="2090" y="1605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16" name="Freeform 466"/>
            <p:cNvSpPr>
              <a:spLocks/>
            </p:cNvSpPr>
            <p:nvPr/>
          </p:nvSpPr>
          <p:spPr bwMode="auto">
            <a:xfrm>
              <a:off x="2086" y="1605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17" name="Freeform 467"/>
            <p:cNvSpPr>
              <a:spLocks/>
            </p:cNvSpPr>
            <p:nvPr/>
          </p:nvSpPr>
          <p:spPr bwMode="auto">
            <a:xfrm>
              <a:off x="2083" y="1606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1 h 4"/>
                <a:gd name="T4" fmla="*/ 1 w 4"/>
                <a:gd name="T5" fmla="*/ 0 h 4"/>
                <a:gd name="T6" fmla="*/ 1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18" name="Freeform 468"/>
            <p:cNvSpPr>
              <a:spLocks/>
            </p:cNvSpPr>
            <p:nvPr/>
          </p:nvSpPr>
          <p:spPr bwMode="auto">
            <a:xfrm>
              <a:off x="2080" y="160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19" name="Freeform 469"/>
            <p:cNvSpPr>
              <a:spLocks/>
            </p:cNvSpPr>
            <p:nvPr/>
          </p:nvSpPr>
          <p:spPr bwMode="auto">
            <a:xfrm>
              <a:off x="2077" y="1607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20" name="Freeform 470"/>
            <p:cNvSpPr>
              <a:spLocks/>
            </p:cNvSpPr>
            <p:nvPr/>
          </p:nvSpPr>
          <p:spPr bwMode="auto">
            <a:xfrm>
              <a:off x="2074" y="1608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21" name="Freeform 471"/>
            <p:cNvSpPr>
              <a:spLocks/>
            </p:cNvSpPr>
            <p:nvPr/>
          </p:nvSpPr>
          <p:spPr bwMode="auto">
            <a:xfrm>
              <a:off x="2070" y="1608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22" name="Freeform 472"/>
            <p:cNvSpPr>
              <a:spLocks/>
            </p:cNvSpPr>
            <p:nvPr/>
          </p:nvSpPr>
          <p:spPr bwMode="auto">
            <a:xfrm>
              <a:off x="2067" y="1609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1 w 4"/>
                <a:gd name="T7" fmla="*/ 0 h 4"/>
                <a:gd name="T8" fmla="*/ 1 w 4"/>
                <a:gd name="T9" fmla="*/ 0 h 4"/>
                <a:gd name="T10" fmla="*/ 0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23" name="Freeform 473"/>
            <p:cNvSpPr>
              <a:spLocks/>
            </p:cNvSpPr>
            <p:nvPr/>
          </p:nvSpPr>
          <p:spPr bwMode="auto">
            <a:xfrm>
              <a:off x="2065" y="16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24" name="Freeform 474"/>
            <p:cNvSpPr>
              <a:spLocks/>
            </p:cNvSpPr>
            <p:nvPr/>
          </p:nvSpPr>
          <p:spPr bwMode="auto">
            <a:xfrm>
              <a:off x="2062" y="16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25" name="Freeform 475"/>
            <p:cNvSpPr>
              <a:spLocks/>
            </p:cNvSpPr>
            <p:nvPr/>
          </p:nvSpPr>
          <p:spPr bwMode="auto">
            <a:xfrm>
              <a:off x="2058" y="1610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26" name="Freeform 476"/>
            <p:cNvSpPr>
              <a:spLocks/>
            </p:cNvSpPr>
            <p:nvPr/>
          </p:nvSpPr>
          <p:spPr bwMode="auto">
            <a:xfrm>
              <a:off x="2055" y="1610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1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27" name="Freeform 477"/>
            <p:cNvSpPr>
              <a:spLocks/>
            </p:cNvSpPr>
            <p:nvPr/>
          </p:nvSpPr>
          <p:spPr bwMode="auto">
            <a:xfrm>
              <a:off x="2052" y="161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28" name="Freeform 478"/>
            <p:cNvSpPr>
              <a:spLocks/>
            </p:cNvSpPr>
            <p:nvPr/>
          </p:nvSpPr>
          <p:spPr bwMode="auto">
            <a:xfrm>
              <a:off x="2049" y="1612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29" name="Freeform 479"/>
            <p:cNvSpPr>
              <a:spLocks/>
            </p:cNvSpPr>
            <p:nvPr/>
          </p:nvSpPr>
          <p:spPr bwMode="auto">
            <a:xfrm>
              <a:off x="2046" y="1612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30" name="Freeform 480"/>
            <p:cNvSpPr>
              <a:spLocks/>
            </p:cNvSpPr>
            <p:nvPr/>
          </p:nvSpPr>
          <p:spPr bwMode="auto">
            <a:xfrm>
              <a:off x="2042" y="161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31" name="Freeform 481"/>
            <p:cNvSpPr>
              <a:spLocks/>
            </p:cNvSpPr>
            <p:nvPr/>
          </p:nvSpPr>
          <p:spPr bwMode="auto">
            <a:xfrm>
              <a:off x="2039" y="161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32" name="Freeform 482"/>
            <p:cNvSpPr>
              <a:spLocks/>
            </p:cNvSpPr>
            <p:nvPr/>
          </p:nvSpPr>
          <p:spPr bwMode="auto">
            <a:xfrm>
              <a:off x="2036" y="161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33" name="Freeform 483"/>
            <p:cNvSpPr>
              <a:spLocks/>
            </p:cNvSpPr>
            <p:nvPr/>
          </p:nvSpPr>
          <p:spPr bwMode="auto">
            <a:xfrm>
              <a:off x="2033" y="1615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34" name="Freeform 484"/>
            <p:cNvSpPr>
              <a:spLocks/>
            </p:cNvSpPr>
            <p:nvPr/>
          </p:nvSpPr>
          <p:spPr bwMode="auto">
            <a:xfrm>
              <a:off x="2030" y="1615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35" name="Freeform 485"/>
            <p:cNvSpPr>
              <a:spLocks/>
            </p:cNvSpPr>
            <p:nvPr/>
          </p:nvSpPr>
          <p:spPr bwMode="auto">
            <a:xfrm>
              <a:off x="2026" y="161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36" name="Freeform 486"/>
            <p:cNvSpPr>
              <a:spLocks/>
            </p:cNvSpPr>
            <p:nvPr/>
          </p:nvSpPr>
          <p:spPr bwMode="auto">
            <a:xfrm>
              <a:off x="2023" y="161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37" name="Freeform 487"/>
            <p:cNvSpPr>
              <a:spLocks/>
            </p:cNvSpPr>
            <p:nvPr/>
          </p:nvSpPr>
          <p:spPr bwMode="auto">
            <a:xfrm>
              <a:off x="2020" y="1617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38" name="Freeform 488"/>
            <p:cNvSpPr>
              <a:spLocks/>
            </p:cNvSpPr>
            <p:nvPr/>
          </p:nvSpPr>
          <p:spPr bwMode="auto">
            <a:xfrm>
              <a:off x="2017" y="1617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39" name="Freeform 489"/>
            <p:cNvSpPr>
              <a:spLocks/>
            </p:cNvSpPr>
            <p:nvPr/>
          </p:nvSpPr>
          <p:spPr bwMode="auto">
            <a:xfrm>
              <a:off x="2014" y="1617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40" name="Freeform 490"/>
            <p:cNvSpPr>
              <a:spLocks/>
            </p:cNvSpPr>
            <p:nvPr/>
          </p:nvSpPr>
          <p:spPr bwMode="auto">
            <a:xfrm>
              <a:off x="2010" y="1618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41" name="Freeform 491"/>
            <p:cNvSpPr>
              <a:spLocks/>
            </p:cNvSpPr>
            <p:nvPr/>
          </p:nvSpPr>
          <p:spPr bwMode="auto">
            <a:xfrm>
              <a:off x="2007" y="1618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42" name="Freeform 492"/>
            <p:cNvSpPr>
              <a:spLocks/>
            </p:cNvSpPr>
            <p:nvPr/>
          </p:nvSpPr>
          <p:spPr bwMode="auto">
            <a:xfrm>
              <a:off x="2004" y="1619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43" name="Freeform 493"/>
            <p:cNvSpPr>
              <a:spLocks/>
            </p:cNvSpPr>
            <p:nvPr/>
          </p:nvSpPr>
          <p:spPr bwMode="auto">
            <a:xfrm>
              <a:off x="2001" y="1620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44" name="Freeform 494"/>
            <p:cNvSpPr>
              <a:spLocks/>
            </p:cNvSpPr>
            <p:nvPr/>
          </p:nvSpPr>
          <p:spPr bwMode="auto">
            <a:xfrm>
              <a:off x="1998" y="1620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45" name="Freeform 495"/>
            <p:cNvSpPr>
              <a:spLocks/>
            </p:cNvSpPr>
            <p:nvPr/>
          </p:nvSpPr>
          <p:spPr bwMode="auto">
            <a:xfrm>
              <a:off x="1994" y="162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46" name="Freeform 496"/>
            <p:cNvSpPr>
              <a:spLocks/>
            </p:cNvSpPr>
            <p:nvPr/>
          </p:nvSpPr>
          <p:spPr bwMode="auto">
            <a:xfrm>
              <a:off x="1992" y="162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47" name="Freeform 497"/>
            <p:cNvSpPr>
              <a:spLocks/>
            </p:cNvSpPr>
            <p:nvPr/>
          </p:nvSpPr>
          <p:spPr bwMode="auto">
            <a:xfrm>
              <a:off x="1989" y="1622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48" name="Freeform 498"/>
            <p:cNvSpPr>
              <a:spLocks/>
            </p:cNvSpPr>
            <p:nvPr/>
          </p:nvSpPr>
          <p:spPr bwMode="auto">
            <a:xfrm>
              <a:off x="1986" y="1623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49" name="Freeform 499"/>
            <p:cNvSpPr>
              <a:spLocks/>
            </p:cNvSpPr>
            <p:nvPr/>
          </p:nvSpPr>
          <p:spPr bwMode="auto">
            <a:xfrm>
              <a:off x="1983" y="1623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50" name="Freeform 500"/>
            <p:cNvSpPr>
              <a:spLocks/>
            </p:cNvSpPr>
            <p:nvPr/>
          </p:nvSpPr>
          <p:spPr bwMode="auto">
            <a:xfrm>
              <a:off x="1979" y="1623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51" name="Freeform 501"/>
            <p:cNvSpPr>
              <a:spLocks/>
            </p:cNvSpPr>
            <p:nvPr/>
          </p:nvSpPr>
          <p:spPr bwMode="auto">
            <a:xfrm>
              <a:off x="1976" y="1623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52" name="Freeform 502"/>
            <p:cNvSpPr>
              <a:spLocks/>
            </p:cNvSpPr>
            <p:nvPr/>
          </p:nvSpPr>
          <p:spPr bwMode="auto">
            <a:xfrm>
              <a:off x="1973" y="162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53" name="Freeform 503"/>
            <p:cNvSpPr>
              <a:spLocks/>
            </p:cNvSpPr>
            <p:nvPr/>
          </p:nvSpPr>
          <p:spPr bwMode="auto">
            <a:xfrm>
              <a:off x="1970" y="1625"/>
              <a:ext cx="1" cy="2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54" name="Freeform 504"/>
            <p:cNvSpPr>
              <a:spLocks/>
            </p:cNvSpPr>
            <p:nvPr/>
          </p:nvSpPr>
          <p:spPr bwMode="auto">
            <a:xfrm>
              <a:off x="1967" y="1625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55" name="Freeform 505"/>
            <p:cNvSpPr>
              <a:spLocks/>
            </p:cNvSpPr>
            <p:nvPr/>
          </p:nvSpPr>
          <p:spPr bwMode="auto">
            <a:xfrm>
              <a:off x="1963" y="1626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56" name="Freeform 506"/>
            <p:cNvSpPr>
              <a:spLocks/>
            </p:cNvSpPr>
            <p:nvPr/>
          </p:nvSpPr>
          <p:spPr bwMode="auto">
            <a:xfrm>
              <a:off x="1960" y="1626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57" name="Freeform 507"/>
            <p:cNvSpPr>
              <a:spLocks/>
            </p:cNvSpPr>
            <p:nvPr/>
          </p:nvSpPr>
          <p:spPr bwMode="auto">
            <a:xfrm>
              <a:off x="1957" y="162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58" name="Freeform 508"/>
            <p:cNvSpPr>
              <a:spLocks/>
            </p:cNvSpPr>
            <p:nvPr/>
          </p:nvSpPr>
          <p:spPr bwMode="auto">
            <a:xfrm>
              <a:off x="1954" y="1628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59" name="Freeform 509"/>
            <p:cNvSpPr>
              <a:spLocks/>
            </p:cNvSpPr>
            <p:nvPr/>
          </p:nvSpPr>
          <p:spPr bwMode="auto">
            <a:xfrm>
              <a:off x="1951" y="1628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60" name="Freeform 510"/>
            <p:cNvSpPr>
              <a:spLocks/>
            </p:cNvSpPr>
            <p:nvPr/>
          </p:nvSpPr>
          <p:spPr bwMode="auto">
            <a:xfrm>
              <a:off x="1947" y="1629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61" name="Freeform 511"/>
            <p:cNvSpPr>
              <a:spLocks/>
            </p:cNvSpPr>
            <p:nvPr/>
          </p:nvSpPr>
          <p:spPr bwMode="auto">
            <a:xfrm>
              <a:off x="1944" y="1629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62" name="Freeform 512"/>
            <p:cNvSpPr>
              <a:spLocks/>
            </p:cNvSpPr>
            <p:nvPr/>
          </p:nvSpPr>
          <p:spPr bwMode="auto">
            <a:xfrm>
              <a:off x="1941" y="1630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63" name="Freeform 513"/>
            <p:cNvSpPr>
              <a:spLocks/>
            </p:cNvSpPr>
            <p:nvPr/>
          </p:nvSpPr>
          <p:spPr bwMode="auto">
            <a:xfrm>
              <a:off x="1938" y="1630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64" name="Freeform 514"/>
            <p:cNvSpPr>
              <a:spLocks/>
            </p:cNvSpPr>
            <p:nvPr/>
          </p:nvSpPr>
          <p:spPr bwMode="auto">
            <a:xfrm>
              <a:off x="1935" y="1630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65" name="Freeform 515"/>
            <p:cNvSpPr>
              <a:spLocks/>
            </p:cNvSpPr>
            <p:nvPr/>
          </p:nvSpPr>
          <p:spPr bwMode="auto">
            <a:xfrm>
              <a:off x="1931" y="163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66" name="Freeform 516"/>
            <p:cNvSpPr>
              <a:spLocks/>
            </p:cNvSpPr>
            <p:nvPr/>
          </p:nvSpPr>
          <p:spPr bwMode="auto">
            <a:xfrm>
              <a:off x="1928" y="1631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1 h 3"/>
                <a:gd name="T4" fmla="*/ 1 w 4"/>
                <a:gd name="T5" fmla="*/ 0 h 3"/>
                <a:gd name="T6" fmla="*/ 1 w 4"/>
                <a:gd name="T7" fmla="*/ 0 h 3"/>
                <a:gd name="T8" fmla="*/ 1 w 4"/>
                <a:gd name="T9" fmla="*/ 0 h 3"/>
                <a:gd name="T10" fmla="*/ 0 w 4"/>
                <a:gd name="T11" fmla="*/ 1 h 3"/>
                <a:gd name="T12" fmla="*/ 1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67" name="Freeform 517"/>
            <p:cNvSpPr>
              <a:spLocks/>
            </p:cNvSpPr>
            <p:nvPr/>
          </p:nvSpPr>
          <p:spPr bwMode="auto">
            <a:xfrm>
              <a:off x="1925" y="1632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68" name="Freeform 518"/>
            <p:cNvSpPr>
              <a:spLocks/>
            </p:cNvSpPr>
            <p:nvPr/>
          </p:nvSpPr>
          <p:spPr bwMode="auto">
            <a:xfrm>
              <a:off x="1923" y="1633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69" name="Freeform 519"/>
            <p:cNvSpPr>
              <a:spLocks/>
            </p:cNvSpPr>
            <p:nvPr/>
          </p:nvSpPr>
          <p:spPr bwMode="auto">
            <a:xfrm>
              <a:off x="1919" y="1633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70" name="Freeform 520"/>
            <p:cNvSpPr>
              <a:spLocks/>
            </p:cNvSpPr>
            <p:nvPr/>
          </p:nvSpPr>
          <p:spPr bwMode="auto">
            <a:xfrm>
              <a:off x="1916" y="1634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1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3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71" name="Freeform 521"/>
            <p:cNvSpPr>
              <a:spLocks/>
            </p:cNvSpPr>
            <p:nvPr/>
          </p:nvSpPr>
          <p:spPr bwMode="auto">
            <a:xfrm>
              <a:off x="1913" y="163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72" name="Freeform 522"/>
            <p:cNvSpPr>
              <a:spLocks/>
            </p:cNvSpPr>
            <p:nvPr/>
          </p:nvSpPr>
          <p:spPr bwMode="auto">
            <a:xfrm>
              <a:off x="1910" y="1635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73" name="Freeform 523"/>
            <p:cNvSpPr>
              <a:spLocks/>
            </p:cNvSpPr>
            <p:nvPr/>
          </p:nvSpPr>
          <p:spPr bwMode="auto">
            <a:xfrm>
              <a:off x="1907" y="1636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74" name="Freeform 524"/>
            <p:cNvSpPr>
              <a:spLocks/>
            </p:cNvSpPr>
            <p:nvPr/>
          </p:nvSpPr>
          <p:spPr bwMode="auto">
            <a:xfrm>
              <a:off x="1903" y="163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75" name="Freeform 525"/>
            <p:cNvSpPr>
              <a:spLocks/>
            </p:cNvSpPr>
            <p:nvPr/>
          </p:nvSpPr>
          <p:spPr bwMode="auto">
            <a:xfrm>
              <a:off x="1900" y="1636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1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76" name="Freeform 526"/>
            <p:cNvSpPr>
              <a:spLocks/>
            </p:cNvSpPr>
            <p:nvPr/>
          </p:nvSpPr>
          <p:spPr bwMode="auto">
            <a:xfrm>
              <a:off x="1897" y="1636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77" name="Freeform 527"/>
            <p:cNvSpPr>
              <a:spLocks/>
            </p:cNvSpPr>
            <p:nvPr/>
          </p:nvSpPr>
          <p:spPr bwMode="auto">
            <a:xfrm>
              <a:off x="1894" y="1637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78" name="Freeform 528"/>
            <p:cNvSpPr>
              <a:spLocks/>
            </p:cNvSpPr>
            <p:nvPr/>
          </p:nvSpPr>
          <p:spPr bwMode="auto">
            <a:xfrm>
              <a:off x="1891" y="1638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79" name="Freeform 529"/>
            <p:cNvSpPr>
              <a:spLocks/>
            </p:cNvSpPr>
            <p:nvPr/>
          </p:nvSpPr>
          <p:spPr bwMode="auto">
            <a:xfrm>
              <a:off x="1887" y="1638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80" name="Freeform 530"/>
            <p:cNvSpPr>
              <a:spLocks/>
            </p:cNvSpPr>
            <p:nvPr/>
          </p:nvSpPr>
          <p:spPr bwMode="auto">
            <a:xfrm>
              <a:off x="1884" y="1639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1 h 4"/>
                <a:gd name="T4" fmla="*/ 1 w 4"/>
                <a:gd name="T5" fmla="*/ 0 h 4"/>
                <a:gd name="T6" fmla="*/ 1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81" name="Freeform 531"/>
            <p:cNvSpPr>
              <a:spLocks/>
            </p:cNvSpPr>
            <p:nvPr/>
          </p:nvSpPr>
          <p:spPr bwMode="auto">
            <a:xfrm>
              <a:off x="1881" y="1639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82" name="Freeform 532"/>
            <p:cNvSpPr>
              <a:spLocks/>
            </p:cNvSpPr>
            <p:nvPr/>
          </p:nvSpPr>
          <p:spPr bwMode="auto">
            <a:xfrm>
              <a:off x="1878" y="1640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83" name="Freeform 533"/>
            <p:cNvSpPr>
              <a:spLocks/>
            </p:cNvSpPr>
            <p:nvPr/>
          </p:nvSpPr>
          <p:spPr bwMode="auto">
            <a:xfrm>
              <a:off x="1875" y="1641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84" name="Freeform 534"/>
            <p:cNvSpPr>
              <a:spLocks/>
            </p:cNvSpPr>
            <p:nvPr/>
          </p:nvSpPr>
          <p:spPr bwMode="auto">
            <a:xfrm>
              <a:off x="1871" y="164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85" name="Freeform 535"/>
            <p:cNvSpPr>
              <a:spLocks/>
            </p:cNvSpPr>
            <p:nvPr/>
          </p:nvSpPr>
          <p:spPr bwMode="auto">
            <a:xfrm>
              <a:off x="1868" y="1642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1 w 4"/>
                <a:gd name="T7" fmla="*/ 0 h 4"/>
                <a:gd name="T8" fmla="*/ 1 w 4"/>
                <a:gd name="T9" fmla="*/ 0 h 4"/>
                <a:gd name="T10" fmla="*/ 0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86" name="Freeform 536"/>
            <p:cNvSpPr>
              <a:spLocks/>
            </p:cNvSpPr>
            <p:nvPr/>
          </p:nvSpPr>
          <p:spPr bwMode="auto">
            <a:xfrm>
              <a:off x="1865" y="1642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87" name="Freeform 537"/>
            <p:cNvSpPr>
              <a:spLocks/>
            </p:cNvSpPr>
            <p:nvPr/>
          </p:nvSpPr>
          <p:spPr bwMode="auto">
            <a:xfrm>
              <a:off x="1862" y="1643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88" name="Freeform 538"/>
            <p:cNvSpPr>
              <a:spLocks/>
            </p:cNvSpPr>
            <p:nvPr/>
          </p:nvSpPr>
          <p:spPr bwMode="auto">
            <a:xfrm>
              <a:off x="1859" y="1643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89" name="Freeform 539"/>
            <p:cNvSpPr>
              <a:spLocks/>
            </p:cNvSpPr>
            <p:nvPr/>
          </p:nvSpPr>
          <p:spPr bwMode="auto">
            <a:xfrm>
              <a:off x="1855" y="1643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90" name="Freeform 540"/>
            <p:cNvSpPr>
              <a:spLocks/>
            </p:cNvSpPr>
            <p:nvPr/>
          </p:nvSpPr>
          <p:spPr bwMode="auto">
            <a:xfrm>
              <a:off x="1853" y="164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91" name="Freeform 541"/>
            <p:cNvSpPr>
              <a:spLocks/>
            </p:cNvSpPr>
            <p:nvPr/>
          </p:nvSpPr>
          <p:spPr bwMode="auto">
            <a:xfrm>
              <a:off x="1850" y="1644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92" name="Freeform 542"/>
            <p:cNvSpPr>
              <a:spLocks/>
            </p:cNvSpPr>
            <p:nvPr/>
          </p:nvSpPr>
          <p:spPr bwMode="auto">
            <a:xfrm>
              <a:off x="1847" y="1645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93" name="Freeform 543"/>
            <p:cNvSpPr>
              <a:spLocks/>
            </p:cNvSpPr>
            <p:nvPr/>
          </p:nvSpPr>
          <p:spPr bwMode="auto">
            <a:xfrm>
              <a:off x="1843" y="1646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94" name="Freeform 544"/>
            <p:cNvSpPr>
              <a:spLocks/>
            </p:cNvSpPr>
            <p:nvPr/>
          </p:nvSpPr>
          <p:spPr bwMode="auto">
            <a:xfrm>
              <a:off x="1840" y="1646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1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95" name="Freeform 545"/>
            <p:cNvSpPr>
              <a:spLocks/>
            </p:cNvSpPr>
            <p:nvPr/>
          </p:nvSpPr>
          <p:spPr bwMode="auto">
            <a:xfrm>
              <a:off x="1837" y="164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96" name="Freeform 546"/>
            <p:cNvSpPr>
              <a:spLocks/>
            </p:cNvSpPr>
            <p:nvPr/>
          </p:nvSpPr>
          <p:spPr bwMode="auto">
            <a:xfrm>
              <a:off x="1834" y="1647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97" name="Freeform 547"/>
            <p:cNvSpPr>
              <a:spLocks/>
            </p:cNvSpPr>
            <p:nvPr/>
          </p:nvSpPr>
          <p:spPr bwMode="auto">
            <a:xfrm>
              <a:off x="1831" y="1648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98" name="Freeform 548"/>
            <p:cNvSpPr>
              <a:spLocks/>
            </p:cNvSpPr>
            <p:nvPr/>
          </p:nvSpPr>
          <p:spPr bwMode="auto">
            <a:xfrm>
              <a:off x="1827" y="1649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99" name="Freeform 549"/>
            <p:cNvSpPr>
              <a:spLocks/>
            </p:cNvSpPr>
            <p:nvPr/>
          </p:nvSpPr>
          <p:spPr bwMode="auto">
            <a:xfrm>
              <a:off x="1824" y="1649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00" name="Freeform 550"/>
            <p:cNvSpPr>
              <a:spLocks/>
            </p:cNvSpPr>
            <p:nvPr/>
          </p:nvSpPr>
          <p:spPr bwMode="auto">
            <a:xfrm>
              <a:off x="1821" y="1649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01" name="Freeform 551"/>
            <p:cNvSpPr>
              <a:spLocks/>
            </p:cNvSpPr>
            <p:nvPr/>
          </p:nvSpPr>
          <p:spPr bwMode="auto">
            <a:xfrm>
              <a:off x="1818" y="1649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02" name="Freeform 552"/>
            <p:cNvSpPr>
              <a:spLocks/>
            </p:cNvSpPr>
            <p:nvPr/>
          </p:nvSpPr>
          <p:spPr bwMode="auto">
            <a:xfrm>
              <a:off x="1815" y="1650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03" name="Freeform 553"/>
            <p:cNvSpPr>
              <a:spLocks/>
            </p:cNvSpPr>
            <p:nvPr/>
          </p:nvSpPr>
          <p:spPr bwMode="auto">
            <a:xfrm>
              <a:off x="1811" y="1651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04" name="Freeform 554"/>
            <p:cNvSpPr>
              <a:spLocks/>
            </p:cNvSpPr>
            <p:nvPr/>
          </p:nvSpPr>
          <p:spPr bwMode="auto">
            <a:xfrm>
              <a:off x="1808" y="1651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05" name="Freeform 555"/>
            <p:cNvSpPr>
              <a:spLocks/>
            </p:cNvSpPr>
            <p:nvPr/>
          </p:nvSpPr>
          <p:spPr bwMode="auto">
            <a:xfrm>
              <a:off x="1805" y="1652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06" name="Freeform 556"/>
            <p:cNvSpPr>
              <a:spLocks/>
            </p:cNvSpPr>
            <p:nvPr/>
          </p:nvSpPr>
          <p:spPr bwMode="auto">
            <a:xfrm>
              <a:off x="1802" y="1652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07" name="Freeform 557"/>
            <p:cNvSpPr>
              <a:spLocks/>
            </p:cNvSpPr>
            <p:nvPr/>
          </p:nvSpPr>
          <p:spPr bwMode="auto">
            <a:xfrm>
              <a:off x="1799" y="1653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08" name="Freeform 558"/>
            <p:cNvSpPr>
              <a:spLocks/>
            </p:cNvSpPr>
            <p:nvPr/>
          </p:nvSpPr>
          <p:spPr bwMode="auto">
            <a:xfrm>
              <a:off x="1795" y="165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09" name="Freeform 559"/>
            <p:cNvSpPr>
              <a:spLocks/>
            </p:cNvSpPr>
            <p:nvPr/>
          </p:nvSpPr>
          <p:spPr bwMode="auto">
            <a:xfrm>
              <a:off x="1792" y="165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10" name="Freeform 560"/>
            <p:cNvSpPr>
              <a:spLocks/>
            </p:cNvSpPr>
            <p:nvPr/>
          </p:nvSpPr>
          <p:spPr bwMode="auto">
            <a:xfrm>
              <a:off x="1789" y="1655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11" name="Freeform 561"/>
            <p:cNvSpPr>
              <a:spLocks/>
            </p:cNvSpPr>
            <p:nvPr/>
          </p:nvSpPr>
          <p:spPr bwMode="auto">
            <a:xfrm>
              <a:off x="1786" y="1655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12" name="Freeform 562"/>
            <p:cNvSpPr>
              <a:spLocks/>
            </p:cNvSpPr>
            <p:nvPr/>
          </p:nvSpPr>
          <p:spPr bwMode="auto">
            <a:xfrm>
              <a:off x="1783" y="165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2013" name="Freeform 563"/>
            <p:cNvSpPr>
              <a:spLocks/>
            </p:cNvSpPr>
            <p:nvPr/>
          </p:nvSpPr>
          <p:spPr bwMode="auto">
            <a:xfrm>
              <a:off x="1780" y="1656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65" name="Group 564"/>
          <p:cNvGrpSpPr>
            <a:grpSpLocks/>
          </p:cNvGrpSpPr>
          <p:nvPr/>
        </p:nvGrpSpPr>
        <p:grpSpPr bwMode="auto">
          <a:xfrm>
            <a:off x="5334000" y="2216150"/>
            <a:ext cx="153988" cy="412750"/>
            <a:chOff x="3360" y="1396"/>
            <a:chExt cx="97" cy="260"/>
          </a:xfrm>
        </p:grpSpPr>
        <p:sp>
          <p:nvSpPr>
            <p:cNvPr id="1011830" name="Freeform 565"/>
            <p:cNvSpPr>
              <a:spLocks/>
            </p:cNvSpPr>
            <p:nvPr/>
          </p:nvSpPr>
          <p:spPr bwMode="auto">
            <a:xfrm>
              <a:off x="3360" y="1396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31" name="Freeform 566"/>
            <p:cNvSpPr>
              <a:spLocks/>
            </p:cNvSpPr>
            <p:nvPr/>
          </p:nvSpPr>
          <p:spPr bwMode="auto">
            <a:xfrm>
              <a:off x="3361" y="1400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0 h 3"/>
                <a:gd name="T4" fmla="*/ 1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32" name="Freeform 567"/>
            <p:cNvSpPr>
              <a:spLocks/>
            </p:cNvSpPr>
            <p:nvPr/>
          </p:nvSpPr>
          <p:spPr bwMode="auto">
            <a:xfrm>
              <a:off x="3363" y="1402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33" name="Freeform 568"/>
            <p:cNvSpPr>
              <a:spLocks/>
            </p:cNvSpPr>
            <p:nvPr/>
          </p:nvSpPr>
          <p:spPr bwMode="auto">
            <a:xfrm>
              <a:off x="3364" y="1406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34" name="Freeform 569"/>
            <p:cNvSpPr>
              <a:spLocks/>
            </p:cNvSpPr>
            <p:nvPr/>
          </p:nvSpPr>
          <p:spPr bwMode="auto">
            <a:xfrm>
              <a:off x="3365" y="1409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1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35" name="Freeform 570"/>
            <p:cNvSpPr>
              <a:spLocks/>
            </p:cNvSpPr>
            <p:nvPr/>
          </p:nvSpPr>
          <p:spPr bwMode="auto">
            <a:xfrm>
              <a:off x="3366" y="1413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36" name="Freeform 571"/>
            <p:cNvSpPr>
              <a:spLocks/>
            </p:cNvSpPr>
            <p:nvPr/>
          </p:nvSpPr>
          <p:spPr bwMode="auto">
            <a:xfrm>
              <a:off x="3368" y="1415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37" name="Freeform 572"/>
            <p:cNvSpPr>
              <a:spLocks/>
            </p:cNvSpPr>
            <p:nvPr/>
          </p:nvSpPr>
          <p:spPr bwMode="auto">
            <a:xfrm>
              <a:off x="3368" y="1419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38" name="Freeform 573"/>
            <p:cNvSpPr>
              <a:spLocks/>
            </p:cNvSpPr>
            <p:nvPr/>
          </p:nvSpPr>
          <p:spPr bwMode="auto">
            <a:xfrm>
              <a:off x="3370" y="1422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39" name="Freeform 574"/>
            <p:cNvSpPr>
              <a:spLocks/>
            </p:cNvSpPr>
            <p:nvPr/>
          </p:nvSpPr>
          <p:spPr bwMode="auto">
            <a:xfrm>
              <a:off x="3371" y="1425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40" name="Freeform 575"/>
            <p:cNvSpPr>
              <a:spLocks/>
            </p:cNvSpPr>
            <p:nvPr/>
          </p:nvSpPr>
          <p:spPr bwMode="auto">
            <a:xfrm>
              <a:off x="3372" y="1428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41" name="Freeform 576"/>
            <p:cNvSpPr>
              <a:spLocks/>
            </p:cNvSpPr>
            <p:nvPr/>
          </p:nvSpPr>
          <p:spPr bwMode="auto">
            <a:xfrm>
              <a:off x="3373" y="1432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0 h 3"/>
                <a:gd name="T4" fmla="*/ 1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42" name="Freeform 577"/>
            <p:cNvSpPr>
              <a:spLocks/>
            </p:cNvSpPr>
            <p:nvPr/>
          </p:nvSpPr>
          <p:spPr bwMode="auto">
            <a:xfrm>
              <a:off x="3375" y="1435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43" name="Freeform 578"/>
            <p:cNvSpPr>
              <a:spLocks/>
            </p:cNvSpPr>
            <p:nvPr/>
          </p:nvSpPr>
          <p:spPr bwMode="auto">
            <a:xfrm>
              <a:off x="3376" y="1438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44" name="Freeform 579"/>
            <p:cNvSpPr>
              <a:spLocks/>
            </p:cNvSpPr>
            <p:nvPr/>
          </p:nvSpPr>
          <p:spPr bwMode="auto">
            <a:xfrm>
              <a:off x="3377" y="1441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1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45" name="Freeform 580"/>
            <p:cNvSpPr>
              <a:spLocks/>
            </p:cNvSpPr>
            <p:nvPr/>
          </p:nvSpPr>
          <p:spPr bwMode="auto">
            <a:xfrm>
              <a:off x="3378" y="1445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46" name="Freeform 581"/>
            <p:cNvSpPr>
              <a:spLocks/>
            </p:cNvSpPr>
            <p:nvPr/>
          </p:nvSpPr>
          <p:spPr bwMode="auto">
            <a:xfrm>
              <a:off x="3380" y="1448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47" name="Freeform 582"/>
            <p:cNvSpPr>
              <a:spLocks/>
            </p:cNvSpPr>
            <p:nvPr/>
          </p:nvSpPr>
          <p:spPr bwMode="auto">
            <a:xfrm>
              <a:off x="3380" y="145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48" name="Freeform 583"/>
            <p:cNvSpPr>
              <a:spLocks/>
            </p:cNvSpPr>
            <p:nvPr/>
          </p:nvSpPr>
          <p:spPr bwMode="auto">
            <a:xfrm>
              <a:off x="3382" y="145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49" name="Freeform 584"/>
            <p:cNvSpPr>
              <a:spLocks/>
            </p:cNvSpPr>
            <p:nvPr/>
          </p:nvSpPr>
          <p:spPr bwMode="auto">
            <a:xfrm>
              <a:off x="3383" y="1458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50" name="Freeform 585"/>
            <p:cNvSpPr>
              <a:spLocks/>
            </p:cNvSpPr>
            <p:nvPr/>
          </p:nvSpPr>
          <p:spPr bwMode="auto">
            <a:xfrm>
              <a:off x="3384" y="1461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51" name="Freeform 586"/>
            <p:cNvSpPr>
              <a:spLocks/>
            </p:cNvSpPr>
            <p:nvPr/>
          </p:nvSpPr>
          <p:spPr bwMode="auto">
            <a:xfrm>
              <a:off x="3385" y="1464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0 h 3"/>
                <a:gd name="T4" fmla="*/ 1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52" name="Freeform 587"/>
            <p:cNvSpPr>
              <a:spLocks/>
            </p:cNvSpPr>
            <p:nvPr/>
          </p:nvSpPr>
          <p:spPr bwMode="auto">
            <a:xfrm>
              <a:off x="3387" y="1467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53" name="Freeform 588"/>
            <p:cNvSpPr>
              <a:spLocks/>
            </p:cNvSpPr>
            <p:nvPr/>
          </p:nvSpPr>
          <p:spPr bwMode="auto">
            <a:xfrm>
              <a:off x="3388" y="1470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54" name="Freeform 589"/>
            <p:cNvSpPr>
              <a:spLocks/>
            </p:cNvSpPr>
            <p:nvPr/>
          </p:nvSpPr>
          <p:spPr bwMode="auto">
            <a:xfrm>
              <a:off x="3389" y="1474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55" name="Freeform 590"/>
            <p:cNvSpPr>
              <a:spLocks/>
            </p:cNvSpPr>
            <p:nvPr/>
          </p:nvSpPr>
          <p:spPr bwMode="auto">
            <a:xfrm>
              <a:off x="3390" y="147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56" name="Freeform 591"/>
            <p:cNvSpPr>
              <a:spLocks/>
            </p:cNvSpPr>
            <p:nvPr/>
          </p:nvSpPr>
          <p:spPr bwMode="auto">
            <a:xfrm>
              <a:off x="3392" y="1480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57" name="Freeform 592"/>
            <p:cNvSpPr>
              <a:spLocks/>
            </p:cNvSpPr>
            <p:nvPr/>
          </p:nvSpPr>
          <p:spPr bwMode="auto">
            <a:xfrm>
              <a:off x="3392" y="148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58" name="Freeform 593"/>
            <p:cNvSpPr>
              <a:spLocks/>
            </p:cNvSpPr>
            <p:nvPr/>
          </p:nvSpPr>
          <p:spPr bwMode="auto">
            <a:xfrm>
              <a:off x="3394" y="1487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59" name="Freeform 594"/>
            <p:cNvSpPr>
              <a:spLocks/>
            </p:cNvSpPr>
            <p:nvPr/>
          </p:nvSpPr>
          <p:spPr bwMode="auto">
            <a:xfrm>
              <a:off x="3395" y="1490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60" name="Freeform 595"/>
            <p:cNvSpPr>
              <a:spLocks/>
            </p:cNvSpPr>
            <p:nvPr/>
          </p:nvSpPr>
          <p:spPr bwMode="auto">
            <a:xfrm>
              <a:off x="3396" y="1493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61" name="Freeform 596"/>
            <p:cNvSpPr>
              <a:spLocks/>
            </p:cNvSpPr>
            <p:nvPr/>
          </p:nvSpPr>
          <p:spPr bwMode="auto">
            <a:xfrm>
              <a:off x="3397" y="1496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62" name="Freeform 597"/>
            <p:cNvSpPr>
              <a:spLocks/>
            </p:cNvSpPr>
            <p:nvPr/>
          </p:nvSpPr>
          <p:spPr bwMode="auto">
            <a:xfrm>
              <a:off x="3399" y="150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63" name="Freeform 598"/>
            <p:cNvSpPr>
              <a:spLocks/>
            </p:cNvSpPr>
            <p:nvPr/>
          </p:nvSpPr>
          <p:spPr bwMode="auto">
            <a:xfrm>
              <a:off x="3400" y="1503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64" name="Freeform 599"/>
            <p:cNvSpPr>
              <a:spLocks/>
            </p:cNvSpPr>
            <p:nvPr/>
          </p:nvSpPr>
          <p:spPr bwMode="auto">
            <a:xfrm>
              <a:off x="3401" y="1506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65" name="Freeform 600"/>
            <p:cNvSpPr>
              <a:spLocks/>
            </p:cNvSpPr>
            <p:nvPr/>
          </p:nvSpPr>
          <p:spPr bwMode="auto">
            <a:xfrm>
              <a:off x="3402" y="1509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66" name="Freeform 601"/>
            <p:cNvSpPr>
              <a:spLocks/>
            </p:cNvSpPr>
            <p:nvPr/>
          </p:nvSpPr>
          <p:spPr bwMode="auto">
            <a:xfrm>
              <a:off x="3403" y="1513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67" name="Freeform 602"/>
            <p:cNvSpPr>
              <a:spLocks/>
            </p:cNvSpPr>
            <p:nvPr/>
          </p:nvSpPr>
          <p:spPr bwMode="auto">
            <a:xfrm>
              <a:off x="3404" y="1515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68" name="Freeform 603"/>
            <p:cNvSpPr>
              <a:spLocks/>
            </p:cNvSpPr>
            <p:nvPr/>
          </p:nvSpPr>
          <p:spPr bwMode="auto">
            <a:xfrm>
              <a:off x="3405" y="1519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69" name="Freeform 604"/>
            <p:cNvSpPr>
              <a:spLocks/>
            </p:cNvSpPr>
            <p:nvPr/>
          </p:nvSpPr>
          <p:spPr bwMode="auto">
            <a:xfrm>
              <a:off x="3407" y="1522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70" name="Freeform 605"/>
            <p:cNvSpPr>
              <a:spLocks/>
            </p:cNvSpPr>
            <p:nvPr/>
          </p:nvSpPr>
          <p:spPr bwMode="auto">
            <a:xfrm>
              <a:off x="3408" y="1526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71" name="Freeform 606"/>
            <p:cNvSpPr>
              <a:spLocks/>
            </p:cNvSpPr>
            <p:nvPr/>
          </p:nvSpPr>
          <p:spPr bwMode="auto">
            <a:xfrm>
              <a:off x="3409" y="1528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72" name="Freeform 607"/>
            <p:cNvSpPr>
              <a:spLocks/>
            </p:cNvSpPr>
            <p:nvPr/>
          </p:nvSpPr>
          <p:spPr bwMode="auto">
            <a:xfrm>
              <a:off x="3410" y="1532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73" name="Freeform 608"/>
            <p:cNvSpPr>
              <a:spLocks/>
            </p:cNvSpPr>
            <p:nvPr/>
          </p:nvSpPr>
          <p:spPr bwMode="auto">
            <a:xfrm>
              <a:off x="3412" y="1535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74" name="Freeform 609"/>
            <p:cNvSpPr>
              <a:spLocks/>
            </p:cNvSpPr>
            <p:nvPr/>
          </p:nvSpPr>
          <p:spPr bwMode="auto">
            <a:xfrm>
              <a:off x="3412" y="1538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75" name="Freeform 610"/>
            <p:cNvSpPr>
              <a:spLocks/>
            </p:cNvSpPr>
            <p:nvPr/>
          </p:nvSpPr>
          <p:spPr bwMode="auto">
            <a:xfrm>
              <a:off x="3414" y="1541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76" name="Freeform 611"/>
            <p:cNvSpPr>
              <a:spLocks/>
            </p:cNvSpPr>
            <p:nvPr/>
          </p:nvSpPr>
          <p:spPr bwMode="auto">
            <a:xfrm>
              <a:off x="3415" y="1545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77" name="Freeform 612"/>
            <p:cNvSpPr>
              <a:spLocks/>
            </p:cNvSpPr>
            <p:nvPr/>
          </p:nvSpPr>
          <p:spPr bwMode="auto">
            <a:xfrm>
              <a:off x="3416" y="1548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78" name="Freeform 613"/>
            <p:cNvSpPr>
              <a:spLocks/>
            </p:cNvSpPr>
            <p:nvPr/>
          </p:nvSpPr>
          <p:spPr bwMode="auto">
            <a:xfrm>
              <a:off x="3417" y="1551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79" name="Freeform 614"/>
            <p:cNvSpPr>
              <a:spLocks/>
            </p:cNvSpPr>
            <p:nvPr/>
          </p:nvSpPr>
          <p:spPr bwMode="auto">
            <a:xfrm>
              <a:off x="3419" y="1554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80" name="Freeform 615"/>
            <p:cNvSpPr>
              <a:spLocks/>
            </p:cNvSpPr>
            <p:nvPr/>
          </p:nvSpPr>
          <p:spPr bwMode="auto">
            <a:xfrm>
              <a:off x="3420" y="1558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81" name="Freeform 616"/>
            <p:cNvSpPr>
              <a:spLocks/>
            </p:cNvSpPr>
            <p:nvPr/>
          </p:nvSpPr>
          <p:spPr bwMode="auto">
            <a:xfrm>
              <a:off x="3421" y="1560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82" name="Freeform 617"/>
            <p:cNvSpPr>
              <a:spLocks/>
            </p:cNvSpPr>
            <p:nvPr/>
          </p:nvSpPr>
          <p:spPr bwMode="auto">
            <a:xfrm>
              <a:off x="3422" y="156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83" name="Freeform 618"/>
            <p:cNvSpPr>
              <a:spLocks/>
            </p:cNvSpPr>
            <p:nvPr/>
          </p:nvSpPr>
          <p:spPr bwMode="auto">
            <a:xfrm>
              <a:off x="3424" y="1567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84" name="Freeform 619"/>
            <p:cNvSpPr>
              <a:spLocks/>
            </p:cNvSpPr>
            <p:nvPr/>
          </p:nvSpPr>
          <p:spPr bwMode="auto">
            <a:xfrm>
              <a:off x="3424" y="1571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85" name="Freeform 620"/>
            <p:cNvSpPr>
              <a:spLocks/>
            </p:cNvSpPr>
            <p:nvPr/>
          </p:nvSpPr>
          <p:spPr bwMode="auto">
            <a:xfrm>
              <a:off x="3426" y="157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86" name="Freeform 621"/>
            <p:cNvSpPr>
              <a:spLocks/>
            </p:cNvSpPr>
            <p:nvPr/>
          </p:nvSpPr>
          <p:spPr bwMode="auto">
            <a:xfrm>
              <a:off x="3427" y="1577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87" name="Freeform 622"/>
            <p:cNvSpPr>
              <a:spLocks/>
            </p:cNvSpPr>
            <p:nvPr/>
          </p:nvSpPr>
          <p:spPr bwMode="auto">
            <a:xfrm>
              <a:off x="3428" y="1580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88" name="Freeform 623"/>
            <p:cNvSpPr>
              <a:spLocks/>
            </p:cNvSpPr>
            <p:nvPr/>
          </p:nvSpPr>
          <p:spPr bwMode="auto">
            <a:xfrm>
              <a:off x="3429" y="1583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89" name="Freeform 624"/>
            <p:cNvSpPr>
              <a:spLocks/>
            </p:cNvSpPr>
            <p:nvPr/>
          </p:nvSpPr>
          <p:spPr bwMode="auto">
            <a:xfrm>
              <a:off x="3431" y="1586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90" name="Freeform 625"/>
            <p:cNvSpPr>
              <a:spLocks/>
            </p:cNvSpPr>
            <p:nvPr/>
          </p:nvSpPr>
          <p:spPr bwMode="auto">
            <a:xfrm>
              <a:off x="3432" y="159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91" name="Freeform 626"/>
            <p:cNvSpPr>
              <a:spLocks/>
            </p:cNvSpPr>
            <p:nvPr/>
          </p:nvSpPr>
          <p:spPr bwMode="auto">
            <a:xfrm>
              <a:off x="3433" y="159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92" name="Freeform 627"/>
            <p:cNvSpPr>
              <a:spLocks/>
            </p:cNvSpPr>
            <p:nvPr/>
          </p:nvSpPr>
          <p:spPr bwMode="auto">
            <a:xfrm>
              <a:off x="3434" y="159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93" name="Freeform 628"/>
            <p:cNvSpPr>
              <a:spLocks/>
            </p:cNvSpPr>
            <p:nvPr/>
          </p:nvSpPr>
          <p:spPr bwMode="auto">
            <a:xfrm>
              <a:off x="3436" y="1599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94" name="Freeform 629"/>
            <p:cNvSpPr>
              <a:spLocks/>
            </p:cNvSpPr>
            <p:nvPr/>
          </p:nvSpPr>
          <p:spPr bwMode="auto">
            <a:xfrm>
              <a:off x="3436" y="1603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95" name="Freeform 630"/>
            <p:cNvSpPr>
              <a:spLocks/>
            </p:cNvSpPr>
            <p:nvPr/>
          </p:nvSpPr>
          <p:spPr bwMode="auto">
            <a:xfrm>
              <a:off x="3438" y="1605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96" name="Freeform 631"/>
            <p:cNvSpPr>
              <a:spLocks/>
            </p:cNvSpPr>
            <p:nvPr/>
          </p:nvSpPr>
          <p:spPr bwMode="auto">
            <a:xfrm>
              <a:off x="3439" y="1609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97" name="Freeform 632"/>
            <p:cNvSpPr>
              <a:spLocks/>
            </p:cNvSpPr>
            <p:nvPr/>
          </p:nvSpPr>
          <p:spPr bwMode="auto">
            <a:xfrm>
              <a:off x="3440" y="1612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98" name="Freeform 633"/>
            <p:cNvSpPr>
              <a:spLocks/>
            </p:cNvSpPr>
            <p:nvPr/>
          </p:nvSpPr>
          <p:spPr bwMode="auto">
            <a:xfrm>
              <a:off x="3441" y="161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99" name="Freeform 634"/>
            <p:cNvSpPr>
              <a:spLocks/>
            </p:cNvSpPr>
            <p:nvPr/>
          </p:nvSpPr>
          <p:spPr bwMode="auto">
            <a:xfrm>
              <a:off x="3443" y="1618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00" name="Freeform 635"/>
            <p:cNvSpPr>
              <a:spLocks/>
            </p:cNvSpPr>
            <p:nvPr/>
          </p:nvSpPr>
          <p:spPr bwMode="auto">
            <a:xfrm>
              <a:off x="3444" y="1622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01" name="Freeform 636"/>
            <p:cNvSpPr>
              <a:spLocks/>
            </p:cNvSpPr>
            <p:nvPr/>
          </p:nvSpPr>
          <p:spPr bwMode="auto">
            <a:xfrm>
              <a:off x="3444" y="1625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02" name="Freeform 637"/>
            <p:cNvSpPr>
              <a:spLocks/>
            </p:cNvSpPr>
            <p:nvPr/>
          </p:nvSpPr>
          <p:spPr bwMode="auto">
            <a:xfrm>
              <a:off x="3446" y="1628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03" name="Freeform 638"/>
            <p:cNvSpPr>
              <a:spLocks/>
            </p:cNvSpPr>
            <p:nvPr/>
          </p:nvSpPr>
          <p:spPr bwMode="auto">
            <a:xfrm>
              <a:off x="3447" y="1631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04" name="Freeform 639"/>
            <p:cNvSpPr>
              <a:spLocks/>
            </p:cNvSpPr>
            <p:nvPr/>
          </p:nvSpPr>
          <p:spPr bwMode="auto">
            <a:xfrm>
              <a:off x="3448" y="1635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05" name="Freeform 640"/>
            <p:cNvSpPr>
              <a:spLocks/>
            </p:cNvSpPr>
            <p:nvPr/>
          </p:nvSpPr>
          <p:spPr bwMode="auto">
            <a:xfrm>
              <a:off x="3449" y="1638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06" name="Freeform 641"/>
            <p:cNvSpPr>
              <a:spLocks/>
            </p:cNvSpPr>
            <p:nvPr/>
          </p:nvSpPr>
          <p:spPr bwMode="auto">
            <a:xfrm>
              <a:off x="3451" y="1641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07" name="Freeform 642"/>
            <p:cNvSpPr>
              <a:spLocks/>
            </p:cNvSpPr>
            <p:nvPr/>
          </p:nvSpPr>
          <p:spPr bwMode="auto">
            <a:xfrm>
              <a:off x="3452" y="1644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08" name="Freeform 643"/>
            <p:cNvSpPr>
              <a:spLocks/>
            </p:cNvSpPr>
            <p:nvPr/>
          </p:nvSpPr>
          <p:spPr bwMode="auto">
            <a:xfrm>
              <a:off x="3453" y="1648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09" name="Freeform 644"/>
            <p:cNvSpPr>
              <a:spLocks/>
            </p:cNvSpPr>
            <p:nvPr/>
          </p:nvSpPr>
          <p:spPr bwMode="auto">
            <a:xfrm>
              <a:off x="3454" y="1650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910" name="Freeform 645"/>
            <p:cNvSpPr>
              <a:spLocks/>
            </p:cNvSpPr>
            <p:nvPr/>
          </p:nvSpPr>
          <p:spPr bwMode="auto">
            <a:xfrm>
              <a:off x="3456" y="1654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66" name="Group 646"/>
          <p:cNvGrpSpPr>
            <a:grpSpLocks/>
          </p:cNvGrpSpPr>
          <p:nvPr/>
        </p:nvGrpSpPr>
        <p:grpSpPr bwMode="auto">
          <a:xfrm>
            <a:off x="5183188" y="3276600"/>
            <a:ext cx="153987" cy="498475"/>
            <a:chOff x="3265" y="2064"/>
            <a:chExt cx="97" cy="314"/>
          </a:xfrm>
        </p:grpSpPr>
        <p:sp>
          <p:nvSpPr>
            <p:cNvPr id="1011734" name="Freeform 647"/>
            <p:cNvSpPr>
              <a:spLocks/>
            </p:cNvSpPr>
            <p:nvPr/>
          </p:nvSpPr>
          <p:spPr bwMode="auto">
            <a:xfrm>
              <a:off x="3360" y="206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35" name="Freeform 648"/>
            <p:cNvSpPr>
              <a:spLocks/>
            </p:cNvSpPr>
            <p:nvPr/>
          </p:nvSpPr>
          <p:spPr bwMode="auto">
            <a:xfrm>
              <a:off x="3360" y="2067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36" name="Freeform 649"/>
            <p:cNvSpPr>
              <a:spLocks/>
            </p:cNvSpPr>
            <p:nvPr/>
          </p:nvSpPr>
          <p:spPr bwMode="auto">
            <a:xfrm>
              <a:off x="3358" y="2071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37" name="Freeform 650"/>
            <p:cNvSpPr>
              <a:spLocks/>
            </p:cNvSpPr>
            <p:nvPr/>
          </p:nvSpPr>
          <p:spPr bwMode="auto">
            <a:xfrm>
              <a:off x="3357" y="2073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38" name="Freeform 651"/>
            <p:cNvSpPr>
              <a:spLocks/>
            </p:cNvSpPr>
            <p:nvPr/>
          </p:nvSpPr>
          <p:spPr bwMode="auto">
            <a:xfrm>
              <a:off x="3356" y="2077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39" name="Freeform 652"/>
            <p:cNvSpPr>
              <a:spLocks/>
            </p:cNvSpPr>
            <p:nvPr/>
          </p:nvSpPr>
          <p:spPr bwMode="auto">
            <a:xfrm>
              <a:off x="3356" y="2080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40" name="Freeform 653"/>
            <p:cNvSpPr>
              <a:spLocks/>
            </p:cNvSpPr>
            <p:nvPr/>
          </p:nvSpPr>
          <p:spPr bwMode="auto">
            <a:xfrm>
              <a:off x="3354" y="20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41" name="Freeform 654"/>
            <p:cNvSpPr>
              <a:spLocks/>
            </p:cNvSpPr>
            <p:nvPr/>
          </p:nvSpPr>
          <p:spPr bwMode="auto">
            <a:xfrm>
              <a:off x="3353" y="2087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42" name="Freeform 655"/>
            <p:cNvSpPr>
              <a:spLocks/>
            </p:cNvSpPr>
            <p:nvPr/>
          </p:nvSpPr>
          <p:spPr bwMode="auto">
            <a:xfrm>
              <a:off x="3352" y="2090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43" name="Freeform 656"/>
            <p:cNvSpPr>
              <a:spLocks/>
            </p:cNvSpPr>
            <p:nvPr/>
          </p:nvSpPr>
          <p:spPr bwMode="auto">
            <a:xfrm>
              <a:off x="3352" y="2093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44" name="Freeform 657"/>
            <p:cNvSpPr>
              <a:spLocks/>
            </p:cNvSpPr>
            <p:nvPr/>
          </p:nvSpPr>
          <p:spPr bwMode="auto">
            <a:xfrm>
              <a:off x="3350" y="2097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45" name="Freeform 658"/>
            <p:cNvSpPr>
              <a:spLocks/>
            </p:cNvSpPr>
            <p:nvPr/>
          </p:nvSpPr>
          <p:spPr bwMode="auto">
            <a:xfrm>
              <a:off x="3349" y="2100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46" name="Freeform 659"/>
            <p:cNvSpPr>
              <a:spLocks/>
            </p:cNvSpPr>
            <p:nvPr/>
          </p:nvSpPr>
          <p:spPr bwMode="auto">
            <a:xfrm>
              <a:off x="3348" y="210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47" name="Freeform 660"/>
            <p:cNvSpPr>
              <a:spLocks/>
            </p:cNvSpPr>
            <p:nvPr/>
          </p:nvSpPr>
          <p:spPr bwMode="auto">
            <a:xfrm>
              <a:off x="3348" y="2106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48" name="Freeform 661"/>
            <p:cNvSpPr>
              <a:spLocks/>
            </p:cNvSpPr>
            <p:nvPr/>
          </p:nvSpPr>
          <p:spPr bwMode="auto">
            <a:xfrm>
              <a:off x="3346" y="2110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49" name="Freeform 662"/>
            <p:cNvSpPr>
              <a:spLocks/>
            </p:cNvSpPr>
            <p:nvPr/>
          </p:nvSpPr>
          <p:spPr bwMode="auto">
            <a:xfrm>
              <a:off x="3345" y="2113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50" name="Freeform 663"/>
            <p:cNvSpPr>
              <a:spLocks/>
            </p:cNvSpPr>
            <p:nvPr/>
          </p:nvSpPr>
          <p:spPr bwMode="auto">
            <a:xfrm>
              <a:off x="3344" y="2117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51" name="Freeform 664"/>
            <p:cNvSpPr>
              <a:spLocks/>
            </p:cNvSpPr>
            <p:nvPr/>
          </p:nvSpPr>
          <p:spPr bwMode="auto">
            <a:xfrm>
              <a:off x="3344" y="2120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52" name="Freeform 665"/>
            <p:cNvSpPr>
              <a:spLocks/>
            </p:cNvSpPr>
            <p:nvPr/>
          </p:nvSpPr>
          <p:spPr bwMode="auto">
            <a:xfrm>
              <a:off x="3342" y="2123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53" name="Freeform 666"/>
            <p:cNvSpPr>
              <a:spLocks/>
            </p:cNvSpPr>
            <p:nvPr/>
          </p:nvSpPr>
          <p:spPr bwMode="auto">
            <a:xfrm>
              <a:off x="3341" y="2126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54" name="Freeform 667"/>
            <p:cNvSpPr>
              <a:spLocks/>
            </p:cNvSpPr>
            <p:nvPr/>
          </p:nvSpPr>
          <p:spPr bwMode="auto">
            <a:xfrm>
              <a:off x="3340" y="2130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55" name="Freeform 668"/>
            <p:cNvSpPr>
              <a:spLocks/>
            </p:cNvSpPr>
            <p:nvPr/>
          </p:nvSpPr>
          <p:spPr bwMode="auto">
            <a:xfrm>
              <a:off x="3340" y="2133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56" name="Freeform 669"/>
            <p:cNvSpPr>
              <a:spLocks/>
            </p:cNvSpPr>
            <p:nvPr/>
          </p:nvSpPr>
          <p:spPr bwMode="auto">
            <a:xfrm>
              <a:off x="3338" y="2137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57" name="Freeform 670"/>
            <p:cNvSpPr>
              <a:spLocks/>
            </p:cNvSpPr>
            <p:nvPr/>
          </p:nvSpPr>
          <p:spPr bwMode="auto">
            <a:xfrm>
              <a:off x="3337" y="2139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58" name="Freeform 671"/>
            <p:cNvSpPr>
              <a:spLocks/>
            </p:cNvSpPr>
            <p:nvPr/>
          </p:nvSpPr>
          <p:spPr bwMode="auto">
            <a:xfrm>
              <a:off x="3336" y="2143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59" name="Freeform 672"/>
            <p:cNvSpPr>
              <a:spLocks/>
            </p:cNvSpPr>
            <p:nvPr/>
          </p:nvSpPr>
          <p:spPr bwMode="auto">
            <a:xfrm>
              <a:off x="3335" y="2146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60" name="Freeform 673"/>
            <p:cNvSpPr>
              <a:spLocks/>
            </p:cNvSpPr>
            <p:nvPr/>
          </p:nvSpPr>
          <p:spPr bwMode="auto">
            <a:xfrm>
              <a:off x="3334" y="2150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61" name="Freeform 674"/>
            <p:cNvSpPr>
              <a:spLocks/>
            </p:cNvSpPr>
            <p:nvPr/>
          </p:nvSpPr>
          <p:spPr bwMode="auto">
            <a:xfrm>
              <a:off x="3333" y="2152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62" name="Freeform 675"/>
            <p:cNvSpPr>
              <a:spLocks/>
            </p:cNvSpPr>
            <p:nvPr/>
          </p:nvSpPr>
          <p:spPr bwMode="auto">
            <a:xfrm>
              <a:off x="3332" y="215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63" name="Freeform 676"/>
            <p:cNvSpPr>
              <a:spLocks/>
            </p:cNvSpPr>
            <p:nvPr/>
          </p:nvSpPr>
          <p:spPr bwMode="auto">
            <a:xfrm>
              <a:off x="3331" y="2159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64" name="Freeform 677"/>
            <p:cNvSpPr>
              <a:spLocks/>
            </p:cNvSpPr>
            <p:nvPr/>
          </p:nvSpPr>
          <p:spPr bwMode="auto">
            <a:xfrm>
              <a:off x="3330" y="2163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65" name="Freeform 678"/>
            <p:cNvSpPr>
              <a:spLocks/>
            </p:cNvSpPr>
            <p:nvPr/>
          </p:nvSpPr>
          <p:spPr bwMode="auto">
            <a:xfrm>
              <a:off x="3329" y="2166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1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66" name="Freeform 679"/>
            <p:cNvSpPr>
              <a:spLocks/>
            </p:cNvSpPr>
            <p:nvPr/>
          </p:nvSpPr>
          <p:spPr bwMode="auto">
            <a:xfrm>
              <a:off x="3328" y="2169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67" name="Freeform 680"/>
            <p:cNvSpPr>
              <a:spLocks/>
            </p:cNvSpPr>
            <p:nvPr/>
          </p:nvSpPr>
          <p:spPr bwMode="auto">
            <a:xfrm>
              <a:off x="3327" y="2172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68" name="Freeform 681"/>
            <p:cNvSpPr>
              <a:spLocks/>
            </p:cNvSpPr>
            <p:nvPr/>
          </p:nvSpPr>
          <p:spPr bwMode="auto">
            <a:xfrm>
              <a:off x="3326" y="2175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69" name="Freeform 682"/>
            <p:cNvSpPr>
              <a:spLocks/>
            </p:cNvSpPr>
            <p:nvPr/>
          </p:nvSpPr>
          <p:spPr bwMode="auto">
            <a:xfrm>
              <a:off x="3325" y="2179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70" name="Freeform 683"/>
            <p:cNvSpPr>
              <a:spLocks/>
            </p:cNvSpPr>
            <p:nvPr/>
          </p:nvSpPr>
          <p:spPr bwMode="auto">
            <a:xfrm>
              <a:off x="3324" y="2182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71" name="Freeform 684"/>
            <p:cNvSpPr>
              <a:spLocks/>
            </p:cNvSpPr>
            <p:nvPr/>
          </p:nvSpPr>
          <p:spPr bwMode="auto">
            <a:xfrm>
              <a:off x="3323" y="2185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72" name="Freeform 685"/>
            <p:cNvSpPr>
              <a:spLocks/>
            </p:cNvSpPr>
            <p:nvPr/>
          </p:nvSpPr>
          <p:spPr bwMode="auto">
            <a:xfrm>
              <a:off x="3322" y="2188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73" name="Freeform 686"/>
            <p:cNvSpPr>
              <a:spLocks/>
            </p:cNvSpPr>
            <p:nvPr/>
          </p:nvSpPr>
          <p:spPr bwMode="auto">
            <a:xfrm>
              <a:off x="3321" y="2192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74" name="Freeform 687"/>
            <p:cNvSpPr>
              <a:spLocks/>
            </p:cNvSpPr>
            <p:nvPr/>
          </p:nvSpPr>
          <p:spPr bwMode="auto">
            <a:xfrm>
              <a:off x="3320" y="2195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75" name="Freeform 688"/>
            <p:cNvSpPr>
              <a:spLocks/>
            </p:cNvSpPr>
            <p:nvPr/>
          </p:nvSpPr>
          <p:spPr bwMode="auto">
            <a:xfrm>
              <a:off x="3319" y="2199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76" name="Freeform 689"/>
            <p:cNvSpPr>
              <a:spLocks/>
            </p:cNvSpPr>
            <p:nvPr/>
          </p:nvSpPr>
          <p:spPr bwMode="auto">
            <a:xfrm>
              <a:off x="3318" y="220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77" name="Freeform 690"/>
            <p:cNvSpPr>
              <a:spLocks/>
            </p:cNvSpPr>
            <p:nvPr/>
          </p:nvSpPr>
          <p:spPr bwMode="auto">
            <a:xfrm>
              <a:off x="3317" y="2205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78" name="Freeform 691"/>
            <p:cNvSpPr>
              <a:spLocks/>
            </p:cNvSpPr>
            <p:nvPr/>
          </p:nvSpPr>
          <p:spPr bwMode="auto">
            <a:xfrm>
              <a:off x="3316" y="2208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79" name="Freeform 692"/>
            <p:cNvSpPr>
              <a:spLocks/>
            </p:cNvSpPr>
            <p:nvPr/>
          </p:nvSpPr>
          <p:spPr bwMode="auto">
            <a:xfrm>
              <a:off x="3315" y="2212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80" name="Freeform 693"/>
            <p:cNvSpPr>
              <a:spLocks/>
            </p:cNvSpPr>
            <p:nvPr/>
          </p:nvSpPr>
          <p:spPr bwMode="auto">
            <a:xfrm>
              <a:off x="3314" y="2215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81" name="Freeform 694"/>
            <p:cNvSpPr>
              <a:spLocks/>
            </p:cNvSpPr>
            <p:nvPr/>
          </p:nvSpPr>
          <p:spPr bwMode="auto">
            <a:xfrm>
              <a:off x="3313" y="2218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82" name="Freeform 695"/>
            <p:cNvSpPr>
              <a:spLocks/>
            </p:cNvSpPr>
            <p:nvPr/>
          </p:nvSpPr>
          <p:spPr bwMode="auto">
            <a:xfrm>
              <a:off x="3312" y="2221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83" name="Freeform 696"/>
            <p:cNvSpPr>
              <a:spLocks/>
            </p:cNvSpPr>
            <p:nvPr/>
          </p:nvSpPr>
          <p:spPr bwMode="auto">
            <a:xfrm>
              <a:off x="3311" y="2225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84" name="Freeform 697"/>
            <p:cNvSpPr>
              <a:spLocks/>
            </p:cNvSpPr>
            <p:nvPr/>
          </p:nvSpPr>
          <p:spPr bwMode="auto">
            <a:xfrm>
              <a:off x="3310" y="2228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85" name="Freeform 698"/>
            <p:cNvSpPr>
              <a:spLocks/>
            </p:cNvSpPr>
            <p:nvPr/>
          </p:nvSpPr>
          <p:spPr bwMode="auto">
            <a:xfrm>
              <a:off x="3309" y="2232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86" name="Freeform 699"/>
            <p:cNvSpPr>
              <a:spLocks/>
            </p:cNvSpPr>
            <p:nvPr/>
          </p:nvSpPr>
          <p:spPr bwMode="auto">
            <a:xfrm>
              <a:off x="3308" y="2234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87" name="Freeform 700"/>
            <p:cNvSpPr>
              <a:spLocks/>
            </p:cNvSpPr>
            <p:nvPr/>
          </p:nvSpPr>
          <p:spPr bwMode="auto">
            <a:xfrm>
              <a:off x="3307" y="2238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88" name="Freeform 701"/>
            <p:cNvSpPr>
              <a:spLocks/>
            </p:cNvSpPr>
            <p:nvPr/>
          </p:nvSpPr>
          <p:spPr bwMode="auto">
            <a:xfrm>
              <a:off x="3306" y="224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89" name="Freeform 702"/>
            <p:cNvSpPr>
              <a:spLocks/>
            </p:cNvSpPr>
            <p:nvPr/>
          </p:nvSpPr>
          <p:spPr bwMode="auto">
            <a:xfrm>
              <a:off x="3305" y="2245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90" name="Freeform 703"/>
            <p:cNvSpPr>
              <a:spLocks/>
            </p:cNvSpPr>
            <p:nvPr/>
          </p:nvSpPr>
          <p:spPr bwMode="auto">
            <a:xfrm>
              <a:off x="3304" y="2248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91" name="Freeform 704"/>
            <p:cNvSpPr>
              <a:spLocks/>
            </p:cNvSpPr>
            <p:nvPr/>
          </p:nvSpPr>
          <p:spPr bwMode="auto">
            <a:xfrm>
              <a:off x="3303" y="2251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92" name="Freeform 705"/>
            <p:cNvSpPr>
              <a:spLocks/>
            </p:cNvSpPr>
            <p:nvPr/>
          </p:nvSpPr>
          <p:spPr bwMode="auto">
            <a:xfrm>
              <a:off x="3302" y="225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93" name="Freeform 706"/>
            <p:cNvSpPr>
              <a:spLocks/>
            </p:cNvSpPr>
            <p:nvPr/>
          </p:nvSpPr>
          <p:spPr bwMode="auto">
            <a:xfrm>
              <a:off x="3301" y="2258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94" name="Freeform 707"/>
            <p:cNvSpPr>
              <a:spLocks/>
            </p:cNvSpPr>
            <p:nvPr/>
          </p:nvSpPr>
          <p:spPr bwMode="auto">
            <a:xfrm>
              <a:off x="3300" y="2261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95" name="Freeform 708"/>
            <p:cNvSpPr>
              <a:spLocks/>
            </p:cNvSpPr>
            <p:nvPr/>
          </p:nvSpPr>
          <p:spPr bwMode="auto">
            <a:xfrm>
              <a:off x="3299" y="2265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96" name="Freeform 709"/>
            <p:cNvSpPr>
              <a:spLocks/>
            </p:cNvSpPr>
            <p:nvPr/>
          </p:nvSpPr>
          <p:spPr bwMode="auto">
            <a:xfrm>
              <a:off x="3298" y="226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97" name="Freeform 710"/>
            <p:cNvSpPr>
              <a:spLocks/>
            </p:cNvSpPr>
            <p:nvPr/>
          </p:nvSpPr>
          <p:spPr bwMode="auto">
            <a:xfrm>
              <a:off x="3297" y="227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98" name="Freeform 711"/>
            <p:cNvSpPr>
              <a:spLocks/>
            </p:cNvSpPr>
            <p:nvPr/>
          </p:nvSpPr>
          <p:spPr bwMode="auto">
            <a:xfrm>
              <a:off x="3296" y="2274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799" name="Freeform 712"/>
            <p:cNvSpPr>
              <a:spLocks/>
            </p:cNvSpPr>
            <p:nvPr/>
          </p:nvSpPr>
          <p:spPr bwMode="auto">
            <a:xfrm>
              <a:off x="3295" y="2278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00" name="Freeform 713"/>
            <p:cNvSpPr>
              <a:spLocks/>
            </p:cNvSpPr>
            <p:nvPr/>
          </p:nvSpPr>
          <p:spPr bwMode="auto">
            <a:xfrm>
              <a:off x="3294" y="2281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01" name="Freeform 714"/>
            <p:cNvSpPr>
              <a:spLocks/>
            </p:cNvSpPr>
            <p:nvPr/>
          </p:nvSpPr>
          <p:spPr bwMode="auto">
            <a:xfrm>
              <a:off x="3292" y="228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02" name="Freeform 715"/>
            <p:cNvSpPr>
              <a:spLocks/>
            </p:cNvSpPr>
            <p:nvPr/>
          </p:nvSpPr>
          <p:spPr bwMode="auto">
            <a:xfrm>
              <a:off x="3292" y="2287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03" name="Freeform 716"/>
            <p:cNvSpPr>
              <a:spLocks/>
            </p:cNvSpPr>
            <p:nvPr/>
          </p:nvSpPr>
          <p:spPr bwMode="auto">
            <a:xfrm>
              <a:off x="3291" y="2291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04" name="Freeform 717"/>
            <p:cNvSpPr>
              <a:spLocks/>
            </p:cNvSpPr>
            <p:nvPr/>
          </p:nvSpPr>
          <p:spPr bwMode="auto">
            <a:xfrm>
              <a:off x="3290" y="2294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05" name="Freeform 718"/>
            <p:cNvSpPr>
              <a:spLocks/>
            </p:cNvSpPr>
            <p:nvPr/>
          </p:nvSpPr>
          <p:spPr bwMode="auto">
            <a:xfrm>
              <a:off x="3288" y="2298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06" name="Freeform 719"/>
            <p:cNvSpPr>
              <a:spLocks/>
            </p:cNvSpPr>
            <p:nvPr/>
          </p:nvSpPr>
          <p:spPr bwMode="auto">
            <a:xfrm>
              <a:off x="3288" y="2300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07" name="Freeform 720"/>
            <p:cNvSpPr>
              <a:spLocks/>
            </p:cNvSpPr>
            <p:nvPr/>
          </p:nvSpPr>
          <p:spPr bwMode="auto">
            <a:xfrm>
              <a:off x="3287" y="2304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08" name="Freeform 721"/>
            <p:cNvSpPr>
              <a:spLocks/>
            </p:cNvSpPr>
            <p:nvPr/>
          </p:nvSpPr>
          <p:spPr bwMode="auto">
            <a:xfrm>
              <a:off x="3286" y="2307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09" name="Freeform 722"/>
            <p:cNvSpPr>
              <a:spLocks/>
            </p:cNvSpPr>
            <p:nvPr/>
          </p:nvSpPr>
          <p:spPr bwMode="auto">
            <a:xfrm>
              <a:off x="3284" y="2311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10" name="Freeform 723"/>
            <p:cNvSpPr>
              <a:spLocks/>
            </p:cNvSpPr>
            <p:nvPr/>
          </p:nvSpPr>
          <p:spPr bwMode="auto">
            <a:xfrm>
              <a:off x="3284" y="2313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11" name="Freeform 724"/>
            <p:cNvSpPr>
              <a:spLocks/>
            </p:cNvSpPr>
            <p:nvPr/>
          </p:nvSpPr>
          <p:spPr bwMode="auto">
            <a:xfrm>
              <a:off x="3283" y="231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12" name="Freeform 725"/>
            <p:cNvSpPr>
              <a:spLocks/>
            </p:cNvSpPr>
            <p:nvPr/>
          </p:nvSpPr>
          <p:spPr bwMode="auto">
            <a:xfrm>
              <a:off x="3282" y="2320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13" name="Freeform 726"/>
            <p:cNvSpPr>
              <a:spLocks/>
            </p:cNvSpPr>
            <p:nvPr/>
          </p:nvSpPr>
          <p:spPr bwMode="auto">
            <a:xfrm>
              <a:off x="3280" y="2324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14" name="Freeform 727"/>
            <p:cNvSpPr>
              <a:spLocks/>
            </p:cNvSpPr>
            <p:nvPr/>
          </p:nvSpPr>
          <p:spPr bwMode="auto">
            <a:xfrm>
              <a:off x="3280" y="2327"/>
              <a:ext cx="1" cy="2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15" name="Freeform 728"/>
            <p:cNvSpPr>
              <a:spLocks/>
            </p:cNvSpPr>
            <p:nvPr/>
          </p:nvSpPr>
          <p:spPr bwMode="auto">
            <a:xfrm>
              <a:off x="3279" y="2330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16" name="Freeform 729"/>
            <p:cNvSpPr>
              <a:spLocks/>
            </p:cNvSpPr>
            <p:nvPr/>
          </p:nvSpPr>
          <p:spPr bwMode="auto">
            <a:xfrm>
              <a:off x="3278" y="233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17" name="Freeform 730"/>
            <p:cNvSpPr>
              <a:spLocks/>
            </p:cNvSpPr>
            <p:nvPr/>
          </p:nvSpPr>
          <p:spPr bwMode="auto">
            <a:xfrm>
              <a:off x="3276" y="2337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18" name="Freeform 731"/>
            <p:cNvSpPr>
              <a:spLocks/>
            </p:cNvSpPr>
            <p:nvPr/>
          </p:nvSpPr>
          <p:spPr bwMode="auto">
            <a:xfrm>
              <a:off x="3276" y="2340"/>
              <a:ext cx="1" cy="2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19" name="Freeform 732"/>
            <p:cNvSpPr>
              <a:spLocks/>
            </p:cNvSpPr>
            <p:nvPr/>
          </p:nvSpPr>
          <p:spPr bwMode="auto">
            <a:xfrm>
              <a:off x="3275" y="2344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20" name="Freeform 733"/>
            <p:cNvSpPr>
              <a:spLocks/>
            </p:cNvSpPr>
            <p:nvPr/>
          </p:nvSpPr>
          <p:spPr bwMode="auto">
            <a:xfrm>
              <a:off x="3273" y="2346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21" name="Freeform 734"/>
            <p:cNvSpPr>
              <a:spLocks/>
            </p:cNvSpPr>
            <p:nvPr/>
          </p:nvSpPr>
          <p:spPr bwMode="auto">
            <a:xfrm>
              <a:off x="3273" y="235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22" name="Freeform 735"/>
            <p:cNvSpPr>
              <a:spLocks/>
            </p:cNvSpPr>
            <p:nvPr/>
          </p:nvSpPr>
          <p:spPr bwMode="auto">
            <a:xfrm>
              <a:off x="3272" y="2353"/>
              <a:ext cx="1" cy="2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23" name="Freeform 736"/>
            <p:cNvSpPr>
              <a:spLocks/>
            </p:cNvSpPr>
            <p:nvPr/>
          </p:nvSpPr>
          <p:spPr bwMode="auto">
            <a:xfrm>
              <a:off x="3271" y="2357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24" name="Freeform 737"/>
            <p:cNvSpPr>
              <a:spLocks/>
            </p:cNvSpPr>
            <p:nvPr/>
          </p:nvSpPr>
          <p:spPr bwMode="auto">
            <a:xfrm>
              <a:off x="3269" y="2360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25" name="Freeform 738"/>
            <p:cNvSpPr>
              <a:spLocks/>
            </p:cNvSpPr>
            <p:nvPr/>
          </p:nvSpPr>
          <p:spPr bwMode="auto">
            <a:xfrm>
              <a:off x="3269" y="2363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26" name="Freeform 739"/>
            <p:cNvSpPr>
              <a:spLocks/>
            </p:cNvSpPr>
            <p:nvPr/>
          </p:nvSpPr>
          <p:spPr bwMode="auto">
            <a:xfrm>
              <a:off x="3268" y="2366"/>
              <a:ext cx="1" cy="2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27" name="Freeform 740"/>
            <p:cNvSpPr>
              <a:spLocks/>
            </p:cNvSpPr>
            <p:nvPr/>
          </p:nvSpPr>
          <p:spPr bwMode="auto">
            <a:xfrm>
              <a:off x="3267" y="2370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28" name="Freeform 741"/>
            <p:cNvSpPr>
              <a:spLocks/>
            </p:cNvSpPr>
            <p:nvPr/>
          </p:nvSpPr>
          <p:spPr bwMode="auto">
            <a:xfrm>
              <a:off x="3265" y="237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1011829" name="Freeform 742"/>
            <p:cNvSpPr>
              <a:spLocks/>
            </p:cNvSpPr>
            <p:nvPr/>
          </p:nvSpPr>
          <p:spPr bwMode="auto">
            <a:xfrm>
              <a:off x="3265" y="2377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67" name="Group 743"/>
          <p:cNvGrpSpPr>
            <a:grpSpLocks/>
          </p:cNvGrpSpPr>
          <p:nvPr/>
        </p:nvGrpSpPr>
        <p:grpSpPr bwMode="auto">
          <a:xfrm>
            <a:off x="5334000" y="3276600"/>
            <a:ext cx="2586038" cy="496888"/>
            <a:chOff x="3360" y="2064"/>
            <a:chExt cx="1629" cy="313"/>
          </a:xfrm>
        </p:grpSpPr>
        <p:grpSp>
          <p:nvGrpSpPr>
            <p:cNvPr id="645646" name="Group 744"/>
            <p:cNvGrpSpPr>
              <a:grpSpLocks/>
            </p:cNvGrpSpPr>
            <p:nvPr/>
          </p:nvGrpSpPr>
          <p:grpSpPr bwMode="auto">
            <a:xfrm>
              <a:off x="3360" y="2064"/>
              <a:ext cx="629" cy="122"/>
              <a:chOff x="3360" y="2064"/>
              <a:chExt cx="629" cy="122"/>
            </a:xfrm>
          </p:grpSpPr>
          <p:sp>
            <p:nvSpPr>
              <p:cNvPr id="645966" name="Freeform 745"/>
              <p:cNvSpPr>
                <a:spLocks/>
              </p:cNvSpPr>
              <p:nvPr/>
            </p:nvSpPr>
            <p:spPr bwMode="auto">
              <a:xfrm>
                <a:off x="3360" y="206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67" name="Freeform 746"/>
              <p:cNvSpPr>
                <a:spLocks/>
              </p:cNvSpPr>
              <p:nvPr/>
            </p:nvSpPr>
            <p:spPr bwMode="auto">
              <a:xfrm>
                <a:off x="3364" y="206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68" name="Freeform 747"/>
              <p:cNvSpPr>
                <a:spLocks/>
              </p:cNvSpPr>
              <p:nvPr/>
            </p:nvSpPr>
            <p:spPr bwMode="auto">
              <a:xfrm>
                <a:off x="3367" y="206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69" name="Freeform 748"/>
              <p:cNvSpPr>
                <a:spLocks/>
              </p:cNvSpPr>
              <p:nvPr/>
            </p:nvSpPr>
            <p:spPr bwMode="auto">
              <a:xfrm>
                <a:off x="3370" y="206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70" name="Freeform 749"/>
              <p:cNvSpPr>
                <a:spLocks/>
              </p:cNvSpPr>
              <p:nvPr/>
            </p:nvSpPr>
            <p:spPr bwMode="auto">
              <a:xfrm>
                <a:off x="3373" y="2066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71" name="Freeform 750"/>
              <p:cNvSpPr>
                <a:spLocks/>
              </p:cNvSpPr>
              <p:nvPr/>
            </p:nvSpPr>
            <p:spPr bwMode="auto">
              <a:xfrm>
                <a:off x="3376" y="2066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72" name="Freeform 751"/>
              <p:cNvSpPr>
                <a:spLocks/>
              </p:cNvSpPr>
              <p:nvPr/>
            </p:nvSpPr>
            <p:spPr bwMode="auto">
              <a:xfrm>
                <a:off x="3380" y="2067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73" name="Freeform 752"/>
              <p:cNvSpPr>
                <a:spLocks/>
              </p:cNvSpPr>
              <p:nvPr/>
            </p:nvSpPr>
            <p:spPr bwMode="auto">
              <a:xfrm>
                <a:off x="3383" y="2068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74" name="Freeform 753"/>
              <p:cNvSpPr>
                <a:spLocks/>
              </p:cNvSpPr>
              <p:nvPr/>
            </p:nvSpPr>
            <p:spPr bwMode="auto">
              <a:xfrm>
                <a:off x="3386" y="206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75" name="Freeform 754"/>
              <p:cNvSpPr>
                <a:spLocks/>
              </p:cNvSpPr>
              <p:nvPr/>
            </p:nvSpPr>
            <p:spPr bwMode="auto">
              <a:xfrm>
                <a:off x="3388" y="206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76" name="Freeform 755"/>
              <p:cNvSpPr>
                <a:spLocks/>
              </p:cNvSpPr>
              <p:nvPr/>
            </p:nvSpPr>
            <p:spPr bwMode="auto">
              <a:xfrm>
                <a:off x="3392" y="2070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77" name="Freeform 756"/>
              <p:cNvSpPr>
                <a:spLocks/>
              </p:cNvSpPr>
              <p:nvPr/>
            </p:nvSpPr>
            <p:spPr bwMode="auto">
              <a:xfrm>
                <a:off x="3395" y="207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78" name="Freeform 757"/>
              <p:cNvSpPr>
                <a:spLocks/>
              </p:cNvSpPr>
              <p:nvPr/>
            </p:nvSpPr>
            <p:spPr bwMode="auto">
              <a:xfrm>
                <a:off x="3398" y="207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79" name="Freeform 758"/>
              <p:cNvSpPr>
                <a:spLocks/>
              </p:cNvSpPr>
              <p:nvPr/>
            </p:nvSpPr>
            <p:spPr bwMode="auto">
              <a:xfrm>
                <a:off x="3401" y="2072"/>
                <a:ext cx="2" cy="1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1 w 4"/>
                  <a:gd name="T11" fmla="*/ 0 h 3"/>
                  <a:gd name="T12" fmla="*/ 1 w 4"/>
                  <a:gd name="T13" fmla="*/ 0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80" name="Freeform 759"/>
              <p:cNvSpPr>
                <a:spLocks/>
              </p:cNvSpPr>
              <p:nvPr/>
            </p:nvSpPr>
            <p:spPr bwMode="auto">
              <a:xfrm>
                <a:off x="3404" y="2072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81" name="Freeform 760"/>
              <p:cNvSpPr>
                <a:spLocks/>
              </p:cNvSpPr>
              <p:nvPr/>
            </p:nvSpPr>
            <p:spPr bwMode="auto">
              <a:xfrm>
                <a:off x="3408" y="2072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82" name="Freeform 761"/>
              <p:cNvSpPr>
                <a:spLocks/>
              </p:cNvSpPr>
              <p:nvPr/>
            </p:nvSpPr>
            <p:spPr bwMode="auto">
              <a:xfrm>
                <a:off x="3411" y="2073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83" name="Freeform 762"/>
              <p:cNvSpPr>
                <a:spLocks/>
              </p:cNvSpPr>
              <p:nvPr/>
            </p:nvSpPr>
            <p:spPr bwMode="auto">
              <a:xfrm>
                <a:off x="3414" y="2074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84" name="Freeform 763"/>
              <p:cNvSpPr>
                <a:spLocks/>
              </p:cNvSpPr>
              <p:nvPr/>
            </p:nvSpPr>
            <p:spPr bwMode="auto">
              <a:xfrm>
                <a:off x="3417" y="2075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85" name="Freeform 764"/>
              <p:cNvSpPr>
                <a:spLocks/>
              </p:cNvSpPr>
              <p:nvPr/>
            </p:nvSpPr>
            <p:spPr bwMode="auto">
              <a:xfrm>
                <a:off x="3420" y="207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86" name="Freeform 765"/>
              <p:cNvSpPr>
                <a:spLocks/>
              </p:cNvSpPr>
              <p:nvPr/>
            </p:nvSpPr>
            <p:spPr bwMode="auto">
              <a:xfrm>
                <a:off x="3424" y="2076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87" name="Freeform 766"/>
              <p:cNvSpPr>
                <a:spLocks/>
              </p:cNvSpPr>
              <p:nvPr/>
            </p:nvSpPr>
            <p:spPr bwMode="auto">
              <a:xfrm>
                <a:off x="3427" y="2077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88" name="Freeform 767"/>
              <p:cNvSpPr>
                <a:spLocks/>
              </p:cNvSpPr>
              <p:nvPr/>
            </p:nvSpPr>
            <p:spPr bwMode="auto">
              <a:xfrm>
                <a:off x="3430" y="2077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89" name="Freeform 768"/>
              <p:cNvSpPr>
                <a:spLocks/>
              </p:cNvSpPr>
              <p:nvPr/>
            </p:nvSpPr>
            <p:spPr bwMode="auto">
              <a:xfrm>
                <a:off x="3433" y="207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90" name="Freeform 769"/>
              <p:cNvSpPr>
                <a:spLocks/>
              </p:cNvSpPr>
              <p:nvPr/>
            </p:nvSpPr>
            <p:spPr bwMode="auto">
              <a:xfrm>
                <a:off x="3436" y="2078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91" name="Freeform 770"/>
              <p:cNvSpPr>
                <a:spLocks/>
              </p:cNvSpPr>
              <p:nvPr/>
            </p:nvSpPr>
            <p:spPr bwMode="auto">
              <a:xfrm>
                <a:off x="3439" y="2078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92" name="Freeform 771"/>
              <p:cNvSpPr>
                <a:spLocks/>
              </p:cNvSpPr>
              <p:nvPr/>
            </p:nvSpPr>
            <p:spPr bwMode="auto">
              <a:xfrm>
                <a:off x="3442" y="207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93" name="Freeform 772"/>
              <p:cNvSpPr>
                <a:spLocks/>
              </p:cNvSpPr>
              <p:nvPr/>
            </p:nvSpPr>
            <p:spPr bwMode="auto">
              <a:xfrm>
                <a:off x="3445" y="2080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94" name="Freeform 773"/>
              <p:cNvSpPr>
                <a:spLocks/>
              </p:cNvSpPr>
              <p:nvPr/>
            </p:nvSpPr>
            <p:spPr bwMode="auto">
              <a:xfrm>
                <a:off x="3448" y="2081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95" name="Freeform 774"/>
              <p:cNvSpPr>
                <a:spLocks/>
              </p:cNvSpPr>
              <p:nvPr/>
            </p:nvSpPr>
            <p:spPr bwMode="auto">
              <a:xfrm>
                <a:off x="3452" y="2081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96" name="Freeform 775"/>
              <p:cNvSpPr>
                <a:spLocks/>
              </p:cNvSpPr>
              <p:nvPr/>
            </p:nvSpPr>
            <p:spPr bwMode="auto">
              <a:xfrm>
                <a:off x="3455" y="2082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97" name="Freeform 776"/>
              <p:cNvSpPr>
                <a:spLocks/>
              </p:cNvSpPr>
              <p:nvPr/>
            </p:nvSpPr>
            <p:spPr bwMode="auto">
              <a:xfrm>
                <a:off x="3458" y="2083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98" name="Freeform 777"/>
              <p:cNvSpPr>
                <a:spLocks/>
              </p:cNvSpPr>
              <p:nvPr/>
            </p:nvSpPr>
            <p:spPr bwMode="auto">
              <a:xfrm>
                <a:off x="3461" y="2083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99" name="Freeform 778"/>
              <p:cNvSpPr>
                <a:spLocks/>
              </p:cNvSpPr>
              <p:nvPr/>
            </p:nvSpPr>
            <p:spPr bwMode="auto">
              <a:xfrm>
                <a:off x="3464" y="208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00" name="Freeform 779"/>
              <p:cNvSpPr>
                <a:spLocks/>
              </p:cNvSpPr>
              <p:nvPr/>
            </p:nvSpPr>
            <p:spPr bwMode="auto">
              <a:xfrm>
                <a:off x="3468" y="2085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01" name="Freeform 780"/>
              <p:cNvSpPr>
                <a:spLocks/>
              </p:cNvSpPr>
              <p:nvPr/>
            </p:nvSpPr>
            <p:spPr bwMode="auto">
              <a:xfrm>
                <a:off x="3471" y="2085"/>
                <a:ext cx="1" cy="1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02" name="Freeform 781"/>
              <p:cNvSpPr>
                <a:spLocks/>
              </p:cNvSpPr>
              <p:nvPr/>
            </p:nvSpPr>
            <p:spPr bwMode="auto">
              <a:xfrm>
                <a:off x="3474" y="208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03" name="Freeform 782"/>
              <p:cNvSpPr>
                <a:spLocks/>
              </p:cNvSpPr>
              <p:nvPr/>
            </p:nvSpPr>
            <p:spPr bwMode="auto">
              <a:xfrm>
                <a:off x="3477" y="208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04" name="Freeform 783"/>
              <p:cNvSpPr>
                <a:spLocks/>
              </p:cNvSpPr>
              <p:nvPr/>
            </p:nvSpPr>
            <p:spPr bwMode="auto">
              <a:xfrm>
                <a:off x="3480" y="208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05" name="Freeform 784"/>
              <p:cNvSpPr>
                <a:spLocks/>
              </p:cNvSpPr>
              <p:nvPr/>
            </p:nvSpPr>
            <p:spPr bwMode="auto">
              <a:xfrm>
                <a:off x="3484" y="2087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06" name="Freeform 785"/>
              <p:cNvSpPr>
                <a:spLocks/>
              </p:cNvSpPr>
              <p:nvPr/>
            </p:nvSpPr>
            <p:spPr bwMode="auto">
              <a:xfrm>
                <a:off x="3487" y="2088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07" name="Freeform 786"/>
              <p:cNvSpPr>
                <a:spLocks/>
              </p:cNvSpPr>
              <p:nvPr/>
            </p:nvSpPr>
            <p:spPr bwMode="auto">
              <a:xfrm>
                <a:off x="3489" y="208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08" name="Freeform 787"/>
              <p:cNvSpPr>
                <a:spLocks/>
              </p:cNvSpPr>
              <p:nvPr/>
            </p:nvSpPr>
            <p:spPr bwMode="auto">
              <a:xfrm>
                <a:off x="3492" y="208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09" name="Freeform 788"/>
              <p:cNvSpPr>
                <a:spLocks/>
              </p:cNvSpPr>
              <p:nvPr/>
            </p:nvSpPr>
            <p:spPr bwMode="auto">
              <a:xfrm>
                <a:off x="3495" y="209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10" name="Freeform 789"/>
              <p:cNvSpPr>
                <a:spLocks/>
              </p:cNvSpPr>
              <p:nvPr/>
            </p:nvSpPr>
            <p:spPr bwMode="auto">
              <a:xfrm>
                <a:off x="3499" y="2091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11" name="Freeform 790"/>
              <p:cNvSpPr>
                <a:spLocks/>
              </p:cNvSpPr>
              <p:nvPr/>
            </p:nvSpPr>
            <p:spPr bwMode="auto">
              <a:xfrm>
                <a:off x="3502" y="209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12" name="Freeform 791"/>
              <p:cNvSpPr>
                <a:spLocks/>
              </p:cNvSpPr>
              <p:nvPr/>
            </p:nvSpPr>
            <p:spPr bwMode="auto">
              <a:xfrm>
                <a:off x="3505" y="209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13" name="Freeform 792"/>
              <p:cNvSpPr>
                <a:spLocks/>
              </p:cNvSpPr>
              <p:nvPr/>
            </p:nvSpPr>
            <p:spPr bwMode="auto">
              <a:xfrm>
                <a:off x="3508" y="2092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14" name="Freeform 793"/>
              <p:cNvSpPr>
                <a:spLocks/>
              </p:cNvSpPr>
              <p:nvPr/>
            </p:nvSpPr>
            <p:spPr bwMode="auto">
              <a:xfrm>
                <a:off x="3511" y="2092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15" name="Freeform 794"/>
              <p:cNvSpPr>
                <a:spLocks/>
              </p:cNvSpPr>
              <p:nvPr/>
            </p:nvSpPr>
            <p:spPr bwMode="auto">
              <a:xfrm>
                <a:off x="3515" y="2093"/>
                <a:ext cx="1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16" name="Freeform 795"/>
              <p:cNvSpPr>
                <a:spLocks/>
              </p:cNvSpPr>
              <p:nvPr/>
            </p:nvSpPr>
            <p:spPr bwMode="auto">
              <a:xfrm>
                <a:off x="3518" y="2094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17" name="Freeform 796"/>
              <p:cNvSpPr>
                <a:spLocks/>
              </p:cNvSpPr>
              <p:nvPr/>
            </p:nvSpPr>
            <p:spPr bwMode="auto">
              <a:xfrm>
                <a:off x="3521" y="209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18" name="Freeform 797"/>
              <p:cNvSpPr>
                <a:spLocks/>
              </p:cNvSpPr>
              <p:nvPr/>
            </p:nvSpPr>
            <p:spPr bwMode="auto">
              <a:xfrm>
                <a:off x="3524" y="209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19" name="Freeform 798"/>
              <p:cNvSpPr>
                <a:spLocks/>
              </p:cNvSpPr>
              <p:nvPr/>
            </p:nvSpPr>
            <p:spPr bwMode="auto">
              <a:xfrm>
                <a:off x="3527" y="2096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20" name="Freeform 799"/>
              <p:cNvSpPr>
                <a:spLocks/>
              </p:cNvSpPr>
              <p:nvPr/>
            </p:nvSpPr>
            <p:spPr bwMode="auto">
              <a:xfrm>
                <a:off x="3531" y="2097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21" name="Freeform 800"/>
              <p:cNvSpPr>
                <a:spLocks/>
              </p:cNvSpPr>
              <p:nvPr/>
            </p:nvSpPr>
            <p:spPr bwMode="auto">
              <a:xfrm>
                <a:off x="3534" y="2097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22" name="Freeform 801"/>
              <p:cNvSpPr>
                <a:spLocks/>
              </p:cNvSpPr>
              <p:nvPr/>
            </p:nvSpPr>
            <p:spPr bwMode="auto">
              <a:xfrm>
                <a:off x="3537" y="2098"/>
                <a:ext cx="2" cy="1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23" name="Freeform 802"/>
              <p:cNvSpPr>
                <a:spLocks/>
              </p:cNvSpPr>
              <p:nvPr/>
            </p:nvSpPr>
            <p:spPr bwMode="auto">
              <a:xfrm>
                <a:off x="3540" y="2098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24" name="Freeform 803"/>
              <p:cNvSpPr>
                <a:spLocks/>
              </p:cNvSpPr>
              <p:nvPr/>
            </p:nvSpPr>
            <p:spPr bwMode="auto">
              <a:xfrm>
                <a:off x="3543" y="209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25" name="Freeform 804"/>
              <p:cNvSpPr>
                <a:spLocks/>
              </p:cNvSpPr>
              <p:nvPr/>
            </p:nvSpPr>
            <p:spPr bwMode="auto">
              <a:xfrm>
                <a:off x="3546" y="2099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26" name="Freeform 805"/>
              <p:cNvSpPr>
                <a:spLocks/>
              </p:cNvSpPr>
              <p:nvPr/>
            </p:nvSpPr>
            <p:spPr bwMode="auto">
              <a:xfrm>
                <a:off x="3549" y="2100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27" name="Freeform 806"/>
              <p:cNvSpPr>
                <a:spLocks/>
              </p:cNvSpPr>
              <p:nvPr/>
            </p:nvSpPr>
            <p:spPr bwMode="auto">
              <a:xfrm>
                <a:off x="3552" y="2101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1 h 3"/>
                  <a:gd name="T6" fmla="*/ 1 w 4"/>
                  <a:gd name="T7" fmla="*/ 1 h 3"/>
                  <a:gd name="T8" fmla="*/ 1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28" name="Freeform 807"/>
              <p:cNvSpPr>
                <a:spLocks/>
              </p:cNvSpPr>
              <p:nvPr/>
            </p:nvSpPr>
            <p:spPr bwMode="auto">
              <a:xfrm>
                <a:off x="3555" y="210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29" name="Freeform 808"/>
              <p:cNvSpPr>
                <a:spLocks/>
              </p:cNvSpPr>
              <p:nvPr/>
            </p:nvSpPr>
            <p:spPr bwMode="auto">
              <a:xfrm>
                <a:off x="3559" y="2102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30" name="Freeform 809"/>
              <p:cNvSpPr>
                <a:spLocks/>
              </p:cNvSpPr>
              <p:nvPr/>
            </p:nvSpPr>
            <p:spPr bwMode="auto">
              <a:xfrm>
                <a:off x="3562" y="2103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31" name="Freeform 810"/>
              <p:cNvSpPr>
                <a:spLocks/>
              </p:cNvSpPr>
              <p:nvPr/>
            </p:nvSpPr>
            <p:spPr bwMode="auto">
              <a:xfrm>
                <a:off x="3565" y="210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32" name="Freeform 811"/>
              <p:cNvSpPr>
                <a:spLocks/>
              </p:cNvSpPr>
              <p:nvPr/>
            </p:nvSpPr>
            <p:spPr bwMode="auto">
              <a:xfrm>
                <a:off x="3568" y="2104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1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33" name="Freeform 812"/>
              <p:cNvSpPr>
                <a:spLocks/>
              </p:cNvSpPr>
              <p:nvPr/>
            </p:nvSpPr>
            <p:spPr bwMode="auto">
              <a:xfrm>
                <a:off x="3571" y="2104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34" name="Freeform 813"/>
              <p:cNvSpPr>
                <a:spLocks/>
              </p:cNvSpPr>
              <p:nvPr/>
            </p:nvSpPr>
            <p:spPr bwMode="auto">
              <a:xfrm>
                <a:off x="3575" y="2104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35" name="Freeform 814"/>
              <p:cNvSpPr>
                <a:spLocks/>
              </p:cNvSpPr>
              <p:nvPr/>
            </p:nvSpPr>
            <p:spPr bwMode="auto">
              <a:xfrm>
                <a:off x="3578" y="2105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36" name="Freeform 815"/>
              <p:cNvSpPr>
                <a:spLocks/>
              </p:cNvSpPr>
              <p:nvPr/>
            </p:nvSpPr>
            <p:spPr bwMode="auto">
              <a:xfrm>
                <a:off x="3581" y="210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37" name="Freeform 816"/>
              <p:cNvSpPr>
                <a:spLocks/>
              </p:cNvSpPr>
              <p:nvPr/>
            </p:nvSpPr>
            <p:spPr bwMode="auto">
              <a:xfrm>
                <a:off x="3584" y="2106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38" name="Freeform 817"/>
              <p:cNvSpPr>
                <a:spLocks/>
              </p:cNvSpPr>
              <p:nvPr/>
            </p:nvSpPr>
            <p:spPr bwMode="auto">
              <a:xfrm>
                <a:off x="3587" y="2107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39" name="Freeform 818"/>
              <p:cNvSpPr>
                <a:spLocks/>
              </p:cNvSpPr>
              <p:nvPr/>
            </p:nvSpPr>
            <p:spPr bwMode="auto">
              <a:xfrm>
                <a:off x="3591" y="210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40" name="Freeform 819"/>
              <p:cNvSpPr>
                <a:spLocks/>
              </p:cNvSpPr>
              <p:nvPr/>
            </p:nvSpPr>
            <p:spPr bwMode="auto">
              <a:xfrm>
                <a:off x="3593" y="210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41" name="Freeform 820"/>
              <p:cNvSpPr>
                <a:spLocks/>
              </p:cNvSpPr>
              <p:nvPr/>
            </p:nvSpPr>
            <p:spPr bwMode="auto">
              <a:xfrm>
                <a:off x="3596" y="2109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1 h 3"/>
                  <a:gd name="T6" fmla="*/ 1 w 4"/>
                  <a:gd name="T7" fmla="*/ 1 h 3"/>
                  <a:gd name="T8" fmla="*/ 1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42" name="Freeform 821"/>
              <p:cNvSpPr>
                <a:spLocks/>
              </p:cNvSpPr>
              <p:nvPr/>
            </p:nvSpPr>
            <p:spPr bwMode="auto">
              <a:xfrm>
                <a:off x="3599" y="211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43" name="Freeform 822"/>
              <p:cNvSpPr>
                <a:spLocks/>
              </p:cNvSpPr>
              <p:nvPr/>
            </p:nvSpPr>
            <p:spPr bwMode="auto">
              <a:xfrm>
                <a:off x="3603" y="2111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44" name="Freeform 823"/>
              <p:cNvSpPr>
                <a:spLocks/>
              </p:cNvSpPr>
              <p:nvPr/>
            </p:nvSpPr>
            <p:spPr bwMode="auto">
              <a:xfrm>
                <a:off x="3606" y="2111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45" name="Freeform 824"/>
              <p:cNvSpPr>
                <a:spLocks/>
              </p:cNvSpPr>
              <p:nvPr/>
            </p:nvSpPr>
            <p:spPr bwMode="auto">
              <a:xfrm>
                <a:off x="3609" y="211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46" name="Freeform 825"/>
              <p:cNvSpPr>
                <a:spLocks/>
              </p:cNvSpPr>
              <p:nvPr/>
            </p:nvSpPr>
            <p:spPr bwMode="auto">
              <a:xfrm>
                <a:off x="3612" y="2112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1 w 4"/>
                  <a:gd name="T7" fmla="*/ 1 h 4"/>
                  <a:gd name="T8" fmla="*/ 1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47" name="Freeform 826"/>
              <p:cNvSpPr>
                <a:spLocks/>
              </p:cNvSpPr>
              <p:nvPr/>
            </p:nvSpPr>
            <p:spPr bwMode="auto">
              <a:xfrm>
                <a:off x="3615" y="211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48" name="Freeform 827"/>
              <p:cNvSpPr>
                <a:spLocks/>
              </p:cNvSpPr>
              <p:nvPr/>
            </p:nvSpPr>
            <p:spPr bwMode="auto">
              <a:xfrm>
                <a:off x="3619" y="2113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49" name="Freeform 828"/>
              <p:cNvSpPr>
                <a:spLocks/>
              </p:cNvSpPr>
              <p:nvPr/>
            </p:nvSpPr>
            <p:spPr bwMode="auto">
              <a:xfrm>
                <a:off x="3622" y="2114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50" name="Freeform 829"/>
              <p:cNvSpPr>
                <a:spLocks/>
              </p:cNvSpPr>
              <p:nvPr/>
            </p:nvSpPr>
            <p:spPr bwMode="auto">
              <a:xfrm>
                <a:off x="3625" y="211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51" name="Freeform 830"/>
              <p:cNvSpPr>
                <a:spLocks/>
              </p:cNvSpPr>
              <p:nvPr/>
            </p:nvSpPr>
            <p:spPr bwMode="auto">
              <a:xfrm>
                <a:off x="3628" y="2115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52" name="Freeform 831"/>
              <p:cNvSpPr>
                <a:spLocks/>
              </p:cNvSpPr>
              <p:nvPr/>
            </p:nvSpPr>
            <p:spPr bwMode="auto">
              <a:xfrm>
                <a:off x="3631" y="211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53" name="Freeform 832"/>
              <p:cNvSpPr>
                <a:spLocks/>
              </p:cNvSpPr>
              <p:nvPr/>
            </p:nvSpPr>
            <p:spPr bwMode="auto">
              <a:xfrm>
                <a:off x="3635" y="2117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54" name="Freeform 833"/>
              <p:cNvSpPr>
                <a:spLocks/>
              </p:cNvSpPr>
              <p:nvPr/>
            </p:nvSpPr>
            <p:spPr bwMode="auto">
              <a:xfrm>
                <a:off x="3638" y="2117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55" name="Freeform 834"/>
              <p:cNvSpPr>
                <a:spLocks/>
              </p:cNvSpPr>
              <p:nvPr/>
            </p:nvSpPr>
            <p:spPr bwMode="auto">
              <a:xfrm>
                <a:off x="3641" y="2117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56" name="Freeform 835"/>
              <p:cNvSpPr>
                <a:spLocks/>
              </p:cNvSpPr>
              <p:nvPr/>
            </p:nvSpPr>
            <p:spPr bwMode="auto">
              <a:xfrm>
                <a:off x="3643" y="2118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57" name="Freeform 836"/>
              <p:cNvSpPr>
                <a:spLocks/>
              </p:cNvSpPr>
              <p:nvPr/>
            </p:nvSpPr>
            <p:spPr bwMode="auto">
              <a:xfrm>
                <a:off x="3647" y="211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58" name="Freeform 837"/>
              <p:cNvSpPr>
                <a:spLocks/>
              </p:cNvSpPr>
              <p:nvPr/>
            </p:nvSpPr>
            <p:spPr bwMode="auto">
              <a:xfrm>
                <a:off x="3650" y="2119"/>
                <a:ext cx="1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59" name="Freeform 838"/>
              <p:cNvSpPr>
                <a:spLocks/>
              </p:cNvSpPr>
              <p:nvPr/>
            </p:nvSpPr>
            <p:spPr bwMode="auto">
              <a:xfrm>
                <a:off x="3653" y="2120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60" name="Freeform 839"/>
              <p:cNvSpPr>
                <a:spLocks/>
              </p:cNvSpPr>
              <p:nvPr/>
            </p:nvSpPr>
            <p:spPr bwMode="auto">
              <a:xfrm>
                <a:off x="3656" y="212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61" name="Freeform 840"/>
              <p:cNvSpPr>
                <a:spLocks/>
              </p:cNvSpPr>
              <p:nvPr/>
            </p:nvSpPr>
            <p:spPr bwMode="auto">
              <a:xfrm>
                <a:off x="3659" y="212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62" name="Freeform 841"/>
              <p:cNvSpPr>
                <a:spLocks/>
              </p:cNvSpPr>
              <p:nvPr/>
            </p:nvSpPr>
            <p:spPr bwMode="auto">
              <a:xfrm>
                <a:off x="3663" y="2122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63" name="Freeform 842"/>
              <p:cNvSpPr>
                <a:spLocks/>
              </p:cNvSpPr>
              <p:nvPr/>
            </p:nvSpPr>
            <p:spPr bwMode="auto">
              <a:xfrm>
                <a:off x="3666" y="2123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64" name="Freeform 843"/>
              <p:cNvSpPr>
                <a:spLocks/>
              </p:cNvSpPr>
              <p:nvPr/>
            </p:nvSpPr>
            <p:spPr bwMode="auto">
              <a:xfrm>
                <a:off x="3669" y="212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65" name="Freeform 844"/>
              <p:cNvSpPr>
                <a:spLocks/>
              </p:cNvSpPr>
              <p:nvPr/>
            </p:nvSpPr>
            <p:spPr bwMode="auto">
              <a:xfrm>
                <a:off x="3672" y="2124"/>
                <a:ext cx="2" cy="1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66" name="Freeform 845"/>
              <p:cNvSpPr>
                <a:spLocks/>
              </p:cNvSpPr>
              <p:nvPr/>
            </p:nvSpPr>
            <p:spPr bwMode="auto">
              <a:xfrm>
                <a:off x="3675" y="2124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67" name="Freeform 846"/>
              <p:cNvSpPr>
                <a:spLocks/>
              </p:cNvSpPr>
              <p:nvPr/>
            </p:nvSpPr>
            <p:spPr bwMode="auto">
              <a:xfrm>
                <a:off x="3679" y="2124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68" name="Freeform 847"/>
              <p:cNvSpPr>
                <a:spLocks/>
              </p:cNvSpPr>
              <p:nvPr/>
            </p:nvSpPr>
            <p:spPr bwMode="auto">
              <a:xfrm>
                <a:off x="3682" y="2125"/>
                <a:ext cx="1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69" name="Freeform 848"/>
              <p:cNvSpPr>
                <a:spLocks/>
              </p:cNvSpPr>
              <p:nvPr/>
            </p:nvSpPr>
            <p:spPr bwMode="auto">
              <a:xfrm>
                <a:off x="3685" y="212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70" name="Freeform 849"/>
              <p:cNvSpPr>
                <a:spLocks/>
              </p:cNvSpPr>
              <p:nvPr/>
            </p:nvSpPr>
            <p:spPr bwMode="auto">
              <a:xfrm>
                <a:off x="3688" y="212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71" name="Freeform 850"/>
              <p:cNvSpPr>
                <a:spLocks/>
              </p:cNvSpPr>
              <p:nvPr/>
            </p:nvSpPr>
            <p:spPr bwMode="auto">
              <a:xfrm>
                <a:off x="3691" y="2127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72" name="Freeform 851"/>
              <p:cNvSpPr>
                <a:spLocks/>
              </p:cNvSpPr>
              <p:nvPr/>
            </p:nvSpPr>
            <p:spPr bwMode="auto">
              <a:xfrm>
                <a:off x="3695" y="212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73" name="Freeform 852"/>
              <p:cNvSpPr>
                <a:spLocks/>
              </p:cNvSpPr>
              <p:nvPr/>
            </p:nvSpPr>
            <p:spPr bwMode="auto">
              <a:xfrm>
                <a:off x="3697" y="2129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74" name="Freeform 853"/>
              <p:cNvSpPr>
                <a:spLocks/>
              </p:cNvSpPr>
              <p:nvPr/>
            </p:nvSpPr>
            <p:spPr bwMode="auto">
              <a:xfrm>
                <a:off x="3700" y="2129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75" name="Freeform 854"/>
              <p:cNvSpPr>
                <a:spLocks/>
              </p:cNvSpPr>
              <p:nvPr/>
            </p:nvSpPr>
            <p:spPr bwMode="auto">
              <a:xfrm>
                <a:off x="3703" y="213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76" name="Freeform 855"/>
              <p:cNvSpPr>
                <a:spLocks/>
              </p:cNvSpPr>
              <p:nvPr/>
            </p:nvSpPr>
            <p:spPr bwMode="auto">
              <a:xfrm>
                <a:off x="3706" y="2130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77" name="Freeform 856"/>
              <p:cNvSpPr>
                <a:spLocks/>
              </p:cNvSpPr>
              <p:nvPr/>
            </p:nvSpPr>
            <p:spPr bwMode="auto">
              <a:xfrm>
                <a:off x="3710" y="2130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78" name="Freeform 857"/>
              <p:cNvSpPr>
                <a:spLocks/>
              </p:cNvSpPr>
              <p:nvPr/>
            </p:nvSpPr>
            <p:spPr bwMode="auto">
              <a:xfrm>
                <a:off x="3713" y="2131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79" name="Freeform 858"/>
              <p:cNvSpPr>
                <a:spLocks/>
              </p:cNvSpPr>
              <p:nvPr/>
            </p:nvSpPr>
            <p:spPr bwMode="auto">
              <a:xfrm>
                <a:off x="3716" y="213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80" name="Freeform 859"/>
              <p:cNvSpPr>
                <a:spLocks/>
              </p:cNvSpPr>
              <p:nvPr/>
            </p:nvSpPr>
            <p:spPr bwMode="auto">
              <a:xfrm>
                <a:off x="3719" y="213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81" name="Freeform 860"/>
              <p:cNvSpPr>
                <a:spLocks/>
              </p:cNvSpPr>
              <p:nvPr/>
            </p:nvSpPr>
            <p:spPr bwMode="auto">
              <a:xfrm>
                <a:off x="3722" y="2133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82" name="Freeform 861"/>
              <p:cNvSpPr>
                <a:spLocks/>
              </p:cNvSpPr>
              <p:nvPr/>
            </p:nvSpPr>
            <p:spPr bwMode="auto">
              <a:xfrm>
                <a:off x="3726" y="2134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83" name="Freeform 862"/>
              <p:cNvSpPr>
                <a:spLocks/>
              </p:cNvSpPr>
              <p:nvPr/>
            </p:nvSpPr>
            <p:spPr bwMode="auto">
              <a:xfrm>
                <a:off x="3729" y="2135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84" name="Freeform 863"/>
              <p:cNvSpPr>
                <a:spLocks/>
              </p:cNvSpPr>
              <p:nvPr/>
            </p:nvSpPr>
            <p:spPr bwMode="auto">
              <a:xfrm>
                <a:off x="3732" y="213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85" name="Freeform 864"/>
              <p:cNvSpPr>
                <a:spLocks/>
              </p:cNvSpPr>
              <p:nvPr/>
            </p:nvSpPr>
            <p:spPr bwMode="auto">
              <a:xfrm>
                <a:off x="3735" y="213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86" name="Freeform 865"/>
              <p:cNvSpPr>
                <a:spLocks/>
              </p:cNvSpPr>
              <p:nvPr/>
            </p:nvSpPr>
            <p:spPr bwMode="auto">
              <a:xfrm>
                <a:off x="3738" y="2137"/>
                <a:ext cx="2" cy="1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87" name="Freeform 866"/>
              <p:cNvSpPr>
                <a:spLocks/>
              </p:cNvSpPr>
              <p:nvPr/>
            </p:nvSpPr>
            <p:spPr bwMode="auto">
              <a:xfrm>
                <a:off x="3742" y="2137"/>
                <a:ext cx="1" cy="1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88" name="Freeform 867"/>
              <p:cNvSpPr>
                <a:spLocks/>
              </p:cNvSpPr>
              <p:nvPr/>
            </p:nvSpPr>
            <p:spPr bwMode="auto">
              <a:xfrm>
                <a:off x="3745" y="2137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89" name="Freeform 868"/>
              <p:cNvSpPr>
                <a:spLocks/>
              </p:cNvSpPr>
              <p:nvPr/>
            </p:nvSpPr>
            <p:spPr bwMode="auto">
              <a:xfrm>
                <a:off x="3747" y="2138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90" name="Freeform 869"/>
              <p:cNvSpPr>
                <a:spLocks/>
              </p:cNvSpPr>
              <p:nvPr/>
            </p:nvSpPr>
            <p:spPr bwMode="auto">
              <a:xfrm>
                <a:off x="3750" y="2138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91" name="Freeform 870"/>
              <p:cNvSpPr>
                <a:spLocks/>
              </p:cNvSpPr>
              <p:nvPr/>
            </p:nvSpPr>
            <p:spPr bwMode="auto">
              <a:xfrm>
                <a:off x="3754" y="2139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92" name="Freeform 871"/>
              <p:cNvSpPr>
                <a:spLocks/>
              </p:cNvSpPr>
              <p:nvPr/>
            </p:nvSpPr>
            <p:spPr bwMode="auto">
              <a:xfrm>
                <a:off x="3757" y="2140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93" name="Freeform 872"/>
              <p:cNvSpPr>
                <a:spLocks/>
              </p:cNvSpPr>
              <p:nvPr/>
            </p:nvSpPr>
            <p:spPr bwMode="auto">
              <a:xfrm>
                <a:off x="3760" y="214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94" name="Freeform 873"/>
              <p:cNvSpPr>
                <a:spLocks/>
              </p:cNvSpPr>
              <p:nvPr/>
            </p:nvSpPr>
            <p:spPr bwMode="auto">
              <a:xfrm>
                <a:off x="3763" y="2141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1 h 3"/>
                  <a:gd name="T6" fmla="*/ 1 w 4"/>
                  <a:gd name="T7" fmla="*/ 1 h 3"/>
                  <a:gd name="T8" fmla="*/ 1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95" name="Freeform 874"/>
              <p:cNvSpPr>
                <a:spLocks/>
              </p:cNvSpPr>
              <p:nvPr/>
            </p:nvSpPr>
            <p:spPr bwMode="auto">
              <a:xfrm>
                <a:off x="3766" y="214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96" name="Freeform 875"/>
              <p:cNvSpPr>
                <a:spLocks/>
              </p:cNvSpPr>
              <p:nvPr/>
            </p:nvSpPr>
            <p:spPr bwMode="auto">
              <a:xfrm>
                <a:off x="3770" y="2143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97" name="Freeform 876"/>
              <p:cNvSpPr>
                <a:spLocks/>
              </p:cNvSpPr>
              <p:nvPr/>
            </p:nvSpPr>
            <p:spPr bwMode="auto">
              <a:xfrm>
                <a:off x="3773" y="2143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98" name="Freeform 877"/>
              <p:cNvSpPr>
                <a:spLocks/>
              </p:cNvSpPr>
              <p:nvPr/>
            </p:nvSpPr>
            <p:spPr bwMode="auto">
              <a:xfrm>
                <a:off x="3776" y="2143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099" name="Freeform 878"/>
              <p:cNvSpPr>
                <a:spLocks/>
              </p:cNvSpPr>
              <p:nvPr/>
            </p:nvSpPr>
            <p:spPr bwMode="auto">
              <a:xfrm>
                <a:off x="3779" y="2144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00" name="Freeform 879"/>
              <p:cNvSpPr>
                <a:spLocks/>
              </p:cNvSpPr>
              <p:nvPr/>
            </p:nvSpPr>
            <p:spPr bwMode="auto">
              <a:xfrm>
                <a:off x="3782" y="2144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01" name="Freeform 880"/>
              <p:cNvSpPr>
                <a:spLocks/>
              </p:cNvSpPr>
              <p:nvPr/>
            </p:nvSpPr>
            <p:spPr bwMode="auto">
              <a:xfrm>
                <a:off x="3786" y="2145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02" name="Freeform 881"/>
              <p:cNvSpPr>
                <a:spLocks/>
              </p:cNvSpPr>
              <p:nvPr/>
            </p:nvSpPr>
            <p:spPr bwMode="auto">
              <a:xfrm>
                <a:off x="3789" y="2146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03" name="Freeform 882"/>
              <p:cNvSpPr>
                <a:spLocks/>
              </p:cNvSpPr>
              <p:nvPr/>
            </p:nvSpPr>
            <p:spPr bwMode="auto">
              <a:xfrm>
                <a:off x="3792" y="214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04" name="Freeform 883"/>
              <p:cNvSpPr>
                <a:spLocks/>
              </p:cNvSpPr>
              <p:nvPr/>
            </p:nvSpPr>
            <p:spPr bwMode="auto">
              <a:xfrm>
                <a:off x="3795" y="2147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05" name="Freeform 884"/>
              <p:cNvSpPr>
                <a:spLocks/>
              </p:cNvSpPr>
              <p:nvPr/>
            </p:nvSpPr>
            <p:spPr bwMode="auto">
              <a:xfrm>
                <a:off x="3798" y="214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06" name="Freeform 885"/>
              <p:cNvSpPr>
                <a:spLocks/>
              </p:cNvSpPr>
              <p:nvPr/>
            </p:nvSpPr>
            <p:spPr bwMode="auto">
              <a:xfrm>
                <a:off x="3801" y="2149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07" name="Freeform 886"/>
              <p:cNvSpPr>
                <a:spLocks/>
              </p:cNvSpPr>
              <p:nvPr/>
            </p:nvSpPr>
            <p:spPr bwMode="auto">
              <a:xfrm>
                <a:off x="3804" y="2149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08" name="Freeform 887"/>
              <p:cNvSpPr>
                <a:spLocks/>
              </p:cNvSpPr>
              <p:nvPr/>
            </p:nvSpPr>
            <p:spPr bwMode="auto">
              <a:xfrm>
                <a:off x="3807" y="2150"/>
                <a:ext cx="2" cy="1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1 w 4"/>
                  <a:gd name="T11" fmla="*/ 0 h 3"/>
                  <a:gd name="T12" fmla="*/ 1 w 4"/>
                  <a:gd name="T13" fmla="*/ 0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09" name="Freeform 888"/>
              <p:cNvSpPr>
                <a:spLocks/>
              </p:cNvSpPr>
              <p:nvPr/>
            </p:nvSpPr>
            <p:spPr bwMode="auto">
              <a:xfrm>
                <a:off x="3810" y="2150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10" name="Freeform 889"/>
              <p:cNvSpPr>
                <a:spLocks/>
              </p:cNvSpPr>
              <p:nvPr/>
            </p:nvSpPr>
            <p:spPr bwMode="auto">
              <a:xfrm>
                <a:off x="3814" y="2150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11" name="Freeform 890"/>
              <p:cNvSpPr>
                <a:spLocks/>
              </p:cNvSpPr>
              <p:nvPr/>
            </p:nvSpPr>
            <p:spPr bwMode="auto">
              <a:xfrm>
                <a:off x="3817" y="2151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12" name="Freeform 891"/>
              <p:cNvSpPr>
                <a:spLocks/>
              </p:cNvSpPr>
              <p:nvPr/>
            </p:nvSpPr>
            <p:spPr bwMode="auto">
              <a:xfrm>
                <a:off x="3820" y="215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13" name="Freeform 892"/>
              <p:cNvSpPr>
                <a:spLocks/>
              </p:cNvSpPr>
              <p:nvPr/>
            </p:nvSpPr>
            <p:spPr bwMode="auto">
              <a:xfrm>
                <a:off x="3823" y="2152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1 w 4"/>
                  <a:gd name="T7" fmla="*/ 1 h 4"/>
                  <a:gd name="T8" fmla="*/ 1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14" name="Freeform 893"/>
              <p:cNvSpPr>
                <a:spLocks/>
              </p:cNvSpPr>
              <p:nvPr/>
            </p:nvSpPr>
            <p:spPr bwMode="auto">
              <a:xfrm>
                <a:off x="3826" y="2153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15" name="Freeform 894"/>
              <p:cNvSpPr>
                <a:spLocks/>
              </p:cNvSpPr>
              <p:nvPr/>
            </p:nvSpPr>
            <p:spPr bwMode="auto">
              <a:xfrm>
                <a:off x="3830" y="2154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16" name="Freeform 895"/>
              <p:cNvSpPr>
                <a:spLocks/>
              </p:cNvSpPr>
              <p:nvPr/>
            </p:nvSpPr>
            <p:spPr bwMode="auto">
              <a:xfrm>
                <a:off x="3833" y="215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17" name="Freeform 896"/>
              <p:cNvSpPr>
                <a:spLocks/>
              </p:cNvSpPr>
              <p:nvPr/>
            </p:nvSpPr>
            <p:spPr bwMode="auto">
              <a:xfrm>
                <a:off x="3836" y="2155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18" name="Freeform 897"/>
              <p:cNvSpPr>
                <a:spLocks/>
              </p:cNvSpPr>
              <p:nvPr/>
            </p:nvSpPr>
            <p:spPr bwMode="auto">
              <a:xfrm>
                <a:off x="3839" y="2156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1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19" name="Freeform 898"/>
              <p:cNvSpPr>
                <a:spLocks/>
              </p:cNvSpPr>
              <p:nvPr/>
            </p:nvSpPr>
            <p:spPr bwMode="auto">
              <a:xfrm>
                <a:off x="3842" y="2156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20" name="Freeform 899"/>
              <p:cNvSpPr>
                <a:spLocks/>
              </p:cNvSpPr>
              <p:nvPr/>
            </p:nvSpPr>
            <p:spPr bwMode="auto">
              <a:xfrm>
                <a:off x="3846" y="2156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21" name="Freeform 900"/>
              <p:cNvSpPr>
                <a:spLocks/>
              </p:cNvSpPr>
              <p:nvPr/>
            </p:nvSpPr>
            <p:spPr bwMode="auto">
              <a:xfrm>
                <a:off x="3849" y="2157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22" name="Freeform 901"/>
              <p:cNvSpPr>
                <a:spLocks/>
              </p:cNvSpPr>
              <p:nvPr/>
            </p:nvSpPr>
            <p:spPr bwMode="auto">
              <a:xfrm>
                <a:off x="3851" y="2158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1 w 4"/>
                  <a:gd name="T7" fmla="*/ 1 h 4"/>
                  <a:gd name="T8" fmla="*/ 1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23" name="Freeform 902"/>
              <p:cNvSpPr>
                <a:spLocks/>
              </p:cNvSpPr>
              <p:nvPr/>
            </p:nvSpPr>
            <p:spPr bwMode="auto">
              <a:xfrm>
                <a:off x="3854" y="2158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24" name="Freeform 903"/>
              <p:cNvSpPr>
                <a:spLocks/>
              </p:cNvSpPr>
              <p:nvPr/>
            </p:nvSpPr>
            <p:spPr bwMode="auto">
              <a:xfrm>
                <a:off x="3858" y="2159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25" name="Freeform 904"/>
              <p:cNvSpPr>
                <a:spLocks/>
              </p:cNvSpPr>
              <p:nvPr/>
            </p:nvSpPr>
            <p:spPr bwMode="auto">
              <a:xfrm>
                <a:off x="3861" y="2160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26" name="Freeform 905"/>
              <p:cNvSpPr>
                <a:spLocks/>
              </p:cNvSpPr>
              <p:nvPr/>
            </p:nvSpPr>
            <p:spPr bwMode="auto">
              <a:xfrm>
                <a:off x="3864" y="216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27" name="Freeform 906"/>
              <p:cNvSpPr>
                <a:spLocks/>
              </p:cNvSpPr>
              <p:nvPr/>
            </p:nvSpPr>
            <p:spPr bwMode="auto">
              <a:xfrm>
                <a:off x="3867" y="216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28" name="Freeform 907"/>
              <p:cNvSpPr>
                <a:spLocks/>
              </p:cNvSpPr>
              <p:nvPr/>
            </p:nvSpPr>
            <p:spPr bwMode="auto">
              <a:xfrm>
                <a:off x="3870" y="216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29" name="Freeform 908"/>
              <p:cNvSpPr>
                <a:spLocks/>
              </p:cNvSpPr>
              <p:nvPr/>
            </p:nvSpPr>
            <p:spPr bwMode="auto">
              <a:xfrm>
                <a:off x="3874" y="2163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30" name="Freeform 909"/>
              <p:cNvSpPr>
                <a:spLocks/>
              </p:cNvSpPr>
              <p:nvPr/>
            </p:nvSpPr>
            <p:spPr bwMode="auto">
              <a:xfrm>
                <a:off x="3877" y="2163"/>
                <a:ext cx="1" cy="1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31" name="Freeform 910"/>
              <p:cNvSpPr>
                <a:spLocks/>
              </p:cNvSpPr>
              <p:nvPr/>
            </p:nvSpPr>
            <p:spPr bwMode="auto">
              <a:xfrm>
                <a:off x="3880" y="2163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32" name="Freeform 911"/>
              <p:cNvSpPr>
                <a:spLocks/>
              </p:cNvSpPr>
              <p:nvPr/>
            </p:nvSpPr>
            <p:spPr bwMode="auto">
              <a:xfrm>
                <a:off x="3883" y="2164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33" name="Freeform 912"/>
              <p:cNvSpPr>
                <a:spLocks/>
              </p:cNvSpPr>
              <p:nvPr/>
            </p:nvSpPr>
            <p:spPr bwMode="auto">
              <a:xfrm>
                <a:off x="3886" y="2164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34" name="Freeform 913"/>
              <p:cNvSpPr>
                <a:spLocks/>
              </p:cNvSpPr>
              <p:nvPr/>
            </p:nvSpPr>
            <p:spPr bwMode="auto">
              <a:xfrm>
                <a:off x="3890" y="2165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35" name="Freeform 914"/>
              <p:cNvSpPr>
                <a:spLocks/>
              </p:cNvSpPr>
              <p:nvPr/>
            </p:nvSpPr>
            <p:spPr bwMode="auto">
              <a:xfrm>
                <a:off x="3893" y="2166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36" name="Freeform 915"/>
              <p:cNvSpPr>
                <a:spLocks/>
              </p:cNvSpPr>
              <p:nvPr/>
            </p:nvSpPr>
            <p:spPr bwMode="auto">
              <a:xfrm>
                <a:off x="3896" y="2166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37" name="Freeform 916"/>
              <p:cNvSpPr>
                <a:spLocks/>
              </p:cNvSpPr>
              <p:nvPr/>
            </p:nvSpPr>
            <p:spPr bwMode="auto">
              <a:xfrm>
                <a:off x="3899" y="2167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38" name="Freeform 917"/>
              <p:cNvSpPr>
                <a:spLocks/>
              </p:cNvSpPr>
              <p:nvPr/>
            </p:nvSpPr>
            <p:spPr bwMode="auto">
              <a:xfrm>
                <a:off x="3902" y="2168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39" name="Freeform 918"/>
              <p:cNvSpPr>
                <a:spLocks/>
              </p:cNvSpPr>
              <p:nvPr/>
            </p:nvSpPr>
            <p:spPr bwMode="auto">
              <a:xfrm>
                <a:off x="3905" y="2169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40" name="Freeform 919"/>
              <p:cNvSpPr>
                <a:spLocks/>
              </p:cNvSpPr>
              <p:nvPr/>
            </p:nvSpPr>
            <p:spPr bwMode="auto">
              <a:xfrm>
                <a:off x="3908" y="2169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41" name="Freeform 920"/>
              <p:cNvSpPr>
                <a:spLocks/>
              </p:cNvSpPr>
              <p:nvPr/>
            </p:nvSpPr>
            <p:spPr bwMode="auto">
              <a:xfrm>
                <a:off x="3911" y="216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42" name="Freeform 921"/>
              <p:cNvSpPr>
                <a:spLocks/>
              </p:cNvSpPr>
              <p:nvPr/>
            </p:nvSpPr>
            <p:spPr bwMode="auto">
              <a:xfrm>
                <a:off x="3914" y="2170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6143" name="Freeform 922"/>
              <p:cNvSpPr>
                <a:spLocks/>
              </p:cNvSpPr>
              <p:nvPr/>
            </p:nvSpPr>
            <p:spPr bwMode="auto">
              <a:xfrm>
                <a:off x="3917" y="2170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12" name="Freeform 923"/>
              <p:cNvSpPr>
                <a:spLocks/>
              </p:cNvSpPr>
              <p:nvPr/>
            </p:nvSpPr>
            <p:spPr bwMode="auto">
              <a:xfrm>
                <a:off x="3921" y="2171"/>
                <a:ext cx="1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13" name="Freeform 924"/>
              <p:cNvSpPr>
                <a:spLocks/>
              </p:cNvSpPr>
              <p:nvPr/>
            </p:nvSpPr>
            <p:spPr bwMode="auto">
              <a:xfrm>
                <a:off x="3924" y="2172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14" name="Freeform 925"/>
              <p:cNvSpPr>
                <a:spLocks/>
              </p:cNvSpPr>
              <p:nvPr/>
            </p:nvSpPr>
            <p:spPr bwMode="auto">
              <a:xfrm>
                <a:off x="3927" y="217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15" name="Freeform 926"/>
              <p:cNvSpPr>
                <a:spLocks/>
              </p:cNvSpPr>
              <p:nvPr/>
            </p:nvSpPr>
            <p:spPr bwMode="auto">
              <a:xfrm>
                <a:off x="3930" y="2173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16" name="Freeform 927"/>
              <p:cNvSpPr>
                <a:spLocks/>
              </p:cNvSpPr>
              <p:nvPr/>
            </p:nvSpPr>
            <p:spPr bwMode="auto">
              <a:xfrm>
                <a:off x="3933" y="2174"/>
                <a:ext cx="2" cy="1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17" name="Freeform 928"/>
              <p:cNvSpPr>
                <a:spLocks/>
              </p:cNvSpPr>
              <p:nvPr/>
            </p:nvSpPr>
            <p:spPr bwMode="auto">
              <a:xfrm>
                <a:off x="3937" y="2175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18" name="Freeform 929"/>
              <p:cNvSpPr>
                <a:spLocks/>
              </p:cNvSpPr>
              <p:nvPr/>
            </p:nvSpPr>
            <p:spPr bwMode="auto">
              <a:xfrm>
                <a:off x="3940" y="217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19" name="Freeform 930"/>
              <p:cNvSpPr>
                <a:spLocks/>
              </p:cNvSpPr>
              <p:nvPr/>
            </p:nvSpPr>
            <p:spPr bwMode="auto">
              <a:xfrm>
                <a:off x="3943" y="217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20" name="Freeform 931"/>
              <p:cNvSpPr>
                <a:spLocks/>
              </p:cNvSpPr>
              <p:nvPr/>
            </p:nvSpPr>
            <p:spPr bwMode="auto">
              <a:xfrm>
                <a:off x="3946" y="2176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21" name="Freeform 932"/>
              <p:cNvSpPr>
                <a:spLocks/>
              </p:cNvSpPr>
              <p:nvPr/>
            </p:nvSpPr>
            <p:spPr bwMode="auto">
              <a:xfrm>
                <a:off x="3949" y="2176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22" name="Freeform 933"/>
              <p:cNvSpPr>
                <a:spLocks/>
              </p:cNvSpPr>
              <p:nvPr/>
            </p:nvSpPr>
            <p:spPr bwMode="auto">
              <a:xfrm>
                <a:off x="3952" y="2177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23" name="Freeform 934"/>
              <p:cNvSpPr>
                <a:spLocks/>
              </p:cNvSpPr>
              <p:nvPr/>
            </p:nvSpPr>
            <p:spPr bwMode="auto">
              <a:xfrm>
                <a:off x="3955" y="2178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24" name="Freeform 935"/>
              <p:cNvSpPr>
                <a:spLocks/>
              </p:cNvSpPr>
              <p:nvPr/>
            </p:nvSpPr>
            <p:spPr bwMode="auto">
              <a:xfrm>
                <a:off x="3958" y="2178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25" name="Freeform 936"/>
              <p:cNvSpPr>
                <a:spLocks/>
              </p:cNvSpPr>
              <p:nvPr/>
            </p:nvSpPr>
            <p:spPr bwMode="auto">
              <a:xfrm>
                <a:off x="3961" y="217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26" name="Freeform 937"/>
              <p:cNvSpPr>
                <a:spLocks/>
              </p:cNvSpPr>
              <p:nvPr/>
            </p:nvSpPr>
            <p:spPr bwMode="auto">
              <a:xfrm>
                <a:off x="3965" y="2180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27" name="Freeform 938"/>
              <p:cNvSpPr>
                <a:spLocks/>
              </p:cNvSpPr>
              <p:nvPr/>
            </p:nvSpPr>
            <p:spPr bwMode="auto">
              <a:xfrm>
                <a:off x="3968" y="218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28" name="Freeform 939"/>
              <p:cNvSpPr>
                <a:spLocks/>
              </p:cNvSpPr>
              <p:nvPr/>
            </p:nvSpPr>
            <p:spPr bwMode="auto">
              <a:xfrm>
                <a:off x="3971" y="218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29" name="Freeform 940"/>
              <p:cNvSpPr>
                <a:spLocks/>
              </p:cNvSpPr>
              <p:nvPr/>
            </p:nvSpPr>
            <p:spPr bwMode="auto">
              <a:xfrm>
                <a:off x="3974" y="2182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1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30" name="Freeform 941"/>
              <p:cNvSpPr>
                <a:spLocks/>
              </p:cNvSpPr>
              <p:nvPr/>
            </p:nvSpPr>
            <p:spPr bwMode="auto">
              <a:xfrm>
                <a:off x="3977" y="2182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31" name="Freeform 942"/>
              <p:cNvSpPr>
                <a:spLocks/>
              </p:cNvSpPr>
              <p:nvPr/>
            </p:nvSpPr>
            <p:spPr bwMode="auto">
              <a:xfrm>
                <a:off x="3981" y="2182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32" name="Freeform 943"/>
              <p:cNvSpPr>
                <a:spLocks/>
              </p:cNvSpPr>
              <p:nvPr/>
            </p:nvSpPr>
            <p:spPr bwMode="auto">
              <a:xfrm>
                <a:off x="3984" y="2183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011733" name="Freeform 944"/>
              <p:cNvSpPr>
                <a:spLocks/>
              </p:cNvSpPr>
              <p:nvPr/>
            </p:nvSpPr>
            <p:spPr bwMode="auto">
              <a:xfrm>
                <a:off x="3987" y="2184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</p:grpSp>
        <p:grpSp>
          <p:nvGrpSpPr>
            <p:cNvPr id="645647" name="Group 945"/>
            <p:cNvGrpSpPr>
              <a:grpSpLocks/>
            </p:cNvGrpSpPr>
            <p:nvPr/>
          </p:nvGrpSpPr>
          <p:grpSpPr bwMode="auto">
            <a:xfrm>
              <a:off x="3990" y="2184"/>
              <a:ext cx="628" cy="122"/>
              <a:chOff x="3990" y="2184"/>
              <a:chExt cx="628" cy="122"/>
            </a:xfrm>
          </p:grpSpPr>
          <p:sp>
            <p:nvSpPr>
              <p:cNvPr id="645766" name="Freeform 946"/>
              <p:cNvSpPr>
                <a:spLocks/>
              </p:cNvSpPr>
              <p:nvPr/>
            </p:nvSpPr>
            <p:spPr bwMode="auto">
              <a:xfrm>
                <a:off x="3990" y="2184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67" name="Freeform 947"/>
              <p:cNvSpPr>
                <a:spLocks/>
              </p:cNvSpPr>
              <p:nvPr/>
            </p:nvSpPr>
            <p:spPr bwMode="auto">
              <a:xfrm>
                <a:off x="3993" y="2185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68" name="Freeform 948"/>
              <p:cNvSpPr>
                <a:spLocks/>
              </p:cNvSpPr>
              <p:nvPr/>
            </p:nvSpPr>
            <p:spPr bwMode="auto">
              <a:xfrm>
                <a:off x="3997" y="2186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69" name="Freeform 949"/>
              <p:cNvSpPr>
                <a:spLocks/>
              </p:cNvSpPr>
              <p:nvPr/>
            </p:nvSpPr>
            <p:spPr bwMode="auto">
              <a:xfrm>
                <a:off x="4000" y="2186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70" name="Freeform 950"/>
              <p:cNvSpPr>
                <a:spLocks/>
              </p:cNvSpPr>
              <p:nvPr/>
            </p:nvSpPr>
            <p:spPr bwMode="auto">
              <a:xfrm>
                <a:off x="4003" y="2187"/>
                <a:ext cx="2" cy="1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71" name="Freeform 951"/>
              <p:cNvSpPr>
                <a:spLocks/>
              </p:cNvSpPr>
              <p:nvPr/>
            </p:nvSpPr>
            <p:spPr bwMode="auto">
              <a:xfrm>
                <a:off x="4005" y="218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72" name="Freeform 952"/>
              <p:cNvSpPr>
                <a:spLocks/>
              </p:cNvSpPr>
              <p:nvPr/>
            </p:nvSpPr>
            <p:spPr bwMode="auto">
              <a:xfrm>
                <a:off x="4009" y="218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73" name="Freeform 953"/>
              <p:cNvSpPr>
                <a:spLocks/>
              </p:cNvSpPr>
              <p:nvPr/>
            </p:nvSpPr>
            <p:spPr bwMode="auto">
              <a:xfrm>
                <a:off x="4012" y="218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74" name="Freeform 954"/>
              <p:cNvSpPr>
                <a:spLocks/>
              </p:cNvSpPr>
              <p:nvPr/>
            </p:nvSpPr>
            <p:spPr bwMode="auto">
              <a:xfrm>
                <a:off x="4015" y="218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75" name="Freeform 955"/>
              <p:cNvSpPr>
                <a:spLocks/>
              </p:cNvSpPr>
              <p:nvPr/>
            </p:nvSpPr>
            <p:spPr bwMode="auto">
              <a:xfrm>
                <a:off x="4018" y="2190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1 w 4"/>
                  <a:gd name="T7" fmla="*/ 1 h 4"/>
                  <a:gd name="T8" fmla="*/ 1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76" name="Freeform 956"/>
              <p:cNvSpPr>
                <a:spLocks/>
              </p:cNvSpPr>
              <p:nvPr/>
            </p:nvSpPr>
            <p:spPr bwMode="auto">
              <a:xfrm>
                <a:off x="4021" y="2190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77" name="Freeform 957"/>
              <p:cNvSpPr>
                <a:spLocks/>
              </p:cNvSpPr>
              <p:nvPr/>
            </p:nvSpPr>
            <p:spPr bwMode="auto">
              <a:xfrm>
                <a:off x="4025" y="2191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78" name="Freeform 958"/>
              <p:cNvSpPr>
                <a:spLocks/>
              </p:cNvSpPr>
              <p:nvPr/>
            </p:nvSpPr>
            <p:spPr bwMode="auto">
              <a:xfrm>
                <a:off x="4028" y="2192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79" name="Freeform 959"/>
              <p:cNvSpPr>
                <a:spLocks/>
              </p:cNvSpPr>
              <p:nvPr/>
            </p:nvSpPr>
            <p:spPr bwMode="auto">
              <a:xfrm>
                <a:off x="4031" y="2192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80" name="Freeform 960"/>
              <p:cNvSpPr>
                <a:spLocks/>
              </p:cNvSpPr>
              <p:nvPr/>
            </p:nvSpPr>
            <p:spPr bwMode="auto">
              <a:xfrm>
                <a:off x="4034" y="2193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81" name="Freeform 961"/>
              <p:cNvSpPr>
                <a:spLocks/>
              </p:cNvSpPr>
              <p:nvPr/>
            </p:nvSpPr>
            <p:spPr bwMode="auto">
              <a:xfrm>
                <a:off x="4037" y="219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82" name="Freeform 962"/>
              <p:cNvSpPr>
                <a:spLocks/>
              </p:cNvSpPr>
              <p:nvPr/>
            </p:nvSpPr>
            <p:spPr bwMode="auto">
              <a:xfrm>
                <a:off x="4041" y="219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83" name="Freeform 963"/>
              <p:cNvSpPr>
                <a:spLocks/>
              </p:cNvSpPr>
              <p:nvPr/>
            </p:nvSpPr>
            <p:spPr bwMode="auto">
              <a:xfrm>
                <a:off x="4044" y="219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84" name="Freeform 964"/>
              <p:cNvSpPr>
                <a:spLocks/>
              </p:cNvSpPr>
              <p:nvPr/>
            </p:nvSpPr>
            <p:spPr bwMode="auto">
              <a:xfrm>
                <a:off x="4047" y="219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85" name="Freeform 965"/>
              <p:cNvSpPr>
                <a:spLocks/>
              </p:cNvSpPr>
              <p:nvPr/>
            </p:nvSpPr>
            <p:spPr bwMode="auto">
              <a:xfrm>
                <a:off x="4050" y="2196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86" name="Freeform 966"/>
              <p:cNvSpPr>
                <a:spLocks/>
              </p:cNvSpPr>
              <p:nvPr/>
            </p:nvSpPr>
            <p:spPr bwMode="auto">
              <a:xfrm>
                <a:off x="4053" y="2196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87" name="Freeform 967"/>
              <p:cNvSpPr>
                <a:spLocks/>
              </p:cNvSpPr>
              <p:nvPr/>
            </p:nvSpPr>
            <p:spPr bwMode="auto">
              <a:xfrm>
                <a:off x="4056" y="2197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88" name="Freeform 968"/>
              <p:cNvSpPr>
                <a:spLocks/>
              </p:cNvSpPr>
              <p:nvPr/>
            </p:nvSpPr>
            <p:spPr bwMode="auto">
              <a:xfrm>
                <a:off x="4059" y="2198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89" name="Freeform 969"/>
              <p:cNvSpPr>
                <a:spLocks/>
              </p:cNvSpPr>
              <p:nvPr/>
            </p:nvSpPr>
            <p:spPr bwMode="auto">
              <a:xfrm>
                <a:off x="4062" y="2198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1 w 4"/>
                  <a:gd name="T7" fmla="*/ 1 h 4"/>
                  <a:gd name="T8" fmla="*/ 1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90" name="Freeform 970"/>
              <p:cNvSpPr>
                <a:spLocks/>
              </p:cNvSpPr>
              <p:nvPr/>
            </p:nvSpPr>
            <p:spPr bwMode="auto">
              <a:xfrm>
                <a:off x="4065" y="219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91" name="Freeform 971"/>
              <p:cNvSpPr>
                <a:spLocks/>
              </p:cNvSpPr>
              <p:nvPr/>
            </p:nvSpPr>
            <p:spPr bwMode="auto">
              <a:xfrm>
                <a:off x="4069" y="2200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92" name="Freeform 972"/>
              <p:cNvSpPr>
                <a:spLocks/>
              </p:cNvSpPr>
              <p:nvPr/>
            </p:nvSpPr>
            <p:spPr bwMode="auto">
              <a:xfrm>
                <a:off x="4072" y="220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93" name="Freeform 973"/>
              <p:cNvSpPr>
                <a:spLocks/>
              </p:cNvSpPr>
              <p:nvPr/>
            </p:nvSpPr>
            <p:spPr bwMode="auto">
              <a:xfrm>
                <a:off x="4075" y="220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94" name="Freeform 974"/>
              <p:cNvSpPr>
                <a:spLocks/>
              </p:cNvSpPr>
              <p:nvPr/>
            </p:nvSpPr>
            <p:spPr bwMode="auto">
              <a:xfrm>
                <a:off x="4078" y="220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95" name="Freeform 975"/>
              <p:cNvSpPr>
                <a:spLocks/>
              </p:cNvSpPr>
              <p:nvPr/>
            </p:nvSpPr>
            <p:spPr bwMode="auto">
              <a:xfrm>
                <a:off x="4081" y="2202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96" name="Freeform 976"/>
              <p:cNvSpPr>
                <a:spLocks/>
              </p:cNvSpPr>
              <p:nvPr/>
            </p:nvSpPr>
            <p:spPr bwMode="auto">
              <a:xfrm>
                <a:off x="4085" y="2202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97" name="Freeform 977"/>
              <p:cNvSpPr>
                <a:spLocks/>
              </p:cNvSpPr>
              <p:nvPr/>
            </p:nvSpPr>
            <p:spPr bwMode="auto">
              <a:xfrm>
                <a:off x="4088" y="2203"/>
                <a:ext cx="1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98" name="Freeform 978"/>
              <p:cNvSpPr>
                <a:spLocks/>
              </p:cNvSpPr>
              <p:nvPr/>
            </p:nvSpPr>
            <p:spPr bwMode="auto">
              <a:xfrm>
                <a:off x="4091" y="2204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799" name="Freeform 979"/>
              <p:cNvSpPr>
                <a:spLocks/>
              </p:cNvSpPr>
              <p:nvPr/>
            </p:nvSpPr>
            <p:spPr bwMode="auto">
              <a:xfrm>
                <a:off x="4094" y="2204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00" name="Freeform 980"/>
              <p:cNvSpPr>
                <a:spLocks/>
              </p:cNvSpPr>
              <p:nvPr/>
            </p:nvSpPr>
            <p:spPr bwMode="auto">
              <a:xfrm>
                <a:off x="4097" y="220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01" name="Freeform 981"/>
              <p:cNvSpPr>
                <a:spLocks/>
              </p:cNvSpPr>
              <p:nvPr/>
            </p:nvSpPr>
            <p:spPr bwMode="auto">
              <a:xfrm>
                <a:off x="4101" y="2206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02" name="Freeform 982"/>
              <p:cNvSpPr>
                <a:spLocks/>
              </p:cNvSpPr>
              <p:nvPr/>
            </p:nvSpPr>
            <p:spPr bwMode="auto">
              <a:xfrm>
                <a:off x="4104" y="2206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03" name="Freeform 983"/>
              <p:cNvSpPr>
                <a:spLocks/>
              </p:cNvSpPr>
              <p:nvPr/>
            </p:nvSpPr>
            <p:spPr bwMode="auto">
              <a:xfrm>
                <a:off x="4106" y="2207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04" name="Freeform 984"/>
              <p:cNvSpPr>
                <a:spLocks/>
              </p:cNvSpPr>
              <p:nvPr/>
            </p:nvSpPr>
            <p:spPr bwMode="auto">
              <a:xfrm>
                <a:off x="4109" y="220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05" name="Freeform 985"/>
              <p:cNvSpPr>
                <a:spLocks/>
              </p:cNvSpPr>
              <p:nvPr/>
            </p:nvSpPr>
            <p:spPr bwMode="auto">
              <a:xfrm>
                <a:off x="4113" y="220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06" name="Freeform 986"/>
              <p:cNvSpPr>
                <a:spLocks/>
              </p:cNvSpPr>
              <p:nvPr/>
            </p:nvSpPr>
            <p:spPr bwMode="auto">
              <a:xfrm>
                <a:off x="4116" y="2208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07" name="Freeform 987"/>
              <p:cNvSpPr>
                <a:spLocks/>
              </p:cNvSpPr>
              <p:nvPr/>
            </p:nvSpPr>
            <p:spPr bwMode="auto">
              <a:xfrm>
                <a:off x="4119" y="220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08" name="Freeform 988"/>
              <p:cNvSpPr>
                <a:spLocks/>
              </p:cNvSpPr>
              <p:nvPr/>
            </p:nvSpPr>
            <p:spPr bwMode="auto">
              <a:xfrm>
                <a:off x="4122" y="2210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09" name="Freeform 989"/>
              <p:cNvSpPr>
                <a:spLocks/>
              </p:cNvSpPr>
              <p:nvPr/>
            </p:nvSpPr>
            <p:spPr bwMode="auto">
              <a:xfrm>
                <a:off x="4125" y="2210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10" name="Freeform 990"/>
              <p:cNvSpPr>
                <a:spLocks/>
              </p:cNvSpPr>
              <p:nvPr/>
            </p:nvSpPr>
            <p:spPr bwMode="auto">
              <a:xfrm>
                <a:off x="4129" y="2211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11" name="Freeform 991"/>
              <p:cNvSpPr>
                <a:spLocks/>
              </p:cNvSpPr>
              <p:nvPr/>
            </p:nvSpPr>
            <p:spPr bwMode="auto">
              <a:xfrm>
                <a:off x="4132" y="2212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12" name="Freeform 992"/>
              <p:cNvSpPr>
                <a:spLocks/>
              </p:cNvSpPr>
              <p:nvPr/>
            </p:nvSpPr>
            <p:spPr bwMode="auto">
              <a:xfrm>
                <a:off x="4135" y="2212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13" name="Freeform 993"/>
              <p:cNvSpPr>
                <a:spLocks/>
              </p:cNvSpPr>
              <p:nvPr/>
            </p:nvSpPr>
            <p:spPr bwMode="auto">
              <a:xfrm>
                <a:off x="4138" y="2213"/>
                <a:ext cx="2" cy="1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14" name="Freeform 994"/>
              <p:cNvSpPr>
                <a:spLocks/>
              </p:cNvSpPr>
              <p:nvPr/>
            </p:nvSpPr>
            <p:spPr bwMode="auto">
              <a:xfrm>
                <a:off x="4141" y="221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15" name="Freeform 995"/>
              <p:cNvSpPr>
                <a:spLocks/>
              </p:cNvSpPr>
              <p:nvPr/>
            </p:nvSpPr>
            <p:spPr bwMode="auto">
              <a:xfrm>
                <a:off x="4144" y="2214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16" name="Freeform 996"/>
              <p:cNvSpPr>
                <a:spLocks/>
              </p:cNvSpPr>
              <p:nvPr/>
            </p:nvSpPr>
            <p:spPr bwMode="auto">
              <a:xfrm>
                <a:off x="4148" y="2214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17" name="Freeform 997"/>
              <p:cNvSpPr>
                <a:spLocks/>
              </p:cNvSpPr>
              <p:nvPr/>
            </p:nvSpPr>
            <p:spPr bwMode="auto">
              <a:xfrm>
                <a:off x="4151" y="2215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18" name="Freeform 998"/>
              <p:cNvSpPr>
                <a:spLocks/>
              </p:cNvSpPr>
              <p:nvPr/>
            </p:nvSpPr>
            <p:spPr bwMode="auto">
              <a:xfrm>
                <a:off x="4154" y="221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19" name="Freeform 999"/>
              <p:cNvSpPr>
                <a:spLocks/>
              </p:cNvSpPr>
              <p:nvPr/>
            </p:nvSpPr>
            <p:spPr bwMode="auto">
              <a:xfrm>
                <a:off x="4157" y="221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20" name="Freeform 1000"/>
              <p:cNvSpPr>
                <a:spLocks/>
              </p:cNvSpPr>
              <p:nvPr/>
            </p:nvSpPr>
            <p:spPr bwMode="auto">
              <a:xfrm>
                <a:off x="4160" y="2217"/>
                <a:ext cx="1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21" name="Freeform 1001"/>
              <p:cNvSpPr>
                <a:spLocks/>
              </p:cNvSpPr>
              <p:nvPr/>
            </p:nvSpPr>
            <p:spPr bwMode="auto">
              <a:xfrm>
                <a:off x="4163" y="221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22" name="Freeform 1002"/>
              <p:cNvSpPr>
                <a:spLocks/>
              </p:cNvSpPr>
              <p:nvPr/>
            </p:nvSpPr>
            <p:spPr bwMode="auto">
              <a:xfrm>
                <a:off x="4166" y="2218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23" name="Freeform 1003"/>
              <p:cNvSpPr>
                <a:spLocks/>
              </p:cNvSpPr>
              <p:nvPr/>
            </p:nvSpPr>
            <p:spPr bwMode="auto">
              <a:xfrm>
                <a:off x="4169" y="221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24" name="Freeform 1004"/>
              <p:cNvSpPr>
                <a:spLocks/>
              </p:cNvSpPr>
              <p:nvPr/>
            </p:nvSpPr>
            <p:spPr bwMode="auto">
              <a:xfrm>
                <a:off x="4172" y="222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25" name="Freeform 1005"/>
              <p:cNvSpPr>
                <a:spLocks/>
              </p:cNvSpPr>
              <p:nvPr/>
            </p:nvSpPr>
            <p:spPr bwMode="auto">
              <a:xfrm>
                <a:off x="4176" y="2221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26" name="Freeform 1006"/>
              <p:cNvSpPr>
                <a:spLocks/>
              </p:cNvSpPr>
              <p:nvPr/>
            </p:nvSpPr>
            <p:spPr bwMode="auto">
              <a:xfrm>
                <a:off x="4179" y="222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27" name="Freeform 1007"/>
              <p:cNvSpPr>
                <a:spLocks/>
              </p:cNvSpPr>
              <p:nvPr/>
            </p:nvSpPr>
            <p:spPr bwMode="auto">
              <a:xfrm>
                <a:off x="4182" y="222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28" name="Freeform 1008"/>
              <p:cNvSpPr>
                <a:spLocks/>
              </p:cNvSpPr>
              <p:nvPr/>
            </p:nvSpPr>
            <p:spPr bwMode="auto">
              <a:xfrm>
                <a:off x="4185" y="2222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29" name="Freeform 1009"/>
              <p:cNvSpPr>
                <a:spLocks/>
              </p:cNvSpPr>
              <p:nvPr/>
            </p:nvSpPr>
            <p:spPr bwMode="auto">
              <a:xfrm>
                <a:off x="4188" y="2222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30" name="Freeform 1010"/>
              <p:cNvSpPr>
                <a:spLocks/>
              </p:cNvSpPr>
              <p:nvPr/>
            </p:nvSpPr>
            <p:spPr bwMode="auto">
              <a:xfrm>
                <a:off x="4192" y="2223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31" name="Freeform 1011"/>
              <p:cNvSpPr>
                <a:spLocks/>
              </p:cNvSpPr>
              <p:nvPr/>
            </p:nvSpPr>
            <p:spPr bwMode="auto">
              <a:xfrm>
                <a:off x="4195" y="2224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32" name="Freeform 1012"/>
              <p:cNvSpPr>
                <a:spLocks/>
              </p:cNvSpPr>
              <p:nvPr/>
            </p:nvSpPr>
            <p:spPr bwMode="auto">
              <a:xfrm>
                <a:off x="4198" y="2224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33" name="Freeform 1013"/>
              <p:cNvSpPr>
                <a:spLocks/>
              </p:cNvSpPr>
              <p:nvPr/>
            </p:nvSpPr>
            <p:spPr bwMode="auto">
              <a:xfrm>
                <a:off x="4201" y="2225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34" name="Freeform 1014"/>
              <p:cNvSpPr>
                <a:spLocks/>
              </p:cNvSpPr>
              <p:nvPr/>
            </p:nvSpPr>
            <p:spPr bwMode="auto">
              <a:xfrm>
                <a:off x="4204" y="2226"/>
                <a:ext cx="2" cy="1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35" name="Freeform 1015"/>
              <p:cNvSpPr>
                <a:spLocks/>
              </p:cNvSpPr>
              <p:nvPr/>
            </p:nvSpPr>
            <p:spPr bwMode="auto">
              <a:xfrm>
                <a:off x="4208" y="2226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36" name="Freeform 1016"/>
              <p:cNvSpPr>
                <a:spLocks/>
              </p:cNvSpPr>
              <p:nvPr/>
            </p:nvSpPr>
            <p:spPr bwMode="auto">
              <a:xfrm>
                <a:off x="4210" y="2227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37" name="Freeform 1017"/>
              <p:cNvSpPr>
                <a:spLocks/>
              </p:cNvSpPr>
              <p:nvPr/>
            </p:nvSpPr>
            <p:spPr bwMode="auto">
              <a:xfrm>
                <a:off x="4213" y="2227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1 h 3"/>
                  <a:gd name="T6" fmla="*/ 1 w 4"/>
                  <a:gd name="T7" fmla="*/ 1 h 3"/>
                  <a:gd name="T8" fmla="*/ 1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38" name="Freeform 1018"/>
              <p:cNvSpPr>
                <a:spLocks/>
              </p:cNvSpPr>
              <p:nvPr/>
            </p:nvSpPr>
            <p:spPr bwMode="auto">
              <a:xfrm>
                <a:off x="4216" y="2228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39" name="Freeform 1019"/>
              <p:cNvSpPr>
                <a:spLocks/>
              </p:cNvSpPr>
              <p:nvPr/>
            </p:nvSpPr>
            <p:spPr bwMode="auto">
              <a:xfrm>
                <a:off x="4220" y="222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40" name="Freeform 1020"/>
              <p:cNvSpPr>
                <a:spLocks/>
              </p:cNvSpPr>
              <p:nvPr/>
            </p:nvSpPr>
            <p:spPr bwMode="auto">
              <a:xfrm>
                <a:off x="4223" y="2229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41" name="Freeform 1021"/>
              <p:cNvSpPr>
                <a:spLocks/>
              </p:cNvSpPr>
              <p:nvPr/>
            </p:nvSpPr>
            <p:spPr bwMode="auto">
              <a:xfrm>
                <a:off x="4226" y="2230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42" name="Freeform 1022"/>
              <p:cNvSpPr>
                <a:spLocks/>
              </p:cNvSpPr>
              <p:nvPr/>
            </p:nvSpPr>
            <p:spPr bwMode="auto">
              <a:xfrm>
                <a:off x="4229" y="2230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1 w 4"/>
                  <a:gd name="T7" fmla="*/ 1 h 4"/>
                  <a:gd name="T8" fmla="*/ 1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43" name="Freeform 1023"/>
              <p:cNvSpPr>
                <a:spLocks/>
              </p:cNvSpPr>
              <p:nvPr/>
            </p:nvSpPr>
            <p:spPr bwMode="auto">
              <a:xfrm>
                <a:off x="4232" y="223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44" name="Freeform 0"/>
              <p:cNvSpPr>
                <a:spLocks/>
              </p:cNvSpPr>
              <p:nvPr/>
            </p:nvSpPr>
            <p:spPr bwMode="auto">
              <a:xfrm>
                <a:off x="4236" y="2232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45" name="Freeform 1"/>
              <p:cNvSpPr>
                <a:spLocks/>
              </p:cNvSpPr>
              <p:nvPr/>
            </p:nvSpPr>
            <p:spPr bwMode="auto">
              <a:xfrm>
                <a:off x="4239" y="2232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46" name="Freeform 2"/>
              <p:cNvSpPr>
                <a:spLocks/>
              </p:cNvSpPr>
              <p:nvPr/>
            </p:nvSpPr>
            <p:spPr bwMode="auto">
              <a:xfrm>
                <a:off x="4242" y="223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47" name="Freeform 3"/>
              <p:cNvSpPr>
                <a:spLocks/>
              </p:cNvSpPr>
              <p:nvPr/>
            </p:nvSpPr>
            <p:spPr bwMode="auto">
              <a:xfrm>
                <a:off x="4245" y="2234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1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48" name="Freeform 4"/>
              <p:cNvSpPr>
                <a:spLocks/>
              </p:cNvSpPr>
              <p:nvPr/>
            </p:nvSpPr>
            <p:spPr bwMode="auto">
              <a:xfrm>
                <a:off x="4248" y="2234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49" name="Freeform 5"/>
              <p:cNvSpPr>
                <a:spLocks/>
              </p:cNvSpPr>
              <p:nvPr/>
            </p:nvSpPr>
            <p:spPr bwMode="auto">
              <a:xfrm>
                <a:off x="4252" y="2234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50" name="Freeform 6"/>
              <p:cNvSpPr>
                <a:spLocks/>
              </p:cNvSpPr>
              <p:nvPr/>
            </p:nvSpPr>
            <p:spPr bwMode="auto">
              <a:xfrm>
                <a:off x="4255" y="2235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51" name="Freeform 7"/>
              <p:cNvSpPr>
                <a:spLocks/>
              </p:cNvSpPr>
              <p:nvPr/>
            </p:nvSpPr>
            <p:spPr bwMode="auto">
              <a:xfrm>
                <a:off x="4258" y="223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52" name="Freeform 8"/>
              <p:cNvSpPr>
                <a:spLocks/>
              </p:cNvSpPr>
              <p:nvPr/>
            </p:nvSpPr>
            <p:spPr bwMode="auto">
              <a:xfrm>
                <a:off x="4260" y="223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53" name="Freeform 9"/>
              <p:cNvSpPr>
                <a:spLocks/>
              </p:cNvSpPr>
              <p:nvPr/>
            </p:nvSpPr>
            <p:spPr bwMode="auto">
              <a:xfrm>
                <a:off x="4264" y="2237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54" name="Freeform 10"/>
              <p:cNvSpPr>
                <a:spLocks/>
              </p:cNvSpPr>
              <p:nvPr/>
            </p:nvSpPr>
            <p:spPr bwMode="auto">
              <a:xfrm>
                <a:off x="4267" y="223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55" name="Freeform 11"/>
              <p:cNvSpPr>
                <a:spLocks/>
              </p:cNvSpPr>
              <p:nvPr/>
            </p:nvSpPr>
            <p:spPr bwMode="auto">
              <a:xfrm>
                <a:off x="4270" y="2238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56" name="Freeform 12"/>
              <p:cNvSpPr>
                <a:spLocks/>
              </p:cNvSpPr>
              <p:nvPr/>
            </p:nvSpPr>
            <p:spPr bwMode="auto">
              <a:xfrm>
                <a:off x="4273" y="2239"/>
                <a:ext cx="2" cy="1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1 w 4"/>
                  <a:gd name="T11" fmla="*/ 0 h 3"/>
                  <a:gd name="T12" fmla="*/ 1 w 4"/>
                  <a:gd name="T13" fmla="*/ 0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57" name="Freeform 13"/>
              <p:cNvSpPr>
                <a:spLocks/>
              </p:cNvSpPr>
              <p:nvPr/>
            </p:nvSpPr>
            <p:spPr bwMode="auto">
              <a:xfrm>
                <a:off x="4276" y="224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58" name="Freeform 14"/>
              <p:cNvSpPr>
                <a:spLocks/>
              </p:cNvSpPr>
              <p:nvPr/>
            </p:nvSpPr>
            <p:spPr bwMode="auto">
              <a:xfrm>
                <a:off x="4280" y="2240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59" name="Freeform 15"/>
              <p:cNvSpPr>
                <a:spLocks/>
              </p:cNvSpPr>
              <p:nvPr/>
            </p:nvSpPr>
            <p:spPr bwMode="auto">
              <a:xfrm>
                <a:off x="4283" y="2240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60" name="Freeform 16"/>
              <p:cNvSpPr>
                <a:spLocks/>
              </p:cNvSpPr>
              <p:nvPr/>
            </p:nvSpPr>
            <p:spPr bwMode="auto">
              <a:xfrm>
                <a:off x="4286" y="224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61" name="Freeform 17"/>
              <p:cNvSpPr>
                <a:spLocks/>
              </p:cNvSpPr>
              <p:nvPr/>
            </p:nvSpPr>
            <p:spPr bwMode="auto">
              <a:xfrm>
                <a:off x="4289" y="224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62" name="Freeform 18"/>
              <p:cNvSpPr>
                <a:spLocks/>
              </p:cNvSpPr>
              <p:nvPr/>
            </p:nvSpPr>
            <p:spPr bwMode="auto">
              <a:xfrm>
                <a:off x="4292" y="224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63" name="Freeform 19"/>
              <p:cNvSpPr>
                <a:spLocks/>
              </p:cNvSpPr>
              <p:nvPr/>
            </p:nvSpPr>
            <p:spPr bwMode="auto">
              <a:xfrm>
                <a:off x="4296" y="2243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64" name="Freeform 20"/>
              <p:cNvSpPr>
                <a:spLocks/>
              </p:cNvSpPr>
              <p:nvPr/>
            </p:nvSpPr>
            <p:spPr bwMode="auto">
              <a:xfrm>
                <a:off x="4299" y="2244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65" name="Freeform 21"/>
              <p:cNvSpPr>
                <a:spLocks/>
              </p:cNvSpPr>
              <p:nvPr/>
            </p:nvSpPr>
            <p:spPr bwMode="auto">
              <a:xfrm>
                <a:off x="4302" y="2244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66" name="Freeform 22"/>
              <p:cNvSpPr>
                <a:spLocks/>
              </p:cNvSpPr>
              <p:nvPr/>
            </p:nvSpPr>
            <p:spPr bwMode="auto">
              <a:xfrm>
                <a:off x="4305" y="2245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67" name="Freeform 23"/>
              <p:cNvSpPr>
                <a:spLocks/>
              </p:cNvSpPr>
              <p:nvPr/>
            </p:nvSpPr>
            <p:spPr bwMode="auto">
              <a:xfrm>
                <a:off x="4308" y="224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68" name="Freeform 24"/>
              <p:cNvSpPr>
                <a:spLocks/>
              </p:cNvSpPr>
              <p:nvPr/>
            </p:nvSpPr>
            <p:spPr bwMode="auto">
              <a:xfrm>
                <a:off x="4312" y="2246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69" name="Freeform 25"/>
              <p:cNvSpPr>
                <a:spLocks/>
              </p:cNvSpPr>
              <p:nvPr/>
            </p:nvSpPr>
            <p:spPr bwMode="auto">
              <a:xfrm>
                <a:off x="4314" y="2247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70" name="Freeform 26"/>
              <p:cNvSpPr>
                <a:spLocks/>
              </p:cNvSpPr>
              <p:nvPr/>
            </p:nvSpPr>
            <p:spPr bwMode="auto">
              <a:xfrm>
                <a:off x="4317" y="2247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71" name="Freeform 27"/>
              <p:cNvSpPr>
                <a:spLocks/>
              </p:cNvSpPr>
              <p:nvPr/>
            </p:nvSpPr>
            <p:spPr bwMode="auto">
              <a:xfrm>
                <a:off x="4320" y="2248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72" name="Freeform 28"/>
              <p:cNvSpPr>
                <a:spLocks/>
              </p:cNvSpPr>
              <p:nvPr/>
            </p:nvSpPr>
            <p:spPr bwMode="auto">
              <a:xfrm>
                <a:off x="4324" y="224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73" name="Freeform 29"/>
              <p:cNvSpPr>
                <a:spLocks/>
              </p:cNvSpPr>
              <p:nvPr/>
            </p:nvSpPr>
            <p:spPr bwMode="auto">
              <a:xfrm>
                <a:off x="4327" y="2249"/>
                <a:ext cx="1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74" name="Freeform 30"/>
              <p:cNvSpPr>
                <a:spLocks/>
              </p:cNvSpPr>
              <p:nvPr/>
            </p:nvSpPr>
            <p:spPr bwMode="auto">
              <a:xfrm>
                <a:off x="4330" y="2250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75" name="Freeform 31"/>
              <p:cNvSpPr>
                <a:spLocks/>
              </p:cNvSpPr>
              <p:nvPr/>
            </p:nvSpPr>
            <p:spPr bwMode="auto">
              <a:xfrm>
                <a:off x="4333" y="2250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76" name="Freeform 32"/>
              <p:cNvSpPr>
                <a:spLocks/>
              </p:cNvSpPr>
              <p:nvPr/>
            </p:nvSpPr>
            <p:spPr bwMode="auto">
              <a:xfrm>
                <a:off x="4336" y="2251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77" name="Freeform 33"/>
              <p:cNvSpPr>
                <a:spLocks/>
              </p:cNvSpPr>
              <p:nvPr/>
            </p:nvSpPr>
            <p:spPr bwMode="auto">
              <a:xfrm>
                <a:off x="4340" y="2252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78" name="Freeform 34"/>
              <p:cNvSpPr>
                <a:spLocks/>
              </p:cNvSpPr>
              <p:nvPr/>
            </p:nvSpPr>
            <p:spPr bwMode="auto">
              <a:xfrm>
                <a:off x="4343" y="2252"/>
                <a:ext cx="1" cy="1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79" name="Freeform 35"/>
              <p:cNvSpPr>
                <a:spLocks/>
              </p:cNvSpPr>
              <p:nvPr/>
            </p:nvSpPr>
            <p:spPr bwMode="auto">
              <a:xfrm>
                <a:off x="4346" y="2253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80" name="Freeform 36"/>
              <p:cNvSpPr>
                <a:spLocks/>
              </p:cNvSpPr>
              <p:nvPr/>
            </p:nvSpPr>
            <p:spPr bwMode="auto">
              <a:xfrm>
                <a:off x="4349" y="2253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81" name="Freeform 37"/>
              <p:cNvSpPr>
                <a:spLocks/>
              </p:cNvSpPr>
              <p:nvPr/>
            </p:nvSpPr>
            <p:spPr bwMode="auto">
              <a:xfrm>
                <a:off x="4352" y="2254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82" name="Freeform 38"/>
              <p:cNvSpPr>
                <a:spLocks/>
              </p:cNvSpPr>
              <p:nvPr/>
            </p:nvSpPr>
            <p:spPr bwMode="auto">
              <a:xfrm>
                <a:off x="4355" y="2254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83" name="Freeform 39"/>
              <p:cNvSpPr>
                <a:spLocks/>
              </p:cNvSpPr>
              <p:nvPr/>
            </p:nvSpPr>
            <p:spPr bwMode="auto">
              <a:xfrm>
                <a:off x="4359" y="2255"/>
                <a:ext cx="1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84" name="Freeform 40"/>
              <p:cNvSpPr>
                <a:spLocks/>
              </p:cNvSpPr>
              <p:nvPr/>
            </p:nvSpPr>
            <p:spPr bwMode="auto">
              <a:xfrm>
                <a:off x="4362" y="2256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85" name="Freeform 41"/>
              <p:cNvSpPr>
                <a:spLocks/>
              </p:cNvSpPr>
              <p:nvPr/>
            </p:nvSpPr>
            <p:spPr bwMode="auto">
              <a:xfrm>
                <a:off x="4364" y="2256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86" name="Freeform 42"/>
              <p:cNvSpPr>
                <a:spLocks/>
              </p:cNvSpPr>
              <p:nvPr/>
            </p:nvSpPr>
            <p:spPr bwMode="auto">
              <a:xfrm>
                <a:off x="4367" y="2257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87" name="Freeform 43"/>
              <p:cNvSpPr>
                <a:spLocks/>
              </p:cNvSpPr>
              <p:nvPr/>
            </p:nvSpPr>
            <p:spPr bwMode="auto">
              <a:xfrm>
                <a:off x="4371" y="2258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88" name="Freeform 44"/>
              <p:cNvSpPr>
                <a:spLocks/>
              </p:cNvSpPr>
              <p:nvPr/>
            </p:nvSpPr>
            <p:spPr bwMode="auto">
              <a:xfrm>
                <a:off x="4374" y="2258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89" name="Freeform 45"/>
              <p:cNvSpPr>
                <a:spLocks/>
              </p:cNvSpPr>
              <p:nvPr/>
            </p:nvSpPr>
            <p:spPr bwMode="auto">
              <a:xfrm>
                <a:off x="4377" y="2259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90" name="Freeform 46"/>
              <p:cNvSpPr>
                <a:spLocks/>
              </p:cNvSpPr>
              <p:nvPr/>
            </p:nvSpPr>
            <p:spPr bwMode="auto">
              <a:xfrm>
                <a:off x="4380" y="226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91" name="Freeform 47"/>
              <p:cNvSpPr>
                <a:spLocks/>
              </p:cNvSpPr>
              <p:nvPr/>
            </p:nvSpPr>
            <p:spPr bwMode="auto">
              <a:xfrm>
                <a:off x="4383" y="2260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92" name="Freeform 48"/>
              <p:cNvSpPr>
                <a:spLocks/>
              </p:cNvSpPr>
              <p:nvPr/>
            </p:nvSpPr>
            <p:spPr bwMode="auto">
              <a:xfrm>
                <a:off x="4387" y="2260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93" name="Freeform 49"/>
              <p:cNvSpPr>
                <a:spLocks/>
              </p:cNvSpPr>
              <p:nvPr/>
            </p:nvSpPr>
            <p:spPr bwMode="auto">
              <a:xfrm>
                <a:off x="4390" y="2261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94" name="Freeform 50"/>
              <p:cNvSpPr>
                <a:spLocks/>
              </p:cNvSpPr>
              <p:nvPr/>
            </p:nvSpPr>
            <p:spPr bwMode="auto">
              <a:xfrm>
                <a:off x="4393" y="226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95" name="Freeform 51"/>
              <p:cNvSpPr>
                <a:spLocks/>
              </p:cNvSpPr>
              <p:nvPr/>
            </p:nvSpPr>
            <p:spPr bwMode="auto">
              <a:xfrm>
                <a:off x="4396" y="226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96" name="Freeform 52"/>
              <p:cNvSpPr>
                <a:spLocks/>
              </p:cNvSpPr>
              <p:nvPr/>
            </p:nvSpPr>
            <p:spPr bwMode="auto">
              <a:xfrm>
                <a:off x="4399" y="2263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97" name="Freeform 53"/>
              <p:cNvSpPr>
                <a:spLocks/>
              </p:cNvSpPr>
              <p:nvPr/>
            </p:nvSpPr>
            <p:spPr bwMode="auto">
              <a:xfrm>
                <a:off x="4403" y="2264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98" name="Freeform 54"/>
              <p:cNvSpPr>
                <a:spLocks/>
              </p:cNvSpPr>
              <p:nvPr/>
            </p:nvSpPr>
            <p:spPr bwMode="auto">
              <a:xfrm>
                <a:off x="4406" y="2264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899" name="Freeform 55"/>
              <p:cNvSpPr>
                <a:spLocks/>
              </p:cNvSpPr>
              <p:nvPr/>
            </p:nvSpPr>
            <p:spPr bwMode="auto">
              <a:xfrm>
                <a:off x="4409" y="2265"/>
                <a:ext cx="2" cy="1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00" name="Freeform 56"/>
              <p:cNvSpPr>
                <a:spLocks/>
              </p:cNvSpPr>
              <p:nvPr/>
            </p:nvSpPr>
            <p:spPr bwMode="auto">
              <a:xfrm>
                <a:off x="4412" y="2266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1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01" name="Freeform 57"/>
              <p:cNvSpPr>
                <a:spLocks/>
              </p:cNvSpPr>
              <p:nvPr/>
            </p:nvSpPr>
            <p:spPr bwMode="auto">
              <a:xfrm>
                <a:off x="4415" y="2266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0 w 5"/>
                  <a:gd name="T13" fmla="*/ 0 h 4"/>
                  <a:gd name="T14" fmla="*/ 0 w 5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02" name="Freeform 58"/>
              <p:cNvSpPr>
                <a:spLocks/>
              </p:cNvSpPr>
              <p:nvPr/>
            </p:nvSpPr>
            <p:spPr bwMode="auto">
              <a:xfrm>
                <a:off x="4418" y="2266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03" name="Freeform 59"/>
              <p:cNvSpPr>
                <a:spLocks/>
              </p:cNvSpPr>
              <p:nvPr/>
            </p:nvSpPr>
            <p:spPr bwMode="auto">
              <a:xfrm>
                <a:off x="4421" y="2267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04" name="Freeform 60"/>
              <p:cNvSpPr>
                <a:spLocks/>
              </p:cNvSpPr>
              <p:nvPr/>
            </p:nvSpPr>
            <p:spPr bwMode="auto">
              <a:xfrm>
                <a:off x="4424" y="2268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1 w 4"/>
                  <a:gd name="T7" fmla="*/ 1 h 4"/>
                  <a:gd name="T8" fmla="*/ 1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05" name="Freeform 61"/>
              <p:cNvSpPr>
                <a:spLocks/>
              </p:cNvSpPr>
              <p:nvPr/>
            </p:nvSpPr>
            <p:spPr bwMode="auto">
              <a:xfrm>
                <a:off x="4427" y="2268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06" name="Freeform 62"/>
              <p:cNvSpPr>
                <a:spLocks/>
              </p:cNvSpPr>
              <p:nvPr/>
            </p:nvSpPr>
            <p:spPr bwMode="auto">
              <a:xfrm>
                <a:off x="4431" y="2269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07" name="Freeform 63"/>
              <p:cNvSpPr>
                <a:spLocks/>
              </p:cNvSpPr>
              <p:nvPr/>
            </p:nvSpPr>
            <p:spPr bwMode="auto">
              <a:xfrm>
                <a:off x="4434" y="2270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08" name="Freeform 64"/>
              <p:cNvSpPr>
                <a:spLocks/>
              </p:cNvSpPr>
              <p:nvPr/>
            </p:nvSpPr>
            <p:spPr bwMode="auto">
              <a:xfrm>
                <a:off x="4437" y="2270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09" name="Freeform 65"/>
              <p:cNvSpPr>
                <a:spLocks/>
              </p:cNvSpPr>
              <p:nvPr/>
            </p:nvSpPr>
            <p:spPr bwMode="auto">
              <a:xfrm>
                <a:off x="4440" y="2271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1 h 3"/>
                  <a:gd name="T6" fmla="*/ 1 w 4"/>
                  <a:gd name="T7" fmla="*/ 1 h 3"/>
                  <a:gd name="T8" fmla="*/ 1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10" name="Freeform 66"/>
              <p:cNvSpPr>
                <a:spLocks/>
              </p:cNvSpPr>
              <p:nvPr/>
            </p:nvSpPr>
            <p:spPr bwMode="auto">
              <a:xfrm>
                <a:off x="4443" y="227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11" name="Freeform 67"/>
              <p:cNvSpPr>
                <a:spLocks/>
              </p:cNvSpPr>
              <p:nvPr/>
            </p:nvSpPr>
            <p:spPr bwMode="auto">
              <a:xfrm>
                <a:off x="4447" y="2272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12" name="Freeform 68"/>
              <p:cNvSpPr>
                <a:spLocks/>
              </p:cNvSpPr>
              <p:nvPr/>
            </p:nvSpPr>
            <p:spPr bwMode="auto">
              <a:xfrm>
                <a:off x="4450" y="2273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13" name="Freeform 69"/>
              <p:cNvSpPr>
                <a:spLocks/>
              </p:cNvSpPr>
              <p:nvPr/>
            </p:nvSpPr>
            <p:spPr bwMode="auto">
              <a:xfrm>
                <a:off x="4453" y="2273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14" name="Freeform 70"/>
              <p:cNvSpPr>
                <a:spLocks/>
              </p:cNvSpPr>
              <p:nvPr/>
            </p:nvSpPr>
            <p:spPr bwMode="auto">
              <a:xfrm>
                <a:off x="4456" y="2274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15" name="Freeform 71"/>
              <p:cNvSpPr>
                <a:spLocks/>
              </p:cNvSpPr>
              <p:nvPr/>
            </p:nvSpPr>
            <p:spPr bwMode="auto">
              <a:xfrm>
                <a:off x="4459" y="2274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16" name="Freeform 72"/>
              <p:cNvSpPr>
                <a:spLocks/>
              </p:cNvSpPr>
              <p:nvPr/>
            </p:nvSpPr>
            <p:spPr bwMode="auto">
              <a:xfrm>
                <a:off x="4463" y="2275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17" name="Freeform 73"/>
              <p:cNvSpPr>
                <a:spLocks/>
              </p:cNvSpPr>
              <p:nvPr/>
            </p:nvSpPr>
            <p:spPr bwMode="auto">
              <a:xfrm>
                <a:off x="4466" y="2276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18" name="Freeform 74"/>
              <p:cNvSpPr>
                <a:spLocks/>
              </p:cNvSpPr>
              <p:nvPr/>
            </p:nvSpPr>
            <p:spPr bwMode="auto">
              <a:xfrm>
                <a:off x="4468" y="2276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1 w 4"/>
                  <a:gd name="T7" fmla="*/ 1 h 4"/>
                  <a:gd name="T8" fmla="*/ 1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19" name="Freeform 75"/>
              <p:cNvSpPr>
                <a:spLocks/>
              </p:cNvSpPr>
              <p:nvPr/>
            </p:nvSpPr>
            <p:spPr bwMode="auto">
              <a:xfrm>
                <a:off x="4471" y="2277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20" name="Freeform 76"/>
              <p:cNvSpPr>
                <a:spLocks/>
              </p:cNvSpPr>
              <p:nvPr/>
            </p:nvSpPr>
            <p:spPr bwMode="auto">
              <a:xfrm>
                <a:off x="4475" y="2278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21" name="Freeform 77"/>
              <p:cNvSpPr>
                <a:spLocks/>
              </p:cNvSpPr>
              <p:nvPr/>
            </p:nvSpPr>
            <p:spPr bwMode="auto">
              <a:xfrm>
                <a:off x="4478" y="2278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22" name="Freeform 78"/>
              <p:cNvSpPr>
                <a:spLocks/>
              </p:cNvSpPr>
              <p:nvPr/>
            </p:nvSpPr>
            <p:spPr bwMode="auto">
              <a:xfrm>
                <a:off x="4481" y="2279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23" name="Freeform 79"/>
              <p:cNvSpPr>
                <a:spLocks/>
              </p:cNvSpPr>
              <p:nvPr/>
            </p:nvSpPr>
            <p:spPr bwMode="auto">
              <a:xfrm>
                <a:off x="4484" y="2279"/>
                <a:ext cx="2" cy="2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1 h 3"/>
                  <a:gd name="T6" fmla="*/ 1 w 4"/>
                  <a:gd name="T7" fmla="*/ 1 h 3"/>
                  <a:gd name="T8" fmla="*/ 1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24" name="Freeform 80"/>
              <p:cNvSpPr>
                <a:spLocks/>
              </p:cNvSpPr>
              <p:nvPr/>
            </p:nvSpPr>
            <p:spPr bwMode="auto">
              <a:xfrm>
                <a:off x="4487" y="2280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25" name="Freeform 81"/>
              <p:cNvSpPr>
                <a:spLocks/>
              </p:cNvSpPr>
              <p:nvPr/>
            </p:nvSpPr>
            <p:spPr bwMode="auto">
              <a:xfrm>
                <a:off x="4491" y="2280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26" name="Freeform 82"/>
              <p:cNvSpPr>
                <a:spLocks/>
              </p:cNvSpPr>
              <p:nvPr/>
            </p:nvSpPr>
            <p:spPr bwMode="auto">
              <a:xfrm>
                <a:off x="4494" y="2281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27" name="Freeform 83"/>
              <p:cNvSpPr>
                <a:spLocks/>
              </p:cNvSpPr>
              <p:nvPr/>
            </p:nvSpPr>
            <p:spPr bwMode="auto">
              <a:xfrm>
                <a:off x="4497" y="228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28" name="Freeform 84"/>
              <p:cNvSpPr>
                <a:spLocks/>
              </p:cNvSpPr>
              <p:nvPr/>
            </p:nvSpPr>
            <p:spPr bwMode="auto">
              <a:xfrm>
                <a:off x="4500" y="2282"/>
                <a:ext cx="2" cy="2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29" name="Freeform 85"/>
              <p:cNvSpPr>
                <a:spLocks/>
              </p:cNvSpPr>
              <p:nvPr/>
            </p:nvSpPr>
            <p:spPr bwMode="auto">
              <a:xfrm>
                <a:off x="4503" y="2283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30" name="Freeform 86"/>
              <p:cNvSpPr>
                <a:spLocks/>
              </p:cNvSpPr>
              <p:nvPr/>
            </p:nvSpPr>
            <p:spPr bwMode="auto">
              <a:xfrm>
                <a:off x="4507" y="2284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31" name="Freeform 87"/>
              <p:cNvSpPr>
                <a:spLocks/>
              </p:cNvSpPr>
              <p:nvPr/>
            </p:nvSpPr>
            <p:spPr bwMode="auto">
              <a:xfrm>
                <a:off x="4510" y="2284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32" name="Freeform 88"/>
              <p:cNvSpPr>
                <a:spLocks/>
              </p:cNvSpPr>
              <p:nvPr/>
            </p:nvSpPr>
            <p:spPr bwMode="auto">
              <a:xfrm>
                <a:off x="4513" y="2285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33" name="Freeform 89"/>
              <p:cNvSpPr>
                <a:spLocks/>
              </p:cNvSpPr>
              <p:nvPr/>
            </p:nvSpPr>
            <p:spPr bwMode="auto">
              <a:xfrm>
                <a:off x="4516" y="228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34" name="Freeform 90"/>
              <p:cNvSpPr>
                <a:spLocks/>
              </p:cNvSpPr>
              <p:nvPr/>
            </p:nvSpPr>
            <p:spPr bwMode="auto">
              <a:xfrm>
                <a:off x="4519" y="2286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35" name="Freeform 91"/>
              <p:cNvSpPr>
                <a:spLocks/>
              </p:cNvSpPr>
              <p:nvPr/>
            </p:nvSpPr>
            <p:spPr bwMode="auto">
              <a:xfrm>
                <a:off x="4522" y="2286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36" name="Freeform 92"/>
              <p:cNvSpPr>
                <a:spLocks/>
              </p:cNvSpPr>
              <p:nvPr/>
            </p:nvSpPr>
            <p:spPr bwMode="auto">
              <a:xfrm>
                <a:off x="4525" y="2287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37" name="Freeform 93"/>
              <p:cNvSpPr>
                <a:spLocks/>
              </p:cNvSpPr>
              <p:nvPr/>
            </p:nvSpPr>
            <p:spPr bwMode="auto">
              <a:xfrm>
                <a:off x="4528" y="2288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38" name="Freeform 94"/>
              <p:cNvSpPr>
                <a:spLocks/>
              </p:cNvSpPr>
              <p:nvPr/>
            </p:nvSpPr>
            <p:spPr bwMode="auto">
              <a:xfrm>
                <a:off x="4531" y="2288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39" name="Freeform 95"/>
              <p:cNvSpPr>
                <a:spLocks/>
              </p:cNvSpPr>
              <p:nvPr/>
            </p:nvSpPr>
            <p:spPr bwMode="auto">
              <a:xfrm>
                <a:off x="4535" y="2289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40" name="Freeform 96"/>
              <p:cNvSpPr>
                <a:spLocks/>
              </p:cNvSpPr>
              <p:nvPr/>
            </p:nvSpPr>
            <p:spPr bwMode="auto">
              <a:xfrm>
                <a:off x="4538" y="2290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41" name="Freeform 97"/>
              <p:cNvSpPr>
                <a:spLocks/>
              </p:cNvSpPr>
              <p:nvPr/>
            </p:nvSpPr>
            <p:spPr bwMode="auto">
              <a:xfrm>
                <a:off x="4541" y="2290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42" name="Freeform 98"/>
              <p:cNvSpPr>
                <a:spLocks/>
              </p:cNvSpPr>
              <p:nvPr/>
            </p:nvSpPr>
            <p:spPr bwMode="auto">
              <a:xfrm>
                <a:off x="4544" y="2291"/>
                <a:ext cx="2" cy="1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43" name="Freeform 99"/>
              <p:cNvSpPr>
                <a:spLocks/>
              </p:cNvSpPr>
              <p:nvPr/>
            </p:nvSpPr>
            <p:spPr bwMode="auto">
              <a:xfrm>
                <a:off x="4547" y="229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44" name="Freeform 100"/>
              <p:cNvSpPr>
                <a:spLocks/>
              </p:cNvSpPr>
              <p:nvPr/>
            </p:nvSpPr>
            <p:spPr bwMode="auto">
              <a:xfrm>
                <a:off x="4551" y="2292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45" name="Freeform 101"/>
              <p:cNvSpPr>
                <a:spLocks/>
              </p:cNvSpPr>
              <p:nvPr/>
            </p:nvSpPr>
            <p:spPr bwMode="auto">
              <a:xfrm>
                <a:off x="4554" y="2292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46" name="Freeform 102"/>
              <p:cNvSpPr>
                <a:spLocks/>
              </p:cNvSpPr>
              <p:nvPr/>
            </p:nvSpPr>
            <p:spPr bwMode="auto">
              <a:xfrm>
                <a:off x="4557" y="2293"/>
                <a:ext cx="1" cy="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47" name="Freeform 103"/>
              <p:cNvSpPr>
                <a:spLocks/>
              </p:cNvSpPr>
              <p:nvPr/>
            </p:nvSpPr>
            <p:spPr bwMode="auto">
              <a:xfrm>
                <a:off x="4560" y="2294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48" name="Freeform 104"/>
              <p:cNvSpPr>
                <a:spLocks/>
              </p:cNvSpPr>
              <p:nvPr/>
            </p:nvSpPr>
            <p:spPr bwMode="auto">
              <a:xfrm>
                <a:off x="4563" y="2294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49" name="Freeform 105"/>
              <p:cNvSpPr>
                <a:spLocks/>
              </p:cNvSpPr>
              <p:nvPr/>
            </p:nvSpPr>
            <p:spPr bwMode="auto">
              <a:xfrm>
                <a:off x="4566" y="2295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50" name="Freeform 106"/>
              <p:cNvSpPr>
                <a:spLocks/>
              </p:cNvSpPr>
              <p:nvPr/>
            </p:nvSpPr>
            <p:spPr bwMode="auto">
              <a:xfrm>
                <a:off x="4570" y="2296"/>
                <a:ext cx="1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51" name="Freeform 107"/>
              <p:cNvSpPr>
                <a:spLocks/>
              </p:cNvSpPr>
              <p:nvPr/>
            </p:nvSpPr>
            <p:spPr bwMode="auto">
              <a:xfrm>
                <a:off x="4572" y="2296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52" name="Freeform 108"/>
              <p:cNvSpPr>
                <a:spLocks/>
              </p:cNvSpPr>
              <p:nvPr/>
            </p:nvSpPr>
            <p:spPr bwMode="auto">
              <a:xfrm>
                <a:off x="4575" y="2297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53" name="Freeform 109"/>
              <p:cNvSpPr>
                <a:spLocks/>
              </p:cNvSpPr>
              <p:nvPr/>
            </p:nvSpPr>
            <p:spPr bwMode="auto">
              <a:xfrm>
                <a:off x="4578" y="229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54" name="Freeform 110"/>
              <p:cNvSpPr>
                <a:spLocks/>
              </p:cNvSpPr>
              <p:nvPr/>
            </p:nvSpPr>
            <p:spPr bwMode="auto">
              <a:xfrm>
                <a:off x="4582" y="2298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55" name="Freeform 111"/>
              <p:cNvSpPr>
                <a:spLocks/>
              </p:cNvSpPr>
              <p:nvPr/>
            </p:nvSpPr>
            <p:spPr bwMode="auto">
              <a:xfrm>
                <a:off x="4585" y="2299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56" name="Freeform 112"/>
              <p:cNvSpPr>
                <a:spLocks/>
              </p:cNvSpPr>
              <p:nvPr/>
            </p:nvSpPr>
            <p:spPr bwMode="auto">
              <a:xfrm>
                <a:off x="4588" y="2299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57" name="Freeform 113"/>
              <p:cNvSpPr>
                <a:spLocks/>
              </p:cNvSpPr>
              <p:nvPr/>
            </p:nvSpPr>
            <p:spPr bwMode="auto">
              <a:xfrm>
                <a:off x="4591" y="2300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58" name="Freeform 114"/>
              <p:cNvSpPr>
                <a:spLocks/>
              </p:cNvSpPr>
              <p:nvPr/>
            </p:nvSpPr>
            <p:spPr bwMode="auto">
              <a:xfrm>
                <a:off x="4594" y="2300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59" name="Freeform 115"/>
              <p:cNvSpPr>
                <a:spLocks/>
              </p:cNvSpPr>
              <p:nvPr/>
            </p:nvSpPr>
            <p:spPr bwMode="auto">
              <a:xfrm>
                <a:off x="4598" y="2301"/>
                <a:ext cx="1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60" name="Freeform 116"/>
              <p:cNvSpPr>
                <a:spLocks/>
              </p:cNvSpPr>
              <p:nvPr/>
            </p:nvSpPr>
            <p:spPr bwMode="auto">
              <a:xfrm>
                <a:off x="4601" y="2302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61" name="Freeform 117"/>
              <p:cNvSpPr>
                <a:spLocks/>
              </p:cNvSpPr>
              <p:nvPr/>
            </p:nvSpPr>
            <p:spPr bwMode="auto">
              <a:xfrm>
                <a:off x="4604" y="2302"/>
                <a:ext cx="2" cy="2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62" name="Freeform 118"/>
              <p:cNvSpPr>
                <a:spLocks/>
              </p:cNvSpPr>
              <p:nvPr/>
            </p:nvSpPr>
            <p:spPr bwMode="auto">
              <a:xfrm>
                <a:off x="4607" y="2303"/>
                <a:ext cx="2" cy="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63" name="Freeform 119"/>
              <p:cNvSpPr>
                <a:spLocks/>
              </p:cNvSpPr>
              <p:nvPr/>
            </p:nvSpPr>
            <p:spPr bwMode="auto">
              <a:xfrm>
                <a:off x="4610" y="2304"/>
                <a:ext cx="2" cy="1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64" name="Freeform 120"/>
              <p:cNvSpPr>
                <a:spLocks/>
              </p:cNvSpPr>
              <p:nvPr/>
            </p:nvSpPr>
            <p:spPr bwMode="auto">
              <a:xfrm>
                <a:off x="4614" y="2304"/>
                <a:ext cx="1" cy="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965" name="Freeform 121"/>
              <p:cNvSpPr>
                <a:spLocks/>
              </p:cNvSpPr>
              <p:nvPr/>
            </p:nvSpPr>
            <p:spPr bwMode="auto">
              <a:xfrm>
                <a:off x="4617" y="230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</p:grpSp>
        <p:sp>
          <p:nvSpPr>
            <p:cNvPr id="645648" name="Freeform 122"/>
            <p:cNvSpPr>
              <a:spLocks/>
            </p:cNvSpPr>
            <p:nvPr/>
          </p:nvSpPr>
          <p:spPr bwMode="auto">
            <a:xfrm>
              <a:off x="4620" y="2305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49" name="Freeform 123"/>
            <p:cNvSpPr>
              <a:spLocks/>
            </p:cNvSpPr>
            <p:nvPr/>
          </p:nvSpPr>
          <p:spPr bwMode="auto">
            <a:xfrm>
              <a:off x="4622" y="2306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50" name="Freeform 124"/>
            <p:cNvSpPr>
              <a:spLocks/>
            </p:cNvSpPr>
            <p:nvPr/>
          </p:nvSpPr>
          <p:spPr bwMode="auto">
            <a:xfrm>
              <a:off x="4626" y="2306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51" name="Freeform 125"/>
            <p:cNvSpPr>
              <a:spLocks/>
            </p:cNvSpPr>
            <p:nvPr/>
          </p:nvSpPr>
          <p:spPr bwMode="auto">
            <a:xfrm>
              <a:off x="4629" y="2307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52" name="Freeform 126"/>
            <p:cNvSpPr>
              <a:spLocks/>
            </p:cNvSpPr>
            <p:nvPr/>
          </p:nvSpPr>
          <p:spPr bwMode="auto">
            <a:xfrm>
              <a:off x="4632" y="2308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53" name="Freeform 127"/>
            <p:cNvSpPr>
              <a:spLocks/>
            </p:cNvSpPr>
            <p:nvPr/>
          </p:nvSpPr>
          <p:spPr bwMode="auto">
            <a:xfrm>
              <a:off x="4635" y="2308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0 w 4"/>
                <a:gd name="T5" fmla="*/ 1 h 4"/>
                <a:gd name="T6" fmla="*/ 1 w 4"/>
                <a:gd name="T7" fmla="*/ 1 h 4"/>
                <a:gd name="T8" fmla="*/ 1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54" name="Freeform 128"/>
            <p:cNvSpPr>
              <a:spLocks/>
            </p:cNvSpPr>
            <p:nvPr/>
          </p:nvSpPr>
          <p:spPr bwMode="auto">
            <a:xfrm>
              <a:off x="4638" y="2309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55" name="Freeform 129"/>
            <p:cNvSpPr>
              <a:spLocks/>
            </p:cNvSpPr>
            <p:nvPr/>
          </p:nvSpPr>
          <p:spPr bwMode="auto">
            <a:xfrm>
              <a:off x="4642" y="2310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56" name="Freeform 130"/>
            <p:cNvSpPr>
              <a:spLocks/>
            </p:cNvSpPr>
            <p:nvPr/>
          </p:nvSpPr>
          <p:spPr bwMode="auto">
            <a:xfrm>
              <a:off x="4645" y="2310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57" name="Freeform 131"/>
            <p:cNvSpPr>
              <a:spLocks/>
            </p:cNvSpPr>
            <p:nvPr/>
          </p:nvSpPr>
          <p:spPr bwMode="auto">
            <a:xfrm>
              <a:off x="4648" y="2311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58" name="Freeform 132"/>
            <p:cNvSpPr>
              <a:spLocks/>
            </p:cNvSpPr>
            <p:nvPr/>
          </p:nvSpPr>
          <p:spPr bwMode="auto">
            <a:xfrm>
              <a:off x="4651" y="2312"/>
              <a:ext cx="2" cy="1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59" name="Freeform 133"/>
            <p:cNvSpPr>
              <a:spLocks/>
            </p:cNvSpPr>
            <p:nvPr/>
          </p:nvSpPr>
          <p:spPr bwMode="auto">
            <a:xfrm>
              <a:off x="4654" y="2312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60" name="Freeform 134"/>
            <p:cNvSpPr>
              <a:spLocks/>
            </p:cNvSpPr>
            <p:nvPr/>
          </p:nvSpPr>
          <p:spPr bwMode="auto">
            <a:xfrm>
              <a:off x="4658" y="2312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61" name="Freeform 135"/>
            <p:cNvSpPr>
              <a:spLocks/>
            </p:cNvSpPr>
            <p:nvPr/>
          </p:nvSpPr>
          <p:spPr bwMode="auto">
            <a:xfrm>
              <a:off x="4661" y="2313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62" name="Freeform 136"/>
            <p:cNvSpPr>
              <a:spLocks/>
            </p:cNvSpPr>
            <p:nvPr/>
          </p:nvSpPr>
          <p:spPr bwMode="auto">
            <a:xfrm>
              <a:off x="4664" y="2314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63" name="Freeform 137"/>
            <p:cNvSpPr>
              <a:spLocks/>
            </p:cNvSpPr>
            <p:nvPr/>
          </p:nvSpPr>
          <p:spPr bwMode="auto">
            <a:xfrm>
              <a:off x="4667" y="2314"/>
              <a:ext cx="2" cy="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64" name="Freeform 138"/>
            <p:cNvSpPr>
              <a:spLocks/>
            </p:cNvSpPr>
            <p:nvPr/>
          </p:nvSpPr>
          <p:spPr bwMode="auto">
            <a:xfrm>
              <a:off x="4670" y="2315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65" name="Freeform 139"/>
            <p:cNvSpPr>
              <a:spLocks/>
            </p:cNvSpPr>
            <p:nvPr/>
          </p:nvSpPr>
          <p:spPr bwMode="auto">
            <a:xfrm>
              <a:off x="4673" y="2316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66" name="Freeform 140"/>
            <p:cNvSpPr>
              <a:spLocks/>
            </p:cNvSpPr>
            <p:nvPr/>
          </p:nvSpPr>
          <p:spPr bwMode="auto">
            <a:xfrm>
              <a:off x="4676" y="2316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67" name="Freeform 141"/>
            <p:cNvSpPr>
              <a:spLocks/>
            </p:cNvSpPr>
            <p:nvPr/>
          </p:nvSpPr>
          <p:spPr bwMode="auto">
            <a:xfrm>
              <a:off x="4679" y="2317"/>
              <a:ext cx="2" cy="1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0 h 3"/>
                <a:gd name="T6" fmla="*/ 1 w 4"/>
                <a:gd name="T7" fmla="*/ 0 h 3"/>
                <a:gd name="T8" fmla="*/ 1 w 4"/>
                <a:gd name="T9" fmla="*/ 0 h 3"/>
                <a:gd name="T10" fmla="*/ 1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68" name="Freeform 142"/>
            <p:cNvSpPr>
              <a:spLocks/>
            </p:cNvSpPr>
            <p:nvPr/>
          </p:nvSpPr>
          <p:spPr bwMode="auto">
            <a:xfrm>
              <a:off x="4682" y="2318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69" name="Freeform 143"/>
            <p:cNvSpPr>
              <a:spLocks/>
            </p:cNvSpPr>
            <p:nvPr/>
          </p:nvSpPr>
          <p:spPr bwMode="auto">
            <a:xfrm>
              <a:off x="4686" y="2318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70" name="Freeform 144"/>
            <p:cNvSpPr>
              <a:spLocks/>
            </p:cNvSpPr>
            <p:nvPr/>
          </p:nvSpPr>
          <p:spPr bwMode="auto">
            <a:xfrm>
              <a:off x="4689" y="2318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71" name="Freeform 145"/>
            <p:cNvSpPr>
              <a:spLocks/>
            </p:cNvSpPr>
            <p:nvPr/>
          </p:nvSpPr>
          <p:spPr bwMode="auto">
            <a:xfrm>
              <a:off x="4692" y="2319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72" name="Freeform 146"/>
            <p:cNvSpPr>
              <a:spLocks/>
            </p:cNvSpPr>
            <p:nvPr/>
          </p:nvSpPr>
          <p:spPr bwMode="auto">
            <a:xfrm>
              <a:off x="4695" y="2320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0 w 4"/>
                <a:gd name="T5" fmla="*/ 1 h 4"/>
                <a:gd name="T6" fmla="*/ 1 w 4"/>
                <a:gd name="T7" fmla="*/ 1 h 4"/>
                <a:gd name="T8" fmla="*/ 1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73" name="Freeform 147"/>
            <p:cNvSpPr>
              <a:spLocks/>
            </p:cNvSpPr>
            <p:nvPr/>
          </p:nvSpPr>
          <p:spPr bwMode="auto">
            <a:xfrm>
              <a:off x="4698" y="2320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74" name="Freeform 148"/>
            <p:cNvSpPr>
              <a:spLocks/>
            </p:cNvSpPr>
            <p:nvPr/>
          </p:nvSpPr>
          <p:spPr bwMode="auto">
            <a:xfrm>
              <a:off x="4702" y="2321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75" name="Freeform 149"/>
            <p:cNvSpPr>
              <a:spLocks/>
            </p:cNvSpPr>
            <p:nvPr/>
          </p:nvSpPr>
          <p:spPr bwMode="auto">
            <a:xfrm>
              <a:off x="4705" y="2322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76" name="Freeform 150"/>
            <p:cNvSpPr>
              <a:spLocks/>
            </p:cNvSpPr>
            <p:nvPr/>
          </p:nvSpPr>
          <p:spPr bwMode="auto">
            <a:xfrm>
              <a:off x="4708" y="2322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77" name="Freeform 151"/>
            <p:cNvSpPr>
              <a:spLocks/>
            </p:cNvSpPr>
            <p:nvPr/>
          </p:nvSpPr>
          <p:spPr bwMode="auto">
            <a:xfrm>
              <a:off x="4711" y="2323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78" name="Freeform 152"/>
            <p:cNvSpPr>
              <a:spLocks/>
            </p:cNvSpPr>
            <p:nvPr/>
          </p:nvSpPr>
          <p:spPr bwMode="auto">
            <a:xfrm>
              <a:off x="4714" y="2324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79" name="Freeform 153"/>
            <p:cNvSpPr>
              <a:spLocks/>
            </p:cNvSpPr>
            <p:nvPr/>
          </p:nvSpPr>
          <p:spPr bwMode="auto">
            <a:xfrm>
              <a:off x="4718" y="2324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80" name="Freeform 154"/>
            <p:cNvSpPr>
              <a:spLocks/>
            </p:cNvSpPr>
            <p:nvPr/>
          </p:nvSpPr>
          <p:spPr bwMode="auto">
            <a:xfrm>
              <a:off x="4721" y="2325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81" name="Freeform 155"/>
            <p:cNvSpPr>
              <a:spLocks/>
            </p:cNvSpPr>
            <p:nvPr/>
          </p:nvSpPr>
          <p:spPr bwMode="auto">
            <a:xfrm>
              <a:off x="4724" y="2325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82" name="Freeform 156"/>
            <p:cNvSpPr>
              <a:spLocks/>
            </p:cNvSpPr>
            <p:nvPr/>
          </p:nvSpPr>
          <p:spPr bwMode="auto">
            <a:xfrm>
              <a:off x="4726" y="2326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83" name="Freeform 157"/>
            <p:cNvSpPr>
              <a:spLocks/>
            </p:cNvSpPr>
            <p:nvPr/>
          </p:nvSpPr>
          <p:spPr bwMode="auto">
            <a:xfrm>
              <a:off x="4730" y="2326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84" name="Freeform 158"/>
            <p:cNvSpPr>
              <a:spLocks/>
            </p:cNvSpPr>
            <p:nvPr/>
          </p:nvSpPr>
          <p:spPr bwMode="auto">
            <a:xfrm>
              <a:off x="4733" y="2327"/>
              <a:ext cx="1" cy="2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85" name="Freeform 159"/>
            <p:cNvSpPr>
              <a:spLocks/>
            </p:cNvSpPr>
            <p:nvPr/>
          </p:nvSpPr>
          <p:spPr bwMode="auto">
            <a:xfrm>
              <a:off x="4736" y="2328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86" name="Freeform 160"/>
            <p:cNvSpPr>
              <a:spLocks/>
            </p:cNvSpPr>
            <p:nvPr/>
          </p:nvSpPr>
          <p:spPr bwMode="auto">
            <a:xfrm>
              <a:off x="4739" y="2328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87" name="Freeform 161"/>
            <p:cNvSpPr>
              <a:spLocks/>
            </p:cNvSpPr>
            <p:nvPr/>
          </p:nvSpPr>
          <p:spPr bwMode="auto">
            <a:xfrm>
              <a:off x="4742" y="2329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88" name="Freeform 162"/>
            <p:cNvSpPr>
              <a:spLocks/>
            </p:cNvSpPr>
            <p:nvPr/>
          </p:nvSpPr>
          <p:spPr bwMode="auto">
            <a:xfrm>
              <a:off x="4746" y="2330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89" name="Freeform 163"/>
            <p:cNvSpPr>
              <a:spLocks/>
            </p:cNvSpPr>
            <p:nvPr/>
          </p:nvSpPr>
          <p:spPr bwMode="auto">
            <a:xfrm>
              <a:off x="4749" y="2330"/>
              <a:ext cx="1" cy="1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90" name="Freeform 164"/>
            <p:cNvSpPr>
              <a:spLocks/>
            </p:cNvSpPr>
            <p:nvPr/>
          </p:nvSpPr>
          <p:spPr bwMode="auto">
            <a:xfrm>
              <a:off x="4752" y="2331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91" name="Freeform 165"/>
            <p:cNvSpPr>
              <a:spLocks/>
            </p:cNvSpPr>
            <p:nvPr/>
          </p:nvSpPr>
          <p:spPr bwMode="auto">
            <a:xfrm>
              <a:off x="4755" y="2331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92" name="Freeform 166"/>
            <p:cNvSpPr>
              <a:spLocks/>
            </p:cNvSpPr>
            <p:nvPr/>
          </p:nvSpPr>
          <p:spPr bwMode="auto">
            <a:xfrm>
              <a:off x="4758" y="2331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93" name="Freeform 167"/>
            <p:cNvSpPr>
              <a:spLocks/>
            </p:cNvSpPr>
            <p:nvPr/>
          </p:nvSpPr>
          <p:spPr bwMode="auto">
            <a:xfrm>
              <a:off x="4762" y="2332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94" name="Freeform 168"/>
            <p:cNvSpPr>
              <a:spLocks/>
            </p:cNvSpPr>
            <p:nvPr/>
          </p:nvSpPr>
          <p:spPr bwMode="auto">
            <a:xfrm>
              <a:off x="4765" y="2333"/>
              <a:ext cx="1" cy="2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95" name="Freeform 169"/>
            <p:cNvSpPr>
              <a:spLocks/>
            </p:cNvSpPr>
            <p:nvPr/>
          </p:nvSpPr>
          <p:spPr bwMode="auto">
            <a:xfrm>
              <a:off x="4768" y="2334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96" name="Freeform 170"/>
            <p:cNvSpPr>
              <a:spLocks/>
            </p:cNvSpPr>
            <p:nvPr/>
          </p:nvSpPr>
          <p:spPr bwMode="auto">
            <a:xfrm>
              <a:off x="4771" y="2334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97" name="Freeform 171"/>
            <p:cNvSpPr>
              <a:spLocks/>
            </p:cNvSpPr>
            <p:nvPr/>
          </p:nvSpPr>
          <p:spPr bwMode="auto">
            <a:xfrm>
              <a:off x="4774" y="2335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98" name="Freeform 172"/>
            <p:cNvSpPr>
              <a:spLocks/>
            </p:cNvSpPr>
            <p:nvPr/>
          </p:nvSpPr>
          <p:spPr bwMode="auto">
            <a:xfrm>
              <a:off x="4777" y="2336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99" name="Freeform 173"/>
            <p:cNvSpPr>
              <a:spLocks/>
            </p:cNvSpPr>
            <p:nvPr/>
          </p:nvSpPr>
          <p:spPr bwMode="auto">
            <a:xfrm>
              <a:off x="4780" y="2336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00" name="Freeform 174"/>
            <p:cNvSpPr>
              <a:spLocks/>
            </p:cNvSpPr>
            <p:nvPr/>
          </p:nvSpPr>
          <p:spPr bwMode="auto">
            <a:xfrm>
              <a:off x="4783" y="2337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01" name="Freeform 175"/>
            <p:cNvSpPr>
              <a:spLocks/>
            </p:cNvSpPr>
            <p:nvPr/>
          </p:nvSpPr>
          <p:spPr bwMode="auto">
            <a:xfrm>
              <a:off x="4786" y="2338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02" name="Freeform 176"/>
            <p:cNvSpPr>
              <a:spLocks/>
            </p:cNvSpPr>
            <p:nvPr/>
          </p:nvSpPr>
          <p:spPr bwMode="auto">
            <a:xfrm>
              <a:off x="4789" y="2338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03" name="Freeform 177"/>
            <p:cNvSpPr>
              <a:spLocks/>
            </p:cNvSpPr>
            <p:nvPr/>
          </p:nvSpPr>
          <p:spPr bwMode="auto">
            <a:xfrm>
              <a:off x="4793" y="2338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04" name="Freeform 178"/>
            <p:cNvSpPr>
              <a:spLocks/>
            </p:cNvSpPr>
            <p:nvPr/>
          </p:nvSpPr>
          <p:spPr bwMode="auto">
            <a:xfrm>
              <a:off x="4796" y="2339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05" name="Freeform 179"/>
            <p:cNvSpPr>
              <a:spLocks/>
            </p:cNvSpPr>
            <p:nvPr/>
          </p:nvSpPr>
          <p:spPr bwMode="auto">
            <a:xfrm>
              <a:off x="4799" y="2340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06" name="Freeform 180"/>
            <p:cNvSpPr>
              <a:spLocks/>
            </p:cNvSpPr>
            <p:nvPr/>
          </p:nvSpPr>
          <p:spPr bwMode="auto">
            <a:xfrm>
              <a:off x="4802" y="2340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07" name="Freeform 181"/>
            <p:cNvSpPr>
              <a:spLocks/>
            </p:cNvSpPr>
            <p:nvPr/>
          </p:nvSpPr>
          <p:spPr bwMode="auto">
            <a:xfrm>
              <a:off x="4805" y="2341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08" name="Freeform 182"/>
            <p:cNvSpPr>
              <a:spLocks/>
            </p:cNvSpPr>
            <p:nvPr/>
          </p:nvSpPr>
          <p:spPr bwMode="auto">
            <a:xfrm>
              <a:off x="4809" y="2342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09" name="Freeform 183"/>
            <p:cNvSpPr>
              <a:spLocks/>
            </p:cNvSpPr>
            <p:nvPr/>
          </p:nvSpPr>
          <p:spPr bwMode="auto">
            <a:xfrm>
              <a:off x="4812" y="2342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10" name="Freeform 184"/>
            <p:cNvSpPr>
              <a:spLocks/>
            </p:cNvSpPr>
            <p:nvPr/>
          </p:nvSpPr>
          <p:spPr bwMode="auto">
            <a:xfrm>
              <a:off x="4815" y="2343"/>
              <a:ext cx="2" cy="1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11" name="Freeform 185"/>
            <p:cNvSpPr>
              <a:spLocks/>
            </p:cNvSpPr>
            <p:nvPr/>
          </p:nvSpPr>
          <p:spPr bwMode="auto">
            <a:xfrm>
              <a:off x="4818" y="2344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12" name="Freeform 186"/>
            <p:cNvSpPr>
              <a:spLocks/>
            </p:cNvSpPr>
            <p:nvPr/>
          </p:nvSpPr>
          <p:spPr bwMode="auto">
            <a:xfrm>
              <a:off x="4821" y="2344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13" name="Freeform 187"/>
            <p:cNvSpPr>
              <a:spLocks/>
            </p:cNvSpPr>
            <p:nvPr/>
          </p:nvSpPr>
          <p:spPr bwMode="auto">
            <a:xfrm>
              <a:off x="4825" y="2344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14" name="Freeform 188"/>
            <p:cNvSpPr>
              <a:spLocks/>
            </p:cNvSpPr>
            <p:nvPr/>
          </p:nvSpPr>
          <p:spPr bwMode="auto">
            <a:xfrm>
              <a:off x="4827" y="2345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15" name="Freeform 189"/>
            <p:cNvSpPr>
              <a:spLocks/>
            </p:cNvSpPr>
            <p:nvPr/>
          </p:nvSpPr>
          <p:spPr bwMode="auto">
            <a:xfrm>
              <a:off x="4830" y="2346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0 w 4"/>
                <a:gd name="T5" fmla="*/ 1 h 4"/>
                <a:gd name="T6" fmla="*/ 1 w 4"/>
                <a:gd name="T7" fmla="*/ 1 h 4"/>
                <a:gd name="T8" fmla="*/ 1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16" name="Freeform 190"/>
            <p:cNvSpPr>
              <a:spLocks/>
            </p:cNvSpPr>
            <p:nvPr/>
          </p:nvSpPr>
          <p:spPr bwMode="auto">
            <a:xfrm>
              <a:off x="4833" y="2346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17" name="Freeform 191"/>
            <p:cNvSpPr>
              <a:spLocks/>
            </p:cNvSpPr>
            <p:nvPr/>
          </p:nvSpPr>
          <p:spPr bwMode="auto">
            <a:xfrm>
              <a:off x="4837" y="2347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18" name="Freeform 192"/>
            <p:cNvSpPr>
              <a:spLocks/>
            </p:cNvSpPr>
            <p:nvPr/>
          </p:nvSpPr>
          <p:spPr bwMode="auto">
            <a:xfrm>
              <a:off x="4840" y="2348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19" name="Freeform 193"/>
            <p:cNvSpPr>
              <a:spLocks/>
            </p:cNvSpPr>
            <p:nvPr/>
          </p:nvSpPr>
          <p:spPr bwMode="auto">
            <a:xfrm>
              <a:off x="4843" y="2348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20" name="Freeform 194"/>
            <p:cNvSpPr>
              <a:spLocks/>
            </p:cNvSpPr>
            <p:nvPr/>
          </p:nvSpPr>
          <p:spPr bwMode="auto">
            <a:xfrm>
              <a:off x="4846" y="2349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21" name="Freeform 195"/>
            <p:cNvSpPr>
              <a:spLocks/>
            </p:cNvSpPr>
            <p:nvPr/>
          </p:nvSpPr>
          <p:spPr bwMode="auto">
            <a:xfrm>
              <a:off x="4849" y="2350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22" name="Freeform 196"/>
            <p:cNvSpPr>
              <a:spLocks/>
            </p:cNvSpPr>
            <p:nvPr/>
          </p:nvSpPr>
          <p:spPr bwMode="auto">
            <a:xfrm>
              <a:off x="4853" y="235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23" name="Freeform 197"/>
            <p:cNvSpPr>
              <a:spLocks/>
            </p:cNvSpPr>
            <p:nvPr/>
          </p:nvSpPr>
          <p:spPr bwMode="auto">
            <a:xfrm>
              <a:off x="4856" y="2351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24" name="Freeform 198"/>
            <p:cNvSpPr>
              <a:spLocks/>
            </p:cNvSpPr>
            <p:nvPr/>
          </p:nvSpPr>
          <p:spPr bwMode="auto">
            <a:xfrm>
              <a:off x="4859" y="2351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25" name="Freeform 199"/>
            <p:cNvSpPr>
              <a:spLocks/>
            </p:cNvSpPr>
            <p:nvPr/>
          </p:nvSpPr>
          <p:spPr bwMode="auto">
            <a:xfrm>
              <a:off x="4862" y="2351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26" name="Freeform 200"/>
            <p:cNvSpPr>
              <a:spLocks/>
            </p:cNvSpPr>
            <p:nvPr/>
          </p:nvSpPr>
          <p:spPr bwMode="auto">
            <a:xfrm>
              <a:off x="4865" y="2352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27" name="Freeform 201"/>
            <p:cNvSpPr>
              <a:spLocks/>
            </p:cNvSpPr>
            <p:nvPr/>
          </p:nvSpPr>
          <p:spPr bwMode="auto">
            <a:xfrm>
              <a:off x="4869" y="2353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28" name="Freeform 202"/>
            <p:cNvSpPr>
              <a:spLocks/>
            </p:cNvSpPr>
            <p:nvPr/>
          </p:nvSpPr>
          <p:spPr bwMode="auto">
            <a:xfrm>
              <a:off x="4872" y="2354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29" name="Freeform 203"/>
            <p:cNvSpPr>
              <a:spLocks/>
            </p:cNvSpPr>
            <p:nvPr/>
          </p:nvSpPr>
          <p:spPr bwMode="auto">
            <a:xfrm>
              <a:off x="4875" y="2354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30" name="Freeform 204"/>
            <p:cNvSpPr>
              <a:spLocks/>
            </p:cNvSpPr>
            <p:nvPr/>
          </p:nvSpPr>
          <p:spPr bwMode="auto">
            <a:xfrm>
              <a:off x="4878" y="2355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31" name="Freeform 205"/>
            <p:cNvSpPr>
              <a:spLocks/>
            </p:cNvSpPr>
            <p:nvPr/>
          </p:nvSpPr>
          <p:spPr bwMode="auto">
            <a:xfrm>
              <a:off x="4881" y="2356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32" name="Freeform 206"/>
            <p:cNvSpPr>
              <a:spLocks/>
            </p:cNvSpPr>
            <p:nvPr/>
          </p:nvSpPr>
          <p:spPr bwMode="auto">
            <a:xfrm>
              <a:off x="4884" y="2356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33" name="Freeform 207"/>
            <p:cNvSpPr>
              <a:spLocks/>
            </p:cNvSpPr>
            <p:nvPr/>
          </p:nvSpPr>
          <p:spPr bwMode="auto">
            <a:xfrm>
              <a:off x="4887" y="2357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34" name="Freeform 208"/>
            <p:cNvSpPr>
              <a:spLocks/>
            </p:cNvSpPr>
            <p:nvPr/>
          </p:nvSpPr>
          <p:spPr bwMode="auto">
            <a:xfrm>
              <a:off x="4890" y="2357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35" name="Freeform 209"/>
            <p:cNvSpPr>
              <a:spLocks/>
            </p:cNvSpPr>
            <p:nvPr/>
          </p:nvSpPr>
          <p:spPr bwMode="auto">
            <a:xfrm>
              <a:off x="4893" y="2357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36" name="Freeform 210"/>
            <p:cNvSpPr>
              <a:spLocks/>
            </p:cNvSpPr>
            <p:nvPr/>
          </p:nvSpPr>
          <p:spPr bwMode="auto">
            <a:xfrm>
              <a:off x="4897" y="2358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37" name="Freeform 211"/>
            <p:cNvSpPr>
              <a:spLocks/>
            </p:cNvSpPr>
            <p:nvPr/>
          </p:nvSpPr>
          <p:spPr bwMode="auto">
            <a:xfrm>
              <a:off x="4900" y="2359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38" name="Freeform 212"/>
            <p:cNvSpPr>
              <a:spLocks/>
            </p:cNvSpPr>
            <p:nvPr/>
          </p:nvSpPr>
          <p:spPr bwMode="auto">
            <a:xfrm>
              <a:off x="4903" y="2360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39" name="Freeform 213"/>
            <p:cNvSpPr>
              <a:spLocks/>
            </p:cNvSpPr>
            <p:nvPr/>
          </p:nvSpPr>
          <p:spPr bwMode="auto">
            <a:xfrm>
              <a:off x="4906" y="2360"/>
              <a:ext cx="2" cy="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40" name="Freeform 214"/>
            <p:cNvSpPr>
              <a:spLocks/>
            </p:cNvSpPr>
            <p:nvPr/>
          </p:nvSpPr>
          <p:spPr bwMode="auto">
            <a:xfrm>
              <a:off x="4909" y="2361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41" name="Freeform 215"/>
            <p:cNvSpPr>
              <a:spLocks/>
            </p:cNvSpPr>
            <p:nvPr/>
          </p:nvSpPr>
          <p:spPr bwMode="auto">
            <a:xfrm>
              <a:off x="4913" y="2362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42" name="Freeform 216"/>
            <p:cNvSpPr>
              <a:spLocks/>
            </p:cNvSpPr>
            <p:nvPr/>
          </p:nvSpPr>
          <p:spPr bwMode="auto">
            <a:xfrm>
              <a:off x="4916" y="2362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43" name="Freeform 217"/>
            <p:cNvSpPr>
              <a:spLocks/>
            </p:cNvSpPr>
            <p:nvPr/>
          </p:nvSpPr>
          <p:spPr bwMode="auto">
            <a:xfrm>
              <a:off x="4919" y="2363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44" name="Freeform 218"/>
            <p:cNvSpPr>
              <a:spLocks/>
            </p:cNvSpPr>
            <p:nvPr/>
          </p:nvSpPr>
          <p:spPr bwMode="auto">
            <a:xfrm>
              <a:off x="4922" y="2364"/>
              <a:ext cx="2" cy="1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45" name="Freeform 219"/>
            <p:cNvSpPr>
              <a:spLocks/>
            </p:cNvSpPr>
            <p:nvPr/>
          </p:nvSpPr>
          <p:spPr bwMode="auto">
            <a:xfrm>
              <a:off x="4925" y="2364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46" name="Freeform 220"/>
            <p:cNvSpPr>
              <a:spLocks/>
            </p:cNvSpPr>
            <p:nvPr/>
          </p:nvSpPr>
          <p:spPr bwMode="auto">
            <a:xfrm>
              <a:off x="4929" y="2364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47" name="Freeform 221"/>
            <p:cNvSpPr>
              <a:spLocks/>
            </p:cNvSpPr>
            <p:nvPr/>
          </p:nvSpPr>
          <p:spPr bwMode="auto">
            <a:xfrm>
              <a:off x="4931" y="2365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48" name="Freeform 222"/>
            <p:cNvSpPr>
              <a:spLocks/>
            </p:cNvSpPr>
            <p:nvPr/>
          </p:nvSpPr>
          <p:spPr bwMode="auto">
            <a:xfrm>
              <a:off x="4934" y="2366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49" name="Freeform 223"/>
            <p:cNvSpPr>
              <a:spLocks/>
            </p:cNvSpPr>
            <p:nvPr/>
          </p:nvSpPr>
          <p:spPr bwMode="auto">
            <a:xfrm>
              <a:off x="4937" y="2366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50" name="Freeform 224"/>
            <p:cNvSpPr>
              <a:spLocks/>
            </p:cNvSpPr>
            <p:nvPr/>
          </p:nvSpPr>
          <p:spPr bwMode="auto">
            <a:xfrm>
              <a:off x="4941" y="2367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51" name="Freeform 225"/>
            <p:cNvSpPr>
              <a:spLocks/>
            </p:cNvSpPr>
            <p:nvPr/>
          </p:nvSpPr>
          <p:spPr bwMode="auto">
            <a:xfrm>
              <a:off x="4944" y="2368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52" name="Freeform 226"/>
            <p:cNvSpPr>
              <a:spLocks/>
            </p:cNvSpPr>
            <p:nvPr/>
          </p:nvSpPr>
          <p:spPr bwMode="auto">
            <a:xfrm>
              <a:off x="4947" y="2368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53" name="Freeform 227"/>
            <p:cNvSpPr>
              <a:spLocks/>
            </p:cNvSpPr>
            <p:nvPr/>
          </p:nvSpPr>
          <p:spPr bwMode="auto">
            <a:xfrm>
              <a:off x="4950" y="236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54" name="Freeform 228"/>
            <p:cNvSpPr>
              <a:spLocks/>
            </p:cNvSpPr>
            <p:nvPr/>
          </p:nvSpPr>
          <p:spPr bwMode="auto">
            <a:xfrm>
              <a:off x="4953" y="2370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55" name="Freeform 229"/>
            <p:cNvSpPr>
              <a:spLocks/>
            </p:cNvSpPr>
            <p:nvPr/>
          </p:nvSpPr>
          <p:spPr bwMode="auto">
            <a:xfrm>
              <a:off x="4957" y="237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56" name="Freeform 230"/>
            <p:cNvSpPr>
              <a:spLocks/>
            </p:cNvSpPr>
            <p:nvPr/>
          </p:nvSpPr>
          <p:spPr bwMode="auto">
            <a:xfrm>
              <a:off x="4960" y="2370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57" name="Freeform 231"/>
            <p:cNvSpPr>
              <a:spLocks/>
            </p:cNvSpPr>
            <p:nvPr/>
          </p:nvSpPr>
          <p:spPr bwMode="auto">
            <a:xfrm>
              <a:off x="4963" y="2371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58" name="Freeform 232"/>
            <p:cNvSpPr>
              <a:spLocks/>
            </p:cNvSpPr>
            <p:nvPr/>
          </p:nvSpPr>
          <p:spPr bwMode="auto">
            <a:xfrm>
              <a:off x="4966" y="2371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59" name="Freeform 233"/>
            <p:cNvSpPr>
              <a:spLocks/>
            </p:cNvSpPr>
            <p:nvPr/>
          </p:nvSpPr>
          <p:spPr bwMode="auto">
            <a:xfrm>
              <a:off x="4969" y="2372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60" name="Freeform 234"/>
            <p:cNvSpPr>
              <a:spLocks/>
            </p:cNvSpPr>
            <p:nvPr/>
          </p:nvSpPr>
          <p:spPr bwMode="auto">
            <a:xfrm>
              <a:off x="4973" y="2373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61" name="Freeform 235"/>
            <p:cNvSpPr>
              <a:spLocks/>
            </p:cNvSpPr>
            <p:nvPr/>
          </p:nvSpPr>
          <p:spPr bwMode="auto">
            <a:xfrm>
              <a:off x="4976" y="2374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62" name="Freeform 236"/>
            <p:cNvSpPr>
              <a:spLocks/>
            </p:cNvSpPr>
            <p:nvPr/>
          </p:nvSpPr>
          <p:spPr bwMode="auto">
            <a:xfrm>
              <a:off x="4979" y="2374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63" name="Freeform 237"/>
            <p:cNvSpPr>
              <a:spLocks/>
            </p:cNvSpPr>
            <p:nvPr/>
          </p:nvSpPr>
          <p:spPr bwMode="auto">
            <a:xfrm>
              <a:off x="4981" y="2375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64" name="Freeform 238"/>
            <p:cNvSpPr>
              <a:spLocks/>
            </p:cNvSpPr>
            <p:nvPr/>
          </p:nvSpPr>
          <p:spPr bwMode="auto">
            <a:xfrm>
              <a:off x="4985" y="2376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765" name="Freeform 239"/>
            <p:cNvSpPr>
              <a:spLocks/>
            </p:cNvSpPr>
            <p:nvPr/>
          </p:nvSpPr>
          <p:spPr bwMode="auto">
            <a:xfrm>
              <a:off x="4988" y="2376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68" name="Group 240"/>
          <p:cNvGrpSpPr>
            <a:grpSpLocks/>
          </p:cNvGrpSpPr>
          <p:nvPr/>
        </p:nvGrpSpPr>
        <p:grpSpPr bwMode="auto">
          <a:xfrm>
            <a:off x="5183188" y="4419600"/>
            <a:ext cx="606425" cy="495300"/>
            <a:chOff x="3265" y="2784"/>
            <a:chExt cx="382" cy="312"/>
          </a:xfrm>
        </p:grpSpPr>
        <p:sp>
          <p:nvSpPr>
            <p:cNvPr id="645496" name="Freeform 241"/>
            <p:cNvSpPr>
              <a:spLocks/>
            </p:cNvSpPr>
            <p:nvPr/>
          </p:nvSpPr>
          <p:spPr bwMode="auto">
            <a:xfrm>
              <a:off x="3265" y="2784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497" name="Freeform 242"/>
            <p:cNvSpPr>
              <a:spLocks/>
            </p:cNvSpPr>
            <p:nvPr/>
          </p:nvSpPr>
          <p:spPr bwMode="auto">
            <a:xfrm>
              <a:off x="3267" y="278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498" name="Freeform 243"/>
            <p:cNvSpPr>
              <a:spLocks/>
            </p:cNvSpPr>
            <p:nvPr/>
          </p:nvSpPr>
          <p:spPr bwMode="auto">
            <a:xfrm>
              <a:off x="3269" y="2788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499" name="Freeform 244"/>
            <p:cNvSpPr>
              <a:spLocks/>
            </p:cNvSpPr>
            <p:nvPr/>
          </p:nvSpPr>
          <p:spPr bwMode="auto">
            <a:xfrm>
              <a:off x="3273" y="2790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00" name="Freeform 245"/>
            <p:cNvSpPr>
              <a:spLocks/>
            </p:cNvSpPr>
            <p:nvPr/>
          </p:nvSpPr>
          <p:spPr bwMode="auto">
            <a:xfrm>
              <a:off x="3275" y="2793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01" name="Freeform 246"/>
            <p:cNvSpPr>
              <a:spLocks/>
            </p:cNvSpPr>
            <p:nvPr/>
          </p:nvSpPr>
          <p:spPr bwMode="auto">
            <a:xfrm>
              <a:off x="3277" y="2794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02" name="Freeform 247"/>
            <p:cNvSpPr>
              <a:spLocks/>
            </p:cNvSpPr>
            <p:nvPr/>
          </p:nvSpPr>
          <p:spPr bwMode="auto">
            <a:xfrm>
              <a:off x="3280" y="2796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03" name="Freeform 248"/>
            <p:cNvSpPr>
              <a:spLocks/>
            </p:cNvSpPr>
            <p:nvPr/>
          </p:nvSpPr>
          <p:spPr bwMode="auto">
            <a:xfrm>
              <a:off x="3282" y="2799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04" name="Freeform 249"/>
            <p:cNvSpPr>
              <a:spLocks/>
            </p:cNvSpPr>
            <p:nvPr/>
          </p:nvSpPr>
          <p:spPr bwMode="auto">
            <a:xfrm>
              <a:off x="3285" y="2800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05" name="Freeform 250"/>
            <p:cNvSpPr>
              <a:spLocks/>
            </p:cNvSpPr>
            <p:nvPr/>
          </p:nvSpPr>
          <p:spPr bwMode="auto">
            <a:xfrm>
              <a:off x="3288" y="2803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06" name="Freeform 251"/>
            <p:cNvSpPr>
              <a:spLocks/>
            </p:cNvSpPr>
            <p:nvPr/>
          </p:nvSpPr>
          <p:spPr bwMode="auto">
            <a:xfrm>
              <a:off x="3290" y="2805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1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07" name="Freeform 252"/>
            <p:cNvSpPr>
              <a:spLocks/>
            </p:cNvSpPr>
            <p:nvPr/>
          </p:nvSpPr>
          <p:spPr bwMode="auto">
            <a:xfrm>
              <a:off x="3292" y="2806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08" name="Freeform 253"/>
            <p:cNvSpPr>
              <a:spLocks/>
            </p:cNvSpPr>
            <p:nvPr/>
          </p:nvSpPr>
          <p:spPr bwMode="auto">
            <a:xfrm>
              <a:off x="3295" y="2809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09" name="Freeform 254"/>
            <p:cNvSpPr>
              <a:spLocks/>
            </p:cNvSpPr>
            <p:nvPr/>
          </p:nvSpPr>
          <p:spPr bwMode="auto">
            <a:xfrm>
              <a:off x="3298" y="2811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10" name="Freeform 255"/>
            <p:cNvSpPr>
              <a:spLocks/>
            </p:cNvSpPr>
            <p:nvPr/>
          </p:nvSpPr>
          <p:spPr bwMode="auto">
            <a:xfrm>
              <a:off x="3300" y="2813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11" name="Freeform 256"/>
            <p:cNvSpPr>
              <a:spLocks/>
            </p:cNvSpPr>
            <p:nvPr/>
          </p:nvSpPr>
          <p:spPr bwMode="auto">
            <a:xfrm>
              <a:off x="3303" y="2815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12" name="Freeform 257"/>
            <p:cNvSpPr>
              <a:spLocks/>
            </p:cNvSpPr>
            <p:nvPr/>
          </p:nvSpPr>
          <p:spPr bwMode="auto">
            <a:xfrm>
              <a:off x="3305" y="2817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13" name="Freeform 258"/>
            <p:cNvSpPr>
              <a:spLocks/>
            </p:cNvSpPr>
            <p:nvPr/>
          </p:nvSpPr>
          <p:spPr bwMode="auto">
            <a:xfrm>
              <a:off x="3308" y="2819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14" name="Freeform 259"/>
            <p:cNvSpPr>
              <a:spLocks/>
            </p:cNvSpPr>
            <p:nvPr/>
          </p:nvSpPr>
          <p:spPr bwMode="auto">
            <a:xfrm>
              <a:off x="3311" y="2821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15" name="Freeform 260"/>
            <p:cNvSpPr>
              <a:spLocks/>
            </p:cNvSpPr>
            <p:nvPr/>
          </p:nvSpPr>
          <p:spPr bwMode="auto">
            <a:xfrm>
              <a:off x="3313" y="2824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16" name="Freeform 261"/>
            <p:cNvSpPr>
              <a:spLocks/>
            </p:cNvSpPr>
            <p:nvPr/>
          </p:nvSpPr>
          <p:spPr bwMode="auto">
            <a:xfrm>
              <a:off x="3316" y="2825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w 4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17" name="Freeform 262"/>
            <p:cNvSpPr>
              <a:spLocks/>
            </p:cNvSpPr>
            <p:nvPr/>
          </p:nvSpPr>
          <p:spPr bwMode="auto">
            <a:xfrm>
              <a:off x="3318" y="2827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18" name="Freeform 263"/>
            <p:cNvSpPr>
              <a:spLocks/>
            </p:cNvSpPr>
            <p:nvPr/>
          </p:nvSpPr>
          <p:spPr bwMode="auto">
            <a:xfrm>
              <a:off x="3320" y="2830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19" name="Freeform 264"/>
            <p:cNvSpPr>
              <a:spLocks/>
            </p:cNvSpPr>
            <p:nvPr/>
          </p:nvSpPr>
          <p:spPr bwMode="auto">
            <a:xfrm>
              <a:off x="3324" y="2832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20" name="Freeform 265"/>
            <p:cNvSpPr>
              <a:spLocks/>
            </p:cNvSpPr>
            <p:nvPr/>
          </p:nvSpPr>
          <p:spPr bwMode="auto">
            <a:xfrm>
              <a:off x="3326" y="2834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21" name="Freeform 266"/>
            <p:cNvSpPr>
              <a:spLocks/>
            </p:cNvSpPr>
            <p:nvPr/>
          </p:nvSpPr>
          <p:spPr bwMode="auto">
            <a:xfrm>
              <a:off x="3328" y="2836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22" name="Freeform 267"/>
            <p:cNvSpPr>
              <a:spLocks/>
            </p:cNvSpPr>
            <p:nvPr/>
          </p:nvSpPr>
          <p:spPr bwMode="auto">
            <a:xfrm>
              <a:off x="3331" y="2838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23" name="Freeform 268"/>
            <p:cNvSpPr>
              <a:spLocks/>
            </p:cNvSpPr>
            <p:nvPr/>
          </p:nvSpPr>
          <p:spPr bwMode="auto">
            <a:xfrm>
              <a:off x="3333" y="2840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0 w 4"/>
                <a:gd name="T5" fmla="*/ 1 h 4"/>
                <a:gd name="T6" fmla="*/ 1 w 4"/>
                <a:gd name="T7" fmla="*/ 1 h 4"/>
                <a:gd name="T8" fmla="*/ 1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24" name="Freeform 269"/>
            <p:cNvSpPr>
              <a:spLocks/>
            </p:cNvSpPr>
            <p:nvPr/>
          </p:nvSpPr>
          <p:spPr bwMode="auto">
            <a:xfrm>
              <a:off x="3336" y="2842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25" name="Freeform 270"/>
            <p:cNvSpPr>
              <a:spLocks/>
            </p:cNvSpPr>
            <p:nvPr/>
          </p:nvSpPr>
          <p:spPr bwMode="auto">
            <a:xfrm>
              <a:off x="3339" y="2845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26" name="Freeform 271"/>
            <p:cNvSpPr>
              <a:spLocks/>
            </p:cNvSpPr>
            <p:nvPr/>
          </p:nvSpPr>
          <p:spPr bwMode="auto">
            <a:xfrm>
              <a:off x="3341" y="2846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1 w 4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27" name="Freeform 272"/>
            <p:cNvSpPr>
              <a:spLocks/>
            </p:cNvSpPr>
            <p:nvPr/>
          </p:nvSpPr>
          <p:spPr bwMode="auto">
            <a:xfrm>
              <a:off x="3344" y="2848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28" name="Freeform 273"/>
            <p:cNvSpPr>
              <a:spLocks/>
            </p:cNvSpPr>
            <p:nvPr/>
          </p:nvSpPr>
          <p:spPr bwMode="auto">
            <a:xfrm>
              <a:off x="3346" y="2851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29" name="Freeform 274"/>
            <p:cNvSpPr>
              <a:spLocks/>
            </p:cNvSpPr>
            <p:nvPr/>
          </p:nvSpPr>
          <p:spPr bwMode="auto">
            <a:xfrm>
              <a:off x="3349" y="2852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30" name="Freeform 275"/>
            <p:cNvSpPr>
              <a:spLocks/>
            </p:cNvSpPr>
            <p:nvPr/>
          </p:nvSpPr>
          <p:spPr bwMode="auto">
            <a:xfrm>
              <a:off x="3352" y="2855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31" name="Freeform 276"/>
            <p:cNvSpPr>
              <a:spLocks/>
            </p:cNvSpPr>
            <p:nvPr/>
          </p:nvSpPr>
          <p:spPr bwMode="auto">
            <a:xfrm>
              <a:off x="3354" y="2857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1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32" name="Freeform 277"/>
            <p:cNvSpPr>
              <a:spLocks/>
            </p:cNvSpPr>
            <p:nvPr/>
          </p:nvSpPr>
          <p:spPr bwMode="auto">
            <a:xfrm>
              <a:off x="3356" y="2858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33" name="Freeform 278"/>
            <p:cNvSpPr>
              <a:spLocks/>
            </p:cNvSpPr>
            <p:nvPr/>
          </p:nvSpPr>
          <p:spPr bwMode="auto">
            <a:xfrm>
              <a:off x="3359" y="2861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34" name="Freeform 279"/>
            <p:cNvSpPr>
              <a:spLocks/>
            </p:cNvSpPr>
            <p:nvPr/>
          </p:nvSpPr>
          <p:spPr bwMode="auto">
            <a:xfrm>
              <a:off x="3362" y="2863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35" name="Freeform 280"/>
            <p:cNvSpPr>
              <a:spLocks/>
            </p:cNvSpPr>
            <p:nvPr/>
          </p:nvSpPr>
          <p:spPr bwMode="auto">
            <a:xfrm>
              <a:off x="3364" y="2865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36" name="Freeform 281"/>
            <p:cNvSpPr>
              <a:spLocks/>
            </p:cNvSpPr>
            <p:nvPr/>
          </p:nvSpPr>
          <p:spPr bwMode="auto">
            <a:xfrm>
              <a:off x="3367" y="2867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37" name="Freeform 282"/>
            <p:cNvSpPr>
              <a:spLocks/>
            </p:cNvSpPr>
            <p:nvPr/>
          </p:nvSpPr>
          <p:spPr bwMode="auto">
            <a:xfrm>
              <a:off x="3369" y="2869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38" name="Freeform 283"/>
            <p:cNvSpPr>
              <a:spLocks/>
            </p:cNvSpPr>
            <p:nvPr/>
          </p:nvSpPr>
          <p:spPr bwMode="auto">
            <a:xfrm>
              <a:off x="3372" y="2871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39" name="Freeform 284"/>
            <p:cNvSpPr>
              <a:spLocks/>
            </p:cNvSpPr>
            <p:nvPr/>
          </p:nvSpPr>
          <p:spPr bwMode="auto">
            <a:xfrm>
              <a:off x="3375" y="2873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40" name="Freeform 285"/>
            <p:cNvSpPr>
              <a:spLocks/>
            </p:cNvSpPr>
            <p:nvPr/>
          </p:nvSpPr>
          <p:spPr bwMode="auto">
            <a:xfrm>
              <a:off x="3377" y="2876"/>
              <a:ext cx="2" cy="1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41" name="Freeform 286"/>
            <p:cNvSpPr>
              <a:spLocks/>
            </p:cNvSpPr>
            <p:nvPr/>
          </p:nvSpPr>
          <p:spPr bwMode="auto">
            <a:xfrm>
              <a:off x="3380" y="2877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42" name="Freeform 287"/>
            <p:cNvSpPr>
              <a:spLocks/>
            </p:cNvSpPr>
            <p:nvPr/>
          </p:nvSpPr>
          <p:spPr bwMode="auto">
            <a:xfrm>
              <a:off x="3382" y="28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43" name="Freeform 288"/>
            <p:cNvSpPr>
              <a:spLocks/>
            </p:cNvSpPr>
            <p:nvPr/>
          </p:nvSpPr>
          <p:spPr bwMode="auto">
            <a:xfrm>
              <a:off x="3384" y="2882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44" name="Freeform 289"/>
            <p:cNvSpPr>
              <a:spLocks/>
            </p:cNvSpPr>
            <p:nvPr/>
          </p:nvSpPr>
          <p:spPr bwMode="auto">
            <a:xfrm>
              <a:off x="3388" y="2884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45" name="Freeform 290"/>
            <p:cNvSpPr>
              <a:spLocks/>
            </p:cNvSpPr>
            <p:nvPr/>
          </p:nvSpPr>
          <p:spPr bwMode="auto">
            <a:xfrm>
              <a:off x="3390" y="2886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46" name="Freeform 291"/>
            <p:cNvSpPr>
              <a:spLocks/>
            </p:cNvSpPr>
            <p:nvPr/>
          </p:nvSpPr>
          <p:spPr bwMode="auto">
            <a:xfrm>
              <a:off x="3392" y="2888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47" name="Freeform 292"/>
            <p:cNvSpPr>
              <a:spLocks/>
            </p:cNvSpPr>
            <p:nvPr/>
          </p:nvSpPr>
          <p:spPr bwMode="auto">
            <a:xfrm>
              <a:off x="3395" y="289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48" name="Freeform 293"/>
            <p:cNvSpPr>
              <a:spLocks/>
            </p:cNvSpPr>
            <p:nvPr/>
          </p:nvSpPr>
          <p:spPr bwMode="auto">
            <a:xfrm>
              <a:off x="3397" y="2892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0 w 4"/>
                <a:gd name="T5" fmla="*/ 1 h 4"/>
                <a:gd name="T6" fmla="*/ 1 w 4"/>
                <a:gd name="T7" fmla="*/ 1 h 4"/>
                <a:gd name="T8" fmla="*/ 1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49" name="Freeform 294"/>
            <p:cNvSpPr>
              <a:spLocks/>
            </p:cNvSpPr>
            <p:nvPr/>
          </p:nvSpPr>
          <p:spPr bwMode="auto">
            <a:xfrm>
              <a:off x="3400" y="2894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50" name="Freeform 295"/>
            <p:cNvSpPr>
              <a:spLocks/>
            </p:cNvSpPr>
            <p:nvPr/>
          </p:nvSpPr>
          <p:spPr bwMode="auto">
            <a:xfrm>
              <a:off x="3403" y="2897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51" name="Freeform 296"/>
            <p:cNvSpPr>
              <a:spLocks/>
            </p:cNvSpPr>
            <p:nvPr/>
          </p:nvSpPr>
          <p:spPr bwMode="auto">
            <a:xfrm>
              <a:off x="3405" y="2898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1 w 4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52" name="Freeform 297"/>
            <p:cNvSpPr>
              <a:spLocks/>
            </p:cNvSpPr>
            <p:nvPr/>
          </p:nvSpPr>
          <p:spPr bwMode="auto">
            <a:xfrm>
              <a:off x="3408" y="2900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53" name="Freeform 298"/>
            <p:cNvSpPr>
              <a:spLocks/>
            </p:cNvSpPr>
            <p:nvPr/>
          </p:nvSpPr>
          <p:spPr bwMode="auto">
            <a:xfrm>
              <a:off x="3410" y="2903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54" name="Freeform 299"/>
            <p:cNvSpPr>
              <a:spLocks/>
            </p:cNvSpPr>
            <p:nvPr/>
          </p:nvSpPr>
          <p:spPr bwMode="auto">
            <a:xfrm>
              <a:off x="3413" y="2904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55" name="Freeform 300"/>
            <p:cNvSpPr>
              <a:spLocks/>
            </p:cNvSpPr>
            <p:nvPr/>
          </p:nvSpPr>
          <p:spPr bwMode="auto">
            <a:xfrm>
              <a:off x="3416" y="2907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56" name="Freeform 301"/>
            <p:cNvSpPr>
              <a:spLocks/>
            </p:cNvSpPr>
            <p:nvPr/>
          </p:nvSpPr>
          <p:spPr bwMode="auto">
            <a:xfrm>
              <a:off x="3418" y="2909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1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57" name="Freeform 302"/>
            <p:cNvSpPr>
              <a:spLocks/>
            </p:cNvSpPr>
            <p:nvPr/>
          </p:nvSpPr>
          <p:spPr bwMode="auto">
            <a:xfrm>
              <a:off x="3420" y="2910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58" name="Freeform 303"/>
            <p:cNvSpPr>
              <a:spLocks/>
            </p:cNvSpPr>
            <p:nvPr/>
          </p:nvSpPr>
          <p:spPr bwMode="auto">
            <a:xfrm>
              <a:off x="3423" y="2913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59" name="Freeform 304"/>
            <p:cNvSpPr>
              <a:spLocks/>
            </p:cNvSpPr>
            <p:nvPr/>
          </p:nvSpPr>
          <p:spPr bwMode="auto">
            <a:xfrm>
              <a:off x="3426" y="2915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60" name="Freeform 305"/>
            <p:cNvSpPr>
              <a:spLocks/>
            </p:cNvSpPr>
            <p:nvPr/>
          </p:nvSpPr>
          <p:spPr bwMode="auto">
            <a:xfrm>
              <a:off x="3428" y="2917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61" name="Freeform 306"/>
            <p:cNvSpPr>
              <a:spLocks/>
            </p:cNvSpPr>
            <p:nvPr/>
          </p:nvSpPr>
          <p:spPr bwMode="auto">
            <a:xfrm>
              <a:off x="3431" y="2919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62" name="Freeform 307"/>
            <p:cNvSpPr>
              <a:spLocks/>
            </p:cNvSpPr>
            <p:nvPr/>
          </p:nvSpPr>
          <p:spPr bwMode="auto">
            <a:xfrm>
              <a:off x="3433" y="292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63" name="Freeform 308"/>
            <p:cNvSpPr>
              <a:spLocks/>
            </p:cNvSpPr>
            <p:nvPr/>
          </p:nvSpPr>
          <p:spPr bwMode="auto">
            <a:xfrm>
              <a:off x="3436" y="2923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64" name="Freeform 309"/>
            <p:cNvSpPr>
              <a:spLocks/>
            </p:cNvSpPr>
            <p:nvPr/>
          </p:nvSpPr>
          <p:spPr bwMode="auto">
            <a:xfrm>
              <a:off x="3439" y="2925"/>
              <a:ext cx="1" cy="2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65" name="Freeform 310"/>
            <p:cNvSpPr>
              <a:spLocks/>
            </p:cNvSpPr>
            <p:nvPr/>
          </p:nvSpPr>
          <p:spPr bwMode="auto">
            <a:xfrm>
              <a:off x="3441" y="2928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66" name="Freeform 311"/>
            <p:cNvSpPr>
              <a:spLocks/>
            </p:cNvSpPr>
            <p:nvPr/>
          </p:nvSpPr>
          <p:spPr bwMode="auto">
            <a:xfrm>
              <a:off x="3444" y="2929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67" name="Freeform 312"/>
            <p:cNvSpPr>
              <a:spLocks/>
            </p:cNvSpPr>
            <p:nvPr/>
          </p:nvSpPr>
          <p:spPr bwMode="auto">
            <a:xfrm>
              <a:off x="3446" y="2931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68" name="Freeform 313"/>
            <p:cNvSpPr>
              <a:spLocks/>
            </p:cNvSpPr>
            <p:nvPr/>
          </p:nvSpPr>
          <p:spPr bwMode="auto">
            <a:xfrm>
              <a:off x="3448" y="2934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69" name="Freeform 314"/>
            <p:cNvSpPr>
              <a:spLocks/>
            </p:cNvSpPr>
            <p:nvPr/>
          </p:nvSpPr>
          <p:spPr bwMode="auto">
            <a:xfrm>
              <a:off x="3452" y="2936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70" name="Freeform 315"/>
            <p:cNvSpPr>
              <a:spLocks/>
            </p:cNvSpPr>
            <p:nvPr/>
          </p:nvSpPr>
          <p:spPr bwMode="auto">
            <a:xfrm>
              <a:off x="3454" y="2938"/>
              <a:ext cx="2" cy="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71" name="Freeform 316"/>
            <p:cNvSpPr>
              <a:spLocks/>
            </p:cNvSpPr>
            <p:nvPr/>
          </p:nvSpPr>
          <p:spPr bwMode="auto">
            <a:xfrm>
              <a:off x="3456" y="2940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72" name="Freeform 317"/>
            <p:cNvSpPr>
              <a:spLocks/>
            </p:cNvSpPr>
            <p:nvPr/>
          </p:nvSpPr>
          <p:spPr bwMode="auto">
            <a:xfrm>
              <a:off x="3459" y="2942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73" name="Freeform 318"/>
            <p:cNvSpPr>
              <a:spLocks/>
            </p:cNvSpPr>
            <p:nvPr/>
          </p:nvSpPr>
          <p:spPr bwMode="auto">
            <a:xfrm>
              <a:off x="3461" y="2944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74" name="Freeform 319"/>
            <p:cNvSpPr>
              <a:spLocks/>
            </p:cNvSpPr>
            <p:nvPr/>
          </p:nvSpPr>
          <p:spPr bwMode="auto">
            <a:xfrm>
              <a:off x="3464" y="2946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75" name="Freeform 320"/>
            <p:cNvSpPr>
              <a:spLocks/>
            </p:cNvSpPr>
            <p:nvPr/>
          </p:nvSpPr>
          <p:spPr bwMode="auto">
            <a:xfrm>
              <a:off x="3467" y="2949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76" name="Freeform 321"/>
            <p:cNvSpPr>
              <a:spLocks/>
            </p:cNvSpPr>
            <p:nvPr/>
          </p:nvSpPr>
          <p:spPr bwMode="auto">
            <a:xfrm>
              <a:off x="3469" y="2950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77" name="Freeform 322"/>
            <p:cNvSpPr>
              <a:spLocks/>
            </p:cNvSpPr>
            <p:nvPr/>
          </p:nvSpPr>
          <p:spPr bwMode="auto">
            <a:xfrm>
              <a:off x="3472" y="2952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78" name="Freeform 323"/>
            <p:cNvSpPr>
              <a:spLocks/>
            </p:cNvSpPr>
            <p:nvPr/>
          </p:nvSpPr>
          <p:spPr bwMode="auto">
            <a:xfrm>
              <a:off x="3474" y="2955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79" name="Freeform 324"/>
            <p:cNvSpPr>
              <a:spLocks/>
            </p:cNvSpPr>
            <p:nvPr/>
          </p:nvSpPr>
          <p:spPr bwMode="auto">
            <a:xfrm>
              <a:off x="3477" y="2956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80" name="Freeform 325"/>
            <p:cNvSpPr>
              <a:spLocks/>
            </p:cNvSpPr>
            <p:nvPr/>
          </p:nvSpPr>
          <p:spPr bwMode="auto">
            <a:xfrm>
              <a:off x="3480" y="2959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81" name="Freeform 326"/>
            <p:cNvSpPr>
              <a:spLocks/>
            </p:cNvSpPr>
            <p:nvPr/>
          </p:nvSpPr>
          <p:spPr bwMode="auto">
            <a:xfrm>
              <a:off x="3482" y="2961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1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1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82" name="Freeform 327"/>
            <p:cNvSpPr>
              <a:spLocks/>
            </p:cNvSpPr>
            <p:nvPr/>
          </p:nvSpPr>
          <p:spPr bwMode="auto">
            <a:xfrm>
              <a:off x="3484" y="2962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83" name="Freeform 328"/>
            <p:cNvSpPr>
              <a:spLocks/>
            </p:cNvSpPr>
            <p:nvPr/>
          </p:nvSpPr>
          <p:spPr bwMode="auto">
            <a:xfrm>
              <a:off x="3487" y="2965"/>
              <a:ext cx="1" cy="2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84" name="Freeform 329"/>
            <p:cNvSpPr>
              <a:spLocks/>
            </p:cNvSpPr>
            <p:nvPr/>
          </p:nvSpPr>
          <p:spPr bwMode="auto">
            <a:xfrm>
              <a:off x="3490" y="2967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85" name="Freeform 330"/>
            <p:cNvSpPr>
              <a:spLocks/>
            </p:cNvSpPr>
            <p:nvPr/>
          </p:nvSpPr>
          <p:spPr bwMode="auto">
            <a:xfrm>
              <a:off x="3492" y="2969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86" name="Freeform 331"/>
            <p:cNvSpPr>
              <a:spLocks/>
            </p:cNvSpPr>
            <p:nvPr/>
          </p:nvSpPr>
          <p:spPr bwMode="auto">
            <a:xfrm>
              <a:off x="3495" y="2971"/>
              <a:ext cx="1" cy="2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0 h 4"/>
                <a:gd name="T16" fmla="*/ 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87" name="Freeform 332"/>
            <p:cNvSpPr>
              <a:spLocks/>
            </p:cNvSpPr>
            <p:nvPr/>
          </p:nvSpPr>
          <p:spPr bwMode="auto">
            <a:xfrm>
              <a:off x="3497" y="2973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88" name="Freeform 333"/>
            <p:cNvSpPr>
              <a:spLocks/>
            </p:cNvSpPr>
            <p:nvPr/>
          </p:nvSpPr>
          <p:spPr bwMode="auto">
            <a:xfrm>
              <a:off x="3499" y="2975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89" name="Freeform 334"/>
            <p:cNvSpPr>
              <a:spLocks/>
            </p:cNvSpPr>
            <p:nvPr/>
          </p:nvSpPr>
          <p:spPr bwMode="auto">
            <a:xfrm>
              <a:off x="3503" y="2977"/>
              <a:ext cx="1" cy="2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1 h 4"/>
                <a:gd name="T8" fmla="*/ 0 w 4"/>
                <a:gd name="T9" fmla="*/ 1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90" name="Freeform 335"/>
            <p:cNvSpPr>
              <a:spLocks/>
            </p:cNvSpPr>
            <p:nvPr/>
          </p:nvSpPr>
          <p:spPr bwMode="auto">
            <a:xfrm>
              <a:off x="3505" y="2980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91" name="Freeform 336"/>
            <p:cNvSpPr>
              <a:spLocks/>
            </p:cNvSpPr>
            <p:nvPr/>
          </p:nvSpPr>
          <p:spPr bwMode="auto">
            <a:xfrm>
              <a:off x="3507" y="29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92" name="Freeform 337"/>
            <p:cNvSpPr>
              <a:spLocks/>
            </p:cNvSpPr>
            <p:nvPr/>
          </p:nvSpPr>
          <p:spPr bwMode="auto">
            <a:xfrm>
              <a:off x="3510" y="2983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93" name="Freeform 338"/>
            <p:cNvSpPr>
              <a:spLocks/>
            </p:cNvSpPr>
            <p:nvPr/>
          </p:nvSpPr>
          <p:spPr bwMode="auto">
            <a:xfrm>
              <a:off x="3512" y="2986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94" name="Freeform 339"/>
            <p:cNvSpPr>
              <a:spLocks/>
            </p:cNvSpPr>
            <p:nvPr/>
          </p:nvSpPr>
          <p:spPr bwMode="auto">
            <a:xfrm>
              <a:off x="3515" y="2988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95" name="Freeform 340"/>
            <p:cNvSpPr>
              <a:spLocks/>
            </p:cNvSpPr>
            <p:nvPr/>
          </p:nvSpPr>
          <p:spPr bwMode="auto">
            <a:xfrm>
              <a:off x="3518" y="2990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96" name="Freeform 341"/>
            <p:cNvSpPr>
              <a:spLocks/>
            </p:cNvSpPr>
            <p:nvPr/>
          </p:nvSpPr>
          <p:spPr bwMode="auto">
            <a:xfrm>
              <a:off x="3520" y="2992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97" name="Freeform 342"/>
            <p:cNvSpPr>
              <a:spLocks/>
            </p:cNvSpPr>
            <p:nvPr/>
          </p:nvSpPr>
          <p:spPr bwMode="auto">
            <a:xfrm>
              <a:off x="3523" y="2994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98" name="Freeform 343"/>
            <p:cNvSpPr>
              <a:spLocks/>
            </p:cNvSpPr>
            <p:nvPr/>
          </p:nvSpPr>
          <p:spPr bwMode="auto">
            <a:xfrm>
              <a:off x="3525" y="2996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599" name="Freeform 344"/>
            <p:cNvSpPr>
              <a:spLocks/>
            </p:cNvSpPr>
            <p:nvPr/>
          </p:nvSpPr>
          <p:spPr bwMode="auto">
            <a:xfrm>
              <a:off x="3528" y="2998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00" name="Freeform 345"/>
            <p:cNvSpPr>
              <a:spLocks/>
            </p:cNvSpPr>
            <p:nvPr/>
          </p:nvSpPr>
          <p:spPr bwMode="auto">
            <a:xfrm>
              <a:off x="3531" y="3001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01" name="Freeform 346"/>
            <p:cNvSpPr>
              <a:spLocks/>
            </p:cNvSpPr>
            <p:nvPr/>
          </p:nvSpPr>
          <p:spPr bwMode="auto">
            <a:xfrm>
              <a:off x="3533" y="3002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02" name="Freeform 347"/>
            <p:cNvSpPr>
              <a:spLocks/>
            </p:cNvSpPr>
            <p:nvPr/>
          </p:nvSpPr>
          <p:spPr bwMode="auto">
            <a:xfrm>
              <a:off x="3535" y="3004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03" name="Freeform 348"/>
            <p:cNvSpPr>
              <a:spLocks/>
            </p:cNvSpPr>
            <p:nvPr/>
          </p:nvSpPr>
          <p:spPr bwMode="auto">
            <a:xfrm>
              <a:off x="3538" y="3007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04" name="Freeform 349"/>
            <p:cNvSpPr>
              <a:spLocks/>
            </p:cNvSpPr>
            <p:nvPr/>
          </p:nvSpPr>
          <p:spPr bwMode="auto">
            <a:xfrm>
              <a:off x="3541" y="3008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05" name="Freeform 350"/>
            <p:cNvSpPr>
              <a:spLocks/>
            </p:cNvSpPr>
            <p:nvPr/>
          </p:nvSpPr>
          <p:spPr bwMode="auto">
            <a:xfrm>
              <a:off x="3543" y="3011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06" name="Freeform 351"/>
            <p:cNvSpPr>
              <a:spLocks/>
            </p:cNvSpPr>
            <p:nvPr/>
          </p:nvSpPr>
          <p:spPr bwMode="auto">
            <a:xfrm>
              <a:off x="3546" y="3013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07" name="Freeform 352"/>
            <p:cNvSpPr>
              <a:spLocks/>
            </p:cNvSpPr>
            <p:nvPr/>
          </p:nvSpPr>
          <p:spPr bwMode="auto">
            <a:xfrm>
              <a:off x="3548" y="3014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08" name="Freeform 353"/>
            <p:cNvSpPr>
              <a:spLocks/>
            </p:cNvSpPr>
            <p:nvPr/>
          </p:nvSpPr>
          <p:spPr bwMode="auto">
            <a:xfrm>
              <a:off x="3551" y="3017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09" name="Freeform 354"/>
            <p:cNvSpPr>
              <a:spLocks/>
            </p:cNvSpPr>
            <p:nvPr/>
          </p:nvSpPr>
          <p:spPr bwMode="auto">
            <a:xfrm>
              <a:off x="3554" y="3019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10" name="Freeform 355"/>
            <p:cNvSpPr>
              <a:spLocks/>
            </p:cNvSpPr>
            <p:nvPr/>
          </p:nvSpPr>
          <p:spPr bwMode="auto">
            <a:xfrm>
              <a:off x="3556" y="3021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11" name="Freeform 356"/>
            <p:cNvSpPr>
              <a:spLocks/>
            </p:cNvSpPr>
            <p:nvPr/>
          </p:nvSpPr>
          <p:spPr bwMode="auto">
            <a:xfrm>
              <a:off x="3559" y="3023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12" name="Freeform 357"/>
            <p:cNvSpPr>
              <a:spLocks/>
            </p:cNvSpPr>
            <p:nvPr/>
          </p:nvSpPr>
          <p:spPr bwMode="auto">
            <a:xfrm>
              <a:off x="3561" y="3025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13" name="Freeform 358"/>
            <p:cNvSpPr>
              <a:spLocks/>
            </p:cNvSpPr>
            <p:nvPr/>
          </p:nvSpPr>
          <p:spPr bwMode="auto">
            <a:xfrm>
              <a:off x="3563" y="3027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14" name="Freeform 359"/>
            <p:cNvSpPr>
              <a:spLocks/>
            </p:cNvSpPr>
            <p:nvPr/>
          </p:nvSpPr>
          <p:spPr bwMode="auto">
            <a:xfrm>
              <a:off x="3567" y="3029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15" name="Freeform 360"/>
            <p:cNvSpPr>
              <a:spLocks/>
            </p:cNvSpPr>
            <p:nvPr/>
          </p:nvSpPr>
          <p:spPr bwMode="auto">
            <a:xfrm>
              <a:off x="3569" y="3032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16" name="Freeform 361"/>
            <p:cNvSpPr>
              <a:spLocks/>
            </p:cNvSpPr>
            <p:nvPr/>
          </p:nvSpPr>
          <p:spPr bwMode="auto">
            <a:xfrm>
              <a:off x="3571" y="3033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17" name="Freeform 362"/>
            <p:cNvSpPr>
              <a:spLocks/>
            </p:cNvSpPr>
            <p:nvPr/>
          </p:nvSpPr>
          <p:spPr bwMode="auto">
            <a:xfrm>
              <a:off x="3574" y="3035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18" name="Freeform 363"/>
            <p:cNvSpPr>
              <a:spLocks/>
            </p:cNvSpPr>
            <p:nvPr/>
          </p:nvSpPr>
          <p:spPr bwMode="auto">
            <a:xfrm>
              <a:off x="3576" y="3038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19" name="Freeform 364"/>
            <p:cNvSpPr>
              <a:spLocks/>
            </p:cNvSpPr>
            <p:nvPr/>
          </p:nvSpPr>
          <p:spPr bwMode="auto">
            <a:xfrm>
              <a:off x="3579" y="3040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20" name="Freeform 365"/>
            <p:cNvSpPr>
              <a:spLocks/>
            </p:cNvSpPr>
            <p:nvPr/>
          </p:nvSpPr>
          <p:spPr bwMode="auto">
            <a:xfrm>
              <a:off x="3582" y="3042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21" name="Freeform 366"/>
            <p:cNvSpPr>
              <a:spLocks/>
            </p:cNvSpPr>
            <p:nvPr/>
          </p:nvSpPr>
          <p:spPr bwMode="auto">
            <a:xfrm>
              <a:off x="3584" y="3044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1 w 4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22" name="Freeform 367"/>
            <p:cNvSpPr>
              <a:spLocks/>
            </p:cNvSpPr>
            <p:nvPr/>
          </p:nvSpPr>
          <p:spPr bwMode="auto">
            <a:xfrm>
              <a:off x="3587" y="3046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23" name="Freeform 368"/>
            <p:cNvSpPr>
              <a:spLocks/>
            </p:cNvSpPr>
            <p:nvPr/>
          </p:nvSpPr>
          <p:spPr bwMode="auto">
            <a:xfrm>
              <a:off x="3589" y="3048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1 w 3"/>
                <a:gd name="T13" fmla="*/ 1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24" name="Freeform 369"/>
            <p:cNvSpPr>
              <a:spLocks/>
            </p:cNvSpPr>
            <p:nvPr/>
          </p:nvSpPr>
          <p:spPr bwMode="auto">
            <a:xfrm>
              <a:off x="3592" y="3050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25" name="Freeform 370"/>
            <p:cNvSpPr>
              <a:spLocks/>
            </p:cNvSpPr>
            <p:nvPr/>
          </p:nvSpPr>
          <p:spPr bwMode="auto">
            <a:xfrm>
              <a:off x="3595" y="3053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26" name="Freeform 371"/>
            <p:cNvSpPr>
              <a:spLocks/>
            </p:cNvSpPr>
            <p:nvPr/>
          </p:nvSpPr>
          <p:spPr bwMode="auto">
            <a:xfrm>
              <a:off x="3597" y="3054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27" name="Freeform 372"/>
            <p:cNvSpPr>
              <a:spLocks/>
            </p:cNvSpPr>
            <p:nvPr/>
          </p:nvSpPr>
          <p:spPr bwMode="auto">
            <a:xfrm>
              <a:off x="3599" y="3056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28" name="Freeform 373"/>
            <p:cNvSpPr>
              <a:spLocks/>
            </p:cNvSpPr>
            <p:nvPr/>
          </p:nvSpPr>
          <p:spPr bwMode="auto">
            <a:xfrm>
              <a:off x="3602" y="3059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29" name="Freeform 374"/>
            <p:cNvSpPr>
              <a:spLocks/>
            </p:cNvSpPr>
            <p:nvPr/>
          </p:nvSpPr>
          <p:spPr bwMode="auto">
            <a:xfrm>
              <a:off x="3605" y="3060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30" name="Freeform 375"/>
            <p:cNvSpPr>
              <a:spLocks/>
            </p:cNvSpPr>
            <p:nvPr/>
          </p:nvSpPr>
          <p:spPr bwMode="auto">
            <a:xfrm>
              <a:off x="3607" y="3063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31" name="Freeform 376"/>
            <p:cNvSpPr>
              <a:spLocks/>
            </p:cNvSpPr>
            <p:nvPr/>
          </p:nvSpPr>
          <p:spPr bwMode="auto">
            <a:xfrm>
              <a:off x="3610" y="3065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32" name="Freeform 377"/>
            <p:cNvSpPr>
              <a:spLocks/>
            </p:cNvSpPr>
            <p:nvPr/>
          </p:nvSpPr>
          <p:spPr bwMode="auto">
            <a:xfrm>
              <a:off x="3612" y="3066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33" name="Freeform 378"/>
            <p:cNvSpPr>
              <a:spLocks/>
            </p:cNvSpPr>
            <p:nvPr/>
          </p:nvSpPr>
          <p:spPr bwMode="auto">
            <a:xfrm>
              <a:off x="3615" y="3069"/>
              <a:ext cx="1" cy="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34" name="Freeform 379"/>
            <p:cNvSpPr>
              <a:spLocks/>
            </p:cNvSpPr>
            <p:nvPr/>
          </p:nvSpPr>
          <p:spPr bwMode="auto">
            <a:xfrm>
              <a:off x="3618" y="3071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35" name="Freeform 380"/>
            <p:cNvSpPr>
              <a:spLocks/>
            </p:cNvSpPr>
            <p:nvPr/>
          </p:nvSpPr>
          <p:spPr bwMode="auto">
            <a:xfrm>
              <a:off x="3620" y="3073"/>
              <a:ext cx="2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1 h 3"/>
                <a:gd name="T8" fmla="*/ 0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36" name="Freeform 381"/>
            <p:cNvSpPr>
              <a:spLocks/>
            </p:cNvSpPr>
            <p:nvPr/>
          </p:nvSpPr>
          <p:spPr bwMode="auto">
            <a:xfrm>
              <a:off x="3623" y="3075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37" name="Freeform 382"/>
            <p:cNvSpPr>
              <a:spLocks/>
            </p:cNvSpPr>
            <p:nvPr/>
          </p:nvSpPr>
          <p:spPr bwMode="auto">
            <a:xfrm>
              <a:off x="3625" y="3077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38" name="Freeform 383"/>
            <p:cNvSpPr>
              <a:spLocks/>
            </p:cNvSpPr>
            <p:nvPr/>
          </p:nvSpPr>
          <p:spPr bwMode="auto">
            <a:xfrm>
              <a:off x="3627" y="3079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39" name="Freeform 384"/>
            <p:cNvSpPr>
              <a:spLocks/>
            </p:cNvSpPr>
            <p:nvPr/>
          </p:nvSpPr>
          <p:spPr bwMode="auto">
            <a:xfrm>
              <a:off x="3631" y="3081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40" name="Freeform 385"/>
            <p:cNvSpPr>
              <a:spLocks/>
            </p:cNvSpPr>
            <p:nvPr/>
          </p:nvSpPr>
          <p:spPr bwMode="auto">
            <a:xfrm>
              <a:off x="3633" y="3084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41" name="Freeform 386"/>
            <p:cNvSpPr>
              <a:spLocks/>
            </p:cNvSpPr>
            <p:nvPr/>
          </p:nvSpPr>
          <p:spPr bwMode="auto">
            <a:xfrm>
              <a:off x="3635" y="3085"/>
              <a:ext cx="2" cy="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42" name="Freeform 387"/>
            <p:cNvSpPr>
              <a:spLocks/>
            </p:cNvSpPr>
            <p:nvPr/>
          </p:nvSpPr>
          <p:spPr bwMode="auto">
            <a:xfrm>
              <a:off x="3638" y="3087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43" name="Freeform 388"/>
            <p:cNvSpPr>
              <a:spLocks/>
            </p:cNvSpPr>
            <p:nvPr/>
          </p:nvSpPr>
          <p:spPr bwMode="auto">
            <a:xfrm>
              <a:off x="3640" y="3090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1 h 3"/>
                <a:gd name="T14" fmla="*/ 1 w 4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44" name="Freeform 389"/>
            <p:cNvSpPr>
              <a:spLocks/>
            </p:cNvSpPr>
            <p:nvPr/>
          </p:nvSpPr>
          <p:spPr bwMode="auto">
            <a:xfrm>
              <a:off x="3643" y="3092"/>
              <a:ext cx="2" cy="1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645" name="Freeform 390"/>
            <p:cNvSpPr>
              <a:spLocks/>
            </p:cNvSpPr>
            <p:nvPr/>
          </p:nvSpPr>
          <p:spPr bwMode="auto">
            <a:xfrm>
              <a:off x="3646" y="3094"/>
              <a:ext cx="1" cy="2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69" name="Group 391"/>
          <p:cNvGrpSpPr>
            <a:grpSpLocks/>
          </p:cNvGrpSpPr>
          <p:nvPr/>
        </p:nvGrpSpPr>
        <p:grpSpPr bwMode="auto">
          <a:xfrm>
            <a:off x="6478588" y="4419600"/>
            <a:ext cx="1371600" cy="496888"/>
            <a:chOff x="4081" y="2784"/>
            <a:chExt cx="864" cy="313"/>
          </a:xfrm>
        </p:grpSpPr>
        <p:grpSp>
          <p:nvGrpSpPr>
            <p:cNvPr id="645210" name="Group 392"/>
            <p:cNvGrpSpPr>
              <a:grpSpLocks/>
            </p:cNvGrpSpPr>
            <p:nvPr/>
          </p:nvGrpSpPr>
          <p:grpSpPr bwMode="auto">
            <a:xfrm>
              <a:off x="4340" y="2784"/>
              <a:ext cx="605" cy="220"/>
              <a:chOff x="4340" y="2784"/>
              <a:chExt cx="605" cy="220"/>
            </a:xfrm>
          </p:grpSpPr>
          <p:sp>
            <p:nvSpPr>
              <p:cNvPr id="645296" name="Freeform 393"/>
              <p:cNvSpPr>
                <a:spLocks/>
              </p:cNvSpPr>
              <p:nvPr/>
            </p:nvSpPr>
            <p:spPr bwMode="auto">
              <a:xfrm>
                <a:off x="4943" y="278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1 w 3"/>
                  <a:gd name="T17" fmla="*/ 1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297" name="Freeform 394"/>
              <p:cNvSpPr>
                <a:spLocks/>
              </p:cNvSpPr>
              <p:nvPr/>
            </p:nvSpPr>
            <p:spPr bwMode="auto">
              <a:xfrm>
                <a:off x="4940" y="2785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298" name="Freeform 395"/>
              <p:cNvSpPr>
                <a:spLocks/>
              </p:cNvSpPr>
              <p:nvPr/>
            </p:nvSpPr>
            <p:spPr bwMode="auto">
              <a:xfrm>
                <a:off x="4937" y="278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299" name="Freeform 396"/>
              <p:cNvSpPr>
                <a:spLocks/>
              </p:cNvSpPr>
              <p:nvPr/>
            </p:nvSpPr>
            <p:spPr bwMode="auto">
              <a:xfrm>
                <a:off x="4934" y="278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00" name="Freeform 397"/>
              <p:cNvSpPr>
                <a:spLocks/>
              </p:cNvSpPr>
              <p:nvPr/>
            </p:nvSpPr>
            <p:spPr bwMode="auto">
              <a:xfrm>
                <a:off x="4931" y="2788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01" name="Freeform 398"/>
              <p:cNvSpPr>
                <a:spLocks/>
              </p:cNvSpPr>
              <p:nvPr/>
            </p:nvSpPr>
            <p:spPr bwMode="auto">
              <a:xfrm>
                <a:off x="4928" y="2789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02" name="Freeform 399"/>
              <p:cNvSpPr>
                <a:spLocks/>
              </p:cNvSpPr>
              <p:nvPr/>
            </p:nvSpPr>
            <p:spPr bwMode="auto">
              <a:xfrm>
                <a:off x="4925" y="2791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03" name="Freeform 400"/>
              <p:cNvSpPr>
                <a:spLocks/>
              </p:cNvSpPr>
              <p:nvPr/>
            </p:nvSpPr>
            <p:spPr bwMode="auto">
              <a:xfrm>
                <a:off x="4921" y="279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04" name="Freeform 401"/>
              <p:cNvSpPr>
                <a:spLocks/>
              </p:cNvSpPr>
              <p:nvPr/>
            </p:nvSpPr>
            <p:spPr bwMode="auto">
              <a:xfrm>
                <a:off x="4919" y="279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05" name="Freeform 402"/>
              <p:cNvSpPr>
                <a:spLocks/>
              </p:cNvSpPr>
              <p:nvPr/>
            </p:nvSpPr>
            <p:spPr bwMode="auto">
              <a:xfrm>
                <a:off x="4916" y="2793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06" name="Freeform 403"/>
              <p:cNvSpPr>
                <a:spLocks/>
              </p:cNvSpPr>
              <p:nvPr/>
            </p:nvSpPr>
            <p:spPr bwMode="auto">
              <a:xfrm>
                <a:off x="4913" y="2795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07" name="Freeform 404"/>
              <p:cNvSpPr>
                <a:spLocks/>
              </p:cNvSpPr>
              <p:nvPr/>
            </p:nvSpPr>
            <p:spPr bwMode="auto">
              <a:xfrm>
                <a:off x="4909" y="279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08" name="Freeform 405"/>
              <p:cNvSpPr>
                <a:spLocks/>
              </p:cNvSpPr>
              <p:nvPr/>
            </p:nvSpPr>
            <p:spPr bwMode="auto">
              <a:xfrm>
                <a:off x="4906" y="2797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09" name="Freeform 406"/>
              <p:cNvSpPr>
                <a:spLocks/>
              </p:cNvSpPr>
              <p:nvPr/>
            </p:nvSpPr>
            <p:spPr bwMode="auto">
              <a:xfrm>
                <a:off x="4904" y="2798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10" name="Freeform 407"/>
              <p:cNvSpPr>
                <a:spLocks/>
              </p:cNvSpPr>
              <p:nvPr/>
            </p:nvSpPr>
            <p:spPr bwMode="auto">
              <a:xfrm>
                <a:off x="4901" y="279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11" name="Freeform 408"/>
              <p:cNvSpPr>
                <a:spLocks/>
              </p:cNvSpPr>
              <p:nvPr/>
            </p:nvSpPr>
            <p:spPr bwMode="auto">
              <a:xfrm>
                <a:off x="4897" y="280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12" name="Freeform 409"/>
              <p:cNvSpPr>
                <a:spLocks/>
              </p:cNvSpPr>
              <p:nvPr/>
            </p:nvSpPr>
            <p:spPr bwMode="auto">
              <a:xfrm>
                <a:off x="4894" y="2801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1 h 4"/>
                  <a:gd name="T12" fmla="*/ 1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13" name="Freeform 410"/>
              <p:cNvSpPr>
                <a:spLocks/>
              </p:cNvSpPr>
              <p:nvPr/>
            </p:nvSpPr>
            <p:spPr bwMode="auto">
              <a:xfrm>
                <a:off x="4891" y="280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14" name="Freeform 411"/>
              <p:cNvSpPr>
                <a:spLocks/>
              </p:cNvSpPr>
              <p:nvPr/>
            </p:nvSpPr>
            <p:spPr bwMode="auto">
              <a:xfrm>
                <a:off x="4889" y="2804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15" name="Freeform 412"/>
              <p:cNvSpPr>
                <a:spLocks/>
              </p:cNvSpPr>
              <p:nvPr/>
            </p:nvSpPr>
            <p:spPr bwMode="auto">
              <a:xfrm>
                <a:off x="4885" y="2805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16" name="Freeform 413"/>
              <p:cNvSpPr>
                <a:spLocks/>
              </p:cNvSpPr>
              <p:nvPr/>
            </p:nvSpPr>
            <p:spPr bwMode="auto">
              <a:xfrm>
                <a:off x="4882" y="2806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17" name="Freeform 414"/>
              <p:cNvSpPr>
                <a:spLocks/>
              </p:cNvSpPr>
              <p:nvPr/>
            </p:nvSpPr>
            <p:spPr bwMode="auto">
              <a:xfrm>
                <a:off x="4879" y="280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18" name="Freeform 415"/>
              <p:cNvSpPr>
                <a:spLocks/>
              </p:cNvSpPr>
              <p:nvPr/>
            </p:nvSpPr>
            <p:spPr bwMode="auto">
              <a:xfrm>
                <a:off x="4877" y="2808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19" name="Freeform 416"/>
              <p:cNvSpPr>
                <a:spLocks/>
              </p:cNvSpPr>
              <p:nvPr/>
            </p:nvSpPr>
            <p:spPr bwMode="auto">
              <a:xfrm>
                <a:off x="4873" y="280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20" name="Freeform 417"/>
              <p:cNvSpPr>
                <a:spLocks/>
              </p:cNvSpPr>
              <p:nvPr/>
            </p:nvSpPr>
            <p:spPr bwMode="auto">
              <a:xfrm>
                <a:off x="4870" y="2810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21" name="Freeform 418"/>
              <p:cNvSpPr>
                <a:spLocks/>
              </p:cNvSpPr>
              <p:nvPr/>
            </p:nvSpPr>
            <p:spPr bwMode="auto">
              <a:xfrm>
                <a:off x="4867" y="281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22" name="Freeform 419"/>
              <p:cNvSpPr>
                <a:spLocks/>
              </p:cNvSpPr>
              <p:nvPr/>
            </p:nvSpPr>
            <p:spPr bwMode="auto">
              <a:xfrm>
                <a:off x="4864" y="281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23" name="Freeform 420"/>
              <p:cNvSpPr>
                <a:spLocks/>
              </p:cNvSpPr>
              <p:nvPr/>
            </p:nvSpPr>
            <p:spPr bwMode="auto">
              <a:xfrm>
                <a:off x="4861" y="281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24" name="Freeform 421"/>
              <p:cNvSpPr>
                <a:spLocks/>
              </p:cNvSpPr>
              <p:nvPr/>
            </p:nvSpPr>
            <p:spPr bwMode="auto">
              <a:xfrm>
                <a:off x="4858" y="2814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25" name="Freeform 422"/>
              <p:cNvSpPr>
                <a:spLocks/>
              </p:cNvSpPr>
              <p:nvPr/>
            </p:nvSpPr>
            <p:spPr bwMode="auto">
              <a:xfrm>
                <a:off x="4855" y="281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26" name="Freeform 423"/>
              <p:cNvSpPr>
                <a:spLocks/>
              </p:cNvSpPr>
              <p:nvPr/>
            </p:nvSpPr>
            <p:spPr bwMode="auto">
              <a:xfrm>
                <a:off x="4852" y="2817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27" name="Freeform 424"/>
              <p:cNvSpPr>
                <a:spLocks/>
              </p:cNvSpPr>
              <p:nvPr/>
            </p:nvSpPr>
            <p:spPr bwMode="auto">
              <a:xfrm>
                <a:off x="4849" y="2818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28" name="Freeform 425"/>
              <p:cNvSpPr>
                <a:spLocks/>
              </p:cNvSpPr>
              <p:nvPr/>
            </p:nvSpPr>
            <p:spPr bwMode="auto">
              <a:xfrm>
                <a:off x="4846" y="2819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29" name="Freeform 426"/>
              <p:cNvSpPr>
                <a:spLocks/>
              </p:cNvSpPr>
              <p:nvPr/>
            </p:nvSpPr>
            <p:spPr bwMode="auto">
              <a:xfrm>
                <a:off x="4843" y="282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30" name="Freeform 427"/>
              <p:cNvSpPr>
                <a:spLocks/>
              </p:cNvSpPr>
              <p:nvPr/>
            </p:nvSpPr>
            <p:spPr bwMode="auto">
              <a:xfrm>
                <a:off x="4840" y="2821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31" name="Freeform 428"/>
              <p:cNvSpPr>
                <a:spLocks/>
              </p:cNvSpPr>
              <p:nvPr/>
            </p:nvSpPr>
            <p:spPr bwMode="auto">
              <a:xfrm>
                <a:off x="4837" y="282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32" name="Freeform 429"/>
              <p:cNvSpPr>
                <a:spLocks/>
              </p:cNvSpPr>
              <p:nvPr/>
            </p:nvSpPr>
            <p:spPr bwMode="auto">
              <a:xfrm>
                <a:off x="4833" y="282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33" name="Freeform 430"/>
              <p:cNvSpPr>
                <a:spLocks/>
              </p:cNvSpPr>
              <p:nvPr/>
            </p:nvSpPr>
            <p:spPr bwMode="auto">
              <a:xfrm>
                <a:off x="4831" y="2825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34" name="Freeform 431"/>
              <p:cNvSpPr>
                <a:spLocks/>
              </p:cNvSpPr>
              <p:nvPr/>
            </p:nvSpPr>
            <p:spPr bwMode="auto">
              <a:xfrm>
                <a:off x="4828" y="2825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35" name="Freeform 432"/>
              <p:cNvSpPr>
                <a:spLocks/>
              </p:cNvSpPr>
              <p:nvPr/>
            </p:nvSpPr>
            <p:spPr bwMode="auto">
              <a:xfrm>
                <a:off x="4825" y="282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36" name="Freeform 433"/>
              <p:cNvSpPr>
                <a:spLocks/>
              </p:cNvSpPr>
              <p:nvPr/>
            </p:nvSpPr>
            <p:spPr bwMode="auto">
              <a:xfrm>
                <a:off x="4821" y="2828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37" name="Freeform 434"/>
              <p:cNvSpPr>
                <a:spLocks/>
              </p:cNvSpPr>
              <p:nvPr/>
            </p:nvSpPr>
            <p:spPr bwMode="auto">
              <a:xfrm>
                <a:off x="4818" y="282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38" name="Freeform 435"/>
              <p:cNvSpPr>
                <a:spLocks/>
              </p:cNvSpPr>
              <p:nvPr/>
            </p:nvSpPr>
            <p:spPr bwMode="auto">
              <a:xfrm>
                <a:off x="4816" y="2830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39" name="Freeform 436"/>
              <p:cNvSpPr>
                <a:spLocks/>
              </p:cNvSpPr>
              <p:nvPr/>
            </p:nvSpPr>
            <p:spPr bwMode="auto">
              <a:xfrm>
                <a:off x="4813" y="2831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40" name="Freeform 437"/>
              <p:cNvSpPr>
                <a:spLocks/>
              </p:cNvSpPr>
              <p:nvPr/>
            </p:nvSpPr>
            <p:spPr bwMode="auto">
              <a:xfrm>
                <a:off x="4809" y="283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41" name="Freeform 438"/>
              <p:cNvSpPr>
                <a:spLocks/>
              </p:cNvSpPr>
              <p:nvPr/>
            </p:nvSpPr>
            <p:spPr bwMode="auto">
              <a:xfrm>
                <a:off x="4806" y="283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42" name="Freeform 439"/>
              <p:cNvSpPr>
                <a:spLocks/>
              </p:cNvSpPr>
              <p:nvPr/>
            </p:nvSpPr>
            <p:spPr bwMode="auto">
              <a:xfrm>
                <a:off x="4803" y="2834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43" name="Freeform 440"/>
              <p:cNvSpPr>
                <a:spLocks/>
              </p:cNvSpPr>
              <p:nvPr/>
            </p:nvSpPr>
            <p:spPr bwMode="auto">
              <a:xfrm>
                <a:off x="4801" y="2835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44" name="Freeform 441"/>
              <p:cNvSpPr>
                <a:spLocks/>
              </p:cNvSpPr>
              <p:nvPr/>
            </p:nvSpPr>
            <p:spPr bwMode="auto">
              <a:xfrm>
                <a:off x="4797" y="2837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45" name="Freeform 442"/>
              <p:cNvSpPr>
                <a:spLocks/>
              </p:cNvSpPr>
              <p:nvPr/>
            </p:nvSpPr>
            <p:spPr bwMode="auto">
              <a:xfrm>
                <a:off x="4794" y="283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46" name="Freeform 443"/>
              <p:cNvSpPr>
                <a:spLocks/>
              </p:cNvSpPr>
              <p:nvPr/>
            </p:nvSpPr>
            <p:spPr bwMode="auto">
              <a:xfrm>
                <a:off x="4791" y="283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47" name="Freeform 444"/>
              <p:cNvSpPr>
                <a:spLocks/>
              </p:cNvSpPr>
              <p:nvPr/>
            </p:nvSpPr>
            <p:spPr bwMode="auto">
              <a:xfrm>
                <a:off x="4788" y="2840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48" name="Freeform 445"/>
              <p:cNvSpPr>
                <a:spLocks/>
              </p:cNvSpPr>
              <p:nvPr/>
            </p:nvSpPr>
            <p:spPr bwMode="auto">
              <a:xfrm>
                <a:off x="4785" y="2841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49" name="Freeform 446"/>
              <p:cNvSpPr>
                <a:spLocks/>
              </p:cNvSpPr>
              <p:nvPr/>
            </p:nvSpPr>
            <p:spPr bwMode="auto">
              <a:xfrm>
                <a:off x="4782" y="284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50" name="Freeform 447"/>
              <p:cNvSpPr>
                <a:spLocks/>
              </p:cNvSpPr>
              <p:nvPr/>
            </p:nvSpPr>
            <p:spPr bwMode="auto">
              <a:xfrm>
                <a:off x="4779" y="284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51" name="Freeform 448"/>
              <p:cNvSpPr>
                <a:spLocks/>
              </p:cNvSpPr>
              <p:nvPr/>
            </p:nvSpPr>
            <p:spPr bwMode="auto">
              <a:xfrm>
                <a:off x="4776" y="284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52" name="Freeform 449"/>
              <p:cNvSpPr>
                <a:spLocks/>
              </p:cNvSpPr>
              <p:nvPr/>
            </p:nvSpPr>
            <p:spPr bwMode="auto">
              <a:xfrm>
                <a:off x="4773" y="2845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53" name="Freeform 450"/>
              <p:cNvSpPr>
                <a:spLocks/>
              </p:cNvSpPr>
              <p:nvPr/>
            </p:nvSpPr>
            <p:spPr bwMode="auto">
              <a:xfrm>
                <a:off x="4770" y="284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54" name="Freeform 451"/>
              <p:cNvSpPr>
                <a:spLocks/>
              </p:cNvSpPr>
              <p:nvPr/>
            </p:nvSpPr>
            <p:spPr bwMode="auto">
              <a:xfrm>
                <a:off x="4767" y="2847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55" name="Freeform 452"/>
              <p:cNvSpPr>
                <a:spLocks/>
              </p:cNvSpPr>
              <p:nvPr/>
            </p:nvSpPr>
            <p:spPr bwMode="auto">
              <a:xfrm>
                <a:off x="4764" y="284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56" name="Freeform 453"/>
              <p:cNvSpPr>
                <a:spLocks/>
              </p:cNvSpPr>
              <p:nvPr/>
            </p:nvSpPr>
            <p:spPr bwMode="auto">
              <a:xfrm>
                <a:off x="4761" y="2850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57" name="Freeform 454"/>
              <p:cNvSpPr>
                <a:spLocks/>
              </p:cNvSpPr>
              <p:nvPr/>
            </p:nvSpPr>
            <p:spPr bwMode="auto">
              <a:xfrm>
                <a:off x="4758" y="285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58" name="Freeform 455"/>
              <p:cNvSpPr>
                <a:spLocks/>
              </p:cNvSpPr>
              <p:nvPr/>
            </p:nvSpPr>
            <p:spPr bwMode="auto">
              <a:xfrm>
                <a:off x="4755" y="285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59" name="Freeform 456"/>
              <p:cNvSpPr>
                <a:spLocks/>
              </p:cNvSpPr>
              <p:nvPr/>
            </p:nvSpPr>
            <p:spPr bwMode="auto">
              <a:xfrm>
                <a:off x="4752" y="2853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60" name="Freeform 457"/>
              <p:cNvSpPr>
                <a:spLocks/>
              </p:cNvSpPr>
              <p:nvPr/>
            </p:nvSpPr>
            <p:spPr bwMode="auto">
              <a:xfrm>
                <a:off x="4749" y="2854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61" name="Freeform 458"/>
              <p:cNvSpPr>
                <a:spLocks/>
              </p:cNvSpPr>
              <p:nvPr/>
            </p:nvSpPr>
            <p:spPr bwMode="auto">
              <a:xfrm>
                <a:off x="4746" y="2855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62" name="Freeform 459"/>
              <p:cNvSpPr>
                <a:spLocks/>
              </p:cNvSpPr>
              <p:nvPr/>
            </p:nvSpPr>
            <p:spPr bwMode="auto">
              <a:xfrm>
                <a:off x="4743" y="285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63" name="Freeform 460"/>
              <p:cNvSpPr>
                <a:spLocks/>
              </p:cNvSpPr>
              <p:nvPr/>
            </p:nvSpPr>
            <p:spPr bwMode="auto">
              <a:xfrm>
                <a:off x="4740" y="2858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64" name="Freeform 461"/>
              <p:cNvSpPr>
                <a:spLocks/>
              </p:cNvSpPr>
              <p:nvPr/>
            </p:nvSpPr>
            <p:spPr bwMode="auto">
              <a:xfrm>
                <a:off x="4737" y="2858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65" name="Freeform 462"/>
              <p:cNvSpPr>
                <a:spLocks/>
              </p:cNvSpPr>
              <p:nvPr/>
            </p:nvSpPr>
            <p:spPr bwMode="auto">
              <a:xfrm>
                <a:off x="4734" y="285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66" name="Freeform 463"/>
              <p:cNvSpPr>
                <a:spLocks/>
              </p:cNvSpPr>
              <p:nvPr/>
            </p:nvSpPr>
            <p:spPr bwMode="auto">
              <a:xfrm>
                <a:off x="4730" y="286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67" name="Freeform 464"/>
              <p:cNvSpPr>
                <a:spLocks/>
              </p:cNvSpPr>
              <p:nvPr/>
            </p:nvSpPr>
            <p:spPr bwMode="auto">
              <a:xfrm>
                <a:off x="4728" y="286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68" name="Freeform 465"/>
              <p:cNvSpPr>
                <a:spLocks/>
              </p:cNvSpPr>
              <p:nvPr/>
            </p:nvSpPr>
            <p:spPr bwMode="auto">
              <a:xfrm>
                <a:off x="4725" y="2863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69" name="Freeform 466"/>
              <p:cNvSpPr>
                <a:spLocks/>
              </p:cNvSpPr>
              <p:nvPr/>
            </p:nvSpPr>
            <p:spPr bwMode="auto">
              <a:xfrm>
                <a:off x="4722" y="2864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70" name="Freeform 467"/>
              <p:cNvSpPr>
                <a:spLocks/>
              </p:cNvSpPr>
              <p:nvPr/>
            </p:nvSpPr>
            <p:spPr bwMode="auto">
              <a:xfrm>
                <a:off x="4718" y="2865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71" name="Freeform 468"/>
              <p:cNvSpPr>
                <a:spLocks/>
              </p:cNvSpPr>
              <p:nvPr/>
            </p:nvSpPr>
            <p:spPr bwMode="auto">
              <a:xfrm>
                <a:off x="4715" y="2866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1 h 4"/>
                  <a:gd name="T12" fmla="*/ 1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72" name="Freeform 469"/>
              <p:cNvSpPr>
                <a:spLocks/>
              </p:cNvSpPr>
              <p:nvPr/>
            </p:nvSpPr>
            <p:spPr bwMode="auto">
              <a:xfrm>
                <a:off x="4713" y="2867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73" name="Freeform 470"/>
              <p:cNvSpPr>
                <a:spLocks/>
              </p:cNvSpPr>
              <p:nvPr/>
            </p:nvSpPr>
            <p:spPr bwMode="auto">
              <a:xfrm>
                <a:off x="4710" y="2868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74" name="Freeform 471"/>
              <p:cNvSpPr>
                <a:spLocks/>
              </p:cNvSpPr>
              <p:nvPr/>
            </p:nvSpPr>
            <p:spPr bwMode="auto">
              <a:xfrm>
                <a:off x="4706" y="287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75" name="Freeform 472"/>
              <p:cNvSpPr>
                <a:spLocks/>
              </p:cNvSpPr>
              <p:nvPr/>
            </p:nvSpPr>
            <p:spPr bwMode="auto">
              <a:xfrm>
                <a:off x="4703" y="2871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76" name="Freeform 473"/>
              <p:cNvSpPr>
                <a:spLocks/>
              </p:cNvSpPr>
              <p:nvPr/>
            </p:nvSpPr>
            <p:spPr bwMode="auto">
              <a:xfrm>
                <a:off x="4700" y="287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77" name="Freeform 474"/>
              <p:cNvSpPr>
                <a:spLocks/>
              </p:cNvSpPr>
              <p:nvPr/>
            </p:nvSpPr>
            <p:spPr bwMode="auto">
              <a:xfrm>
                <a:off x="4698" y="287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78" name="Freeform 475"/>
              <p:cNvSpPr>
                <a:spLocks/>
              </p:cNvSpPr>
              <p:nvPr/>
            </p:nvSpPr>
            <p:spPr bwMode="auto">
              <a:xfrm>
                <a:off x="4694" y="287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79" name="Freeform 476"/>
              <p:cNvSpPr>
                <a:spLocks/>
              </p:cNvSpPr>
              <p:nvPr/>
            </p:nvSpPr>
            <p:spPr bwMode="auto">
              <a:xfrm>
                <a:off x="4691" y="2875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80" name="Freeform 477"/>
              <p:cNvSpPr>
                <a:spLocks/>
              </p:cNvSpPr>
              <p:nvPr/>
            </p:nvSpPr>
            <p:spPr bwMode="auto">
              <a:xfrm>
                <a:off x="4688" y="287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81" name="Freeform 478"/>
              <p:cNvSpPr>
                <a:spLocks/>
              </p:cNvSpPr>
              <p:nvPr/>
            </p:nvSpPr>
            <p:spPr bwMode="auto">
              <a:xfrm>
                <a:off x="4685" y="2877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82" name="Freeform 479"/>
              <p:cNvSpPr>
                <a:spLocks/>
              </p:cNvSpPr>
              <p:nvPr/>
            </p:nvSpPr>
            <p:spPr bwMode="auto">
              <a:xfrm>
                <a:off x="4682" y="287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83" name="Freeform 480"/>
              <p:cNvSpPr>
                <a:spLocks/>
              </p:cNvSpPr>
              <p:nvPr/>
            </p:nvSpPr>
            <p:spPr bwMode="auto">
              <a:xfrm>
                <a:off x="4679" y="2879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84" name="Freeform 481"/>
              <p:cNvSpPr>
                <a:spLocks/>
              </p:cNvSpPr>
              <p:nvPr/>
            </p:nvSpPr>
            <p:spPr bwMode="auto">
              <a:xfrm>
                <a:off x="4676" y="2880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85" name="Freeform 482"/>
              <p:cNvSpPr>
                <a:spLocks/>
              </p:cNvSpPr>
              <p:nvPr/>
            </p:nvSpPr>
            <p:spPr bwMode="auto">
              <a:xfrm>
                <a:off x="4673" y="288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86" name="Freeform 483"/>
              <p:cNvSpPr>
                <a:spLocks/>
              </p:cNvSpPr>
              <p:nvPr/>
            </p:nvSpPr>
            <p:spPr bwMode="auto">
              <a:xfrm>
                <a:off x="4670" y="2883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87" name="Freeform 484"/>
              <p:cNvSpPr>
                <a:spLocks/>
              </p:cNvSpPr>
              <p:nvPr/>
            </p:nvSpPr>
            <p:spPr bwMode="auto">
              <a:xfrm>
                <a:off x="4667" y="2884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88" name="Freeform 485"/>
              <p:cNvSpPr>
                <a:spLocks/>
              </p:cNvSpPr>
              <p:nvPr/>
            </p:nvSpPr>
            <p:spPr bwMode="auto">
              <a:xfrm>
                <a:off x="4664" y="288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89" name="Freeform 486"/>
              <p:cNvSpPr>
                <a:spLocks/>
              </p:cNvSpPr>
              <p:nvPr/>
            </p:nvSpPr>
            <p:spPr bwMode="auto">
              <a:xfrm>
                <a:off x="4661" y="2886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90" name="Freeform 487"/>
              <p:cNvSpPr>
                <a:spLocks/>
              </p:cNvSpPr>
              <p:nvPr/>
            </p:nvSpPr>
            <p:spPr bwMode="auto">
              <a:xfrm>
                <a:off x="4658" y="2887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91" name="Freeform 488"/>
              <p:cNvSpPr>
                <a:spLocks/>
              </p:cNvSpPr>
              <p:nvPr/>
            </p:nvSpPr>
            <p:spPr bwMode="auto">
              <a:xfrm>
                <a:off x="4654" y="2888"/>
                <a:ext cx="3" cy="2"/>
              </a:xfrm>
              <a:custGeom>
                <a:avLst/>
                <a:gdLst>
                  <a:gd name="T0" fmla="*/ 1 w 5"/>
                  <a:gd name="T1" fmla="*/ 1 h 3"/>
                  <a:gd name="T2" fmla="*/ 1 w 5"/>
                  <a:gd name="T3" fmla="*/ 1 h 3"/>
                  <a:gd name="T4" fmla="*/ 1 w 5"/>
                  <a:gd name="T5" fmla="*/ 0 h 3"/>
                  <a:gd name="T6" fmla="*/ 1 w 5"/>
                  <a:gd name="T7" fmla="*/ 0 h 3"/>
                  <a:gd name="T8" fmla="*/ 1 w 5"/>
                  <a:gd name="T9" fmla="*/ 0 h 3"/>
                  <a:gd name="T10" fmla="*/ 0 w 5"/>
                  <a:gd name="T11" fmla="*/ 1 h 3"/>
                  <a:gd name="T12" fmla="*/ 1 w 5"/>
                  <a:gd name="T13" fmla="*/ 1 h 3"/>
                  <a:gd name="T14" fmla="*/ 1 w 5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3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92" name="Freeform 489"/>
              <p:cNvSpPr>
                <a:spLocks/>
              </p:cNvSpPr>
              <p:nvPr/>
            </p:nvSpPr>
            <p:spPr bwMode="auto">
              <a:xfrm>
                <a:off x="4652" y="2889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93" name="Freeform 490"/>
              <p:cNvSpPr>
                <a:spLocks/>
              </p:cNvSpPr>
              <p:nvPr/>
            </p:nvSpPr>
            <p:spPr bwMode="auto">
              <a:xfrm>
                <a:off x="4649" y="2890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94" name="Freeform 491"/>
              <p:cNvSpPr>
                <a:spLocks/>
              </p:cNvSpPr>
              <p:nvPr/>
            </p:nvSpPr>
            <p:spPr bwMode="auto">
              <a:xfrm>
                <a:off x="4646" y="2891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95" name="Freeform 492"/>
              <p:cNvSpPr>
                <a:spLocks/>
              </p:cNvSpPr>
              <p:nvPr/>
            </p:nvSpPr>
            <p:spPr bwMode="auto">
              <a:xfrm>
                <a:off x="4642" y="2892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96" name="Freeform 493"/>
              <p:cNvSpPr>
                <a:spLocks/>
              </p:cNvSpPr>
              <p:nvPr/>
            </p:nvSpPr>
            <p:spPr bwMode="auto">
              <a:xfrm>
                <a:off x="4640" y="2893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97" name="Freeform 494"/>
              <p:cNvSpPr>
                <a:spLocks/>
              </p:cNvSpPr>
              <p:nvPr/>
            </p:nvSpPr>
            <p:spPr bwMode="auto">
              <a:xfrm>
                <a:off x="4637" y="2895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98" name="Freeform 495"/>
              <p:cNvSpPr>
                <a:spLocks/>
              </p:cNvSpPr>
              <p:nvPr/>
            </p:nvSpPr>
            <p:spPr bwMode="auto">
              <a:xfrm>
                <a:off x="4634" y="2896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399" name="Freeform 496"/>
              <p:cNvSpPr>
                <a:spLocks/>
              </p:cNvSpPr>
              <p:nvPr/>
            </p:nvSpPr>
            <p:spPr bwMode="auto">
              <a:xfrm>
                <a:off x="4630" y="2897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00" name="Freeform 497"/>
              <p:cNvSpPr>
                <a:spLocks/>
              </p:cNvSpPr>
              <p:nvPr/>
            </p:nvSpPr>
            <p:spPr bwMode="auto">
              <a:xfrm>
                <a:off x="4627" y="2898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01" name="Freeform 498"/>
              <p:cNvSpPr>
                <a:spLocks/>
              </p:cNvSpPr>
              <p:nvPr/>
            </p:nvSpPr>
            <p:spPr bwMode="auto">
              <a:xfrm>
                <a:off x="4625" y="2899"/>
                <a:ext cx="1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0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02" name="Freeform 499"/>
              <p:cNvSpPr>
                <a:spLocks/>
              </p:cNvSpPr>
              <p:nvPr/>
            </p:nvSpPr>
            <p:spPr bwMode="auto">
              <a:xfrm>
                <a:off x="4622" y="2900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03" name="Freeform 500"/>
              <p:cNvSpPr>
                <a:spLocks/>
              </p:cNvSpPr>
              <p:nvPr/>
            </p:nvSpPr>
            <p:spPr bwMode="auto">
              <a:xfrm>
                <a:off x="4618" y="290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04" name="Freeform 501"/>
              <p:cNvSpPr>
                <a:spLocks/>
              </p:cNvSpPr>
              <p:nvPr/>
            </p:nvSpPr>
            <p:spPr bwMode="auto">
              <a:xfrm>
                <a:off x="4615" y="2903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05" name="Freeform 502"/>
              <p:cNvSpPr>
                <a:spLocks/>
              </p:cNvSpPr>
              <p:nvPr/>
            </p:nvSpPr>
            <p:spPr bwMode="auto">
              <a:xfrm>
                <a:off x="4612" y="290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06" name="Freeform 503"/>
              <p:cNvSpPr>
                <a:spLocks/>
              </p:cNvSpPr>
              <p:nvPr/>
            </p:nvSpPr>
            <p:spPr bwMode="auto">
              <a:xfrm>
                <a:off x="4610" y="2904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07" name="Freeform 504"/>
              <p:cNvSpPr>
                <a:spLocks/>
              </p:cNvSpPr>
              <p:nvPr/>
            </p:nvSpPr>
            <p:spPr bwMode="auto">
              <a:xfrm>
                <a:off x="4606" y="2905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08" name="Freeform 505"/>
              <p:cNvSpPr>
                <a:spLocks/>
              </p:cNvSpPr>
              <p:nvPr/>
            </p:nvSpPr>
            <p:spPr bwMode="auto">
              <a:xfrm>
                <a:off x="4603" y="290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09" name="Freeform 506"/>
              <p:cNvSpPr>
                <a:spLocks/>
              </p:cNvSpPr>
              <p:nvPr/>
            </p:nvSpPr>
            <p:spPr bwMode="auto">
              <a:xfrm>
                <a:off x="4600" y="290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10" name="Freeform 507"/>
              <p:cNvSpPr>
                <a:spLocks/>
              </p:cNvSpPr>
              <p:nvPr/>
            </p:nvSpPr>
            <p:spPr bwMode="auto">
              <a:xfrm>
                <a:off x="4597" y="2909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11" name="Freeform 508"/>
              <p:cNvSpPr>
                <a:spLocks/>
              </p:cNvSpPr>
              <p:nvPr/>
            </p:nvSpPr>
            <p:spPr bwMode="auto">
              <a:xfrm>
                <a:off x="4594" y="291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12" name="Freeform 509"/>
              <p:cNvSpPr>
                <a:spLocks/>
              </p:cNvSpPr>
              <p:nvPr/>
            </p:nvSpPr>
            <p:spPr bwMode="auto">
              <a:xfrm>
                <a:off x="4591" y="291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13" name="Freeform 510"/>
              <p:cNvSpPr>
                <a:spLocks/>
              </p:cNvSpPr>
              <p:nvPr/>
            </p:nvSpPr>
            <p:spPr bwMode="auto">
              <a:xfrm>
                <a:off x="4588" y="2912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14" name="Freeform 511"/>
              <p:cNvSpPr>
                <a:spLocks/>
              </p:cNvSpPr>
              <p:nvPr/>
            </p:nvSpPr>
            <p:spPr bwMode="auto">
              <a:xfrm>
                <a:off x="4585" y="2913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15" name="Freeform 512"/>
              <p:cNvSpPr>
                <a:spLocks/>
              </p:cNvSpPr>
              <p:nvPr/>
            </p:nvSpPr>
            <p:spPr bwMode="auto">
              <a:xfrm>
                <a:off x="4582" y="2915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16" name="Freeform 513"/>
              <p:cNvSpPr>
                <a:spLocks/>
              </p:cNvSpPr>
              <p:nvPr/>
            </p:nvSpPr>
            <p:spPr bwMode="auto">
              <a:xfrm>
                <a:off x="4579" y="291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17" name="Freeform 514"/>
              <p:cNvSpPr>
                <a:spLocks/>
              </p:cNvSpPr>
              <p:nvPr/>
            </p:nvSpPr>
            <p:spPr bwMode="auto">
              <a:xfrm>
                <a:off x="4576" y="291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18" name="Freeform 515"/>
              <p:cNvSpPr>
                <a:spLocks/>
              </p:cNvSpPr>
              <p:nvPr/>
            </p:nvSpPr>
            <p:spPr bwMode="auto">
              <a:xfrm>
                <a:off x="4573" y="2917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19" name="Freeform 516"/>
              <p:cNvSpPr>
                <a:spLocks/>
              </p:cNvSpPr>
              <p:nvPr/>
            </p:nvSpPr>
            <p:spPr bwMode="auto">
              <a:xfrm>
                <a:off x="4570" y="2919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20" name="Freeform 517"/>
              <p:cNvSpPr>
                <a:spLocks/>
              </p:cNvSpPr>
              <p:nvPr/>
            </p:nvSpPr>
            <p:spPr bwMode="auto">
              <a:xfrm>
                <a:off x="4566" y="292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21" name="Freeform 518"/>
              <p:cNvSpPr>
                <a:spLocks/>
              </p:cNvSpPr>
              <p:nvPr/>
            </p:nvSpPr>
            <p:spPr bwMode="auto">
              <a:xfrm>
                <a:off x="4564" y="292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22" name="Freeform 519"/>
              <p:cNvSpPr>
                <a:spLocks/>
              </p:cNvSpPr>
              <p:nvPr/>
            </p:nvSpPr>
            <p:spPr bwMode="auto">
              <a:xfrm>
                <a:off x="4561" y="2922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23" name="Freeform 520"/>
              <p:cNvSpPr>
                <a:spLocks/>
              </p:cNvSpPr>
              <p:nvPr/>
            </p:nvSpPr>
            <p:spPr bwMode="auto">
              <a:xfrm>
                <a:off x="4558" y="2923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24" name="Freeform 521"/>
              <p:cNvSpPr>
                <a:spLocks/>
              </p:cNvSpPr>
              <p:nvPr/>
            </p:nvSpPr>
            <p:spPr bwMode="auto">
              <a:xfrm>
                <a:off x="4555" y="2924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25" name="Freeform 522"/>
              <p:cNvSpPr>
                <a:spLocks/>
              </p:cNvSpPr>
              <p:nvPr/>
            </p:nvSpPr>
            <p:spPr bwMode="auto">
              <a:xfrm>
                <a:off x="4551" y="2925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26" name="Freeform 523"/>
              <p:cNvSpPr>
                <a:spLocks/>
              </p:cNvSpPr>
              <p:nvPr/>
            </p:nvSpPr>
            <p:spPr bwMode="auto">
              <a:xfrm>
                <a:off x="4549" y="292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27" name="Freeform 524"/>
              <p:cNvSpPr>
                <a:spLocks/>
              </p:cNvSpPr>
              <p:nvPr/>
            </p:nvSpPr>
            <p:spPr bwMode="auto">
              <a:xfrm>
                <a:off x="4546" y="2928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28" name="Freeform 525"/>
              <p:cNvSpPr>
                <a:spLocks/>
              </p:cNvSpPr>
              <p:nvPr/>
            </p:nvSpPr>
            <p:spPr bwMode="auto">
              <a:xfrm>
                <a:off x="4543" y="2929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29" name="Freeform 526"/>
              <p:cNvSpPr>
                <a:spLocks/>
              </p:cNvSpPr>
              <p:nvPr/>
            </p:nvSpPr>
            <p:spPr bwMode="auto">
              <a:xfrm>
                <a:off x="4539" y="292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30" name="Freeform 527"/>
              <p:cNvSpPr>
                <a:spLocks/>
              </p:cNvSpPr>
              <p:nvPr/>
            </p:nvSpPr>
            <p:spPr bwMode="auto">
              <a:xfrm>
                <a:off x="4537" y="293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31" name="Freeform 528"/>
              <p:cNvSpPr>
                <a:spLocks/>
              </p:cNvSpPr>
              <p:nvPr/>
            </p:nvSpPr>
            <p:spPr bwMode="auto">
              <a:xfrm>
                <a:off x="4534" y="2932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32" name="Freeform 529"/>
              <p:cNvSpPr>
                <a:spLocks/>
              </p:cNvSpPr>
              <p:nvPr/>
            </p:nvSpPr>
            <p:spPr bwMode="auto">
              <a:xfrm>
                <a:off x="4531" y="2933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33" name="Freeform 530"/>
              <p:cNvSpPr>
                <a:spLocks/>
              </p:cNvSpPr>
              <p:nvPr/>
            </p:nvSpPr>
            <p:spPr bwMode="auto">
              <a:xfrm>
                <a:off x="4527" y="293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34" name="Freeform 531"/>
              <p:cNvSpPr>
                <a:spLocks/>
              </p:cNvSpPr>
              <p:nvPr/>
            </p:nvSpPr>
            <p:spPr bwMode="auto">
              <a:xfrm>
                <a:off x="4524" y="2936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35" name="Freeform 532"/>
              <p:cNvSpPr>
                <a:spLocks/>
              </p:cNvSpPr>
              <p:nvPr/>
            </p:nvSpPr>
            <p:spPr bwMode="auto">
              <a:xfrm>
                <a:off x="4522" y="2936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36" name="Freeform 533"/>
              <p:cNvSpPr>
                <a:spLocks/>
              </p:cNvSpPr>
              <p:nvPr/>
            </p:nvSpPr>
            <p:spPr bwMode="auto">
              <a:xfrm>
                <a:off x="4519" y="2937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37" name="Freeform 534"/>
              <p:cNvSpPr>
                <a:spLocks/>
              </p:cNvSpPr>
              <p:nvPr/>
            </p:nvSpPr>
            <p:spPr bwMode="auto">
              <a:xfrm>
                <a:off x="4515" y="2938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38" name="Freeform 535"/>
              <p:cNvSpPr>
                <a:spLocks/>
              </p:cNvSpPr>
              <p:nvPr/>
            </p:nvSpPr>
            <p:spPr bwMode="auto">
              <a:xfrm>
                <a:off x="4512" y="2940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39" name="Freeform 536"/>
              <p:cNvSpPr>
                <a:spLocks/>
              </p:cNvSpPr>
              <p:nvPr/>
            </p:nvSpPr>
            <p:spPr bwMode="auto">
              <a:xfrm>
                <a:off x="4509" y="2941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40" name="Freeform 537"/>
              <p:cNvSpPr>
                <a:spLocks/>
              </p:cNvSpPr>
              <p:nvPr/>
            </p:nvSpPr>
            <p:spPr bwMode="auto">
              <a:xfrm>
                <a:off x="4507" y="2942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41" name="Freeform 538"/>
              <p:cNvSpPr>
                <a:spLocks/>
              </p:cNvSpPr>
              <p:nvPr/>
            </p:nvSpPr>
            <p:spPr bwMode="auto">
              <a:xfrm>
                <a:off x="4503" y="2942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42" name="Freeform 539"/>
              <p:cNvSpPr>
                <a:spLocks/>
              </p:cNvSpPr>
              <p:nvPr/>
            </p:nvSpPr>
            <p:spPr bwMode="auto">
              <a:xfrm>
                <a:off x="4500" y="2944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43" name="Freeform 540"/>
              <p:cNvSpPr>
                <a:spLocks/>
              </p:cNvSpPr>
              <p:nvPr/>
            </p:nvSpPr>
            <p:spPr bwMode="auto">
              <a:xfrm>
                <a:off x="4497" y="2945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44" name="Freeform 541"/>
              <p:cNvSpPr>
                <a:spLocks/>
              </p:cNvSpPr>
              <p:nvPr/>
            </p:nvSpPr>
            <p:spPr bwMode="auto">
              <a:xfrm>
                <a:off x="4494" y="294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45" name="Freeform 542"/>
              <p:cNvSpPr>
                <a:spLocks/>
              </p:cNvSpPr>
              <p:nvPr/>
            </p:nvSpPr>
            <p:spPr bwMode="auto">
              <a:xfrm>
                <a:off x="4491" y="2947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46" name="Freeform 543"/>
              <p:cNvSpPr>
                <a:spLocks/>
              </p:cNvSpPr>
              <p:nvPr/>
            </p:nvSpPr>
            <p:spPr bwMode="auto">
              <a:xfrm>
                <a:off x="4488" y="2949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47" name="Freeform 544"/>
              <p:cNvSpPr>
                <a:spLocks/>
              </p:cNvSpPr>
              <p:nvPr/>
            </p:nvSpPr>
            <p:spPr bwMode="auto">
              <a:xfrm>
                <a:off x="4485" y="294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48" name="Freeform 545"/>
              <p:cNvSpPr>
                <a:spLocks/>
              </p:cNvSpPr>
              <p:nvPr/>
            </p:nvSpPr>
            <p:spPr bwMode="auto">
              <a:xfrm>
                <a:off x="4482" y="2950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49" name="Freeform 546"/>
              <p:cNvSpPr>
                <a:spLocks/>
              </p:cNvSpPr>
              <p:nvPr/>
            </p:nvSpPr>
            <p:spPr bwMode="auto">
              <a:xfrm>
                <a:off x="4479" y="295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50" name="Freeform 547"/>
              <p:cNvSpPr>
                <a:spLocks/>
              </p:cNvSpPr>
              <p:nvPr/>
            </p:nvSpPr>
            <p:spPr bwMode="auto">
              <a:xfrm>
                <a:off x="4476" y="2953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51" name="Freeform 548"/>
              <p:cNvSpPr>
                <a:spLocks/>
              </p:cNvSpPr>
              <p:nvPr/>
            </p:nvSpPr>
            <p:spPr bwMode="auto">
              <a:xfrm>
                <a:off x="4473" y="295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52" name="Freeform 549"/>
              <p:cNvSpPr>
                <a:spLocks/>
              </p:cNvSpPr>
              <p:nvPr/>
            </p:nvSpPr>
            <p:spPr bwMode="auto">
              <a:xfrm>
                <a:off x="4470" y="2955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53" name="Freeform 550"/>
              <p:cNvSpPr>
                <a:spLocks/>
              </p:cNvSpPr>
              <p:nvPr/>
            </p:nvSpPr>
            <p:spPr bwMode="auto">
              <a:xfrm>
                <a:off x="4467" y="2956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54" name="Freeform 551"/>
              <p:cNvSpPr>
                <a:spLocks/>
              </p:cNvSpPr>
              <p:nvPr/>
            </p:nvSpPr>
            <p:spPr bwMode="auto">
              <a:xfrm>
                <a:off x="4463" y="2957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55" name="Freeform 552"/>
              <p:cNvSpPr>
                <a:spLocks/>
              </p:cNvSpPr>
              <p:nvPr/>
            </p:nvSpPr>
            <p:spPr bwMode="auto">
              <a:xfrm>
                <a:off x="4461" y="2958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56" name="Freeform 553"/>
              <p:cNvSpPr>
                <a:spLocks/>
              </p:cNvSpPr>
              <p:nvPr/>
            </p:nvSpPr>
            <p:spPr bwMode="auto">
              <a:xfrm>
                <a:off x="4458" y="295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57" name="Freeform 554"/>
              <p:cNvSpPr>
                <a:spLocks/>
              </p:cNvSpPr>
              <p:nvPr/>
            </p:nvSpPr>
            <p:spPr bwMode="auto">
              <a:xfrm>
                <a:off x="4455" y="2961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58" name="Freeform 555"/>
              <p:cNvSpPr>
                <a:spLocks/>
              </p:cNvSpPr>
              <p:nvPr/>
            </p:nvSpPr>
            <p:spPr bwMode="auto">
              <a:xfrm>
                <a:off x="4451" y="2962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59" name="Freeform 556"/>
              <p:cNvSpPr>
                <a:spLocks/>
              </p:cNvSpPr>
              <p:nvPr/>
            </p:nvSpPr>
            <p:spPr bwMode="auto">
              <a:xfrm>
                <a:off x="4448" y="2962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0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60" name="Freeform 557"/>
              <p:cNvSpPr>
                <a:spLocks/>
              </p:cNvSpPr>
              <p:nvPr/>
            </p:nvSpPr>
            <p:spPr bwMode="auto">
              <a:xfrm>
                <a:off x="4446" y="2963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61" name="Freeform 558"/>
              <p:cNvSpPr>
                <a:spLocks/>
              </p:cNvSpPr>
              <p:nvPr/>
            </p:nvSpPr>
            <p:spPr bwMode="auto">
              <a:xfrm>
                <a:off x="4443" y="2965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62" name="Freeform 559"/>
              <p:cNvSpPr>
                <a:spLocks/>
              </p:cNvSpPr>
              <p:nvPr/>
            </p:nvSpPr>
            <p:spPr bwMode="auto">
              <a:xfrm>
                <a:off x="4439" y="296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63" name="Freeform 560"/>
              <p:cNvSpPr>
                <a:spLocks/>
              </p:cNvSpPr>
              <p:nvPr/>
            </p:nvSpPr>
            <p:spPr bwMode="auto">
              <a:xfrm>
                <a:off x="4436" y="2967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0 h 4"/>
                  <a:gd name="T12" fmla="*/ 1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64" name="Freeform 561"/>
              <p:cNvSpPr>
                <a:spLocks/>
              </p:cNvSpPr>
              <p:nvPr/>
            </p:nvSpPr>
            <p:spPr bwMode="auto">
              <a:xfrm>
                <a:off x="4433" y="296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65" name="Freeform 562"/>
              <p:cNvSpPr>
                <a:spLocks/>
              </p:cNvSpPr>
              <p:nvPr/>
            </p:nvSpPr>
            <p:spPr bwMode="auto">
              <a:xfrm>
                <a:off x="4431" y="2969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66" name="Freeform 563"/>
              <p:cNvSpPr>
                <a:spLocks/>
              </p:cNvSpPr>
              <p:nvPr/>
            </p:nvSpPr>
            <p:spPr bwMode="auto">
              <a:xfrm>
                <a:off x="4427" y="2970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67" name="Freeform 564"/>
              <p:cNvSpPr>
                <a:spLocks/>
              </p:cNvSpPr>
              <p:nvPr/>
            </p:nvSpPr>
            <p:spPr bwMode="auto">
              <a:xfrm>
                <a:off x="4424" y="2971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0 w 4"/>
                  <a:gd name="T11" fmla="*/ 1 h 4"/>
                  <a:gd name="T12" fmla="*/ 1 w 4"/>
                  <a:gd name="T13" fmla="*/ 1 h 4"/>
                  <a:gd name="T14" fmla="*/ 1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68" name="Freeform 565"/>
              <p:cNvSpPr>
                <a:spLocks/>
              </p:cNvSpPr>
              <p:nvPr/>
            </p:nvSpPr>
            <p:spPr bwMode="auto">
              <a:xfrm>
                <a:off x="4421" y="2973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69" name="Freeform 566"/>
              <p:cNvSpPr>
                <a:spLocks/>
              </p:cNvSpPr>
              <p:nvPr/>
            </p:nvSpPr>
            <p:spPr bwMode="auto">
              <a:xfrm>
                <a:off x="4419" y="2974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70" name="Freeform 567"/>
              <p:cNvSpPr>
                <a:spLocks/>
              </p:cNvSpPr>
              <p:nvPr/>
            </p:nvSpPr>
            <p:spPr bwMode="auto">
              <a:xfrm>
                <a:off x="4415" y="2975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71" name="Freeform 568"/>
              <p:cNvSpPr>
                <a:spLocks/>
              </p:cNvSpPr>
              <p:nvPr/>
            </p:nvSpPr>
            <p:spPr bwMode="auto">
              <a:xfrm>
                <a:off x="4412" y="2975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1 w 4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72" name="Freeform 569"/>
              <p:cNvSpPr>
                <a:spLocks/>
              </p:cNvSpPr>
              <p:nvPr/>
            </p:nvSpPr>
            <p:spPr bwMode="auto">
              <a:xfrm>
                <a:off x="4409" y="2977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73" name="Freeform 570"/>
              <p:cNvSpPr>
                <a:spLocks/>
              </p:cNvSpPr>
              <p:nvPr/>
            </p:nvSpPr>
            <p:spPr bwMode="auto">
              <a:xfrm>
                <a:off x="4406" y="2978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74" name="Freeform 571"/>
              <p:cNvSpPr>
                <a:spLocks/>
              </p:cNvSpPr>
              <p:nvPr/>
            </p:nvSpPr>
            <p:spPr bwMode="auto">
              <a:xfrm>
                <a:off x="4403" y="297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75" name="Freeform 572"/>
              <p:cNvSpPr>
                <a:spLocks/>
              </p:cNvSpPr>
              <p:nvPr/>
            </p:nvSpPr>
            <p:spPr bwMode="auto">
              <a:xfrm>
                <a:off x="4400" y="2980"/>
                <a:ext cx="2" cy="1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1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76" name="Freeform 573"/>
              <p:cNvSpPr>
                <a:spLocks/>
              </p:cNvSpPr>
              <p:nvPr/>
            </p:nvSpPr>
            <p:spPr bwMode="auto">
              <a:xfrm>
                <a:off x="4397" y="2981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77" name="Freeform 574"/>
              <p:cNvSpPr>
                <a:spLocks/>
              </p:cNvSpPr>
              <p:nvPr/>
            </p:nvSpPr>
            <p:spPr bwMode="auto">
              <a:xfrm>
                <a:off x="4394" y="298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78" name="Freeform 575"/>
              <p:cNvSpPr>
                <a:spLocks/>
              </p:cNvSpPr>
              <p:nvPr/>
            </p:nvSpPr>
            <p:spPr bwMode="auto">
              <a:xfrm>
                <a:off x="4391" y="2983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79" name="Freeform 576"/>
              <p:cNvSpPr>
                <a:spLocks/>
              </p:cNvSpPr>
              <p:nvPr/>
            </p:nvSpPr>
            <p:spPr bwMode="auto">
              <a:xfrm>
                <a:off x="4388" y="2984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80" name="Freeform 577"/>
              <p:cNvSpPr>
                <a:spLocks/>
              </p:cNvSpPr>
              <p:nvPr/>
            </p:nvSpPr>
            <p:spPr bwMode="auto">
              <a:xfrm>
                <a:off x="4385" y="2986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81" name="Freeform 578"/>
              <p:cNvSpPr>
                <a:spLocks/>
              </p:cNvSpPr>
              <p:nvPr/>
            </p:nvSpPr>
            <p:spPr bwMode="auto">
              <a:xfrm>
                <a:off x="4382" y="2987"/>
                <a:ext cx="1" cy="1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82" name="Freeform 579"/>
              <p:cNvSpPr>
                <a:spLocks/>
              </p:cNvSpPr>
              <p:nvPr/>
            </p:nvSpPr>
            <p:spPr bwMode="auto">
              <a:xfrm>
                <a:off x="4379" y="2988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83" name="Freeform 580"/>
              <p:cNvSpPr>
                <a:spLocks/>
              </p:cNvSpPr>
              <p:nvPr/>
            </p:nvSpPr>
            <p:spPr bwMode="auto">
              <a:xfrm>
                <a:off x="4375" y="298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84" name="Freeform 581"/>
              <p:cNvSpPr>
                <a:spLocks/>
              </p:cNvSpPr>
              <p:nvPr/>
            </p:nvSpPr>
            <p:spPr bwMode="auto">
              <a:xfrm>
                <a:off x="4373" y="2990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1 h 4"/>
                  <a:gd name="T12" fmla="*/ 0 w 3"/>
                  <a:gd name="T13" fmla="*/ 1 h 4"/>
                  <a:gd name="T14" fmla="*/ 1 w 3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85" name="Freeform 582"/>
              <p:cNvSpPr>
                <a:spLocks/>
              </p:cNvSpPr>
              <p:nvPr/>
            </p:nvSpPr>
            <p:spPr bwMode="auto">
              <a:xfrm>
                <a:off x="4370" y="2991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86" name="Freeform 583"/>
              <p:cNvSpPr>
                <a:spLocks/>
              </p:cNvSpPr>
              <p:nvPr/>
            </p:nvSpPr>
            <p:spPr bwMode="auto">
              <a:xfrm>
                <a:off x="4367" y="2992"/>
                <a:ext cx="1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0 w 4"/>
                  <a:gd name="T13" fmla="*/ 1 h 3"/>
                  <a:gd name="T14" fmla="*/ 0 w 4"/>
                  <a:gd name="T15" fmla="*/ 1 h 3"/>
                  <a:gd name="T16" fmla="*/ 0 w 4"/>
                  <a:gd name="T17" fmla="*/ 1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87" name="Freeform 584"/>
              <p:cNvSpPr>
                <a:spLocks/>
              </p:cNvSpPr>
              <p:nvPr/>
            </p:nvSpPr>
            <p:spPr bwMode="auto">
              <a:xfrm>
                <a:off x="4363" y="299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88" name="Freeform 585"/>
              <p:cNvSpPr>
                <a:spLocks/>
              </p:cNvSpPr>
              <p:nvPr/>
            </p:nvSpPr>
            <p:spPr bwMode="auto">
              <a:xfrm>
                <a:off x="4360" y="299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89" name="Freeform 586"/>
              <p:cNvSpPr>
                <a:spLocks/>
              </p:cNvSpPr>
              <p:nvPr/>
            </p:nvSpPr>
            <p:spPr bwMode="auto">
              <a:xfrm>
                <a:off x="4358" y="2995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90" name="Freeform 587"/>
              <p:cNvSpPr>
                <a:spLocks/>
              </p:cNvSpPr>
              <p:nvPr/>
            </p:nvSpPr>
            <p:spPr bwMode="auto">
              <a:xfrm>
                <a:off x="4355" y="2996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1 h 4"/>
                  <a:gd name="T12" fmla="*/ 0 w 4"/>
                  <a:gd name="T13" fmla="*/ 1 h 4"/>
                  <a:gd name="T14" fmla="*/ 0 w 4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91" name="Freeform 588"/>
              <p:cNvSpPr>
                <a:spLocks/>
              </p:cNvSpPr>
              <p:nvPr/>
            </p:nvSpPr>
            <p:spPr bwMode="auto">
              <a:xfrm>
                <a:off x="4351" y="2998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92" name="Freeform 589"/>
              <p:cNvSpPr>
                <a:spLocks/>
              </p:cNvSpPr>
              <p:nvPr/>
            </p:nvSpPr>
            <p:spPr bwMode="auto">
              <a:xfrm>
                <a:off x="4348" y="2999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93" name="Freeform 590"/>
              <p:cNvSpPr>
                <a:spLocks/>
              </p:cNvSpPr>
              <p:nvPr/>
            </p:nvSpPr>
            <p:spPr bwMode="auto">
              <a:xfrm>
                <a:off x="4345" y="3000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94" name="Freeform 591"/>
              <p:cNvSpPr>
                <a:spLocks/>
              </p:cNvSpPr>
              <p:nvPr/>
            </p:nvSpPr>
            <p:spPr bwMode="auto">
              <a:xfrm>
                <a:off x="4343" y="3001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0 h 4"/>
                  <a:gd name="T14" fmla="*/ 0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645495" name="Freeform 592"/>
              <p:cNvSpPr>
                <a:spLocks/>
              </p:cNvSpPr>
              <p:nvPr/>
            </p:nvSpPr>
            <p:spPr bwMode="auto">
              <a:xfrm>
                <a:off x="4340" y="3002"/>
                <a:ext cx="1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240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ＭＳ Ｐゴシック" charset="0"/>
                </a:endParaRPr>
              </a:p>
            </p:txBody>
          </p:sp>
        </p:grpSp>
        <p:sp>
          <p:nvSpPr>
            <p:cNvPr id="645211" name="Freeform 593"/>
            <p:cNvSpPr>
              <a:spLocks/>
            </p:cNvSpPr>
            <p:nvPr/>
          </p:nvSpPr>
          <p:spPr bwMode="auto">
            <a:xfrm>
              <a:off x="4336" y="300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12" name="Freeform 594"/>
            <p:cNvSpPr>
              <a:spLocks/>
            </p:cNvSpPr>
            <p:nvPr/>
          </p:nvSpPr>
          <p:spPr bwMode="auto">
            <a:xfrm>
              <a:off x="4333" y="300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13" name="Freeform 595"/>
            <p:cNvSpPr>
              <a:spLocks/>
            </p:cNvSpPr>
            <p:nvPr/>
          </p:nvSpPr>
          <p:spPr bwMode="auto">
            <a:xfrm>
              <a:off x="4330" y="300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14" name="Freeform 596"/>
            <p:cNvSpPr>
              <a:spLocks/>
            </p:cNvSpPr>
            <p:nvPr/>
          </p:nvSpPr>
          <p:spPr bwMode="auto">
            <a:xfrm>
              <a:off x="4328" y="3007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15" name="Freeform 597"/>
            <p:cNvSpPr>
              <a:spLocks/>
            </p:cNvSpPr>
            <p:nvPr/>
          </p:nvSpPr>
          <p:spPr bwMode="auto">
            <a:xfrm>
              <a:off x="4324" y="300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16" name="Freeform 598"/>
            <p:cNvSpPr>
              <a:spLocks/>
            </p:cNvSpPr>
            <p:nvPr/>
          </p:nvSpPr>
          <p:spPr bwMode="auto">
            <a:xfrm>
              <a:off x="4321" y="3008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17" name="Freeform 599"/>
            <p:cNvSpPr>
              <a:spLocks/>
            </p:cNvSpPr>
            <p:nvPr/>
          </p:nvSpPr>
          <p:spPr bwMode="auto">
            <a:xfrm>
              <a:off x="4318" y="3010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18" name="Freeform 600"/>
            <p:cNvSpPr>
              <a:spLocks/>
            </p:cNvSpPr>
            <p:nvPr/>
          </p:nvSpPr>
          <p:spPr bwMode="auto">
            <a:xfrm>
              <a:off x="4315" y="3011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19" name="Freeform 601"/>
            <p:cNvSpPr>
              <a:spLocks/>
            </p:cNvSpPr>
            <p:nvPr/>
          </p:nvSpPr>
          <p:spPr bwMode="auto">
            <a:xfrm>
              <a:off x="4312" y="3012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20" name="Freeform 602"/>
            <p:cNvSpPr>
              <a:spLocks/>
            </p:cNvSpPr>
            <p:nvPr/>
          </p:nvSpPr>
          <p:spPr bwMode="auto">
            <a:xfrm>
              <a:off x="4309" y="3013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21" name="Freeform 603"/>
            <p:cNvSpPr>
              <a:spLocks/>
            </p:cNvSpPr>
            <p:nvPr/>
          </p:nvSpPr>
          <p:spPr bwMode="auto">
            <a:xfrm>
              <a:off x="4306" y="301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22" name="Freeform 604"/>
            <p:cNvSpPr>
              <a:spLocks/>
            </p:cNvSpPr>
            <p:nvPr/>
          </p:nvSpPr>
          <p:spPr bwMode="auto">
            <a:xfrm>
              <a:off x="4303" y="3015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23" name="Freeform 605"/>
            <p:cNvSpPr>
              <a:spLocks/>
            </p:cNvSpPr>
            <p:nvPr/>
          </p:nvSpPr>
          <p:spPr bwMode="auto">
            <a:xfrm>
              <a:off x="4300" y="3016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24" name="Freeform 606"/>
            <p:cNvSpPr>
              <a:spLocks/>
            </p:cNvSpPr>
            <p:nvPr/>
          </p:nvSpPr>
          <p:spPr bwMode="auto">
            <a:xfrm>
              <a:off x="4297" y="301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25" name="Freeform 607"/>
            <p:cNvSpPr>
              <a:spLocks/>
            </p:cNvSpPr>
            <p:nvPr/>
          </p:nvSpPr>
          <p:spPr bwMode="auto">
            <a:xfrm>
              <a:off x="4294" y="3019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26" name="Freeform 608"/>
            <p:cNvSpPr>
              <a:spLocks/>
            </p:cNvSpPr>
            <p:nvPr/>
          </p:nvSpPr>
          <p:spPr bwMode="auto">
            <a:xfrm>
              <a:off x="4291" y="3020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27" name="Freeform 609"/>
            <p:cNvSpPr>
              <a:spLocks/>
            </p:cNvSpPr>
            <p:nvPr/>
          </p:nvSpPr>
          <p:spPr bwMode="auto">
            <a:xfrm>
              <a:off x="4288" y="3020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28" name="Freeform 610"/>
            <p:cNvSpPr>
              <a:spLocks/>
            </p:cNvSpPr>
            <p:nvPr/>
          </p:nvSpPr>
          <p:spPr bwMode="auto">
            <a:xfrm>
              <a:off x="4285" y="3021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1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3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29" name="Freeform 611"/>
            <p:cNvSpPr>
              <a:spLocks/>
            </p:cNvSpPr>
            <p:nvPr/>
          </p:nvSpPr>
          <p:spPr bwMode="auto">
            <a:xfrm>
              <a:off x="4282" y="3023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30" name="Freeform 612"/>
            <p:cNvSpPr>
              <a:spLocks/>
            </p:cNvSpPr>
            <p:nvPr/>
          </p:nvSpPr>
          <p:spPr bwMode="auto">
            <a:xfrm>
              <a:off x="4279" y="3024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31" name="Freeform 613"/>
            <p:cNvSpPr>
              <a:spLocks/>
            </p:cNvSpPr>
            <p:nvPr/>
          </p:nvSpPr>
          <p:spPr bwMode="auto">
            <a:xfrm>
              <a:off x="4276" y="3025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32" name="Freeform 614"/>
            <p:cNvSpPr>
              <a:spLocks/>
            </p:cNvSpPr>
            <p:nvPr/>
          </p:nvSpPr>
          <p:spPr bwMode="auto">
            <a:xfrm>
              <a:off x="4272" y="3027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33" name="Freeform 615"/>
            <p:cNvSpPr>
              <a:spLocks/>
            </p:cNvSpPr>
            <p:nvPr/>
          </p:nvSpPr>
          <p:spPr bwMode="auto">
            <a:xfrm>
              <a:off x="4270" y="302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34" name="Freeform 616"/>
            <p:cNvSpPr>
              <a:spLocks/>
            </p:cNvSpPr>
            <p:nvPr/>
          </p:nvSpPr>
          <p:spPr bwMode="auto">
            <a:xfrm>
              <a:off x="4267" y="3028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35" name="Freeform 617"/>
            <p:cNvSpPr>
              <a:spLocks/>
            </p:cNvSpPr>
            <p:nvPr/>
          </p:nvSpPr>
          <p:spPr bwMode="auto">
            <a:xfrm>
              <a:off x="4264" y="3029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36" name="Freeform 618"/>
            <p:cNvSpPr>
              <a:spLocks/>
            </p:cNvSpPr>
            <p:nvPr/>
          </p:nvSpPr>
          <p:spPr bwMode="auto">
            <a:xfrm>
              <a:off x="4260" y="303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37" name="Freeform 619"/>
            <p:cNvSpPr>
              <a:spLocks/>
            </p:cNvSpPr>
            <p:nvPr/>
          </p:nvSpPr>
          <p:spPr bwMode="auto">
            <a:xfrm>
              <a:off x="4257" y="3032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1 w 4"/>
                <a:gd name="T7" fmla="*/ 0 h 4"/>
                <a:gd name="T8" fmla="*/ 1 w 4"/>
                <a:gd name="T9" fmla="*/ 0 h 4"/>
                <a:gd name="T10" fmla="*/ 0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38" name="Freeform 620"/>
            <p:cNvSpPr>
              <a:spLocks/>
            </p:cNvSpPr>
            <p:nvPr/>
          </p:nvSpPr>
          <p:spPr bwMode="auto">
            <a:xfrm>
              <a:off x="4255" y="3033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39" name="Freeform 621"/>
            <p:cNvSpPr>
              <a:spLocks/>
            </p:cNvSpPr>
            <p:nvPr/>
          </p:nvSpPr>
          <p:spPr bwMode="auto">
            <a:xfrm>
              <a:off x="4252" y="3033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40" name="Freeform 622"/>
            <p:cNvSpPr>
              <a:spLocks/>
            </p:cNvSpPr>
            <p:nvPr/>
          </p:nvSpPr>
          <p:spPr bwMode="auto">
            <a:xfrm>
              <a:off x="4248" y="3035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41" name="Freeform 623"/>
            <p:cNvSpPr>
              <a:spLocks/>
            </p:cNvSpPr>
            <p:nvPr/>
          </p:nvSpPr>
          <p:spPr bwMode="auto">
            <a:xfrm>
              <a:off x="4245" y="3036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1 h 4"/>
                <a:gd name="T4" fmla="*/ 1 w 4"/>
                <a:gd name="T5" fmla="*/ 0 h 4"/>
                <a:gd name="T6" fmla="*/ 1 w 4"/>
                <a:gd name="T7" fmla="*/ 0 h 4"/>
                <a:gd name="T8" fmla="*/ 1 w 4"/>
                <a:gd name="T9" fmla="*/ 0 h 4"/>
                <a:gd name="T10" fmla="*/ 0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42" name="Freeform 624"/>
            <p:cNvSpPr>
              <a:spLocks/>
            </p:cNvSpPr>
            <p:nvPr/>
          </p:nvSpPr>
          <p:spPr bwMode="auto">
            <a:xfrm>
              <a:off x="4242" y="303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43" name="Freeform 625"/>
            <p:cNvSpPr>
              <a:spLocks/>
            </p:cNvSpPr>
            <p:nvPr/>
          </p:nvSpPr>
          <p:spPr bwMode="auto">
            <a:xfrm>
              <a:off x="4240" y="3038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44" name="Freeform 626"/>
            <p:cNvSpPr>
              <a:spLocks/>
            </p:cNvSpPr>
            <p:nvPr/>
          </p:nvSpPr>
          <p:spPr bwMode="auto">
            <a:xfrm>
              <a:off x="4236" y="3040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45" name="Freeform 627"/>
            <p:cNvSpPr>
              <a:spLocks/>
            </p:cNvSpPr>
            <p:nvPr/>
          </p:nvSpPr>
          <p:spPr bwMode="auto">
            <a:xfrm>
              <a:off x="4233" y="3040"/>
              <a:ext cx="2" cy="2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1 h 3"/>
                <a:gd name="T4" fmla="*/ 1 w 4"/>
                <a:gd name="T5" fmla="*/ 0 h 3"/>
                <a:gd name="T6" fmla="*/ 1 w 4"/>
                <a:gd name="T7" fmla="*/ 0 h 3"/>
                <a:gd name="T8" fmla="*/ 1 w 4"/>
                <a:gd name="T9" fmla="*/ 0 h 3"/>
                <a:gd name="T10" fmla="*/ 0 w 4"/>
                <a:gd name="T11" fmla="*/ 1 h 3"/>
                <a:gd name="T12" fmla="*/ 1 w 4"/>
                <a:gd name="T13" fmla="*/ 1 h 3"/>
                <a:gd name="T14" fmla="*/ 1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46" name="Freeform 628"/>
            <p:cNvSpPr>
              <a:spLocks/>
            </p:cNvSpPr>
            <p:nvPr/>
          </p:nvSpPr>
          <p:spPr bwMode="auto">
            <a:xfrm>
              <a:off x="4230" y="304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47" name="Freeform 629"/>
            <p:cNvSpPr>
              <a:spLocks/>
            </p:cNvSpPr>
            <p:nvPr/>
          </p:nvSpPr>
          <p:spPr bwMode="auto">
            <a:xfrm>
              <a:off x="4227" y="3043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48" name="Freeform 630"/>
            <p:cNvSpPr>
              <a:spLocks/>
            </p:cNvSpPr>
            <p:nvPr/>
          </p:nvSpPr>
          <p:spPr bwMode="auto">
            <a:xfrm>
              <a:off x="4224" y="304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49" name="Freeform 631"/>
            <p:cNvSpPr>
              <a:spLocks/>
            </p:cNvSpPr>
            <p:nvPr/>
          </p:nvSpPr>
          <p:spPr bwMode="auto">
            <a:xfrm>
              <a:off x="4221" y="3045"/>
              <a:ext cx="2" cy="1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50" name="Freeform 632"/>
            <p:cNvSpPr>
              <a:spLocks/>
            </p:cNvSpPr>
            <p:nvPr/>
          </p:nvSpPr>
          <p:spPr bwMode="auto">
            <a:xfrm>
              <a:off x="4218" y="3046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51" name="Freeform 633"/>
            <p:cNvSpPr>
              <a:spLocks/>
            </p:cNvSpPr>
            <p:nvPr/>
          </p:nvSpPr>
          <p:spPr bwMode="auto">
            <a:xfrm>
              <a:off x="4215" y="3047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52" name="Freeform 634"/>
            <p:cNvSpPr>
              <a:spLocks/>
            </p:cNvSpPr>
            <p:nvPr/>
          </p:nvSpPr>
          <p:spPr bwMode="auto">
            <a:xfrm>
              <a:off x="4212" y="3048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53" name="Freeform 635"/>
            <p:cNvSpPr>
              <a:spLocks/>
            </p:cNvSpPr>
            <p:nvPr/>
          </p:nvSpPr>
          <p:spPr bwMode="auto">
            <a:xfrm>
              <a:off x="4209" y="3049"/>
              <a:ext cx="2" cy="2"/>
            </a:xfrm>
            <a:custGeom>
              <a:avLst/>
              <a:gdLst>
                <a:gd name="T0" fmla="*/ 1 w 4"/>
                <a:gd name="T1" fmla="*/ 1 h 4"/>
                <a:gd name="T2" fmla="*/ 1 w 4"/>
                <a:gd name="T3" fmla="*/ 1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1 h 4"/>
                <a:gd name="T12" fmla="*/ 0 w 4"/>
                <a:gd name="T13" fmla="*/ 1 h 4"/>
                <a:gd name="T14" fmla="*/ 1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54" name="Freeform 636"/>
            <p:cNvSpPr>
              <a:spLocks/>
            </p:cNvSpPr>
            <p:nvPr/>
          </p:nvSpPr>
          <p:spPr bwMode="auto">
            <a:xfrm>
              <a:off x="4206" y="3050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55" name="Freeform 637"/>
            <p:cNvSpPr>
              <a:spLocks/>
            </p:cNvSpPr>
            <p:nvPr/>
          </p:nvSpPr>
          <p:spPr bwMode="auto">
            <a:xfrm>
              <a:off x="4203" y="3052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56" name="Freeform 638"/>
            <p:cNvSpPr>
              <a:spLocks/>
            </p:cNvSpPr>
            <p:nvPr/>
          </p:nvSpPr>
          <p:spPr bwMode="auto">
            <a:xfrm>
              <a:off x="4200" y="3053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57" name="Freeform 639"/>
            <p:cNvSpPr>
              <a:spLocks/>
            </p:cNvSpPr>
            <p:nvPr/>
          </p:nvSpPr>
          <p:spPr bwMode="auto">
            <a:xfrm>
              <a:off x="4196" y="3053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58" name="Freeform 640"/>
            <p:cNvSpPr>
              <a:spLocks/>
            </p:cNvSpPr>
            <p:nvPr/>
          </p:nvSpPr>
          <p:spPr bwMode="auto">
            <a:xfrm>
              <a:off x="4194" y="305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59" name="Freeform 641"/>
            <p:cNvSpPr>
              <a:spLocks/>
            </p:cNvSpPr>
            <p:nvPr/>
          </p:nvSpPr>
          <p:spPr bwMode="auto">
            <a:xfrm>
              <a:off x="4191" y="3056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60" name="Freeform 642"/>
            <p:cNvSpPr>
              <a:spLocks/>
            </p:cNvSpPr>
            <p:nvPr/>
          </p:nvSpPr>
          <p:spPr bwMode="auto">
            <a:xfrm>
              <a:off x="4188" y="3057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61" name="Freeform 643"/>
            <p:cNvSpPr>
              <a:spLocks/>
            </p:cNvSpPr>
            <p:nvPr/>
          </p:nvSpPr>
          <p:spPr bwMode="auto">
            <a:xfrm>
              <a:off x="4184" y="3058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62" name="Freeform 644"/>
            <p:cNvSpPr>
              <a:spLocks/>
            </p:cNvSpPr>
            <p:nvPr/>
          </p:nvSpPr>
          <p:spPr bwMode="auto">
            <a:xfrm>
              <a:off x="4182" y="3059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63" name="Freeform 645"/>
            <p:cNvSpPr>
              <a:spLocks/>
            </p:cNvSpPr>
            <p:nvPr/>
          </p:nvSpPr>
          <p:spPr bwMode="auto">
            <a:xfrm>
              <a:off x="4179" y="3060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64" name="Freeform 646"/>
            <p:cNvSpPr>
              <a:spLocks/>
            </p:cNvSpPr>
            <p:nvPr/>
          </p:nvSpPr>
          <p:spPr bwMode="auto">
            <a:xfrm>
              <a:off x="4176" y="3061"/>
              <a:ext cx="1" cy="2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1 h 4"/>
                <a:gd name="T12" fmla="*/ 0 w 4"/>
                <a:gd name="T13" fmla="*/ 1 h 4"/>
                <a:gd name="T14" fmla="*/ 0 w 4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65" name="Freeform 647"/>
            <p:cNvSpPr>
              <a:spLocks/>
            </p:cNvSpPr>
            <p:nvPr/>
          </p:nvSpPr>
          <p:spPr bwMode="auto">
            <a:xfrm>
              <a:off x="4172" y="3062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66" name="Freeform 648"/>
            <p:cNvSpPr>
              <a:spLocks/>
            </p:cNvSpPr>
            <p:nvPr/>
          </p:nvSpPr>
          <p:spPr bwMode="auto">
            <a:xfrm>
              <a:off x="4169" y="3064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67" name="Freeform 649"/>
            <p:cNvSpPr>
              <a:spLocks/>
            </p:cNvSpPr>
            <p:nvPr/>
          </p:nvSpPr>
          <p:spPr bwMode="auto">
            <a:xfrm>
              <a:off x="4167" y="3065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0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68" name="Freeform 650"/>
            <p:cNvSpPr>
              <a:spLocks/>
            </p:cNvSpPr>
            <p:nvPr/>
          </p:nvSpPr>
          <p:spPr bwMode="auto">
            <a:xfrm>
              <a:off x="4164" y="3066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69" name="Freeform 651"/>
            <p:cNvSpPr>
              <a:spLocks/>
            </p:cNvSpPr>
            <p:nvPr/>
          </p:nvSpPr>
          <p:spPr bwMode="auto">
            <a:xfrm>
              <a:off x="4160" y="3066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70" name="Freeform 652"/>
            <p:cNvSpPr>
              <a:spLocks/>
            </p:cNvSpPr>
            <p:nvPr/>
          </p:nvSpPr>
          <p:spPr bwMode="auto">
            <a:xfrm>
              <a:off x="4157" y="3068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71" name="Freeform 653"/>
            <p:cNvSpPr>
              <a:spLocks/>
            </p:cNvSpPr>
            <p:nvPr/>
          </p:nvSpPr>
          <p:spPr bwMode="auto">
            <a:xfrm>
              <a:off x="4154" y="3069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72" name="Freeform 654"/>
            <p:cNvSpPr>
              <a:spLocks/>
            </p:cNvSpPr>
            <p:nvPr/>
          </p:nvSpPr>
          <p:spPr bwMode="auto">
            <a:xfrm>
              <a:off x="4152" y="3070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3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73" name="Freeform 655"/>
            <p:cNvSpPr>
              <a:spLocks/>
            </p:cNvSpPr>
            <p:nvPr/>
          </p:nvSpPr>
          <p:spPr bwMode="auto">
            <a:xfrm>
              <a:off x="4148" y="3071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74" name="Freeform 656"/>
            <p:cNvSpPr>
              <a:spLocks/>
            </p:cNvSpPr>
            <p:nvPr/>
          </p:nvSpPr>
          <p:spPr bwMode="auto">
            <a:xfrm>
              <a:off x="4145" y="3072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75" name="Freeform 657"/>
            <p:cNvSpPr>
              <a:spLocks/>
            </p:cNvSpPr>
            <p:nvPr/>
          </p:nvSpPr>
          <p:spPr bwMode="auto">
            <a:xfrm>
              <a:off x="4142" y="3073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76" name="Freeform 658"/>
            <p:cNvSpPr>
              <a:spLocks/>
            </p:cNvSpPr>
            <p:nvPr/>
          </p:nvSpPr>
          <p:spPr bwMode="auto">
            <a:xfrm>
              <a:off x="4139" y="3074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77" name="Freeform 659"/>
            <p:cNvSpPr>
              <a:spLocks/>
            </p:cNvSpPr>
            <p:nvPr/>
          </p:nvSpPr>
          <p:spPr bwMode="auto">
            <a:xfrm>
              <a:off x="4136" y="3075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2" y="4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78" name="Freeform 660"/>
            <p:cNvSpPr>
              <a:spLocks/>
            </p:cNvSpPr>
            <p:nvPr/>
          </p:nvSpPr>
          <p:spPr bwMode="auto">
            <a:xfrm>
              <a:off x="4133" y="3077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79" name="Freeform 661"/>
            <p:cNvSpPr>
              <a:spLocks/>
            </p:cNvSpPr>
            <p:nvPr/>
          </p:nvSpPr>
          <p:spPr bwMode="auto">
            <a:xfrm>
              <a:off x="4130" y="3078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80" name="Freeform 662"/>
            <p:cNvSpPr>
              <a:spLocks/>
            </p:cNvSpPr>
            <p:nvPr/>
          </p:nvSpPr>
          <p:spPr bwMode="auto">
            <a:xfrm>
              <a:off x="4127" y="3079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81" name="Freeform 663"/>
            <p:cNvSpPr>
              <a:spLocks/>
            </p:cNvSpPr>
            <p:nvPr/>
          </p:nvSpPr>
          <p:spPr bwMode="auto">
            <a:xfrm>
              <a:off x="4124" y="3080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82" name="Freeform 664"/>
            <p:cNvSpPr>
              <a:spLocks/>
            </p:cNvSpPr>
            <p:nvPr/>
          </p:nvSpPr>
          <p:spPr bwMode="auto">
            <a:xfrm>
              <a:off x="4121" y="3081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83" name="Freeform 665"/>
            <p:cNvSpPr>
              <a:spLocks/>
            </p:cNvSpPr>
            <p:nvPr/>
          </p:nvSpPr>
          <p:spPr bwMode="auto">
            <a:xfrm>
              <a:off x="4118" y="3082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84" name="Freeform 666"/>
            <p:cNvSpPr>
              <a:spLocks/>
            </p:cNvSpPr>
            <p:nvPr/>
          </p:nvSpPr>
          <p:spPr bwMode="auto">
            <a:xfrm>
              <a:off x="4115" y="3083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85" name="Freeform 667"/>
            <p:cNvSpPr>
              <a:spLocks/>
            </p:cNvSpPr>
            <p:nvPr/>
          </p:nvSpPr>
          <p:spPr bwMode="auto">
            <a:xfrm>
              <a:off x="4112" y="3085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86" name="Freeform 668"/>
            <p:cNvSpPr>
              <a:spLocks/>
            </p:cNvSpPr>
            <p:nvPr/>
          </p:nvSpPr>
          <p:spPr bwMode="auto">
            <a:xfrm>
              <a:off x="4109" y="3085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87" name="Freeform 669"/>
            <p:cNvSpPr>
              <a:spLocks/>
            </p:cNvSpPr>
            <p:nvPr/>
          </p:nvSpPr>
          <p:spPr bwMode="auto">
            <a:xfrm>
              <a:off x="4106" y="3086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88" name="Freeform 670"/>
            <p:cNvSpPr>
              <a:spLocks/>
            </p:cNvSpPr>
            <p:nvPr/>
          </p:nvSpPr>
          <p:spPr bwMode="auto">
            <a:xfrm>
              <a:off x="4103" y="3087"/>
              <a:ext cx="2" cy="2"/>
            </a:xfrm>
            <a:custGeom>
              <a:avLst/>
              <a:gdLst>
                <a:gd name="T0" fmla="*/ 1 w 3"/>
                <a:gd name="T1" fmla="*/ 1 h 4"/>
                <a:gd name="T2" fmla="*/ 1 w 3"/>
                <a:gd name="T3" fmla="*/ 1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1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89" name="Freeform 671"/>
            <p:cNvSpPr>
              <a:spLocks/>
            </p:cNvSpPr>
            <p:nvPr/>
          </p:nvSpPr>
          <p:spPr bwMode="auto">
            <a:xfrm>
              <a:off x="4100" y="3089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3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90" name="Freeform 672"/>
            <p:cNvSpPr>
              <a:spLocks/>
            </p:cNvSpPr>
            <p:nvPr/>
          </p:nvSpPr>
          <p:spPr bwMode="auto">
            <a:xfrm>
              <a:off x="4097" y="3090"/>
              <a:ext cx="1" cy="2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91" name="Freeform 673"/>
            <p:cNvSpPr>
              <a:spLocks/>
            </p:cNvSpPr>
            <p:nvPr/>
          </p:nvSpPr>
          <p:spPr bwMode="auto">
            <a:xfrm>
              <a:off x="4093" y="3091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1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92" name="Freeform 674"/>
            <p:cNvSpPr>
              <a:spLocks/>
            </p:cNvSpPr>
            <p:nvPr/>
          </p:nvSpPr>
          <p:spPr bwMode="auto">
            <a:xfrm>
              <a:off x="4091" y="3092"/>
              <a:ext cx="2" cy="1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  <a:gd name="T14" fmla="*/ 1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4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93" name="Freeform 675"/>
            <p:cNvSpPr>
              <a:spLocks/>
            </p:cNvSpPr>
            <p:nvPr/>
          </p:nvSpPr>
          <p:spPr bwMode="auto">
            <a:xfrm>
              <a:off x="4088" y="3093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1 h 3"/>
                <a:gd name="T12" fmla="*/ 0 w 4"/>
                <a:gd name="T13" fmla="*/ 1 h 3"/>
                <a:gd name="T14" fmla="*/ 0 w 4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3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94" name="Freeform 676"/>
            <p:cNvSpPr>
              <a:spLocks/>
            </p:cNvSpPr>
            <p:nvPr/>
          </p:nvSpPr>
          <p:spPr bwMode="auto">
            <a:xfrm>
              <a:off x="4085" y="3094"/>
              <a:ext cx="1" cy="2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95" name="Freeform 677"/>
            <p:cNvSpPr>
              <a:spLocks/>
            </p:cNvSpPr>
            <p:nvPr/>
          </p:nvSpPr>
          <p:spPr bwMode="auto">
            <a:xfrm>
              <a:off x="4081" y="3095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70" name="Group 678"/>
          <p:cNvGrpSpPr>
            <a:grpSpLocks/>
          </p:cNvGrpSpPr>
          <p:nvPr/>
        </p:nvGrpSpPr>
        <p:grpSpPr bwMode="auto">
          <a:xfrm>
            <a:off x="1377950" y="1852613"/>
            <a:ext cx="303213" cy="80962"/>
            <a:chOff x="868" y="1167"/>
            <a:chExt cx="191" cy="51"/>
          </a:xfrm>
        </p:grpSpPr>
        <p:sp>
          <p:nvSpPr>
            <p:cNvPr id="645208" name="Rectangle 679"/>
            <p:cNvSpPr>
              <a:spLocks noChangeArrowheads="1"/>
            </p:cNvSpPr>
            <p:nvPr/>
          </p:nvSpPr>
          <p:spPr bwMode="auto">
            <a:xfrm>
              <a:off x="868" y="1185"/>
              <a:ext cx="80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09" name="Freeform 680"/>
            <p:cNvSpPr>
              <a:spLocks/>
            </p:cNvSpPr>
            <p:nvPr/>
          </p:nvSpPr>
          <p:spPr bwMode="auto">
            <a:xfrm>
              <a:off x="947" y="1167"/>
              <a:ext cx="112" cy="51"/>
            </a:xfrm>
            <a:custGeom>
              <a:avLst/>
              <a:gdLst>
                <a:gd name="T0" fmla="*/ 0 w 226"/>
                <a:gd name="T1" fmla="*/ 1 h 102"/>
                <a:gd name="T2" fmla="*/ 0 w 226"/>
                <a:gd name="T3" fmla="*/ 1 h 102"/>
                <a:gd name="T4" fmla="*/ 0 w 226"/>
                <a:gd name="T5" fmla="*/ 0 h 102"/>
                <a:gd name="T6" fmla="*/ 0 w 226"/>
                <a:gd name="T7" fmla="*/ 1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102"/>
                <a:gd name="T14" fmla="*/ 226 w 226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102">
                  <a:moveTo>
                    <a:pt x="0" y="102"/>
                  </a:moveTo>
                  <a:lnTo>
                    <a:pt x="226" y="52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71" name="Group 681"/>
          <p:cNvGrpSpPr>
            <a:grpSpLocks/>
          </p:cNvGrpSpPr>
          <p:nvPr/>
        </p:nvGrpSpPr>
        <p:grpSpPr bwMode="auto">
          <a:xfrm>
            <a:off x="2214563" y="2914650"/>
            <a:ext cx="609600" cy="80963"/>
            <a:chOff x="1395" y="1836"/>
            <a:chExt cx="384" cy="51"/>
          </a:xfrm>
        </p:grpSpPr>
        <p:sp>
          <p:nvSpPr>
            <p:cNvPr id="645206" name="Freeform 682"/>
            <p:cNvSpPr>
              <a:spLocks/>
            </p:cNvSpPr>
            <p:nvPr/>
          </p:nvSpPr>
          <p:spPr bwMode="auto">
            <a:xfrm>
              <a:off x="1395" y="1853"/>
              <a:ext cx="273" cy="16"/>
            </a:xfrm>
            <a:custGeom>
              <a:avLst/>
              <a:gdLst>
                <a:gd name="T0" fmla="*/ 0 w 545"/>
                <a:gd name="T1" fmla="*/ 0 h 31"/>
                <a:gd name="T2" fmla="*/ 0 w 545"/>
                <a:gd name="T3" fmla="*/ 1 h 31"/>
                <a:gd name="T4" fmla="*/ 1 w 545"/>
                <a:gd name="T5" fmla="*/ 1 h 31"/>
                <a:gd name="T6" fmla="*/ 1 w 545"/>
                <a:gd name="T7" fmla="*/ 1 h 31"/>
                <a:gd name="T8" fmla="*/ 0 w 545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5"/>
                <a:gd name="T16" fmla="*/ 0 h 31"/>
                <a:gd name="T17" fmla="*/ 545 w 54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5" h="31">
                  <a:moveTo>
                    <a:pt x="0" y="0"/>
                  </a:moveTo>
                  <a:lnTo>
                    <a:pt x="0" y="30"/>
                  </a:lnTo>
                  <a:lnTo>
                    <a:pt x="545" y="31"/>
                  </a:lnTo>
                  <a:lnTo>
                    <a:pt x="54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07" name="Freeform 683"/>
            <p:cNvSpPr>
              <a:spLocks/>
            </p:cNvSpPr>
            <p:nvPr/>
          </p:nvSpPr>
          <p:spPr bwMode="auto">
            <a:xfrm>
              <a:off x="1666" y="1836"/>
              <a:ext cx="113" cy="51"/>
            </a:xfrm>
            <a:custGeom>
              <a:avLst/>
              <a:gdLst>
                <a:gd name="T0" fmla="*/ 0 w 225"/>
                <a:gd name="T1" fmla="*/ 1 h 102"/>
                <a:gd name="T2" fmla="*/ 1 w 225"/>
                <a:gd name="T3" fmla="*/ 1 h 102"/>
                <a:gd name="T4" fmla="*/ 0 w 225"/>
                <a:gd name="T5" fmla="*/ 0 h 102"/>
                <a:gd name="T6" fmla="*/ 0 w 225"/>
                <a:gd name="T7" fmla="*/ 1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102"/>
                <a:gd name="T14" fmla="*/ 225 w 225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102">
                  <a:moveTo>
                    <a:pt x="0" y="102"/>
                  </a:moveTo>
                  <a:lnTo>
                    <a:pt x="225" y="50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72" name="Group 684"/>
          <p:cNvGrpSpPr>
            <a:grpSpLocks/>
          </p:cNvGrpSpPr>
          <p:nvPr/>
        </p:nvGrpSpPr>
        <p:grpSpPr bwMode="auto">
          <a:xfrm>
            <a:off x="5564188" y="2914650"/>
            <a:ext cx="533400" cy="80963"/>
            <a:chOff x="3505" y="1836"/>
            <a:chExt cx="336" cy="51"/>
          </a:xfrm>
        </p:grpSpPr>
        <p:sp>
          <p:nvSpPr>
            <p:cNvPr id="645204" name="Freeform 685"/>
            <p:cNvSpPr>
              <a:spLocks/>
            </p:cNvSpPr>
            <p:nvPr/>
          </p:nvSpPr>
          <p:spPr bwMode="auto">
            <a:xfrm>
              <a:off x="3505" y="1853"/>
              <a:ext cx="225" cy="16"/>
            </a:xfrm>
            <a:custGeom>
              <a:avLst/>
              <a:gdLst>
                <a:gd name="T0" fmla="*/ 0 w 449"/>
                <a:gd name="T1" fmla="*/ 0 h 31"/>
                <a:gd name="T2" fmla="*/ 0 w 449"/>
                <a:gd name="T3" fmla="*/ 1 h 31"/>
                <a:gd name="T4" fmla="*/ 1 w 449"/>
                <a:gd name="T5" fmla="*/ 1 h 31"/>
                <a:gd name="T6" fmla="*/ 1 w 449"/>
                <a:gd name="T7" fmla="*/ 1 h 31"/>
                <a:gd name="T8" fmla="*/ 0 w 44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9"/>
                <a:gd name="T16" fmla="*/ 0 h 31"/>
                <a:gd name="T17" fmla="*/ 449 w 44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9" h="31">
                  <a:moveTo>
                    <a:pt x="0" y="0"/>
                  </a:moveTo>
                  <a:lnTo>
                    <a:pt x="0" y="30"/>
                  </a:lnTo>
                  <a:lnTo>
                    <a:pt x="449" y="31"/>
                  </a:lnTo>
                  <a:lnTo>
                    <a:pt x="44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05" name="Freeform 686"/>
            <p:cNvSpPr>
              <a:spLocks/>
            </p:cNvSpPr>
            <p:nvPr/>
          </p:nvSpPr>
          <p:spPr bwMode="auto">
            <a:xfrm>
              <a:off x="3728" y="1836"/>
              <a:ext cx="113" cy="51"/>
            </a:xfrm>
            <a:custGeom>
              <a:avLst/>
              <a:gdLst>
                <a:gd name="T0" fmla="*/ 0 w 226"/>
                <a:gd name="T1" fmla="*/ 1 h 102"/>
                <a:gd name="T2" fmla="*/ 1 w 226"/>
                <a:gd name="T3" fmla="*/ 1 h 102"/>
                <a:gd name="T4" fmla="*/ 0 w 226"/>
                <a:gd name="T5" fmla="*/ 0 h 102"/>
                <a:gd name="T6" fmla="*/ 0 w 226"/>
                <a:gd name="T7" fmla="*/ 1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102"/>
                <a:gd name="T14" fmla="*/ 226 w 226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102">
                  <a:moveTo>
                    <a:pt x="0" y="102"/>
                  </a:moveTo>
                  <a:lnTo>
                    <a:pt x="226" y="50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73" name="Group 687"/>
          <p:cNvGrpSpPr>
            <a:grpSpLocks/>
          </p:cNvGrpSpPr>
          <p:nvPr/>
        </p:nvGrpSpPr>
        <p:grpSpPr bwMode="auto">
          <a:xfrm>
            <a:off x="4422775" y="4054475"/>
            <a:ext cx="760413" cy="80963"/>
            <a:chOff x="2786" y="2554"/>
            <a:chExt cx="479" cy="51"/>
          </a:xfrm>
        </p:grpSpPr>
        <p:sp>
          <p:nvSpPr>
            <p:cNvPr id="645202" name="Rectangle 688"/>
            <p:cNvSpPr>
              <a:spLocks noChangeArrowheads="1"/>
            </p:cNvSpPr>
            <p:nvPr/>
          </p:nvSpPr>
          <p:spPr bwMode="auto">
            <a:xfrm>
              <a:off x="2786" y="2572"/>
              <a:ext cx="368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03" name="Freeform 689"/>
            <p:cNvSpPr>
              <a:spLocks/>
            </p:cNvSpPr>
            <p:nvPr/>
          </p:nvSpPr>
          <p:spPr bwMode="auto">
            <a:xfrm>
              <a:off x="3153" y="2554"/>
              <a:ext cx="112" cy="51"/>
            </a:xfrm>
            <a:custGeom>
              <a:avLst/>
              <a:gdLst>
                <a:gd name="T0" fmla="*/ 0 w 226"/>
                <a:gd name="T1" fmla="*/ 0 h 103"/>
                <a:gd name="T2" fmla="*/ 0 w 226"/>
                <a:gd name="T3" fmla="*/ 0 h 103"/>
                <a:gd name="T4" fmla="*/ 0 w 226"/>
                <a:gd name="T5" fmla="*/ 0 h 103"/>
                <a:gd name="T6" fmla="*/ 0 w 226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103"/>
                <a:gd name="T14" fmla="*/ 226 w 226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103">
                  <a:moveTo>
                    <a:pt x="0" y="103"/>
                  </a:moveTo>
                  <a:lnTo>
                    <a:pt x="226" y="51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74" name="Group 690"/>
          <p:cNvGrpSpPr>
            <a:grpSpLocks/>
          </p:cNvGrpSpPr>
          <p:nvPr/>
        </p:nvGrpSpPr>
        <p:grpSpPr bwMode="auto">
          <a:xfrm>
            <a:off x="5106988" y="5278438"/>
            <a:ext cx="685800" cy="80962"/>
            <a:chOff x="3217" y="3325"/>
            <a:chExt cx="432" cy="51"/>
          </a:xfrm>
        </p:grpSpPr>
        <p:sp>
          <p:nvSpPr>
            <p:cNvPr id="645200" name="Rectangle 691"/>
            <p:cNvSpPr>
              <a:spLocks noChangeArrowheads="1"/>
            </p:cNvSpPr>
            <p:nvPr/>
          </p:nvSpPr>
          <p:spPr bwMode="auto">
            <a:xfrm>
              <a:off x="3217" y="3343"/>
              <a:ext cx="321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201" name="Freeform 692"/>
            <p:cNvSpPr>
              <a:spLocks/>
            </p:cNvSpPr>
            <p:nvPr/>
          </p:nvSpPr>
          <p:spPr bwMode="auto">
            <a:xfrm>
              <a:off x="3536" y="3325"/>
              <a:ext cx="113" cy="51"/>
            </a:xfrm>
            <a:custGeom>
              <a:avLst/>
              <a:gdLst>
                <a:gd name="T0" fmla="*/ 0 w 225"/>
                <a:gd name="T1" fmla="*/ 0 h 103"/>
                <a:gd name="T2" fmla="*/ 1 w 225"/>
                <a:gd name="T3" fmla="*/ 0 h 103"/>
                <a:gd name="T4" fmla="*/ 0 w 225"/>
                <a:gd name="T5" fmla="*/ 0 h 103"/>
                <a:gd name="T6" fmla="*/ 0 w 225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103"/>
                <a:gd name="T14" fmla="*/ 225 w 225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103">
                  <a:moveTo>
                    <a:pt x="0" y="103"/>
                  </a:moveTo>
                  <a:lnTo>
                    <a:pt x="225" y="51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645175" name="Group 693"/>
          <p:cNvGrpSpPr>
            <a:grpSpLocks/>
          </p:cNvGrpSpPr>
          <p:nvPr/>
        </p:nvGrpSpPr>
        <p:grpSpPr bwMode="auto">
          <a:xfrm>
            <a:off x="6554788" y="5278438"/>
            <a:ext cx="836612" cy="80962"/>
            <a:chOff x="4129" y="3325"/>
            <a:chExt cx="527" cy="51"/>
          </a:xfrm>
        </p:grpSpPr>
        <p:sp>
          <p:nvSpPr>
            <p:cNvPr id="645198" name="Rectangle 694"/>
            <p:cNvSpPr>
              <a:spLocks noChangeArrowheads="1"/>
            </p:cNvSpPr>
            <p:nvPr/>
          </p:nvSpPr>
          <p:spPr bwMode="auto">
            <a:xfrm>
              <a:off x="4129" y="3343"/>
              <a:ext cx="416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199" name="Freeform 695"/>
            <p:cNvSpPr>
              <a:spLocks/>
            </p:cNvSpPr>
            <p:nvPr/>
          </p:nvSpPr>
          <p:spPr bwMode="auto">
            <a:xfrm>
              <a:off x="4543" y="3325"/>
              <a:ext cx="113" cy="51"/>
            </a:xfrm>
            <a:custGeom>
              <a:avLst/>
              <a:gdLst>
                <a:gd name="T0" fmla="*/ 0 w 225"/>
                <a:gd name="T1" fmla="*/ 0 h 103"/>
                <a:gd name="T2" fmla="*/ 1 w 225"/>
                <a:gd name="T3" fmla="*/ 0 h 103"/>
                <a:gd name="T4" fmla="*/ 0 w 225"/>
                <a:gd name="T5" fmla="*/ 0 h 103"/>
                <a:gd name="T6" fmla="*/ 0 w 225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103"/>
                <a:gd name="T14" fmla="*/ 225 w 225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103">
                  <a:moveTo>
                    <a:pt x="0" y="103"/>
                  </a:moveTo>
                  <a:lnTo>
                    <a:pt x="225" y="51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sp>
        <p:nvSpPr>
          <p:cNvPr id="645176" name="Freeform 696"/>
          <p:cNvSpPr>
            <a:spLocks/>
          </p:cNvSpPr>
          <p:nvPr/>
        </p:nvSpPr>
        <p:spPr bwMode="auto">
          <a:xfrm>
            <a:off x="5487988" y="1881188"/>
            <a:ext cx="533400" cy="25400"/>
          </a:xfrm>
          <a:custGeom>
            <a:avLst/>
            <a:gdLst>
              <a:gd name="T0" fmla="*/ 0 w 672"/>
              <a:gd name="T1" fmla="*/ 0 h 31"/>
              <a:gd name="T2" fmla="*/ 0 w 672"/>
              <a:gd name="T3" fmla="*/ 2147483647 h 31"/>
              <a:gd name="T4" fmla="*/ 2147483647 w 672"/>
              <a:gd name="T5" fmla="*/ 2147483647 h 31"/>
              <a:gd name="T6" fmla="*/ 2147483647 w 672"/>
              <a:gd name="T7" fmla="*/ 2147483647 h 31"/>
              <a:gd name="T8" fmla="*/ 0 w 672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31"/>
              <a:gd name="T17" fmla="*/ 672 w 672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31">
                <a:moveTo>
                  <a:pt x="0" y="0"/>
                </a:moveTo>
                <a:lnTo>
                  <a:pt x="0" y="29"/>
                </a:lnTo>
                <a:lnTo>
                  <a:pt x="672" y="31"/>
                </a:lnTo>
                <a:lnTo>
                  <a:pt x="67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77" name="Rectangle 697"/>
          <p:cNvSpPr>
            <a:spLocks noChangeArrowheads="1"/>
          </p:cNvSpPr>
          <p:nvPr/>
        </p:nvSpPr>
        <p:spPr bwMode="auto">
          <a:xfrm>
            <a:off x="7848600" y="4083050"/>
            <a:ext cx="381000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grpSp>
        <p:nvGrpSpPr>
          <p:cNvPr id="645178" name="Group 698"/>
          <p:cNvGrpSpPr>
            <a:grpSpLocks/>
          </p:cNvGrpSpPr>
          <p:nvPr/>
        </p:nvGrpSpPr>
        <p:grpSpPr bwMode="auto">
          <a:xfrm>
            <a:off x="2443163" y="1854200"/>
            <a:ext cx="381000" cy="80963"/>
            <a:chOff x="1539" y="1168"/>
            <a:chExt cx="240" cy="51"/>
          </a:xfrm>
        </p:grpSpPr>
        <p:sp>
          <p:nvSpPr>
            <p:cNvPr id="645196" name="Freeform 699"/>
            <p:cNvSpPr>
              <a:spLocks/>
            </p:cNvSpPr>
            <p:nvPr/>
          </p:nvSpPr>
          <p:spPr bwMode="auto">
            <a:xfrm>
              <a:off x="1539" y="1185"/>
              <a:ext cx="129" cy="16"/>
            </a:xfrm>
            <a:custGeom>
              <a:avLst/>
              <a:gdLst>
                <a:gd name="T0" fmla="*/ 0 w 257"/>
                <a:gd name="T1" fmla="*/ 0 h 31"/>
                <a:gd name="T2" fmla="*/ 0 w 257"/>
                <a:gd name="T3" fmla="*/ 1 h 31"/>
                <a:gd name="T4" fmla="*/ 1 w 257"/>
                <a:gd name="T5" fmla="*/ 1 h 31"/>
                <a:gd name="T6" fmla="*/ 1 w 257"/>
                <a:gd name="T7" fmla="*/ 1 h 31"/>
                <a:gd name="T8" fmla="*/ 0 w 25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7"/>
                <a:gd name="T16" fmla="*/ 0 h 31"/>
                <a:gd name="T17" fmla="*/ 257 w 25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7" h="31">
                  <a:moveTo>
                    <a:pt x="0" y="0"/>
                  </a:moveTo>
                  <a:lnTo>
                    <a:pt x="0" y="29"/>
                  </a:lnTo>
                  <a:lnTo>
                    <a:pt x="257" y="31"/>
                  </a:lnTo>
                  <a:lnTo>
                    <a:pt x="25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45197" name="Freeform 700"/>
            <p:cNvSpPr>
              <a:spLocks/>
            </p:cNvSpPr>
            <p:nvPr/>
          </p:nvSpPr>
          <p:spPr bwMode="auto">
            <a:xfrm>
              <a:off x="1666" y="1168"/>
              <a:ext cx="113" cy="51"/>
            </a:xfrm>
            <a:custGeom>
              <a:avLst/>
              <a:gdLst>
                <a:gd name="T0" fmla="*/ 0 w 225"/>
                <a:gd name="T1" fmla="*/ 0 h 103"/>
                <a:gd name="T2" fmla="*/ 1 w 225"/>
                <a:gd name="T3" fmla="*/ 0 h 103"/>
                <a:gd name="T4" fmla="*/ 0 w 225"/>
                <a:gd name="T5" fmla="*/ 0 h 103"/>
                <a:gd name="T6" fmla="*/ 0 w 225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103"/>
                <a:gd name="T14" fmla="*/ 225 w 225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103">
                  <a:moveTo>
                    <a:pt x="0" y="103"/>
                  </a:moveTo>
                  <a:lnTo>
                    <a:pt x="225" y="51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sp>
        <p:nvSpPr>
          <p:cNvPr id="645179" name="Freeform 701"/>
          <p:cNvSpPr>
            <a:spLocks/>
          </p:cNvSpPr>
          <p:nvPr/>
        </p:nvSpPr>
        <p:spPr bwMode="auto">
          <a:xfrm>
            <a:off x="7391400" y="2941638"/>
            <a:ext cx="457200" cy="25400"/>
          </a:xfrm>
          <a:custGeom>
            <a:avLst/>
            <a:gdLst>
              <a:gd name="T0" fmla="*/ 0 w 575"/>
              <a:gd name="T1" fmla="*/ 0 h 31"/>
              <a:gd name="T2" fmla="*/ 0 w 575"/>
              <a:gd name="T3" fmla="*/ 2147483647 h 31"/>
              <a:gd name="T4" fmla="*/ 2147483647 w 575"/>
              <a:gd name="T5" fmla="*/ 2147483647 h 31"/>
              <a:gd name="T6" fmla="*/ 2147483647 w 575"/>
              <a:gd name="T7" fmla="*/ 2147483647 h 31"/>
              <a:gd name="T8" fmla="*/ 0 w 575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"/>
              <a:gd name="T16" fmla="*/ 0 h 31"/>
              <a:gd name="T17" fmla="*/ 575 w 575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" h="31">
                <a:moveTo>
                  <a:pt x="0" y="0"/>
                </a:moveTo>
                <a:lnTo>
                  <a:pt x="0" y="30"/>
                </a:lnTo>
                <a:lnTo>
                  <a:pt x="575" y="31"/>
                </a:lnTo>
                <a:lnTo>
                  <a:pt x="57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4190" name="Oval 702"/>
          <p:cNvSpPr>
            <a:spLocks noChangeArrowheads="1"/>
          </p:cNvSpPr>
          <p:nvPr/>
        </p:nvSpPr>
        <p:spPr bwMode="auto">
          <a:xfrm>
            <a:off x="533400" y="609600"/>
            <a:ext cx="1981200" cy="1066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4191" name="Oval 703"/>
          <p:cNvSpPr>
            <a:spLocks noChangeArrowheads="1"/>
          </p:cNvSpPr>
          <p:nvPr/>
        </p:nvSpPr>
        <p:spPr bwMode="auto">
          <a:xfrm>
            <a:off x="7086600" y="5638800"/>
            <a:ext cx="2057400" cy="990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4192" name="Line 704"/>
          <p:cNvSpPr>
            <a:spLocks noChangeShapeType="1"/>
          </p:cNvSpPr>
          <p:nvPr/>
        </p:nvSpPr>
        <p:spPr bwMode="auto">
          <a:xfrm>
            <a:off x="2133600" y="1600200"/>
            <a:ext cx="5257800" cy="411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83" name="Text Box 715"/>
          <p:cNvSpPr txBox="1">
            <a:spLocks noChangeArrowheads="1"/>
          </p:cNvSpPr>
          <p:nvPr/>
        </p:nvSpPr>
        <p:spPr bwMode="auto">
          <a:xfrm>
            <a:off x="250825" y="6021388"/>
            <a:ext cx="4630738" cy="463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Henry Baldwin </a:t>
            </a:r>
            <a:r>
              <a:rPr lang="zh-CN" altLang="en-US" b="1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博士的观点</a:t>
            </a:r>
            <a:r>
              <a:rPr lang="en-US" altLang="zh-CN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, SBC</a:t>
            </a:r>
          </a:p>
        </p:txBody>
      </p:sp>
      <p:sp>
        <p:nvSpPr>
          <p:cNvPr id="704204" name="Freeform 716"/>
          <p:cNvSpPr>
            <a:spLocks/>
          </p:cNvSpPr>
          <p:nvPr/>
        </p:nvSpPr>
        <p:spPr bwMode="auto">
          <a:xfrm>
            <a:off x="3556000" y="3975100"/>
            <a:ext cx="5562600" cy="990600"/>
          </a:xfrm>
          <a:custGeom>
            <a:avLst/>
            <a:gdLst>
              <a:gd name="T0" fmla="*/ 2147483647 w 3504"/>
              <a:gd name="T1" fmla="*/ 2147483647 h 624"/>
              <a:gd name="T2" fmla="*/ 2147483647 w 3504"/>
              <a:gd name="T3" fmla="*/ 2147483647 h 624"/>
              <a:gd name="T4" fmla="*/ 2147483647 w 3504"/>
              <a:gd name="T5" fmla="*/ 2147483647 h 624"/>
              <a:gd name="T6" fmla="*/ 2147483647 w 3504"/>
              <a:gd name="T7" fmla="*/ 2147483647 h 624"/>
              <a:gd name="T8" fmla="*/ 2147483647 w 3504"/>
              <a:gd name="T9" fmla="*/ 2147483647 h 624"/>
              <a:gd name="T10" fmla="*/ 2147483647 w 3504"/>
              <a:gd name="T11" fmla="*/ 2147483647 h 624"/>
              <a:gd name="T12" fmla="*/ 2147483647 w 3504"/>
              <a:gd name="T13" fmla="*/ 2147483647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624"/>
              <a:gd name="T23" fmla="*/ 3504 w 3504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624">
                <a:moveTo>
                  <a:pt x="2800" y="40"/>
                </a:moveTo>
                <a:cubicBezTo>
                  <a:pt x="2940" y="20"/>
                  <a:pt x="3080" y="0"/>
                  <a:pt x="3136" y="40"/>
                </a:cubicBezTo>
                <a:cubicBezTo>
                  <a:pt x="3192" y="80"/>
                  <a:pt x="3504" y="216"/>
                  <a:pt x="3136" y="280"/>
                </a:cubicBezTo>
                <a:cubicBezTo>
                  <a:pt x="2768" y="344"/>
                  <a:pt x="1424" y="400"/>
                  <a:pt x="928" y="424"/>
                </a:cubicBezTo>
                <a:cubicBezTo>
                  <a:pt x="432" y="448"/>
                  <a:pt x="312" y="392"/>
                  <a:pt x="160" y="424"/>
                </a:cubicBezTo>
                <a:cubicBezTo>
                  <a:pt x="8" y="456"/>
                  <a:pt x="32" y="608"/>
                  <a:pt x="16" y="616"/>
                </a:cubicBezTo>
                <a:cubicBezTo>
                  <a:pt x="0" y="624"/>
                  <a:pt x="48" y="496"/>
                  <a:pt x="64" y="472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4205" name="Freeform 717"/>
          <p:cNvSpPr>
            <a:spLocks/>
          </p:cNvSpPr>
          <p:nvPr/>
        </p:nvSpPr>
        <p:spPr bwMode="auto">
          <a:xfrm>
            <a:off x="4343400" y="2819400"/>
            <a:ext cx="4508500" cy="685800"/>
          </a:xfrm>
          <a:custGeom>
            <a:avLst/>
            <a:gdLst>
              <a:gd name="T0" fmla="*/ 2147483647 w 2840"/>
              <a:gd name="T1" fmla="*/ 2147483647 h 432"/>
              <a:gd name="T2" fmla="*/ 2147483647 w 2840"/>
              <a:gd name="T3" fmla="*/ 2147483647 h 432"/>
              <a:gd name="T4" fmla="*/ 2147483647 w 2840"/>
              <a:gd name="T5" fmla="*/ 2147483647 h 432"/>
              <a:gd name="T6" fmla="*/ 0 w 284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840"/>
              <a:gd name="T13" fmla="*/ 0 h 432"/>
              <a:gd name="T14" fmla="*/ 2840 w 284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0" h="432">
                <a:moveTo>
                  <a:pt x="2064" y="48"/>
                </a:moveTo>
                <a:cubicBezTo>
                  <a:pt x="2176" y="24"/>
                  <a:pt x="2288" y="0"/>
                  <a:pt x="2352" y="48"/>
                </a:cubicBezTo>
                <a:cubicBezTo>
                  <a:pt x="2416" y="96"/>
                  <a:pt x="2840" y="272"/>
                  <a:pt x="2448" y="336"/>
                </a:cubicBezTo>
                <a:cubicBezTo>
                  <a:pt x="2056" y="400"/>
                  <a:pt x="408" y="416"/>
                  <a:pt x="0" y="432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4206" name="Freeform 718"/>
          <p:cNvSpPr>
            <a:spLocks/>
          </p:cNvSpPr>
          <p:nvPr/>
        </p:nvSpPr>
        <p:spPr bwMode="auto">
          <a:xfrm>
            <a:off x="5105400" y="1828800"/>
            <a:ext cx="1511300" cy="533400"/>
          </a:xfrm>
          <a:custGeom>
            <a:avLst/>
            <a:gdLst>
              <a:gd name="T0" fmla="*/ 2147483647 w 952"/>
              <a:gd name="T1" fmla="*/ 0 h 336"/>
              <a:gd name="T2" fmla="*/ 2147483647 w 952"/>
              <a:gd name="T3" fmla="*/ 2147483647 h 336"/>
              <a:gd name="T4" fmla="*/ 2147483647 w 952"/>
              <a:gd name="T5" fmla="*/ 2147483647 h 336"/>
              <a:gd name="T6" fmla="*/ 0 w 952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336"/>
              <a:gd name="T14" fmla="*/ 952 w 9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336">
                <a:moveTo>
                  <a:pt x="480" y="0"/>
                </a:moveTo>
                <a:cubicBezTo>
                  <a:pt x="620" y="8"/>
                  <a:pt x="760" y="16"/>
                  <a:pt x="816" y="48"/>
                </a:cubicBezTo>
                <a:cubicBezTo>
                  <a:pt x="872" y="80"/>
                  <a:pt x="952" y="144"/>
                  <a:pt x="816" y="192"/>
                </a:cubicBezTo>
                <a:cubicBezTo>
                  <a:pt x="680" y="240"/>
                  <a:pt x="136" y="312"/>
                  <a:pt x="0" y="336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4207" name="Line 719"/>
          <p:cNvSpPr>
            <a:spLocks noChangeShapeType="1"/>
          </p:cNvSpPr>
          <p:nvPr/>
        </p:nvSpPr>
        <p:spPr bwMode="auto">
          <a:xfrm flipH="1">
            <a:off x="1524000" y="2362200"/>
            <a:ext cx="3581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4208" name="Freeform 720"/>
          <p:cNvSpPr>
            <a:spLocks/>
          </p:cNvSpPr>
          <p:nvPr/>
        </p:nvSpPr>
        <p:spPr bwMode="auto">
          <a:xfrm>
            <a:off x="774700" y="2362200"/>
            <a:ext cx="1663700" cy="584200"/>
          </a:xfrm>
          <a:custGeom>
            <a:avLst/>
            <a:gdLst>
              <a:gd name="T0" fmla="*/ 2147483647 w 1048"/>
              <a:gd name="T1" fmla="*/ 0 h 368"/>
              <a:gd name="T2" fmla="*/ 2147483647 w 1048"/>
              <a:gd name="T3" fmla="*/ 2147483647 h 368"/>
              <a:gd name="T4" fmla="*/ 2147483647 w 1048"/>
              <a:gd name="T5" fmla="*/ 2147483647 h 368"/>
              <a:gd name="T6" fmla="*/ 2147483647 w 104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1048"/>
              <a:gd name="T13" fmla="*/ 0 h 368"/>
              <a:gd name="T14" fmla="*/ 1048 w 104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8" h="368">
                <a:moveTo>
                  <a:pt x="472" y="0"/>
                </a:moveTo>
                <a:cubicBezTo>
                  <a:pt x="276" y="44"/>
                  <a:pt x="80" y="88"/>
                  <a:pt x="40" y="144"/>
                </a:cubicBezTo>
                <a:cubicBezTo>
                  <a:pt x="0" y="200"/>
                  <a:pt x="64" y="304"/>
                  <a:pt x="232" y="336"/>
                </a:cubicBezTo>
                <a:cubicBezTo>
                  <a:pt x="400" y="368"/>
                  <a:pt x="912" y="336"/>
                  <a:pt x="1048" y="336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4209" name="Freeform 721"/>
          <p:cNvSpPr>
            <a:spLocks/>
          </p:cNvSpPr>
          <p:nvPr/>
        </p:nvSpPr>
        <p:spPr bwMode="auto">
          <a:xfrm>
            <a:off x="2946400" y="3467100"/>
            <a:ext cx="2159000" cy="622300"/>
          </a:xfrm>
          <a:custGeom>
            <a:avLst/>
            <a:gdLst>
              <a:gd name="T0" fmla="*/ 2147483647 w 1360"/>
              <a:gd name="T1" fmla="*/ 2147483647 h 392"/>
              <a:gd name="T2" fmla="*/ 2147483647 w 1360"/>
              <a:gd name="T3" fmla="*/ 2147483647 h 392"/>
              <a:gd name="T4" fmla="*/ 2147483647 w 1360"/>
              <a:gd name="T5" fmla="*/ 2147483647 h 392"/>
              <a:gd name="T6" fmla="*/ 2147483647 w 1360"/>
              <a:gd name="T7" fmla="*/ 2147483647 h 392"/>
              <a:gd name="T8" fmla="*/ 2147483647 w 1360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0"/>
              <a:gd name="T16" fmla="*/ 0 h 392"/>
              <a:gd name="T17" fmla="*/ 1360 w 1360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0" h="392">
                <a:moveTo>
                  <a:pt x="880" y="24"/>
                </a:moveTo>
                <a:cubicBezTo>
                  <a:pt x="636" y="12"/>
                  <a:pt x="392" y="0"/>
                  <a:pt x="256" y="24"/>
                </a:cubicBezTo>
                <a:cubicBezTo>
                  <a:pt x="120" y="48"/>
                  <a:pt x="0" y="112"/>
                  <a:pt x="64" y="168"/>
                </a:cubicBezTo>
                <a:cubicBezTo>
                  <a:pt x="128" y="224"/>
                  <a:pt x="424" y="328"/>
                  <a:pt x="640" y="360"/>
                </a:cubicBezTo>
                <a:cubicBezTo>
                  <a:pt x="856" y="392"/>
                  <a:pt x="1240" y="360"/>
                  <a:pt x="1360" y="36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4210" name="Freeform 722"/>
          <p:cNvSpPr>
            <a:spLocks/>
          </p:cNvSpPr>
          <p:nvPr/>
        </p:nvSpPr>
        <p:spPr bwMode="auto">
          <a:xfrm>
            <a:off x="3581400" y="4876800"/>
            <a:ext cx="2209800" cy="444500"/>
          </a:xfrm>
          <a:custGeom>
            <a:avLst/>
            <a:gdLst>
              <a:gd name="T0" fmla="*/ 0 w 1392"/>
              <a:gd name="T1" fmla="*/ 0 h 280"/>
              <a:gd name="T2" fmla="*/ 2147483647 w 1392"/>
              <a:gd name="T3" fmla="*/ 2147483647 h 280"/>
              <a:gd name="T4" fmla="*/ 2147483647 w 1392"/>
              <a:gd name="T5" fmla="*/ 2147483647 h 280"/>
              <a:gd name="T6" fmla="*/ 2147483647 w 1392"/>
              <a:gd name="T7" fmla="*/ 2147483647 h 28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280"/>
              <a:gd name="T14" fmla="*/ 1392 w 1392"/>
              <a:gd name="T15" fmla="*/ 280 h 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280">
                <a:moveTo>
                  <a:pt x="0" y="0"/>
                </a:moveTo>
                <a:cubicBezTo>
                  <a:pt x="24" y="100"/>
                  <a:pt x="48" y="200"/>
                  <a:pt x="144" y="240"/>
                </a:cubicBezTo>
                <a:cubicBezTo>
                  <a:pt x="240" y="280"/>
                  <a:pt x="368" y="240"/>
                  <a:pt x="576" y="240"/>
                </a:cubicBezTo>
                <a:cubicBezTo>
                  <a:pt x="784" y="240"/>
                  <a:pt x="1256" y="240"/>
                  <a:pt x="1392" y="24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45191" name="Rectangle 723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17513"/>
            <a:ext cx="6934200" cy="649287"/>
          </a:xfrm>
          <a:solidFill>
            <a:srgbClr val="FF0000"/>
          </a:solidFill>
        </p:spPr>
        <p:txBody>
          <a:bodyPr lIns="90000" tIns="46800" rIns="90000" bIns="4680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chemeClr val="bg1"/>
                </a:solidFill>
                <a:ea typeface="SimSun" pitchFamily="2" charset="-122"/>
              </a:rPr>
              <a:t>修 改 的 扼 要 重 述 方 法</a:t>
            </a:r>
            <a:endParaRPr lang="en-US" altLang="zh-CN" sz="3600" dirty="0" smtClean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645192" name="Rectangle 724"/>
          <p:cNvSpPr>
            <a:spLocks noChangeArrowheads="1"/>
          </p:cNvSpPr>
          <p:nvPr/>
        </p:nvSpPr>
        <p:spPr bwMode="auto">
          <a:xfrm>
            <a:off x="3505200" y="1676400"/>
            <a:ext cx="12653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PMingLiU" pitchFamily="18" charset="-120"/>
                <a:ea typeface="PMingLiU" pitchFamily="18" charset="-120"/>
                <a:cs typeface="ＭＳ Ｐゴシック" charset="0"/>
              </a:rPr>
              <a:t>六 印 </a:t>
            </a:r>
            <a:r>
              <a:rPr lang="zh-CN" altLang="en-US" sz="2400" dirty="0" smtClean="0">
                <a:solidFill>
                  <a:srgbClr val="000000"/>
                </a:solidFill>
                <a:latin typeface="PMingLiU" pitchFamily="18" charset="-120"/>
                <a:ea typeface="PMingLiU" pitchFamily="18" charset="-120"/>
                <a:cs typeface="ＭＳ Ｐゴシック" charset="0"/>
              </a:rPr>
              <a:t>记</a:t>
            </a:r>
            <a:endParaRPr lang="zh-CN" altLang="en-US" sz="2400" dirty="0">
              <a:solidFill>
                <a:srgbClr val="000000"/>
              </a:solidFill>
              <a:latin typeface="PMingLiU" pitchFamily="18" charset="-12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645193" name="Rectangle 725"/>
          <p:cNvSpPr>
            <a:spLocks noChangeArrowheads="1"/>
          </p:cNvSpPr>
          <p:nvPr/>
        </p:nvSpPr>
        <p:spPr bwMode="auto">
          <a:xfrm>
            <a:off x="4876800" y="16002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插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曲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1</a:t>
            </a:r>
            <a:endParaRPr lang="en-US" altLang="zh-CN" sz="1200">
              <a:solidFill>
                <a:srgbClr val="000000"/>
              </a:solidFill>
              <a:latin typeface="Comic Sans MS" pitchFamily="66" charset="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645194" name="Rectangle 727"/>
          <p:cNvSpPr>
            <a:spLocks noChangeArrowheads="1"/>
          </p:cNvSpPr>
          <p:nvPr/>
        </p:nvSpPr>
        <p:spPr bwMode="auto">
          <a:xfrm>
            <a:off x="4876800" y="25908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插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曲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2</a:t>
            </a:r>
            <a:endParaRPr lang="en-US" altLang="zh-CN" sz="1200">
              <a:solidFill>
                <a:srgbClr val="000000"/>
              </a:solidFill>
              <a:latin typeface="Comic Sans MS" pitchFamily="66" charset="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704216" name="Rectangle 728"/>
          <p:cNvSpPr>
            <a:spLocks noChangeArrowheads="1"/>
          </p:cNvSpPr>
          <p:nvPr/>
        </p:nvSpPr>
        <p:spPr bwMode="auto">
          <a:xfrm>
            <a:off x="7439025" y="5153025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PMingLiU" charset="0"/>
                <a:cs typeface="PMingLiU" charset="0"/>
              </a:rPr>
              <a:t>新耶路撒冷</a:t>
            </a:r>
            <a:endParaRPr lang="zh-CN" altLang="en-US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PMingLiU" charset="0"/>
              <a:cs typeface="PMingLi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9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4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4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4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4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0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70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190" grpId="0" animBg="1"/>
      <p:bldP spid="704191" grpId="0" animBg="1"/>
      <p:bldP spid="704192" grpId="0" animBg="1"/>
      <p:bldP spid="704204" grpId="0" animBg="1"/>
      <p:bldP spid="704205" grpId="0" animBg="1"/>
      <p:bldP spid="704206" grpId="0" animBg="1"/>
      <p:bldP spid="704207" grpId="0" animBg="1"/>
      <p:bldP spid="704208" grpId="0" animBg="1"/>
      <p:bldP spid="704209" grpId="0" animBg="1"/>
      <p:bldP spid="7042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62" name="AutoShape 10"/>
          <p:cNvSpPr>
            <a:spLocks noChangeArrowheads="1"/>
          </p:cNvSpPr>
          <p:nvPr/>
        </p:nvSpPr>
        <p:spPr bwMode="auto">
          <a:xfrm>
            <a:off x="6629400" y="4114800"/>
            <a:ext cx="2132013" cy="893763"/>
          </a:xfrm>
          <a:prstGeom prst="chevron">
            <a:avLst>
              <a:gd name="adj" fmla="val 23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碗 </a:t>
            </a:r>
            <a:endParaRPr lang="en-US" sz="3200" b="1">
              <a:solidFill>
                <a:srgbClr val="000000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4000" smtClean="0">
                <a:solidFill>
                  <a:schemeClr val="bg1"/>
                </a:solidFill>
                <a:ea typeface="SimSun" pitchFamily="2" charset="-122"/>
              </a:rPr>
              <a:t>重 述 方 法</a:t>
            </a:r>
            <a:r>
              <a:rPr lang="zh-TW" altLang="en-US" sz="4000" smtClean="0">
                <a:solidFill>
                  <a:schemeClr val="bg1"/>
                </a:solidFill>
                <a:ea typeface="SimSun" pitchFamily="2" charset="-122"/>
              </a:rPr>
              <a:t> 的 问题 </a:t>
            </a:r>
            <a:endParaRPr lang="en-US" sz="40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61155" name="Text Box 3"/>
          <p:cNvSpPr txBox="1">
            <a:spLocks noChangeArrowheads="1"/>
          </p:cNvSpPr>
          <p:nvPr/>
        </p:nvSpPr>
        <p:spPr bwMode="auto">
          <a:xfrm>
            <a:off x="214313" y="1189038"/>
            <a:ext cx="83200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“</a:t>
            </a:r>
            <a:r>
              <a:rPr lang="zh-CN" altLang="en-US" sz="3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重述方 法的最强论点是观察重复的场景相结合的完善</a:t>
            </a:r>
            <a:r>
              <a:rPr lang="zh-TW" altLang="en-US" sz="3600" b="1">
                <a:solidFill>
                  <a:srgbClr val="FF0000"/>
                </a:solidFill>
                <a:ea typeface="PMingLiU" pitchFamily="18" charset="-120"/>
                <a:cs typeface="ＭＳ Ｐゴシック" charset="0"/>
              </a:rPr>
              <a:t>审</a:t>
            </a:r>
            <a:r>
              <a:rPr lang="zh-CN" altLang="en-US" sz="3600" b="1">
                <a:solidFill>
                  <a:srgbClr val="FF0000"/>
                </a:solidFill>
                <a:ea typeface="SimSun" pitchFamily="2" charset="-122"/>
                <a:cs typeface="ＭＳ Ｐゴシック" charset="0"/>
              </a:rPr>
              <a:t>判和救赎</a:t>
            </a:r>
            <a:r>
              <a:rPr lang="zh-CN" altLang="en-US" sz="3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贯穿本书的</a:t>
            </a:r>
            <a:r>
              <a:rPr lang="zh-CN" altLang="en-US" sz="3600" b="1">
                <a:solidFill>
                  <a:srgbClr val="FF0000"/>
                </a:solidFill>
                <a:ea typeface="SimSun" pitchFamily="2" charset="-122"/>
                <a:cs typeface="ＭＳ Ｐゴシック" charset="0"/>
              </a:rPr>
              <a:t>各章节</a:t>
            </a:r>
            <a:r>
              <a:rPr lang="zh-CN" altLang="en-US" sz="3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en-US" altLang="ja-JP" sz="3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” 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SimSun" pitchFamily="2" charset="-122"/>
              <a:cs typeface="ＭＳ Ｐゴシック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––G. K. Beale, </a:t>
            </a:r>
            <a:r>
              <a:rPr lang="en-US" sz="1600" i="1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The Book of Revelation</a:t>
            </a:r>
            <a:r>
              <a:rPr lang="en-US" sz="1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, GIGTC (Grand Rapids: Eerdmans, 1999), 121</a:t>
            </a:r>
            <a:endParaRPr lang="en-US" sz="2000">
              <a:solidFill>
                <a:srgbClr val="000000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561157" name="WordArt 5"/>
          <p:cNvSpPr>
            <a:spLocks noChangeArrowheads="1" noChangeShapeType="1" noTextEdit="1"/>
          </p:cNvSpPr>
          <p:nvPr/>
        </p:nvSpPr>
        <p:spPr bwMode="auto">
          <a:xfrm>
            <a:off x="152400" y="2667000"/>
            <a:ext cx="762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/>
                <a:ea typeface="MS PGothic" pitchFamily="34" charset="-128"/>
                <a:cs typeface="ＭＳ Ｐゴシック" charset="0"/>
              </a:rPr>
              <a:t>But...</a:t>
            </a:r>
          </a:p>
        </p:txBody>
      </p:sp>
      <p:sp>
        <p:nvSpPr>
          <p:cNvPr id="561158" name="Text Box 6"/>
          <p:cNvSpPr txBox="1">
            <a:spLocks noChangeArrowheads="1"/>
          </p:cNvSpPr>
          <p:nvPr/>
        </p:nvSpPr>
        <p:spPr bwMode="auto">
          <a:xfrm>
            <a:off x="0" y="3505200"/>
            <a:ext cx="9067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ＭＳ Ｐゴシック" charset="0"/>
              </a:rPr>
              <a:t>1.</a:t>
            </a:r>
            <a:r>
              <a:rPr lang="zh-TW" altLang="en-US" sz="3600" b="1">
                <a:solidFill>
                  <a:srgbClr val="000000"/>
                </a:solidFill>
                <a:ea typeface="PMingLiU" pitchFamily="18" charset="-120"/>
                <a:cs typeface="ＭＳ Ｐゴシック" charset="0"/>
              </a:rPr>
              <a:t>审</a:t>
            </a:r>
            <a:r>
              <a:rPr lang="zh-CN" altLang="en-US" sz="3600" b="1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判日益</a:t>
            </a:r>
            <a:r>
              <a:rPr lang="zh-CN" altLang="en-US" sz="3600" b="1">
                <a:solidFill>
                  <a:srgbClr val="22228B"/>
                </a:solidFill>
                <a:ea typeface="SimSun" pitchFamily="2" charset="-122"/>
                <a:cs typeface="ＭＳ Ｐゴシック" charset="0"/>
              </a:rPr>
              <a:t>进</a:t>
            </a:r>
            <a:r>
              <a:rPr lang="zh-TW" altLang="en-US" sz="3600" b="1">
                <a:solidFill>
                  <a:srgbClr val="22228B"/>
                </a:solidFill>
                <a:ea typeface="PMingLiU" pitchFamily="18" charset="-120"/>
                <a:cs typeface="ＭＳ Ｐゴシック" charset="0"/>
              </a:rPr>
              <a:t>展</a:t>
            </a:r>
            <a:r>
              <a:rPr lang="zh-CN" altLang="en-US" sz="3600" b="1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和</a:t>
            </a:r>
            <a:r>
              <a:rPr lang="zh-CN" altLang="en-US" sz="3600" b="1">
                <a:solidFill>
                  <a:srgbClr val="22228B"/>
                </a:solidFill>
                <a:ea typeface="SimSun" pitchFamily="2" charset="-122"/>
                <a:cs typeface="ＭＳ Ｐゴシック" charset="0"/>
              </a:rPr>
              <a:t>加强</a:t>
            </a:r>
            <a:r>
              <a:rPr lang="zh-CN" altLang="en-US" sz="3600" b="1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。</a:t>
            </a:r>
            <a:r>
              <a:rPr lang="zh-CN" altLang="en-US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 </a:t>
            </a:r>
            <a:endParaRPr lang="en-US" sz="2000">
              <a:solidFill>
                <a:srgbClr val="000000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561159" name="AutoShape 7"/>
          <p:cNvSpPr>
            <a:spLocks noChangeArrowheads="1"/>
          </p:cNvSpPr>
          <p:nvPr/>
        </p:nvSpPr>
        <p:spPr bwMode="auto">
          <a:xfrm>
            <a:off x="2743200" y="4343400"/>
            <a:ext cx="1454150" cy="587375"/>
          </a:xfrm>
          <a:prstGeom prst="chevron">
            <a:avLst>
              <a:gd name="adj" fmla="val 35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印</a:t>
            </a:r>
            <a:r>
              <a:rPr lang="zh-TW" altLang="en-US" sz="24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 </a:t>
            </a:r>
            <a:endParaRPr lang="en-US" sz="2400">
              <a:solidFill>
                <a:srgbClr val="000000"/>
              </a:solidFill>
              <a:latin typeface="Comic Sans MS" pitchFamily="66" charset="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561161" name="AutoShape 9"/>
          <p:cNvSpPr>
            <a:spLocks noChangeArrowheads="1"/>
          </p:cNvSpPr>
          <p:nvPr/>
        </p:nvSpPr>
        <p:spPr bwMode="auto">
          <a:xfrm>
            <a:off x="4187825" y="4227513"/>
            <a:ext cx="2441575" cy="741362"/>
          </a:xfrm>
          <a:prstGeom prst="chevron">
            <a:avLst>
              <a:gd name="adj" fmla="val 323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号角</a:t>
            </a:r>
            <a:endParaRPr lang="en-US" sz="3200" b="1">
              <a:solidFill>
                <a:srgbClr val="000000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57200" y="4038600"/>
            <a:ext cx="2209800" cy="762000"/>
            <a:chOff x="288" y="2544"/>
            <a:chExt cx="1392" cy="480"/>
          </a:xfrm>
        </p:grpSpPr>
        <p:sp>
          <p:nvSpPr>
            <p:cNvPr id="647177" name="Text Box 11"/>
            <p:cNvSpPr txBox="1">
              <a:spLocks noChangeArrowheads="1"/>
            </p:cNvSpPr>
            <p:nvPr/>
          </p:nvSpPr>
          <p:spPr bwMode="auto">
            <a:xfrm>
              <a:off x="288" y="2736"/>
              <a:ext cx="7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cs typeface="ＭＳ Ｐゴシック" charset="0"/>
                </a:rPr>
                <a:t>Cycles:</a:t>
              </a:r>
            </a:p>
          </p:txBody>
        </p:sp>
        <p:sp>
          <p:nvSpPr>
            <p:cNvPr id="647178" name="AutoShape 13"/>
            <p:cNvSpPr>
              <a:spLocks noChangeArrowheads="1"/>
            </p:cNvSpPr>
            <p:nvPr/>
          </p:nvSpPr>
          <p:spPr bwMode="auto">
            <a:xfrm>
              <a:off x="816" y="2544"/>
              <a:ext cx="864" cy="33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79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2" grpId="0" animBg="1"/>
      <p:bldP spid="561155" grpId="0" build="p" autoUpdateAnimBg="0"/>
      <p:bldP spid="561157" grpId="0" animBg="1"/>
      <p:bldP spid="561158" grpId="0" build="p" autoUpdateAnimBg="0"/>
      <p:bldP spid="561159" grpId="0" animBg="1"/>
      <p:bldP spid="56116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NatGeo Photo of the Day 2010 - eyjafjallajokull-volcano-lightning-iceland_26742_990x74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44" y="34322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7" y="0"/>
            <a:ext cx="8172924" cy="849093"/>
          </a:xfrm>
        </p:spPr>
        <p:txBody>
          <a:bodyPr/>
          <a:lstStyle/>
          <a:p>
            <a:r>
              <a:rPr lang="zh-CN" altLang="en-US" dirty="0" smtClean="0">
                <a:effectLst>
                  <a:glow rad="203200">
                    <a:schemeClr val="bg1">
                      <a:alpha val="75000"/>
                    </a:schemeClr>
                  </a:glow>
                </a:effectLst>
              </a:rPr>
              <a:t>对 “重复”（或“回笔”）观点的批评</a:t>
            </a:r>
            <a:endParaRPr lang="en-US" dirty="0">
              <a:effectLst>
                <a:glow rad="2032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9577" y="1053559"/>
            <a:ext cx="6192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“</a:t>
            </a:r>
            <a:r>
              <a:rPr lang="zh-CN" altLang="en-US" sz="3600" b="1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揭 </a:t>
            </a:r>
            <a:r>
              <a:rPr lang="zh-CN" altLang="en-US" sz="3600" b="1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开 第 六 印 的 时 候 ， 我 又 看 见 </a:t>
            </a:r>
            <a:r>
              <a:rPr lang="zh-CN" altLang="en-US" sz="3600" b="1" dirty="0">
                <a:solidFill>
                  <a:srgbClr val="FFFF00"/>
                </a:solidFill>
                <a:latin typeface="ＭＳ Ｐゴシック"/>
                <a:ea typeface="ＭＳ Ｐゴシック"/>
                <a:cs typeface="ＭＳ Ｐゴシック" charset="0"/>
              </a:rPr>
              <a:t>地 大 震 动 </a:t>
            </a:r>
            <a:r>
              <a:rPr lang="zh-CN" altLang="en-US" sz="3600" b="1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， 日 头 变 黑 像 毛 布 ， 满 月 变 红 像 血 ， </a:t>
            </a:r>
            <a:r>
              <a:rPr lang="zh-CN" altLang="en-US" sz="3600" b="1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天 </a:t>
            </a:r>
            <a:r>
              <a:rPr lang="zh-CN" altLang="en-US" sz="3600" b="1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上 的 </a:t>
            </a:r>
            <a:r>
              <a:rPr lang="zh-CN" altLang="en-US" sz="3600" b="1" dirty="0">
                <a:solidFill>
                  <a:srgbClr val="FFFF00"/>
                </a:solidFill>
                <a:latin typeface="ＭＳ Ｐゴシック"/>
                <a:ea typeface="ＭＳ Ｐゴシック"/>
                <a:cs typeface="ＭＳ Ｐゴシック" charset="0"/>
              </a:rPr>
              <a:t>星 辰</a:t>
            </a:r>
            <a:r>
              <a:rPr lang="zh-CN" altLang="en-US" sz="3600" b="1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 坠 落 於 地 ， 如 同 无 花 果 树 被 大 风 摇 动 ， 落 下 未 熟 的 果 子 一 样 。 </a:t>
            </a:r>
            <a:r>
              <a:rPr lang="zh-CN" altLang="en-US" sz="3600" b="1" dirty="0" smtClean="0">
                <a:solidFill>
                  <a:srgbClr val="FFFF00"/>
                </a:solidFill>
                <a:latin typeface="ＭＳ Ｐゴシック"/>
                <a:ea typeface="ＭＳ Ｐゴシック"/>
                <a:cs typeface="ＭＳ Ｐゴシック" charset="0"/>
              </a:rPr>
              <a:t>天</a:t>
            </a:r>
            <a:r>
              <a:rPr lang="zh-CN" altLang="en-US" sz="3600" b="1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 </a:t>
            </a:r>
            <a:r>
              <a:rPr lang="zh-CN" altLang="en-US" sz="3600" b="1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就 挪 移 ， 好 像 书 卷 被 卷 起 来 ； </a:t>
            </a:r>
            <a:endParaRPr lang="en-US" altLang="zh-CN" sz="3600" b="1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 charset="0"/>
            </a:endParaRPr>
          </a:p>
          <a:p>
            <a:r>
              <a:rPr lang="zh-CN" altLang="en-US" sz="3600" b="1" dirty="0" smtClean="0">
                <a:solidFill>
                  <a:srgbClr val="FFFF00"/>
                </a:solidFill>
                <a:latin typeface="ＭＳ Ｐゴシック"/>
                <a:ea typeface="ＭＳ Ｐゴシック"/>
                <a:cs typeface="ＭＳ Ｐゴシック" charset="0"/>
              </a:rPr>
              <a:t>山 </a:t>
            </a:r>
            <a:r>
              <a:rPr lang="zh-CN" altLang="en-US" sz="3600" b="1" dirty="0">
                <a:solidFill>
                  <a:srgbClr val="FFFF00"/>
                </a:solidFill>
                <a:latin typeface="ＭＳ Ｐゴシック"/>
                <a:ea typeface="ＭＳ Ｐゴシック"/>
                <a:cs typeface="ＭＳ Ｐゴシック" charset="0"/>
              </a:rPr>
              <a:t>岭 海 岛 </a:t>
            </a:r>
            <a:r>
              <a:rPr lang="zh-CN" altLang="en-US" sz="3600" b="1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都 被 挪 移 离 开 本 位 </a:t>
            </a:r>
            <a:r>
              <a:rPr lang="zh-CN" altLang="en-US" sz="3600" b="1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。</a:t>
            </a:r>
            <a:r>
              <a:rPr lang="en-US" altLang="zh-CN" sz="3600" b="1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 charset="0"/>
              </a:rPr>
              <a:t>” (6:12-14)</a:t>
            </a:r>
            <a:endParaRPr lang="zh-CN" altLang="en-US" sz="3600" b="1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 charset="0"/>
            </a:endParaRP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8397211" y="34322"/>
            <a:ext cx="69527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13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Osaka" charset="0"/>
                <a:cs typeface="Arial"/>
              </a:rPr>
              <a:t>336</a:t>
            </a:r>
            <a:endParaRPr lang="en-US" sz="2000" b="1" dirty="0" smtClean="0">
              <a:solidFill>
                <a:srgbClr val="FFFFFF"/>
              </a:solidFill>
              <a:latin typeface="Arial"/>
              <a:ea typeface="Osaka" charset="0"/>
              <a:cs typeface="Arial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 flipH="1">
            <a:off x="83860" y="883599"/>
            <a:ext cx="2609946" cy="960078"/>
          </a:xfrm>
          <a:prstGeom prst="wedgeRoundRectCallout">
            <a:avLst>
              <a:gd name="adj1" fmla="val -91408"/>
              <a:gd name="adj2" fmla="val 3577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但在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16:18-20 </a:t>
            </a: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里的地震更大，更利害。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 flipH="1">
            <a:off x="83859" y="4990897"/>
            <a:ext cx="2609945" cy="1429361"/>
          </a:xfrm>
          <a:prstGeom prst="wedgeRoundRectCallout">
            <a:avLst>
              <a:gd name="adj1" fmla="val -61715"/>
              <a:gd name="adj2" fmla="val 1443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但在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6:16 </a:t>
            </a: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里还有些山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比较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16:</a:t>
            </a:r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20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各海岛都逃避了，众山也不见了。”</a:t>
            </a:r>
            <a:r>
              <a:rPr lang="en-US" altLang="zh-CN" sz="2000" dirty="0" smtClean="0">
                <a:solidFill>
                  <a:srgbClr val="FFFFFF"/>
                </a:solidFill>
                <a:latin typeface="Arial Black"/>
                <a:ea typeface="ＭＳ Ｐゴシック"/>
                <a:cs typeface="ＭＳ Ｐゴシック" charset="0"/>
              </a:rPr>
              <a:t>)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 flipH="1">
            <a:off x="83860" y="2380803"/>
            <a:ext cx="2609946" cy="981363"/>
          </a:xfrm>
          <a:prstGeom prst="wedgeRoundRectCallout">
            <a:avLst>
              <a:gd name="adj1" fmla="val -108244"/>
              <a:gd name="adj2" fmla="val -584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其实是流星雨，因没有全部的星辰坠落。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 flipH="1">
            <a:off x="83860" y="3633118"/>
            <a:ext cx="2609946" cy="981363"/>
          </a:xfrm>
          <a:prstGeom prst="wedgeRoundRectCallout">
            <a:avLst>
              <a:gd name="adj1" fmla="val -99542"/>
              <a:gd name="adj2" fmla="val 3361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但天没被更新，直到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21:1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5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NatGeo Photo of the Day 2010 - baobab-trees-tanzania_21019_990x74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5" y="86580"/>
            <a:ext cx="8121166" cy="1515181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glow rad="203200">
                    <a:schemeClr val="bg1">
                      <a:alpha val="75000"/>
                    </a:schemeClr>
                  </a:glow>
                </a:effectLst>
              </a:rPr>
              <a:t>第 </a:t>
            </a:r>
            <a:r>
              <a:rPr lang="en-US" dirty="0" smtClean="0">
                <a:effectLst>
                  <a:glow rad="203200">
                    <a:schemeClr val="bg1">
                      <a:alpha val="75000"/>
                    </a:schemeClr>
                  </a:glow>
                </a:effectLst>
              </a:rPr>
              <a:t>4–22 </a:t>
            </a:r>
            <a:r>
              <a:rPr lang="zh-CN" altLang="en-US" dirty="0" smtClean="0">
                <a:effectLst>
                  <a:glow rad="203200">
                    <a:schemeClr val="bg1">
                      <a:alpha val="75000"/>
                    </a:schemeClr>
                  </a:glow>
                </a:effectLst>
              </a:rPr>
              <a:t>章指的是现今时代吗？</a:t>
            </a:r>
            <a:endParaRPr lang="en-US" dirty="0">
              <a:effectLst>
                <a:glow rad="2032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8397211" y="34322"/>
            <a:ext cx="69527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13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Osaka" charset="0"/>
                <a:cs typeface="Arial"/>
              </a:rPr>
              <a:t>339</a:t>
            </a:r>
            <a:endParaRPr lang="en-US" sz="2000" b="1" dirty="0" smtClean="0">
              <a:solidFill>
                <a:srgbClr val="FFFFFF"/>
              </a:solidFill>
              <a:latin typeface="Arial"/>
              <a:ea typeface="Osaka" charset="0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73404" y="1731634"/>
            <a:ext cx="8570595" cy="37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742950" indent="-742950" algn="l">
              <a:buFont typeface="+mj-lt"/>
              <a:buAutoNum type="alphaLcParenR"/>
            </a:pPr>
            <a:r>
              <a:rPr lang="zh-CN" altLang="en-US" sz="4000" dirty="0" smtClean="0">
                <a:solidFill>
                  <a:srgbClr val="E3EBF1"/>
                </a:solidFill>
                <a:effectLst>
                  <a:glow rad="203200">
                    <a:srgbClr val="000000">
                      <a:alpha val="75000"/>
                    </a:srgbClr>
                  </a:glow>
                </a:effectLst>
                <a:ea typeface="ＭＳ Ｐゴシック"/>
              </a:rPr>
              <a:t>几时有过地上</a:t>
            </a:r>
            <a:r>
              <a:rPr lang="en-US" sz="4000" dirty="0" smtClean="0">
                <a:solidFill>
                  <a:srgbClr val="E3EBF1"/>
                </a:solidFill>
                <a:effectLst>
                  <a:glow rad="203200">
                    <a:srgbClr val="000000">
                      <a:alpha val="75000"/>
                    </a:srgbClr>
                  </a:glow>
                </a:effectLst>
                <a:ea typeface="ＭＳ Ｐゴシック"/>
              </a:rPr>
              <a:t>25% </a:t>
            </a:r>
            <a:r>
              <a:rPr lang="zh-CN" altLang="en-US" sz="4000" dirty="0" smtClean="0">
                <a:solidFill>
                  <a:srgbClr val="E3EBF1"/>
                </a:solidFill>
                <a:effectLst>
                  <a:glow rad="203200">
                    <a:srgbClr val="000000">
                      <a:alpha val="75000"/>
                    </a:srgbClr>
                  </a:glow>
                </a:effectLst>
                <a:ea typeface="ＭＳ Ｐゴシック"/>
              </a:rPr>
              <a:t>的人死亡</a:t>
            </a:r>
            <a:r>
              <a:rPr lang="en-US" sz="4000" dirty="0" smtClean="0">
                <a:solidFill>
                  <a:srgbClr val="E3EBF1"/>
                </a:solidFill>
                <a:effectLst>
                  <a:glow rad="203200">
                    <a:srgbClr val="000000">
                      <a:alpha val="75000"/>
                    </a:srgbClr>
                  </a:glow>
                </a:effectLst>
                <a:ea typeface="ＭＳ Ｐゴシック"/>
              </a:rPr>
              <a:t>(6:8)?</a:t>
            </a:r>
          </a:p>
          <a:p>
            <a:pPr marL="742950" indent="-742950" algn="l">
              <a:buFont typeface="+mj-lt"/>
              <a:buAutoNum type="alphaLcParenR"/>
            </a:pPr>
            <a:r>
              <a:rPr lang="zh-CN" altLang="en-US" sz="4000" dirty="0" smtClean="0">
                <a:solidFill>
                  <a:srgbClr val="E3EBF1"/>
                </a:solidFill>
                <a:effectLst>
                  <a:glow rad="203200">
                    <a:srgbClr val="000000">
                      <a:alpha val="75000"/>
                    </a:srgbClr>
                  </a:glow>
                </a:effectLst>
                <a:ea typeface="ＭＳ Ｐゴシック"/>
              </a:rPr>
              <a:t>几时有过二万万的军队</a:t>
            </a:r>
            <a:r>
              <a:rPr lang="en-US" sz="4000" dirty="0" smtClean="0">
                <a:solidFill>
                  <a:srgbClr val="E3EBF1"/>
                </a:solidFill>
                <a:effectLst>
                  <a:glow rad="203200">
                    <a:srgbClr val="000000">
                      <a:alpha val="75000"/>
                    </a:srgbClr>
                  </a:glow>
                </a:effectLst>
                <a:ea typeface="ＭＳ Ｐゴシック"/>
              </a:rPr>
              <a:t>(9:16; 16:12-14)?</a:t>
            </a:r>
          </a:p>
          <a:p>
            <a:pPr marL="742950" indent="-742950" algn="l">
              <a:buFont typeface="+mj-lt"/>
              <a:buAutoNum type="alphaLcParenR"/>
            </a:pPr>
            <a:r>
              <a:rPr lang="zh-CN" altLang="en-US" sz="4000" dirty="0" smtClean="0">
                <a:solidFill>
                  <a:srgbClr val="E3EBF1"/>
                </a:solidFill>
                <a:effectLst>
                  <a:glow rad="203200">
                    <a:srgbClr val="000000">
                      <a:alpha val="75000"/>
                    </a:srgbClr>
                  </a:glow>
                </a:effectLst>
                <a:ea typeface="ＭＳ Ｐゴシック"/>
              </a:rPr>
              <a:t>人几时见过</a:t>
            </a:r>
            <a:r>
              <a:rPr lang="en-US" altLang="zh-CN" sz="4000" dirty="0" smtClean="0">
                <a:solidFill>
                  <a:srgbClr val="E3EBF1"/>
                </a:solidFill>
                <a:effectLst>
                  <a:glow rad="203200">
                    <a:srgbClr val="000000">
                      <a:alpha val="75000"/>
                    </a:srgbClr>
                  </a:glow>
                </a:effectLst>
                <a:ea typeface="ＭＳ Ｐゴシック"/>
              </a:rPr>
              <a:t>75</a:t>
            </a:r>
            <a:r>
              <a:rPr lang="zh-CN" altLang="en-US" sz="4000" dirty="0" smtClean="0">
                <a:solidFill>
                  <a:srgbClr val="E3EBF1"/>
                </a:solidFill>
                <a:effectLst>
                  <a:glow rad="203200">
                    <a:srgbClr val="000000">
                      <a:alpha val="75000"/>
                    </a:srgbClr>
                  </a:glow>
                </a:effectLst>
                <a:ea typeface="ＭＳ Ｐゴシック"/>
              </a:rPr>
              <a:t>磅重的大冰雹</a:t>
            </a:r>
            <a:r>
              <a:rPr lang="en-US" sz="4000" dirty="0" smtClean="0">
                <a:solidFill>
                  <a:srgbClr val="E3EBF1"/>
                </a:solidFill>
                <a:effectLst>
                  <a:glow rad="203200">
                    <a:srgbClr val="000000">
                      <a:alpha val="75000"/>
                    </a:srgbClr>
                  </a:glow>
                </a:effectLst>
                <a:ea typeface="ＭＳ Ｐゴシック"/>
              </a:rPr>
              <a:t>(16:21)?</a:t>
            </a:r>
            <a:endParaRPr lang="en-US" sz="4000" dirty="0">
              <a:solidFill>
                <a:srgbClr val="E3EBF1"/>
              </a:solidFill>
              <a:effectLst>
                <a:glow rad="203200">
                  <a:srgbClr val="000000">
                    <a:alpha val="75000"/>
                  </a:srgbClr>
                </a:glow>
              </a:effectLst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070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1143000"/>
          </a:xfrm>
          <a:noFill/>
          <a:effectLst>
            <a:outerShdw blurRad="63500" dist="35921" dir="2700000" algn="ctr" rotWithShape="0">
              <a:srgbClr val="000013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z="540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审</a:t>
            </a:r>
            <a:r>
              <a:rPr lang="zh-TW" altLang="en-US" sz="5400" smtClean="0">
                <a:latin typeface="SimSun" pitchFamily="2" charset="-122"/>
                <a:ea typeface="SimSun" pitchFamily="2" charset="-122"/>
              </a:rPr>
              <a:t>判的内容</a:t>
            </a:r>
            <a:endParaRPr lang="en-US" sz="5400" smtClean="0">
              <a:latin typeface="SimSun" pitchFamily="2" charset="-122"/>
              <a:ea typeface="SimSun" pitchFamily="2" charset="-122"/>
            </a:endParaRPr>
          </a:p>
        </p:txBody>
      </p:sp>
      <p:graphicFrame>
        <p:nvGraphicFramePr>
          <p:cNvPr id="564227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0" y="838200"/>
          <a:ext cx="9144000" cy="5696529"/>
        </p:xfrm>
        <a:graphic>
          <a:graphicData uri="http://schemas.openxmlformats.org/drawingml/2006/table">
            <a:tbl>
              <a:tblPr/>
              <a:tblGrid>
                <a:gridCol w="390525"/>
                <a:gridCol w="2962275"/>
                <a:gridCol w="3124200"/>
                <a:gridCol w="266700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Osaka" pitchFamily="1" charset="-128"/>
                      </a:endParaRP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印记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号角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碗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1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   白色 ：征服者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  <a:cs typeface="Osaka" pitchFamily="1" charset="-128"/>
                        </a:rPr>
                        <a:t>雹与火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  <a:cs typeface="Osaka" pitchFamily="1" charset="-128"/>
                        </a:rPr>
                        <a:t>: 1/3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rebuchet MS" pitchFamily="34" charset="0"/>
                          <a:ea typeface="PMingLiU" pitchFamily="18" charset="-120"/>
                          <a:cs typeface="Osaka" pitchFamily="1" charset="-128"/>
                        </a:rPr>
                        <a:t>的树和青草 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疮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2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红色：战争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火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: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1 / 3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的海洋生物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FF"/>
                        </a:solidFill>
                        <a:effectLst/>
                        <a:latin typeface="Times New Roman" pitchFamily="18" charset="0"/>
                        <a:ea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25999">
                          <a:srgbClr val="000066"/>
                        </a:gs>
                        <a:gs pos="67000">
                          <a:srgbClr val="FF0000"/>
                        </a:gs>
                        <a:gs pos="100000">
                          <a:srgbClr val="00002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海变成血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NSimSun" pitchFamily="49" charset="-122"/>
                          <a:cs typeface="Osaka" pitchFamily="1" charset="-128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FF"/>
                        </a:solidFill>
                        <a:effectLst/>
                        <a:latin typeface="Times New Roman" pitchFamily="18" charset="0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25999">
                          <a:srgbClr val="000066"/>
                        </a:gs>
                        <a:gs pos="67000">
                          <a:srgbClr val="FF0000"/>
                        </a:gs>
                        <a:gs pos="100000">
                          <a:srgbClr val="00002F"/>
                        </a:gs>
                      </a:gsLst>
                      <a:lin ang="5400000" scaled="1"/>
                    </a:gra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3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黑色：饥荒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itchFamily="49" charset="-122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星：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1/3 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的泉源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13"/>
                        </a:solidFill>
                        <a:effectLst/>
                        <a:latin typeface="NSimSun" pitchFamily="49" charset="-122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泉源變血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4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苍白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NSimSun" pitchFamily="49" charset="-122"/>
                          <a:cs typeface="Osaka" pitchFamily="1" charset="-128"/>
                        </a:rPr>
                        <a:t> 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</a:rPr>
                        <a:t>死亡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itchFamily="49" charset="-122"/>
                        <a:ea typeface="NSimSun" pitchFamily="49" charset="-122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FFEE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黑暗：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FFEE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1 / 3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FFEE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太阳，月亮，星星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DFFEE"/>
                        </a:solidFill>
                        <a:effectLst/>
                        <a:latin typeface="NSimSun" pitchFamily="49" charset="-122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00"/>
                        </a:gs>
                        <a:gs pos="28000">
                          <a:srgbClr val="FF0000"/>
                        </a:gs>
                        <a:gs pos="62000">
                          <a:srgbClr val="020000"/>
                        </a:gs>
                        <a:gs pos="100000">
                          <a:srgbClr val="7600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FFEE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太阳灼伤人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DFFEE"/>
                        </a:solidFill>
                        <a:effectLst/>
                        <a:latin typeface="NSimSun" pitchFamily="49" charset="-122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00"/>
                        </a:gs>
                        <a:gs pos="28000">
                          <a:srgbClr val="FF0000"/>
                        </a:gs>
                        <a:gs pos="62000">
                          <a:srgbClr val="020000"/>
                        </a:gs>
                        <a:gs pos="100000">
                          <a:srgbClr val="760000"/>
                        </a:gs>
                      </a:gsLst>
                      <a:lin ang="18900000" scaled="1"/>
                    </a:gra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Osaka" pitchFamily="1" charset="-128"/>
                      </a:endParaRP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（号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角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Osaka" pitchFamily="1" charset="-128"/>
                        </a:rPr>
                        <a:t>5-7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</a:rPr>
                        <a:t>的困境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Osaka" pitchFamily="1" charset="-128"/>
                        </a:rPr>
                        <a:t>)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itchFamily="49" charset="-122"/>
                        <a:ea typeface="NSimSun" pitchFamily="49" charset="-122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5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对殉道者再保证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itchFamily="49" charset="-122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灾难 ＃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1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：蝗虫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itchFamily="49" charset="-122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兽的王国黑暗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itchFamily="49" charset="-122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6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愤怒：地震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Osaka" pitchFamily="1" charset="-128"/>
                        </a:rPr>
                        <a:t>,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奇迹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祸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＃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NSimSun" pitchFamily="49" charset="-122"/>
                          <a:ea typeface="Osaka" pitchFamily="1" charset="-128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</a:rPr>
                        <a:t>：幼发拉底河准备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13"/>
                        </a:solidFill>
                        <a:effectLst/>
                        <a:latin typeface="Times New Roman" pitchFamily="18" charset="0"/>
                        <a:ea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76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3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幼发拉底河枯竭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13"/>
                        </a:solidFill>
                        <a:effectLst/>
                        <a:latin typeface="NSimSun" pitchFamily="49" charset="-122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7676"/>
                        </a:gs>
                      </a:gsLst>
                      <a:lin ang="5400000" scaled="1"/>
                    </a:gra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Osaka" pitchFamily="1" charset="-128"/>
                      </a:endParaRP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(144,000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受印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Osaka" pitchFamily="1" charset="-128"/>
                        </a:rPr>
                        <a:t> 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号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角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#7 =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Osaka" pitchFamily="1" charset="-128"/>
                        </a:rPr>
                        <a:t>神秘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Osaka" pitchFamily="1" charset="-128"/>
                        </a:rPr>
                        <a:t>7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Osaka" pitchFamily="1" charset="-128"/>
                        </a:rPr>
                        <a:t>1/2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Osaka" pitchFamily="1" charset="-128"/>
                        </a:rPr>
                        <a:t>小时的沉默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pitchFamily="2" charset="-122"/>
                        <a:ea typeface="SimSun" pitchFamily="2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灾难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＃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：胜利在即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itchFamily="49" charset="-122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cs typeface="Osaka" pitchFamily="1" charset="-128"/>
                        </a:rPr>
                        <a:t>地震和冰雹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itchFamily="49" charset="-122"/>
                        <a:ea typeface="NSimSun" pitchFamily="49" charset="-122"/>
                        <a:cs typeface="Osaka" pitchFamily="1" charset="-128"/>
                      </a:endParaRP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796" name="Text Box 60"/>
          <p:cNvSpPr txBox="1">
            <a:spLocks noChangeArrowheads="1"/>
          </p:cNvSpPr>
          <p:nvPr/>
        </p:nvSpPr>
        <p:spPr bwMode="auto">
          <a:xfrm>
            <a:off x="8458200" y="7620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rgbClr val="000013">
                <a:alpha val="74997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Times New Roman" pitchFamily="18" charset="0"/>
                <a:ea typeface="Osaka" pitchFamily="1" charset="-128"/>
                <a:cs typeface="ＭＳ Ｐゴシック" charset="0"/>
              </a:rPr>
              <a:t>339</a:t>
            </a:r>
            <a:endParaRPr lang="en-US" sz="2000" b="1">
              <a:solidFill>
                <a:srgbClr val="FFFF66"/>
              </a:solidFill>
              <a:latin typeface="Times New Roman" pitchFamily="18" charset="0"/>
              <a:ea typeface="Osaka" pitchFamily="1" charset="-128"/>
              <a:cs typeface="ＭＳ Ｐゴシック" charset="0"/>
            </a:endParaRPr>
          </a:p>
        </p:txBody>
      </p:sp>
      <p:sp>
        <p:nvSpPr>
          <p:cNvPr id="116797" name="Text Box 63"/>
          <p:cNvSpPr txBox="1">
            <a:spLocks noChangeArrowheads="1"/>
          </p:cNvSpPr>
          <p:nvPr/>
        </p:nvSpPr>
        <p:spPr bwMode="auto">
          <a:xfrm rot="-5400000">
            <a:off x="68263" y="1849438"/>
            <a:ext cx="1082675" cy="10191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rgbClr val="000013">
                <a:alpha val="74997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>
                <a:solidFill>
                  <a:srgbClr val="FFCCFF"/>
                </a:solidFill>
                <a:ea typeface="Osaka" pitchFamily="1" charset="-128"/>
                <a:cs typeface="ＭＳ Ｐゴシック" charset="0"/>
              </a:rPr>
              <a:t>马</a:t>
            </a:r>
            <a:r>
              <a:rPr lang="zh-TW" altLang="en-US" b="1">
                <a:solidFill>
                  <a:srgbClr val="FFCCFF"/>
                </a:solidFill>
                <a:ea typeface="Osaka" pitchFamily="1" charset="-128"/>
                <a:cs typeface="ＭＳ Ｐゴシック" charset="0"/>
              </a:rPr>
              <a:t> </a:t>
            </a:r>
            <a:endParaRPr lang="en-US">
              <a:solidFill>
                <a:srgbClr val="FFFF66"/>
              </a:solidFill>
              <a:ea typeface="Osaka" pitchFamily="1" charset="-128"/>
              <a:cs typeface="ＭＳ Ｐゴシック" charset="0"/>
            </a:endParaRPr>
          </a:p>
        </p:txBody>
      </p:sp>
      <p:sp>
        <p:nvSpPr>
          <p:cNvPr id="648253" name="Text Box 64"/>
          <p:cNvSpPr txBox="1">
            <a:spLocks noChangeArrowheads="1"/>
          </p:cNvSpPr>
          <p:nvPr/>
        </p:nvSpPr>
        <p:spPr bwMode="auto">
          <a:xfrm>
            <a:off x="0" y="65071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FFFF66"/>
                </a:solidFill>
                <a:ea typeface="Osaka" pitchFamily="1" charset="-128"/>
                <a:cs typeface="ＭＳ Ｐゴシック" charset="0"/>
              </a:rPr>
              <a:t>Adapted from Robert Gromacki, </a:t>
            </a:r>
            <a:r>
              <a:rPr lang="en-US" sz="1200" i="1">
                <a:solidFill>
                  <a:srgbClr val="FFFF66"/>
                </a:solidFill>
                <a:ea typeface="Osaka" pitchFamily="1" charset="-128"/>
                <a:cs typeface="ＭＳ Ｐゴシック" charset="0"/>
              </a:rPr>
              <a:t>NT Survey</a:t>
            </a:r>
            <a:r>
              <a:rPr lang="en-US" sz="1200">
                <a:solidFill>
                  <a:srgbClr val="FFFF66"/>
                </a:solidFill>
                <a:ea typeface="Osaka" pitchFamily="1" charset="-128"/>
                <a:cs typeface="ＭＳ Ｐゴシック" charset="0"/>
              </a:rPr>
              <a:t> and H. Wayne House, </a:t>
            </a:r>
            <a:r>
              <a:rPr lang="en-US" sz="1200" i="1">
                <a:solidFill>
                  <a:srgbClr val="FFFF66"/>
                </a:solidFill>
                <a:ea typeface="Osaka" pitchFamily="1" charset="-128"/>
                <a:cs typeface="ＭＳ Ｐゴシック" charset="0"/>
              </a:rPr>
              <a:t>Chronological &amp; Background Charts of the NT</a:t>
            </a:r>
            <a:r>
              <a:rPr lang="en-US" sz="1200">
                <a:solidFill>
                  <a:srgbClr val="FFFF66"/>
                </a:solidFill>
                <a:ea typeface="Osaka" pitchFamily="1" charset="-128"/>
                <a:cs typeface="ＭＳ Ｐゴシック" charset="0"/>
              </a:rPr>
              <a:t>, 19</a:t>
            </a:r>
          </a:p>
        </p:txBody>
      </p:sp>
      <p:sp>
        <p:nvSpPr>
          <p:cNvPr id="116799" name="Text Box 67"/>
          <p:cNvSpPr txBox="1">
            <a:spLocks noChangeArrowheads="1"/>
          </p:cNvSpPr>
          <p:nvPr/>
        </p:nvSpPr>
        <p:spPr bwMode="auto">
          <a:xfrm rot="-5400000">
            <a:off x="2249488" y="4837112"/>
            <a:ext cx="2057400" cy="6127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rgbClr val="000013">
                <a:alpha val="74997"/>
              </a:srgbClr>
            </a:outerShdw>
          </a:effec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>
                <a:solidFill>
                  <a:srgbClr val="FFCC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灾难</a:t>
            </a:r>
            <a:endParaRPr lang="en-US" sz="4000">
              <a:solidFill>
                <a:srgbClr val="FFFF66"/>
              </a:solidFill>
              <a:latin typeface="NSimSun" pitchFamily="49" charset="-122"/>
              <a:ea typeface="NSimSun" pitchFamily="49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3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1" name="AutoShape 2"/>
          <p:cNvSpPr>
            <a:spLocks noChangeArrowheads="1"/>
          </p:cNvSpPr>
          <p:nvPr/>
        </p:nvSpPr>
        <p:spPr bwMode="auto">
          <a:xfrm>
            <a:off x="6630988" y="4144963"/>
            <a:ext cx="2132012" cy="895350"/>
          </a:xfrm>
          <a:prstGeom prst="chevron">
            <a:avLst>
              <a:gd name="adj" fmla="val 238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碗</a:t>
            </a:r>
            <a:endParaRPr lang="en-US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502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4000" smtClean="0">
                <a:solidFill>
                  <a:schemeClr val="bg1"/>
                </a:solidFill>
                <a:ea typeface="SimSun" pitchFamily="2" charset="-122"/>
              </a:rPr>
              <a:t>重 述 方 法</a:t>
            </a:r>
            <a:r>
              <a:rPr lang="zh-TW" altLang="en-US" sz="4000" smtClean="0">
                <a:solidFill>
                  <a:schemeClr val="bg1"/>
                </a:solidFill>
                <a:ea typeface="SimSun" pitchFamily="2" charset="-122"/>
              </a:rPr>
              <a:t> 的 问题 </a:t>
            </a:r>
            <a:endParaRPr lang="en-US" sz="40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50243" name="Text Box 4"/>
          <p:cNvSpPr txBox="1">
            <a:spLocks noChangeArrowheads="1"/>
          </p:cNvSpPr>
          <p:nvPr/>
        </p:nvSpPr>
        <p:spPr bwMode="auto">
          <a:xfrm>
            <a:off x="214313" y="1189038"/>
            <a:ext cx="83200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“</a:t>
            </a:r>
            <a:r>
              <a:rPr lang="zh-CN" altLang="en-US" sz="3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重述方 法的最强论点是观察重复的场景相结合的完善</a:t>
            </a:r>
            <a:r>
              <a:rPr lang="zh-TW" altLang="en-US" sz="3600" b="1">
                <a:solidFill>
                  <a:srgbClr val="FF0000"/>
                </a:solidFill>
                <a:ea typeface="PMingLiU" pitchFamily="18" charset="-120"/>
                <a:cs typeface="ＭＳ Ｐゴシック" charset="0"/>
              </a:rPr>
              <a:t>审</a:t>
            </a:r>
            <a:r>
              <a:rPr lang="zh-CN" altLang="en-US" sz="3600" b="1">
                <a:solidFill>
                  <a:srgbClr val="FF0000"/>
                </a:solidFill>
                <a:ea typeface="SimSun" pitchFamily="2" charset="-122"/>
                <a:cs typeface="ＭＳ Ｐゴシック" charset="0"/>
              </a:rPr>
              <a:t>判和救赎</a:t>
            </a:r>
            <a:r>
              <a:rPr lang="zh-CN" altLang="en-US" sz="3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贯穿本书的</a:t>
            </a:r>
            <a:r>
              <a:rPr lang="zh-CN" altLang="en-US" sz="3600" b="1">
                <a:solidFill>
                  <a:srgbClr val="FF0000"/>
                </a:solidFill>
                <a:ea typeface="SimSun" pitchFamily="2" charset="-122"/>
                <a:cs typeface="ＭＳ Ｐゴシック" charset="0"/>
              </a:rPr>
              <a:t>各章节</a:t>
            </a:r>
            <a:endParaRPr lang="en-US" altLang="ja-JP" sz="1400">
              <a:solidFill>
                <a:srgbClr val="000000"/>
              </a:solidFill>
              <a:ea typeface="SimSun" pitchFamily="2" charset="-122"/>
              <a:cs typeface="ＭＳ Ｐゴシック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SimSun" pitchFamily="2" charset="-122"/>
              <a:cs typeface="ＭＳ Ｐゴシック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––G. K. Beale, </a:t>
            </a:r>
            <a:r>
              <a:rPr lang="en-US" sz="1600" i="1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The Book of Revelation</a:t>
            </a:r>
            <a:r>
              <a:rPr lang="en-US" sz="16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, GIGTC (Grand Rapids: Eerdmans, 1999), 121</a:t>
            </a:r>
            <a:endParaRPr lang="en-US" sz="2000">
              <a:solidFill>
                <a:srgbClr val="000000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650244" name="WordArt 5"/>
          <p:cNvSpPr>
            <a:spLocks noChangeArrowheads="1" noChangeShapeType="1" noTextEdit="1"/>
          </p:cNvSpPr>
          <p:nvPr/>
        </p:nvSpPr>
        <p:spPr bwMode="auto">
          <a:xfrm>
            <a:off x="152400" y="2667000"/>
            <a:ext cx="762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/>
                <a:ea typeface="MS PGothic" pitchFamily="34" charset="-128"/>
                <a:cs typeface="ＭＳ Ｐゴシック" charset="0"/>
              </a:rPr>
              <a:t>But...</a:t>
            </a:r>
          </a:p>
        </p:txBody>
      </p:sp>
      <p:sp>
        <p:nvSpPr>
          <p:cNvPr id="650245" name="Text Box 6"/>
          <p:cNvSpPr txBox="1">
            <a:spLocks noChangeArrowheads="1"/>
          </p:cNvSpPr>
          <p:nvPr/>
        </p:nvSpPr>
        <p:spPr bwMode="auto">
          <a:xfrm>
            <a:off x="0" y="3581400"/>
            <a:ext cx="9067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cs typeface="ＭＳ Ｐゴシック" charset="0"/>
              </a:rPr>
              <a:t>1</a:t>
            </a:r>
            <a:r>
              <a:rPr lang="en-US">
                <a:solidFill>
                  <a:srgbClr val="000000"/>
                </a:solidFill>
                <a:cs typeface="ＭＳ Ｐゴシック" charset="0"/>
              </a:rPr>
              <a:t>.</a:t>
            </a:r>
            <a:r>
              <a:rPr lang="zh-TW" altLang="en-US" sz="3600" b="1">
                <a:solidFill>
                  <a:srgbClr val="000000"/>
                </a:solidFill>
                <a:ea typeface="PMingLiU" pitchFamily="18" charset="-120"/>
                <a:cs typeface="ＭＳ Ｐゴシック" charset="0"/>
              </a:rPr>
              <a:t>审</a:t>
            </a:r>
            <a:r>
              <a:rPr lang="zh-CN" altLang="en-US" sz="3600" b="1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判日益</a:t>
            </a:r>
            <a:r>
              <a:rPr lang="zh-CN" altLang="en-US" sz="3600" b="1">
                <a:solidFill>
                  <a:srgbClr val="22228B"/>
                </a:solidFill>
                <a:ea typeface="SimSun" pitchFamily="2" charset="-122"/>
                <a:cs typeface="ＭＳ Ｐゴシック" charset="0"/>
              </a:rPr>
              <a:t>进</a:t>
            </a:r>
            <a:r>
              <a:rPr lang="zh-TW" altLang="en-US" sz="3600" b="1">
                <a:solidFill>
                  <a:srgbClr val="22228B"/>
                </a:solidFill>
                <a:ea typeface="PMingLiU" pitchFamily="18" charset="-120"/>
                <a:cs typeface="ＭＳ Ｐゴシック" charset="0"/>
              </a:rPr>
              <a:t>展</a:t>
            </a:r>
            <a:r>
              <a:rPr lang="zh-CN" altLang="en-US" sz="3600" b="1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和</a:t>
            </a:r>
            <a:r>
              <a:rPr lang="zh-CN" altLang="en-US" sz="3600" b="1">
                <a:solidFill>
                  <a:srgbClr val="22228B"/>
                </a:solidFill>
                <a:ea typeface="SimSun" pitchFamily="2" charset="-122"/>
                <a:cs typeface="ＭＳ Ｐゴシック" charset="0"/>
              </a:rPr>
              <a:t>加强</a:t>
            </a:r>
            <a:r>
              <a:rPr lang="zh-CN" altLang="en-US" sz="3600" b="1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。</a:t>
            </a:r>
            <a:endParaRPr lang="en-US" sz="2000">
              <a:solidFill>
                <a:srgbClr val="000000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650246" name="AutoShape 7"/>
          <p:cNvSpPr>
            <a:spLocks noChangeArrowheads="1"/>
          </p:cNvSpPr>
          <p:nvPr/>
        </p:nvSpPr>
        <p:spPr bwMode="auto">
          <a:xfrm>
            <a:off x="2744788" y="4298950"/>
            <a:ext cx="1454150" cy="587375"/>
          </a:xfrm>
          <a:prstGeom prst="chevron">
            <a:avLst>
              <a:gd name="adj" fmla="val 35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印</a:t>
            </a:r>
            <a:endParaRPr lang="en-US" sz="2400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50247" name="AutoShape 8"/>
          <p:cNvSpPr>
            <a:spLocks noChangeArrowheads="1"/>
          </p:cNvSpPr>
          <p:nvPr/>
        </p:nvSpPr>
        <p:spPr bwMode="auto">
          <a:xfrm>
            <a:off x="4114800" y="4152900"/>
            <a:ext cx="2667000" cy="877888"/>
          </a:xfrm>
          <a:prstGeom prst="chevron">
            <a:avLst>
              <a:gd name="adj" fmla="val 324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号角</a:t>
            </a:r>
            <a:endParaRPr lang="en-US" altLang="ja-JP" sz="3200" b="1">
              <a:solidFill>
                <a:srgbClr val="000000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566281" name="Text Box 9"/>
          <p:cNvSpPr txBox="1">
            <a:spLocks noChangeArrowheads="1"/>
          </p:cNvSpPr>
          <p:nvPr/>
        </p:nvSpPr>
        <p:spPr bwMode="auto">
          <a:xfrm>
            <a:off x="381000" y="5486400"/>
            <a:ext cx="12731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srgbClr val="000000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撒但</a:t>
            </a:r>
            <a:r>
              <a:rPr lang="en-US" altLang="zh-TW" sz="3200" b="1">
                <a:solidFill>
                  <a:srgbClr val="000000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:</a:t>
            </a:r>
            <a:endParaRPr lang="en-US" sz="3200">
              <a:solidFill>
                <a:srgbClr val="000000"/>
              </a:solidFill>
              <a:ea typeface="PMingLiU" pitchFamily="18" charset="-120"/>
              <a:cs typeface="ＭＳ Ｐゴシック" charset="0"/>
            </a:endParaRPr>
          </a:p>
        </p:txBody>
      </p:sp>
      <p:grpSp>
        <p:nvGrpSpPr>
          <p:cNvPr id="650249" name="Group 10"/>
          <p:cNvGrpSpPr>
            <a:grpSpLocks/>
          </p:cNvGrpSpPr>
          <p:nvPr/>
        </p:nvGrpSpPr>
        <p:grpSpPr bwMode="auto">
          <a:xfrm>
            <a:off x="457200" y="4038600"/>
            <a:ext cx="2209800" cy="892175"/>
            <a:chOff x="288" y="2544"/>
            <a:chExt cx="1392" cy="562"/>
          </a:xfrm>
        </p:grpSpPr>
        <p:sp>
          <p:nvSpPr>
            <p:cNvPr id="650260" name="Text Box 11"/>
            <p:cNvSpPr txBox="1">
              <a:spLocks noChangeArrowheads="1"/>
            </p:cNvSpPr>
            <p:nvPr/>
          </p:nvSpPr>
          <p:spPr bwMode="auto">
            <a:xfrm>
              <a:off x="288" y="2736"/>
              <a:ext cx="856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200" b="1">
                  <a:solidFill>
                    <a:srgbClr val="000000"/>
                  </a:solidFill>
                  <a:ea typeface="PMingLiU" pitchFamily="18" charset="-120"/>
                  <a:cs typeface="ＭＳ Ｐゴシック" charset="0"/>
                </a:rPr>
                <a:t>周期 </a:t>
              </a:r>
              <a:r>
                <a:rPr lang="en-US" sz="3200" b="1">
                  <a:solidFill>
                    <a:srgbClr val="000000"/>
                  </a:solidFill>
                  <a:ea typeface="PMingLiU" pitchFamily="18" charset="-120"/>
                  <a:cs typeface="ＭＳ Ｐゴシック" charset="0"/>
                </a:rPr>
                <a:t>:</a:t>
              </a:r>
            </a:p>
          </p:txBody>
        </p:sp>
        <p:sp>
          <p:nvSpPr>
            <p:cNvPr id="650261" name="AutoShape 12"/>
            <p:cNvSpPr>
              <a:spLocks noChangeArrowheads="1"/>
            </p:cNvSpPr>
            <p:nvPr/>
          </p:nvSpPr>
          <p:spPr bwMode="auto">
            <a:xfrm>
              <a:off x="816" y="2544"/>
              <a:ext cx="864" cy="33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09800" y="5029200"/>
            <a:ext cx="1828800" cy="1371600"/>
            <a:chOff x="1392" y="3168"/>
            <a:chExt cx="1152" cy="864"/>
          </a:xfrm>
        </p:grpSpPr>
        <p:sp>
          <p:nvSpPr>
            <p:cNvPr id="650258" name="AutoShape 14"/>
            <p:cNvSpPr>
              <a:spLocks noChangeArrowheads="1"/>
            </p:cNvSpPr>
            <p:nvPr/>
          </p:nvSpPr>
          <p:spPr bwMode="auto">
            <a:xfrm>
              <a:off x="1392" y="3168"/>
              <a:ext cx="1152" cy="864"/>
            </a:xfrm>
            <a:prstGeom prst="irregularSeal1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50259" name="Text Box 15"/>
            <p:cNvSpPr txBox="1">
              <a:spLocks noChangeArrowheads="1"/>
            </p:cNvSpPr>
            <p:nvPr/>
          </p:nvSpPr>
          <p:spPr bwMode="auto">
            <a:xfrm>
              <a:off x="1599" y="3432"/>
              <a:ext cx="74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800" b="1">
                  <a:solidFill>
                    <a:srgbClr val="000000"/>
                  </a:solidFill>
                  <a:latin typeface="NSimSun" pitchFamily="49" charset="-122"/>
                  <a:ea typeface="NSimSun" pitchFamily="49" charset="-122"/>
                  <a:cs typeface="ＭＳ Ｐゴシック" charset="0"/>
                </a:rPr>
                <a:t>投到地上</a:t>
              </a:r>
              <a:r>
                <a:rPr lang="zh-TW" altLang="en-US" sz="1800">
                  <a:solidFill>
                    <a:srgbClr val="000000"/>
                  </a:solidFill>
                  <a:ea typeface="PMingLiU" pitchFamily="18" charset="-120"/>
                  <a:cs typeface="ＭＳ Ｐゴシック" charset="0"/>
                </a:rPr>
                <a:t> </a:t>
              </a:r>
              <a:r>
                <a:rPr lang="en-US" altLang="ja-JP" sz="1800">
                  <a:solidFill>
                    <a:srgbClr val="000000"/>
                  </a:solidFill>
                  <a:ea typeface="PMingLiU" pitchFamily="18" charset="-120"/>
                  <a:cs typeface="ＭＳ Ｐゴシック" charset="0"/>
                </a:rPr>
                <a:t/>
              </a:r>
              <a:br>
                <a:rPr lang="en-US" altLang="ja-JP" sz="1800">
                  <a:solidFill>
                    <a:srgbClr val="000000"/>
                  </a:solidFill>
                  <a:ea typeface="PMingLiU" pitchFamily="18" charset="-120"/>
                  <a:cs typeface="ＭＳ Ｐゴシック" charset="0"/>
                </a:rPr>
              </a:br>
              <a:r>
                <a:rPr lang="en-US" altLang="ja-JP" sz="1800">
                  <a:solidFill>
                    <a:srgbClr val="000000"/>
                  </a:solidFill>
                  <a:ea typeface="PMingLiU" pitchFamily="18" charset="-120"/>
                  <a:cs typeface="ＭＳ Ｐゴシック" charset="0"/>
                </a:rPr>
                <a:t>(12:8-9)</a:t>
              </a:r>
              <a:endParaRPr lang="en-US" sz="1800">
                <a:solidFill>
                  <a:srgbClr val="000000"/>
                </a:solidFill>
                <a:ea typeface="PMingLiU" pitchFamily="18" charset="-120"/>
                <a:cs typeface="ＭＳ Ｐゴシック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867400" y="4495800"/>
            <a:ext cx="3733800" cy="2667000"/>
            <a:chOff x="3696" y="2832"/>
            <a:chExt cx="2352" cy="1680"/>
          </a:xfrm>
        </p:grpSpPr>
        <p:sp>
          <p:nvSpPr>
            <p:cNvPr id="650256" name="AutoShape 17"/>
            <p:cNvSpPr>
              <a:spLocks noChangeArrowheads="1"/>
            </p:cNvSpPr>
            <p:nvPr/>
          </p:nvSpPr>
          <p:spPr bwMode="auto">
            <a:xfrm>
              <a:off x="3696" y="2832"/>
              <a:ext cx="2352" cy="1680"/>
            </a:xfrm>
            <a:prstGeom prst="irregularSeal1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50257" name="Text Box 18"/>
            <p:cNvSpPr txBox="1">
              <a:spLocks noChangeArrowheads="1"/>
            </p:cNvSpPr>
            <p:nvPr/>
          </p:nvSpPr>
          <p:spPr bwMode="auto">
            <a:xfrm>
              <a:off x="4540" y="3432"/>
              <a:ext cx="597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800" b="1">
                  <a:solidFill>
                    <a:srgbClr val="000000"/>
                  </a:solidFill>
                  <a:latin typeface="NSimSun" pitchFamily="49" charset="-122"/>
                  <a:ea typeface="NSimSun" pitchFamily="49" charset="-122"/>
                  <a:cs typeface="ＭＳ Ｐゴシック" charset="0"/>
                </a:rPr>
                <a:t>火湖 </a:t>
              </a:r>
              <a:r>
                <a:rPr lang="en-US" sz="1800">
                  <a:solidFill>
                    <a:srgbClr val="000000"/>
                  </a:solidFill>
                  <a:ea typeface="NSimSun" pitchFamily="49" charset="-122"/>
                  <a:cs typeface="ＭＳ Ｐゴシック" charset="0"/>
                </a:rPr>
                <a:t/>
              </a:r>
              <a:br>
                <a:rPr lang="en-US" sz="1800">
                  <a:solidFill>
                    <a:srgbClr val="000000"/>
                  </a:solidFill>
                  <a:ea typeface="NSimSun" pitchFamily="49" charset="-122"/>
                  <a:cs typeface="ＭＳ Ｐゴシック" charset="0"/>
                </a:rPr>
              </a:br>
              <a:r>
                <a:rPr lang="en-US" sz="1800">
                  <a:solidFill>
                    <a:srgbClr val="000000"/>
                  </a:solidFill>
                  <a:ea typeface="NSimSun" pitchFamily="49" charset="-122"/>
                  <a:cs typeface="ＭＳ Ｐゴシック" charset="0"/>
                </a:rPr>
                <a:t>(20:10)</a:t>
              </a:r>
            </a:p>
          </p:txBody>
        </p:sp>
      </p:grpSp>
      <p:sp>
        <p:nvSpPr>
          <p:cNvPr id="566291" name="Text Box 19"/>
          <p:cNvSpPr txBox="1">
            <a:spLocks noChangeArrowheads="1"/>
          </p:cNvSpPr>
          <p:nvPr/>
        </p:nvSpPr>
        <p:spPr bwMode="auto">
          <a:xfrm>
            <a:off x="0" y="6324600"/>
            <a:ext cx="9067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2.</a:t>
            </a:r>
            <a:r>
              <a:rPr lang="zh-CN" altLang="en-US" sz="3200" b="1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为什么要重述方法顺序进展？</a:t>
            </a:r>
            <a:endParaRPr lang="en-US" sz="3200" b="1">
              <a:solidFill>
                <a:srgbClr val="000000"/>
              </a:solidFill>
              <a:ea typeface="SimSun" pitchFamily="2" charset="-122"/>
              <a:cs typeface="ＭＳ Ｐゴシック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886200" y="4724400"/>
            <a:ext cx="2590800" cy="1905000"/>
            <a:chOff x="2592" y="3072"/>
            <a:chExt cx="1536" cy="1008"/>
          </a:xfrm>
        </p:grpSpPr>
        <p:sp>
          <p:nvSpPr>
            <p:cNvPr id="650254" name="AutoShape 21"/>
            <p:cNvSpPr>
              <a:spLocks noChangeArrowheads="1"/>
            </p:cNvSpPr>
            <p:nvPr/>
          </p:nvSpPr>
          <p:spPr bwMode="auto">
            <a:xfrm>
              <a:off x="2592" y="3072"/>
              <a:ext cx="1536" cy="1008"/>
            </a:xfrm>
            <a:prstGeom prst="irregularSeal1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650255" name="Text Box 22"/>
            <p:cNvSpPr txBox="1">
              <a:spLocks noChangeArrowheads="1"/>
            </p:cNvSpPr>
            <p:nvPr/>
          </p:nvSpPr>
          <p:spPr bwMode="auto">
            <a:xfrm>
              <a:off x="3031" y="3432"/>
              <a:ext cx="69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800" b="1">
                  <a:solidFill>
                    <a:srgbClr val="000000"/>
                  </a:solidFill>
                  <a:latin typeface="NSimSun" pitchFamily="49" charset="-122"/>
                  <a:ea typeface="NSimSun" pitchFamily="49" charset="-122"/>
                  <a:cs typeface="ＭＳ Ｐゴシック" charset="0"/>
                </a:rPr>
                <a:t>锁在深渊</a:t>
              </a:r>
              <a:r>
                <a:rPr lang="zh-TW" altLang="en-US" sz="1800">
                  <a:solidFill>
                    <a:srgbClr val="000000"/>
                  </a:solidFill>
                  <a:ea typeface="PMingLiU" pitchFamily="18" charset="-120"/>
                  <a:cs typeface="ＭＳ Ｐゴシック" charset="0"/>
                </a:rPr>
                <a:t> </a:t>
              </a:r>
              <a:r>
                <a:rPr lang="en-US" altLang="ja-JP" sz="1800">
                  <a:solidFill>
                    <a:srgbClr val="000000"/>
                  </a:solidFill>
                  <a:ea typeface="PMingLiU" pitchFamily="18" charset="-120"/>
                  <a:cs typeface="ＭＳ Ｐゴシック" charset="0"/>
                </a:rPr>
                <a:t/>
              </a:r>
              <a:br>
                <a:rPr lang="en-US" altLang="ja-JP" sz="1800">
                  <a:solidFill>
                    <a:srgbClr val="000000"/>
                  </a:solidFill>
                  <a:ea typeface="PMingLiU" pitchFamily="18" charset="-120"/>
                  <a:cs typeface="ＭＳ Ｐゴシック" charset="0"/>
                </a:rPr>
              </a:br>
              <a:r>
                <a:rPr lang="en-US" altLang="ja-JP" sz="1800">
                  <a:solidFill>
                    <a:srgbClr val="000000"/>
                  </a:solidFill>
                  <a:ea typeface="PMingLiU" pitchFamily="18" charset="-120"/>
                  <a:cs typeface="ＭＳ Ｐゴシック" charset="0"/>
                </a:rPr>
                <a:t>(20:1)</a:t>
              </a:r>
              <a:endParaRPr lang="en-US" sz="1800">
                <a:solidFill>
                  <a:srgbClr val="000000"/>
                </a:solidFill>
                <a:ea typeface="PMingLiU" pitchFamily="18" charset="-12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44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81" grpId="0"/>
      <p:bldP spid="56629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468312" y="2461602"/>
            <a:ext cx="7991475" cy="3418501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chemeClr val="tx1"/>
              </a:gs>
              <a:gs pos="100000">
                <a:srgbClr val="660066"/>
              </a:gs>
            </a:gsLst>
            <a:lin ang="54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</a:rPr>
              <a:t>17 </a:t>
            </a:r>
            <a:r>
              <a:rPr lang="zh-CN" altLang="en-US" dirty="0">
                <a:solidFill>
                  <a:srgbClr val="FFFFFF"/>
                </a:solidFill>
              </a:rPr>
              <a:t>我 一 看 见 ， 就 仆 倒 在 他 脚 前 ， 像 死 了 一 样 。 他 用 右 手 按 着 我 ， 说 ： 不 要 惧 怕 ！ 我 是 首 先 的 ， 我 是 末 後 的 ，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18 </a:t>
            </a:r>
            <a:r>
              <a:rPr lang="zh-CN" altLang="en-US" dirty="0">
                <a:solidFill>
                  <a:srgbClr val="FFFFFF"/>
                </a:solidFill>
              </a:rPr>
              <a:t>又 是 那 存 活 的 ； 我 曾 死 过 ， 现 在 又 活 了 ， 直 活 到 永 永 远 远 ； 并 且 拿 着 死 亡 和 阴 间 的 钥 匙 。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19 </a:t>
            </a:r>
            <a:r>
              <a:rPr lang="zh-CN" altLang="en-US" dirty="0">
                <a:solidFill>
                  <a:srgbClr val="FFFFFF"/>
                </a:solidFill>
              </a:rPr>
              <a:t>所 以 你 要 把 所 看 见 的 ， 和 现 在 的 事 ， 并 将 来 必 成 的 事 ， 都 写 出 来 。启 示 录 </a:t>
            </a:r>
            <a:r>
              <a:rPr lang="en-US" altLang="zh-CN" dirty="0">
                <a:solidFill>
                  <a:srgbClr val="FFFFFF"/>
                </a:solidFill>
              </a:rPr>
              <a:t>1:17-19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64931" name="Text Box 2"/>
          <p:cNvSpPr txBox="1">
            <a:spLocks noChangeArrowheads="1"/>
          </p:cNvSpPr>
          <p:nvPr/>
        </p:nvSpPr>
        <p:spPr bwMode="auto">
          <a:xfrm>
            <a:off x="395288" y="152400"/>
            <a:ext cx="8569325" cy="830263"/>
          </a:xfrm>
          <a:prstGeom prst="rect">
            <a:avLst/>
          </a:prstGeom>
          <a:solidFill>
            <a:srgbClr val="660066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FFFFFF"/>
                </a:solidFill>
                <a:latin typeface="Arial" charset="0"/>
                <a:cs typeface="Arial" charset="0"/>
              </a:rPr>
              <a:t>四</a:t>
            </a:r>
            <a:r>
              <a:rPr lang="zh-CN" altLang="en-US" sz="4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个</a:t>
            </a:r>
            <a:r>
              <a:rPr lang="zh-CN" altLang="en-US" sz="4800" dirty="0">
                <a:solidFill>
                  <a:srgbClr val="FFFFFF"/>
                </a:solidFill>
                <a:latin typeface="Arial" charset="0"/>
                <a:cs typeface="Arial" charset="0"/>
              </a:rPr>
              <a:t>说明的原则</a:t>
            </a:r>
          </a:p>
        </p:txBody>
      </p:sp>
      <p:sp>
        <p:nvSpPr>
          <p:cNvPr id="553987" name="Text Box 3"/>
          <p:cNvSpPr txBox="1">
            <a:spLocks noChangeArrowheads="1"/>
          </p:cNvSpPr>
          <p:nvPr/>
        </p:nvSpPr>
        <p:spPr bwMode="auto">
          <a:xfrm>
            <a:off x="468312" y="1766888"/>
            <a:ext cx="6846888" cy="586957"/>
          </a:xfrm>
          <a:prstGeom prst="rect">
            <a:avLst/>
          </a:prstGeom>
          <a:solidFill>
            <a:srgbClr val="660066"/>
          </a:solidFill>
          <a:ln w="9525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107763" dir="13500000" algn="ctr" rotWithShape="0">
              <a:schemeClr val="tx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SG" altLang="en-US" sz="3200" dirty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启 示 </a:t>
            </a:r>
            <a:r>
              <a:rPr lang="zh-SG" altLang="en-US" sz="3200" dirty="0" smtClean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录</a:t>
            </a:r>
            <a:r>
              <a:rPr lang="zh-CN" altLang="en-US" sz="3200" dirty="0" smtClean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启发</a:t>
            </a:r>
            <a:r>
              <a:rPr lang="zh-SG" altLang="en-US" sz="3200" dirty="0" smtClean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概</a:t>
            </a:r>
            <a:r>
              <a:rPr lang="zh-SG" altLang="en-US" sz="3200" dirty="0">
                <a:solidFill>
                  <a:srgbClr val="DAE9F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要 </a:t>
            </a:r>
            <a:endParaRPr lang="en-US" sz="3200" dirty="0">
              <a:solidFill>
                <a:srgbClr val="DAE9FC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993" name="Text Box 9"/>
          <p:cNvSpPr txBox="1">
            <a:spLocks noChangeArrowheads="1"/>
          </p:cNvSpPr>
          <p:nvPr/>
        </p:nvSpPr>
        <p:spPr bwMode="auto">
          <a:xfrm>
            <a:off x="901700" y="6042025"/>
            <a:ext cx="187166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FF00"/>
                </a:solidFill>
              </a:rPr>
              <a:t>看到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3994" name="Text Box 10"/>
          <p:cNvSpPr txBox="1">
            <a:spLocks noChangeArrowheads="1"/>
          </p:cNvSpPr>
          <p:nvPr/>
        </p:nvSpPr>
        <p:spPr bwMode="auto">
          <a:xfrm>
            <a:off x="3794125" y="6042025"/>
            <a:ext cx="84931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FF00"/>
                </a:solidFill>
              </a:rPr>
              <a:t>将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3995" name="Text Box 11"/>
          <p:cNvSpPr txBox="1">
            <a:spLocks noChangeArrowheads="1"/>
          </p:cNvSpPr>
          <p:nvPr/>
        </p:nvSpPr>
        <p:spPr bwMode="auto">
          <a:xfrm>
            <a:off x="5795963" y="6042025"/>
            <a:ext cx="280828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FF00"/>
                </a:solidFill>
              </a:rPr>
              <a:t>会发生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3996" name="AutoShape 12"/>
          <p:cNvSpPr>
            <a:spLocks noChangeArrowheads="1"/>
          </p:cNvSpPr>
          <p:nvPr/>
        </p:nvSpPr>
        <p:spPr bwMode="auto">
          <a:xfrm>
            <a:off x="2874963" y="6002338"/>
            <a:ext cx="587375" cy="8318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997" name="AutoShape 13"/>
          <p:cNvSpPr>
            <a:spLocks noChangeArrowheads="1"/>
          </p:cNvSpPr>
          <p:nvPr/>
        </p:nvSpPr>
        <p:spPr bwMode="auto">
          <a:xfrm>
            <a:off x="4746625" y="6002338"/>
            <a:ext cx="587375" cy="8318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493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17588"/>
            <a:ext cx="4110038" cy="586957"/>
          </a:xfrm>
          <a:noFill/>
        </p:spPr>
        <p:txBody>
          <a:bodyPr wrap="square" lIns="90000" tIns="46800" rIns="90000" bIns="4680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SG" altLang="en-US" sz="3200" b="1" i="1" dirty="0">
                <a:latin typeface="Comic Sans MS" charset="0"/>
                <a:ea typeface="ＭＳ Ｐゴシック" charset="0"/>
                <a:cs typeface="ＭＳ Ｐゴシック" charset="0"/>
              </a:rPr>
              <a:t>原</a:t>
            </a:r>
            <a:r>
              <a:rPr lang="zh-SG" altLang="en-US" sz="3200" b="1" i="1" dirty="0" smtClean="0">
                <a:latin typeface="Comic Sans MS" charset="0"/>
                <a:ea typeface="ＭＳ Ｐゴシック" charset="0"/>
                <a:cs typeface="ＭＳ Ｐゴシック" charset="0"/>
              </a:rPr>
              <a:t>则</a:t>
            </a:r>
            <a:r>
              <a:rPr lang="zh-CN" altLang="en-US" sz="3200" b="1" i="1" dirty="0" smtClean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i="1" dirty="0" smtClean="0">
                <a:latin typeface="Comic Sans MS" charset="0"/>
                <a:ea typeface="ＭＳ Ｐゴシック" charset="0"/>
                <a:cs typeface="ＭＳ Ｐゴシック" charset="0"/>
              </a:rPr>
              <a:t>#</a:t>
            </a:r>
            <a:r>
              <a:rPr lang="en-US" sz="3200" b="1" i="1" dirty="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391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9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9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8" grpId="0" build="allAtOnce" animBg="1"/>
      <p:bldP spid="553993" grpId="0"/>
      <p:bldP spid="553994" grpId="0"/>
      <p:bldP spid="553995" grpId="0"/>
      <p:bldP spid="553996" grpId="0" animBg="1"/>
      <p:bldP spid="55399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4" descr="Pict102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66157"/>
            <a:ext cx="9144000" cy="6391844"/>
          </a:xfrm>
          <a:gradFill rotWithShape="1">
            <a:gsLst>
              <a:gs pos="0">
                <a:srgbClr val="FFCCFF"/>
              </a:gs>
              <a:gs pos="50000">
                <a:srgbClr val="FFCCFF"/>
              </a:gs>
              <a:gs pos="100000">
                <a:srgbClr val="FFCCFF"/>
              </a:gs>
            </a:gsLst>
            <a:lin ang="5400000" scaled="1"/>
          </a:gradFill>
        </p:spPr>
      </p:pic>
      <p:sp>
        <p:nvSpPr>
          <p:cNvPr id="582669" name="Rectangle 13"/>
          <p:cNvSpPr>
            <a:spLocks noChangeArrowheads="1"/>
          </p:cNvSpPr>
          <p:nvPr/>
        </p:nvSpPr>
        <p:spPr bwMode="auto">
          <a:xfrm>
            <a:off x="4859338" y="6237288"/>
            <a:ext cx="2952750" cy="620712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2672" name="Rectangle 16"/>
          <p:cNvSpPr>
            <a:spLocks noChangeArrowheads="1"/>
          </p:cNvSpPr>
          <p:nvPr/>
        </p:nvSpPr>
        <p:spPr bwMode="auto">
          <a:xfrm>
            <a:off x="3584059" y="4437063"/>
            <a:ext cx="2432828" cy="720725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2673" name="Rectangle 17"/>
          <p:cNvSpPr>
            <a:spLocks noChangeArrowheads="1"/>
          </p:cNvSpPr>
          <p:nvPr/>
        </p:nvSpPr>
        <p:spPr bwMode="auto">
          <a:xfrm>
            <a:off x="2601655" y="4437063"/>
            <a:ext cx="1439862" cy="720725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2675" name="AutoShape 19"/>
          <p:cNvSpPr>
            <a:spLocks noChangeArrowheads="1"/>
          </p:cNvSpPr>
          <p:nvPr/>
        </p:nvSpPr>
        <p:spPr bwMode="auto">
          <a:xfrm>
            <a:off x="2987675" y="5084763"/>
            <a:ext cx="936625" cy="503237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2681" name="AutoShape 25"/>
          <p:cNvSpPr>
            <a:spLocks noChangeArrowheads="1"/>
          </p:cNvSpPr>
          <p:nvPr/>
        </p:nvSpPr>
        <p:spPr bwMode="auto">
          <a:xfrm>
            <a:off x="4859338" y="5084763"/>
            <a:ext cx="1049337" cy="503237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80" name="TextBox 19"/>
          <p:cNvSpPr txBox="1">
            <a:spLocks noChangeArrowheads="1"/>
          </p:cNvSpPr>
          <p:nvPr/>
        </p:nvSpPr>
        <p:spPr bwMode="auto">
          <a:xfrm>
            <a:off x="1857375" y="3071813"/>
            <a:ext cx="1143000" cy="7143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MS PGothic" pitchFamily="34" charset="-128"/>
              </a:rPr>
              <a:t>被</a:t>
            </a:r>
            <a:r>
              <a:rPr lang="ja-JP" altLang="en-US" sz="1400" dirty="0" smtClean="0">
                <a:solidFill>
                  <a:srgbClr val="000000"/>
                </a:solidFill>
                <a:latin typeface="MS PGothic" pitchFamily="34" charset="-128"/>
              </a:rPr>
              <a:t>提</a:t>
            </a: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cs typeface="Arial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charset="0"/>
                <a:cs typeface="Arial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cs typeface="Arial" charset="0"/>
              </a:rPr>
              <a:t>3:10</a:t>
            </a:r>
          </a:p>
        </p:txBody>
      </p:sp>
      <p:sp>
        <p:nvSpPr>
          <p:cNvPr id="582682" name="AutoShape 26"/>
          <p:cNvSpPr>
            <a:spLocks noChangeArrowheads="1"/>
          </p:cNvSpPr>
          <p:nvPr/>
        </p:nvSpPr>
        <p:spPr bwMode="auto">
          <a:xfrm>
            <a:off x="5651500" y="5445125"/>
            <a:ext cx="1049338" cy="503238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79" name="TextBox 18"/>
          <p:cNvSpPr txBox="1">
            <a:spLocks noChangeArrowheads="1"/>
          </p:cNvSpPr>
          <p:nvPr/>
        </p:nvSpPr>
        <p:spPr bwMode="auto">
          <a:xfrm>
            <a:off x="1244431" y="3071813"/>
            <a:ext cx="898043" cy="5715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教会揭露</a:t>
            </a:r>
            <a:endParaRPr lang="en-US" sz="1400" b="1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582685" name="AutoShape 29"/>
          <p:cNvSpPr>
            <a:spLocks noChangeArrowheads="1"/>
          </p:cNvSpPr>
          <p:nvPr/>
        </p:nvSpPr>
        <p:spPr bwMode="auto">
          <a:xfrm>
            <a:off x="6333738" y="5949950"/>
            <a:ext cx="1049338" cy="503238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74" name="Rectangle 31" descr="Purple mesh"/>
          <p:cNvSpPr>
            <a:spLocks noGrp="1" noChangeArrowheads="1"/>
          </p:cNvSpPr>
          <p:nvPr>
            <p:ph type="title"/>
          </p:nvPr>
        </p:nvSpPr>
        <p:spPr>
          <a:xfrm>
            <a:off x="271375" y="356052"/>
            <a:ext cx="8249818" cy="833178"/>
          </a:xfrm>
          <a:blipFill dpi="0" rotWithShape="0">
            <a:blip r:embed="rId3"/>
            <a:srcRect/>
            <a:tile tx="0" ty="0" sx="100000" sy="100000" flip="none" algn="tl"/>
          </a:blipFill>
          <a:ln w="28575" cap="flat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启 示 录 </a:t>
            </a:r>
            <a:r>
              <a:rPr lang="zh-CN" altLang="en-US" sz="48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的 年 表</a:t>
            </a:r>
            <a:endParaRPr lang="en-US" sz="4800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90475" name="TextBox 14"/>
          <p:cNvSpPr txBox="1">
            <a:spLocks noChangeArrowheads="1"/>
          </p:cNvSpPr>
          <p:nvPr/>
        </p:nvSpPr>
        <p:spPr bwMode="auto">
          <a:xfrm>
            <a:off x="142875" y="1928813"/>
            <a:ext cx="1143000" cy="10715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16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“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你看到什么</a:t>
            </a:r>
            <a:r>
              <a:rPr lang="en-US" altLang="zh-TW" sz="16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”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16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(1:19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)</a:t>
            </a:r>
            <a:endParaRPr lang="en-US" sz="1600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第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1 </a:t>
            </a:r>
            <a:r>
              <a:rPr lang="zh-CN" altLang="en-US" sz="16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章</a:t>
            </a:r>
            <a:endParaRPr lang="en-US" sz="1600" b="1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</p:txBody>
      </p:sp>
      <p:sp>
        <p:nvSpPr>
          <p:cNvPr id="190476" name="TextBox 15"/>
          <p:cNvSpPr txBox="1">
            <a:spLocks noChangeArrowheads="1"/>
          </p:cNvSpPr>
          <p:nvPr/>
        </p:nvSpPr>
        <p:spPr bwMode="auto">
          <a:xfrm>
            <a:off x="1209890" y="1928813"/>
            <a:ext cx="1143000" cy="10715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“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现在是什么</a:t>
            </a:r>
            <a:r>
              <a:rPr lang="en-US" altLang="ja-JP" sz="1600" b="1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”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(1:19b)</a:t>
            </a:r>
            <a:endParaRPr lang="en-US" sz="1600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000000"/>
                </a:solidFill>
                <a:latin typeface="Arial"/>
                <a:ea typeface="NSimSun" pitchFamily="49" charset="-122"/>
                <a:cs typeface="Arial"/>
              </a:rPr>
              <a:t>第 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2–3 </a:t>
            </a:r>
            <a:r>
              <a:rPr lang="zh-TW" altLang="en-US" sz="1600" b="1" dirty="0">
                <a:solidFill>
                  <a:srgbClr val="000000"/>
                </a:solidFill>
                <a:latin typeface="Arial"/>
                <a:ea typeface="NSimSun" pitchFamily="49" charset="-122"/>
                <a:cs typeface="Arial"/>
              </a:rPr>
              <a:t>章</a:t>
            </a:r>
            <a:endParaRPr lang="en-US" sz="1600" b="1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</p:txBody>
      </p:sp>
      <p:sp>
        <p:nvSpPr>
          <p:cNvPr id="190477" name="TextBox 16"/>
          <p:cNvSpPr txBox="1">
            <a:spLocks noChangeArrowheads="1"/>
          </p:cNvSpPr>
          <p:nvPr/>
        </p:nvSpPr>
        <p:spPr bwMode="auto">
          <a:xfrm>
            <a:off x="4357688" y="1955273"/>
            <a:ext cx="1928812" cy="809756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“</a:t>
            </a:r>
            <a:r>
              <a:rPr lang="zh-CN" altLang="en-US" sz="1600" b="1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以后会发生什么</a:t>
            </a:r>
            <a:r>
              <a:rPr lang="en-US" altLang="ja-JP" sz="1600" b="1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”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第 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4–22 </a:t>
            </a:r>
            <a:r>
              <a:rPr lang="zh-CN" altLang="en-US" sz="1600" b="1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章</a:t>
            </a:r>
            <a:endParaRPr lang="en-US" altLang="zh-CN" sz="1600" b="1" dirty="0" smtClean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</p:txBody>
      </p:sp>
      <p:sp>
        <p:nvSpPr>
          <p:cNvPr id="190478" name="TextBox 17"/>
          <p:cNvSpPr txBox="1">
            <a:spLocks noChangeArrowheads="1"/>
          </p:cNvSpPr>
          <p:nvPr/>
        </p:nvSpPr>
        <p:spPr bwMode="auto">
          <a:xfrm>
            <a:off x="285750" y="3071813"/>
            <a:ext cx="785813" cy="5715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基督揭露</a:t>
            </a:r>
            <a:endParaRPr lang="en-US" sz="1400" b="1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190482" name="TextBox 21"/>
          <p:cNvSpPr txBox="1">
            <a:spLocks noChangeArrowheads="1"/>
          </p:cNvSpPr>
          <p:nvPr/>
        </p:nvSpPr>
        <p:spPr bwMode="auto">
          <a:xfrm>
            <a:off x="4689543" y="3627776"/>
            <a:ext cx="1443348" cy="203149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</a:rPr>
              <a:t>下半年</a:t>
            </a:r>
            <a:endParaRPr lang="en-US" sz="1400" b="1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</p:txBody>
      </p:sp>
      <p:sp>
        <p:nvSpPr>
          <p:cNvPr id="190483" name="TextBox 22"/>
          <p:cNvSpPr txBox="1">
            <a:spLocks noChangeArrowheads="1"/>
          </p:cNvSpPr>
          <p:nvPr/>
        </p:nvSpPr>
        <p:spPr bwMode="auto">
          <a:xfrm>
            <a:off x="3223942" y="3071813"/>
            <a:ext cx="1633808" cy="7143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苦难</a:t>
            </a:r>
            <a:endParaRPr lang="en-US" sz="1400" b="1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Narrow" charset="0"/>
                <a:cs typeface="Arial" charset="0"/>
              </a:rPr>
              <a:t>4:1 – 19:10</a:t>
            </a:r>
          </a:p>
        </p:txBody>
      </p:sp>
      <p:sp>
        <p:nvSpPr>
          <p:cNvPr id="190484" name="TextBox 23"/>
          <p:cNvSpPr txBox="1">
            <a:spLocks noChangeArrowheads="1"/>
          </p:cNvSpPr>
          <p:nvPr/>
        </p:nvSpPr>
        <p:spPr bwMode="auto">
          <a:xfrm>
            <a:off x="6733159" y="3032927"/>
            <a:ext cx="839216" cy="49943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第二</a:t>
            </a:r>
            <a:r>
              <a:rPr lang="en-US" altLang="zh-CN" sz="1400" b="1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/>
            </a:r>
            <a:br>
              <a:rPr lang="en-US" altLang="zh-CN" sz="1400" b="1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</a:br>
            <a:r>
              <a:rPr lang="zh-CN" altLang="en-US" sz="1400" b="1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次</a:t>
            </a:r>
            <a:r>
              <a:rPr lang="zh-CN" altLang="en-US" sz="1400" b="1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来</a:t>
            </a:r>
            <a:endParaRPr lang="en-US" sz="1400" b="1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</p:txBody>
      </p:sp>
      <p:sp>
        <p:nvSpPr>
          <p:cNvPr id="190485" name="TextBox 24"/>
          <p:cNvSpPr txBox="1">
            <a:spLocks noChangeArrowheads="1"/>
          </p:cNvSpPr>
          <p:nvPr/>
        </p:nvSpPr>
        <p:spPr bwMode="auto">
          <a:xfrm>
            <a:off x="7572375" y="3073177"/>
            <a:ext cx="1143000" cy="5000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千禧年</a:t>
            </a:r>
            <a:endParaRPr lang="en-US" altLang="ja-JP" sz="1400" b="1" dirty="0">
              <a:solidFill>
                <a:srgbClr val="000000"/>
              </a:solidFill>
              <a:latin typeface="Arial"/>
              <a:ea typeface="SimSun" pitchFamily="2" charset="-122"/>
              <a:cs typeface="Arial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</p:txBody>
      </p:sp>
      <p:sp>
        <p:nvSpPr>
          <p:cNvPr id="190486" name="TextBox 25"/>
          <p:cNvSpPr txBox="1">
            <a:spLocks noChangeArrowheads="1"/>
          </p:cNvSpPr>
          <p:nvPr/>
        </p:nvSpPr>
        <p:spPr bwMode="auto">
          <a:xfrm>
            <a:off x="8312408" y="3460748"/>
            <a:ext cx="714375" cy="5000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000000"/>
                </a:solidFill>
                <a:latin typeface="Arial"/>
                <a:ea typeface="SimSun" pitchFamily="2" charset="-122"/>
                <a:cs typeface="Arial"/>
              </a:rPr>
              <a:t>永恒的状态</a:t>
            </a:r>
            <a:endParaRPr lang="en-US" sz="1600" b="1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</p:txBody>
      </p:sp>
      <p:cxnSp>
        <p:nvCxnSpPr>
          <p:cNvPr id="190487" name="Straight Arrow Connector 27"/>
          <p:cNvCxnSpPr>
            <a:cxnSpLocks noChangeShapeType="1"/>
          </p:cNvCxnSpPr>
          <p:nvPr/>
        </p:nvCxnSpPr>
        <p:spPr bwMode="auto">
          <a:xfrm rot="16200000" flipV="1">
            <a:off x="8104981" y="4104482"/>
            <a:ext cx="357187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488" name="TextBox 30"/>
          <p:cNvSpPr txBox="1">
            <a:spLocks noChangeArrowheads="1"/>
          </p:cNvSpPr>
          <p:nvPr/>
        </p:nvSpPr>
        <p:spPr bwMode="auto">
          <a:xfrm>
            <a:off x="7902457" y="4272740"/>
            <a:ext cx="761432" cy="7858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</a:rPr>
              <a:t>白色的大宝座的审判</a:t>
            </a:r>
            <a:endParaRPr lang="en-US" sz="1200" b="1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</p:txBody>
      </p:sp>
      <p:sp>
        <p:nvSpPr>
          <p:cNvPr id="582667" name="Oval 11"/>
          <p:cNvSpPr>
            <a:spLocks noChangeArrowheads="1"/>
          </p:cNvSpPr>
          <p:nvPr/>
        </p:nvSpPr>
        <p:spPr bwMode="auto">
          <a:xfrm>
            <a:off x="2318265" y="1412875"/>
            <a:ext cx="6804025" cy="45370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92" name="Text Box 30"/>
          <p:cNvSpPr txBox="1">
            <a:spLocks noChangeArrowheads="1"/>
          </p:cNvSpPr>
          <p:nvPr/>
        </p:nvSpPr>
        <p:spPr bwMode="auto">
          <a:xfrm>
            <a:off x="8488363" y="4763"/>
            <a:ext cx="6953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cs typeface="Arial" charset="0"/>
              </a:rPr>
              <a:t>340</a:t>
            </a:r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417073" y="6155119"/>
            <a:ext cx="2947983" cy="586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cs typeface="Arial" charset="0"/>
              </a:rPr>
              <a:t>Copyright 1989 Rick Griffith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 Narrow" charset="0"/>
                <a:cs typeface="Arial" charset="0"/>
              </a:rPr>
              <a:t>Adapted from a chart by J. D. Pentecost</a:t>
            </a:r>
          </a:p>
        </p:txBody>
      </p:sp>
      <p:sp>
        <p:nvSpPr>
          <p:cNvPr id="190481" name="TextBox 20"/>
          <p:cNvSpPr txBox="1">
            <a:spLocks noChangeArrowheads="1"/>
          </p:cNvSpPr>
          <p:nvPr/>
        </p:nvSpPr>
        <p:spPr bwMode="auto">
          <a:xfrm>
            <a:off x="2403543" y="3627776"/>
            <a:ext cx="1443348" cy="203149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</a:rPr>
              <a:t>上半</a:t>
            </a:r>
            <a:endParaRPr lang="en-US" sz="1400" b="1" dirty="0" smtClean="0">
              <a:solidFill>
                <a:srgbClr val="000000"/>
              </a:solidFill>
              <a:latin typeface="Arial Narrow" charset="0"/>
              <a:cs typeface="Arial" charset="0"/>
            </a:endParaRPr>
          </a:p>
        </p:txBody>
      </p:sp>
      <p:sp>
        <p:nvSpPr>
          <p:cNvPr id="582666" name="Oval 10"/>
          <p:cNvSpPr>
            <a:spLocks noChangeArrowheads="1"/>
          </p:cNvSpPr>
          <p:nvPr/>
        </p:nvSpPr>
        <p:spPr bwMode="auto">
          <a:xfrm>
            <a:off x="1265023" y="1412875"/>
            <a:ext cx="1047097" cy="42481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2668" name="Oval 12"/>
          <p:cNvSpPr>
            <a:spLocks noChangeArrowheads="1"/>
          </p:cNvSpPr>
          <p:nvPr/>
        </p:nvSpPr>
        <p:spPr bwMode="auto">
          <a:xfrm>
            <a:off x="110910" y="1412875"/>
            <a:ext cx="1150938" cy="42481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30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8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8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8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8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8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8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8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8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82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82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9" grpId="0" animBg="1"/>
      <p:bldP spid="582669" grpId="1" animBg="1"/>
      <p:bldP spid="582672" grpId="0" animBg="1"/>
      <p:bldP spid="582672" grpId="1" animBg="1"/>
      <p:bldP spid="582673" grpId="0" animBg="1"/>
      <p:bldP spid="582673" grpId="1" animBg="1"/>
      <p:bldP spid="582675" grpId="0" animBg="1"/>
      <p:bldP spid="582675" grpId="1" animBg="1"/>
      <p:bldP spid="582681" grpId="0" animBg="1"/>
      <p:bldP spid="582681" grpId="1" animBg="1"/>
      <p:bldP spid="582682" grpId="0" animBg="1"/>
      <p:bldP spid="582682" grpId="1" animBg="1"/>
      <p:bldP spid="582685" grpId="0" animBg="1"/>
      <p:bldP spid="582685" grpId="1" animBg="1"/>
      <p:bldP spid="582667" grpId="0" animBg="1"/>
      <p:bldP spid="582667" grpId="1" animBg="1"/>
      <p:bldP spid="582666" grpId="0" animBg="1"/>
      <p:bldP spid="582666" grpId="1" animBg="1"/>
      <p:bldP spid="582668" grpId="0" animBg="1"/>
      <p:bldP spid="5826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874"/>
            </a:gs>
            <a:gs pos="100000">
              <a:srgbClr val="6F79F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240713" cy="649288"/>
          </a:xfrm>
          <a:prstGeom prst="rect">
            <a:avLst/>
          </a:prstGeom>
          <a:solidFill>
            <a:srgbClr val="660066"/>
          </a:solidFill>
          <a:ln w="9525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107763" dir="13500000" algn="ctr" rotWithShape="0">
              <a:schemeClr val="tx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按照通常意义上的，除非它是胡说八道</a:t>
            </a:r>
            <a:r>
              <a:rPr lang="zh-CN" altLang="en-US" sz="32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 </a:t>
            </a:r>
            <a:endParaRPr lang="en-US" altLang="zh-CN" sz="3200" b="1">
              <a:solidFill>
                <a:srgbClr val="FFFFFF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42988" y="2312988"/>
            <a:ext cx="6438279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144,000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以色列的见证人</a:t>
            </a:r>
            <a:r>
              <a:rPr lang="zh-CN" altLang="en-US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(7:4)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066800" y="2970213"/>
            <a:ext cx="5506934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1000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年的圣徒统治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(20:4)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042988" y="4283075"/>
            <a:ext cx="4311093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3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天半的死亡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(11:9)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042988" y="3625850"/>
            <a:ext cx="4638106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1260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天的预告 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(11:3)</a:t>
            </a:r>
          </a:p>
        </p:txBody>
      </p:sp>
      <p:sp>
        <p:nvSpPr>
          <p:cNvPr id="582663" name="Text Box 13"/>
          <p:cNvSpPr txBox="1">
            <a:spLocks noChangeArrowheads="1"/>
          </p:cNvSpPr>
          <p:nvPr/>
        </p:nvSpPr>
        <p:spPr bwMode="auto">
          <a:xfrm>
            <a:off x="395288" y="1031875"/>
            <a:ext cx="3671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原则</a:t>
            </a:r>
            <a:r>
              <a:rPr lang="en-US" altLang="zh-CN" sz="3200" b="1" i="1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#1: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042988" y="4940300"/>
            <a:ext cx="5410753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</a:pPr>
            <a:r>
              <a:rPr lang="zh-CN" altLang="en-US" sz="3200" b="1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伯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拉大河的水涸乾 </a:t>
            </a:r>
            <a:r>
              <a:rPr lang="en-US" altLang="zh-CN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(16:12)</a:t>
            </a:r>
          </a:p>
        </p:txBody>
      </p:sp>
      <p:sp>
        <p:nvSpPr>
          <p:cNvPr id="58266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2250"/>
            <a:ext cx="8610600" cy="784225"/>
          </a:xfrm>
          <a:solidFill>
            <a:srgbClr val="660066"/>
          </a:solidFill>
          <a:ln w="22225" cap="flat">
            <a:solidFill>
              <a:srgbClr val="FF0000"/>
            </a:solidFill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  <a:ea typeface="SimSun" pitchFamily="2" charset="-122"/>
              </a:rPr>
              <a:t>解经的四个原则</a:t>
            </a:r>
            <a:endParaRPr lang="en-US" altLang="zh-CN" sz="5200" dirty="0" smtClean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42988" y="5601035"/>
            <a:ext cx="5862800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重量（</a:t>
            </a:r>
            <a:r>
              <a:rPr lang="en-US" altLang="zh-CN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75 </a:t>
            </a:r>
            <a:r>
              <a:rPr lang="zh-CN" altLang="en-US" sz="3200" b="1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磅</a:t>
            </a:r>
            <a:r>
              <a:rPr lang="zh-CN" altLang="en-US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冰雹） </a:t>
            </a:r>
            <a:r>
              <a:rPr lang="en-US" altLang="zh-CN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(16:21)</a:t>
            </a:r>
            <a:endParaRPr lang="en-US" altLang="zh-CN" sz="3200" b="1" dirty="0">
              <a:solidFill>
                <a:srgbClr val="DAE9FC"/>
              </a:solidFill>
              <a:ea typeface="SimSun" pitchFamily="2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6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8" grpId="0" animBg="1"/>
      <p:bldP spid="12299" grpId="0" animBg="1"/>
      <p:bldP spid="12300" grpId="0" animBg="1"/>
      <p:bldP spid="12302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700213"/>
          </a:xfrm>
          <a:gradFill rotWithShape="0">
            <a:gsLst>
              <a:gs pos="0">
                <a:srgbClr val="AC1D73"/>
              </a:gs>
              <a:gs pos="100000">
                <a:srgbClr val="500D35"/>
              </a:gs>
            </a:gsLst>
            <a:path path="shape">
              <a:fillToRect l="50000" t="50000" r="50000" b="50000"/>
            </a:path>
          </a:gradFill>
          <a:effectLst>
            <a:outerShdw dist="107763" dir="135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pitchFamily="2" charset="-122"/>
                <a:cs typeface="Arial"/>
              </a:rPr>
              <a:t>将 来 的 恩 惠 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pitchFamily="2" charset="-122"/>
                <a:cs typeface="Arial"/>
              </a:rPr>
              <a:t>(19-20</a:t>
            </a:r>
            <a:r>
              <a:rPr lang="zh-CN" altLang="en-US" sz="4800" b="1" dirty="0" smtClean="0">
                <a:solidFill>
                  <a:schemeClr val="bg1"/>
                </a:solidFill>
                <a:latin typeface="Arial"/>
                <a:ea typeface="SimSun" pitchFamily="2" charset="-122"/>
                <a:cs typeface="Arial"/>
              </a:rPr>
              <a:t>章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pitchFamily="2" charset="-122"/>
                <a:cs typeface="Arial"/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4" y="2133600"/>
            <a:ext cx="3398838" cy="4724400"/>
            <a:chOff x="3744" y="1344"/>
            <a:chExt cx="2141" cy="2976"/>
          </a:xfrm>
        </p:grpSpPr>
        <p:pic>
          <p:nvPicPr>
            <p:cNvPr id="765962" name="Picture 4" descr="img83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4" t="13846" r="18367"/>
            <a:stretch>
              <a:fillRect/>
            </a:stretch>
          </p:blipFill>
          <p:spPr bwMode="auto">
            <a:xfrm>
              <a:off x="3744" y="1344"/>
              <a:ext cx="2016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043" name="Rectangle 5"/>
            <p:cNvSpPr>
              <a:spLocks noChangeArrowheads="1"/>
            </p:cNvSpPr>
            <p:nvPr/>
          </p:nvSpPr>
          <p:spPr bwMode="auto">
            <a:xfrm>
              <a:off x="3753" y="1854"/>
              <a:ext cx="2132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</p:spPr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  <a:t>天 堂 </a:t>
              </a:r>
              <a:br>
                <a:rPr lang="zh-CN" altLang="en-US" sz="44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</a:br>
              <a:r>
                <a:rPr lang="en-US" altLang="zh-CN" sz="36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  <a:t>(21-22 </a:t>
              </a:r>
              <a:r>
                <a:rPr lang="zh-CN" altLang="en-US" sz="36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  <a:t>章</a:t>
              </a:r>
              <a:r>
                <a:rPr lang="en-US" altLang="zh-CN" sz="36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  <a:t>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-152400" y="2971800"/>
            <a:ext cx="3097213" cy="3886200"/>
            <a:chOff x="-96" y="1872"/>
            <a:chExt cx="1951" cy="2448"/>
          </a:xfrm>
        </p:grpSpPr>
        <p:pic>
          <p:nvPicPr>
            <p:cNvPr id="765960" name="Picture 13" descr="Rev 19 Second 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" y="1872"/>
              <a:ext cx="174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041" name="Rectangle 8"/>
            <p:cNvSpPr>
              <a:spLocks noChangeArrowheads="1"/>
            </p:cNvSpPr>
            <p:nvPr/>
          </p:nvSpPr>
          <p:spPr bwMode="auto">
            <a:xfrm>
              <a:off x="-96" y="3202"/>
              <a:ext cx="1951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</p:spPr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4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  <a:t>再 來</a:t>
              </a:r>
              <a:r>
                <a:rPr lang="zh-CN" altLang="en-US" sz="44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  <a:t/>
              </a:r>
              <a:br>
                <a:rPr lang="zh-CN" altLang="en-US" sz="44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</a:br>
              <a:r>
                <a:rPr lang="en-US" altLang="zh-CN" sz="36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  <a:t>(19 </a:t>
              </a:r>
              <a:r>
                <a:rPr lang="zh-CN" altLang="en-US" sz="36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  <a:t>章</a:t>
              </a:r>
              <a:r>
                <a:rPr lang="en-US" altLang="zh-CN" sz="3600" b="1" dirty="0">
                  <a:solidFill>
                    <a:srgbClr val="FFFFFF"/>
                  </a:solidFill>
                  <a:latin typeface="Arial"/>
                  <a:ea typeface="SimSun" pitchFamily="2" charset="-122"/>
                  <a:cs typeface="Arial"/>
                </a:rPr>
                <a:t>)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667000" y="2514600"/>
            <a:ext cx="3460750" cy="4343400"/>
            <a:chOff x="1680" y="1584"/>
            <a:chExt cx="2180" cy="2736"/>
          </a:xfrm>
        </p:grpSpPr>
        <p:pic>
          <p:nvPicPr>
            <p:cNvPr id="765958" name="Picture 10" descr="king-of-kings"/>
            <p:cNvPicPr>
              <a:picLocks noChangeAspect="1" noChangeArrowheads="1"/>
            </p:cNvPicPr>
            <p:nvPr/>
          </p:nvPicPr>
          <p:blipFill>
            <a:blip r:embed="rId6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26923" r="29167"/>
            <a:stretch>
              <a:fillRect/>
            </a:stretch>
          </p:blipFill>
          <p:spPr bwMode="auto">
            <a:xfrm>
              <a:off x="1728" y="1584"/>
              <a:ext cx="2132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039" name="Rectangle 11"/>
            <p:cNvSpPr>
              <a:spLocks noChangeArrowheads="1"/>
            </p:cNvSpPr>
            <p:nvPr/>
          </p:nvSpPr>
          <p:spPr bwMode="auto">
            <a:xfrm>
              <a:off x="1680" y="2640"/>
              <a:ext cx="2180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</p:spPr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400" b="1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千 </a:t>
              </a:r>
              <a:r>
                <a:rPr lang="zh-CN" altLang="en-US" sz="4400" b="1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禧</a:t>
              </a:r>
              <a:r>
                <a:rPr lang="zh-TW" altLang="en-US" sz="4400" b="1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 年</a:t>
              </a:r>
              <a:r>
                <a:rPr lang="zh-CN" altLang="en-US" sz="4400" b="1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 </a:t>
              </a:r>
              <a:br>
                <a:rPr lang="zh-CN" altLang="en-US" sz="4400" b="1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</a:br>
              <a:r>
                <a:rPr lang="en-US" altLang="zh-CN" sz="3600" b="1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(20 </a:t>
              </a:r>
              <a:r>
                <a:rPr lang="zh-CN" altLang="en-US" sz="3600" b="1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章</a:t>
              </a:r>
              <a:r>
                <a:rPr lang="en-US" altLang="zh-CN" sz="3600" b="1">
                  <a:solidFill>
                    <a:srgbClr val="000000"/>
                  </a:solidFill>
                  <a:latin typeface="Arial"/>
                  <a:ea typeface="SimSun" pitchFamily="2" charset="-122"/>
                  <a:cs typeface="Arial"/>
                </a:rPr>
                <a:t>)</a:t>
              </a:r>
            </a:p>
          </p:txBody>
        </p:sp>
      </p:grpSp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rgbClr val="01020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Dr. Rick Griffith • Singapore Bible College • biblestudydownloads.com</a:t>
            </a:r>
          </a:p>
        </p:txBody>
      </p:sp>
    </p:spTree>
    <p:extLst>
      <p:ext uri="{BB962C8B-B14F-4D97-AF65-F5344CB8AC3E}">
        <p14:creationId xmlns:p14="http://schemas.microsoft.com/office/powerpoint/2010/main" val="225783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5963" y="0"/>
            <a:ext cx="2916237" cy="400526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latin typeface="Times New Roman"/>
                <a:ea typeface="SimSun" pitchFamily="2" charset="-122"/>
              </a:rPr>
              <a:t>天 使 拿 著 大 链 子</a:t>
            </a:r>
            <a:r>
              <a:rPr lang="zh-CN" altLang="en-US" sz="4000" b="1" dirty="0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/>
            </a:r>
            <a:br>
              <a:rPr lang="zh-CN" altLang="en-US" sz="4000" b="1" dirty="0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</a:br>
            <a:r>
              <a:rPr lang="en-US" altLang="zh-CN" sz="4000" b="1" dirty="0">
                <a:solidFill>
                  <a:srgbClr val="FFFFFF"/>
                </a:solidFill>
                <a:latin typeface="Arial" pitchFamily="34" charset="0"/>
                <a:ea typeface="SimSun" pitchFamily="2" charset="-122"/>
              </a:rPr>
              <a:t>(20:1)</a:t>
            </a: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05923" name="Picture 1" descr="Rev 20 Angels with Ch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"/>
          <a:stretch>
            <a:fillRect/>
          </a:stretch>
        </p:blipFill>
        <p:spPr bwMode="auto">
          <a:xfrm>
            <a:off x="0" y="0"/>
            <a:ext cx="5470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08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0"/>
            <a:ext cx="3962400" cy="6477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zh-CN" altLang="en-US" sz="4800" b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“他捉住那龙</a:t>
            </a:r>
            <a:r>
              <a:rPr lang="en-US" altLang="zh-CN" sz="4800" b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…</a:t>
            </a:r>
            <a:r>
              <a:rPr lang="zh-CN" altLang="en-US" sz="4800" b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把他捆绑一千年，扔在无底坑里，将无底坑关闭，用印封上”</a:t>
            </a:r>
            <a:br>
              <a:rPr lang="zh-CN" altLang="en-US" sz="4800" b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</a:br>
            <a:r>
              <a:rPr lang="en-US" altLang="zh-CN" sz="4800" b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(20:2-3a)</a:t>
            </a:r>
          </a:p>
        </p:txBody>
      </p:sp>
      <p:pic>
        <p:nvPicPr>
          <p:cNvPr id="4" name="Picture 1" descr="27 Dragon Chain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63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91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6" name="Picture 1" descr="27 Dragon Chain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63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Rectangle 2"/>
          <p:cNvSpPr>
            <a:spLocks noChangeArrowheads="1"/>
          </p:cNvSpPr>
          <p:nvPr/>
        </p:nvSpPr>
        <p:spPr bwMode="auto">
          <a:xfrm>
            <a:off x="46482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无千禧年观</a:t>
            </a:r>
            <a:r>
              <a:rPr lang="zh-TW" altLang="en-US" sz="4000" b="1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说</a:t>
            </a:r>
            <a:r>
              <a:rPr lang="zh-CN" altLang="en-US" sz="40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撒旦现在被捆绑</a:t>
            </a:r>
            <a:r>
              <a:rPr lang="zh-CN" altLang="en-US" sz="4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是防止他阻碍教会的扩展 </a:t>
            </a:r>
            <a:r>
              <a:rPr lang="en-US" altLang="ja-JP" sz="32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/>
            </a:r>
            <a:br>
              <a:rPr lang="en-US" altLang="ja-JP" sz="32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</a:br>
            <a:r>
              <a:rPr lang="en-US" altLang="ja-JP" sz="32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________</a:t>
            </a:r>
            <a:br>
              <a:rPr lang="en-US" altLang="ja-JP" sz="32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</a:br>
            <a:r>
              <a:rPr lang="en-US" altLang="ja-JP" sz="32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/>
            </a:r>
            <a:br>
              <a:rPr lang="en-US" altLang="ja-JP" sz="32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</a:br>
            <a:r>
              <a:rPr lang="zh-CN" altLang="en-US" sz="4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没错，但是本文不是在谈论防止福音的广传。它说，</a:t>
            </a:r>
            <a:r>
              <a:rPr lang="zh-CN" altLang="en-US" sz="40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他不会欺骗万国</a:t>
            </a:r>
            <a:r>
              <a:rPr lang="zh-CN" altLang="en-US" sz="4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。 </a:t>
            </a:r>
            <a:endParaRPr lang="en-US" sz="400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2493818"/>
            <a:ext cx="4343400" cy="4364181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zh-CN" altLang="en-US" sz="5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现在是捆绑撒旦的时候 ？ </a:t>
            </a:r>
            <a:endParaRPr lang="en-US" sz="5400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038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5" name="Picture 9" descr="a_co_lavey_anton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839" r="22641" b="1089"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4146" name="Picture 10" descr="satanpassionofchr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  <a:solidFill>
            <a:schemeClr val="tx1"/>
          </a:solidFill>
        </p:spPr>
        <p:txBody>
          <a:bodyPr/>
          <a:lstStyle/>
          <a:p>
            <a:r>
              <a:rPr lang="zh-CN" altLang="en-US" b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撒但是否现在欺骗万国</a:t>
            </a:r>
            <a:r>
              <a:rPr lang="zh-CN" altLang="en-US" b="1" smtClean="0">
                <a:solidFill>
                  <a:schemeClr val="bg1"/>
                </a:solidFill>
                <a:latin typeface="Arial" pitchFamily="34" charset="0"/>
              </a:rPr>
              <a:t>？</a:t>
            </a:r>
            <a:r>
              <a:rPr lang="en-US" altLang="ja-JP" sz="3600" b="1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4000" b="1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457200" y="1828800"/>
            <a:ext cx="3962400" cy="23828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人怎能进壮士家里、抢夺他的家具呢、除非</a:t>
            </a:r>
            <a:r>
              <a:rPr lang="zh-CN" altLang="en-US" sz="24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先捆住那壮士</a:t>
            </a:r>
            <a:r>
              <a:rPr lang="zh-CN" altLang="en-US" sz="24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、才可以抢夺他的家财。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r>
              <a:rPr lang="en-US" altLang="zh-TW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(</a:t>
            </a:r>
            <a:r>
              <a:rPr lang="zh-TW" altLang="en-US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太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12:29</a:t>
            </a:r>
            <a:r>
              <a:rPr lang="en-US" altLang="zh-TW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)</a:t>
            </a:r>
            <a:endParaRPr lang="en-US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4724400" y="1828800"/>
            <a:ext cx="41148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baseline="300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耶稣对他们说、我曾看见撒但从天上坠落、像闪电一样。 </a:t>
            </a:r>
            <a:r>
              <a:rPr lang="zh-CN" altLang="en-US" sz="3200" b="1" baseline="30000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我已经给你们权柄、可以践踏蛇和蝎子、又胜过仇敌一切的能力</a:t>
            </a:r>
            <a:r>
              <a:rPr lang="zh-CN" altLang="en-US" sz="3200" b="1" baseline="300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、断没有甚么能害你们。</a:t>
            </a:r>
            <a:r>
              <a:rPr lang="zh-CN" altLang="en-US" sz="2800" b="1" baseline="300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b="1" baseline="3000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 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(</a:t>
            </a:r>
            <a:r>
              <a:rPr lang="zh-TW" altLang="en-US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路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 10:1</a:t>
            </a:r>
            <a:r>
              <a:rPr lang="en-US" altLang="zh-TW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8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-1</a:t>
            </a:r>
            <a:r>
              <a:rPr lang="en-US" altLang="zh-TW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9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)</a:t>
            </a:r>
            <a:endParaRPr lang="en-US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457200" y="4419600"/>
            <a:ext cx="39624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现在这世界受审判．这</a:t>
            </a:r>
            <a:r>
              <a:rPr lang="zh-CN" altLang="en-US" sz="28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世界的王要被赶出去</a:t>
            </a:r>
            <a:r>
              <a:rPr lang="zh-CN" altLang="en-US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。 </a:t>
            </a: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/>
            </a:r>
            <a:br>
              <a:rPr lang="en-US" altLang="ja-JP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</a:b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(</a:t>
            </a:r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約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John 12:31)</a:t>
            </a:r>
            <a:endParaRPr lang="en-US" sz="2000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4724400" y="4419600"/>
            <a:ext cx="41148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(</a:t>
            </a:r>
            <a:r>
              <a:rPr lang="zh-TW" altLang="en-US" sz="2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基督</a:t>
            </a:r>
            <a:r>
              <a:rPr lang="en-US" altLang="zh-TW" sz="28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)</a:t>
            </a:r>
            <a:r>
              <a:rPr lang="zh-CN" altLang="en-US" sz="28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既将一切执政的掌权的掳来、明显给众人看、就仗着十字架夸胜</a:t>
            </a:r>
            <a:r>
              <a:rPr lang="zh-CN" altLang="en-US" sz="28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。 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/>
            </a:r>
            <a:br>
              <a:rPr lang="en-US" altLang="ja-JP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</a:br>
            <a:r>
              <a:rPr lang="en-US" altLang="ja-JP" sz="24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(</a:t>
            </a:r>
            <a:r>
              <a:rPr lang="zh-TW" altLang="en-US" sz="24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西</a:t>
            </a:r>
            <a:r>
              <a:rPr lang="en-US" altLang="ja-JP" sz="24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 2:15)</a:t>
            </a:r>
            <a:endParaRPr lang="en-US" sz="2400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774152" name="Rectangle 7"/>
          <p:cNvSpPr>
            <a:spLocks noChangeArrowheads="1"/>
          </p:cNvSpPr>
          <p:nvPr/>
        </p:nvSpPr>
        <p:spPr bwMode="auto">
          <a:xfrm>
            <a:off x="2743200" y="990600"/>
            <a:ext cx="3733800" cy="838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有人说</a:t>
            </a:r>
            <a:r>
              <a:rPr lang="en-US" altLang="zh-TW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"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不</a:t>
            </a:r>
            <a:r>
              <a:rPr lang="en-US" altLang="zh-TW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"</a:t>
            </a:r>
            <a:endParaRPr lang="en-US" sz="36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animBg="1" autoUpdateAnimBg="0"/>
      <p:bldP spid="510980" grpId="0" animBg="1" autoUpdateAnimBg="0"/>
      <p:bldP spid="510981" grpId="0" animBg="1" autoUpdateAnimBg="0"/>
      <p:bldP spid="510982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3" name="Rectangle 10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776194" name="Picture 5" descr="ROARING LION-SATAN (Mediu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6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914400"/>
          </a:xfrm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1" lang="zh-CN" altLang="en-US" sz="5400" b="1" smtClean="0">
                <a:solidFill>
                  <a:schemeClr val="bg1"/>
                </a:solidFill>
                <a:latin typeface="NSimSun" pitchFamily="49" charset="-122"/>
                <a:ea typeface="NSimSun" pitchFamily="49" charset="-122"/>
              </a:rPr>
              <a:t>为什么</a:t>
            </a:r>
            <a:r>
              <a:rPr kumimoji="1" lang="zh-TW" altLang="en-US" sz="5400" b="1" smtClean="0">
                <a:solidFill>
                  <a:schemeClr val="bg1"/>
                </a:solidFill>
                <a:latin typeface="NSimSun" pitchFamily="49" charset="-122"/>
                <a:ea typeface="NSimSun" pitchFamily="49" charset="-122"/>
              </a:rPr>
              <a:t>要</a:t>
            </a:r>
            <a:r>
              <a:rPr kumimoji="1" lang="zh-CN" altLang="en-US" sz="5400" b="1" smtClean="0">
                <a:solidFill>
                  <a:schemeClr val="bg1"/>
                </a:solidFill>
                <a:latin typeface="NSimSun" pitchFamily="49" charset="-122"/>
                <a:ea typeface="NSimSun" pitchFamily="49" charset="-122"/>
              </a:rPr>
              <a:t>警觉？</a:t>
            </a:r>
            <a:r>
              <a:rPr kumimoji="1" lang="zh-CN" altLang="en-US" sz="4800" b="1" smtClean="0">
                <a:solidFill>
                  <a:schemeClr val="bg1"/>
                </a:solidFill>
                <a:ea typeface="SimSun" pitchFamily="2" charset="-122"/>
              </a:rPr>
              <a:t> </a:t>
            </a:r>
            <a:endParaRPr kumimoji="1" lang="en-US" sz="4800" smtClean="0">
              <a:solidFill>
                <a:schemeClr val="bg1"/>
              </a:solidFill>
            </a:endParaRPr>
          </a:p>
        </p:txBody>
      </p:sp>
      <p:sp>
        <p:nvSpPr>
          <p:cNvPr id="163635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698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</a:pPr>
            <a:r>
              <a:rPr kumimoji="1" lang="zh-TW" altLang="en-US" sz="4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撒旦是自由</a:t>
            </a:r>
            <a:r>
              <a:rPr kumimoji="1" lang="en-US" altLang="ja-JP" sz="4800" b="1">
                <a:solidFill>
                  <a:srgbClr val="FFFFFF"/>
                </a:solidFill>
                <a:latin typeface="Trebuchet MS" pitchFamily="34" charset="0"/>
                <a:ea typeface="SimSun" pitchFamily="2" charset="-122"/>
                <a:cs typeface="ＭＳ Ｐゴシック" charset="0"/>
              </a:rPr>
              <a:t> </a:t>
            </a:r>
            <a:r>
              <a:rPr kumimoji="1" lang="zh-TW" altLang="en-US" sz="4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的</a:t>
            </a:r>
            <a:r>
              <a:rPr kumimoji="1" lang="zh-TW" altLang="en-US" sz="4800" b="1">
                <a:solidFill>
                  <a:srgbClr val="FFFFFF"/>
                </a:solidFill>
                <a:latin typeface="Trebuchet MS" pitchFamily="34" charset="0"/>
                <a:ea typeface="ヒラギノ角ゴ Pro W3" pitchFamily="1" charset="-128"/>
                <a:cs typeface="ＭＳ Ｐゴシック" charset="0"/>
              </a:rPr>
              <a:t>  </a:t>
            </a:r>
            <a:r>
              <a:rPr kumimoji="1"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(</a:t>
            </a:r>
            <a:r>
              <a:rPr kumimoji="1" lang="zh-TW" altLang="en-US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彼前</a:t>
            </a:r>
            <a:r>
              <a:rPr kumimoji="1"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 5</a:t>
            </a:r>
            <a:r>
              <a:rPr kumimoji="1" lang="en-US" altLang="zh-TW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:8</a:t>
            </a:r>
            <a:r>
              <a:rPr kumimoji="1" lang="en-US" altLang="ja-JP" sz="3200" b="1">
                <a:solidFill>
                  <a:srgbClr val="FFFFFF"/>
                </a:solidFill>
                <a:latin typeface="Trebuchet MS" pitchFamily="34" charset="0"/>
                <a:ea typeface="SimSun" pitchFamily="2" charset="-122"/>
                <a:cs typeface="ＭＳ Ｐゴシック" charset="0"/>
              </a:rPr>
              <a:t>)</a:t>
            </a: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</a:pPr>
            <a:endParaRPr kumimoji="1" lang="en-US" sz="40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81400" y="1828800"/>
            <a:ext cx="556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0">
                <a:alpha val="75000"/>
              </a:srgbClr>
            </a:outerShdw>
          </a:effectLst>
        </p:spPr>
        <p:txBody>
          <a:bodyPr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Wingdings" pitchFamily="2" charset="2"/>
              <a:buNone/>
            </a:pPr>
            <a:r>
              <a:rPr lang="zh-CN" altLang="en-US" sz="44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务要谨守、儆醒．因为你们的仇敌魔鬼、如同吼叫的狮子、遍地游行、寻找可吞吃的人</a:t>
            </a:r>
            <a:r>
              <a:rPr lang="zh-CN" altLang="en-US" sz="4400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．</a:t>
            </a:r>
            <a:r>
              <a:rPr lang="zh-CN" altLang="en-US" sz="4400" b="1" baseline="30000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 </a:t>
            </a:r>
            <a:endParaRPr lang="en-US" sz="4400" b="1">
              <a:solidFill>
                <a:srgbClr val="FFFFFF"/>
              </a:solidFill>
              <a:latin typeface="NSimSun" pitchFamily="49" charset="-122"/>
              <a:ea typeface="NSimSun" pitchFamily="49" charset="-122"/>
              <a:cs typeface="ＭＳ Ｐゴシック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7600" y="4419600"/>
            <a:ext cx="5486400" cy="2438400"/>
          </a:xfrm>
          <a:prstGeom prst="rect">
            <a:avLst/>
          </a:prstGeom>
          <a:solidFill>
            <a:srgbClr val="02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0">
                <a:alpha val="75000"/>
              </a:srgbClr>
            </a:outerShdw>
          </a:effectLst>
        </p:spPr>
        <p:txBody>
          <a:bodyPr/>
          <a:lstStyle/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Wingdings" pitchFamily="2" charset="2"/>
              <a:buNone/>
            </a:pPr>
            <a:r>
              <a:rPr lang="zh-CN" altLang="en-US" sz="44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你们要用坚固的信心抵挡他、因为知道你们在世上的众弟兄、也是经历这样的苦难。</a:t>
            </a:r>
            <a:endParaRPr lang="en-US" sz="44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698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</a:pPr>
            <a:r>
              <a:rPr kumimoji="1" lang="zh-CN" altLang="en-US" sz="4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另一些战胜撒旦</a:t>
            </a:r>
            <a:r>
              <a:rPr kumimoji="1" lang="zh-TW" altLang="en-US" sz="4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 </a:t>
            </a:r>
            <a:r>
              <a:rPr kumimoji="1"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(</a:t>
            </a:r>
            <a:r>
              <a:rPr kumimoji="1" lang="zh-TW" altLang="en-US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彼前</a:t>
            </a:r>
            <a:r>
              <a:rPr kumimoji="1"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 5:</a:t>
            </a:r>
            <a:r>
              <a:rPr kumimoji="1" lang="en-US" altLang="ja-JP" sz="3200" b="1">
                <a:solidFill>
                  <a:srgbClr val="FFFFFF"/>
                </a:solidFill>
                <a:latin typeface="Trebuchet MS" pitchFamily="34" charset="0"/>
                <a:ea typeface="SimSun" pitchFamily="2" charset="-122"/>
                <a:cs typeface="ＭＳ Ｐゴシック" charset="0"/>
              </a:rPr>
              <a:t>:9)</a:t>
            </a:r>
            <a:endParaRPr kumimoji="1" lang="en-US" sz="3200" b="1">
              <a:solidFill>
                <a:srgbClr val="FFFFFF"/>
              </a:solidFill>
              <a:latin typeface="Trebuchet MS" pitchFamily="34" charset="0"/>
              <a:ea typeface="SimSun" pitchFamily="2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3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6355" grpId="0" build="p"/>
      <p:bldP spid="2" grpId="0" build="p"/>
      <p:bldP spid="3" grpId="0" build="p" animBg="1"/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7" name="Picture 11" descr="drago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  <a:effectLst>
            <a:outerShdw blurRad="63500" dist="35921" dir="2700000" algn="ctr" rotWithShape="0">
              <a:srgbClr val="020000">
                <a:alpha val="74997"/>
              </a:srgbClr>
            </a:outerShdw>
          </a:effectLst>
        </p:spPr>
        <p:txBody>
          <a:bodyPr/>
          <a:lstStyle/>
          <a:p>
            <a:r>
              <a:rPr lang="zh-CN" altLang="en-US" sz="4800" b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撒但是否现在欺骗万国？</a:t>
            </a:r>
            <a:endParaRPr lang="en-US" sz="4800" b="1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457200" y="1752600"/>
            <a:ext cx="3962400" cy="23828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此等不信之人、被</a:t>
            </a:r>
            <a:r>
              <a:rPr lang="zh-CN" altLang="en-US" sz="2400" b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这世界的　神</a:t>
            </a:r>
            <a:r>
              <a:rPr lang="zh-CN" altLang="en-US" sz="2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弄瞎了心眼、不叫基督荣耀福音的光照着他们．</a:t>
            </a:r>
            <a:r>
              <a:rPr lang="en-US" altLang="zh-CN" sz="2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/>
            </a:r>
            <a:br>
              <a:rPr lang="en-US" altLang="zh-CN" sz="2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</a:br>
            <a:r>
              <a:rPr lang="zh-CN" altLang="en-US" sz="2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基督本是　神的像。  </a:t>
            </a:r>
            <a:endParaRPr lang="en-US" altLang="zh-CN" sz="24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 </a:t>
            </a:r>
            <a:r>
              <a:rPr 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(</a:t>
            </a:r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林後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 4:4)</a:t>
            </a:r>
            <a:endParaRPr lang="en-US" sz="2400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457200" y="4419600"/>
            <a:ext cx="3962400" cy="2286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那时、你们在其中行事为人随从今世的风俗、</a:t>
            </a:r>
            <a:r>
              <a:rPr lang="zh-CN" altLang="en-US" sz="20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顺服空中掌权者的首领、就是现今在悖逆之子心中运行的邪灵． </a:t>
            </a:r>
            <a:r>
              <a:rPr lang="zh-CN" alt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/>
            </a:r>
            <a:br>
              <a:rPr lang="zh-CN" alt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</a:br>
            <a:r>
              <a:rPr lang="zh-CN" alt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我们从前也都在他们中间、</a:t>
            </a:r>
            <a:endParaRPr lang="en-US" altLang="ja-JP" sz="2000" b="1">
              <a:solidFill>
                <a:srgbClr val="FFFFFF"/>
              </a:solidFill>
              <a:latin typeface="Arial" pitchFamily="34" charset="0"/>
              <a:ea typeface="SimSun" pitchFamily="2" charset="-122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(</a:t>
            </a:r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弗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 2:2-3a)</a:t>
            </a:r>
            <a:endParaRPr lang="en-US" sz="2000" b="1">
              <a:solidFill>
                <a:srgbClr val="FFFFFF"/>
              </a:solidFill>
              <a:latin typeface="Arial" pitchFamily="34" charset="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512006" name="Rectangle 6"/>
          <p:cNvSpPr>
            <a:spLocks noChangeArrowheads="1"/>
          </p:cNvSpPr>
          <p:nvPr/>
        </p:nvSpPr>
        <p:spPr bwMode="auto">
          <a:xfrm>
            <a:off x="4724400" y="4419600"/>
            <a:ext cx="4114800" cy="2286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叫他们这已经被魔鬼任意掳去的、</a:t>
            </a:r>
            <a:r>
              <a:rPr lang="zh-CN" altLang="en-US" sz="24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可以醒悟、脱离他的网罗。 </a:t>
            </a:r>
            <a:r>
              <a:rPr lang="en-US" altLang="ja-JP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/>
            </a:r>
            <a:br>
              <a:rPr lang="en-US" altLang="ja-JP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</a:b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(</a:t>
            </a:r>
            <a:r>
              <a:rPr lang="zh-TW" altLang="en-US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提 太</a:t>
            </a:r>
            <a:r>
              <a:rPr lang="en-US" altLang="zh-TW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 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2:26)</a:t>
            </a:r>
            <a:endParaRPr lang="en-US" b="1">
              <a:solidFill>
                <a:srgbClr val="FFFF00"/>
              </a:solidFill>
              <a:latin typeface="Arial" pitchFamily="34" charset="0"/>
              <a:ea typeface="PMingLiU" pitchFamily="18" charset="-120"/>
              <a:cs typeface="ＭＳ Ｐゴシック" charset="0"/>
            </a:endParaRP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0" y="990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0">
                <a:alpha val="74997"/>
              </a:srgb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“</a:t>
            </a: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是</a:t>
            </a:r>
            <a:r>
              <a:rPr lang="en-US" altLang="zh-CN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”</a:t>
            </a: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看起来</a:t>
            </a:r>
            <a:r>
              <a:rPr lang="zh-TW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是</a:t>
            </a:r>
            <a:r>
              <a:rPr lang="zh-CN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明显</a:t>
            </a:r>
            <a:r>
              <a:rPr lang="zh-TW" altLang="en-US" sz="40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答案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  <a:ea typeface="ヒラギノ角ゴ Pro W3" pitchFamily="1" charset="-128"/>
                <a:cs typeface="ＭＳ Ｐゴシック" charset="0"/>
              </a:rPr>
              <a:t> </a:t>
            </a:r>
            <a:r>
              <a:rPr lang="en-US" altLang="ja-JP" sz="3600" b="1">
                <a:solidFill>
                  <a:srgbClr val="FFFFFF"/>
                </a:solidFill>
                <a:latin typeface="Arial" pitchFamily="34" charset="0"/>
                <a:ea typeface="ヒラギノ角ゴ Pro W3" pitchFamily="1" charset="-128"/>
                <a:cs typeface="ＭＳ Ｐゴシック" charset="0"/>
              </a:rPr>
              <a:t>…</a:t>
            </a:r>
            <a:endParaRPr lang="en-US" sz="3600" b="1">
              <a:solidFill>
                <a:srgbClr val="000000"/>
              </a:solidFill>
              <a:latin typeface="Arial" pitchFamily="34" charset="0"/>
              <a:ea typeface="ヒラギノ角ゴ Pro W3" pitchFamily="1" charset="-128"/>
              <a:cs typeface="ＭＳ Ｐゴシック" charset="0"/>
            </a:endParaRPr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4724400" y="1828800"/>
            <a:ext cx="4114800" cy="23622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那等人是假使徒、行事诡诈、装作基督使徒的模样。 这也不足为怪．</a:t>
            </a:r>
            <a:r>
              <a:rPr lang="en-US" altLang="zh-CN" sz="36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/>
            </a:r>
            <a:br>
              <a:rPr lang="en-US" altLang="zh-CN" sz="36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</a:br>
            <a:r>
              <a:rPr lang="zh-CN" altLang="en-US" sz="3600" b="1" baseline="300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因为连</a:t>
            </a:r>
            <a:r>
              <a:rPr lang="zh-CN" altLang="en-US" sz="3600" b="1" baseline="30000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撒但也装作光明的天使。</a:t>
            </a:r>
            <a:r>
              <a:rPr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 </a:t>
            </a:r>
            <a:r>
              <a:rPr lang="zh-TW" altLang="en-US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 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(</a:t>
            </a:r>
            <a:r>
              <a:rPr lang="zh-TW" altLang="en-US" sz="2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林後</a:t>
            </a:r>
            <a:r>
              <a:rPr lang="en-US" altLang="ja-JP" sz="20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11:14)</a:t>
            </a:r>
            <a:endParaRPr lang="en-US" sz="2400" b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12008" name="Text Box 8"/>
          <p:cNvSpPr txBox="1">
            <a:spLocks noChangeArrowheads="1"/>
          </p:cNvSpPr>
          <p:nvPr/>
        </p:nvSpPr>
        <p:spPr bwMode="auto">
          <a:xfrm>
            <a:off x="2438400" y="3352800"/>
            <a:ext cx="5029200" cy="1755775"/>
          </a:xfrm>
          <a:prstGeom prst="rect">
            <a:avLst/>
          </a:prstGeom>
          <a:solidFill>
            <a:srgbClr val="02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通过这种方式命名一个国家，现在</a:t>
            </a:r>
            <a:r>
              <a:rPr lang="en-US" altLang="zh-TW" sz="3600" b="1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,</a:t>
            </a:r>
            <a:r>
              <a:rPr lang="zh-CN" altLang="en-US" sz="3600" b="1">
                <a:solidFill>
                  <a:srgbClr val="FFFF00"/>
                </a:solidFill>
                <a:latin typeface="Arial" pitchFamily="34" charset="0"/>
                <a:ea typeface="SimSun" pitchFamily="2" charset="-122"/>
                <a:cs typeface="ＭＳ Ｐゴシック" charset="0"/>
              </a:rPr>
              <a:t>撒但不是在欺骗</a:t>
            </a:r>
            <a:r>
              <a:rPr lang="zh-TW" altLang="en-US" sz="3600" b="1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了</a:t>
            </a:r>
            <a:r>
              <a:rPr lang="en-US" altLang="ja-JP" sz="3600" b="1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ＭＳ Ｐゴシック" charset="0"/>
              </a:rPr>
              <a:t>…</a:t>
            </a:r>
            <a:endParaRPr lang="en-US" sz="3600" b="1">
              <a:solidFill>
                <a:srgbClr val="FFFF00"/>
              </a:solidFill>
              <a:latin typeface="Arial" pitchFamily="34" charset="0"/>
              <a:ea typeface="PMingLiU" pitchFamily="18" charset="-12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9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animBg="1" autoUpdateAnimBg="0"/>
      <p:bldP spid="512005" grpId="0" animBg="1" autoUpdateAnimBg="0"/>
      <p:bldP spid="512006" grpId="0" animBg="1" autoUpdateAnimBg="0"/>
      <p:bldP spid="512004" grpId="0" animBg="1" autoUpdateAnimBg="0"/>
      <p:bldP spid="512008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86800" cy="1524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zh-TW" altLang="en-US" sz="6000" dirty="0" smtClean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启 示 录</a:t>
            </a:r>
            <a:r>
              <a:rPr lang="en-US" altLang="ja-JP" sz="6000" dirty="0" smtClean="0">
                <a:solidFill>
                  <a:srgbClr val="FFFFFF"/>
                </a:solidFill>
                <a:latin typeface="PerryGothic Regular" pitchFamily="-128" charset="0"/>
              </a:rPr>
              <a:t> </a:t>
            </a:r>
            <a:r>
              <a:rPr lang="en-US" altLang="ja-JP" sz="4800" dirty="0" smtClean="0">
                <a:solidFill>
                  <a:srgbClr val="FFFFFF"/>
                </a:solidFill>
                <a:latin typeface="PerryGothic Regular" pitchFamily="-128" charset="0"/>
              </a:rPr>
              <a:t>20:1-3</a:t>
            </a:r>
            <a:endParaRPr lang="en-US" sz="4800" dirty="0" smtClean="0">
              <a:solidFill>
                <a:srgbClr val="FFFFFF"/>
              </a:solidFill>
              <a:latin typeface="PerryGothic Regular" pitchFamily="-128" charset="0"/>
            </a:endParaRPr>
          </a:p>
        </p:txBody>
      </p:sp>
      <p:sp>
        <p:nvSpPr>
          <p:cNvPr id="779266" name="Rectangle 3"/>
          <p:cNvSpPr>
            <a:spLocks noChangeArrowheads="1"/>
          </p:cNvSpPr>
          <p:nvPr/>
        </p:nvSpPr>
        <p:spPr bwMode="auto">
          <a:xfrm>
            <a:off x="609600" y="18288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1</a:t>
            </a:r>
            <a:r>
              <a:rPr lang="en-US" altLang="zh-CN" sz="2800" b="1">
                <a:solidFill>
                  <a:srgbClr val="000000"/>
                </a:solidFill>
                <a:latin typeface="Comic Sans MS" pitchFamily="66" charset="0"/>
                <a:ea typeface="NSimSun" pitchFamily="49" charset="-122"/>
                <a:cs typeface="ＭＳ Ｐゴシック" charset="0"/>
              </a:rPr>
              <a:t> </a:t>
            </a:r>
            <a:r>
              <a:rPr lang="zh-CN" altLang="en-US" sz="40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我又看见一位天使从天降下、手里拿着无底坑的钥匙、和一条大链子。</a:t>
            </a:r>
            <a:r>
              <a:rPr lang="en-US" altLang="zh-CN" sz="28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2 </a:t>
            </a:r>
            <a:r>
              <a:rPr lang="zh-CN" altLang="en-US" sz="40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他捉住那龙、就是古蛇、又叫魔鬼、也叫撒但、把他捆绑一千年、</a:t>
            </a:r>
            <a:r>
              <a:rPr lang="en-US" altLang="zh-CN" sz="28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3 </a:t>
            </a:r>
            <a:r>
              <a:rPr lang="zh-CN" altLang="en-US" sz="40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扔在无底坑里、将无底坑关闭、用印封上、</a:t>
            </a:r>
            <a:r>
              <a:rPr lang="zh-CN" altLang="en-US" sz="4000" b="1" u="sng">
                <a:solidFill>
                  <a:srgbClr val="2D35A7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使他不得再迷惑列国</a:t>
            </a:r>
            <a:r>
              <a:rPr lang="zh-CN" altLang="en-US" sz="40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、等到那一千年完了．以后必须暂时释放他。 </a:t>
            </a:r>
            <a:endParaRPr lang="en-US" sz="4000" b="1">
              <a:solidFill>
                <a:srgbClr val="000000"/>
              </a:solidFill>
              <a:latin typeface="NSimSun" pitchFamily="49" charset="-122"/>
              <a:ea typeface="NSimSun" pitchFamily="49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6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7772400" cy="1219200"/>
          </a:xfrm>
          <a:solidFill>
            <a:schemeClr val="tx1"/>
          </a:solidFill>
          <a:ln>
            <a:noFill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600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启 示 录 </a:t>
            </a:r>
            <a:r>
              <a:rPr lang="en-US" altLang="zh-TW" sz="600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20:4</a:t>
            </a:r>
            <a:endParaRPr lang="en-US" sz="6000">
              <a:solidFill>
                <a:srgbClr val="FFFFFF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781314" name="Rectangle 1027"/>
          <p:cNvSpPr>
            <a:spLocks noChangeArrowheads="1"/>
          </p:cNvSpPr>
          <p:nvPr/>
        </p:nvSpPr>
        <p:spPr bwMode="auto">
          <a:xfrm>
            <a:off x="685800" y="18288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4</a:t>
            </a:r>
            <a:r>
              <a:rPr lang="en-US" altLang="zh-CN" sz="24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40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我又看见几个宝座、也有坐在上面的、并有审判的权柄赐给他们．我又看见那些因为给耶稣作见证、并为　神之道被斩者的灵魂、和那没有拜过兽与兽像、也没有在额上和手上受过他印记之人的灵魂．他们都复活了、与基督一同作王一千年。  </a:t>
            </a:r>
            <a:endParaRPr lang="en-US" sz="40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8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72400" cy="1371600"/>
          </a:xfrm>
          <a:solidFill>
            <a:schemeClr val="tx1"/>
          </a:solidFill>
          <a:ln>
            <a:noFill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启 示 录 </a:t>
            </a:r>
            <a:r>
              <a:rPr lang="en-US" altLang="zh-TW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20:5-6</a:t>
            </a:r>
            <a:endParaRPr lang="en-US" sz="6000" dirty="0">
              <a:solidFill>
                <a:srgbClr val="FFFFFF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783362" name="Rectangle 1027"/>
          <p:cNvSpPr>
            <a:spLocks noChangeArrowheads="1"/>
          </p:cNvSpPr>
          <p:nvPr/>
        </p:nvSpPr>
        <p:spPr bwMode="auto">
          <a:xfrm>
            <a:off x="609600" y="1752600"/>
            <a:ext cx="807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altLang="zh-CN" sz="2800" dirty="0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altLang="zh-CN" sz="2800" dirty="0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5 </a:t>
            </a:r>
            <a:r>
              <a:rPr lang="zh-CN" altLang="en-US" sz="40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这是头一次的复活。其余的死人还没有复活、直等那一千年完了。 </a:t>
            </a:r>
            <a:br>
              <a:rPr lang="zh-CN" altLang="en-US" sz="40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</a:br>
            <a:r>
              <a:rPr lang="en-US" altLang="zh-CN" sz="28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6</a:t>
            </a:r>
            <a:r>
              <a:rPr lang="en-US" altLang="zh-CN" sz="40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40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在头一次复活有分的、有福了、圣洁了．第二次的死在他们身上没有权柄．他们必作　神和基督的祭司、并要与基督一同作王一千年。 </a:t>
            </a:r>
            <a:br>
              <a:rPr lang="zh-CN" altLang="en-US" sz="4000" b="1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</a:br>
            <a:r>
              <a:rPr lang="zh-CN" altLang="en-US" sz="3200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/>
            </a:r>
            <a:br>
              <a:rPr lang="zh-CN" altLang="en-US" sz="3200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</a:br>
            <a:endParaRPr lang="en-US" sz="2400" dirty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9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3886200" cy="1371600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chemeClr val="bg1"/>
                </a:solidFill>
                <a:ea typeface="PMingLiU" pitchFamily="18" charset="-120"/>
              </a:rPr>
              <a:t>75 </a:t>
            </a:r>
            <a:r>
              <a:rPr lang="zh-TW" altLang="en-US" sz="4800" b="1" dirty="0" smtClean="0">
                <a:solidFill>
                  <a:schemeClr val="bg1"/>
                </a:solidFill>
                <a:ea typeface="PMingLiU" pitchFamily="18" charset="-120"/>
              </a:rPr>
              <a:t>磅冰雹</a:t>
            </a:r>
            <a:r>
              <a:rPr lang="zh-TW" altLang="en-US" dirty="0" smtClean="0">
                <a:solidFill>
                  <a:schemeClr val="bg1"/>
                </a:solidFill>
                <a:ea typeface="PMingLiU" pitchFamily="18" charset="-120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88802" name="Picture 4" descr="hail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44" y="4727433"/>
            <a:ext cx="32004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804" name="Picture 6" descr="28_Hail_sto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1625"/>
            <a:ext cx="35814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805" name="Picture 7" descr="31_hail_st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90" y="3374925"/>
            <a:ext cx="22098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06" name="Rectangle 8"/>
          <p:cNvSpPr>
            <a:spLocks noChangeArrowheads="1"/>
          </p:cNvSpPr>
          <p:nvPr/>
        </p:nvSpPr>
        <p:spPr bwMode="auto">
          <a:xfrm>
            <a:off x="228600" y="4048205"/>
            <a:ext cx="5504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在有史以来最大的冰雹在美国录得</a:t>
            </a:r>
            <a:r>
              <a:rPr lang="en-US" altLang="zh-CN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7</a:t>
            </a:r>
            <a:r>
              <a:rPr lang="zh-CN" altLang="en-US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直径“，</a:t>
            </a:r>
            <a:r>
              <a:rPr lang="en-US" altLang="zh-CN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18.75”</a:t>
            </a:r>
            <a:r>
              <a:rPr lang="zh-CN" altLang="en-US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周围，并根据体重仅</a:t>
            </a:r>
            <a:r>
              <a:rPr lang="en-US" altLang="zh-CN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磅英寸想象一下，一个大香瓜从空中坠落近每小时</a:t>
            </a:r>
            <a:r>
              <a:rPr lang="en-US" altLang="zh-CN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100</a:t>
            </a:r>
            <a:r>
              <a:rPr lang="zh-CN" altLang="en-US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英里！这期间，冰雹下降奥罗拉，内布拉斯加州风暴。在美国最大冰雹为</a:t>
            </a:r>
            <a:r>
              <a:rPr lang="en-US" altLang="zh-CN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167</a:t>
            </a:r>
            <a:r>
              <a:rPr lang="zh-CN" altLang="en-US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磅，在科菲维尔，堪萨斯州</a:t>
            </a:r>
            <a:r>
              <a:rPr lang="en-US" altLang="zh-CN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1970</a:t>
            </a:r>
            <a:r>
              <a:rPr lang="zh-CN" altLang="en-US" sz="2400" b="1" dirty="0">
                <a:solidFill>
                  <a:srgbClr val="FFFFFF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年下降。 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ＭＳ Ｐゴシック" charset="0"/>
            </a:endParaRPr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3886200" y="0"/>
            <a:ext cx="5257800" cy="35052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rgbClr val="FFFFFF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启 示 录</a:t>
            </a:r>
            <a:r>
              <a:rPr lang="en-US" altLang="ja-JP" sz="2800" b="1" dirty="0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ＭＳ Ｐゴシック" charset="0"/>
              </a:rPr>
              <a:t> 16:21 (</a:t>
            </a:r>
            <a:r>
              <a:rPr lang="zh-TW" altLang="en-US" sz="2800" b="1" dirty="0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ＭＳ Ｐゴシック" charset="0"/>
              </a:rPr>
              <a:t>六 碗</a:t>
            </a:r>
            <a:r>
              <a:rPr lang="en-US" altLang="ja-JP" sz="2800" b="1" dirty="0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ＭＳ Ｐゴシック" charset="0"/>
              </a:rPr>
              <a:t>)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PMingLiU" pitchFamily="18" charset="-120"/>
                <a:cs typeface="ＭＳ Ｐゴシック" charset="0"/>
              </a:rPr>
              <a:t>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>
                <a:solidFill>
                  <a:srgbClr val="FFFFFF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又有大雹子從天落在人身上，</a:t>
            </a:r>
            <a:r>
              <a:rPr lang="zh-TW" altLang="en-US" sz="3200" b="1" dirty="0">
                <a:solidFill>
                  <a:srgbClr val="FFFF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每一個約重一他連得（一他連得約有九十斤）</a:t>
            </a:r>
            <a:r>
              <a:rPr lang="zh-TW" altLang="en-US" sz="3200" b="1" dirty="0">
                <a:solidFill>
                  <a:srgbClr val="FFFFFF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。為這雹子的災極大，人就褻瀆神。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ea typeface="PMingLiU" pitchFamily="18" charset="-12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6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5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09" name="Rectangle 16"/>
          <p:cNvSpPr>
            <a:spLocks noChangeArrowheads="1"/>
          </p:cNvSpPr>
          <p:nvPr/>
        </p:nvSpPr>
        <p:spPr bwMode="auto">
          <a:xfrm>
            <a:off x="0" y="3995738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05702"/>
          </a:xfrm>
          <a:solidFill>
            <a:schemeClr val="tx1"/>
          </a:solidFill>
          <a:ln>
            <a:noFill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启 示 录 </a:t>
            </a:r>
            <a:r>
              <a:rPr lang="en-US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 20:4-6  </a:t>
            </a:r>
            <a:r>
              <a:rPr lang="zh-TW" altLang="en-US" sz="6000" dirty="0">
                <a:solidFill>
                  <a:srgbClr val="FFFFFF"/>
                </a:solidFill>
                <a:latin typeface="NSimSun" pitchFamily="49" charset="-122"/>
                <a:ea typeface="NSimSun" pitchFamily="49" charset="-122"/>
              </a:rPr>
              <a:t>简图 </a:t>
            </a:r>
            <a:endParaRPr lang="en-US" sz="6000" dirty="0">
              <a:solidFill>
                <a:srgbClr val="FFFFFF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0" y="46482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</a:pPr>
            <a:r>
              <a:rPr lang="en-US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5b </a:t>
            </a:r>
            <a:r>
              <a:rPr lang="zh-CN" altLang="en-US" sz="20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这是头一次的</a:t>
            </a:r>
            <a:r>
              <a:rPr lang="zh-CN" altLang="en-US" sz="2000" b="1">
                <a:solidFill>
                  <a:srgbClr val="FF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复活。</a:t>
            </a:r>
            <a:r>
              <a:rPr lang="zh-CN" altLang="en-US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US" altLang="ja-JP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US" altLang="ja-JP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6a </a:t>
            </a:r>
            <a:r>
              <a:rPr lang="zh-CN" altLang="en-US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在头一次复活有分的、有福了、圣洁了．第二次的死在他们身上没有权柄</a:t>
            </a:r>
            <a:r>
              <a:rPr lang="en-US" altLang="ja-JP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…</a:t>
            </a:r>
            <a:endParaRPr lang="en-US" sz="20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6096000" y="4648200"/>
            <a:ext cx="281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</a:pPr>
            <a:r>
              <a:rPr lang="en-US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5a </a:t>
            </a:r>
            <a:r>
              <a:rPr lang="zh-CN" altLang="en-US" sz="24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其余的死人还没有</a:t>
            </a:r>
            <a:r>
              <a:rPr lang="zh-CN" altLang="en-US" sz="2400" b="1">
                <a:solidFill>
                  <a:srgbClr val="AB3226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复活</a:t>
            </a:r>
            <a:r>
              <a:rPr lang="zh-CN" altLang="en-US" sz="24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、直等那</a:t>
            </a:r>
            <a:r>
              <a:rPr lang="zh-CN" altLang="en-US" sz="2400" b="1">
                <a:solidFill>
                  <a:srgbClr val="2E3ED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一千年</a:t>
            </a:r>
            <a:r>
              <a:rPr lang="zh-CN" altLang="en-US" sz="24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完了。 </a:t>
            </a:r>
            <a:r>
              <a:rPr lang="en-US" altLang="ja-JP" sz="24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.</a:t>
            </a:r>
            <a:endParaRPr lang="en-US" sz="2400" b="1">
              <a:solidFill>
                <a:srgbClr val="000000"/>
              </a:solidFill>
              <a:latin typeface="NSimSun" pitchFamily="49" charset="-122"/>
              <a:ea typeface="NSimSun" pitchFamily="49" charset="-122"/>
              <a:cs typeface="ＭＳ Ｐゴシック" charset="0"/>
            </a:endParaRPr>
          </a:p>
        </p:txBody>
      </p:sp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3505200" y="46482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</a:pPr>
            <a:r>
              <a:rPr lang="en-US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6b  </a:t>
            </a:r>
            <a:r>
              <a:rPr lang="zh-CN" altLang="en-US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他们必作　神和基督的祭司、并要与基督一同作王</a:t>
            </a:r>
            <a:r>
              <a:rPr lang="zh-CN" altLang="en-US" sz="2000" b="1">
                <a:solidFill>
                  <a:srgbClr val="2E3ED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千一年</a:t>
            </a:r>
            <a:r>
              <a:rPr lang="zh-CN" altLang="en-US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。  </a:t>
            </a:r>
            <a:endParaRPr lang="en-US" sz="2400" b="1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1981200" y="1600200"/>
            <a:ext cx="601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4a </a:t>
            </a:r>
            <a:r>
              <a:rPr lang="zh-CN" altLang="en-US" sz="24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我又看见几个宝座、也有坐在上面的、并有审判的权柄赐给他们．我又看见那些因为给耶稣作见证、并为　神之道被斩者的灵魂、和那没有拜过兽与兽像、也没有在额上和手上受过他印记之人的灵魂</a:t>
            </a:r>
            <a:r>
              <a:rPr lang="en-US" altLang="ja-JP" sz="20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…</a:t>
            </a:r>
            <a:endParaRPr lang="en-US" sz="20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81290" name="Rectangle 10"/>
          <p:cNvSpPr>
            <a:spLocks noChangeArrowheads="1"/>
          </p:cNvSpPr>
          <p:nvPr/>
        </p:nvSpPr>
        <p:spPr bwMode="auto">
          <a:xfrm>
            <a:off x="152400" y="1600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000" b="1" baseline="30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4b </a:t>
            </a:r>
            <a:r>
              <a:rPr lang="zh-CN" altLang="en-US" sz="24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他们都</a:t>
            </a:r>
            <a:r>
              <a:rPr lang="zh-CN" altLang="en-US" sz="2400" b="1" u="sng">
                <a:solidFill>
                  <a:srgbClr val="AB3226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复活了</a:t>
            </a:r>
            <a:r>
              <a:rPr lang="zh-CN" altLang="en-US" sz="2400" b="1">
                <a:solidFill>
                  <a:srgbClr val="00000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、与基督一同作王</a:t>
            </a:r>
            <a:r>
              <a:rPr lang="zh-CN" altLang="en-US" sz="2400" b="1">
                <a:solidFill>
                  <a:srgbClr val="2E3ED0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一千年</a:t>
            </a:r>
            <a:r>
              <a:rPr lang="zh-CN" altLang="en-US" sz="24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。 </a:t>
            </a:r>
            <a:endParaRPr lang="en-US" sz="24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481291" name="Picture 11" descr="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0"/>
            <a:ext cx="9842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292" name="Picture 12" descr="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92500"/>
            <a:ext cx="9842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5418" name="AutoShape 14"/>
          <p:cNvSpPr>
            <a:spLocks noChangeArrowheads="1"/>
          </p:cNvSpPr>
          <p:nvPr/>
        </p:nvSpPr>
        <p:spPr bwMode="auto">
          <a:xfrm>
            <a:off x="1371600" y="3800475"/>
            <a:ext cx="6172200" cy="466725"/>
          </a:xfrm>
          <a:prstGeom prst="rightArrow">
            <a:avLst>
              <a:gd name="adj1" fmla="val 100000"/>
              <a:gd name="adj2" fmla="val 4059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rPr>
              <a:t>1000 </a:t>
            </a:r>
            <a:r>
              <a:rPr lang="zh-TW" altLang="en-US" sz="2400" b="1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rPr>
              <a:t>年</a:t>
            </a:r>
            <a:r>
              <a:rPr lang="zh-TW" altLang="en-US" sz="2400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rPr>
              <a:t> </a:t>
            </a:r>
            <a:endParaRPr lang="en-US" sz="2400">
              <a:solidFill>
                <a:srgbClr val="FFFFFF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3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/>
      <p:bldP spid="481284" grpId="0"/>
      <p:bldP spid="481285" grpId="0"/>
      <p:bldP spid="481289" grpId="0"/>
      <p:bldP spid="48129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NatGeo Photo of the Day 2010 - autumn-landscape-colorful-leaves_25289_990x74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1419" y="0"/>
            <a:ext cx="7982417" cy="106825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FFFF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</a:rPr>
              <a:t>千禧年的目的</a:t>
            </a:r>
            <a:endParaRPr lang="en-US" dirty="0">
              <a:solidFill>
                <a:srgbClr val="FFFFFF"/>
              </a:solidFill>
              <a:effectLst>
                <a:glow rad="2413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8413782" y="64606"/>
            <a:ext cx="695270" cy="46384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424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6628" y="1281022"/>
            <a:ext cx="8942424" cy="4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/>
                <a:ea typeface="ＭＳ Ｐゴシック" pitchFamily="-111" charset="-128"/>
                <a:cs typeface="Aria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742950" indent="-742950">
              <a:buFont typeface="+mj-ea"/>
              <a:buAutoNum type="circleNumDbPlain"/>
            </a:pPr>
            <a:r>
              <a:rPr lang="zh-CN" altLang="en-US" sz="4000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</a:rPr>
              <a:t>审判天使</a:t>
            </a:r>
            <a:endParaRPr lang="en-US" sz="4000" dirty="0" smtClean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</a:endParaRPr>
          </a:p>
          <a:p>
            <a:pPr marL="742950" indent="-742950">
              <a:buFont typeface="+mj-ea"/>
              <a:buAutoNum type="circleNumDbPlain"/>
            </a:pPr>
            <a:r>
              <a:rPr lang="zh-CN" altLang="en-US" sz="4000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</a:rPr>
              <a:t>掌管天下</a:t>
            </a:r>
            <a:endParaRPr lang="en-US" sz="4000" dirty="0" smtClean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</a:endParaRPr>
          </a:p>
          <a:p>
            <a:pPr marL="742950" indent="-742950">
              <a:buFont typeface="+mj-ea"/>
              <a:buAutoNum type="circleNumDbPlain"/>
            </a:pPr>
            <a:r>
              <a:rPr lang="zh-CN" altLang="en-US" sz="4000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</a:rPr>
              <a:t>恢复洪水前时代的世界 （以赛亚书</a:t>
            </a:r>
            <a:r>
              <a:rPr lang="en-US" altLang="zh-CN" sz="4000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</a:rPr>
              <a:t>65</a:t>
            </a:r>
            <a:r>
              <a:rPr lang="zh-CN" altLang="en-US" sz="4000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</a:rPr>
              <a:t>：</a:t>
            </a:r>
            <a:r>
              <a:rPr lang="en-US" altLang="zh-CN" sz="4000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</a:rPr>
              <a:t>20</a:t>
            </a:r>
            <a:r>
              <a:rPr lang="zh-CN" altLang="en-US" sz="4000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</a:rPr>
              <a:t>里的长寿）</a:t>
            </a:r>
          </a:p>
          <a:p>
            <a:pPr marL="742950" indent="-742950">
              <a:buFont typeface="+mj-ea"/>
              <a:buAutoNum type="circleNumDbPlain"/>
            </a:pPr>
            <a:r>
              <a:rPr lang="zh-CN" altLang="en-US" sz="4000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</a:rPr>
              <a:t>显示人心的败坏</a:t>
            </a:r>
            <a:endParaRPr lang="en-US" sz="4000" dirty="0" smtClean="0"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</a:endParaRPr>
          </a:p>
          <a:p>
            <a:pPr marL="742950" indent="-742950">
              <a:buFont typeface="+mj-ea"/>
              <a:buAutoNum type="circleNumDbPlain"/>
            </a:pPr>
            <a:r>
              <a:rPr lang="zh-CN" altLang="en-US" sz="4000" dirty="0">
                <a:solidFill>
                  <a:srgbClr val="FFFFFF"/>
                </a:solidFill>
                <a:effectLst>
                  <a:glow rad="266700">
                    <a:srgbClr val="000000">
                      <a:alpha val="75000"/>
                    </a:srgbClr>
                  </a:glow>
                </a:effectLst>
              </a:rPr>
              <a:t>履行亚伯拉罕之</a:t>
            </a:r>
            <a:r>
              <a:rPr lang="zh-CN" altLang="en-US" sz="4000" dirty="0" smtClean="0">
                <a:solidFill>
                  <a:srgbClr val="FFFFFF"/>
                </a:solidFill>
                <a:effectLst>
                  <a:glow rad="266700">
                    <a:srgbClr val="000000">
                      <a:alpha val="75000"/>
                    </a:srgbClr>
                  </a:glow>
                </a:effectLst>
              </a:rPr>
              <a:t>约</a:t>
            </a:r>
            <a:endParaRPr lang="zh-CN" altLang="en-US" sz="4000" dirty="0">
              <a:solidFill>
                <a:srgbClr val="FFFFFF"/>
              </a:solidFill>
              <a:effectLst>
                <a:glow rad="266700">
                  <a:srgbClr val="000000">
                    <a:alpha val="7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700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Line 2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14" name="Line 3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15" name="Rectangle 4"/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7002C"/>
              </a:gs>
              <a:gs pos="100000">
                <a:srgbClr val="7F004A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9316" name="Rectangle 5"/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22000">
                <a:schemeClr val="bg1">
                  <a:lumMod val="75000"/>
                </a:schemeClr>
              </a:gs>
              <a:gs pos="50000">
                <a:srgbClr val="010201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6486" name="Rectangle 6"/>
          <p:cNvSpPr>
            <a:spLocks noChangeArrowheads="1"/>
          </p:cNvSpPr>
          <p:nvPr/>
        </p:nvSpPr>
        <p:spPr bwMode="auto">
          <a:xfrm>
            <a:off x="1214438" y="1676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MS PGothic" charset="0"/>
                <a:cs typeface="MS PGothic" charset="0"/>
              </a:rPr>
              <a:t>诺亚之约</a:t>
            </a:r>
          </a:p>
        </p:txBody>
      </p:sp>
      <p:sp>
        <p:nvSpPr>
          <p:cNvPr id="1556487" name="Rectangle 7"/>
          <p:cNvSpPr>
            <a:spLocks noChangeArrowheads="1"/>
          </p:cNvSpPr>
          <p:nvPr/>
        </p:nvSpPr>
        <p:spPr bwMode="auto">
          <a:xfrm>
            <a:off x="30163" y="912813"/>
            <a:ext cx="736600" cy="85921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亚当与神同掌权（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1:26, 28; 2:19) </a:t>
            </a:r>
          </a:p>
        </p:txBody>
      </p:sp>
      <p:sp>
        <p:nvSpPr>
          <p:cNvPr id="1556488" name="Rectangle 8"/>
          <p:cNvSpPr>
            <a:spLocks noChangeArrowheads="1"/>
          </p:cNvSpPr>
          <p:nvPr/>
        </p:nvSpPr>
        <p:spPr bwMode="auto">
          <a:xfrm>
            <a:off x="603250" y="912813"/>
            <a:ext cx="1009650" cy="859210"/>
          </a:xfrm>
          <a:prstGeom prst="rect">
            <a:avLst/>
          </a:prstGeom>
          <a:noFill/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撒旦自以为神统治着这个世界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3:15;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 Cor. 4:4)</a:t>
            </a:r>
          </a:p>
        </p:txBody>
      </p:sp>
      <p:sp>
        <p:nvSpPr>
          <p:cNvPr id="1556489" name="Rectangle 9"/>
          <p:cNvSpPr>
            <a:spLocks noChangeArrowheads="1"/>
          </p:cNvSpPr>
          <p:nvPr/>
        </p:nvSpPr>
        <p:spPr bwMode="auto">
          <a:xfrm rot="16200000" flipH="1">
            <a:off x="215900" y="3702050"/>
            <a:ext cx="2009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MS PGothic" charset="0"/>
                <a:cs typeface="MS PGothic" charset="0"/>
              </a:rPr>
              <a:t>亚伯拉罕之约</a:t>
            </a:r>
          </a:p>
        </p:txBody>
      </p:sp>
      <p:sp>
        <p:nvSpPr>
          <p:cNvPr id="269321" name="Rectangle 10"/>
          <p:cNvSpPr>
            <a:spLocks noChangeArrowheads="1"/>
          </p:cNvSpPr>
          <p:nvPr/>
        </p:nvSpPr>
        <p:spPr bwMode="auto">
          <a:xfrm>
            <a:off x="2324100" y="21399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9322" name="Rectangle 11"/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556492" name="Rectangle 12"/>
          <p:cNvSpPr>
            <a:spLocks noChangeArrowheads="1"/>
          </p:cNvSpPr>
          <p:nvPr/>
        </p:nvSpPr>
        <p:spPr bwMode="auto">
          <a:xfrm>
            <a:off x="1847850" y="5695950"/>
            <a:ext cx="3949700" cy="609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2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9324" name="Rectangle 13"/>
          <p:cNvSpPr>
            <a:spLocks noChangeArrowheads="1"/>
          </p:cNvSpPr>
          <p:nvPr/>
        </p:nvSpPr>
        <p:spPr bwMode="auto">
          <a:xfrm>
            <a:off x="2289175" y="2060575"/>
            <a:ext cx="1260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土地之约</a:t>
            </a:r>
          </a:p>
        </p:txBody>
      </p:sp>
      <p:sp>
        <p:nvSpPr>
          <p:cNvPr id="269325" name="Rectangle 14"/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26" name="Rectangle 15"/>
          <p:cNvSpPr>
            <a:spLocks noChangeArrowheads="1"/>
          </p:cNvSpPr>
          <p:nvPr/>
        </p:nvSpPr>
        <p:spPr bwMode="auto">
          <a:xfrm>
            <a:off x="2549525" y="3257550"/>
            <a:ext cx="12033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大卫之约</a:t>
            </a:r>
          </a:p>
        </p:txBody>
      </p:sp>
      <p:sp>
        <p:nvSpPr>
          <p:cNvPr id="1556496" name="Rectangle 16"/>
          <p:cNvSpPr>
            <a:spLocks noChangeArrowheads="1"/>
          </p:cNvSpPr>
          <p:nvPr/>
        </p:nvSpPr>
        <p:spPr bwMode="auto">
          <a:xfrm>
            <a:off x="3108325" y="4418013"/>
            <a:ext cx="6921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新约</a:t>
            </a:r>
          </a:p>
        </p:txBody>
      </p:sp>
      <p:sp>
        <p:nvSpPr>
          <p:cNvPr id="269328" name="Rectangle 17"/>
          <p:cNvSpPr>
            <a:spLocks noChangeArrowheads="1"/>
          </p:cNvSpPr>
          <p:nvPr/>
        </p:nvSpPr>
        <p:spPr bwMode="auto">
          <a:xfrm>
            <a:off x="1927225" y="5654675"/>
            <a:ext cx="1203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smtClean="0">
                <a:solidFill>
                  <a:srgbClr val="000000"/>
                </a:solidFill>
                <a:latin typeface="Kosher-Normal" charset="0"/>
                <a:ea typeface="SimSun" charset="0"/>
                <a:cs typeface="SimSun" charset="0"/>
              </a:rPr>
              <a:t>摩西之约</a:t>
            </a:r>
          </a:p>
        </p:txBody>
      </p:sp>
      <p:grpSp>
        <p:nvGrpSpPr>
          <p:cNvPr id="269329" name="Group 18"/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269415" name="Line 19"/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416" name="Line 20"/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56501" name="Rectangle 21"/>
          <p:cNvSpPr>
            <a:spLocks noChangeArrowheads="1"/>
          </p:cNvSpPr>
          <p:nvPr/>
        </p:nvSpPr>
        <p:spPr bwMode="auto">
          <a:xfrm>
            <a:off x="1519238" y="912813"/>
            <a:ext cx="180657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神与亚伯拉罕立约透过以色列成为“祭司的国度”重新建立人的统治权 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12:1-3;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出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19:6)</a:t>
            </a:r>
          </a:p>
        </p:txBody>
      </p:sp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91013" y="708293"/>
            <a:ext cx="138822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rgbClr val="FFA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 charset="0"/>
                <a:ea typeface="SimSun" charset="0"/>
                <a:cs typeface="SimSun" charset="0"/>
              </a:rPr>
              <a:t>国度概念的教导</a:t>
            </a:r>
            <a:r>
              <a:rPr lang="en-US" altLang="zh-CN" sz="1200" b="1" dirty="0">
                <a:solidFill>
                  <a:srgbClr val="FFA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 charset="0"/>
                <a:ea typeface="SimSun" charset="0"/>
                <a:cs typeface="SimSun" charset="0"/>
              </a:rPr>
              <a:t>...</a:t>
            </a:r>
          </a:p>
        </p:txBody>
      </p:sp>
      <p:sp>
        <p:nvSpPr>
          <p:cNvPr id="269332" name="Line 23"/>
          <p:cNvSpPr>
            <a:spLocks noChangeShapeType="1"/>
          </p:cNvSpPr>
          <p:nvPr/>
        </p:nvSpPr>
        <p:spPr bwMode="auto">
          <a:xfrm>
            <a:off x="701675" y="1149350"/>
            <a:ext cx="0" cy="406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33" name="Freeform 24"/>
          <p:cNvSpPr>
            <a:spLocks/>
          </p:cNvSpPr>
          <p:nvPr/>
        </p:nvSpPr>
        <p:spPr bwMode="auto">
          <a:xfrm>
            <a:off x="641350" y="1489075"/>
            <a:ext cx="122238" cy="179388"/>
          </a:xfrm>
          <a:custGeom>
            <a:avLst/>
            <a:gdLst>
              <a:gd name="T0" fmla="*/ 2147483647 w 77"/>
              <a:gd name="T1" fmla="*/ 2147483647 h 113"/>
              <a:gd name="T2" fmla="*/ 0 w 77"/>
              <a:gd name="T3" fmla="*/ 0 h 113"/>
              <a:gd name="T4" fmla="*/ 2147483647 w 77"/>
              <a:gd name="T5" fmla="*/ 2147483647 h 113"/>
              <a:gd name="T6" fmla="*/ 2147483647 w 77"/>
              <a:gd name="T7" fmla="*/ 0 h 113"/>
              <a:gd name="T8" fmla="*/ 2147483647 w 7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13"/>
              <a:gd name="T17" fmla="*/ 77 w 7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13">
                <a:moveTo>
                  <a:pt x="38" y="37"/>
                </a:moveTo>
                <a:lnTo>
                  <a:pt x="0" y="0"/>
                </a:lnTo>
                <a:lnTo>
                  <a:pt x="38" y="112"/>
                </a:lnTo>
                <a:lnTo>
                  <a:pt x="76" y="0"/>
                </a:lnTo>
                <a:lnTo>
                  <a:pt x="38" y="37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6505" name="Rectangle 25"/>
          <p:cNvSpPr>
            <a:spLocks noChangeArrowheads="1"/>
          </p:cNvSpPr>
          <p:nvPr/>
        </p:nvSpPr>
        <p:spPr bwMode="auto">
          <a:xfrm>
            <a:off x="190500" y="1781175"/>
            <a:ext cx="881063" cy="3937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人的堕落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3)</a:t>
            </a:r>
          </a:p>
        </p:txBody>
      </p:sp>
      <p:sp>
        <p:nvSpPr>
          <p:cNvPr id="1556506" name="Rectangle 26"/>
          <p:cNvSpPr>
            <a:spLocks noChangeArrowheads="1"/>
          </p:cNvSpPr>
          <p:nvPr/>
        </p:nvSpPr>
        <p:spPr bwMode="auto">
          <a:xfrm>
            <a:off x="3348038" y="912813"/>
            <a:ext cx="1304925" cy="5461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以色列失去祭司国度的见证，于是被掳受外邦统治 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69336" name="Rectangle 27"/>
          <p:cNvSpPr>
            <a:spLocks noChangeArrowheads="1"/>
          </p:cNvSpPr>
          <p:nvPr/>
        </p:nvSpPr>
        <p:spPr bwMode="auto">
          <a:xfrm>
            <a:off x="3184525" y="4737100"/>
            <a:ext cx="2143125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耶利米书</a:t>
            </a:r>
            <a:r>
              <a:rPr lang="en-US" altLang="zh-CN" sz="1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31:31-34 </a:t>
            </a:r>
            <a:r>
              <a:rPr lang="zh-CN" altLang="en-US" sz="1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应许</a:t>
            </a:r>
            <a:r>
              <a:rPr lang="en-US" altLang="zh-CN" sz="1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赦免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圣灵内住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新心，新人，新思想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以色列与犹大重新统一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不需要传福音 </a:t>
            </a:r>
            <a:endParaRPr lang="en-US" altLang="zh-CN" sz="1000" b="1" dirty="0">
              <a:solidFill>
                <a:srgbClr val="FFFFFF"/>
              </a:solidFill>
              <a:effectLst>
                <a:glow rad="101600">
                  <a:srgbClr val="010201">
                    <a:alpha val="75000"/>
                  </a:srgbClr>
                </a:glow>
              </a:effectLst>
              <a:latin typeface="Kosher-Normal" charset="0"/>
              <a:ea typeface="MS PGothic" charset="0"/>
              <a:cs typeface="MS PGothic" charset="0"/>
            </a:endParaRPr>
          </a:p>
        </p:txBody>
      </p:sp>
      <p:sp>
        <p:nvSpPr>
          <p:cNvPr id="269337" name="Rectangle 28"/>
          <p:cNvSpPr>
            <a:spLocks noChangeArrowheads="1"/>
          </p:cNvSpPr>
          <p:nvPr/>
        </p:nvSpPr>
        <p:spPr bwMode="auto">
          <a:xfrm>
            <a:off x="2651124" y="3602038"/>
            <a:ext cx="2746375" cy="9361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撒母耳下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7:12-16 </a:t>
            </a: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永久的应许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儿子 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(“</a:t>
            </a: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家室”永不遭废弃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国 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(</a:t>
            </a: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政治王朝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宝座 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(</a:t>
            </a: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后裔接续掌权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圣殿 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(</a:t>
            </a: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儿子来建造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)</a:t>
            </a:r>
          </a:p>
        </p:txBody>
      </p:sp>
      <p:sp>
        <p:nvSpPr>
          <p:cNvPr id="269338" name="Rectangle 29"/>
          <p:cNvSpPr>
            <a:spLocks noChangeArrowheads="1"/>
          </p:cNvSpPr>
          <p:nvPr/>
        </p:nvSpPr>
        <p:spPr bwMode="auto">
          <a:xfrm>
            <a:off x="2333625" y="2519363"/>
            <a:ext cx="32004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创世记 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15:18 (</a:t>
            </a: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参：申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30:1-10)</a:t>
            </a: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的应许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从埃及哇地至幼发拉底河流域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(</a:t>
            </a: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赛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27:12)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被掳归回／重建之后，土地永久占有权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(</a:t>
            </a: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创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17:8)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因着巴勒斯坦地全世界蒙祝福 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(</a:t>
            </a:r>
            <a:r>
              <a:rPr lang="zh-CN" altLang="en-US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赛</a:t>
            </a:r>
            <a:r>
              <a:rPr lang="en-US" altLang="zh-CN" sz="1100" b="1" dirty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Kosher-Normal" charset="0"/>
                <a:ea typeface="MS PGothic" charset="0"/>
                <a:cs typeface="MS PGothic" charset="0"/>
              </a:rPr>
              <a:t>14:1-2)</a:t>
            </a:r>
          </a:p>
        </p:txBody>
      </p:sp>
      <p:sp>
        <p:nvSpPr>
          <p:cNvPr id="1556510" name="Rectangle 30"/>
          <p:cNvSpPr>
            <a:spLocks noChangeArrowheads="1"/>
          </p:cNvSpPr>
          <p:nvPr/>
        </p:nvSpPr>
        <p:spPr bwMode="auto">
          <a:xfrm>
            <a:off x="5794483" y="912813"/>
            <a:ext cx="112077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耶稣藉着教会以神奇的方式扩展张他的国度（太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.13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556511" name="Rectangle 31"/>
          <p:cNvSpPr>
            <a:spLocks noChangeArrowheads="1"/>
          </p:cNvSpPr>
          <p:nvPr/>
        </p:nvSpPr>
        <p:spPr bwMode="auto">
          <a:xfrm>
            <a:off x="4643438" y="912813"/>
            <a:ext cx="107632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以色列拒绝弥赛亚国度的邀请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太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. 12:41-42; 23:37-39)</a:t>
            </a:r>
          </a:p>
        </p:txBody>
      </p:sp>
      <p:sp>
        <p:nvSpPr>
          <p:cNvPr id="1556512" name="Rectangle 32"/>
          <p:cNvSpPr>
            <a:spLocks noChangeArrowheads="1"/>
          </p:cNvSpPr>
          <p:nvPr/>
        </p:nvSpPr>
        <p:spPr bwMode="auto">
          <a:xfrm>
            <a:off x="6715710" y="912813"/>
            <a:ext cx="1212850" cy="705321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基督得胜以色列的仇敌，以色列全家都要得救（罗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11:26-27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69342" name="AutoShape 33"/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9343" name="Rectangle 34"/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9344" name="Rectangle 35"/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9345" name="Rectangle 36"/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9346" name="Rectangle 37"/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371C00"/>
              </a:gs>
              <a:gs pos="100000">
                <a:srgbClr val="BA5D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9347" name="Rectangle 38"/>
          <p:cNvSpPr>
            <a:spLocks noChangeArrowheads="1"/>
          </p:cNvSpPr>
          <p:nvPr/>
        </p:nvSpPr>
        <p:spPr bwMode="auto">
          <a:xfrm>
            <a:off x="5786437" y="2519363"/>
            <a:ext cx="183388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以色列因着拒绝弥赛亚受审判被赶逐出应许之地 长达</a:t>
            </a:r>
            <a:r>
              <a:rPr lang="en-US" altLang="zh-CN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19</a:t>
            </a:r>
            <a:r>
              <a:rPr lang="zh-CN" altLang="en-US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世纪（主后</a:t>
            </a:r>
            <a:r>
              <a:rPr lang="en-US" altLang="zh-CN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70</a:t>
            </a:r>
            <a:r>
              <a:rPr lang="zh-CN" altLang="en-US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－</a:t>
            </a:r>
            <a:r>
              <a:rPr lang="en-US" altLang="zh-CN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1948</a:t>
            </a:r>
            <a:r>
              <a:rPr lang="zh-CN" altLang="en-US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）现在部分恢复（结</a:t>
            </a:r>
            <a:r>
              <a:rPr lang="en-US" altLang="zh-CN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37:1-7</a:t>
            </a:r>
            <a:r>
              <a:rPr lang="zh-CN" altLang="en-US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 b="1" dirty="0" smtClean="0">
              <a:solidFill>
                <a:srgbClr val="FFFFFF"/>
              </a:solidFill>
              <a:effectLst>
                <a:glow rad="101600">
                  <a:srgbClr val="010201">
                    <a:alpha val="75000"/>
                  </a:srgbClr>
                </a:glow>
              </a:effectLst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69348" name="Rectangle 39"/>
          <p:cNvSpPr>
            <a:spLocks noChangeArrowheads="1"/>
          </p:cNvSpPr>
          <p:nvPr/>
        </p:nvSpPr>
        <p:spPr bwMode="auto">
          <a:xfrm>
            <a:off x="6022975" y="3429000"/>
            <a:ext cx="1254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基督是教会的头，教会是属灵的圣殿（</a:t>
            </a:r>
            <a:r>
              <a:rPr lang="en-US" altLang="zh-CN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2:19-22; </a:t>
            </a:r>
            <a:r>
              <a:rPr lang="zh-CN" altLang="en-US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林后</a:t>
            </a:r>
            <a:r>
              <a:rPr lang="en-US" altLang="zh-CN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6:16)</a:t>
            </a:r>
          </a:p>
        </p:txBody>
      </p:sp>
      <p:sp>
        <p:nvSpPr>
          <p:cNvPr id="269349" name="Rectangle 40"/>
          <p:cNvSpPr>
            <a:spLocks noChangeArrowheads="1"/>
          </p:cNvSpPr>
          <p:nvPr/>
        </p:nvSpPr>
        <p:spPr bwMode="auto">
          <a:xfrm>
            <a:off x="5903913" y="4891088"/>
            <a:ext cx="1397000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50" b="1" dirty="0" smtClean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新约前三项取代摩西律法（路</a:t>
            </a:r>
            <a:r>
              <a:rPr lang="en-US" altLang="zh-CN" sz="1050" b="1" dirty="0" smtClean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22:20; </a:t>
            </a:r>
            <a:r>
              <a:rPr lang="zh-CN" altLang="en-US" sz="1050" b="1" dirty="0" smtClean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林后</a:t>
            </a:r>
            <a:r>
              <a:rPr lang="en-US" altLang="zh-CN" sz="1050" b="1" dirty="0" smtClean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3:6)</a:t>
            </a:r>
          </a:p>
        </p:txBody>
      </p:sp>
      <p:sp>
        <p:nvSpPr>
          <p:cNvPr id="269350" name="AutoShape 41"/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9351" name="Line 42"/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52" name="Rectangle 43"/>
          <p:cNvSpPr>
            <a:spLocks noChangeArrowheads="1"/>
          </p:cNvSpPr>
          <p:nvPr/>
        </p:nvSpPr>
        <p:spPr bwMode="auto">
          <a:xfrm>
            <a:off x="7553325" y="2136775"/>
            <a:ext cx="1590675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弥赛亚国度</a:t>
            </a:r>
          </a:p>
        </p:txBody>
      </p:sp>
      <p:sp>
        <p:nvSpPr>
          <p:cNvPr id="269353" name="Line 44"/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54" name="Rectangle 45"/>
          <p:cNvSpPr>
            <a:spLocks noChangeArrowheads="1"/>
          </p:cNvSpPr>
          <p:nvPr/>
        </p:nvSpPr>
        <p:spPr bwMode="auto">
          <a:xfrm>
            <a:off x="7620000" y="2273300"/>
            <a:ext cx="14589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千禧年永恒</a:t>
            </a:r>
            <a:endParaRPr lang="en-US" altLang="zh-CN" sz="1000" b="1" dirty="0" smtClean="0">
              <a:solidFill>
                <a:srgbClr val="FFFFFF"/>
              </a:solidFill>
              <a:effectLst>
                <a:glow rad="101600">
                  <a:srgbClr val="010201">
                    <a:alpha val="75000"/>
                  </a:srgbClr>
                </a:glow>
              </a:effectLst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69355" name="Rectangle 46"/>
          <p:cNvSpPr>
            <a:spLocks noChangeArrowheads="1"/>
          </p:cNvSpPr>
          <p:nvPr/>
        </p:nvSpPr>
        <p:spPr bwMode="auto">
          <a:xfrm>
            <a:off x="7627938" y="2451100"/>
            <a:ext cx="9112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spc="-100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完全恢复（结</a:t>
            </a:r>
            <a:r>
              <a:rPr lang="en-US" altLang="zh-CN" sz="1000" b="1" spc="-100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37:8-28) </a:t>
            </a:r>
            <a:r>
              <a:rPr lang="zh-CN" altLang="en-US" sz="1000" b="1" spc="-100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耶路撒冷世界的首府</a:t>
            </a:r>
            <a:r>
              <a:rPr lang="en-US" altLang="zh-CN" sz="1000" b="1" spc="-100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 b="1" spc="-100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赛 </a:t>
            </a:r>
            <a:r>
              <a:rPr lang="en-US" altLang="zh-CN" sz="1000" b="1" spc="-100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2:1-5)</a:t>
            </a:r>
          </a:p>
        </p:txBody>
      </p:sp>
      <p:sp>
        <p:nvSpPr>
          <p:cNvPr id="269356" name="Rectangle 47"/>
          <p:cNvSpPr>
            <a:spLocks noChangeArrowheads="1"/>
          </p:cNvSpPr>
          <p:nvPr/>
        </p:nvSpPr>
        <p:spPr bwMode="auto">
          <a:xfrm>
            <a:off x="8380413" y="2633663"/>
            <a:ext cx="763587" cy="55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新耶路撒冷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启</a:t>
            </a:r>
            <a:r>
              <a:rPr lang="en-US" altLang="zh-CN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 21)</a:t>
            </a:r>
          </a:p>
        </p:txBody>
      </p:sp>
      <p:sp>
        <p:nvSpPr>
          <p:cNvPr id="269357" name="Rectangle 48"/>
          <p:cNvSpPr>
            <a:spLocks noChangeArrowheads="1"/>
          </p:cNvSpPr>
          <p:nvPr/>
        </p:nvSpPr>
        <p:spPr bwMode="auto">
          <a:xfrm>
            <a:off x="7693025" y="3429000"/>
            <a:ext cx="8032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基督作王与众圣徒统治全世界</a:t>
            </a:r>
            <a:endParaRPr lang="en-US" altLang="zh-CN" sz="1000" b="1" dirty="0" smtClean="0">
              <a:solidFill>
                <a:srgbClr val="FFFFFF"/>
              </a:solidFill>
              <a:effectLst>
                <a:glow rad="101600">
                  <a:srgbClr val="010201">
                    <a:alpha val="75000"/>
                  </a:srgbClr>
                </a:glow>
              </a:effectLst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69358" name="Rectangle 49"/>
          <p:cNvSpPr>
            <a:spLocks noChangeArrowheads="1"/>
          </p:cNvSpPr>
          <p:nvPr/>
        </p:nvSpPr>
        <p:spPr bwMode="auto">
          <a:xfrm>
            <a:off x="7818438" y="912813"/>
            <a:ext cx="1325562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基督与众圣徒一同掌权（弗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1:9-10; 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启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20:1-6; 22:5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下）</a:t>
            </a:r>
            <a:endParaRPr lang="en-US" altLang="zh-CN" sz="1000" dirty="0" smtClean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269359" name="Group 50"/>
          <p:cNvGrpSpPr>
            <a:grpSpLocks/>
          </p:cNvGrpSpPr>
          <p:nvPr/>
        </p:nvGrpSpPr>
        <p:grpSpPr bwMode="auto">
          <a:xfrm>
            <a:off x="4622800" y="4978400"/>
            <a:ext cx="139700" cy="406400"/>
            <a:chOff x="2928" y="3216"/>
            <a:chExt cx="48" cy="192"/>
          </a:xfrm>
        </p:grpSpPr>
        <p:sp>
          <p:nvSpPr>
            <p:cNvPr id="269412" name="Line 51"/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413" name="Line 52"/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414" name="Line 53"/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69360" name="Group 54"/>
          <p:cNvGrpSpPr>
            <a:grpSpLocks/>
          </p:cNvGrpSpPr>
          <p:nvPr/>
        </p:nvGrpSpPr>
        <p:grpSpPr bwMode="auto">
          <a:xfrm>
            <a:off x="4876800" y="5426075"/>
            <a:ext cx="76200" cy="212725"/>
            <a:chOff x="3072" y="3418"/>
            <a:chExt cx="48" cy="134"/>
          </a:xfrm>
        </p:grpSpPr>
        <p:sp>
          <p:nvSpPr>
            <p:cNvPr id="269409" name="Line 55"/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410" name="Line 56"/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411" name="Line 57"/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361" name="Rectangle 58"/>
          <p:cNvSpPr>
            <a:spLocks noChangeArrowheads="1"/>
          </p:cNvSpPr>
          <p:nvPr/>
        </p:nvSpPr>
        <p:spPr bwMode="auto">
          <a:xfrm rot="16200000">
            <a:off x="1814758" y="2584730"/>
            <a:ext cx="605936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Nadianne" charset="0"/>
                <a:ea typeface="SimSun" charset="0"/>
                <a:cs typeface="SimSun" charset="0"/>
              </a:rPr>
              <a:t>土地</a:t>
            </a:r>
          </a:p>
        </p:txBody>
      </p:sp>
      <p:sp>
        <p:nvSpPr>
          <p:cNvPr id="269362" name="Rectangle 59"/>
          <p:cNvSpPr>
            <a:spLocks noChangeArrowheads="1"/>
          </p:cNvSpPr>
          <p:nvPr/>
        </p:nvSpPr>
        <p:spPr bwMode="auto">
          <a:xfrm rot="16200000">
            <a:off x="1881433" y="3759480"/>
            <a:ext cx="605936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Nadianne" charset="0"/>
                <a:ea typeface="SimSun" charset="0"/>
                <a:cs typeface="SimSun" charset="0"/>
              </a:rPr>
              <a:t>后裔</a:t>
            </a:r>
          </a:p>
        </p:txBody>
      </p:sp>
      <p:sp>
        <p:nvSpPr>
          <p:cNvPr id="269363" name="Rectangle 60"/>
          <p:cNvSpPr>
            <a:spLocks noChangeArrowheads="1"/>
          </p:cNvSpPr>
          <p:nvPr/>
        </p:nvSpPr>
        <p:spPr bwMode="auto">
          <a:xfrm rot="-5400000">
            <a:off x="2554288" y="5145087"/>
            <a:ext cx="590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Nadianne" charset="0"/>
                <a:ea typeface="SimSun" charset="0"/>
                <a:cs typeface="SimSun" charset="0"/>
              </a:rPr>
              <a:t>祝福</a:t>
            </a:r>
          </a:p>
        </p:txBody>
      </p:sp>
      <p:sp>
        <p:nvSpPr>
          <p:cNvPr id="269364" name="Rectangle 61"/>
          <p:cNvSpPr>
            <a:spLocks noChangeArrowheads="1"/>
          </p:cNvSpPr>
          <p:nvPr/>
        </p:nvSpPr>
        <p:spPr bwMode="auto">
          <a:xfrm rot="-5400000">
            <a:off x="1069975" y="3783013"/>
            <a:ext cx="962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创世记 </a:t>
            </a:r>
            <a:r>
              <a:rPr lang="en-US" altLang="zh-CN" sz="1000" b="1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12:1-3</a:t>
            </a:r>
          </a:p>
        </p:txBody>
      </p:sp>
      <p:sp>
        <p:nvSpPr>
          <p:cNvPr id="269365" name="Rectangle 62"/>
          <p:cNvSpPr>
            <a:spLocks noChangeArrowheads="1"/>
          </p:cNvSpPr>
          <p:nvPr/>
        </p:nvSpPr>
        <p:spPr bwMode="auto">
          <a:xfrm>
            <a:off x="8385175" y="3429000"/>
            <a:ext cx="750888" cy="85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zh-CN" altLang="en-US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基督将国度呈递给天父（林前</a:t>
            </a:r>
            <a:r>
              <a:rPr lang="en-US" altLang="zh-CN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15:24</a:t>
            </a:r>
            <a:r>
              <a:rPr lang="zh-CN" altLang="en-US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00" b="1" smtClean="0">
              <a:solidFill>
                <a:srgbClr val="FFFFFF"/>
              </a:solidFill>
              <a:effectLst>
                <a:glow rad="101600">
                  <a:srgbClr val="010201">
                    <a:alpha val="75000"/>
                  </a:srgbClr>
                </a:glow>
              </a:effectLst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269366" name="Group 63"/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269404" name="Freeform 64"/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405" name="Rectangle 65"/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9406" name="Oval 66"/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9407" name="Line 67"/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408" name="Line 68"/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69367" name="Group 69"/>
          <p:cNvGrpSpPr>
            <a:grpSpLocks/>
          </p:cNvGrpSpPr>
          <p:nvPr/>
        </p:nvGrpSpPr>
        <p:grpSpPr bwMode="auto">
          <a:xfrm>
            <a:off x="4800600" y="5121275"/>
            <a:ext cx="1184275" cy="104775"/>
            <a:chOff x="3024" y="3278"/>
            <a:chExt cx="746" cy="66"/>
          </a:xfrm>
        </p:grpSpPr>
        <p:sp>
          <p:nvSpPr>
            <p:cNvPr id="269402" name="Line 70"/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403" name="AutoShape 71"/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269368" name="Group 72"/>
          <p:cNvGrpSpPr>
            <a:grpSpLocks/>
          </p:cNvGrpSpPr>
          <p:nvPr/>
        </p:nvGrpSpPr>
        <p:grpSpPr bwMode="auto">
          <a:xfrm>
            <a:off x="4954588" y="5489575"/>
            <a:ext cx="3001962" cy="104775"/>
            <a:chOff x="3168" y="3458"/>
            <a:chExt cx="1891" cy="66"/>
          </a:xfrm>
        </p:grpSpPr>
        <p:sp>
          <p:nvSpPr>
            <p:cNvPr id="269400" name="Line 73"/>
            <p:cNvSpPr>
              <a:spLocks noChangeShapeType="1"/>
            </p:cNvSpPr>
            <p:nvPr/>
          </p:nvSpPr>
          <p:spPr bwMode="auto">
            <a:xfrm>
              <a:off x="3168" y="3493"/>
              <a:ext cx="18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401" name="AutoShape 74"/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69369" name="Rectangle 75"/>
          <p:cNvSpPr>
            <a:spLocks noChangeArrowheads="1"/>
          </p:cNvSpPr>
          <p:nvPr/>
        </p:nvSpPr>
        <p:spPr bwMode="auto">
          <a:xfrm>
            <a:off x="0" y="6358855"/>
            <a:ext cx="9144000" cy="520655"/>
          </a:xfrm>
          <a:prstGeom prst="rect">
            <a:avLst/>
          </a:prstGeom>
          <a:noFill/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经文突出强调双重国度之约。以色列的角色从亚伯拉罕到基督其内涵延伸至教会（继续中），而教会并非指“新以色列人”（不连续）以便取代以色列民族。以色列将在基督第二次降临时信靠基督从而再现其世界显赫地位。</a:t>
            </a:r>
            <a:endParaRPr lang="en-US" altLang="zh-CN" sz="1400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69370" name="Rectangle 76"/>
          <p:cNvSpPr>
            <a:spLocks noChangeArrowheads="1"/>
          </p:cNvSpPr>
          <p:nvPr/>
        </p:nvSpPr>
        <p:spPr bwMode="auto">
          <a:xfrm>
            <a:off x="5114925" y="2095500"/>
            <a:ext cx="541816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以色列</a:t>
            </a:r>
          </a:p>
        </p:txBody>
      </p:sp>
      <p:sp>
        <p:nvSpPr>
          <p:cNvPr id="269371" name="Rectangle 77"/>
          <p:cNvSpPr>
            <a:spLocks noChangeArrowheads="1"/>
          </p:cNvSpPr>
          <p:nvPr/>
        </p:nvSpPr>
        <p:spPr bwMode="auto">
          <a:xfrm>
            <a:off x="6394450" y="2095500"/>
            <a:ext cx="426400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教会</a:t>
            </a:r>
          </a:p>
        </p:txBody>
      </p:sp>
      <p:sp>
        <p:nvSpPr>
          <p:cNvPr id="269372" name="Rectangle 78"/>
          <p:cNvSpPr>
            <a:spLocks noChangeArrowheads="1"/>
          </p:cNvSpPr>
          <p:nvPr/>
        </p:nvSpPr>
        <p:spPr bwMode="auto">
          <a:xfrm>
            <a:off x="4999394" y="2239963"/>
            <a:ext cx="747000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8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民族的焦点</a:t>
            </a:r>
            <a:r>
              <a:rPr lang="en-US" altLang="zh-CN" sz="8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SimSun" charset="0"/>
                <a:cs typeface="SimSun" charset="0"/>
              </a:rPr>
              <a:t>)</a:t>
            </a:r>
          </a:p>
        </p:txBody>
      </p:sp>
      <p:graphicFrame>
        <p:nvGraphicFramePr>
          <p:cNvPr id="269373" name="Object 2"/>
          <p:cNvGraphicFramePr>
            <a:graphicFrameLocks/>
          </p:cNvGraphicFramePr>
          <p:nvPr/>
        </p:nvGraphicFramePr>
        <p:xfrm>
          <a:off x="3810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icrosoft ClipArt Gallery" r:id="rId4" imgW="2102760" imgH="2093400" progId="">
                  <p:embed/>
                </p:oleObj>
              </mc:Choice>
              <mc:Fallback>
                <p:oleObj name="Microsoft ClipArt Gallery" r:id="rId4" imgW="2102760" imgH="20934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74" name="Rectangle 80"/>
          <p:cNvSpPr>
            <a:spLocks noChangeArrowheads="1"/>
          </p:cNvSpPr>
          <p:nvPr/>
        </p:nvSpPr>
        <p:spPr bwMode="auto">
          <a:xfrm>
            <a:off x="6100498" y="2239963"/>
            <a:ext cx="1076856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MS PGothic" charset="0"/>
                <a:cs typeface="MS PGothic" charset="0"/>
              </a:rPr>
              <a:t>“</a:t>
            </a:r>
            <a:r>
              <a:rPr lang="zh-CN" altLang="en-US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MS PGothic" charset="0"/>
                <a:cs typeface="MS PGothic" charset="0"/>
              </a:rPr>
              <a:t>新人” </a:t>
            </a:r>
            <a:r>
              <a:rPr lang="en-US" altLang="zh-CN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MS PGothic" charset="0"/>
                <a:cs typeface="MS PGothic" charset="0"/>
              </a:rPr>
              <a:t>(</a:t>
            </a:r>
            <a:r>
              <a:rPr lang="zh-CN" altLang="en-US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MS PGothic" charset="0"/>
                <a:cs typeface="MS PGothic" charset="0"/>
              </a:rPr>
              <a:t>弗</a:t>
            </a:r>
            <a:r>
              <a:rPr lang="en-US" altLang="zh-CN" sz="1000" b="1" smtClean="0">
                <a:solidFill>
                  <a:srgbClr val="FFFFFF"/>
                </a:solidFill>
                <a:effectLst>
                  <a:glow rad="101600">
                    <a:srgbClr val="010201">
                      <a:alpha val="75000"/>
                    </a:srgbClr>
                  </a:glow>
                </a:effectLst>
                <a:latin typeface="Arial" charset="0"/>
                <a:ea typeface="MS PGothic" charset="0"/>
                <a:cs typeface="MS PGothic" charset="0"/>
              </a:rPr>
              <a:t>2:15)</a:t>
            </a:r>
          </a:p>
        </p:txBody>
      </p:sp>
      <p:sp>
        <p:nvSpPr>
          <p:cNvPr id="269375" name="Line 81"/>
          <p:cNvSpPr>
            <a:spLocks noChangeShapeType="1"/>
          </p:cNvSpPr>
          <p:nvPr/>
        </p:nvSpPr>
        <p:spPr bwMode="auto">
          <a:xfrm>
            <a:off x="5783263" y="2116138"/>
            <a:ext cx="7937" cy="237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76" name="Rectangle 82"/>
          <p:cNvSpPr>
            <a:spLocks noChangeArrowheads="1"/>
          </p:cNvSpPr>
          <p:nvPr/>
        </p:nvSpPr>
        <p:spPr bwMode="auto">
          <a:xfrm>
            <a:off x="8029575" y="5772150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第五版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2006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年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3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月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14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日</a:t>
            </a:r>
            <a:endParaRPr lang="en-US" altLang="zh-CN" sz="1000" dirty="0" smtClean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pSp>
        <p:nvGrpSpPr>
          <p:cNvPr id="269377" name="Group 83"/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</p:grpSpPr>
        <p:sp>
          <p:nvSpPr>
            <p:cNvPr id="269398" name="AutoShape 84"/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9399" name="AutoShape 85"/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269378" name="Group 86"/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269393" name="Freeform 87"/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394" name="Rectangle 88"/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9395" name="Oval 89"/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9396" name="Line 90"/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9397" name="Line 91"/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69379" name="Group 92"/>
          <p:cNvGrpSpPr>
            <a:grpSpLocks/>
          </p:cNvGrpSpPr>
          <p:nvPr/>
        </p:nvGrpSpPr>
        <p:grpSpPr bwMode="auto">
          <a:xfrm>
            <a:off x="1609725" y="1535113"/>
            <a:ext cx="298450" cy="238125"/>
            <a:chOff x="1118" y="900"/>
            <a:chExt cx="188" cy="150"/>
          </a:xfrm>
        </p:grpSpPr>
        <p:grpSp>
          <p:nvGrpSpPr>
            <p:cNvPr id="269387" name="Group 93"/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269391" name="Rectangle 94"/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9392" name="Oval 95"/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269388" name="Group 96"/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269389" name="Rectangle 97"/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9390" name="Oval 98"/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</p:grpSp>
      <p:sp>
        <p:nvSpPr>
          <p:cNvPr id="269380" name="Rectangle 99"/>
          <p:cNvSpPr>
            <a:spLocks noChangeArrowheads="1"/>
          </p:cNvSpPr>
          <p:nvPr/>
        </p:nvSpPr>
        <p:spPr bwMode="auto">
          <a:xfrm>
            <a:off x="7537450" y="4532313"/>
            <a:ext cx="1027113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50" b="1" dirty="0" smtClean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在民族复兴之际，新约的五个内容均得以实现（亚</a:t>
            </a:r>
            <a:r>
              <a:rPr lang="en-US" altLang="zh-CN" sz="1050" b="1" dirty="0" smtClean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8</a:t>
            </a:r>
            <a:r>
              <a:rPr lang="zh-CN" altLang="en-US" sz="1050" b="1" dirty="0" smtClean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50" b="1" dirty="0" smtClean="0">
              <a:solidFill>
                <a:srgbClr val="000A0D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69381" name="Rectangle 100"/>
          <p:cNvSpPr>
            <a:spLocks noChangeArrowheads="1"/>
          </p:cNvSpPr>
          <p:nvPr/>
        </p:nvSpPr>
        <p:spPr bwMode="auto">
          <a:xfrm>
            <a:off x="8416925" y="4541838"/>
            <a:ext cx="669925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50" b="1" dirty="0" smtClean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一切都更新了！（启</a:t>
            </a:r>
            <a:r>
              <a:rPr lang="en-US" altLang="zh-CN" sz="1050" b="1" dirty="0" smtClean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21:5</a:t>
            </a:r>
            <a:r>
              <a:rPr lang="zh-CN" altLang="en-US" sz="1050" b="1" dirty="0" smtClean="0">
                <a:solidFill>
                  <a:srgbClr val="000A0D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50" b="1" dirty="0" smtClean="0">
              <a:solidFill>
                <a:srgbClr val="000A0D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69382" name="Rectangle 101"/>
          <p:cNvSpPr>
            <a:spLocks noChangeArrowheads="1"/>
          </p:cNvSpPr>
          <p:nvPr/>
        </p:nvSpPr>
        <p:spPr bwMode="auto">
          <a:xfrm>
            <a:off x="1905000" y="5934845"/>
            <a:ext cx="3022599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50" b="1" dirty="0">
                <a:solidFill>
                  <a:srgbClr val="010201"/>
                </a:solidFill>
                <a:latin typeface="Arial" charset="0"/>
                <a:ea typeface="SimSun" charset="0"/>
                <a:cs typeface="SimSun" charset="0"/>
              </a:rPr>
              <a:t>暂时的（加</a:t>
            </a:r>
            <a:r>
              <a:rPr lang="en-US" altLang="zh-CN" sz="1050" b="1" dirty="0">
                <a:solidFill>
                  <a:srgbClr val="010201"/>
                </a:solidFill>
                <a:latin typeface="Arial" charset="0"/>
                <a:ea typeface="SimSun" charset="0"/>
                <a:cs typeface="SimSun" charset="0"/>
              </a:rPr>
              <a:t>3:19</a:t>
            </a:r>
            <a:r>
              <a:rPr lang="zh-CN" altLang="en-US" sz="1050" b="1" dirty="0">
                <a:solidFill>
                  <a:srgbClr val="010201"/>
                </a:solidFill>
                <a:latin typeface="Arial" charset="0"/>
                <a:ea typeface="SimSun" charset="0"/>
                <a:cs typeface="SimSun" charset="0"/>
              </a:rPr>
              <a:t>）、有条件的，显明人的罪（罗</a:t>
            </a:r>
            <a:r>
              <a:rPr lang="en-US" altLang="zh-CN" sz="1050" b="1" dirty="0">
                <a:solidFill>
                  <a:srgbClr val="010201"/>
                </a:solidFill>
                <a:latin typeface="Arial" charset="0"/>
                <a:ea typeface="SimSun" charset="0"/>
                <a:cs typeface="SimSun" charset="0"/>
              </a:rPr>
              <a:t>7:7</a:t>
            </a:r>
            <a:r>
              <a:rPr lang="zh-CN" altLang="en-US" sz="1050" b="1" dirty="0">
                <a:solidFill>
                  <a:srgbClr val="010201"/>
                </a:solidFill>
                <a:latin typeface="Arial" charset="0"/>
                <a:ea typeface="SimSun" charset="0"/>
                <a:cs typeface="SimSun" charset="0"/>
              </a:rPr>
              <a:t>）并规范以色列人（加</a:t>
            </a:r>
            <a:r>
              <a:rPr lang="en-US" altLang="zh-CN" sz="1050" b="1" dirty="0">
                <a:solidFill>
                  <a:srgbClr val="010201"/>
                </a:solidFill>
                <a:latin typeface="Arial" charset="0"/>
                <a:ea typeface="SimSun" charset="0"/>
                <a:cs typeface="SimSun" charset="0"/>
              </a:rPr>
              <a:t>3:23-25</a:t>
            </a:r>
            <a:r>
              <a:rPr lang="zh-CN" altLang="en-US" sz="1050" b="1" dirty="0">
                <a:solidFill>
                  <a:srgbClr val="010201"/>
                </a:solidFill>
                <a:latin typeface="Arial" charset="0"/>
                <a:ea typeface="SimSun" charset="0"/>
                <a:cs typeface="SimSun" charset="0"/>
              </a:rPr>
              <a:t>）</a:t>
            </a:r>
            <a:endParaRPr lang="en-US" altLang="zh-CN" sz="1050" b="1" dirty="0">
              <a:solidFill>
                <a:srgbClr val="010201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69383" name="Rectangle 102"/>
          <p:cNvSpPr>
            <a:spLocks noChangeArrowheads="1"/>
          </p:cNvSpPr>
          <p:nvPr/>
        </p:nvSpPr>
        <p:spPr bwMode="auto">
          <a:xfrm>
            <a:off x="5862638" y="5734050"/>
            <a:ext cx="15605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十字架废除、成就、取代了律法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罗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7:1-6;1 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林前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9:19-21; 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希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8:13)</a:t>
            </a:r>
          </a:p>
        </p:txBody>
      </p:sp>
      <p:sp>
        <p:nvSpPr>
          <p:cNvPr id="1556583" name="Rectangle 103"/>
          <p:cNvSpPr>
            <a:spLocks noChangeArrowheads="1"/>
          </p:cNvSpPr>
          <p:nvPr/>
        </p:nvSpPr>
        <p:spPr bwMode="auto">
          <a:xfrm>
            <a:off x="2819400" y="1755775"/>
            <a:ext cx="2305050" cy="243656"/>
          </a:xfrm>
          <a:prstGeom prst="rect">
            <a:avLst/>
          </a:prstGeom>
          <a:noFill/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创世记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6:18; 9:8-17</a:t>
            </a:r>
          </a:p>
        </p:txBody>
      </p:sp>
      <p:sp>
        <p:nvSpPr>
          <p:cNvPr id="1556584" name="Rectangle 104"/>
          <p:cNvSpPr>
            <a:spLocks noGrp="1" noChangeArrowheads="1"/>
          </p:cNvSpPr>
          <p:nvPr>
            <p:ph type="ctrTitle"/>
          </p:nvPr>
        </p:nvSpPr>
        <p:spPr>
          <a:xfrm>
            <a:off x="838200" y="54243"/>
            <a:ext cx="7696200" cy="820737"/>
          </a:xfrm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</p:spPr>
        <p:txBody>
          <a:bodyPr anchor="t">
            <a:spAutoFit/>
          </a:bodyPr>
          <a:lstStyle/>
          <a:p>
            <a:pPr>
              <a:defRPr/>
            </a:pP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  <a:ea typeface="SimSun" charset="0"/>
                <a:cs typeface="SimSun" charset="0"/>
              </a:rPr>
              <a:t>国度与契约时间表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  <a:ea typeface="SimSun" charset="0"/>
                <a:cs typeface="SimSun" charset="0"/>
              </a:rPr>
              <a:t> </a:t>
            </a:r>
            <a:endParaRPr lang="en-US" altLang="zh-CN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ggadocio" charset="0"/>
              <a:ea typeface="SimSun" charset="0"/>
              <a:cs typeface="SimSun" charset="0"/>
            </a:endParaRPr>
          </a:p>
        </p:txBody>
      </p:sp>
      <p:sp>
        <p:nvSpPr>
          <p:cNvPr id="269386" name="Text Box 105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FFFF"/>
                </a:solidFill>
                <a:ea typeface="SimSun" charset="0"/>
                <a:cs typeface="SimSun" charset="0"/>
              </a:rPr>
              <a:t>9g</a:t>
            </a:r>
            <a:endParaRPr lang="en-US" altLang="zh-CN" sz="2400" dirty="0" smtClean="0">
              <a:solidFill>
                <a:srgbClr val="FFFFFF"/>
              </a:solidFill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09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FFFFFF"/>
                </a:solidFill>
              </a:rPr>
              <a:t>   </a:t>
            </a:r>
            <a:r>
              <a:rPr lang="en-US" altLang="zh-CN" sz="5400" smtClean="0">
                <a:solidFill>
                  <a:srgbClr val="FFFFFF"/>
                </a:solidFill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</a:rPr>
              <a:t>年是否意味着</a:t>
            </a:r>
            <a:r>
              <a:rPr lang="en-US" altLang="zh-CN" sz="5400" smtClean="0">
                <a:solidFill>
                  <a:srgbClr val="FFFFFF"/>
                </a:solidFill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</a:rPr>
              <a:t>年？ </a:t>
            </a:r>
            <a:endParaRPr lang="en-US" sz="5400" smtClean="0"/>
          </a:p>
        </p:txBody>
      </p:sp>
      <p:grpSp>
        <p:nvGrpSpPr>
          <p:cNvPr id="787458" name="Group 9"/>
          <p:cNvGrpSpPr>
            <a:grpSpLocks/>
          </p:cNvGrpSpPr>
          <p:nvPr/>
        </p:nvGrpSpPr>
        <p:grpSpPr bwMode="auto">
          <a:xfrm>
            <a:off x="381000" y="1066800"/>
            <a:ext cx="3124200" cy="3962400"/>
            <a:chOff x="240" y="1056"/>
            <a:chExt cx="1968" cy="2496"/>
          </a:xfrm>
        </p:grpSpPr>
        <p:sp>
          <p:nvSpPr>
            <p:cNvPr id="787462" name="Rectangle 4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40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存在着一致的比喻用在启示录（第</a:t>
              </a:r>
              <a:r>
                <a:rPr lang="en-US" altLang="zh-CN" sz="40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995</a:t>
              </a:r>
              <a:r>
                <a:rPr lang="zh-CN" altLang="en-US" sz="40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）数字其他地方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。 </a:t>
              </a: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30823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40" y="1056"/>
              <a:ext cx="768" cy="6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3600" kern="10" dirty="0">
                  <a:ln w="9525">
                    <a:solidFill>
                      <a:srgbClr val="9900CC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  <a:ea typeface="MS PGothic" pitchFamily="34" charset="-128"/>
                  <a:cs typeface="ＭＳ Ｐゴシック" charset="0"/>
                </a:rPr>
                <a:t>比尔</a:t>
              </a:r>
              <a:r>
                <a:rPr lang="zh-TW" alt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  <a:ea typeface="MS PGothic" pitchFamily="34" charset="-128"/>
                  <a:cs typeface="ＭＳ Ｐゴシック" charset="0"/>
                </a:rPr>
                <a:t> 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  <a:ea typeface="MS PGothic" pitchFamily="34" charset="-128"/>
                <a:cs typeface="ＭＳ Ｐゴシック" charset="0"/>
              </a:endParaRPr>
            </a:p>
          </p:txBody>
        </p:sp>
      </p:grpSp>
      <p:sp>
        <p:nvSpPr>
          <p:cNvPr id="483335" name="Rectangle 7"/>
          <p:cNvSpPr>
            <a:spLocks noChangeArrowheads="1"/>
          </p:cNvSpPr>
          <p:nvPr/>
        </p:nvSpPr>
        <p:spPr bwMode="auto">
          <a:xfrm>
            <a:off x="3886200" y="20574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所有这些都是文字的数字：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•7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教会（牧师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2-3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）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•144,000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犹太人（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7:1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）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•200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万士兵（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9:16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）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•42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个月（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11:2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）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•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一千二百六十天（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11:3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）</a:t>
            </a:r>
            <a:b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</a:b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•75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英镑冰雹（</a:t>
            </a:r>
            <a:r>
              <a:rPr lang="en-US" altLang="zh-CN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16:21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） </a:t>
            </a: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83336" name="WordArt 8"/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1752600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SG" altLang="en-US" sz="3600" kern="10">
                <a:solidFill>
                  <a:srgbClr val="9900CC"/>
                </a:solidFill>
                <a:latin typeface="Comic Sans MS" pitchFamily="66" charset="0"/>
                <a:ea typeface="MS PGothic" pitchFamily="34" charset="-128"/>
                <a:cs typeface="ＭＳ Ｐゴシック" charset="0"/>
              </a:rPr>
              <a:t>反应</a:t>
            </a:r>
            <a:endParaRPr lang="en-SG" sz="3600" kern="10">
              <a:solidFill>
                <a:srgbClr val="9900CC"/>
              </a:solidFill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83339" name="Rectangle 11"/>
          <p:cNvSpPr>
            <a:spLocks noChangeArrowheads="1"/>
          </p:cNvSpPr>
          <p:nvPr/>
        </p:nvSpPr>
        <p:spPr bwMode="auto">
          <a:xfrm rot="-783471">
            <a:off x="1905000" y="2438400"/>
            <a:ext cx="5257800" cy="4191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</a:pPr>
            <a:r>
              <a:rPr lang="ja-JP" altLang="en-US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“</a:t>
            </a:r>
            <a:r>
              <a:rPr lang="zh-CN" altLang="en-US" sz="3200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十二使徒和以色列十二个支派是字面上十二 </a:t>
            </a:r>
            <a:r>
              <a:rPr lang="en-US" altLang="zh-CN" sz="3200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(21: 12-14)</a:t>
            </a:r>
            <a:r>
              <a:rPr lang="zh-CN" altLang="en-US" sz="3200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。 七个教会在七个文字的城市。 却是不可能的确认的一个数字作为符号启示</a:t>
            </a:r>
            <a:r>
              <a:rPr lang="zh-CN" altLang="en-US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US" altLang="ja-JP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” 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  <a:p>
            <a:pPr algn="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Robert L. Thomas, </a:t>
            </a:r>
            <a:r>
              <a:rPr lang="en-US" sz="2000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Revelation 8–22</a:t>
            </a:r>
            <a: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, </a:t>
            </a:r>
            <a:b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</a:br>
            <a: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An Exegetical Commentary </a:t>
            </a:r>
            <a:b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</a:br>
            <a:r>
              <a:rPr lang="en-US" sz="20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(Chicago: Moody, 1995), 408-9</a:t>
            </a:r>
            <a:r>
              <a:rPr lang="en-US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88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5" grpId="0" build="p"/>
      <p:bldP spid="483336" grpId="0" animBg="1"/>
      <p:bldP spid="483339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年是否意味着</a:t>
            </a:r>
            <a:r>
              <a:rPr lang="en-US" altLang="zh-CN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年？</a:t>
            </a:r>
            <a:endParaRPr lang="en-US" sz="5400" smtClean="0">
              <a:latin typeface="SimSun" pitchFamily="2" charset="-122"/>
              <a:ea typeface="SimSun" pitchFamily="2" charset="-122"/>
            </a:endParaRPr>
          </a:p>
        </p:txBody>
      </p:sp>
      <p:grpSp>
        <p:nvGrpSpPr>
          <p:cNvPr id="788482" name="Group 3"/>
          <p:cNvGrpSpPr>
            <a:grpSpLocks/>
          </p:cNvGrpSpPr>
          <p:nvPr/>
        </p:nvGrpSpPr>
        <p:grpSpPr bwMode="auto">
          <a:xfrm>
            <a:off x="381000" y="1066800"/>
            <a:ext cx="3124200" cy="3962400"/>
            <a:chOff x="240" y="1056"/>
            <a:chExt cx="1968" cy="2496"/>
          </a:xfrm>
        </p:grpSpPr>
        <p:sp>
          <p:nvSpPr>
            <p:cNvPr id="788485" name="Rectangle 4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NSimSun" pitchFamily="49" charset="-122"/>
                  <a:ea typeface="NSimSun" pitchFamily="49" charset="-122"/>
                  <a:cs typeface="ＭＳ Ｐゴシック" charset="0"/>
                </a:rPr>
                <a:t>上下文具有图形如链，深渊，龙，蛇，锁定，密封，和野兽。</a:t>
              </a:r>
              <a:r>
                <a:rPr lang="zh-CN" altLang="en-US" sz="32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ＭＳ Ｐゴシック" charset="0"/>
                </a:rPr>
                <a:t> </a:t>
              </a: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78848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0" y="1056"/>
              <a:ext cx="768" cy="6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SG" altLang="en-US" sz="3600" kern="1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Comic Sans MS" pitchFamily="66" charset="0"/>
                  <a:ea typeface="MS PGothic" pitchFamily="34" charset="-128"/>
                  <a:cs typeface="ＭＳ Ｐゴシック" charset="0"/>
                </a:rPr>
                <a:t>比尔</a:t>
              </a:r>
              <a:endParaRPr lang="en-SG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3733800" y="2057400"/>
            <a:ext cx="541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深渊是一个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确切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的地方（路</a:t>
            </a:r>
            <a:r>
              <a:rPr lang="en-US" altLang="zh-CN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8:1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）在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那里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恶魔是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被锁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的（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彼后 </a:t>
            </a:r>
            <a:r>
              <a:rPr lang="en-US" altLang="zh-CN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2:4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），但可以解锁（启 </a:t>
            </a:r>
            <a:r>
              <a:rPr lang="en-US" altLang="zh-CN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9:1-2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），可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是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为什么不能确实限制呢？</a:t>
            </a:r>
            <a:b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</a:b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此外，在左侧的名称也是撒但和敌基督的确实名称。</a:t>
            </a: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84359" name="WordArt 7"/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17526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SG" altLang="en-US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ＭＳ Ｐゴシック" charset="0"/>
              </a:rPr>
              <a:t>反应</a:t>
            </a:r>
            <a:endParaRPr lang="en-SG" sz="3600" kern="1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0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8" grpId="0" build="p"/>
      <p:bldP spid="48435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473" name="Picture 7" descr="Rev 20 Slid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一千年真的是一千年吗？</a:t>
            </a:r>
            <a:endParaRPr lang="en-US" sz="4000" dirty="0">
              <a:latin typeface="Arial" charset="0"/>
              <a:ea typeface="ＭＳ Ｐゴシック" charset="0"/>
            </a:endParaRPr>
          </a:p>
        </p:txBody>
      </p:sp>
      <p:grpSp>
        <p:nvGrpSpPr>
          <p:cNvPr id="1129475" name="Group 3"/>
          <p:cNvGrpSpPr>
            <a:grpSpLocks/>
          </p:cNvGrpSpPr>
          <p:nvPr/>
        </p:nvGrpSpPr>
        <p:grpSpPr bwMode="auto">
          <a:xfrm>
            <a:off x="379413" y="1066800"/>
            <a:ext cx="3125788" cy="3962400"/>
            <a:chOff x="239" y="1056"/>
            <a:chExt cx="1969" cy="2496"/>
          </a:xfrm>
        </p:grpSpPr>
        <p:sp>
          <p:nvSpPr>
            <p:cNvPr id="1129478" name="Rectangle 4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charset="0"/>
                <a:buNone/>
              </a:pPr>
              <a:r>
                <a:rPr lang="zh-CN" altLang="en-US" sz="3200" b="1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这整本书主要是采用比喻的手法写的，就如书中的千倍数 </a:t>
              </a:r>
              <a:r>
                <a:rPr lang="en-US" sz="3200" b="1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(</a:t>
              </a:r>
              <a:r>
                <a:rPr lang="en-US" sz="32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5:11; 7:4-9; 9:16; 14:1; 21:16; p. 973).</a:t>
              </a:r>
            </a:p>
          </p:txBody>
        </p:sp>
        <p:sp>
          <p:nvSpPr>
            <p:cNvPr id="112947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39" y="1056"/>
              <a:ext cx="769" cy="6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 smtClean="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  <a:ea typeface="宋体" pitchFamily="2" charset="-122"/>
                  <a:cs typeface="Impact"/>
                </a:rPr>
                <a:t>比尔</a:t>
              </a:r>
              <a:endParaRPr lang="en-US" sz="3600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endParaRPr>
            </a:p>
          </p:txBody>
        </p:sp>
      </p:grpSp>
      <p:sp>
        <p:nvSpPr>
          <p:cNvPr id="485382" name="Rectangle 6"/>
          <p:cNvSpPr>
            <a:spLocks noChangeArrowheads="1"/>
          </p:cNvSpPr>
          <p:nvPr/>
        </p:nvSpPr>
        <p:spPr bwMode="auto">
          <a:xfrm>
            <a:off x="3886200" y="2057400"/>
            <a:ext cx="472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</a:pPr>
            <a:r>
              <a:rPr lang="zh-CN" altLang="en-US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每个举的例子都是照着字面解的：“千千万万” </a:t>
            </a:r>
            <a:r>
              <a:rPr lang="en-US" altLang="ja-JP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altLang="ja-JP" sz="3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5:11), </a:t>
            </a:r>
            <a:r>
              <a:rPr lang="zh-CN" altLang="en-US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“十四万四千人”</a:t>
            </a:r>
            <a:r>
              <a:rPr lang="en-US" altLang="ja-JP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(7:4-9; 14:1), </a:t>
            </a:r>
            <a:r>
              <a:rPr lang="zh-CN" altLang="en-US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“二万万马军”</a:t>
            </a:r>
            <a:r>
              <a:rPr lang="en-US" altLang="ja-JP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(9:16), </a:t>
            </a:r>
            <a:r>
              <a:rPr lang="zh-CN" altLang="en-US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以及那有一万两千个体育场那么大的新耶路撒冷城 </a:t>
            </a:r>
            <a:r>
              <a:rPr lang="en-US" altLang="ja-JP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altLang="ja-JP" sz="3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21:16</a:t>
            </a:r>
            <a:r>
              <a:rPr lang="en-US" altLang="ja-JP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zh-CN" altLang="en-US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。</a:t>
            </a:r>
            <a:r>
              <a:rPr lang="en-US" altLang="ja-JP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没有一个是比喻！四舍五入</a:t>
            </a:r>
            <a:r>
              <a:rPr lang="zh-CN" altLang="en-US" sz="32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的数字并不意味着他们是</a:t>
            </a:r>
            <a:r>
              <a:rPr lang="zh-CN" altLang="en-US" sz="3200" b="1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比喻</a:t>
            </a:r>
            <a:r>
              <a:rPr lang="zh-CN" altLang="en-US" sz="3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。</a:t>
            </a:r>
            <a:endParaRPr lang="en-US" sz="32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5383" name="WordArt 7"/>
          <p:cNvSpPr>
            <a:spLocks noChangeArrowheads="1" noChangeShapeType="1" noTextEdit="1"/>
          </p:cNvSpPr>
          <p:nvPr/>
        </p:nvSpPr>
        <p:spPr bwMode="auto">
          <a:xfrm>
            <a:off x="3950898" y="948906"/>
            <a:ext cx="1242204" cy="11084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回应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blurRad="63500" dist="53882" dir="2700000" algn="ctr" rotWithShape="0">
                  <a:srgbClr val="9999FF"/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768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2" grpId="0" build="p"/>
      <p:bldP spid="48538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 smtClean="0">
                <a:solidFill>
                  <a:srgbClr val="FFFFFF"/>
                </a:solidFill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</a:rPr>
              <a:t>年是否意味着</a:t>
            </a:r>
            <a:r>
              <a:rPr lang="en-US" altLang="zh-CN" sz="5400" smtClean="0">
                <a:solidFill>
                  <a:srgbClr val="FFFFFF"/>
                </a:solidFill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</a:rPr>
              <a:t>年？</a:t>
            </a:r>
            <a:endParaRPr lang="en-US" sz="5400" smtClean="0"/>
          </a:p>
        </p:txBody>
      </p:sp>
      <p:grpSp>
        <p:nvGrpSpPr>
          <p:cNvPr id="790530" name="Group 1027"/>
          <p:cNvGrpSpPr>
            <a:grpSpLocks/>
          </p:cNvGrpSpPr>
          <p:nvPr/>
        </p:nvGrpSpPr>
        <p:grpSpPr bwMode="auto">
          <a:xfrm>
            <a:off x="381000" y="1066800"/>
            <a:ext cx="3124200" cy="3962400"/>
            <a:chOff x="240" y="1056"/>
            <a:chExt cx="1968" cy="2496"/>
          </a:xfrm>
        </p:grpSpPr>
        <p:sp>
          <p:nvSpPr>
            <p:cNvPr id="790533" name="Rectangle 1028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旧约包含了使用“</a:t>
              </a:r>
              <a:r>
                <a:rPr lang="en-US" altLang="zh-CN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1000</a:t>
              </a:r>
              <a:r>
                <a:rPr lang="zh-CN" altLang="en-US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”的</a:t>
              </a:r>
              <a:r>
                <a:rPr lang="zh-TW" altLang="en-US" sz="3600" b="1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比喻 </a:t>
              </a:r>
              <a:r>
                <a:rPr lang="en-US" altLang="zh-TW" sz="3600" b="1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(</a:t>
              </a:r>
              <a:r>
                <a:rPr lang="zh-CN" altLang="en-US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第</a:t>
              </a:r>
              <a:r>
                <a:rPr lang="en-US" altLang="zh-CN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995</a:t>
              </a:r>
              <a:r>
                <a:rPr lang="zh-TW" altLang="en-US" sz="3600" b="1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頁</a:t>
              </a:r>
              <a:r>
                <a:rPr lang="zh-CN" altLang="en-US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）</a:t>
              </a:r>
              <a:r>
                <a:rPr lang="zh-TW" altLang="en-US" sz="3600" b="1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数字</a:t>
              </a:r>
              <a:r>
                <a:rPr lang="zh-CN" altLang="en-US" sz="3600" b="1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。</a:t>
              </a:r>
              <a:endParaRPr lang="en-US" sz="3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790534" name="WordArt 1029"/>
            <p:cNvSpPr>
              <a:spLocks noChangeArrowheads="1" noChangeShapeType="1" noTextEdit="1"/>
            </p:cNvSpPr>
            <p:nvPr/>
          </p:nvSpPr>
          <p:spPr bwMode="auto">
            <a:xfrm>
              <a:off x="240" y="1056"/>
              <a:ext cx="768" cy="6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SG" altLang="en-US" sz="3600" kern="1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Comic Sans MS" pitchFamily="66" charset="0"/>
                  <a:ea typeface="MS PGothic" pitchFamily="34" charset="-128"/>
                  <a:cs typeface="ＭＳ Ｐゴシック" charset="0"/>
                </a:rPr>
                <a:t>比尔</a:t>
              </a:r>
              <a:endParaRPr lang="en-SG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sp>
        <p:nvSpPr>
          <p:cNvPr id="488454" name="Rectangle 1030"/>
          <p:cNvSpPr>
            <a:spLocks noChangeArrowheads="1"/>
          </p:cNvSpPr>
          <p:nvPr/>
        </p:nvSpPr>
        <p:spPr bwMode="auto">
          <a:xfrm>
            <a:off x="3886200" y="20574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“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对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上帝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而言</a:t>
            </a:r>
            <a:r>
              <a:rPr lang="en-US" altLang="zh-TW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,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一天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就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是</a:t>
            </a:r>
            <a:r>
              <a:rPr lang="en-US" altLang="zh-CN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1000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年”（诗篇</a:t>
            </a:r>
            <a:r>
              <a:rPr lang="en-US" altLang="zh-CN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90:4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）“天”是一个象征性的用词 ，除非“千”是从字面上理解</a:t>
            </a:r>
            <a:r>
              <a:rPr lang="en-US" altLang="zh-TW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;</a:t>
            </a:r>
            <a:r>
              <a:rPr lang="zh-TW" altLang="en-US" sz="36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 否則</a:t>
            </a: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没有任何</a:t>
            </a:r>
            <a:endParaRPr lang="en-US" altLang="zh-CN" sz="3600" b="1">
              <a:solidFill>
                <a:srgbClr val="000000"/>
              </a:solidFill>
              <a:latin typeface="Comic Sans MS" pitchFamily="66" charset="0"/>
              <a:ea typeface="SimSun" pitchFamily="2" charset="-122"/>
              <a:cs typeface="ＭＳ Ｐゴシック" charset="0"/>
            </a:endParaRP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CN" altLang="en-US" sz="36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意义，。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”</a:t>
            </a: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88455" name="WordArt 1031"/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17526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SG" altLang="en-US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ＭＳ Ｐゴシック" charset="0"/>
              </a:rPr>
              <a:t>反应</a:t>
            </a:r>
            <a:endParaRPr lang="en-SG" sz="3600" kern="1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3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4" grpId="0" build="p"/>
      <p:bldP spid="48845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年是否意味着</a:t>
            </a:r>
            <a:r>
              <a:rPr lang="en-US" altLang="zh-CN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年？</a:t>
            </a:r>
            <a:endParaRPr lang="en-US" sz="5400" smtClean="0">
              <a:latin typeface="SimSun" pitchFamily="2" charset="-122"/>
              <a:ea typeface="SimSun" pitchFamily="2" charset="-122"/>
            </a:endParaRPr>
          </a:p>
        </p:txBody>
      </p:sp>
      <p:grpSp>
        <p:nvGrpSpPr>
          <p:cNvPr id="791554" name="Group 8"/>
          <p:cNvGrpSpPr>
            <a:grpSpLocks/>
          </p:cNvGrpSpPr>
          <p:nvPr/>
        </p:nvGrpSpPr>
        <p:grpSpPr bwMode="auto">
          <a:xfrm>
            <a:off x="381000" y="1066800"/>
            <a:ext cx="3276600" cy="5181600"/>
            <a:chOff x="240" y="672"/>
            <a:chExt cx="2064" cy="3264"/>
          </a:xfrm>
        </p:grpSpPr>
        <p:sp>
          <p:nvSpPr>
            <p:cNvPr id="791557" name="Rectangle 4"/>
            <p:cNvSpPr>
              <a:spLocks noChangeArrowheads="1"/>
            </p:cNvSpPr>
            <p:nvPr/>
          </p:nvSpPr>
          <p:spPr bwMode="auto">
            <a:xfrm>
              <a:off x="336" y="1296"/>
              <a:ext cx="1968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犹太人和早期的基督徒使用“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1000”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年作为对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救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赎的永恒祝福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之数字 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（第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1018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至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1021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頁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）。 </a:t>
              </a: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79155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0" y="672"/>
              <a:ext cx="768" cy="6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SG" altLang="en-US" sz="3600" kern="1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Comic Sans MS" pitchFamily="66" charset="0"/>
                  <a:ea typeface="MS PGothic" pitchFamily="34" charset="-128"/>
                  <a:cs typeface="ＭＳ Ｐゴシック" charset="0"/>
                </a:rPr>
                <a:t>比尔</a:t>
              </a:r>
              <a:endParaRPr lang="en-SG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3886200" y="20574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在现实中，拉比和早期基督徒的 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6000 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年想法，假定一个原义的千年作为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“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安息日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”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。 这是</a:t>
            </a: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無千禧年。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奥古斯丁教</a:t>
            </a: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导 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“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第八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”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 天表示永恒 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(</a:t>
            </a: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讲道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在礼拜仪式的季节 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259.2; 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城市的神 </a:t>
            </a:r>
            <a:r>
              <a:rPr lang="en-US" altLang="zh-CN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207)</a:t>
            </a: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86407" name="WordArt 7"/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17526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SG" altLang="en-US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ＭＳ Ｐゴシック" charset="0"/>
              </a:rPr>
              <a:t>反应</a:t>
            </a:r>
            <a:endParaRPr lang="en-SG" sz="3600" kern="1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6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6" grpId="0" build="p"/>
      <p:bldP spid="48640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年是否意味着</a:t>
            </a:r>
            <a:r>
              <a:rPr lang="en-US" altLang="zh-CN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年？</a:t>
            </a:r>
            <a:endParaRPr lang="en-US" sz="5400" smtClean="0">
              <a:latin typeface="SimSun" pitchFamily="2" charset="-122"/>
              <a:ea typeface="SimSun" pitchFamily="2" charset="-122"/>
            </a:endParaRPr>
          </a:p>
        </p:txBody>
      </p:sp>
      <p:grpSp>
        <p:nvGrpSpPr>
          <p:cNvPr id="792578" name="Group 3"/>
          <p:cNvGrpSpPr>
            <a:grpSpLocks/>
          </p:cNvGrpSpPr>
          <p:nvPr/>
        </p:nvGrpSpPr>
        <p:grpSpPr bwMode="auto">
          <a:xfrm>
            <a:off x="457200" y="1524000"/>
            <a:ext cx="2971800" cy="4114800"/>
            <a:chOff x="336" y="1152"/>
            <a:chExt cx="1872" cy="2400"/>
          </a:xfrm>
        </p:grpSpPr>
        <p:sp>
          <p:nvSpPr>
            <p:cNvPr id="792581" name="Rectangle 4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第一次的复活是一种</a:t>
              </a:r>
              <a:r>
                <a:rPr lang="zh-TW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靈魂的</a:t>
              </a: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复活（</a:t>
              </a:r>
              <a:r>
                <a:rPr lang="en-US" altLang="zh-CN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20:4</a:t>
              </a: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），但第二个复活是</a:t>
              </a:r>
              <a:r>
                <a:rPr lang="zh-TW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肉</a:t>
              </a: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身体</a:t>
              </a:r>
              <a:r>
                <a:rPr lang="zh-TW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的</a:t>
              </a: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复活（</a:t>
              </a:r>
              <a:r>
                <a:rPr lang="en-US" altLang="zh-CN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20:5</a:t>
              </a:r>
              <a:r>
                <a:rPr lang="zh-CN" altLang="en-US" sz="3600" b="1">
                  <a:solidFill>
                    <a:srgbClr val="000000"/>
                  </a:solidFill>
                  <a:latin typeface="SimSun" pitchFamily="2" charset="-122"/>
                  <a:ea typeface="SimSun" pitchFamily="2" charset="-122"/>
                  <a:cs typeface="ＭＳ Ｐゴシック" charset="0"/>
                </a:rPr>
                <a:t>）。</a:t>
              </a:r>
              <a:endParaRPr lang="en-US" sz="3600" b="1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ＭＳ Ｐゴシック" charset="0"/>
              </a:endParaRPr>
            </a:p>
          </p:txBody>
        </p:sp>
        <p:sp>
          <p:nvSpPr>
            <p:cNvPr id="79258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80" y="1152"/>
              <a:ext cx="864" cy="66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8356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SG" altLang="en-US" sz="28700" kern="1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38100" dir="2700000" algn="tl" rotWithShape="0">
                      <a:srgbClr val="808080">
                        <a:alpha val="43137"/>
                      </a:srgbClr>
                    </a:outerShdw>
                  </a:effectLst>
                  <a:latin typeface="Comic Sans MS" pitchFamily="66" charset="0"/>
                  <a:ea typeface="MS PGothic" pitchFamily="34" charset="-128"/>
                  <a:cs typeface="ＭＳ Ｐゴシック" charset="0"/>
                </a:rPr>
                <a:t>比尔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287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808080">
                      <a:alpha val="4313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3886200" y="22860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385763" indent="-38576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•</a:t>
            </a:r>
            <a:r>
              <a:rPr lang="zh-TW" alt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为什么看到相同的文本中相同的动词以不同的方式岀现？ </a:t>
            </a: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  <a:p>
            <a:pPr marL="385763" indent="-38576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•	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在圣经中</a:t>
            </a:r>
            <a:r>
              <a:rPr lang="en-US" altLang="zh-TW" sz="3200" b="1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,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复活从来没有表示为灵魂的复活。 </a:t>
            </a:r>
            <a:endParaRPr lang="en-US" altLang="ja-JP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  <a:p>
            <a:pPr marL="385763" indent="-38576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• 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“复活”总是指身体。</a:t>
            </a:r>
            <a:r>
              <a:rPr lang="zh-CN" altLang="en-US" sz="320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 </a:t>
            </a:r>
            <a:endParaRPr lang="en-US" altLang="ja-JP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  <a:p>
            <a:pPr marL="385763" indent="-385763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•	</a:t>
            </a:r>
            <a:r>
              <a:rPr lang="zh-CN" altLang="en-US" sz="3200" b="1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cs typeface="ＭＳ Ｐゴシック" charset="0"/>
              </a:rPr>
              <a:t>信徒现在灵魂复活了，所以再没有需要了！ </a:t>
            </a:r>
            <a:endParaRPr lang="en-US" sz="32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87431" name="WordArt 7"/>
          <p:cNvSpPr>
            <a:spLocks noChangeArrowheads="1" noChangeShapeType="1" noTextEdit="1"/>
          </p:cNvSpPr>
          <p:nvPr/>
        </p:nvSpPr>
        <p:spPr bwMode="auto">
          <a:xfrm>
            <a:off x="3810000" y="914400"/>
            <a:ext cx="17526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SG" altLang="en-US" sz="36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ＭＳ Ｐゴシック" charset="0"/>
              </a:rPr>
              <a:t>反应</a:t>
            </a:r>
            <a:endParaRPr lang="en-SG" sz="3600" kern="1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8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30" grpId="0" build="p"/>
      <p:bldP spid="48743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年是否意味着</a:t>
            </a:r>
            <a:r>
              <a:rPr lang="en-US" altLang="zh-CN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年？</a:t>
            </a:r>
            <a:endParaRPr lang="en-US" sz="5400" smtClean="0">
              <a:latin typeface="SimSun" pitchFamily="2" charset="-122"/>
              <a:ea typeface="SimSun" pitchFamily="2" charset="-122"/>
            </a:endParaRPr>
          </a:p>
        </p:txBody>
      </p:sp>
      <p:grpSp>
        <p:nvGrpSpPr>
          <p:cNvPr id="793602" name="Group 1027"/>
          <p:cNvGrpSpPr>
            <a:grpSpLocks/>
          </p:cNvGrpSpPr>
          <p:nvPr/>
        </p:nvGrpSpPr>
        <p:grpSpPr bwMode="auto">
          <a:xfrm>
            <a:off x="381000" y="1295400"/>
            <a:ext cx="3124200" cy="3962400"/>
            <a:chOff x="240" y="1056"/>
            <a:chExt cx="1968" cy="2496"/>
          </a:xfrm>
        </p:grpSpPr>
        <p:sp>
          <p:nvSpPr>
            <p:cNvPr id="793605" name="Rectangle 1028"/>
            <p:cNvSpPr>
              <a:spLocks noChangeArrowheads="1"/>
            </p:cNvSpPr>
            <p:nvPr/>
          </p:nvSpPr>
          <p:spPr bwMode="auto">
            <a:xfrm>
              <a:off x="336" y="1680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数字</a:t>
              </a:r>
              <a:r>
                <a:rPr lang="en-US" altLang="zh-TW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”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1000</a:t>
              </a:r>
              <a:r>
                <a:rPr lang="en-US" altLang="zh-TW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”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是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時間充滿 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，因此象征着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无限期时代如在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诗篇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50:10</a:t>
              </a:r>
              <a:r>
                <a:rPr lang="zh-CN" altLang="en-US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和</a:t>
              </a:r>
              <a:r>
                <a:rPr lang="zh-TW" altLang="en-US" sz="3200">
                  <a:solidFill>
                    <a:srgbClr val="000000"/>
                  </a:solidFill>
                  <a:latin typeface="Comic Sans MS" pitchFamily="66" charset="0"/>
                  <a:ea typeface="PMingLiU" pitchFamily="18" charset="-120"/>
                  <a:cs typeface="ＭＳ Ｐゴシック" charset="0"/>
                </a:rPr>
                <a:t>彼后</a:t>
              </a:r>
              <a:r>
                <a:rPr lang="en-US" altLang="zh-CN" sz="3200">
                  <a:solidFill>
                    <a:srgbClr val="000000"/>
                  </a:solidFill>
                  <a:latin typeface="Comic Sans MS" pitchFamily="66" charset="0"/>
                  <a:ea typeface="SimSun" pitchFamily="2" charset="-122"/>
                  <a:cs typeface="ＭＳ Ｐゴシック" charset="0"/>
                </a:rPr>
                <a:t>3:8</a:t>
              </a:r>
              <a:endParaRPr lang="en-US"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793606" name="WordArt 1029"/>
            <p:cNvSpPr>
              <a:spLocks noChangeArrowheads="1" noChangeShapeType="1" noTextEdit="1"/>
            </p:cNvSpPr>
            <p:nvPr/>
          </p:nvSpPr>
          <p:spPr bwMode="auto">
            <a:xfrm>
              <a:off x="240" y="1056"/>
              <a:ext cx="768" cy="6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SG" altLang="en-US" sz="4800" kern="10">
                  <a:ln w="9525">
                    <a:solidFill>
                      <a:srgbClr val="CC99FF"/>
                    </a:solidFill>
                    <a:round/>
                    <a:headEnd/>
                    <a:tailEnd type="none" w="lg" len="lg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Comic Sans MS" pitchFamily="66" charset="0"/>
                  <a:ea typeface="MS PGothic" pitchFamily="34" charset="-128"/>
                  <a:cs typeface="ＭＳ Ｐゴシック" charset="0"/>
                </a:rPr>
                <a:t>比尔</a:t>
              </a:r>
              <a:endParaRPr lang="en-SG" sz="48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ＭＳ Ｐゴシック" charset="0"/>
              </a:endParaRPr>
            </a:p>
          </p:txBody>
        </p:sp>
      </p:grpSp>
      <p:sp>
        <p:nvSpPr>
          <p:cNvPr id="507910" name="Rectangle 1030"/>
          <p:cNvSpPr>
            <a:spLocks noChangeArrowheads="1"/>
          </p:cNvSpPr>
          <p:nvPr/>
        </p:nvSpPr>
        <p:spPr bwMode="auto">
          <a:xfrm>
            <a:off x="3886200" y="22860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诗篇 </a:t>
            </a: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50:10</a:t>
            </a: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 </a:t>
            </a: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彼后 </a:t>
            </a: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3:8</a:t>
            </a:r>
            <a:r>
              <a:rPr lang="zh-TW" altLang="en-US" sz="3200">
                <a:solidFill>
                  <a:srgbClr val="000000"/>
                </a:solidFill>
                <a:latin typeface="Comic Sans MS" pitchFamily="66" charset="0"/>
                <a:ea typeface="PMingLiU" pitchFamily="18" charset="-120"/>
                <a:cs typeface="ＭＳ Ｐゴシック" charset="0"/>
              </a:rPr>
              <a:t> </a:t>
            </a:r>
            <a:endParaRPr lang="en-US" sz="3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07911" name="WordArt 1031"/>
          <p:cNvSpPr>
            <a:spLocks noChangeArrowheads="1" noChangeShapeType="1" noTextEdit="1"/>
          </p:cNvSpPr>
          <p:nvPr/>
        </p:nvSpPr>
        <p:spPr bwMode="auto">
          <a:xfrm>
            <a:off x="3657600" y="914400"/>
            <a:ext cx="1905000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SG" altLang="en-US" sz="71400" kern="1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4997"/>
                    </a:srgbClr>
                  </a:outerShdw>
                </a:effectLst>
                <a:latin typeface="Comic Sans MS" pitchFamily="66" charset="0"/>
                <a:ea typeface="MS PGothic" pitchFamily="34" charset="-128"/>
                <a:cs typeface="ＭＳ Ｐゴシック" charset="0"/>
              </a:rPr>
              <a:t>反应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sz="71400" kern="1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4997"/>
                  </a:srgbClr>
                </a:outerShdw>
              </a:effectLst>
              <a:latin typeface="Comic Sans MS" pitchFamily="66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6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0" grpId="0" build="p"/>
      <p:bldP spid="5079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874"/>
            </a:gs>
            <a:gs pos="100000">
              <a:srgbClr val="6F79F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240713" cy="649288"/>
          </a:xfrm>
          <a:prstGeom prst="rect">
            <a:avLst/>
          </a:prstGeom>
          <a:solidFill>
            <a:srgbClr val="660066"/>
          </a:solidFill>
          <a:ln w="9525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107763" dir="13500000" algn="ctr" rotWithShape="0">
              <a:schemeClr val="tx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按照通常意义上的，除非它是胡说八道</a:t>
            </a:r>
            <a:r>
              <a:rPr lang="zh-CN" altLang="en-US" sz="3200">
                <a:solidFill>
                  <a:srgbClr val="000000"/>
                </a:solidFill>
                <a:ea typeface="SimSun" pitchFamily="2" charset="-122"/>
                <a:cs typeface="ＭＳ Ｐゴシック" charset="0"/>
              </a:rPr>
              <a:t> </a:t>
            </a:r>
            <a:endParaRPr lang="en-US" altLang="zh-CN" sz="3200" b="1">
              <a:solidFill>
                <a:srgbClr val="FFFFFF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42988" y="2312988"/>
            <a:ext cx="6438279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144,000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以色列的见证人</a:t>
            </a:r>
            <a:r>
              <a:rPr lang="zh-CN" altLang="en-US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(7:4)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066800" y="2970213"/>
            <a:ext cx="5506934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1000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年的圣徒统治</a:t>
            </a:r>
            <a:r>
              <a:rPr lang="en-US" altLang="zh-CN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(20:4)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042988" y="4283075"/>
            <a:ext cx="4311093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</a:t>
            </a:r>
            <a:r>
              <a:rPr lang="zh-CN" altLang="en-US" sz="3200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 </a:t>
            </a:r>
            <a:r>
              <a:rPr lang="en-US" altLang="zh-CN" sz="3200" dirty="0" smtClean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3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天半的死亡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(11:9)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042988" y="3625850"/>
            <a:ext cx="4638106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3200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   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1260 </a:t>
            </a: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天的预告 </a:t>
            </a:r>
            <a:r>
              <a:rPr lang="en-US" altLang="zh-CN" sz="3200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(11:3)</a:t>
            </a:r>
          </a:p>
        </p:txBody>
      </p:sp>
      <p:sp>
        <p:nvSpPr>
          <p:cNvPr id="582663" name="Text Box 13"/>
          <p:cNvSpPr txBox="1">
            <a:spLocks noChangeArrowheads="1"/>
          </p:cNvSpPr>
          <p:nvPr/>
        </p:nvSpPr>
        <p:spPr bwMode="auto">
          <a:xfrm>
            <a:off x="395288" y="1031875"/>
            <a:ext cx="3671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原则</a:t>
            </a:r>
            <a:r>
              <a:rPr lang="en-US" altLang="zh-CN" sz="3200" b="1" i="1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 #1: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042988" y="4940300"/>
            <a:ext cx="5410753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3200" b="1" dirty="0">
                <a:solidFill>
                  <a:srgbClr val="FFFFFF"/>
                </a:solidFill>
                <a:ea typeface="SimSun" pitchFamily="2" charset="-122"/>
                <a:cs typeface="ＭＳ Ｐゴシック" charset="0"/>
              </a:rPr>
              <a:t>伯拉大河的水涸乾 </a:t>
            </a:r>
            <a:r>
              <a:rPr lang="en-US" altLang="zh-CN" sz="3200" dirty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(16:12)</a:t>
            </a:r>
          </a:p>
        </p:txBody>
      </p:sp>
      <p:sp>
        <p:nvSpPr>
          <p:cNvPr id="58266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2250"/>
            <a:ext cx="8610600" cy="784225"/>
          </a:xfrm>
          <a:solidFill>
            <a:srgbClr val="660066"/>
          </a:solidFill>
          <a:ln w="22225" cap="flat">
            <a:solidFill>
              <a:srgbClr val="FF0000"/>
            </a:solidFill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  <a:ea typeface="SimSun" pitchFamily="2" charset="-122"/>
              </a:rPr>
              <a:t>解经的四个原则</a:t>
            </a:r>
            <a:endParaRPr lang="en-US" altLang="zh-CN" sz="5200" dirty="0" smtClean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42988" y="5527675"/>
            <a:ext cx="6774909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重量 </a:t>
            </a:r>
            <a:r>
              <a:rPr lang="en-US" altLang="zh-CN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(16:21) </a:t>
            </a:r>
            <a:r>
              <a:rPr lang="zh-CN" altLang="en-US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与长度（</a:t>
            </a:r>
            <a:r>
              <a:rPr lang="en-US" altLang="zh-CN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21</a:t>
            </a:r>
            <a:r>
              <a:rPr lang="zh-CN" altLang="en-US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：</a:t>
            </a:r>
            <a:r>
              <a:rPr lang="en-US" altLang="zh-CN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16</a:t>
            </a:r>
            <a:r>
              <a:rPr lang="zh-CN" altLang="en-US" sz="3200" b="1" dirty="0" smtClean="0">
                <a:solidFill>
                  <a:srgbClr val="DAE9FC"/>
                </a:solidFill>
                <a:ea typeface="SimSun" pitchFamily="2" charset="-122"/>
                <a:cs typeface="ＭＳ Ｐゴシック" charset="0"/>
              </a:rPr>
              <a:t>）</a:t>
            </a:r>
            <a:endParaRPr lang="en-US" altLang="zh-CN" sz="3200" b="1" dirty="0">
              <a:solidFill>
                <a:srgbClr val="DAE9FC"/>
              </a:solidFill>
              <a:ea typeface="SimSun" pitchFamily="2" charset="-122"/>
              <a:cs typeface="ＭＳ Ｐゴシック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42988" y="6115050"/>
            <a:ext cx="7361608" cy="58695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3200" b="1" dirty="0" smtClean="0">
                <a:solidFill>
                  <a:srgbClr val="FFFFFF">
                    <a:lumMod val="95000"/>
                  </a:srgbClr>
                </a:solidFill>
                <a:cs typeface="ＭＳ Ｐゴシック" charset="0"/>
              </a:rPr>
              <a:t>完全的数字 </a:t>
            </a:r>
            <a:r>
              <a:rPr lang="en-US" altLang="zh-CN" sz="3200" b="1" dirty="0" smtClean="0">
                <a:solidFill>
                  <a:srgbClr val="FFFFFF">
                    <a:lumMod val="95000"/>
                  </a:srgbClr>
                </a:solidFill>
                <a:cs typeface="ＭＳ Ｐゴシック" charset="0"/>
              </a:rPr>
              <a:t>– 7 (1:4, 12, 16, </a:t>
            </a:r>
            <a:r>
              <a:rPr lang="zh-CN" altLang="en-US" sz="3200" b="1" dirty="0" smtClean="0">
                <a:solidFill>
                  <a:srgbClr val="FFFFFF">
                    <a:lumMod val="95000"/>
                  </a:srgbClr>
                </a:solidFill>
                <a:cs typeface="ＭＳ Ｐゴシック" charset="0"/>
              </a:rPr>
              <a:t>等）</a:t>
            </a:r>
            <a:r>
              <a:rPr lang="en-US" altLang="zh-CN" sz="3200" b="1" dirty="0" smtClean="0">
                <a:solidFill>
                  <a:srgbClr val="FFFFFF">
                    <a:lumMod val="95000"/>
                  </a:srgbClr>
                </a:solidFill>
                <a:cs typeface="ＭＳ Ｐゴシック" charset="0"/>
              </a:rPr>
              <a:t> </a:t>
            </a:r>
            <a:endParaRPr lang="en-US" altLang="zh-CN" sz="3200" dirty="0">
              <a:solidFill>
                <a:srgbClr val="DAE9FC"/>
              </a:solidFill>
              <a:ea typeface="SimSun" pitchFamily="2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5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8" grpId="0" animBg="1"/>
      <p:bldP spid="12299" grpId="0" animBg="1"/>
      <p:bldP spid="12300" grpId="0" animBg="1"/>
      <p:bldP spid="12302" grpId="0" animBg="1"/>
      <p:bldP spid="10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zh-CN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年是否意味着</a:t>
            </a:r>
            <a:r>
              <a:rPr lang="en-US" altLang="zh-CN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1000</a:t>
            </a:r>
            <a:r>
              <a:rPr lang="zh-CN" altLang="en-US" sz="540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年？</a:t>
            </a:r>
            <a:endParaRPr lang="en-US" sz="540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14054" name="Rectangle 1030"/>
          <p:cNvSpPr>
            <a:spLocks noChangeArrowheads="1"/>
          </p:cNvSpPr>
          <p:nvPr/>
        </p:nvSpPr>
        <p:spPr bwMode="auto">
          <a:xfrm>
            <a:off x="533400" y="2133600"/>
            <a:ext cx="373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Clement of Rome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Ignatius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Papias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 i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The Didache</a:t>
            </a:r>
            <a:endParaRPr 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 i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The Epistle of Barnabas</a:t>
            </a:r>
            <a:endParaRPr 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 i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The Shepherd of Hermas</a:t>
            </a:r>
            <a:endParaRPr 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Justin Martyr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Melito of Sardis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Theophilus of Antioch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Apollinaris of Hierapolis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Irenaeus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14055" name="WordArt 1031"/>
          <p:cNvSpPr>
            <a:spLocks noChangeArrowheads="1" noChangeShapeType="1" noTextEdit="1"/>
          </p:cNvSpPr>
          <p:nvPr/>
        </p:nvSpPr>
        <p:spPr bwMode="auto">
          <a:xfrm>
            <a:off x="257628" y="762000"/>
            <a:ext cx="83058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63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  <a:ea typeface="MS PGothic" pitchFamily="34" charset="-128"/>
                <a:cs typeface="ＭＳ Ｐゴシック" charset="0"/>
              </a:rPr>
              <a:t>所有学者在公元</a:t>
            </a: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  <a:ea typeface="MS PGothic" pitchFamily="34" charset="-128"/>
                <a:cs typeface="ＭＳ Ｐゴシック" charset="0"/>
              </a:rPr>
              <a:t>300 </a:t>
            </a:r>
            <a:r>
              <a:rPr lang="zh-TW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 type="none" w="lg" len="lg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  <a:ea typeface="MS PGothic" pitchFamily="34" charset="-128"/>
                <a:cs typeface="ＭＳ Ｐゴシック" charset="0"/>
              </a:rPr>
              <a:t>都是前千禧年派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 type="none" w="lg" len="lg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14056" name="Rectangle 1032"/>
          <p:cNvSpPr>
            <a:spLocks noChangeArrowheads="1"/>
          </p:cNvSpPr>
          <p:nvPr/>
        </p:nvSpPr>
        <p:spPr bwMode="auto">
          <a:xfrm>
            <a:off x="4343400" y="2133600"/>
            <a:ext cx="373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Hippolytus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Clement of Alexandria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Tertullian 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Julius Africanus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Cyprian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Nepos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Coracion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Commodian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Victoinus of Pettau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Methodius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Lactantius</a:t>
            </a:r>
          </a:p>
        </p:txBody>
      </p:sp>
      <p:sp>
        <p:nvSpPr>
          <p:cNvPr id="514057" name="Text Box 1033"/>
          <p:cNvSpPr txBox="1">
            <a:spLocks noChangeArrowheads="1"/>
          </p:cNvSpPr>
          <p:nvPr/>
        </p:nvSpPr>
        <p:spPr bwMode="auto">
          <a:xfrm>
            <a:off x="1066800" y="6172200"/>
            <a:ext cx="80772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</a:pP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公元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300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后，在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1000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年开始被灵化的奥古斯丁，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/>
            </a:r>
            <a:b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</a:b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杰罗姆，</a:t>
            </a:r>
            <a:r>
              <a:rPr lang="en-US" altLang="zh-CN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Theodoret</a:t>
            </a:r>
            <a:r>
              <a:rPr lang="zh-CN" altLang="en-US" sz="28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及其他</a:t>
            </a:r>
            <a:endParaRPr lang="en-US" sz="2800" b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794630" name="Text Box 1034"/>
          <p:cNvSpPr txBox="1">
            <a:spLocks noChangeArrowheads="1"/>
          </p:cNvSpPr>
          <p:nvPr/>
        </p:nvSpPr>
        <p:spPr bwMode="auto">
          <a:xfrm>
            <a:off x="8229600" y="7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121a</a:t>
            </a:r>
          </a:p>
        </p:txBody>
      </p:sp>
    </p:spTree>
    <p:extLst>
      <p:ext uri="{BB962C8B-B14F-4D97-AF65-F5344CB8AC3E}">
        <p14:creationId xmlns:p14="http://schemas.microsoft.com/office/powerpoint/2010/main" val="385422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4" grpId="0" build="p"/>
      <p:bldP spid="514056" grpId="0" build="p"/>
      <p:bldP spid="514057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537" name="Picture 20" descr="MF - Plate 2"/>
          <p:cNvPicPr>
            <a:picLocks noChangeAspect="1" noChangeArrowheads="1"/>
          </p:cNvPicPr>
          <p:nvPr/>
        </p:nvPicPr>
        <p:blipFill>
          <a:blip r:embed="rId3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20821" r="26654" b="50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2667000" y="1279525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无千禧年派</a:t>
            </a:r>
            <a:endParaRPr lang="en-US" sz="3600" b="1" i="1" u="sng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914400"/>
          </a:xfr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/>
              </a:rPr>
              <a:t>浅谈启示录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/>
              </a:rPr>
              <a:t>20:1-6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5583238" y="1279525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前千禧年派</a:t>
            </a:r>
            <a:endParaRPr lang="en-US" sz="3600" b="1" i="1" u="sng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2667000" y="2270125"/>
            <a:ext cx="3152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Hoekema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5583238" y="2270125"/>
            <a:ext cx="356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Mounce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2667000" y="3260725"/>
            <a:ext cx="3152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渐进式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437257" name="Text Box 9"/>
          <p:cNvSpPr txBox="1">
            <a:spLocks noChangeArrowheads="1"/>
          </p:cNvSpPr>
          <p:nvPr/>
        </p:nvSpPr>
        <p:spPr bwMode="auto">
          <a:xfrm>
            <a:off x="5583238" y="3260725"/>
            <a:ext cx="3560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未来主义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437258" name="Text Box 10"/>
          <p:cNvSpPr txBox="1">
            <a:spLocks noChangeArrowheads="1"/>
          </p:cNvSpPr>
          <p:nvPr/>
        </p:nvSpPr>
        <p:spPr bwMode="auto">
          <a:xfrm>
            <a:off x="2667000" y="4267200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编年的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437259" name="Text Box 11"/>
          <p:cNvSpPr txBox="1">
            <a:spLocks noChangeArrowheads="1"/>
          </p:cNvSpPr>
          <p:nvPr/>
        </p:nvSpPr>
        <p:spPr bwMode="auto">
          <a:xfrm>
            <a:off x="5583238" y="4267200"/>
            <a:ext cx="3560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>
                <a:solidFill>
                  <a:srgbClr val="FFFFFF"/>
                </a:solidFill>
                <a:latin typeface="NSimSun" pitchFamily="49" charset="-122"/>
                <a:ea typeface="NSimSun" pitchFamily="49" charset="-122"/>
                <a:cs typeface="ＭＳ Ｐゴシック" charset="0"/>
              </a:rPr>
              <a:t>编年的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667000" y="5257800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不明确的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437261" name="Text Box 13"/>
          <p:cNvSpPr txBox="1">
            <a:spLocks noChangeArrowheads="1"/>
          </p:cNvSpPr>
          <p:nvPr/>
        </p:nvSpPr>
        <p:spPr bwMode="auto">
          <a:xfrm>
            <a:off x="5583238" y="5257800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照字面的意思</a:t>
            </a:r>
            <a:r>
              <a:rPr lang="zh-TW" altLang="en-US" sz="3600">
                <a:solidFill>
                  <a:srgbClr val="000000"/>
                </a:solidFill>
                <a:ea typeface="ヒラギノ角ゴ Pro W3" pitchFamily="1" charset="-128"/>
                <a:cs typeface="ＭＳ Ｐゴシック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437262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159</a:t>
            </a:r>
            <a:endParaRPr lang="en-US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437263" name="Text Box 15"/>
          <p:cNvSpPr txBox="1">
            <a:spLocks noChangeArrowheads="1"/>
          </p:cNvSpPr>
          <p:nvPr/>
        </p:nvSpPr>
        <p:spPr bwMode="auto">
          <a:xfrm>
            <a:off x="228600" y="1279525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问题</a:t>
            </a:r>
            <a:endParaRPr lang="en-US" sz="4800" b="1" i="1" u="sng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437264" name="Text Box 16"/>
          <p:cNvSpPr txBox="1">
            <a:spLocks noChangeArrowheads="1"/>
          </p:cNvSpPr>
          <p:nvPr/>
        </p:nvSpPr>
        <p:spPr bwMode="auto">
          <a:xfrm>
            <a:off x="228600" y="2270125"/>
            <a:ext cx="2438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谁</a:t>
            </a:r>
            <a:r>
              <a:rPr lang="zh-TW" altLang="en-US" sz="4400" b="1" i="1">
                <a:solidFill>
                  <a:srgbClr val="FFFFFF"/>
                </a:solidFill>
                <a:latin typeface="Times New Roman" pitchFamily="18" charset="0"/>
                <a:cs typeface="ＭＳ Ｐゴシック" charset="0"/>
              </a:rPr>
              <a:t> </a:t>
            </a:r>
            <a:endParaRPr lang="en-US" sz="44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437265" name="Text Box 17"/>
          <p:cNvSpPr txBox="1">
            <a:spLocks noChangeArrowheads="1"/>
          </p:cNvSpPr>
          <p:nvPr/>
        </p:nvSpPr>
        <p:spPr bwMode="auto">
          <a:xfrm>
            <a:off x="228600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大纲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437266" name="Text Box 18"/>
          <p:cNvSpPr txBox="1">
            <a:spLocks noChangeArrowheads="1"/>
          </p:cNvSpPr>
          <p:nvPr/>
        </p:nvSpPr>
        <p:spPr bwMode="auto">
          <a:xfrm>
            <a:off x="0" y="43434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启示录</a:t>
            </a:r>
            <a:r>
              <a:rPr lang="en-US" altLang="ja-JP" sz="32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19-20</a:t>
            </a:r>
            <a:endParaRPr lang="en-US" sz="3200" b="1" i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437267" name="Text Box 19"/>
          <p:cNvSpPr txBox="1">
            <a:spLocks noChangeArrowheads="1"/>
          </p:cNvSpPr>
          <p:nvPr/>
        </p:nvSpPr>
        <p:spPr bwMode="auto">
          <a:xfrm>
            <a:off x="2286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1000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 年</a:t>
            </a:r>
            <a:r>
              <a:rPr lang="en-US" altLang="ja-JP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82505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4" grpId="0"/>
      <p:bldP spid="437255" grpId="0"/>
      <p:bldP spid="437256" grpId="0"/>
      <p:bldP spid="437257" grpId="0"/>
      <p:bldP spid="437258" grpId="0"/>
      <p:bldP spid="437259" grpId="0"/>
      <p:bldP spid="437260" grpId="0"/>
      <p:bldP spid="437261" grpId="0"/>
      <p:bldP spid="437264" grpId="0"/>
      <p:bldP spid="437265" grpId="0"/>
      <p:bldP spid="437266" grpId="0"/>
      <p:bldP spid="43726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85" name="Picture 2" descr="MF - Plate 2"/>
          <p:cNvPicPr>
            <a:picLocks noChangeAspect="1" noChangeArrowheads="1"/>
          </p:cNvPicPr>
          <p:nvPr/>
        </p:nvPicPr>
        <p:blipFill>
          <a:blip r:embed="rId3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20821" r="26654" b="50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2667000" y="1279525"/>
            <a:ext cx="3152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无千禧年派</a:t>
            </a:r>
            <a:endParaRPr lang="en-US" altLang="ja-JP" sz="4000" b="1" i="1" u="sng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i="1" u="sng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914400"/>
          </a:xfrm>
          <a:gradFill flip="none"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/>
              </a:rPr>
              <a:t>浅谈启示录 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/>
              </a:rPr>
              <a:t>20:1-6</a:t>
            </a:r>
          </a:p>
        </p:txBody>
      </p:sp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5583238" y="1279525"/>
            <a:ext cx="3560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前千禧年派</a:t>
            </a:r>
            <a:endParaRPr lang="en-US" sz="3200" b="1" i="1" u="sng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2667000" y="2270125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基督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5583238" y="2270125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天使 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2667000" y="3260725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现在 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5583238" y="3260725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千禧年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2667000" y="4267200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现在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570379" name="Text Box 11"/>
          <p:cNvSpPr txBox="1">
            <a:spLocks noChangeArrowheads="1"/>
          </p:cNvSpPr>
          <p:nvPr/>
        </p:nvSpPr>
        <p:spPr bwMode="auto">
          <a:xfrm>
            <a:off x="5583238" y="4267200"/>
            <a:ext cx="356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未来</a:t>
            </a:r>
            <a:r>
              <a:rPr lang="en-US" altLang="ja-JP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 </a:t>
            </a:r>
            <a:r>
              <a:rPr lang="en-US" altLang="ja-JP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(13:15)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2667000" y="5257800"/>
            <a:ext cx="3152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天堂 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570381" name="Text Box 13"/>
          <p:cNvSpPr txBox="1">
            <a:spLocks noChangeArrowheads="1"/>
          </p:cNvSpPr>
          <p:nvPr/>
        </p:nvSpPr>
        <p:spPr bwMode="auto">
          <a:xfrm>
            <a:off x="5583238" y="5257800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地球（</a:t>
            </a:r>
            <a:r>
              <a:rPr lang="en-US" altLang="zh-TW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5:10</a:t>
            </a: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） </a:t>
            </a:r>
            <a:endParaRPr lang="en-US" sz="2800" b="1" i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570382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159</a:t>
            </a:r>
            <a:endParaRPr lang="en-US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570383" name="Text Box 15"/>
          <p:cNvSpPr txBox="1">
            <a:spLocks noChangeArrowheads="1"/>
          </p:cNvSpPr>
          <p:nvPr/>
        </p:nvSpPr>
        <p:spPr bwMode="auto">
          <a:xfrm>
            <a:off x="228600" y="1279525"/>
            <a:ext cx="243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u="sng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问题</a:t>
            </a:r>
            <a:endParaRPr lang="en-US" altLang="ja-JP" sz="4800" b="1" i="1" u="sng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i="1" u="sng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570384" name="Text Box 16"/>
          <p:cNvSpPr txBox="1">
            <a:spLocks noChangeArrowheads="1"/>
          </p:cNvSpPr>
          <p:nvPr/>
        </p:nvSpPr>
        <p:spPr bwMode="auto">
          <a:xfrm>
            <a:off x="228600" y="2270125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捆绑者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570385" name="Text Box 17"/>
          <p:cNvSpPr txBox="1">
            <a:spLocks noChangeArrowheads="1"/>
          </p:cNvSpPr>
          <p:nvPr/>
        </p:nvSpPr>
        <p:spPr bwMode="auto">
          <a:xfrm>
            <a:off x="304800" y="32766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捆绑</a:t>
            </a:r>
            <a:endParaRPr lang="en-US" sz="3200" b="1" i="1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570386" name="Text Box 18"/>
          <p:cNvSpPr txBox="1">
            <a:spLocks noChangeArrowheads="1"/>
          </p:cNvSpPr>
          <p:nvPr/>
        </p:nvSpPr>
        <p:spPr bwMode="auto">
          <a:xfrm>
            <a:off x="228600" y="42672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统治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570387" name="Text Box 19"/>
          <p:cNvSpPr txBox="1">
            <a:spLocks noChangeArrowheads="1"/>
          </p:cNvSpPr>
          <p:nvPr/>
        </p:nvSpPr>
        <p:spPr bwMode="auto">
          <a:xfrm>
            <a:off x="228600" y="52578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地点</a:t>
            </a:r>
            <a:r>
              <a:rPr lang="zh-TW" altLang="en-US" sz="3600" b="1">
                <a:solidFill>
                  <a:srgbClr val="FFFFFF"/>
                </a:solidFill>
                <a:latin typeface="Arial" pitchFamily="34" charset="0"/>
                <a:cs typeface="ＭＳ Ｐゴシック" charset="0"/>
              </a:rPr>
              <a:t> </a:t>
            </a:r>
            <a:endParaRPr lang="en-US" sz="2800" b="1" i="1">
              <a:solidFill>
                <a:srgbClr val="FFFFFF"/>
              </a:solidFill>
              <a:latin typeface="Times New Roman" pitchFamily="18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88392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4" grpId="0"/>
      <p:bldP spid="570375" grpId="0"/>
      <p:bldP spid="570376" grpId="0"/>
      <p:bldP spid="570377" grpId="0"/>
      <p:bldP spid="570378" grpId="0"/>
      <p:bldP spid="570379" grpId="0"/>
      <p:bldP spid="570380" grpId="0"/>
      <p:bldP spid="570381" grpId="0"/>
      <p:bldP spid="570384" grpId="0"/>
      <p:bldP spid="570385" grpId="0"/>
      <p:bldP spid="570386" grpId="0"/>
      <p:bldP spid="57038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2" name="Picture 2" descr="MF - Plate 2"/>
          <p:cNvPicPr>
            <a:picLocks noChangeAspect="1" noChangeArrowheads="1"/>
          </p:cNvPicPr>
          <p:nvPr/>
        </p:nvPicPr>
        <p:blipFill>
          <a:blip r:embed="rId3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20821" r="26654" b="50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2667000" y="1279525"/>
            <a:ext cx="3152775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u="sng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阿米尔</a:t>
            </a:r>
            <a:endParaRPr lang="en-US" sz="4400" b="1" i="1" u="sng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gradFill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zh-CN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启示录的意见 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20:1-6</a:t>
            </a:r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5583238" y="1279525"/>
            <a:ext cx="3560762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u="sng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原始</a:t>
            </a:r>
            <a:endParaRPr lang="en-US" sz="4400" b="1" i="1" u="sng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2667000" y="2270125"/>
            <a:ext cx="2800350" cy="1446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在死亡时的转型</a:t>
            </a:r>
            <a:endParaRPr lang="en-US" sz="4400" b="1" i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23" name="Text Box 7"/>
          <p:cNvSpPr txBox="1">
            <a:spLocks noChangeArrowheads="1"/>
          </p:cNvSpPr>
          <p:nvPr/>
        </p:nvSpPr>
        <p:spPr bwMode="auto">
          <a:xfrm>
            <a:off x="5583238" y="2270125"/>
            <a:ext cx="3560762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  <a:cs typeface="ＭＳ Ｐゴシック" charset="0"/>
              </a:rPr>
              <a:t>复活</a:t>
            </a:r>
            <a:r>
              <a:rPr lang="en-US" sz="3600" b="1" dirty="0">
                <a:solidFill>
                  <a:srgbClr val="FFFFFF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(5b-6a)</a:t>
            </a:r>
          </a:p>
        </p:txBody>
      </p:sp>
      <p:sp>
        <p:nvSpPr>
          <p:cNvPr id="572426" name="Text Box 10"/>
          <p:cNvSpPr txBox="1">
            <a:spLocks noChangeArrowheads="1"/>
          </p:cNvSpPr>
          <p:nvPr/>
        </p:nvSpPr>
        <p:spPr bwMode="auto">
          <a:xfrm>
            <a:off x="2667000" y="3962400"/>
            <a:ext cx="3152775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4950" indent="-23495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  <a:cs typeface="ＭＳ Ｐゴシック" charset="0"/>
              </a:rPr>
              <a:t>复活</a:t>
            </a:r>
            <a:endParaRPr lang="en-US" sz="44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72427" name="Text Box 11"/>
          <p:cNvSpPr txBox="1">
            <a:spLocks noChangeArrowheads="1"/>
          </p:cNvSpPr>
          <p:nvPr/>
        </p:nvSpPr>
        <p:spPr bwMode="auto">
          <a:xfrm>
            <a:off x="5583238" y="3962400"/>
            <a:ext cx="3560762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4950" indent="-23495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  <a:cs typeface="ＭＳ Ｐゴシック" charset="0"/>
              </a:rPr>
              <a:t>复活</a:t>
            </a:r>
            <a:endParaRPr lang="en-US" sz="44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72428" name="Text Box 12"/>
          <p:cNvSpPr txBox="1">
            <a:spLocks noChangeArrowheads="1"/>
          </p:cNvSpPr>
          <p:nvPr/>
        </p:nvSpPr>
        <p:spPr bwMode="auto">
          <a:xfrm>
            <a:off x="2667000" y="5530850"/>
            <a:ext cx="3152775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不符</a:t>
            </a:r>
            <a:endParaRPr lang="en-US" sz="4400" b="1" i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29" name="Text Box 13"/>
          <p:cNvSpPr txBox="1">
            <a:spLocks noChangeArrowheads="1"/>
          </p:cNvSpPr>
          <p:nvPr/>
        </p:nvSpPr>
        <p:spPr bwMode="auto">
          <a:xfrm>
            <a:off x="5583238" y="5530850"/>
            <a:ext cx="3560762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一贯</a:t>
            </a:r>
            <a:endParaRPr lang="en-US" sz="4400" b="1" i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31" name="Text Box 15"/>
          <p:cNvSpPr txBox="1">
            <a:spLocks noChangeArrowheads="1"/>
          </p:cNvSpPr>
          <p:nvPr/>
        </p:nvSpPr>
        <p:spPr bwMode="auto">
          <a:xfrm>
            <a:off x="228600" y="1279525"/>
            <a:ext cx="2438400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u="sng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endParaRPr lang="en-US" sz="4400" b="1" i="1" u="sng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2432" name="Text Box 16"/>
          <p:cNvSpPr txBox="1">
            <a:spLocks noChangeArrowheads="1"/>
          </p:cNvSpPr>
          <p:nvPr/>
        </p:nvSpPr>
        <p:spPr bwMode="auto">
          <a:xfrm>
            <a:off x="228600" y="2270125"/>
            <a:ext cx="2438400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smtClean="0">
                <a:solidFill>
                  <a:srgbClr val="FFFFFF"/>
                </a:solidFill>
                <a:latin typeface="Arial" charset="0"/>
              </a:rPr>
              <a:t>"</a:t>
            </a:r>
            <a:r>
              <a:rPr lang="zh-CN" altLang="en-US" sz="40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来到生活</a:t>
            </a:r>
            <a:r>
              <a:rPr lang="en-US" altLang="ja-JP" sz="3600" b="1" smtClean="0">
                <a:solidFill>
                  <a:srgbClr val="FFFFFF"/>
                </a:solidFill>
                <a:latin typeface="Arial" charset="0"/>
              </a:rPr>
              <a:t>" (4a)</a:t>
            </a:r>
            <a:endParaRPr lang="en-US" sz="2800" b="1" i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72434" name="Text Box 18"/>
          <p:cNvSpPr txBox="1">
            <a:spLocks noChangeArrowheads="1"/>
          </p:cNvSpPr>
          <p:nvPr/>
        </p:nvSpPr>
        <p:spPr bwMode="auto">
          <a:xfrm>
            <a:off x="228600" y="3962400"/>
            <a:ext cx="2438400" cy="1446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4950" indent="-23495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"</a:t>
            </a:r>
            <a:r>
              <a:rPr lang="zh-CN" altLang="en-US" sz="4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  <a:cs typeface="ＭＳ Ｐゴシック" charset="0"/>
              </a:rPr>
              <a:t>来到生活</a:t>
            </a:r>
            <a:r>
              <a:rPr lang="en-US" sz="3600" b="1" dirty="0">
                <a:solidFill>
                  <a:srgbClr val="FFFFFF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" (5)</a:t>
            </a:r>
          </a:p>
        </p:txBody>
      </p:sp>
      <p:sp>
        <p:nvSpPr>
          <p:cNvPr id="572435" name="Text Box 19"/>
          <p:cNvSpPr txBox="1">
            <a:spLocks noChangeArrowheads="1"/>
          </p:cNvSpPr>
          <p:nvPr/>
        </p:nvSpPr>
        <p:spPr bwMode="auto">
          <a:xfrm>
            <a:off x="228600" y="5530850"/>
            <a:ext cx="2438400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批判</a:t>
            </a:r>
            <a:endParaRPr lang="en-US" sz="4400" b="1" i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427</a:t>
            </a:r>
            <a:endParaRPr lang="en-US" b="1" i="1" smtClean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88778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2" grpId="0"/>
      <p:bldP spid="572423" grpId="0"/>
      <p:bldP spid="572426" grpId="0"/>
      <p:bldP spid="572427" grpId="0"/>
      <p:bldP spid="572428" grpId="0"/>
      <p:bldP spid="572429" grpId="0"/>
      <p:bldP spid="572432" grpId="0"/>
      <p:bldP spid="572434" grpId="0"/>
      <p:bldP spid="57243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 descr="MF - Plate 2"/>
          <p:cNvPicPr>
            <a:picLocks noChangeAspect="1" noChangeArrowheads="1"/>
          </p:cNvPicPr>
          <p:nvPr/>
        </p:nvPicPr>
        <p:blipFill>
          <a:blip r:embed="rId3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20821" r="26654" b="50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2667000" y="1279525"/>
            <a:ext cx="3152775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u="sng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阿米尔</a:t>
            </a:r>
            <a:endParaRPr lang="en-US" sz="4000" b="1" i="1" u="sng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gradFill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zh-CN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启示录的意见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20:1-6</a:t>
            </a:r>
          </a:p>
        </p:txBody>
      </p: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5583238" y="1279525"/>
            <a:ext cx="35607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u="sng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原始</a:t>
            </a:r>
            <a:endParaRPr lang="en-US" sz="4000" b="1" i="1" u="sng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2667000" y="2270125"/>
            <a:ext cx="3152775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信徒</a:t>
            </a:r>
            <a:r>
              <a:rPr lang="en-US" sz="40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(</a:t>
            </a: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4-5)</a:t>
            </a:r>
            <a:endParaRPr lang="en-US" sz="2800" b="1" i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5583238" y="2270125"/>
            <a:ext cx="35607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非教徒</a:t>
            </a:r>
            <a:r>
              <a:rPr lang="en-US" sz="4000" b="1" smtClean="0">
                <a:solidFill>
                  <a:srgbClr val="F2F2F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(</a:t>
            </a: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12-13)</a:t>
            </a:r>
            <a:endParaRPr lang="en-US" sz="2800" b="1" i="1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74474" name="Text Box 10"/>
          <p:cNvSpPr txBox="1">
            <a:spLocks noChangeArrowheads="1"/>
          </p:cNvSpPr>
          <p:nvPr/>
        </p:nvSpPr>
        <p:spPr bwMode="auto">
          <a:xfrm>
            <a:off x="2667000" y="3810000"/>
            <a:ext cx="3152775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一个一般</a:t>
            </a:r>
            <a:endParaRPr lang="en-US" altLang="zh-CN" sz="4000" b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的复活</a:t>
            </a:r>
            <a:endParaRPr lang="en-US" sz="4000" b="1" i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75" name="Text Box 11"/>
          <p:cNvSpPr txBox="1">
            <a:spLocks noChangeArrowheads="1"/>
          </p:cNvSpPr>
          <p:nvPr/>
        </p:nvSpPr>
        <p:spPr bwMode="auto">
          <a:xfrm>
            <a:off x="5583238" y="3810000"/>
            <a:ext cx="35607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  <a:cs typeface="ＭＳ Ｐゴシック" charset="0"/>
              </a:rPr>
              <a:t>几个复活</a:t>
            </a:r>
            <a:endParaRPr lang="en-US" sz="40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74476" name="Text Box 12"/>
          <p:cNvSpPr txBox="1">
            <a:spLocks noChangeArrowheads="1"/>
          </p:cNvSpPr>
          <p:nvPr/>
        </p:nvSpPr>
        <p:spPr bwMode="auto">
          <a:xfrm>
            <a:off x="2667000" y="5514975"/>
            <a:ext cx="3152775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所有的人</a:t>
            </a:r>
            <a:endParaRPr lang="en-US" sz="4000" b="1" i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77" name="Text Box 13"/>
          <p:cNvSpPr txBox="1">
            <a:spLocks noChangeArrowheads="1"/>
          </p:cNvSpPr>
          <p:nvPr/>
        </p:nvSpPr>
        <p:spPr bwMode="auto">
          <a:xfrm>
            <a:off x="5583238" y="5514975"/>
            <a:ext cx="3560762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不信者</a:t>
            </a:r>
            <a:endParaRPr lang="en-US" sz="4000" b="1" i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79" name="Text Box 15"/>
          <p:cNvSpPr txBox="1">
            <a:spLocks noChangeArrowheads="1"/>
          </p:cNvSpPr>
          <p:nvPr/>
        </p:nvSpPr>
        <p:spPr bwMode="auto">
          <a:xfrm>
            <a:off x="228600" y="127952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u="sng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endParaRPr lang="en-US" sz="4000" b="1" i="1" u="sng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80" name="Text Box 16"/>
          <p:cNvSpPr txBox="1">
            <a:spLocks noChangeArrowheads="1"/>
          </p:cNvSpPr>
          <p:nvPr/>
        </p:nvSpPr>
        <p:spPr bwMode="auto">
          <a:xfrm>
            <a:off x="228600" y="2270125"/>
            <a:ext cx="2438400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复活的</a:t>
            </a:r>
            <a:endParaRPr lang="en-US" altLang="zh-CN" sz="4000" b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人吗？</a:t>
            </a:r>
            <a:endParaRPr lang="en-US" sz="4000" b="1" i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82" name="Text Box 18"/>
          <p:cNvSpPr txBox="1">
            <a:spLocks noChangeArrowheads="1"/>
          </p:cNvSpPr>
          <p:nvPr/>
        </p:nvSpPr>
        <p:spPr bwMode="auto">
          <a:xfrm>
            <a:off x="228600" y="3810000"/>
            <a:ext cx="2438400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复活的</a:t>
            </a:r>
            <a:endParaRPr lang="en-US" altLang="zh-CN" sz="4000" b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时候？</a:t>
            </a:r>
            <a:endParaRPr lang="en-US" sz="4000" b="1" i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574483" name="Text Box 19"/>
          <p:cNvSpPr txBox="1">
            <a:spLocks noChangeArrowheads="1"/>
          </p:cNvSpPr>
          <p:nvPr/>
        </p:nvSpPr>
        <p:spPr bwMode="auto">
          <a:xfrm>
            <a:off x="228600" y="5514975"/>
            <a:ext cx="2438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人的判断</a:t>
            </a:r>
            <a:endParaRPr lang="en-US" sz="4000" b="1" i="1" dirty="0" smtClean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427</a:t>
            </a:r>
            <a:endParaRPr lang="en-US" b="1" i="1" smtClean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88542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0" grpId="0"/>
      <p:bldP spid="574471" grpId="0"/>
      <p:bldP spid="574474" grpId="0"/>
      <p:bldP spid="574475" grpId="0"/>
      <p:bldP spid="574476" grpId="0"/>
      <p:bldP spid="574477" grpId="0"/>
      <p:bldP spid="574480" grpId="0"/>
      <p:bldP spid="574482" grpId="0"/>
      <p:bldP spid="57448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674" name="Picture 1028" descr="2394612399_6f42289ece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3" r="37825"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805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762000"/>
          </a:xfrm>
          <a:solidFill>
            <a:srgbClr val="800000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zh-CN" altLang="en-US" sz="4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圣徒</a:t>
            </a:r>
            <a:r>
              <a:rPr lang="zh-CN" altLang="en-US" sz="4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在哪里</a:t>
            </a:r>
            <a:r>
              <a:rPr lang="zh-CN" altLang="en-US" sz="4800" i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掌权</a:t>
            </a:r>
            <a:r>
              <a:rPr lang="zh-CN" altLang="en-US" sz="4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（</a:t>
            </a:r>
            <a:r>
              <a:rPr lang="en-US" altLang="zh-CN" sz="4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20:4</a:t>
            </a:r>
            <a:r>
              <a:rPr lang="zh-CN" altLang="en-US" sz="4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）？ 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0" y="9906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i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无千禧年派</a:t>
            </a:r>
            <a:r>
              <a:rPr lang="zh-CN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常说在</a:t>
            </a:r>
            <a:r>
              <a:rPr lang="zh-CN" altLang="en-US" sz="4400" b="1" i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天上</a:t>
            </a:r>
            <a:r>
              <a:rPr lang="zh-TW" altLang="en-US" sz="4000" b="1" i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 </a:t>
            </a:r>
            <a:endParaRPr lang="en-US" sz="4000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" name="Rectangle 1026"/>
          <p:cNvSpPr>
            <a:spLocks noChangeArrowheads="1"/>
          </p:cNvSpPr>
          <p:nvPr/>
        </p:nvSpPr>
        <p:spPr bwMode="auto">
          <a:xfrm>
            <a:off x="0" y="23622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但</a:t>
            </a:r>
            <a:r>
              <a:rPr lang="zh-CN" altLang="en-US" sz="4400" b="1" i="1">
                <a:solidFill>
                  <a:srgbClr val="FFFF66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启示录</a:t>
            </a:r>
            <a:r>
              <a:rPr lang="zh-CN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说</a:t>
            </a:r>
            <a:r>
              <a:rPr lang="zh-TW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是在</a:t>
            </a:r>
            <a:r>
              <a:rPr lang="zh-CN" altLang="en-US" sz="4400" b="1" i="1">
                <a:solidFill>
                  <a:srgbClr val="FFFF66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地上</a:t>
            </a:r>
            <a:endParaRPr lang="en-US" sz="4400">
              <a:solidFill>
                <a:srgbClr val="FFFF66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3429000"/>
            <a:ext cx="871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marL="388938" indent="-38893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•	</a:t>
            </a:r>
            <a:r>
              <a:rPr lang="ja-JP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“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又叫他们成为国民、作祭司、归于　</a:t>
            </a:r>
            <a:r>
              <a:rPr lang="zh-CN" altLang="en-US" sz="36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神．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在地上执掌王权。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  </a:t>
            </a:r>
            <a:r>
              <a:rPr lang="en-US" altLang="ja-JP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” (5:10).</a:t>
            </a:r>
            <a:endParaRPr lang="en-US" sz="3600" dirty="0">
              <a:solidFill>
                <a:srgbClr val="FFFFFF"/>
              </a:solidFill>
              <a:effectLst>
                <a:glow rad="101600">
                  <a:srgbClr val="000000">
                    <a:alpha val="87000"/>
                  </a:srgbClr>
                </a:glow>
              </a:effectLst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0" y="5334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marL="388938" indent="-38893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•	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没有位置的变化</a:t>
            </a:r>
            <a:r>
              <a:rPr lang="en-US" altLang="zh-CN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: 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我们看到第</a:t>
            </a:r>
            <a:r>
              <a:rPr lang="en-US" altLang="zh-CN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3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节（地上）</a:t>
            </a:r>
            <a:endParaRPr lang="en-US" altLang="zh-CN" sz="3600" dirty="0">
              <a:solidFill>
                <a:srgbClr val="FFFFFF"/>
              </a:solidFill>
              <a:effectLst>
                <a:glow rad="101600">
                  <a:srgbClr val="000000">
                    <a:alpha val="87000"/>
                  </a:srgbClr>
                </a:glow>
              </a:effectLst>
              <a:latin typeface="SimSun" pitchFamily="2" charset="-122"/>
              <a:ea typeface="SimSun" pitchFamily="2" charset="-122"/>
              <a:cs typeface="ＭＳ Ｐゴシック" charset="0"/>
            </a:endParaRPr>
          </a:p>
          <a:p>
            <a:pPr marL="388938" indent="-38893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	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和第</a:t>
            </a:r>
            <a:r>
              <a:rPr lang="en-US" altLang="zh-CN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4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节，所以我们应该知道第</a:t>
            </a:r>
            <a:r>
              <a:rPr lang="en-US" altLang="zh-CN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4-6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SimSun" pitchFamily="2" charset="-122"/>
                <a:ea typeface="SimSun" pitchFamily="2" charset="-122"/>
                <a:cs typeface="ＭＳ Ｐゴシック" charset="0"/>
              </a:rPr>
              <a:t>节经文还是在地上。 </a:t>
            </a:r>
            <a:endParaRPr lang="en-US" sz="3600" dirty="0">
              <a:solidFill>
                <a:srgbClr val="FFFFFF"/>
              </a:solidFill>
              <a:effectLst>
                <a:glow rad="101600">
                  <a:srgbClr val="000000">
                    <a:alpha val="87000"/>
                  </a:srgbClr>
                </a:glow>
              </a:effectLst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8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build="p" autoUpdateAnimBg="0"/>
      <p:bldP spid="5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22" name="Picture 1032" descr="a-new-heaven-and-a-new-earth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805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762000"/>
          </a:xfrm>
          <a:solidFill>
            <a:srgbClr val="800000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zh-CN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圣徒</a:t>
            </a:r>
            <a:r>
              <a:rPr lang="zh-CN" alt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何时</a:t>
            </a:r>
            <a:r>
              <a:rPr lang="zh-CN" altLang="en-US" sz="4800" i="1" dirty="0" smtClean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掌权</a:t>
            </a:r>
            <a:r>
              <a:rPr lang="en-US" altLang="zh-CN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(20:4)</a:t>
            </a:r>
            <a:r>
              <a:rPr lang="zh-CN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？</a:t>
            </a:r>
            <a:endParaRPr lang="en-US" sz="4800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0" y="11430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i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无千禧年派</a:t>
            </a:r>
            <a:r>
              <a:rPr lang="zh-TW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宣</a:t>
            </a:r>
            <a:r>
              <a:rPr lang="zh-CN" altLang="en-US" sz="4400" b="1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称</a:t>
            </a:r>
            <a:r>
              <a:rPr lang="zh-TW" altLang="en-US" sz="4400" b="1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就</a:t>
            </a:r>
            <a:r>
              <a:rPr lang="zh-CN" altLang="en-US" sz="4400" b="1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是</a:t>
            </a:r>
            <a:r>
              <a:rPr lang="zh-CN" altLang="en-US" sz="4400" b="1" i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现在</a:t>
            </a:r>
            <a:r>
              <a:rPr lang="zh-CN" altLang="en-US" sz="4000" b="1" i="1">
                <a:solidFill>
                  <a:srgbClr val="FFFF00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 </a:t>
            </a:r>
            <a:endParaRPr lang="en-US" sz="4000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" name="Rectangle 1026"/>
          <p:cNvSpPr>
            <a:spLocks noChangeArrowheads="1"/>
          </p:cNvSpPr>
          <p:nvPr/>
        </p:nvSpPr>
        <p:spPr bwMode="auto">
          <a:xfrm>
            <a:off x="0" y="21336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但</a:t>
            </a:r>
            <a:r>
              <a:rPr lang="zh-CN" altLang="en-US" sz="4400" b="1" i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启示录</a:t>
            </a:r>
            <a:r>
              <a:rPr lang="zh-CN" altLang="en-US" sz="44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说这是</a:t>
            </a:r>
            <a:r>
              <a:rPr lang="zh-CN" altLang="en-US" sz="4400" b="1" i="1">
                <a:solidFill>
                  <a:srgbClr val="FFFF00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未来</a:t>
            </a:r>
            <a:r>
              <a:rPr lang="zh-CN" altLang="en-US" sz="4000" b="1" i="1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ＭＳ Ｐゴシック" charset="0"/>
              </a:rPr>
              <a:t> </a:t>
            </a:r>
            <a:endParaRPr lang="en-US" sz="4000">
              <a:solidFill>
                <a:srgbClr val="FFFFFF"/>
              </a:solidFill>
              <a:latin typeface="SimSun" pitchFamily="2" charset="-122"/>
              <a:ea typeface="SimSun" pitchFamily="2" charset="-122"/>
              <a:cs typeface="ＭＳ Ｐゴシック" charset="0"/>
            </a:endParaRPr>
          </a:p>
        </p:txBody>
      </p:sp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3429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marL="388938" indent="-38893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ＭＳ Ｐゴシック" charset="0"/>
              </a:rPr>
              <a:t>•	</a:t>
            </a:r>
            <a:r>
              <a:rPr lang="ja-JP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“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又叫他们成为国民、作祭司、归于　神．在地上执掌王权。</a:t>
            </a:r>
            <a:r>
              <a:rPr lang="en-US" altLang="ja-JP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” (5:10).</a:t>
            </a:r>
            <a:endParaRPr lang="en-US" sz="3600" dirty="0">
              <a:solidFill>
                <a:srgbClr val="FFFFFF"/>
              </a:solidFill>
              <a:effectLst>
                <a:glow rad="101600">
                  <a:srgbClr val="000000">
                    <a:alpha val="87000"/>
                  </a:srgbClr>
                </a:glow>
              </a:effectLst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0" y="5334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ctr"/>
          <a:lstStyle/>
          <a:p>
            <a:pPr marL="388938" indent="-38893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•	</a:t>
            </a:r>
            <a:r>
              <a:rPr lang="ja-JP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“</a:t>
            </a:r>
            <a:r>
              <a:rPr lang="en-US" altLang="ja-JP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…</a:t>
            </a:r>
            <a:r>
              <a:rPr lang="zh-CN" altLang="en-US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 他们必作神和基督的祭司、并要与基督一同作王一千年。  </a:t>
            </a:r>
            <a:r>
              <a:rPr lang="en-US" altLang="ja-JP" sz="3600" dirty="0">
                <a:solidFill>
                  <a:srgbClr val="FFFFFF"/>
                </a:solidFill>
                <a:effectLst>
                  <a:glow rad="101600">
                    <a:srgbClr val="000000">
                      <a:alpha val="87000"/>
                    </a:srgbClr>
                  </a:glow>
                </a:effectLst>
                <a:latin typeface="Arial" pitchFamily="34" charset="0"/>
                <a:ea typeface="MS PGothic" pitchFamily="34" charset="-128"/>
                <a:cs typeface="ＭＳ Ｐゴシック" charset="0"/>
              </a:rPr>
              <a:t>” (20:6).</a:t>
            </a:r>
            <a:endParaRPr lang="en-US" sz="3600" dirty="0">
              <a:solidFill>
                <a:srgbClr val="FFFFFF"/>
              </a:solidFill>
              <a:effectLst>
                <a:glow rad="101600">
                  <a:srgbClr val="000000">
                    <a:alpha val="87000"/>
                  </a:srgbClr>
                </a:glow>
              </a:effectLst>
              <a:latin typeface="Arial" pitchFamily="34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3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build="p" autoUpdateAnimBg="0"/>
      <p:bldP spid="5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465625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10500" b="1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</a:t>
            </a:r>
            <a:br>
              <a:rPr lang="zh-CN" altLang="en-US" sz="10500" b="1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zh-CN" altLang="en-US" sz="10500" b="1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0816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8728" y="6124056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MS PGothic" charset="0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MS PGothic" charset="0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MS PGothic" charset="0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MS PGothic" charset="0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276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79388" y="333375"/>
            <a:ext cx="4392612" cy="619125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rgbClr val="660066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endParaRPr lang="en-US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4392612" cy="792163"/>
          </a:xfrm>
        </p:spPr>
        <p:txBody>
          <a:bodyPr anchor="t"/>
          <a:lstStyle/>
          <a:p>
            <a:pPr>
              <a:defRPr/>
            </a:pPr>
            <a:r>
              <a:rPr lang="zh-CN" altLang="en-US" b="1" dirty="0" smtClean="0"/>
              <a:t>完全的数字</a:t>
            </a:r>
            <a:endParaRPr lang="en-US" b="1" dirty="0"/>
          </a:p>
        </p:txBody>
      </p:sp>
      <p:pic>
        <p:nvPicPr>
          <p:cNvPr id="769028" name="Picture 6" descr="Meet-Me-On-Monday-lucky-number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33375"/>
            <a:ext cx="43608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9388" y="1989138"/>
            <a:ext cx="43926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63538" indent="-363538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创世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zh-SG" alt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創世記</a:t>
            </a:r>
            <a:r>
              <a:rPr 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F2F2F2"/>
                </a:solidFill>
                <a:latin typeface="Arial" charset="0"/>
                <a:cs typeface="Arial" charset="0"/>
              </a:rPr>
              <a:t>2:2</a:t>
            </a:r>
            <a:endParaRPr lang="en-US" sz="36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下雨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zh-SG" altLang="en-US" sz="2000" dirty="0">
                <a:solidFill>
                  <a:srgbClr val="F2F2F2"/>
                </a:solidFill>
                <a:latin typeface="Arial" charset="0"/>
                <a:cs typeface="Arial" charset="0"/>
              </a:rPr>
              <a:t>創世記</a:t>
            </a:r>
            <a:r>
              <a:rPr 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F2F2F2"/>
                </a:solidFill>
                <a:latin typeface="Arial" charset="0"/>
                <a:cs typeface="Arial" charset="0"/>
              </a:rPr>
              <a:t>7:4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安息日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zh-SG" alt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出埃及記</a:t>
            </a:r>
            <a:r>
              <a:rPr 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F2F2F2"/>
                </a:solidFill>
                <a:latin typeface="Arial" charset="0"/>
                <a:cs typeface="Arial" charset="0"/>
              </a:rPr>
              <a:t>20:10</a:t>
            </a:r>
            <a:endParaRPr lang="en-US" sz="36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耶 利 哥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zh-SG" alt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約書亞記</a:t>
            </a:r>
            <a:r>
              <a:rPr 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F2F2F2"/>
                </a:solidFill>
                <a:latin typeface="Arial" charset="0"/>
                <a:cs typeface="Arial" charset="0"/>
              </a:rPr>
              <a:t>6:4</a:t>
            </a:r>
            <a:endParaRPr lang="en-US" sz="36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儿子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zh-SG" alt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約伯記</a:t>
            </a:r>
            <a:r>
              <a:rPr 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F2F2F2"/>
                </a:solidFill>
                <a:latin typeface="Arial" charset="0"/>
                <a:cs typeface="Arial" charset="0"/>
              </a:rPr>
              <a:t>1:2; </a:t>
            </a:r>
            <a:r>
              <a:rPr lang="zh-SG" alt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路得記</a:t>
            </a:r>
            <a:r>
              <a:rPr 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F2F2F2"/>
                </a:solidFill>
                <a:latin typeface="Arial" charset="0"/>
                <a:cs typeface="Arial" charset="0"/>
              </a:rPr>
              <a:t>4:15 </a:t>
            </a:r>
            <a:endParaRPr lang="en-US" sz="36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预言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zh-SG" alt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但以理書 </a:t>
            </a:r>
            <a:r>
              <a:rPr 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F2F2F2"/>
                </a:solidFill>
                <a:latin typeface="Arial" charset="0"/>
                <a:cs typeface="Arial" charset="0"/>
              </a:rPr>
              <a:t>9:24</a:t>
            </a:r>
            <a:endParaRPr lang="en-US" sz="36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原谅 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zh-SG" alt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馬太福音</a:t>
            </a:r>
            <a:r>
              <a:rPr lang="en-US" sz="2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F2F2F2"/>
                </a:solidFill>
                <a:latin typeface="Arial" charset="0"/>
                <a:cs typeface="Arial" charset="0"/>
              </a:rPr>
              <a:t>18:21</a:t>
            </a:r>
            <a:endParaRPr lang="en-US" sz="3600" dirty="0">
              <a:solidFill>
                <a:srgbClr val="F2F2F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9388" y="981075"/>
            <a:ext cx="43926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endParaRPr lang="en-US" b="1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8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mph" presetSubtype="2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79388" y="333375"/>
            <a:ext cx="4392612" cy="619125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rgbClr val="660066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endParaRPr lang="en-US" dirty="0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770052" name="Picture 6" descr="Meet-Me-On-Monday-lucky-number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33375"/>
            <a:ext cx="43608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9388" y="1813292"/>
            <a:ext cx="43926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63538" indent="-363538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教会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1:4a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圣灵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1:4b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灯台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1:12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星星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1:16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SG" altLang="en-US" sz="4000" dirty="0">
                <a:solidFill>
                  <a:srgbClr val="F2F2F2"/>
                </a:solidFill>
                <a:latin typeface="Arial" charset="0"/>
                <a:cs typeface="Arial" charset="0"/>
              </a:rPr>
              <a:t>印 记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5:1 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眼睛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5:6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sz="4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天使</a:t>
            </a:r>
            <a:r>
              <a:rPr lang="en-US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2F2F2"/>
                </a:solidFill>
                <a:latin typeface="Arial" charset="0"/>
                <a:cs typeface="Arial" charset="0"/>
              </a:rPr>
              <a:t>8:2</a:t>
            </a:r>
            <a:endParaRPr lang="en-US" sz="4000" dirty="0">
              <a:solidFill>
                <a:srgbClr val="F2F2F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9388" y="333375"/>
            <a:ext cx="43926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zh-CN" altLang="en-US" sz="4000" b="1" dirty="0" smtClean="0">
                <a:solidFill>
                  <a:srgbClr val="FFFFFF"/>
                </a:solidFill>
              </a:rPr>
              <a:t>启示录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完全</a:t>
            </a:r>
            <a:r>
              <a:rPr lang="zh-CN" altLang="en-US" sz="4000" b="1" dirty="0" smtClean="0">
                <a:solidFill>
                  <a:srgbClr val="FFFFFF"/>
                </a:solidFill>
              </a:rPr>
              <a:t>的数字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blstripc.ppt - Blue Stripes">
  <a:themeElements>
    <a:clrScheme name="">
      <a:dk1>
        <a:srgbClr val="0000FF"/>
      </a:dk1>
      <a:lt1>
        <a:srgbClr val="FFFF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DADADA"/>
      </a:accent4>
      <a:accent5>
        <a:srgbClr val="FFC0AA"/>
      </a:accent5>
      <a:accent6>
        <a:srgbClr val="E79139"/>
      </a:accent6>
      <a:hlink>
        <a:srgbClr val="E000E0"/>
      </a:hlink>
      <a:folHlink>
        <a:srgbClr val="8080FF"/>
      </a:folHlink>
    </a:clrScheme>
    <a:fontScheme name="blstripc.ppt - Blue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新細明體" pitchFamily="18" charset="-128"/>
            <a:cs typeface="新細明體" pitchFamily="18" charset="-128"/>
          </a:defRPr>
        </a:defPPr>
      </a:lstStyle>
    </a:lnDef>
  </a:objectDefaults>
  <a:extraClrSchemeLst>
    <a:extraClrScheme>
      <a:clrScheme name="blstripc.ppt - Blue Strip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5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ecutive">
  <a:themeElements>
    <a:clrScheme name="Executive 1">
      <a:dk1>
        <a:srgbClr val="2C1102"/>
      </a:dk1>
      <a:lt1>
        <a:srgbClr val="686A69"/>
      </a:lt1>
      <a:dk2>
        <a:srgbClr val="FFFFFF"/>
      </a:dk2>
      <a:lt2>
        <a:srgbClr val="808080"/>
      </a:lt2>
      <a:accent1>
        <a:srgbClr val="212164"/>
      </a:accent1>
      <a:accent2>
        <a:srgbClr val="BEAA83"/>
      </a:accent2>
      <a:accent3>
        <a:srgbClr val="B9B9B9"/>
      </a:accent3>
      <a:accent4>
        <a:srgbClr val="240D01"/>
      </a:accent4>
      <a:accent5>
        <a:srgbClr val="ABABB8"/>
      </a:accent5>
      <a:accent6>
        <a:srgbClr val="AC9A76"/>
      </a:accent6>
      <a:hlink>
        <a:srgbClr val="6E3D19"/>
      </a:hlink>
      <a:folHlink>
        <a:srgbClr val="CBC383"/>
      </a:folHlink>
    </a:clrScheme>
    <a:fontScheme name="Executiv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xecutive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5283</Words>
  <Application>Microsoft Macintosh PowerPoint</Application>
  <PresentationFormat>On-screen Show (4:3)</PresentationFormat>
  <Paragraphs>960</Paragraphs>
  <Slides>78</Slides>
  <Notes>58</Notes>
  <HiddenSlides>0</HiddenSlides>
  <MMClips>0</MMClips>
  <ScaleCrop>false</ScaleCrop>
  <HeadingPairs>
    <vt:vector size="6" baseType="variant">
      <vt:variant>
        <vt:lpstr>Theme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103" baseType="lpstr">
      <vt:lpstr>預設簡報設計</vt:lpstr>
      <vt:lpstr>46_Blank Presentation</vt:lpstr>
      <vt:lpstr>3_Default Design</vt:lpstr>
      <vt:lpstr>Executive</vt:lpstr>
      <vt:lpstr>45_Blank Presentation</vt:lpstr>
      <vt:lpstr>13_Blank Presentation</vt:lpstr>
      <vt:lpstr>48_Blank Presentation</vt:lpstr>
      <vt:lpstr>49_Blank Presentation</vt:lpstr>
      <vt:lpstr>51_Blank Presentation</vt:lpstr>
      <vt:lpstr>54_Blank Presentation</vt:lpstr>
      <vt:lpstr>Blank Presentation</vt:lpstr>
      <vt:lpstr>57_Blank Presentation</vt:lpstr>
      <vt:lpstr>21_Default Design</vt:lpstr>
      <vt:lpstr>5_Blank Presentation</vt:lpstr>
      <vt:lpstr>2_Crumple</vt:lpstr>
      <vt:lpstr>1_Blank Presentation</vt:lpstr>
      <vt:lpstr>2_Blank Presentation</vt:lpstr>
      <vt:lpstr>84_Blank Presentation</vt:lpstr>
      <vt:lpstr>2_Glare</vt:lpstr>
      <vt:lpstr>4_blstripc.ppt - Blue Stripes</vt:lpstr>
      <vt:lpstr>1_Glare</vt:lpstr>
      <vt:lpstr>22_Default Design</vt:lpstr>
      <vt:lpstr>4_Default Design</vt:lpstr>
      <vt:lpstr>58_Blank Presentation</vt:lpstr>
      <vt:lpstr>Microsoft ClipArt Gallery</vt:lpstr>
      <vt:lpstr>翻译 启示录 </vt:lpstr>
      <vt:lpstr>解经的四个原则</vt:lpstr>
      <vt:lpstr>若不跟从正常的语法， 将会发生什么事呢？</vt:lpstr>
      <vt:lpstr>200 万士兵</vt:lpstr>
      <vt:lpstr>解经的四个原则</vt:lpstr>
      <vt:lpstr>75 磅冰雹 </vt:lpstr>
      <vt:lpstr>解经的四个原则</vt:lpstr>
      <vt:lpstr>完全的数字</vt:lpstr>
      <vt:lpstr>PowerPoint Presentation</vt:lpstr>
      <vt:lpstr>启示录完全的数字</vt:lpstr>
      <vt:lpstr>启示录完全的数字</vt:lpstr>
      <vt:lpstr>四个见解？</vt:lpstr>
      <vt:lpstr>Revelation 11</vt:lpstr>
      <vt:lpstr>11:1 Measure</vt:lpstr>
      <vt:lpstr>11:1 Temple</vt:lpstr>
      <vt:lpstr>11:1 Altar</vt:lpstr>
      <vt:lpstr>11:2 Gentiles</vt:lpstr>
      <vt:lpstr>11:2 Holy City</vt:lpstr>
      <vt:lpstr>11:2 Forty-Two Months</vt:lpstr>
      <vt:lpstr>两 棵 橄 榄 树 (11:4)</vt:lpstr>
      <vt:lpstr>11:3 Two Witnesses</vt:lpstr>
      <vt:lpstr>11:8 Great City</vt:lpstr>
      <vt:lpstr>11:11-12 Resurrect Two Witnesses</vt:lpstr>
      <vt:lpstr>我们现在将每一个观点，像经文一样，用段落式表明</vt:lpstr>
      <vt:lpstr>Symbolic Summary (Beale)</vt:lpstr>
      <vt:lpstr>Symbolic-Literal Summary (Osborne)</vt:lpstr>
      <vt:lpstr>Literal Summary (Thomas)</vt:lpstr>
      <vt:lpstr>原则 #2</vt:lpstr>
      <vt:lpstr>但以理</vt:lpstr>
      <vt:lpstr>但以理书图表</vt:lpstr>
      <vt:lpstr>但以理书7章里的四国</vt:lpstr>
      <vt:lpstr>第一大兽：有翅膀的狮子 （巴比伦）</vt:lpstr>
      <vt:lpstr>第二大兽： 熊 （玛代-波斯）</vt:lpstr>
      <vt:lpstr>第三大兽：豹 （希腊）</vt:lpstr>
      <vt:lpstr>第四大兽： 可怕 (罗马)</vt:lpstr>
      <vt:lpstr>第四大兽头上的小角 （敌基督者）</vt:lpstr>
      <vt:lpstr>但以理70个星期 (但以理书 9:24-27)</vt:lpstr>
      <vt:lpstr>但以理70个星期的时段编排</vt:lpstr>
      <vt:lpstr>但以理第70个星期的时段编排</vt:lpstr>
      <vt:lpstr>原则 #3</vt:lpstr>
      <vt:lpstr>扼要重述的方法</vt:lpstr>
      <vt:lpstr>修 改 的 扼 要 重 述 方 法</vt:lpstr>
      <vt:lpstr>重 述 方 法 的 问题 </vt:lpstr>
      <vt:lpstr>对 “重复”（或“回笔”）观点的批评</vt:lpstr>
      <vt:lpstr>第 4–22 章指的是现今时代吗？</vt:lpstr>
      <vt:lpstr>审判的内容</vt:lpstr>
      <vt:lpstr>重 述 方 法 的 问题 </vt:lpstr>
      <vt:lpstr>原则 #4</vt:lpstr>
      <vt:lpstr>启 示 录 的 年 表</vt:lpstr>
      <vt:lpstr>将 来 的 恩 惠 (19-20章)</vt:lpstr>
      <vt:lpstr>天 使 拿 著 大 链 子 (20:1)</vt:lpstr>
      <vt:lpstr>“他捉住那龙…把他捆绑一千年，扔在无底坑里，将无底坑关闭，用印封上” (20:2-3a)</vt:lpstr>
      <vt:lpstr>现在是捆绑撒旦的时候 ？ </vt:lpstr>
      <vt:lpstr>撒但是否现在欺骗万国？ </vt:lpstr>
      <vt:lpstr>为什么要警觉？ </vt:lpstr>
      <vt:lpstr>撒但是否现在欺骗万国？</vt:lpstr>
      <vt:lpstr>启 示 录 20:1-3</vt:lpstr>
      <vt:lpstr>启 示 录 20:4</vt:lpstr>
      <vt:lpstr>启 示 录 20:5-6</vt:lpstr>
      <vt:lpstr>启 示 录  20:4-6  简图 </vt:lpstr>
      <vt:lpstr>千禧年的目的</vt:lpstr>
      <vt:lpstr>国度与契约时间表 </vt:lpstr>
      <vt:lpstr>   1000年是否意味着1000年？ </vt:lpstr>
      <vt:lpstr>1000年是否意味着1000年？</vt:lpstr>
      <vt:lpstr>一千年真的是一千年吗？</vt:lpstr>
      <vt:lpstr>1000年是否意味着1000年？</vt:lpstr>
      <vt:lpstr>1000年是否意味着1000年？</vt:lpstr>
      <vt:lpstr>1000年是否意味着1000年？</vt:lpstr>
      <vt:lpstr>1000年是否意味着1000年？</vt:lpstr>
      <vt:lpstr>1000年是否意味着1000年？</vt:lpstr>
      <vt:lpstr>浅谈启示录 20:1-6</vt:lpstr>
      <vt:lpstr>浅谈启示录 20:1-6</vt:lpstr>
      <vt:lpstr>启示录的意见 20:1-6</vt:lpstr>
      <vt:lpstr>启示录的意见20:1-6</vt:lpstr>
      <vt:lpstr>圣徒在哪里掌权（20:4）？ </vt:lpstr>
      <vt:lpstr>圣徒何时掌权(20:4)？</vt:lpstr>
      <vt:lpstr>PowerPoint Presentation</vt:lpstr>
      <vt:lpstr>圣经学习链接地址 biblestudydownloads.com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Revelation</dc:title>
  <dc:creator>Dr Rick Griffith</dc:creator>
  <cp:lastModifiedBy>Rick Griffith</cp:lastModifiedBy>
  <cp:revision>15</cp:revision>
  <dcterms:created xsi:type="dcterms:W3CDTF">2013-03-10T09:23:38Z</dcterms:created>
  <dcterms:modified xsi:type="dcterms:W3CDTF">2015-07-02T08:14:19Z</dcterms:modified>
</cp:coreProperties>
</file>