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4.xml" ContentType="application/vnd.openxmlformats-officedocument.theme+xml"/>
  <Override PartName="/ppt/slideLayouts/slideLayout141.xml" ContentType="application/vnd.openxmlformats-officedocument.presentationml.slideLayout+xml"/>
  <Override PartName="/ppt/theme/theme15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4001" r:id="rId2"/>
    <p:sldMasterId id="2147484407" r:id="rId3"/>
    <p:sldMasterId id="2147485171" r:id="rId4"/>
    <p:sldMasterId id="2147485184" r:id="rId5"/>
    <p:sldMasterId id="2147485196" r:id="rId6"/>
    <p:sldMasterId id="2147485208" r:id="rId7"/>
    <p:sldMasterId id="2147485220" r:id="rId8"/>
    <p:sldMasterId id="2147485232" r:id="rId9"/>
    <p:sldMasterId id="2147485600" r:id="rId10"/>
    <p:sldMasterId id="2147485612" r:id="rId11"/>
    <p:sldMasterId id="2147485625" r:id="rId12"/>
    <p:sldMasterId id="2147486276" r:id="rId13"/>
    <p:sldMasterId id="2147486301" r:id="rId14"/>
    <p:sldMasterId id="2147486582" r:id="rId15"/>
    <p:sldMasterId id="2147486584" r:id="rId16"/>
    <p:sldMasterId id="2147486587" r:id="rId17"/>
  </p:sldMasterIdLst>
  <p:notesMasterIdLst>
    <p:notesMasterId r:id="rId75"/>
  </p:notesMasterIdLst>
  <p:sldIdLst>
    <p:sldId id="396" r:id="rId18"/>
    <p:sldId id="532" r:id="rId19"/>
    <p:sldId id="575" r:id="rId20"/>
    <p:sldId id="551" r:id="rId21"/>
    <p:sldId id="480" r:id="rId22"/>
    <p:sldId id="576" r:id="rId23"/>
    <p:sldId id="894" r:id="rId24"/>
    <p:sldId id="895" r:id="rId25"/>
    <p:sldId id="896" r:id="rId26"/>
    <p:sldId id="897" r:id="rId27"/>
    <p:sldId id="898" r:id="rId28"/>
    <p:sldId id="899" r:id="rId29"/>
    <p:sldId id="900" r:id="rId30"/>
    <p:sldId id="901" r:id="rId31"/>
    <p:sldId id="902" r:id="rId32"/>
    <p:sldId id="903" r:id="rId33"/>
    <p:sldId id="904" r:id="rId34"/>
    <p:sldId id="905" r:id="rId35"/>
    <p:sldId id="906" r:id="rId36"/>
    <p:sldId id="907" r:id="rId37"/>
    <p:sldId id="908" r:id="rId38"/>
    <p:sldId id="909" r:id="rId39"/>
    <p:sldId id="910" r:id="rId40"/>
    <p:sldId id="911" r:id="rId41"/>
    <p:sldId id="912" r:id="rId42"/>
    <p:sldId id="913" r:id="rId43"/>
    <p:sldId id="914" r:id="rId44"/>
    <p:sldId id="915" r:id="rId45"/>
    <p:sldId id="916" r:id="rId46"/>
    <p:sldId id="917" r:id="rId47"/>
    <p:sldId id="918" r:id="rId48"/>
    <p:sldId id="507" r:id="rId49"/>
    <p:sldId id="508" r:id="rId50"/>
    <p:sldId id="509" r:id="rId51"/>
    <p:sldId id="510" r:id="rId52"/>
    <p:sldId id="511" r:id="rId53"/>
    <p:sldId id="544" r:id="rId54"/>
    <p:sldId id="545" r:id="rId55"/>
    <p:sldId id="546" r:id="rId56"/>
    <p:sldId id="547" r:id="rId57"/>
    <p:sldId id="548" r:id="rId58"/>
    <p:sldId id="549" r:id="rId59"/>
    <p:sldId id="550" r:id="rId60"/>
    <p:sldId id="543" r:id="rId61"/>
    <p:sldId id="533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529" r:id="rId71"/>
    <p:sldId id="553" r:id="rId72"/>
    <p:sldId id="528" r:id="rId73"/>
    <p:sldId id="542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0099"/>
    <a:srgbClr val="100D00"/>
    <a:srgbClr val="FF00FF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0"/>
    <p:restoredTop sz="94668"/>
  </p:normalViewPr>
  <p:slideViewPr>
    <p:cSldViewPr>
      <p:cViewPr varScale="1">
        <p:scale>
          <a:sx n="95" d="100"/>
          <a:sy n="95" d="100"/>
        </p:scale>
        <p:origin x="176" y="1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46DECF1-757D-A141-916A-B11917CC7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22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MS PGothic" panose="020B0600070205080204" pitchFamily="34" charset="-128"/>
        <a:cs typeface="Arial" pitchFamily="-10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CA28B1B-7655-924D-9CFE-AA9332A69721}" type="slidenum">
              <a:rPr lang="en-US" sz="1200">
                <a:cs typeface="Arial" charset="0"/>
              </a:rPr>
              <a:pPr/>
              <a:t>1</a:t>
            </a:fld>
            <a:endParaRPr lang="en-US" sz="1200">
              <a:cs typeface="Arial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45C875-B481-1341-82FD-EDB6A27F1FA4}" type="slidenum">
              <a:rPr lang="en-US" altLang="zh-CN" sz="1200">
                <a:solidFill>
                  <a:srgbClr val="000000"/>
                </a:solidFill>
              </a:rPr>
              <a:pPr/>
              <a:t>45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40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95D7217-9D30-9345-B769-4918634547AA}" type="slidenum">
              <a:rPr lang="en-US" altLang="zh-CN" sz="1200">
                <a:solidFill>
                  <a:srgbClr val="000000"/>
                </a:solidFill>
              </a:rPr>
              <a:pPr/>
              <a:t>46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C4BD965-6B61-0C46-B128-9AE0960B005A}" type="slidenum">
              <a:rPr lang="en-US" altLang="zh-CN" sz="1200">
                <a:solidFill>
                  <a:srgbClr val="000000"/>
                </a:solidFill>
              </a:rPr>
              <a:pPr/>
              <a:t>47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40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0BF2BD2-AB1A-9749-AA9E-7A4A0F49E861}" type="slidenum">
              <a:rPr lang="en-US" altLang="zh-CN" sz="1200">
                <a:solidFill>
                  <a:srgbClr val="000000"/>
                </a:solidFill>
              </a:rPr>
              <a:pPr/>
              <a:t>49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183EC5B-7F11-D643-9BC7-474D744154EF}" type="slidenum">
              <a:rPr lang="en-US" altLang="zh-CN" sz="1200">
                <a:solidFill>
                  <a:srgbClr val="000000"/>
                </a:solidFill>
              </a:rPr>
              <a:pPr/>
              <a:t>50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3FD34D4-0C48-A743-8506-569693A327A6}" type="slidenum">
              <a:rPr lang="en-US" altLang="zh-CN" sz="1200">
                <a:solidFill>
                  <a:srgbClr val="000000"/>
                </a:solidFill>
              </a:rPr>
              <a:pPr/>
              <a:t>51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8D8D8E5-16D6-0440-886E-6310C932D98A}" type="slidenum">
              <a:rPr lang="en-US" altLang="zh-CN" sz="1200">
                <a:solidFill>
                  <a:srgbClr val="000000"/>
                </a:solidFill>
              </a:rPr>
              <a:pPr/>
              <a:t>52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903E174-F3D2-B543-8808-9D88BFCFA11B}" type="slidenum">
              <a:rPr lang="en-US" altLang="zh-CN" sz="1200">
                <a:solidFill>
                  <a:srgbClr val="000000"/>
                </a:solidFill>
              </a:rPr>
              <a:pPr/>
              <a:t>53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952E6B7-5238-1346-B230-A43D8846EA10}" type="slidenum">
              <a:rPr lang="zh-CN" alt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55</a:t>
            </a:fld>
            <a:endParaRPr lang="en-US" altLang="zh-CN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HOM 12.2 </a:t>
            </a:r>
          </a:p>
          <a:p>
            <a:pPr eaLnBrk="1" hangingPunct="1"/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HSB 22.53</a:t>
            </a:r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C6F606E-FE4F-8748-9DA2-16F4858B2EAA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57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  <a:ea typeface="MS PGothic" charset="0"/>
              </a:rPr>
              <a:t>Bible Study link address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6C3D9AC-A7D4-484F-8341-C7B0FFD2CAFA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C6F925E-F2E2-924C-A185-E249976D37C3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894" tIns="43948" rIns="87894" bIns="43948"/>
          <a:lstStyle/>
          <a:p>
            <a:pPr eaLnBrk="1" hangingPunct="1"/>
            <a:endParaRPr lang="en-US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32549DB-572F-A543-A5BC-2DCC68430EFB}" type="slidenum"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37</a:t>
            </a:fld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E72B5C1-855E-5848-ABA7-AAF2EB258D20}" type="slidenum">
              <a:rPr lang="zh-CN" altLang="en-US" sz="1200">
                <a:solidFill>
                  <a:srgbClr val="000000"/>
                </a:solidFill>
              </a:rPr>
              <a:pPr/>
              <a:t>39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A213EB3-8875-6C4C-AB1B-B8C785CA38B7}" type="slidenum">
              <a:rPr lang="zh-CN" altLang="en-US" sz="1200">
                <a:solidFill>
                  <a:srgbClr val="000000"/>
                </a:solidFill>
              </a:rPr>
              <a:pPr/>
              <a:t>40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8CA1C26-868A-9244-9BC1-51F0CBB47B37}" type="slidenum">
              <a:rPr lang="zh-CN" altLang="en-US" sz="1200">
                <a:solidFill>
                  <a:srgbClr val="000000"/>
                </a:solidFill>
              </a:rPr>
              <a:pPr/>
              <a:t>41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5B4D9CD-7E85-8948-9418-74FE9D4144E5}" type="slidenum">
              <a:rPr lang="zh-CN" altLang="en-US" sz="1200">
                <a:solidFill>
                  <a:srgbClr val="000000"/>
                </a:solidFill>
              </a:rPr>
              <a:pPr/>
              <a:t>42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DB36D88-9A38-2340-81A8-F3194F1BBE1C}" type="slidenum">
              <a:rPr lang="en-US" sz="1200">
                <a:ea typeface="ＭＳ Ｐゴシック" charset="0"/>
                <a:cs typeface="ＭＳ Ｐゴシック" charset="0"/>
              </a:rPr>
              <a:pPr/>
              <a:t>44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937B3-015B-7B43-B33A-93698C9DE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C0EB3-90A6-3642-8A35-482153349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457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36544AF2-3694-B146-AF14-A9559026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73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5D59F6C8-B0C4-464B-893F-30E2326C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9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40FDED43-EA80-8546-9F1F-69926FA3C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919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67EAFF3E-CF60-4F48-8A0C-4D5CB078D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805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86291E07-BB0E-424F-A425-3DC1123B2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2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EA3D1C87-C112-404D-B3B8-DEB7CA525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161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16E0CF4F-C796-EB4B-856C-97563BD04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843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4994215-E914-7043-A323-B5CE25265F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1413129"/>
      </p:ext>
    </p:extLst>
  </p:cSld>
  <p:clrMapOvr>
    <a:masterClrMapping/>
  </p:clrMapOvr>
  <p:transition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89C0AD9-0930-CB44-84C6-F49A3F9F8A1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5515709"/>
      </p:ext>
    </p:extLst>
  </p:cSld>
  <p:clrMapOvr>
    <a:masterClrMapping/>
  </p:clrMapOvr>
  <p:transition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7DB9558-511E-5344-BF09-905AE014C71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3222940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FD0D7-5B5F-D847-98B1-9C0817A7A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377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D03062E-AC30-374C-908E-6995910A785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3036901"/>
      </p:ext>
    </p:extLst>
  </p:cSld>
  <p:clrMapOvr>
    <a:masterClrMapping/>
  </p:clrMapOvr>
  <p:transition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7D845BE-F484-254A-A899-4C367D82950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6194798"/>
      </p:ext>
    </p:extLst>
  </p:cSld>
  <p:clrMapOvr>
    <a:masterClrMapping/>
  </p:clrMapOvr>
  <p:transition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FF344BE-6275-1F49-9B45-F8AE6C8071E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1109763"/>
      </p:ext>
    </p:extLst>
  </p:cSld>
  <p:clrMapOvr>
    <a:masterClrMapping/>
  </p:clrMapOvr>
  <p:transition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0DFE24A-820F-314F-B8E2-82BA230329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7904130"/>
      </p:ext>
    </p:extLst>
  </p:cSld>
  <p:clrMapOvr>
    <a:masterClrMapping/>
  </p:clrMapOvr>
  <p:transition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3066D7F-C72D-0E49-92D4-9CFCBE65724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9626226"/>
      </p:ext>
    </p:extLst>
  </p:cSld>
  <p:clrMapOvr>
    <a:masterClrMapping/>
  </p:clrMapOvr>
  <p:transition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2B30203-3EE3-024D-9E77-89F570547E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14925"/>
      </p:ext>
    </p:extLst>
  </p:cSld>
  <p:clrMapOvr>
    <a:masterClrMapping/>
  </p:clrMapOvr>
  <p:transition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1A61997-6F4C-1A48-BB68-13E7220AAD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6250532"/>
      </p:ext>
    </p:extLst>
  </p:cSld>
  <p:clrMapOvr>
    <a:masterClrMapping/>
  </p:clrMapOvr>
  <p:transition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3BE9D7D-DF76-6D4F-AF20-1B9D4CDBAC7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1947699"/>
      </p:ext>
    </p:extLst>
  </p:cSld>
  <p:clrMapOvr>
    <a:masterClrMapping/>
  </p:clrMapOvr>
  <p:transition spd="med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1CA857D5-8510-564F-9933-87058F3FE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33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C5A96309-B9B2-574D-819E-A0A134893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B0A9-8883-7C49-864B-0649F69EA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289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417D2505-EC1D-8447-B708-6033634F3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06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569414A6-DA0D-704E-BD65-23E194CCE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93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4E0D10FA-337F-9245-8623-794A7E184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66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5470D2BC-2007-3E4A-90DF-A7494D6D9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870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24E7F846-65C3-994A-9E23-04914E8A8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77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CA4CFE03-0BD2-C045-AA3A-770466F75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6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CF69E45D-7E55-8A49-B264-3E92B0080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758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AADB1C0C-F26E-2248-8720-6EA78B556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612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113EF7A4-53F3-E649-A442-5039719D0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869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66BB6737-742F-AA42-B4B0-D26AF5F49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786B7-9F9A-A14F-B496-374B95478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475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8580" dist="380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82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77C3300-5756-3849-94E0-9404BAD48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692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5D307CF-22FD-2A49-8159-47DA3AA95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87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579F548-AAD2-0F42-B812-B588E6B1D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646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2FFC36D-B2B4-F447-8197-1B400591A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23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3E77CD7-A5AE-6F4C-A7CF-DF37CC827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88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0C960E3-013D-714B-BB20-ECAC66B8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82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D3EDE4E-2953-1340-A230-E07D63BF0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845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06D38E6-B0FB-7349-B161-2585B4B8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380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D681D2A-7611-864E-BCC3-B81CD9EEB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29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7BAA211-8246-E140-896E-BFF2CC774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6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A1DE4-81E3-2745-93CC-EC9350B80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26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6727C1B-1CE3-624F-ACF5-0403A8D73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56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9F2A3DE9-B568-CC49-868C-B2EC7F0699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865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681C6C0-A87D-1D42-9957-B26BE85CCC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1151"/>
      </p:ext>
    </p:extLst>
  </p:cSld>
  <p:clrMapOvr>
    <a:masterClrMapping/>
  </p:clrMapOvr>
  <p:transition spd="med"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A49008B-86AA-AF43-A68F-4CED34164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78638"/>
      </p:ext>
    </p:extLst>
  </p:cSld>
  <p:clrMapOvr>
    <a:masterClrMapping/>
  </p:clrMapOvr>
  <p:transition spd="med"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latin typeface="Arial" charset="0"/>
              </a:defRPr>
            </a:lvl1pPr>
          </a:lstStyle>
          <a:p>
            <a:pPr>
              <a:defRPr/>
            </a:pPr>
            <a:fld id="{BCF94301-1841-5A4C-BD67-125D4958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934"/>
      </p:ext>
    </p:extLst>
  </p:cSld>
  <p:clrMapOvr>
    <a:masterClrMapping/>
  </p:clrMapOvr>
  <p:transition spd="med">
    <p:randomBa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latin typeface="Arial" charset="0"/>
              </a:defRPr>
            </a:lvl1pPr>
          </a:lstStyle>
          <a:p>
            <a:pPr>
              <a:defRPr/>
            </a:pPr>
            <a:fld id="{3E452682-DBCE-694F-BCB7-67AB3E67C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01411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B2FCEA-37E8-3C4F-A684-24DD9213F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392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848A37-48A2-074B-A82A-81D0EBF2D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4878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10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0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A93AA-2441-DC4A-AA88-7E8FDBE69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6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8BB24-FA15-8A4C-8A4D-5D0BF4EA3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60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5DB3B-78DD-FA43-8935-4BB311B8A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E0878-128D-D84D-9B42-79B1E1B46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9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0EBC0-F6E8-AA42-9219-0AC95539A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F74CF-8D4F-3948-B3A3-7FF0995B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71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359DF-3A44-7640-9257-35959A72F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04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9D9-B455-C646-88BB-E2ABA649F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59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3A22F-3A4A-324D-BAB2-33925C93E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25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53E33-8E05-0C47-A9DB-B51B1FB95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3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D3BE8-AD4C-8149-BCEC-34BE40C11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2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3F1-E582-834D-9376-A37E8E288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06373-6465-E54F-BE0E-454321E78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F75B-AC6F-3248-B35C-690490FC5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32EEA-984B-1C47-B69C-CB369722C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97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98F60-8EC2-D246-8843-D91434CFC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1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4AFD5-A632-BD41-9A32-1FCDD27E1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0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BEA6-BB32-E349-8320-C11D922C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4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90640-AC2F-B746-B00D-092D7E79B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3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4BDCE-9D9E-1547-8132-6B80F9515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8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CAC00-6DDB-0341-8673-89278DD23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10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2BA67-7DB1-544A-A552-A4C2C5E83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77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C509-3986-034F-B7C1-1E19A9836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8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5C9BD-2D5D-9C42-B945-CC24C135C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3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0402E-ECAE-A84E-A9EC-8780A6094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3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382E-1D66-314D-9A56-C0F3E2675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34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318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318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936E-FD75-D34A-85A5-F92292E28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08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F7C7B-05BB-134F-9629-9462FB4E8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7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4D341-78B1-2B4C-9A41-E4889CA05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11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7DDAC-D5F5-BE41-A52F-25BAD7D24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6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1C2FE-F200-2A40-AB34-F26334CA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2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57649-E98D-F54A-B2DD-B6199E953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61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087B2-0AF2-DC42-A6CE-BF86D6AA8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79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0378-09DF-3841-82D4-FBCC4F74C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32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05229-8F7E-9D41-A29A-4C9964782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7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9EBE5-B290-0248-8659-96765E38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2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898F-5C56-9B48-96C9-1EF65D5BA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90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A0AD7-92F9-E042-B57D-8703DEF6E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86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EFCA-EEC4-AC47-A41E-F0E78AE3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62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FF291-9E08-6F4F-B74A-DAEF7BE35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18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C3C2-11B5-B440-865E-0FA88EF11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0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A293-19C7-BC4F-8D0D-29565A8F7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87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88A7D-932D-AD4A-A5A2-B6CC9C488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69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C22A-AA00-F04C-BF05-B10F4C9EC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22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3F5F-A3D4-5941-8118-471B6234E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83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7161-FB07-C949-9830-6729CF9F8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F5804-AA2A-ED4F-A1A1-B8B97FE73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E8A1-BA39-D042-8BE2-4262CC714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72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41A6C-CF97-354F-8972-CEB6B1510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44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6778-4CA4-DA48-A692-268AF24A4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20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AAEA2-A428-E24B-9927-91A3D470E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8B94D-BAF8-884E-84E8-400226A2D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028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F4972-058F-6C48-BC64-F2886218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06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D9E4D-0831-9946-8F0E-B24B8FAC1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9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97E67-A0D5-BB4D-B389-6E5F4DF4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8D52F-6D2A-AC4F-AB72-0ADC7C8CE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80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EC45F-C251-1C40-9DE0-10D0E2D10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79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4AFAC-865B-8F4B-8BE6-4C1A20379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9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7A938-B892-564B-9A90-89C27789E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6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AB06-37EC-1840-BB27-2DEFE21D9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16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3E1CB-6ED0-1C44-B33E-99EDBE94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82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3680-C1F7-CD46-A661-365C25EB7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1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14440-3556-D947-BEA0-C02135C2D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60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FB874-DC7C-2642-9178-4DF8B0CC8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15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4BCB-BF6D-4F49-B330-E5EA07F01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37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85F9-E021-0040-8C58-29E9C344E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9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E45D-CA51-B74F-B3AC-DFCD0F9EA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994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78730-1479-2544-9393-4FBC734BD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51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D35C5-B1D5-0349-A8E9-FF74E5CF7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5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D1107-861A-AD4F-AC56-C400A59B5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7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CB045-2B8E-8D4D-AE2C-D6DA50547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47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4BDE-B828-5345-AC42-61A64725A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30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9F27-230B-2246-9460-C770F4CE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5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03B56-034E-3940-8A0C-E2E0C2DD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643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9EB753F5-800F-E344-8542-0A55745FE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78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9DE656EB-13C0-A344-BC6B-2A6AD5F42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569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5981A7EE-3A16-A244-AA55-B319202A1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25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7B536ACA-CF2B-274D-8E6D-73F3A868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6A320FFC-C68E-DF4D-BE67-B39B0513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2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1BEAFEF7-9844-C542-8864-7BAEADDD0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B2DF6-CCDD-5C42-B9D4-234F242F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5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9579A1F4-9A55-0347-B1D9-4CA31F04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30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E83362AD-0A41-104F-881F-87B98D748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91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499A2485-E096-7848-8D19-7532269F9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98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FF27E8AA-0395-6949-A9A6-522DB603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08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fld id="{6F5F34A1-EA45-5B4D-9131-77EBBD7C1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078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A8680804-02C2-5540-A37D-665C993D6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20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D74082DB-E1EE-A54B-9DEB-8A7685E08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2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A8792CCC-7717-904F-8380-409701568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91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EAAD81E3-DC78-8446-AEB0-773174491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21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MS PGothic" charset="0"/>
              </a:defRPr>
            </a:lvl1pPr>
          </a:lstStyle>
          <a:p>
            <a:pPr>
              <a:defRPr/>
            </a:pPr>
            <a:fld id="{5767FB1D-CA2A-4F4C-AFE5-D2FBC425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8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41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76A5FFE-1AF8-C643-B0B2-6BEADE138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0" r:id="rId1"/>
    <p:sldLayoutId id="2147486431" r:id="rId2"/>
    <p:sldLayoutId id="2147486432" r:id="rId3"/>
    <p:sldLayoutId id="2147486433" r:id="rId4"/>
    <p:sldLayoutId id="2147486434" r:id="rId5"/>
    <p:sldLayoutId id="2147486435" r:id="rId6"/>
    <p:sldLayoutId id="2147486436" r:id="rId7"/>
    <p:sldLayoutId id="2147486437" r:id="rId8"/>
    <p:sldLayoutId id="2147486438" r:id="rId9"/>
    <p:sldLayoutId id="2147486439" r:id="rId10"/>
    <p:sldLayoutId id="2147486440" r:id="rId11"/>
    <p:sldLayoutId id="21474864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A1CAA84-AEA1-4549-8149-53307707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6F865879-56FC-B94D-A39D-3CBBFA6D7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5" r:id="rId1"/>
    <p:sldLayoutId id="2147486526" r:id="rId2"/>
    <p:sldLayoutId id="2147486527" r:id="rId3"/>
    <p:sldLayoutId id="2147486528" r:id="rId4"/>
    <p:sldLayoutId id="2147486529" r:id="rId5"/>
    <p:sldLayoutId id="2147486530" r:id="rId6"/>
    <p:sldLayoutId id="2147486531" r:id="rId7"/>
    <p:sldLayoutId id="2147486532" r:id="rId8"/>
    <p:sldLayoutId id="2147486533" r:id="rId9"/>
    <p:sldLayoutId id="2147486534" r:id="rId10"/>
    <p:sldLayoutId id="2147486535" r:id="rId11"/>
    <p:sldLayoutId id="21474865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07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pitchFamily="-107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pitchFamily="-107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pitchFamily="-107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宋体" charset="0"/>
              </a:defRPr>
            </a:lvl1pPr>
          </a:lstStyle>
          <a:p>
            <a:pPr>
              <a:defRPr/>
            </a:pPr>
            <a:fld id="{B4F0A9F2-8672-AF47-9E7E-C93302D350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7" r:id="rId1"/>
    <p:sldLayoutId id="2147486538" r:id="rId2"/>
    <p:sldLayoutId id="2147486539" r:id="rId3"/>
    <p:sldLayoutId id="2147486540" r:id="rId4"/>
    <p:sldLayoutId id="2147486541" r:id="rId5"/>
    <p:sldLayoutId id="2147486542" r:id="rId6"/>
    <p:sldLayoutId id="2147486543" r:id="rId7"/>
    <p:sldLayoutId id="2147486544" r:id="rId8"/>
    <p:sldLayoutId id="2147486545" r:id="rId9"/>
    <p:sldLayoutId id="2147486546" r:id="rId10"/>
    <p:sldLayoutId id="214748654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B987AC4-BA19-4C43-BE79-DC84A5D16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  <p:sldLayoutId id="21474865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0776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77" name="Rectangle 4"/>
            <p:cNvSpPr>
              <a:spLocks noChangeArrowheads="1"/>
            </p:cNvSpPr>
            <p:nvPr/>
          </p:nvSpPr>
          <p:spPr bwMode="auto">
            <a:xfrm>
              <a:off x="96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78" name="Rectangle 5"/>
            <p:cNvSpPr>
              <a:spLocks noChangeArrowheads="1"/>
            </p:cNvSpPr>
            <p:nvPr/>
          </p:nvSpPr>
          <p:spPr bwMode="auto">
            <a:xfrm>
              <a:off x="240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79" name="Rectangle 6"/>
            <p:cNvSpPr>
              <a:spLocks noChangeArrowheads="1"/>
            </p:cNvSpPr>
            <p:nvPr/>
          </p:nvSpPr>
          <p:spPr bwMode="auto">
            <a:xfrm>
              <a:off x="96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80" name="Rectangle 7"/>
            <p:cNvSpPr>
              <a:spLocks noChangeArrowheads="1"/>
            </p:cNvSpPr>
            <p:nvPr/>
          </p:nvSpPr>
          <p:spPr bwMode="auto">
            <a:xfrm>
              <a:off x="96" y="384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81" name="Rectangle 8"/>
            <p:cNvSpPr>
              <a:spLocks noChangeArrowheads="1"/>
            </p:cNvSpPr>
            <p:nvPr/>
          </p:nvSpPr>
          <p:spPr bwMode="auto">
            <a:xfrm>
              <a:off x="384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782" name="Rectangle 9"/>
            <p:cNvSpPr>
              <a:spLocks noChangeArrowheads="1"/>
            </p:cNvSpPr>
            <p:nvPr/>
          </p:nvSpPr>
          <p:spPr bwMode="auto">
            <a:xfrm>
              <a:off x="240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0783" name="Picture 10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1152"/>
              <a:ext cx="5758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1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1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1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1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1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D32718-0FD4-8948-8943-B1FDB1D1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71" r:id="rId1"/>
    <p:sldLayoutId id="2147486572" r:id="rId2"/>
    <p:sldLayoutId id="2147486573" r:id="rId3"/>
    <p:sldLayoutId id="2147486574" r:id="rId4"/>
    <p:sldLayoutId id="2147486575" r:id="rId5"/>
    <p:sldLayoutId id="2147486576" r:id="rId6"/>
    <p:sldLayoutId id="2147486577" r:id="rId7"/>
    <p:sldLayoutId id="2147486578" r:id="rId8"/>
    <p:sldLayoutId id="2147486579" r:id="rId9"/>
    <p:sldLayoutId id="2147486580" r:id="rId10"/>
    <p:sldLayoutId id="21474865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AA65F13-7B46-9A49-9162-8F63A285D0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fld id="{6913CA33-9209-D543-ADBF-ECFA923D1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2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A4DF1846-8803-BF49-9F14-77F033BC0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88" r:id="rId1"/>
    <p:sldLayoutId id="2147486589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821FA62-F6DC-6C49-A47D-9D953E9B3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2" r:id="rId1"/>
    <p:sldLayoutId id="214748644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5369C50-B73F-4A4C-8D62-58DDAC253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6" r:id="rId1"/>
    <p:sldLayoutId id="2147486467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22536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8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8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6999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7000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  <p:sp>
          <p:nvSpPr>
            <p:cNvPr id="17000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EAEAEA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00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00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0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0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99CF4785-F1E3-0F48-97E4-D3C569A0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00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68" r:id="rId1"/>
    <p:sldLayoutId id="2147486444" r:id="rId2"/>
    <p:sldLayoutId id="2147486445" r:id="rId3"/>
    <p:sldLayoutId id="2147486446" r:id="rId4"/>
    <p:sldLayoutId id="2147486447" r:id="rId5"/>
    <p:sldLayoutId id="2147486448" r:id="rId6"/>
    <p:sldLayoutId id="2147486449" r:id="rId7"/>
    <p:sldLayoutId id="2147486450" r:id="rId8"/>
    <p:sldLayoutId id="2147486451" r:id="rId9"/>
    <p:sldLayoutId id="2147486452" r:id="rId10"/>
    <p:sldLayoutId id="2147486453" r:id="rId11"/>
    <p:sldLayoutId id="21474864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07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28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DB64D8-3CF9-764B-96E0-62823051A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9224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4813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9230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1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2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3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4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5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6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237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9226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227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228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9229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813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813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3214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4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4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D1CA59C-85FA-8C40-9EFA-AE46E03DE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80" r:id="rId1"/>
    <p:sldLayoutId id="2147486455" r:id="rId2"/>
    <p:sldLayoutId id="2147486456" r:id="rId3"/>
    <p:sldLayoutId id="2147486457" r:id="rId4"/>
    <p:sldLayoutId id="2147486458" r:id="rId5"/>
    <p:sldLayoutId id="2147486459" r:id="rId6"/>
    <p:sldLayoutId id="2147486460" r:id="rId7"/>
    <p:sldLayoutId id="2147486461" r:id="rId8"/>
    <p:sldLayoutId id="2147486462" r:id="rId9"/>
    <p:sldLayoutId id="2147486463" r:id="rId10"/>
    <p:sldLayoutId id="2147486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0821E4-5546-B34B-B41D-D202CA613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1" r:id="rId1"/>
    <p:sldLayoutId id="2147486482" r:id="rId2"/>
    <p:sldLayoutId id="2147486483" r:id="rId3"/>
    <p:sldLayoutId id="2147486484" r:id="rId4"/>
    <p:sldLayoutId id="2147486485" r:id="rId5"/>
    <p:sldLayoutId id="2147486486" r:id="rId6"/>
    <p:sldLayoutId id="2147486487" r:id="rId7"/>
    <p:sldLayoutId id="2147486488" r:id="rId8"/>
    <p:sldLayoutId id="2147486489" r:id="rId9"/>
    <p:sldLayoutId id="2147486490" r:id="rId10"/>
    <p:sldLayoutId id="21474864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EC61197-141A-3048-9D2A-C46FDED5F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2" r:id="rId1"/>
    <p:sldLayoutId id="2147486493" r:id="rId2"/>
    <p:sldLayoutId id="2147486494" r:id="rId3"/>
    <p:sldLayoutId id="2147486495" r:id="rId4"/>
    <p:sldLayoutId id="2147486496" r:id="rId5"/>
    <p:sldLayoutId id="2147486497" r:id="rId6"/>
    <p:sldLayoutId id="2147486498" r:id="rId7"/>
    <p:sldLayoutId id="2147486499" r:id="rId8"/>
    <p:sldLayoutId id="2147486500" r:id="rId9"/>
    <p:sldLayoutId id="2147486501" r:id="rId10"/>
    <p:sldLayoutId id="21474865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AFC2DB4-F37A-5648-A70A-8DE409714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3" r:id="rId1"/>
    <p:sldLayoutId id="2147486504" r:id="rId2"/>
    <p:sldLayoutId id="2147486505" r:id="rId3"/>
    <p:sldLayoutId id="2147486506" r:id="rId4"/>
    <p:sldLayoutId id="2147486507" r:id="rId5"/>
    <p:sldLayoutId id="2147486508" r:id="rId6"/>
    <p:sldLayoutId id="2147486509" r:id="rId7"/>
    <p:sldLayoutId id="2147486510" r:id="rId8"/>
    <p:sldLayoutId id="2147486511" r:id="rId9"/>
    <p:sldLayoutId id="2147486512" r:id="rId10"/>
    <p:sldLayoutId id="21474865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lum bright="28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>
            <a:fillRect/>
          </a:stretch>
        </p:blipFill>
        <p:spPr bwMode="auto">
          <a:xfrm>
            <a:off x="0" y="9906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1438"/>
            <a:ext cx="8229600" cy="2316162"/>
          </a:xfrm>
          <a:noFill/>
        </p:spPr>
        <p:txBody>
          <a:bodyPr/>
          <a:lstStyle/>
          <a:p>
            <a:pPr eaLnBrk="1" hangingPunct="1"/>
            <a:r>
              <a:rPr lang="zh-TW" altLang="en-US" sz="13800" b="1">
                <a:solidFill>
                  <a:srgbClr val="B12143"/>
                </a:solidFill>
                <a:latin typeface="Arial Black" charset="0"/>
                <a:ea typeface="MS PGothic" charset="0"/>
              </a:rPr>
              <a:t>喻象语言</a:t>
            </a:r>
            <a:endParaRPr lang="en-US" sz="13800" b="1">
              <a:solidFill>
                <a:srgbClr val="B12143"/>
              </a:solidFill>
              <a:latin typeface="Arial Black" charset="0"/>
              <a:ea typeface="MS PGothic" charset="0"/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1219200" y="3962400"/>
            <a:ext cx="6858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GB" sz="3000" b="1">
                <a:solidFill>
                  <a:srgbClr val="B12143"/>
                </a:solidFill>
                <a:latin typeface="Arial Black" charset="0"/>
                <a:cs typeface="Arial" charset="0"/>
              </a:rPr>
              <a:t>Evocative language for effect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Dr. Rick Griffith, Singapore Bible College</a:t>
            </a:r>
            <a:b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www.biblestudydownloads.com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100013"/>
            <a:ext cx="9144000" cy="1100138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One key to interpreting properly…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3309938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2:3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我们来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挣断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他们给我们的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束缚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摆脱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绳索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9572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09259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8536" y="187899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2:3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我们来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挣断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他们给我们的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束缚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摆脱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绳索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9572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3900" y="124664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10:1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耶和华啊！你为甚么远远地站着？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在患难的时候，你为甚么隐藏起来呢？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50836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8536" y="187899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2:3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我们来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挣断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他们给我们的</a:t>
            </a:r>
            <a:r>
              <a:rPr kumimoji="0" lang="zh-CN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束缚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摆脱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绳索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9572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3900" y="124664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10:1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耶和华啊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！你为甚么远远地站着？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在患难的时候，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为甚么隐藏起来呢？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99892"/>
      </p:ext>
    </p:extLst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8536" y="187899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2:3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我们来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挣断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他们给我们的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束缚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摆脱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绳索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9572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3900" y="124664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10:1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耶和华啊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！你为甚么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远远地站着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在患难的时候，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为甚么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隐藏起来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呢？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78952"/>
      </p:ext>
    </p:extLst>
  </p:cSld>
  <p:clrMapOvr>
    <a:masterClrMapping/>
  </p:clrMapOvr>
  <p:transition spd="med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057400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1"/>
          <a:stretch>
            <a:fillRect/>
          </a:stretch>
        </p:blipFill>
        <p:spPr bwMode="auto">
          <a:xfrm>
            <a:off x="0" y="0"/>
            <a:ext cx="9144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19:2   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天天发出言语，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夜夜传出知识。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571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3510704214"/>
      </p:ext>
    </p:extLst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3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19:2   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天天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发出言语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夜夜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传出知识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12563"/>
      </p:ext>
    </p:extLst>
  </p:cSld>
  <p:clrMapOvr>
    <a:masterClrMapping/>
  </p:clrMapOvr>
  <p:transition spd="med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27:1  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耶和华是我的亮光，是我的救恩，我还怕谁呢？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耶和华是我性命的避难所，我还惧谁呢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?</a:t>
            </a:r>
          </a:p>
        </p:txBody>
      </p:sp>
      <p:sp>
        <p:nvSpPr>
          <p:cNvPr id="117763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3197511326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4" descr="Mountain Scene 0030"/>
          <p:cNvPicPr>
            <a:picLocks noChangeAspect="1" noChangeArrowheads="1"/>
          </p:cNvPicPr>
          <p:nvPr/>
        </p:nvPicPr>
        <p:blipFill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27:1  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是我的亮光，是我的救恩，我还怕谁呢？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是我性命的避难所，我还惧谁呢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945200"/>
      </p:ext>
    </p:extLst>
  </p:cSld>
  <p:clrMapOvr>
    <a:masterClrMapping/>
  </p:clrMapOvr>
  <p:transition spd="med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4" descr="Clouds &amp; Sky 0876"/>
          <p:cNvPicPr>
            <a:picLocks noChangeAspect="1" noChangeArrowheads="1"/>
          </p:cNvPicPr>
          <p:nvPr/>
        </p:nvPicPr>
        <p:blipFill>
          <a:blip r:embed="rId2" cstate="screen">
            <a:lum bright="-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12"/>
          <p:cNvSpPr txBox="1">
            <a:spLocks noChangeArrowheads="1"/>
          </p:cNvSpPr>
          <p:nvPr/>
        </p:nvSpPr>
        <p:spPr bwMode="auto">
          <a:xfrm>
            <a:off x="83629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27:1          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我的亮光，是我的救恩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，我还怕谁呢？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我性命的避难所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，我还惧谁呢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3740772"/>
      </p:ext>
    </p:extLst>
  </p:cSld>
  <p:clrMapOvr>
    <a:masterClrMapping/>
  </p:clrMapOvr>
  <p:transition spd="med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8" descr="mtn5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27:1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我的亮光，是我的救恩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我还怕谁呢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？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我性命的避难所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我还惧谁呢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8404024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Psalm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05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810000" y="490538"/>
            <a:ext cx="1724025" cy="10160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00009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6000">
                <a:solidFill>
                  <a:srgbClr val="EAEAEA"/>
                </a:solidFill>
                <a:ea typeface="ＭＳ Ｐゴシック" charset="0"/>
                <a:cs typeface="ＭＳ Ｐゴシック" charset="0"/>
              </a:rPr>
              <a:t>棕榈</a:t>
            </a:r>
            <a:endParaRPr lang="en-US" sz="6000">
              <a:solidFill>
                <a:srgbClr val="EAEAEA"/>
              </a:solidFill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825875" y="457200"/>
            <a:ext cx="184150" cy="1016000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9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z="6000">
              <a:solidFill>
                <a:srgbClr val="EAEAEA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5438775" y="508000"/>
            <a:ext cx="1724025" cy="10160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00009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6000">
                <a:solidFill>
                  <a:srgbClr val="EAEAEA"/>
                </a:solidFill>
                <a:ea typeface="ＭＳ Ｐゴシック" charset="0"/>
                <a:cs typeface="ＭＳ Ｐゴシック" charset="0"/>
              </a:rPr>
              <a:t>诗篇</a:t>
            </a:r>
            <a:endParaRPr lang="en-US" sz="6000">
              <a:solidFill>
                <a:srgbClr val="EAEAEA"/>
              </a:solidFill>
            </a:endParaRPr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title"/>
          </p:nvPr>
        </p:nvSpPr>
        <p:spPr>
          <a:xfrm>
            <a:off x="6781800" y="6096000"/>
            <a:ext cx="23622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000">
                <a:effectLst/>
                <a:ea typeface="Arial" pitchFamily="-107" charset="0"/>
              </a:rPr>
              <a:t>Title Slide</a:t>
            </a:r>
            <a:endParaRPr lang="en-US" altLang="en-US" sz="3200">
              <a:ea typeface="Arial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utoUpdateAnimBg="0"/>
      <p:bldP spid="115716" grpId="1" autoUpdateAnimBg="0"/>
      <p:bldP spid="115717" grpId="0" autoUpdateAnimBg="0"/>
      <p:bldP spid="1157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34:1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我要时常称颂耶和华，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赞美他的话必常在我口中。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390</a:t>
            </a:r>
          </a:p>
        </p:txBody>
      </p:sp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1959033056"/>
      </p:ext>
    </p:extLst>
  </p:cSld>
  <p:clrMapOvr>
    <a:masterClrMapping/>
  </p:clrMapOvr>
  <p:transition spd="med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4" descr="mtn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390</a:t>
            </a:r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34:1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我要时常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称颂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赞美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他的话必常在我口中。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92380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 descr="mtn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390</a:t>
            </a: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34:1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我要时常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称颂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赞美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的话必常在我口中。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43506"/>
      </p:ext>
    </p:extLst>
  </p:cSld>
  <p:clrMapOvr>
    <a:masterClrMapping/>
  </p:clrMapOvr>
  <p:transition spd="med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mtn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390</a:t>
            </a:r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34:1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要时常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称颂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赞美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的话必常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在我口中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30065"/>
      </p:ext>
    </p:extLst>
  </p:cSld>
  <p:clrMapOvr>
    <a:masterClrMapping/>
  </p:clrMapOvr>
  <p:transition spd="med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 descr="Sandymtn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250825" y="2435225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1:6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因为耶和华看顾义人的道路，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恶人的道路却必灭亡。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1638202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 descr="snymtn10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391</a:t>
            </a:r>
          </a:p>
        </p:txBody>
      </p:sp>
      <p:sp>
        <p:nvSpPr>
          <p:cNvPr id="36147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2435225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1:6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因为耶和华看顾义人的道路，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恶人的道路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必灭亡。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664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5" descr="snymtn2"/>
          <p:cNvPicPr>
            <a:picLocks noChangeAspect="1" noChangeArrowheads="1"/>
          </p:cNvPicPr>
          <p:nvPr/>
        </p:nvPicPr>
        <p:blipFill>
          <a:blip r:embed="rId2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391</a:t>
            </a:r>
          </a:p>
        </p:txBody>
      </p:sp>
      <p:sp>
        <p:nvSpPr>
          <p:cNvPr id="362501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2435225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1:6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看顾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义人的道路，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恶人的道路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必灭亡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7351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5" descr="snymtn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391</a:t>
            </a:r>
          </a:p>
        </p:txBody>
      </p:sp>
      <p:sp>
        <p:nvSpPr>
          <p:cNvPr id="363525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P 14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2435225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1:6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因为耶和华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看顾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义人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的道路，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恶人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的道路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必灭亡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484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" descr="Clouds &amp; Sky 064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37:9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因为作恶的必被剪除，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但等候耶和华的必承受地土。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30052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130053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86147"/>
      </p:ext>
    </p:extLst>
  </p:cSld>
  <p:clrMapOvr>
    <a:masterClrMapping/>
  </p:clrMapOvr>
  <p:transition spd="med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5" descr="Mountain Scene 039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13107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37:9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因为作恶的必被剪除，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但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等候耶和华的必承受地土。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42235"/>
      </p:ext>
    </p:extLst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3" descr="trust-by-schmollmol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515" y="116632"/>
            <a:ext cx="9103783" cy="1470025"/>
          </a:xfrm>
          <a:ln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r>
              <a:rPr lang="zh-CN" altLang="en-US" sz="8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什么是诗歌？</a:t>
            </a:r>
            <a:endParaRPr lang="en-US" sz="80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6512" y="1700808"/>
            <a:ext cx="9109012" cy="1752600"/>
          </a:xfrm>
          <a:ln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在接下来的</a:t>
            </a:r>
            <a:r>
              <a:rPr lang="en-US" altLang="zh-CN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30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秒内，向你旁边的人解释什么是诗歌。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5" descr="Sunrise &amp; Sunset 069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37:9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作恶的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必被剪除，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但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等候耶和华的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必承受地土。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62814"/>
      </p:ext>
    </p:extLst>
  </p:cSld>
  <p:clrMapOvr>
    <a:masterClrMapping/>
  </p:clrMapOvr>
  <p:transition spd="med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5" descr="Mountain Scene 0623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133125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37:9                            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作恶的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必被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剪除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但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等候耶和华的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必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承受地土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8982" y="538163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反义平行句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Antithetic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其中第二行和第一行思想相反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89162"/>
      </p:ext>
    </p:extLst>
  </p:cSld>
  <p:clrMapOvr>
    <a:masterClrMapping/>
  </p:clrMapOvr>
  <p:transition spd="med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5" descr="Mountain Scene 1346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533400" y="735013"/>
            <a:ext cx="838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象征性的：第二行通过隐喻比较复制第一行。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0D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685800" y="2130425"/>
            <a:ext cx="769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1:4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恶人并不是这样，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乃像糠秕被风吹散。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5" descr="Mountain Scene 125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685800" y="2603500"/>
            <a:ext cx="769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95:3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因耶和华为大　神，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为大王，超乎万神之上。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685800" y="4572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合成式（不完全但有补偿）：第二行发展了第一行的思想。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5" descr="Mountain Scene 0395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合成式（含补偿的不完整）：第二行发展第一行的思想。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152400" y="1852613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29:1-2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神的众子啊，你们要将荣耀、能力归给耶和华，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归给耶和华！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要将耶和华的名所当得的荣耀归给他，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以圣洁的妆饰敬拜耶和华。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629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5" descr="Mountain Scene 036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228600" y="1019011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合成式（不完整且无补偿）：不同长度的行，只有部分术语是平行的。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0" y="26797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6:1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“耶和华啊，求你不要在怒中责备我，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也不要在烈怒中惩罚我！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5" descr="Fire &amp; Ice 083"/>
          <p:cNvPicPr>
            <a:picLocks noChangeAspect="1" noChangeArrowheads="1"/>
          </p:cNvPicPr>
          <p:nvPr/>
        </p:nvPicPr>
        <p:blipFill>
          <a:blip r:embed="rId2" cstate="screen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393700" y="890561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合成式结构：第二行发展第一行的思想。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609600" y="2374900"/>
            <a:ext cx="838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2:6                                                  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“我已经立我的君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在锡安－我的圣山上了。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>
            <a:fillRect/>
          </a:stretch>
        </p:blipFill>
        <p:spPr bwMode="auto">
          <a:xfrm>
            <a:off x="0" y="1219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Arial" charset="0"/>
              </a:rPr>
              <a:t>对句法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0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200" y="2057400"/>
            <a:ext cx="7239000" cy="3505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>
                <a:latin typeface="Arial" charset="0"/>
              </a:rPr>
              <a:t>Similarities &amp; Differences</a:t>
            </a:r>
          </a:p>
          <a:p>
            <a:pPr eaLnBrk="1" hangingPunct="1">
              <a:buFontTx/>
              <a:buNone/>
            </a:pPr>
            <a:r>
              <a:rPr lang="en-US" sz="3600">
                <a:latin typeface="Arial" charset="0"/>
              </a:rPr>
              <a:t>Two categories of Parallelism :</a:t>
            </a:r>
          </a:p>
          <a:p>
            <a:pPr eaLnBrk="1" hangingPunct="1"/>
            <a:r>
              <a:rPr lang="en-US" sz="3600">
                <a:latin typeface="Arial" charset="0"/>
              </a:rPr>
              <a:t>Grammatical Parallelism (syntax)</a:t>
            </a:r>
          </a:p>
          <a:p>
            <a:pPr eaLnBrk="1" hangingPunct="1"/>
            <a:r>
              <a:rPr lang="en-US" sz="3600">
                <a:latin typeface="Arial" charset="0"/>
              </a:rPr>
              <a:t>Semantic Parallelism (meaning of words)</a:t>
            </a:r>
          </a:p>
        </p:txBody>
      </p:sp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914400" y="1657350"/>
            <a:ext cx="7467600" cy="44005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000000"/>
                </a:solidFill>
              </a:rPr>
              <a:t>那是，他要在他的</a:t>
            </a:r>
            <a:r>
              <a:rPr lang="zh-CN" altLang="en-US" sz="2800">
                <a:solidFill>
                  <a:srgbClr val="FF0000"/>
                </a:solidFill>
              </a:rPr>
              <a:t>怒</a:t>
            </a:r>
            <a:r>
              <a:rPr lang="zh-CN" altLang="en-US" sz="2800">
                <a:solidFill>
                  <a:srgbClr val="000000"/>
                </a:solidFill>
              </a:rPr>
              <a:t>中</a:t>
            </a:r>
            <a:r>
              <a:rPr lang="zh-CN" altLang="en-US" sz="2800">
                <a:solidFill>
                  <a:srgbClr val="000099"/>
                </a:solidFill>
              </a:rPr>
              <a:t>责备</a:t>
            </a:r>
            <a:r>
              <a:rPr lang="zh-CN" altLang="en-US" sz="2800">
                <a:solidFill>
                  <a:srgbClr val="000000"/>
                </a:solidFill>
              </a:rPr>
              <a:t>他们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在</a:t>
            </a:r>
            <a:r>
              <a:rPr lang="zh-CN" altLang="en-US" sz="28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烈怒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中</a:t>
            </a:r>
            <a:r>
              <a:rPr lang="zh-CN" altLang="en-US" sz="280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惊吓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他们。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				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（诗 </a:t>
            </a:r>
            <a:r>
              <a:rPr lang="en-US" altLang="zh-CN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:5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）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文字上的平行：</a:t>
            </a:r>
            <a:r>
              <a:rPr lang="en-US" altLang="ja-JP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</a:t>
            </a:r>
          </a:p>
          <a:p>
            <a:pPr eaLnBrk="1" hangingPunct="1"/>
            <a:r>
              <a:rPr lang="zh-CN" altLang="en-US" sz="2800" i="1" u="sng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责备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与</a:t>
            </a:r>
            <a:r>
              <a:rPr lang="zh-CN" altLang="en-US" sz="2800" i="1" u="sng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惊吓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 i="1" u="sng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怒</a:t>
            </a:r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与</a:t>
            </a:r>
            <a:r>
              <a:rPr lang="zh-CN" altLang="en-US" sz="2800" i="1" u="sng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烈怒</a:t>
            </a:r>
            <a:r>
              <a:rPr lang="en-US" altLang="ja-JP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</a:t>
            </a:r>
            <a:r>
              <a:rPr lang="zh-CN" altLang="en-US" sz="2800" i="1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在意思上平行。</a:t>
            </a:r>
            <a:endParaRPr lang="en-US" altLang="ja-JP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文法上的平行：</a:t>
            </a:r>
            <a:r>
              <a:rPr lang="en-US" altLang="ja-JP" sz="2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动词</a:t>
            </a:r>
            <a:r>
              <a:rPr lang="en-US" altLang="ja-JP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 --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宾语 </a:t>
            </a:r>
            <a:r>
              <a:rPr lang="en-US" altLang="ja-JP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--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介词短语</a:t>
            </a:r>
            <a:endParaRPr lang="en-US" altLang="ja-JP" sz="2800">
              <a:solidFill>
                <a:srgbClr val="0033CC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介词短语 </a:t>
            </a:r>
            <a:r>
              <a:rPr 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--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动词</a:t>
            </a:r>
            <a:r>
              <a:rPr lang="en-US" altLang="ja-JP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 – </a:t>
            </a:r>
            <a:r>
              <a:rPr lang="zh-CN" altLang="en-US" sz="280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宾语</a:t>
            </a:r>
            <a:endParaRPr lang="en-US" sz="2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388c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0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0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0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0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30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  <p:bldP spid="350212" grpId="0" build="p"/>
      <p:bldP spid="3502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 descr="Key 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68413"/>
            <a:ext cx="9144000" cy="1585912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dirty="0">
                <a:latin typeface="Arial" charset="0"/>
                <a:ea typeface="MS PGothic" charset="0"/>
                <a:cs typeface="Arial" charset="0"/>
              </a:rPr>
              <a:t>解开喻象语言</a:t>
            </a:r>
            <a:endParaRPr lang="en-US" sz="80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392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08975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P 15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descr="Green marble"/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216066" name="Picture 3" descr="de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甲</a:t>
            </a:r>
            <a:r>
              <a:rPr lang="zh-CN" altLang="en-US" sz="4000" b="1" u="sng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象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乙</a:t>
            </a:r>
            <a:r>
              <a:rPr lang="en-US" altLang="zh-CN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/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甲</a:t>
            </a:r>
            <a:r>
              <a:rPr lang="zh-CN" altLang="en-US" sz="4000" b="1" u="sng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如同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乙 			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u="sng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明喻</a:t>
            </a:r>
            <a:r>
              <a:rPr lang="zh-CN" altLang="en-US" sz="4400" b="1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4400" b="1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Simile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04800" y="4556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神 啊 ， 我 的 心 切 慕 你 ，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如 鹿 切 慕 溪 水 。</a:t>
            </a:r>
            <a:r>
              <a:rPr lang="zh-CN" altLang="uz-Cyrl-UZ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诗篇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42：1</a:t>
            </a:r>
            <a:r>
              <a:rPr lang="zh-CN" altLang="en-US" sz="4000" b="1" i="1" dirty="0">
                <a:solidFill>
                  <a:srgbClr val="FFFFFF"/>
                </a:solidFill>
                <a:effectLst>
                  <a:glow rad="190500">
                    <a:srgbClr val="000000">
                      <a:alpha val="99000"/>
                    </a:srgbClr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endParaRPr lang="en-US" altLang="zh-CN" sz="4000" b="1" i="1" dirty="0">
              <a:solidFill>
                <a:srgbClr val="FFFFFF"/>
              </a:solidFill>
              <a:effectLst>
                <a:glow rad="190500">
                  <a:srgbClr val="000000">
                    <a:alpha val="99000"/>
                  </a:srgbClr>
                </a:glo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>
            <a:fillRect/>
          </a:stretch>
        </p:blipFill>
        <p:spPr bwMode="auto">
          <a:xfrm>
            <a:off x="0" y="1066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文学结构 Structure</a:t>
            </a:r>
            <a:endParaRPr lang="en-GB" sz="7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solidFill>
                  <a:srgbClr val="FFFFFF"/>
                </a:solidFill>
              </a:rPr>
              <a:t>388c</a:t>
            </a:r>
          </a:p>
        </p:txBody>
      </p:sp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solidFill>
                  <a:srgbClr val="FFFFFF"/>
                </a:solidFill>
              </a:rPr>
              <a:t>P 13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95513" y="3482975"/>
            <a:ext cx="69484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韵步</a:t>
            </a:r>
            <a:endParaRPr lang="en-US" altLang="zh-TW" sz="4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" charset="0"/>
              <a:cs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离合体</a:t>
            </a:r>
            <a:endParaRPr lang="en-US" altLang="zh-TW" sz="4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buFontTx/>
              <a:buAutoNum type="arabicPeriod"/>
            </a:pPr>
            <a:r>
              <a:rPr lang="zh-TW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平行体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b="5995"/>
          <a:stretch>
            <a:fillRect/>
          </a:stretch>
        </p:blipFill>
        <p:spPr bwMode="auto">
          <a:xfrm>
            <a:off x="-457200" y="0"/>
            <a:ext cx="96012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甲</a:t>
            </a:r>
            <a:r>
              <a:rPr lang="zh-CN" altLang="en-US" sz="4000" b="1" u="sng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是</a:t>
            </a:r>
            <a:r>
              <a:rPr lang="zh-CN" altLang="en-US" sz="40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乙 		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暗喻、隐喻</a:t>
            </a:r>
            <a:r>
              <a:rPr lang="zh-CN" altLang="en-US" sz="44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 </a:t>
            </a:r>
            <a:r>
              <a:rPr lang="en-US" altLang="zh-CN" sz="4400" b="1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Metaphor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51520" y="4149080"/>
            <a:ext cx="84969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耶 和 华 是 我 的 岩 石 ， 我 的 山 寨 ， 我 的 救 主 ， 我 的 神 ， 我 的 磐 石 ， 我 所 投 靠 的 。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诗篇18：2 </a:t>
            </a:r>
            <a:endParaRPr lang="en-US" altLang="zh-CN" sz="4000" b="1" i="1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 descr="Israel 040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05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  故意夸大、言过其实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   以达到强调的目的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		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夸张法 </a:t>
            </a:r>
            <a:r>
              <a:rPr lang="en-US" altLang="zh-CN" sz="4400" b="1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Hyperbole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0" y="4114800"/>
            <a:ext cx="9144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诗119：136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我的眼泪下流成河  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US" sz="40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/>
              <a:ea typeface="宋体" charset="0"/>
              <a:cs typeface="Arial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 descr="tongue 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769" r="6061" b="7765"/>
          <a:stretch>
            <a:fillRect/>
          </a:stretch>
        </p:blipFill>
        <p:spPr bwMode="auto">
          <a:xfrm>
            <a:off x="0" y="0"/>
            <a:ext cx="5189538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572000" y="0"/>
            <a:ext cx="46863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将人的特征、行为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加于固定物或动物之上</a:t>
            </a: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拟人法 </a:t>
            </a:r>
            <a:r>
              <a:rPr lang="en-US" altLang="zh-CN" sz="4400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Personification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0" y="3886200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赛55：12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	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/>
                <a:ea typeface="宋体" charset="0"/>
                <a:cs typeface="Arial"/>
              </a:rPr>
              <a:t>大山小山必在你们面前发声歌唱，田野的树木也都拍掌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8" descr="fret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7315200" cy="1323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Arial"/>
                <a:ea typeface="Times New Roman" charset="0"/>
                <a:cs typeface="Arial"/>
              </a:rPr>
              <a:t>用人的特征、行为、情感来形容神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457200" y="0"/>
            <a:ext cx="8229600" cy="7699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FFFFFF"/>
                </a:solidFill>
                <a:latin typeface="Arial"/>
                <a:ea typeface="Times New Roman" charset="0"/>
                <a:cs typeface="Arial"/>
              </a:rPr>
              <a:t>神格拟人法 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649288" y="2924175"/>
            <a:ext cx="4427537" cy="3786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FFFFFF"/>
                </a:solidFill>
                <a:cs typeface="Times New Roman" charset="0"/>
              </a:rPr>
              <a:t>诗</a:t>
            </a:r>
            <a:r>
              <a:rPr lang="en-US" altLang="zh-TW" sz="4000" b="1" dirty="0">
                <a:solidFill>
                  <a:srgbClr val="FFFFFF"/>
                </a:solidFill>
                <a:cs typeface="Times New Roman" charset="0"/>
              </a:rPr>
              <a:t>8</a:t>
            </a:r>
            <a:r>
              <a:rPr lang="zh-TW" altLang="en-US" sz="4000" b="1" dirty="0">
                <a:solidFill>
                  <a:srgbClr val="FFFFFF"/>
                </a:solidFill>
                <a:cs typeface="Times New Roman" charset="0"/>
              </a:rPr>
              <a:t>：</a:t>
            </a:r>
            <a:r>
              <a:rPr lang="en-US" altLang="zh-TW" sz="4000" b="1" dirty="0">
                <a:solidFill>
                  <a:srgbClr val="FFFFFF"/>
                </a:solidFill>
                <a:cs typeface="Times New Roman" charset="0"/>
              </a:rPr>
              <a:t>3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FFFFFF"/>
                </a:solidFill>
                <a:cs typeface="Times New Roman" charset="0"/>
              </a:rPr>
              <a:t>我 观 看 你 指 头 所 造 的 天 ，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FFFFFF"/>
                </a:solidFill>
                <a:cs typeface="Times New Roman" charset="0"/>
              </a:rPr>
              <a:t>并 你 所 陈 设 的 月 亮 星 宿 ，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392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08975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defRPr sz="20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P 15</a:t>
            </a:r>
          </a:p>
        </p:txBody>
      </p:sp>
      <p:pic>
        <p:nvPicPr>
          <p:cNvPr id="224263" name="Picture 9" descr="right hand 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667125"/>
            <a:ext cx="35433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 descr="Sheep following sheph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048000" cy="838200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Arial" charset="0"/>
                <a:ea typeface="MS PGothic" charset="0"/>
                <a:cs typeface="SimSun" charset="0"/>
              </a:rPr>
              <a:t>意象</a:t>
            </a:r>
            <a:endParaRPr lang="en-US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6019800"/>
            <a:ext cx="8229600" cy="1143000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zh-CN" altLang="en-US" b="1" i="1">
                <a:solidFill>
                  <a:schemeClr val="bg1"/>
                </a:solidFill>
                <a:latin typeface="Arial" charset="0"/>
                <a:ea typeface="MS PGothic" charset="0"/>
                <a:cs typeface="SimSun" charset="0"/>
              </a:rPr>
              <a:t>意象藉由相比来达成文字绘图</a:t>
            </a:r>
            <a:endParaRPr lang="en-US" b="1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225284" name="Text Box 5"/>
          <p:cNvSpPr txBox="1">
            <a:spLocks noChangeArrowheads="1"/>
          </p:cNvSpPr>
          <p:nvPr/>
        </p:nvSpPr>
        <p:spPr bwMode="auto">
          <a:xfrm>
            <a:off x="4098925" y="838200"/>
            <a:ext cx="4957763" cy="2185988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4000" b="1" i="1">
                <a:solidFill>
                  <a:schemeClr val="bg1"/>
                </a:solidFill>
              </a:rPr>
              <a:t>耶和华是我的牧者；</a:t>
            </a:r>
            <a:r>
              <a:rPr lang="en-US" altLang="ja-JP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algn="r" eaLnBrk="1" hangingPunct="1">
              <a:spcBef>
                <a:spcPct val="20000"/>
              </a:spcBef>
            </a:pPr>
            <a:r>
              <a:rPr lang="zh-CN" alt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我并不至缺乏。</a:t>
            </a:r>
            <a:endParaRPr lang="en-US" altLang="ja-JP" sz="4000" b="1" i="1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zh-CN" alt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（诗 </a:t>
            </a:r>
            <a:r>
              <a:rPr lang="en-US" altLang="zh-CN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23</a:t>
            </a:r>
            <a:r>
              <a:rPr 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:1</a:t>
            </a:r>
            <a:r>
              <a:rPr lang="zh-CN" altLang="en-US" sz="4000" b="1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）</a:t>
            </a:r>
            <a:endParaRPr lang="en-US" sz="4000" b="1" i="1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52262" name="Text Box 6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a typeface="+mn-ea"/>
                <a:cs typeface="Arial" charset="0"/>
              </a:rPr>
              <a:t>388c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2" descr="Israel 007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b="184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1675"/>
          </a:xfrm>
          <a:solidFill>
            <a:srgbClr val="006600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你属于哪一种动物</a:t>
            </a:r>
            <a:r>
              <a:rPr lang="en-US" sz="4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?</a:t>
            </a:r>
            <a:endParaRPr lang="en-US" sz="4000" b="1" u="sng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诗篇</a:t>
            </a:r>
            <a:r>
              <a:rPr 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 23 </a:t>
            </a: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篇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32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000" baseline="30000">
                <a:solidFill>
                  <a:srgbClr val="FFFFFF"/>
                </a:solidFill>
              </a:rPr>
              <a:t>1 </a:t>
            </a:r>
            <a:r>
              <a:rPr lang="zh-TW" altLang="en-US" sz="3600">
                <a:solidFill>
                  <a:srgbClr val="FFFFFF"/>
                </a:solidFill>
              </a:rPr>
              <a:t>耶和华是我的牧者，我必不致缺乏。</a:t>
            </a:r>
            <a:r>
              <a:rPr lang="en-US" altLang="zh-TW" sz="3600">
                <a:solidFill>
                  <a:srgbClr val="FFFFFF"/>
                </a:solidFill>
              </a:rPr>
              <a:t> </a:t>
            </a:r>
            <a:r>
              <a:rPr lang="en-US" altLang="zh-TW" sz="3600" baseline="30000">
                <a:solidFill>
                  <a:srgbClr val="FFFFFF"/>
                </a:solidFill>
              </a:rPr>
              <a:t>2</a:t>
            </a:r>
            <a:r>
              <a:rPr lang="en-US" altLang="zh-TW" sz="3600">
                <a:solidFill>
                  <a:srgbClr val="FFFFFF"/>
                </a:solidFill>
              </a:rPr>
              <a:t> </a:t>
            </a:r>
            <a:r>
              <a:rPr lang="zh-TW" altLang="en-US" sz="3600">
                <a:solidFill>
                  <a:srgbClr val="FFFFFF"/>
                </a:solidFill>
              </a:rPr>
              <a:t>他使我躺卧在青草地上，领我在可安歇的水边。</a:t>
            </a:r>
            <a:r>
              <a:rPr lang="en-US" altLang="zh-TW" sz="3600" baseline="30000">
                <a:solidFill>
                  <a:srgbClr val="FFFFFF"/>
                </a:solidFill>
              </a:rPr>
              <a:t>3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他使我的灵魂苏醒，为自己的名引导我走义路。</a:t>
            </a:r>
            <a:r>
              <a:rPr lang="en-US" altLang="zh-TW" sz="3600" baseline="30000">
                <a:solidFill>
                  <a:srgbClr val="FFFFFF"/>
                </a:solidFill>
              </a:rPr>
              <a:t>4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我虽然行过死荫的幽谷，也不怕遭害，因为你与我同在；你的杖，你的竿，都安慰我。</a:t>
            </a:r>
            <a:r>
              <a:rPr lang="en-US" altLang="zh-TW" sz="3600" baseline="30000">
                <a:solidFill>
                  <a:srgbClr val="FFFFFF"/>
                </a:solidFill>
              </a:rPr>
              <a:t>5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在我敌人面前，你为我摆设筵席；你用油膏了我的头，使我的福杯满溢。</a:t>
            </a:r>
            <a:r>
              <a:rPr lang="en-US" altLang="zh-TW" sz="3600" baseline="30000">
                <a:solidFill>
                  <a:srgbClr val="FFFFFF"/>
                </a:solidFill>
              </a:rPr>
              <a:t>6 </a:t>
            </a:r>
            <a:r>
              <a:rPr lang="zh-TW" altLang="en-US" sz="3600">
                <a:solidFill>
                  <a:srgbClr val="FFFFFF"/>
                </a:solidFill>
              </a:rPr>
              <a:t>我一生一世必有恩惠慈爱随着我；我且要住在耶和华的殿中，直到永远。</a:t>
            </a:r>
            <a:endParaRPr lang="en-US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1" t="10938" b="33376"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990600"/>
            <a:ext cx="7772400" cy="1143000"/>
          </a:xfrm>
        </p:spPr>
        <p:txBody>
          <a:bodyPr/>
          <a:lstStyle/>
          <a:p>
            <a:r>
              <a:rPr lang="zh-CN" altLang="en-US" b="1">
                <a:solidFill>
                  <a:schemeClr val="bg2"/>
                </a:solidFill>
                <a:latin typeface="Arial" charset="0"/>
                <a:ea typeface="MS PGothic" charset="0"/>
                <a:cs typeface="Arial" charset="0"/>
              </a:rPr>
              <a:t>你是一只羊</a:t>
            </a:r>
            <a:endParaRPr lang="zh-CN" altLang="en-US" b="1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Content Placeholder 3" descr="Pine Tree by Green Riv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4876800" cy="2819400"/>
          </a:xfrm>
        </p:spPr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nell Roundhand Black" charset="0"/>
                <a:ea typeface="MS PGothic" charset="0"/>
              </a:rPr>
              <a:t>祂</a:t>
            </a: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nell Roundhand Black" charset="0"/>
                <a:ea typeface="MS PGothic" charset="0"/>
              </a:rPr>
              <a:t>领我在可安息的水边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诗篇</a:t>
            </a:r>
            <a:r>
              <a:rPr 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 23 </a:t>
            </a: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篇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32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aseline="30000">
                <a:solidFill>
                  <a:srgbClr val="FFFF00"/>
                </a:solidFill>
              </a:rPr>
              <a:t>1 </a:t>
            </a:r>
            <a:r>
              <a:rPr lang="zh-TW" altLang="en-US" sz="3600">
                <a:solidFill>
                  <a:srgbClr val="FFFF00"/>
                </a:solidFill>
              </a:rPr>
              <a:t>耶和华是我的牧者，我必不致缺乏。</a:t>
            </a:r>
            <a:r>
              <a:rPr lang="en-US" altLang="zh-TW" sz="3600">
                <a:solidFill>
                  <a:srgbClr val="FFFF00"/>
                </a:solidFill>
              </a:rPr>
              <a:t> </a:t>
            </a:r>
            <a:r>
              <a:rPr lang="en-US" altLang="zh-TW" sz="3600" baseline="30000">
                <a:solidFill>
                  <a:srgbClr val="FFFF00"/>
                </a:solidFill>
              </a:rPr>
              <a:t>2</a:t>
            </a:r>
            <a:r>
              <a:rPr lang="en-US" altLang="zh-TW" sz="3600">
                <a:solidFill>
                  <a:srgbClr val="FFFF00"/>
                </a:solidFill>
              </a:rPr>
              <a:t> </a:t>
            </a:r>
            <a:r>
              <a:rPr lang="zh-TW" altLang="en-US" sz="3600">
                <a:solidFill>
                  <a:srgbClr val="FFFF00"/>
                </a:solidFill>
              </a:rPr>
              <a:t>他使我躺卧在青草地上，领我在可安歇的水边。</a:t>
            </a:r>
            <a:r>
              <a:rPr lang="en-US" altLang="zh-TW" sz="3600" baseline="30000">
                <a:solidFill>
                  <a:srgbClr val="FFFF00"/>
                </a:solidFill>
              </a:rPr>
              <a:t>3</a:t>
            </a:r>
            <a:r>
              <a:rPr lang="en-US" altLang="zh-TW" sz="3600">
                <a:solidFill>
                  <a:srgbClr val="FFFF00"/>
                </a:solidFill>
              </a:rPr>
              <a:t> </a:t>
            </a:r>
            <a:r>
              <a:rPr lang="zh-TW" altLang="en-US" sz="3600">
                <a:solidFill>
                  <a:srgbClr val="FFFF00"/>
                </a:solidFill>
              </a:rPr>
              <a:t>他使我的灵魂苏醒，为自己的名引导我走义路。</a:t>
            </a:r>
            <a:r>
              <a:rPr lang="en-US" altLang="zh-TW" sz="3600" baseline="30000">
                <a:solidFill>
                  <a:srgbClr val="FFFF00"/>
                </a:solidFill>
              </a:rPr>
              <a:t>4</a:t>
            </a:r>
            <a:r>
              <a:rPr lang="en-US" altLang="zh-TW" sz="3600">
                <a:solidFill>
                  <a:srgbClr val="FFFF00"/>
                </a:solidFill>
              </a:rPr>
              <a:t> </a:t>
            </a:r>
            <a:r>
              <a:rPr lang="zh-TW" altLang="en-US" sz="3600">
                <a:solidFill>
                  <a:srgbClr val="FFFF00"/>
                </a:solidFill>
              </a:rPr>
              <a:t>我虽然行过死荫的幽谷，也不怕遭害，因为你与我同在；你的杖，你的竿，都安慰我。</a:t>
            </a:r>
            <a:r>
              <a:rPr lang="en-US" altLang="zh-TW" sz="3600" baseline="30000">
                <a:solidFill>
                  <a:srgbClr val="FFFFFF"/>
                </a:solidFill>
              </a:rPr>
              <a:t>5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在我敌人面前，你为我摆设筵席；你用油膏了我的头，使我的福杯满溢。</a:t>
            </a:r>
            <a:r>
              <a:rPr lang="en-US" altLang="zh-TW" sz="3600" baseline="30000">
                <a:solidFill>
                  <a:srgbClr val="FFFFFF"/>
                </a:solidFill>
              </a:rPr>
              <a:t>6 </a:t>
            </a:r>
            <a:r>
              <a:rPr lang="zh-TW" altLang="en-US" sz="3600">
                <a:solidFill>
                  <a:srgbClr val="FFFFFF"/>
                </a:solidFill>
              </a:rPr>
              <a:t>我一生一世必有恩惠慈爱随着我；我且要住在耶和华的殿中，直到永远。</a:t>
            </a:r>
            <a:endParaRPr lang="en-US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4" descr="parallelism-steven-mil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220200" cy="2362200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72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关键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: </a:t>
            </a:r>
            <a:br>
              <a:rPr lang="en-US" sz="72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</a:br>
            <a:r>
              <a:rPr lang="zh-CN" altLang="en-US" sz="72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希伯来文的对句法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388c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P 13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quet_of_Ahasuerus_Aert_de_Gelder_c16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/>
          <a:stretch>
            <a:fillRect/>
          </a:stretch>
        </p:blipFill>
        <p:spPr bwMode="auto">
          <a:xfrm>
            <a:off x="5334000" y="1905000"/>
            <a:ext cx="3810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“</a:t>
            </a:r>
            <a:r>
              <a:rPr lang="zh-TW" altLang="en-US" sz="3600">
                <a:solidFill>
                  <a:schemeClr val="bg1"/>
                </a:solidFill>
                <a:latin typeface="Arial" charset="0"/>
                <a:ea typeface="MS PGothic" charset="0"/>
              </a:rPr>
              <a:t>在我敌人面前，你为我摆设筵席</a:t>
            </a: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”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 (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第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5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节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)</a:t>
            </a:r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1" t="10938" r="7448" b="33376"/>
          <a:stretch>
            <a:fillRect/>
          </a:stretch>
        </p:blipFill>
        <p:spPr bwMode="auto">
          <a:xfrm>
            <a:off x="0" y="2133600"/>
            <a:ext cx="3962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67200" y="3733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b="1">
                <a:solidFill>
                  <a:srgbClr val="FFFFFF"/>
                </a:solidFill>
                <a:cs typeface="Arial" charset="0"/>
              </a:rPr>
              <a:t>或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5627688"/>
            <a:ext cx="3505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羊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627688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得胜</a:t>
            </a:r>
            <a:r>
              <a:rPr lang="zh-TW" altLang="en-US" sz="3200">
                <a:solidFill>
                  <a:srgbClr val="FFFFFF"/>
                </a:solidFill>
                <a:cs typeface="Arial" charset="0"/>
              </a:rPr>
              <a:t>筵</a:t>
            </a:r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席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0" grpId="0" animBg="1"/>
      <p:bldP spid="9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nqu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362200"/>
            <a:ext cx="40878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74638"/>
            <a:ext cx="84963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“</a:t>
            </a:r>
            <a:r>
              <a:rPr lang="zh-TW" altLang="en-US" sz="3600">
                <a:solidFill>
                  <a:schemeClr val="bg1"/>
                </a:solidFill>
                <a:latin typeface="Arial" charset="0"/>
                <a:ea typeface="MS PGothic" charset="0"/>
              </a:rPr>
              <a:t>在我敌人面前，你为我摆设筵席</a:t>
            </a:r>
            <a:r>
              <a:rPr lang="ja-JP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”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 (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第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5</a:t>
            </a:r>
            <a:r>
              <a:rPr lang="zh-CN" altLang="en-US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节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MS PGothic" charset="0"/>
              </a:rPr>
              <a:t>)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38600" y="3733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b="1">
                <a:solidFill>
                  <a:srgbClr val="FFFFFF"/>
                </a:solidFill>
                <a:cs typeface="Arial" charset="0"/>
              </a:rPr>
              <a:t>或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1600" y="54102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绿草地上的</a:t>
            </a:r>
            <a:r>
              <a:rPr lang="ja-JP" altLang="en-US" sz="32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筵席</a:t>
            </a:r>
            <a:r>
              <a:rPr lang="ja-JP" altLang="en-US" sz="3200" b="1">
                <a:solidFill>
                  <a:srgbClr val="FFFFFF"/>
                </a:solidFill>
                <a:cs typeface="Arial" charset="0"/>
              </a:rPr>
              <a:t>”</a:t>
            </a:r>
            <a:endParaRPr lang="zh-CN" alt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27700" y="54102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字面上的筵席</a:t>
            </a:r>
          </a:p>
        </p:txBody>
      </p:sp>
      <p:pic>
        <p:nvPicPr>
          <p:cNvPr id="10" name="Picture 2" descr="Landscape 080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0001" r="35834"/>
          <a:stretch>
            <a:fillRect/>
          </a:stretch>
        </p:blipFill>
        <p:spPr bwMode="auto">
          <a:xfrm>
            <a:off x="76200" y="23622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0" grpId="0" animBg="1"/>
      <p:bldP spid="9" grpId="0"/>
      <p:bldP spid="1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诗篇</a:t>
            </a:r>
            <a:r>
              <a:rPr 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 23 </a:t>
            </a:r>
            <a:r>
              <a:rPr lang="zh-CN" altLang="en-US" sz="6000" b="1">
                <a:solidFill>
                  <a:schemeClr val="bg1"/>
                </a:solidFill>
                <a:latin typeface="Aramis Regular" charset="0"/>
                <a:ea typeface="MS PGothic" charset="0"/>
              </a:rPr>
              <a:t>篇</a:t>
            </a: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32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aseline="30000">
                <a:solidFill>
                  <a:srgbClr val="FFFFFF"/>
                </a:solidFill>
              </a:rPr>
              <a:t>1 </a:t>
            </a:r>
            <a:r>
              <a:rPr lang="zh-TW" altLang="en-US" sz="3600">
                <a:solidFill>
                  <a:srgbClr val="FFFFFF"/>
                </a:solidFill>
              </a:rPr>
              <a:t>耶和华是我的牧者，我必不致缺乏。</a:t>
            </a:r>
            <a:r>
              <a:rPr lang="en-US" altLang="zh-TW" sz="3600">
                <a:solidFill>
                  <a:srgbClr val="FFFFFF"/>
                </a:solidFill>
              </a:rPr>
              <a:t> </a:t>
            </a:r>
            <a:r>
              <a:rPr lang="en-US" altLang="zh-TW" sz="3600" baseline="30000">
                <a:solidFill>
                  <a:srgbClr val="FFFFFF"/>
                </a:solidFill>
              </a:rPr>
              <a:t>2</a:t>
            </a:r>
            <a:r>
              <a:rPr lang="en-US" altLang="zh-TW" sz="3600">
                <a:solidFill>
                  <a:srgbClr val="FFFFFF"/>
                </a:solidFill>
              </a:rPr>
              <a:t> </a:t>
            </a:r>
            <a:r>
              <a:rPr lang="zh-TW" altLang="en-US" sz="3600">
                <a:solidFill>
                  <a:srgbClr val="FFFFFF"/>
                </a:solidFill>
              </a:rPr>
              <a:t>他使我躺卧在青草地上，领我在可安歇的水边。</a:t>
            </a:r>
            <a:r>
              <a:rPr lang="en-US" altLang="zh-TW" sz="3600" baseline="30000">
                <a:solidFill>
                  <a:srgbClr val="FFFFFF"/>
                </a:solidFill>
              </a:rPr>
              <a:t>3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他使我的灵魂苏醒，为自己的名引导我走义路。</a:t>
            </a:r>
            <a:r>
              <a:rPr lang="en-US" altLang="zh-TW" sz="3600" baseline="30000">
                <a:solidFill>
                  <a:srgbClr val="FFFFFF"/>
                </a:solidFill>
              </a:rPr>
              <a:t>4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我虽然行过死荫的幽谷，也不怕遭害，因为你与我同在；你的杖，你的竿，都安慰我。</a:t>
            </a:r>
            <a:r>
              <a:rPr lang="en-US" altLang="zh-TW" sz="3600" baseline="30000">
                <a:solidFill>
                  <a:srgbClr val="FFFFFF"/>
                </a:solidFill>
              </a:rPr>
              <a:t>5</a:t>
            </a:r>
            <a:r>
              <a:rPr lang="en-US" altLang="zh-TW" sz="3600">
                <a:solidFill>
                  <a:srgbClr val="FFFFFF"/>
                </a:solidFill>
              </a:rPr>
              <a:t> </a:t>
            </a:r>
            <a:r>
              <a:rPr lang="zh-TW" altLang="en-US" sz="3600">
                <a:solidFill>
                  <a:srgbClr val="FFFFFF"/>
                </a:solidFill>
              </a:rPr>
              <a:t>在我敌人面前，你为我摆设筵席；你用油膏了我的头，使我的福杯满溢。</a:t>
            </a:r>
            <a:r>
              <a:rPr lang="en-US" altLang="zh-TW" sz="3600" baseline="30000">
                <a:solidFill>
                  <a:srgbClr val="FFFF00"/>
                </a:solidFill>
              </a:rPr>
              <a:t>6 </a:t>
            </a:r>
            <a:r>
              <a:rPr lang="zh-TW" altLang="en-US" sz="3600">
                <a:solidFill>
                  <a:srgbClr val="FFFF00"/>
                </a:solidFill>
              </a:rPr>
              <a:t>我一生一世必有恩惠慈爱随着我；我且要住在耶和华的殿中，直到永远。</a:t>
            </a:r>
            <a:endParaRPr 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有什么永远住在</a:t>
            </a:r>
            <a:br>
              <a:rPr 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</a:br>
            <a:r>
              <a:rPr lang="ja-JP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主的殿里</a:t>
            </a:r>
            <a:r>
              <a:rPr lang="ja-JP" altLang="en-US" sz="3600" b="1">
                <a:solidFill>
                  <a:schemeClr val="bg1"/>
                </a:solidFill>
                <a:latin typeface="Arial" charset="0"/>
                <a:ea typeface="MS PGothic" charset="0"/>
              </a:rPr>
              <a:t>”</a:t>
            </a:r>
            <a:r>
              <a:rPr lang="en-US" altLang="ja-JP" sz="3600" b="1">
                <a:solidFill>
                  <a:schemeClr val="bg1"/>
                </a:solidFill>
                <a:latin typeface="Arial" charset="0"/>
                <a:ea typeface="MS PGothic" charset="0"/>
              </a:rPr>
              <a:t>?</a:t>
            </a:r>
            <a:endParaRPr lang="en-US" b="1">
              <a:latin typeface="Arial" charset="0"/>
              <a:ea typeface="MS PGothic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41800" y="3733800"/>
            <a:ext cx="69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b="1">
                <a:solidFill>
                  <a:srgbClr val="FFFFFF"/>
                </a:solidFill>
                <a:cs typeface="Arial" charset="0"/>
              </a:rPr>
              <a:t>或</a:t>
            </a:r>
          </a:p>
        </p:txBody>
      </p:sp>
      <p:pic>
        <p:nvPicPr>
          <p:cNvPr id="7" name="Picture 6" descr="SETTING-UP-THE-TABERNA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eaveny man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5410200"/>
            <a:ext cx="4067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住在天堂般的房子里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4102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圣殿敬拜</a:t>
            </a:r>
          </a:p>
        </p:txBody>
      </p:sp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3009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Arial" charset="0"/>
                <a:ea typeface="MS PGothic" charset="0"/>
              </a:rPr>
              <a:t>Colossians 4:6 EO &amp; HO</a:t>
            </a:r>
          </a:p>
        </p:txBody>
      </p:sp>
      <p:sp>
        <p:nvSpPr>
          <p:cNvPr id="2447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Let your speech always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be with grace,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as though seasoned with salt,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so that you will know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how you should respond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MS PGothic" charset="0"/>
              </a:rPr>
              <a:t>		to each person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 descr="2012090515330288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6203" r="11307" b="41626"/>
          <a:stretch>
            <a:fillRect/>
          </a:stretch>
        </p:blipFill>
        <p:spPr bwMode="auto">
          <a:xfrm>
            <a:off x="0" y="-171450"/>
            <a:ext cx="9144000" cy="77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-26988"/>
            <a:ext cx="8424862" cy="7413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0" lang="zh-CN" altLang="en-US" sz="3200" b="1">
                <a:latin typeface="黑体" charset="0"/>
                <a:ea typeface="黑体" charset="0"/>
                <a:cs typeface="黑体" charset="0"/>
              </a:rPr>
              <a:t>我如何给西</a:t>
            </a:r>
            <a:r>
              <a:rPr kumimoji="0" lang="en-US" altLang="ja-JP" sz="3200" b="1">
                <a:latin typeface="黑体" charset="0"/>
                <a:ea typeface="Arial" charset="0"/>
                <a:cs typeface="Arial" charset="0"/>
              </a:rPr>
              <a:t>4:6 EO (</a:t>
            </a:r>
            <a:r>
              <a:rPr kumimoji="0" lang="zh-CN" altLang="en-US" sz="3200" b="1">
                <a:latin typeface="黑体" charset="0"/>
                <a:ea typeface="黑体" charset="0"/>
                <a:cs typeface="黑体" charset="0"/>
              </a:rPr>
              <a:t>作业</a:t>
            </a:r>
            <a:r>
              <a:rPr kumimoji="0" lang="en-US" altLang="ja-JP" sz="3200" b="1">
                <a:latin typeface="黑体" charset="0"/>
                <a:ea typeface="黑体" charset="0"/>
                <a:cs typeface="黑体" charset="0"/>
              </a:rPr>
              <a:t> #4)</a:t>
            </a:r>
            <a:r>
              <a:rPr kumimoji="0" lang="zh-CN" altLang="en-US" sz="3200" b="1">
                <a:latin typeface="黑体" charset="0"/>
                <a:ea typeface="黑体" charset="0"/>
                <a:cs typeface="黑体" charset="0"/>
              </a:rPr>
              <a:t> 打分</a:t>
            </a:r>
            <a:endParaRPr kumimoji="0" lang="zh-CN" altLang="en-US" sz="4000" b="1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3995738" y="820738"/>
            <a:ext cx="5148262" cy="942975"/>
          </a:xfrm>
          <a:prstGeom prst="rect">
            <a:avLst/>
          </a:prstGeom>
          <a:solidFill>
            <a:schemeClr val="accent4">
              <a:lumMod val="1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zh-CN" alt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ea typeface="黑体" charset="0"/>
                <a:cs typeface="黑体" charset="0"/>
              </a:rPr>
              <a:t>确保你对照了第</a:t>
            </a:r>
            <a:r>
              <a:rPr lang="en-US" altLang="zh-C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ea typeface="Arial" charset="0"/>
                <a:cs typeface="Arial" charset="0"/>
              </a:rPr>
              <a:t>22</a:t>
            </a:r>
            <a:r>
              <a:rPr lang="zh-CN" alt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ea typeface="黑体" charset="0"/>
                <a:cs typeface="黑体" charset="0"/>
              </a:rPr>
              <a:t>页清单中的每个项目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25" y="1827213"/>
            <a:ext cx="7993063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如果讲道中有提到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1-2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节，是否有把文本中的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问题和答案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以及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章节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本身写出来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9750" y="1827213"/>
            <a:ext cx="7993063" cy="94615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释经思想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(EI)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和重点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(MPs)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都以正确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Z1+X+Z2+Y 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方式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呈现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925" y="2474913"/>
            <a:ext cx="7993063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22.	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每个点是否都有另个</a:t>
            </a:r>
            <a:r>
              <a:rPr lang="zh-CN" altLang="en-US" sz="2800" b="1" u="sng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协调点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有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II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有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;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第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61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页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[II.A.1.]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和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第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55</a:t>
            </a:r>
            <a:r>
              <a:rPr lang="zh-CN" altLang="en-US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页</a:t>
            </a:r>
            <a:r>
              <a:rPr lang="en-US" altLang="ja-JP" sz="28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)?</a:t>
            </a:r>
            <a:endParaRPr lang="en-US" altLang="zh-CN" sz="2800" b="1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5767" name="Text Box 40"/>
          <p:cNvSpPr txBox="1">
            <a:spLocks noChangeArrowheads="1"/>
          </p:cNvSpPr>
          <p:nvPr/>
        </p:nvSpPr>
        <p:spPr bwMode="auto">
          <a:xfrm>
            <a:off x="8604250" y="0"/>
            <a:ext cx="576263" cy="45720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FFFF"/>
                </a:solidFill>
                <a:ea typeface="Arial" charset="0"/>
                <a:cs typeface="Arial" charset="0"/>
              </a:rPr>
              <a:t>22</a:t>
            </a:r>
            <a:endParaRPr lang="en-US" altLang="zh-CN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2988" y="1827213"/>
            <a:ext cx="7993062" cy="1385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20.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重点是否是在受助者的过去（不是现在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（写“歌罗西的方式应该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…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”而不是“我们应该</a:t>
            </a: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…”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） 并使用了自动词 （非被动）词？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63713" y="1827213"/>
            <a:ext cx="7272337" cy="138588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>
              <a:buFontTx/>
              <a:buAutoNum type="arabicPeriod" startAt="6"/>
            </a:pPr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EI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和大纲训诂正确的勾画出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作者的愿意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 (AI =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评估作者的意图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)?</a:t>
            </a:r>
          </a:p>
          <a:p>
            <a:pPr marL="719138" indent="-719138"/>
            <a:endParaRPr lang="zh-CN" altLang="en-US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484438" y="1827213"/>
            <a:ext cx="6551612" cy="13731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19.	SP (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或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MP)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回避了不在文章中的想法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例，引用自其他材料）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(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“</a:t>
            </a:r>
            <a:r>
              <a:rPr lang="en-US" altLang="ja-JP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NP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=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不在原文中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)?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9750" y="2474913"/>
            <a:ext cx="7993063" cy="94615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2.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释经思想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(EI)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和重点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(MPs)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都以正确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Z1+X+Z2+Y 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方式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呈现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? 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42988" y="2474913"/>
            <a:ext cx="7993062" cy="9540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27.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每个句子是否有正确的勾画相关的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章节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或部分章节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(1a, 1b, 1c, 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等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)?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63713" y="2474913"/>
            <a:ext cx="7272337" cy="95408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/>
            <a:r>
              <a:rPr lang="en-US" altLang="zh-CN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16.	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陈述是否有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翻译的修辞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，而不是实用文本的话？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(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TF</a:t>
            </a:r>
            <a:r>
              <a:rPr 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”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)</a:t>
            </a:r>
            <a:endParaRPr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84438" y="2420938"/>
            <a:ext cx="6551612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>
              <a:buFontTx/>
              <a:buAutoNum type="arabicPeriod" startAt="9"/>
              <a:defRPr/>
            </a:pP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是否在</a:t>
            </a:r>
            <a:r>
              <a:rPr lang="en-US" altLang="zh-CN" sz="2800" b="1">
                <a:solidFill>
                  <a:srgbClr val="FFFFFF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黑体" charset="0"/>
                <a:ea typeface="黑体" charset="0"/>
                <a:cs typeface="黑体" charset="0"/>
              </a:rPr>
              <a:t>MP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中最少有一个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Z1</a:t>
            </a:r>
            <a:r>
              <a:rPr lang="zh-CN" altLang="en-US" sz="2800" b="1" u="sng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符合</a:t>
            </a:r>
            <a:r>
              <a:rPr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其中的</a:t>
            </a:r>
            <a:r>
              <a:rPr lang="en-US" altLang="ja-JP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EI? </a:t>
            </a:r>
          </a:p>
          <a:p>
            <a:pPr marL="719138" indent="-719138">
              <a:defRPr/>
            </a:pPr>
            <a:endParaRPr lang="zh-CN" altLang="en-US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245775" name="Picture 20" descr="2012090515330288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53606" r="11307" b="41626"/>
          <a:stretch>
            <a:fillRect/>
          </a:stretch>
        </p:blipFill>
        <p:spPr bwMode="auto">
          <a:xfrm>
            <a:off x="252413" y="6381750"/>
            <a:ext cx="91440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  <p:bldP spid="5" grpId="0" animBg="1"/>
      <p:bldP spid="4" grpId="0" animBg="1"/>
      <p:bldP spid="4" grpId="1" animBg="1"/>
      <p:bldP spid="10" grpId="0" animBg="1"/>
      <p:bldP spid="10" grpId="1" animBg="1"/>
      <p:bldP spid="15" grpId="0" animBg="1"/>
      <p:bldP spid="1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圣经学习链接地址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biblestudydownloads.com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48834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rgbClr val="FFFFFF"/>
                </a:solidFill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596900" y="2133600"/>
            <a:ext cx="7912100" cy="3292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10500" b="1">
                <a:solidFill>
                  <a:srgbClr val="FFFFFF"/>
                </a:solidFill>
                <a:cs typeface="SimSun" charset="0"/>
              </a:rPr>
              <a:t>圣经学习</a:t>
            </a:r>
            <a:br>
              <a:rPr lang="zh-CN" altLang="en-US" sz="10500" b="1">
                <a:solidFill>
                  <a:srgbClr val="FFFFFF"/>
                </a:solidFill>
                <a:cs typeface="SimSun" charset="0"/>
              </a:rPr>
            </a:br>
            <a:r>
              <a:rPr lang="zh-CN" altLang="en-US" sz="10500" b="1">
                <a:solidFill>
                  <a:srgbClr val="FFFFFF"/>
                </a:solidFill>
                <a:cs typeface="SimSun" charset="0"/>
              </a:rPr>
              <a:t>下载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allelis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95638"/>
            <a:ext cx="48768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388c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P 13</a:t>
            </a:r>
          </a:p>
        </p:txBody>
      </p:sp>
      <p:pic>
        <p:nvPicPr>
          <p:cNvPr id="6" name="Picture 5" descr="parallel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0"/>
            <a:ext cx="4267200" cy="3048000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对句法</a:t>
            </a:r>
            <a:br>
              <a:rPr lang="en-US" altLang="zh-CN" sz="5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</a:br>
            <a:r>
              <a:rPr lang="zh-CN" altLang="en-US" sz="5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是什么</a:t>
            </a:r>
            <a:r>
              <a:rPr lang="en-US" sz="5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?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854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1148953704"/>
      </p:ext>
    </p:extLst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3309938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2:3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我们来挣断他们给我们的束缚，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摆脱他们的绳索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9572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27432"/>
      </p:ext>
    </p:extLst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3309938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诗篇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2:3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我们来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挣断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他们给我们的束缚，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摆脱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他们的绳索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9572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390</a:t>
            </a: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 13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同义平行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:  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第二行重复第一行的意			思，在思想上没有任何				增减。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09611"/>
      </p:ext>
    </p:extLst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Fossil">
  <a:themeElements>
    <a:clrScheme name="Fossil 1">
      <a:dk1>
        <a:srgbClr val="969696"/>
      </a:dk1>
      <a:lt1>
        <a:srgbClr val="FFFFFF"/>
      </a:lt1>
      <a:dk2>
        <a:srgbClr val="0081CB"/>
      </a:dk2>
      <a:lt2>
        <a:srgbClr val="FFFFFF"/>
      </a:lt2>
      <a:accent1>
        <a:srgbClr val="000080"/>
      </a:accent1>
      <a:accent2>
        <a:srgbClr val="8DC6FF"/>
      </a:accent2>
      <a:accent3>
        <a:srgbClr val="AAC1E2"/>
      </a:accent3>
      <a:accent4>
        <a:srgbClr val="DADADA"/>
      </a:accent4>
      <a:accent5>
        <a:srgbClr val="AAAAC0"/>
      </a:accent5>
      <a:accent6>
        <a:srgbClr val="7FB3E7"/>
      </a:accent6>
      <a:hlink>
        <a:srgbClr val="0066CC"/>
      </a:hlink>
      <a:folHlink>
        <a:srgbClr val="00A800"/>
      </a:folHlink>
    </a:clrScheme>
    <a:fontScheme name="Fossil">
      <a:majorFont>
        <a:latin typeface="Futur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ossil 1">
        <a:dk1>
          <a:srgbClr val="969696"/>
        </a:dk1>
        <a:lt1>
          <a:srgbClr val="FFFFFF"/>
        </a:lt1>
        <a:dk2>
          <a:srgbClr val="0081CB"/>
        </a:dk2>
        <a:lt2>
          <a:srgbClr val="FFFFFF"/>
        </a:lt2>
        <a:accent1>
          <a:srgbClr val="000080"/>
        </a:accent1>
        <a:accent2>
          <a:srgbClr val="8DC6FF"/>
        </a:accent2>
        <a:accent3>
          <a:srgbClr val="AAC1E2"/>
        </a:accent3>
        <a:accent4>
          <a:srgbClr val="DADADA"/>
        </a:accent4>
        <a:accent5>
          <a:srgbClr val="AAAAC0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6370</TotalTime>
  <Words>2234</Words>
  <Application>Microsoft Macintosh PowerPoint</Application>
  <PresentationFormat>On-screen Show (4:3)</PresentationFormat>
  <Paragraphs>314</Paragraphs>
  <Slides>57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57</vt:i4>
      </vt:variant>
    </vt:vector>
  </HeadingPairs>
  <TitlesOfParts>
    <vt:vector size="89" baseType="lpstr">
      <vt:lpstr>Aramis Regular</vt:lpstr>
      <vt:lpstr>ＭＳ Ｐゴシック</vt:lpstr>
      <vt:lpstr>ＭＳ Ｐゴシック</vt:lpstr>
      <vt:lpstr>黑体</vt:lpstr>
      <vt:lpstr>SimSun</vt:lpstr>
      <vt:lpstr>Arial</vt:lpstr>
      <vt:lpstr>Arial Black</vt:lpstr>
      <vt:lpstr>Book Antiqua</vt:lpstr>
      <vt:lpstr>Futura</vt:lpstr>
      <vt:lpstr>Helvetica</vt:lpstr>
      <vt:lpstr>Impact</vt:lpstr>
      <vt:lpstr>Snell Roundhand Black</vt:lpstr>
      <vt:lpstr>Times New Roman</vt:lpstr>
      <vt:lpstr>Verdana</vt:lpstr>
      <vt:lpstr>Wingdings</vt:lpstr>
      <vt:lpstr>Default Design</vt:lpstr>
      <vt:lpstr>3_Default Design</vt:lpstr>
      <vt:lpstr>10_Default Design</vt:lpstr>
      <vt:lpstr>1_Cliff</vt:lpstr>
      <vt:lpstr>1_Default Design</vt:lpstr>
      <vt:lpstr>1_Contemporary</vt:lpstr>
      <vt:lpstr>2_Default Design</vt:lpstr>
      <vt:lpstr>4_Default Design</vt:lpstr>
      <vt:lpstr>5_Default Design</vt:lpstr>
      <vt:lpstr>20_Default Design</vt:lpstr>
      <vt:lpstr>6_Default Design</vt:lpstr>
      <vt:lpstr>7_Default Design</vt:lpstr>
      <vt:lpstr>8_Default Design</vt:lpstr>
      <vt:lpstr>1_Fossil</vt:lpstr>
      <vt:lpstr>18_Default Design</vt:lpstr>
      <vt:lpstr>14_Default Design</vt:lpstr>
      <vt:lpstr>36_Default Design</vt:lpstr>
      <vt:lpstr>喻象语言</vt:lpstr>
      <vt:lpstr>Title Slide</vt:lpstr>
      <vt:lpstr>什么是诗歌？</vt:lpstr>
      <vt:lpstr>文学结构 Structure</vt:lpstr>
      <vt:lpstr>关键:  希伯来文的对句法</vt:lpstr>
      <vt:lpstr>对句法 是什么?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对句法</vt:lpstr>
      <vt:lpstr>解开喻象语言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意象</vt:lpstr>
      <vt:lpstr>你属于哪一种动物?</vt:lpstr>
      <vt:lpstr>诗篇 23 篇</vt:lpstr>
      <vt:lpstr>你是一只羊</vt:lpstr>
      <vt:lpstr>祂领我在可安息的水边</vt:lpstr>
      <vt:lpstr>诗篇 23 篇</vt:lpstr>
      <vt:lpstr>“在我敌人面前，你为我摆设筵席” (第5节)</vt:lpstr>
      <vt:lpstr>“在我敌人面前，你为我摆设筵席” (第5节)</vt:lpstr>
      <vt:lpstr>诗篇 23 篇</vt:lpstr>
      <vt:lpstr>有什么永远住在 “主的殿里”?</vt:lpstr>
      <vt:lpstr>Colossians 4:6 EO &amp; HO</vt:lpstr>
      <vt:lpstr>我如何给西4:6 EO (作业 #4) 打分</vt:lpstr>
      <vt:lpstr>PowerPoint Presentation</vt:lpstr>
      <vt:lpstr>圣经学习链接地址 biblestudydownloads.com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Psalms</dc:title>
  <dc:creator>Lishan</dc:creator>
  <cp:lastModifiedBy>Rick Griffith</cp:lastModifiedBy>
  <cp:revision>233</cp:revision>
  <dcterms:created xsi:type="dcterms:W3CDTF">2009-09-02T23:41:52Z</dcterms:created>
  <dcterms:modified xsi:type="dcterms:W3CDTF">2026-03-23T02:44:10Z</dcterms:modified>
</cp:coreProperties>
</file>