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33"/>
  </p:notesMasterIdLst>
  <p:sldIdLst>
    <p:sldId id="258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60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12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3C457-9579-6B48-9CEE-D40451C172A1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F4407-AE4E-3347-88E1-F4D7FF080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2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74D3B8FE-7ECE-174D-9E4F-6A09E75C6E20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1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53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4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6183CA-5296-A844-9FC0-16998D45FC56}" type="slidenum">
              <a:rPr lang="en-US" sz="1200">
                <a:solidFill>
                  <a:srgbClr val="000000"/>
                </a:solidFill>
              </a:rPr>
              <a:pPr eaLnBrk="1" hangingPunct="1"/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700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Replace Nepali</a:t>
            </a:r>
            <a:r>
              <a:rPr lang="en-US" baseline="0" dirty="0" smtClean="0"/>
              <a:t> with Chinese</a:t>
            </a:r>
          </a:p>
          <a:p>
            <a:r>
              <a:rPr lang="en-US" baseline="0" dirty="0" smtClean="0"/>
              <a:t>Slides 6-27 from NT Survey PPT on Mark, slides 70-86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4407-AE4E-3347-88E1-F4D7FF0804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85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Music background 1 of 2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241B2F-0C49-4BF9-87B1-D5CE6A1CEB71}" type="slidenum">
              <a:rPr lang="en-US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Music background 1 of 2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F6F165-61F2-4FF9-AF58-5766FB64985C}" type="slidenum">
              <a:rPr lang="en-US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C911256B-F59F-CB47-855A-BD620D586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47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FA3052D4-55D0-9D4A-8B94-DFE0DC36E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3E3ABAD7-9C45-114D-9AFE-89A56C724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64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-107" charset="2"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459C4-94B2-8A4B-A133-0EA2C4454C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250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33904-678D-F540-B8BF-E90811DE4D0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9786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D0CC4-22D0-DA40-B696-3682D41E5A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8638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09CC-6C95-C54C-9B86-C697E790E9F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6789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278E5-6B40-5945-A692-65B4E3E9DE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0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5189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0245D-4E98-9342-BDA7-8B068F58B8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0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711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EC0E6-D484-D548-AB5F-84D1F553D0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0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7978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060B3-1601-3C4E-B40E-11CD4357342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1778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B34488D8-B2DC-5E43-B195-6FA1A8783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7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DE008-F7F9-944B-9BE1-58AE9BC6AF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0782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A1360-ADF2-2B46-B639-6B108BF447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68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611FB-2BDD-7247-A065-A1DD19654B1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5017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551A-AC75-4179-8B1A-E6E1AE8E931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11/12/15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7432-2312-48ED-8683-238A976EC79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3718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551A-AC75-4179-8B1A-E6E1AE8E931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11/12/15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7432-2312-48ED-8683-238A976EC79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99212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551A-AC75-4179-8B1A-E6E1AE8E931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11/12/15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7432-2312-48ED-8683-238A976EC79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0176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551A-AC75-4179-8B1A-E6E1AE8E931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11/12/15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7432-2312-48ED-8683-238A976EC79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07695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551A-AC75-4179-8B1A-E6E1AE8E931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11/12/15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7432-2312-48ED-8683-238A976EC79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43081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551A-AC75-4179-8B1A-E6E1AE8E931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11/12/15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7432-2312-48ED-8683-238A976EC79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5720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551A-AC75-4179-8B1A-E6E1AE8E931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11/12/15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7432-2312-48ED-8683-238A976EC79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9336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74FE62B8-C775-C44B-B8FE-36AA52ABA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313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551A-AC75-4179-8B1A-E6E1AE8E931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11/12/15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7432-2312-48ED-8683-238A976EC79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3633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551A-AC75-4179-8B1A-E6E1AE8E931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11/12/15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7432-2312-48ED-8683-238A976EC79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9261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551A-AC75-4179-8B1A-E6E1AE8E931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11/12/15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7432-2312-48ED-8683-238A976EC79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30756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551A-AC75-4179-8B1A-E6E1AE8E931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11/12/15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7432-2312-48ED-8683-238A976EC79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3278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44FBAF05-009F-F344-83BF-8D4FECD88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9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4DFFAD39-6689-5842-B925-C2AB734F3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68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842AC148-53D4-DD41-8147-0437CA690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10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9833799E-CD80-3648-846E-5AA8EE201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26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A395A295-E6D6-8C48-B439-42F40C0DF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87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84FAFAFC-719A-314E-A63E-D7A507B40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9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2DBF2B2-A510-FD4A-89BC-006300C85E72}" type="slidenum">
              <a:rPr lang="en-US"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720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993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452" name="Rectangle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453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746F5BB-2FF3-8D46-BA80-DA2BDAB61196}" type="slidenum">
              <a: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9942" name="Line 1030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3" name="Line 1031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9944" name="Group 1032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39946" name="Rectangle 1033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947" name="Rectangle 1034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948" name="Rectangle 1035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949" name="Rectangle 1036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950" name="Rectangle 1037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951" name="Rectangle 1038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952" name="Rectangle 1039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953" name="Rectangle 1040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954" name="Rectangle 1041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955" name="Rectangle 1042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956" name="Rectangle 1043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957" name="Rectangle 1044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958" name="Rectangle 1045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04470" name="Rectangle 10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67957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-107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-107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-107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-107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-107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-107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-107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charset="0"/>
        <a:buChar char="o"/>
        <a:defRPr sz="2800"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n"/>
        <a:defRPr sz="2500">
          <a:solidFill>
            <a:schemeClr val="tx2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p"/>
        <a:defRPr sz="2200">
          <a:solidFill>
            <a:schemeClr val="tx2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n"/>
        <a:defRPr sz="2000">
          <a:solidFill>
            <a:schemeClr val="tx2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o"/>
        <a:defRPr sz="2000">
          <a:solidFill>
            <a:schemeClr val="tx2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-107" charset="2"/>
        <a:buChar char="o"/>
        <a:defRPr sz="2000">
          <a:solidFill>
            <a:schemeClr val="tx2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-107" charset="2"/>
        <a:buChar char="o"/>
        <a:defRPr sz="2000">
          <a:solidFill>
            <a:schemeClr val="tx2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-107" charset="2"/>
        <a:buChar char="o"/>
        <a:defRPr sz="2000">
          <a:solidFill>
            <a:schemeClr val="tx2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-107" charset="2"/>
        <a:buChar char="o"/>
        <a:defRPr sz="2000">
          <a:solidFill>
            <a:schemeClr val="tx2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7CC551A-AC75-4179-8B1A-E6E1AE8E931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11/12/15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01A7432-2312-48ED-8683-238A976EC79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70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hyperlink" Target="http://www.bigbookmedia.com" TargetMode="External"/><Relationship Id="rId3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55874" y="1125538"/>
            <a:ext cx="6588125" cy="2286000"/>
          </a:xfrm>
        </p:spPr>
        <p:txBody>
          <a:bodyPr/>
          <a:lstStyle/>
          <a:p>
            <a:pPr eaLnBrk="1" hangingPunct="1"/>
            <a:r>
              <a:rPr lang="en-US" sz="8000" b="1" dirty="0" smtClean="0">
                <a:latin typeface="SimSun-ExtB"/>
                <a:ea typeface="SimSun-ExtB"/>
                <a:cs typeface="SimSun-ExtB"/>
              </a:rPr>
              <a:t>查经</a:t>
            </a:r>
            <a:r>
              <a:rPr lang="zh-CN" altLang="en-US" sz="8000" b="1" dirty="0" smtClean="0">
                <a:latin typeface="SimSun-ExtB"/>
                <a:ea typeface="SimSun-ExtB"/>
                <a:cs typeface="SimSun-ExtB"/>
              </a:rPr>
              <a:t>研习</a:t>
            </a:r>
            <a:r>
              <a:rPr lang="en-US" sz="8000" b="1" dirty="0" smtClean="0">
                <a:latin typeface="SimSun-ExtB"/>
                <a:ea typeface="SimSun-ExtB"/>
                <a:cs typeface="SimSun-ExtB"/>
              </a:rPr>
              <a:t>工具</a:t>
            </a:r>
            <a:endParaRPr lang="en-US" sz="5400" dirty="0">
              <a:latin typeface="SimSun-ExtB"/>
              <a:ea typeface="SimSun-ExtB"/>
              <a:cs typeface="SimSun-ExtB"/>
            </a:endParaRPr>
          </a:p>
        </p:txBody>
      </p:sp>
      <p:sp>
        <p:nvSpPr>
          <p:cNvPr id="1843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3541713"/>
            <a:ext cx="6588125" cy="1474787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zh-CN" altLang="en-US" sz="4400" dirty="0" smtClean="0">
                <a:latin typeface="SimSun-ExtB"/>
                <a:ea typeface="SimSun-ExtB"/>
                <a:cs typeface="SimSun-ExtB"/>
              </a:rPr>
              <a:t>帮助学习圣经的资源</a:t>
            </a:r>
            <a:endParaRPr lang="en-US" sz="4400" dirty="0">
              <a:latin typeface="SimSun-ExtB"/>
              <a:ea typeface="SimSun-ExtB"/>
              <a:cs typeface="SimSun-ExtB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359229" y="6308725"/>
            <a:ext cx="5784771" cy="549275"/>
          </a:xfrm>
          <a:prstGeom prst="rect">
            <a:avLst/>
          </a:prstGeom>
          <a:solidFill>
            <a:srgbClr val="39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Geneva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顾力凯博士</a:t>
            </a:r>
            <a:r>
              <a:rPr lang="en-US" sz="1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, </a:t>
            </a:r>
            <a:r>
              <a:rPr lang="zh-CN" altLang="en-US" sz="1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新加坡神学院</a:t>
            </a:r>
            <a:endParaRPr lang="en-US" sz="1600" b="1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www.biblestudydownloads.com</a:t>
            </a:r>
            <a:endParaRPr lang="en-US" sz="1600" b="1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8397980" y="59350"/>
            <a:ext cx="5270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FFFFFF"/>
                </a:solidFill>
              </a:rPr>
              <a:t>29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017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04_Jesus_Anointed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225"/>
            <a:ext cx="9144000" cy="14128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defTabSz="457200" eaLnBrk="0" fontAlgn="base" hangingPunct="0">
              <a:spcAft>
                <a:spcPct val="0"/>
              </a:spcAft>
            </a:pPr>
            <a:r>
              <a:rPr lang="zh-CN" altLang="en-US" sz="28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她不顾一切地倒出宝贵的香膏，并不在意旁人的眼光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 </a:t>
            </a:r>
            <a:endParaRPr lang="en-US" sz="28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679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05_Jesus_Anointed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700" y="381000"/>
            <a:ext cx="9232900" cy="143023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defTabSz="457200" eaLnBrk="0" fontAlgn="base" hangingPunct="0">
              <a:spcAft>
                <a:spcPct val="0"/>
              </a:spcAft>
            </a:pPr>
            <a:r>
              <a:rPr lang="zh-CN" altLang="en-US" sz="28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打破瓶、倒出香膏，屋子便满了香味</a:t>
            </a:r>
            <a:endParaRPr lang="en-US" sz="28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8017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05_Jesus_Anointed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8900" y="1"/>
            <a:ext cx="9321800" cy="189935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defTabSz="457200" eaLnBrk="0" fontAlgn="base" hangingPunct="0">
              <a:spcAft>
                <a:spcPct val="0"/>
              </a:spcAft>
            </a:pPr>
            <a:r>
              <a:rPr lang="zh-CN" altLang="en-US" sz="2800" b="1" i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就像从犯人除去了脚镣</a:t>
            </a:r>
            <a:r>
              <a:rPr lang="zh-CN" altLang="en-US" sz="2800" b="1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，灵魂得自由出了桎梏</a:t>
            </a:r>
            <a:endParaRPr lang="en-US" sz="2800" b="1" i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6027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06_Jesus_Anointed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3136900" cy="29591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defTabSz="457200" eaLnBrk="0" fontAlgn="base" hangingPunct="0">
              <a:spcAft>
                <a:spcPct val="0"/>
              </a:spcAft>
            </a:pPr>
            <a:r>
              <a:rPr lang="zh-CN" altLang="en-US" sz="2800" b="1" i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破碎、倾倒，只为全然爱祢，耶稣</a:t>
            </a:r>
            <a:endParaRPr lang="en-US" sz="2800" b="1" i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9044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06_Jesus_Anointed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55" y="273091"/>
            <a:ext cx="3136900" cy="29591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defTabSz="457200" eaLnBrk="0" fontAlgn="base" hangingPunct="0">
              <a:spcAft>
                <a:spcPct val="0"/>
              </a:spcAft>
            </a:pPr>
            <a:r>
              <a:rPr lang="zh-CN" altLang="en-US" sz="2800" b="1" i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人生最宝贵的珍宝，全都献于祢</a:t>
            </a:r>
            <a:endParaRPr lang="en-US" sz="2800" b="1" i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486400" y="0"/>
            <a:ext cx="365760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en-US" i="1" dirty="0">
              <a:effectLst>
                <a:glow rad="127000">
                  <a:prstClr val="black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34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07_Jesus_Anointed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2594527" cy="30861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defTabSz="457200" eaLnBrk="0" fontAlgn="base" hangingPunct="0">
              <a:spcAft>
                <a:spcPct val="0"/>
              </a:spcAft>
            </a:pPr>
            <a:r>
              <a:rPr lang="zh-CN" altLang="en-US" sz="2800" b="1" i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破碎、倾倒，抹在祢的双脚</a:t>
            </a:r>
            <a:endParaRPr lang="en-US" sz="2800" b="1" i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7408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07_Jesus_Anointed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3810000" cy="34671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defTabSz="457200" eaLnBrk="0" fontAlgn="base" hangingPunct="0">
              <a:spcAft>
                <a:spcPct val="0"/>
              </a:spcAft>
            </a:pPr>
            <a:r>
              <a:rPr lang="zh-CN" altLang="en-US" sz="2800" b="1" i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甜蜜放弃，让我为祢倾倒，为祢使用</a:t>
            </a:r>
            <a:endParaRPr lang="en-US" sz="2800" b="1" i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102100" y="0"/>
            <a:ext cx="50419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en-US" i="1" dirty="0">
              <a:effectLst>
                <a:glow rad="127000">
                  <a:prstClr val="black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0611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08_Jesus_Anointed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2900"/>
            <a:ext cx="3367070" cy="52762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defTabSz="457200" eaLnBrk="0" fontAlgn="base" hangingPunct="0">
              <a:spcAft>
                <a:spcPct val="0"/>
              </a:spcAft>
            </a:pPr>
            <a:r>
              <a:rPr lang="zh-CN" altLang="en-US" sz="2800" b="1" i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主，祢是神的珍宝，祂所爱，并唯一的宝</a:t>
            </a:r>
            <a:endParaRPr lang="en-US" sz="2800" b="1" i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2662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08_Jesus_Anointed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4683" y="863645"/>
            <a:ext cx="3097705" cy="30861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defTabSz="457200" eaLnBrk="0" fontAlgn="base" hangingPunct="0">
              <a:spcAft>
                <a:spcPct val="0"/>
              </a:spcAft>
            </a:pPr>
            <a:r>
              <a:rPr lang="zh-CN" altLang="en-US" sz="2800" b="1" i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来到这里，向我彰显父神的爱，为这成全的爱</a:t>
            </a:r>
            <a:endParaRPr lang="en-US" sz="2800" b="1" i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102100" y="0"/>
            <a:ext cx="50419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en-US" i="1" dirty="0">
              <a:effectLst>
                <a:glow rad="127000">
                  <a:prstClr val="black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5536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09_Jesus_Anointed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9770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defTabSz="457200" eaLnBrk="0" fontAlgn="base" hangingPunct="0">
              <a:spcAft>
                <a:spcPct val="0"/>
              </a:spcAft>
            </a:pPr>
            <a:r>
              <a:rPr lang="zh-CN" altLang="en-US" sz="2800" b="1" i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祢虽华美圣洁，却仍甘愿舍己</a:t>
            </a:r>
            <a:endParaRPr lang="en-US" sz="2800" b="1" i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8300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025" name="Picture 15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>
            <a:lum brigh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9027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4953000" cy="137160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zh-CN" altLang="en-US" sz="240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推荐的学习工具</a:t>
            </a:r>
            <a:endParaRPr lang="en-US" sz="24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0" y="1557338"/>
            <a:ext cx="81010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000000"/>
                </a:solidFill>
                <a:cs typeface="Arial" charset="0"/>
              </a:rPr>
              <a:t>圣经</a:t>
            </a:r>
            <a:r>
              <a:rPr lang="en-US" sz="2800" b="1" dirty="0" smtClean="0">
                <a:solidFill>
                  <a:srgbClr val="000000"/>
                </a:solidFill>
                <a:cs typeface="Arial" charset="0"/>
              </a:rPr>
              <a:t>: </a:t>
            </a:r>
            <a:r>
              <a:rPr lang="en-US" sz="2800" b="1" i="1" dirty="0">
                <a:solidFill>
                  <a:srgbClr val="0000FF"/>
                </a:solidFill>
                <a:cs typeface="Arial" charset="0"/>
              </a:rPr>
              <a:t>Ryrie Study Bible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0" y="2082800"/>
            <a:ext cx="8101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000000"/>
                </a:solidFill>
                <a:cs typeface="Arial" charset="0"/>
              </a:rPr>
              <a:t>经文对照</a:t>
            </a:r>
            <a:r>
              <a:rPr lang="en-US" sz="2800" b="1" dirty="0" smtClean="0">
                <a:solidFill>
                  <a:srgbClr val="000000"/>
                </a:solidFill>
                <a:cs typeface="Arial" charset="0"/>
              </a:rPr>
              <a:t>: </a:t>
            </a:r>
            <a:r>
              <a:rPr lang="en-US" sz="2800" b="1" i="1" dirty="0">
                <a:solidFill>
                  <a:srgbClr val="0000FF"/>
                </a:solidFill>
                <a:cs typeface="Arial" charset="0"/>
              </a:rPr>
              <a:t>NASB Exhaustive Concordance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0" y="2608263"/>
            <a:ext cx="8101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000000"/>
                </a:solidFill>
                <a:cs typeface="Arial" charset="0"/>
              </a:rPr>
              <a:t>注释</a:t>
            </a:r>
            <a:r>
              <a:rPr lang="en-US" sz="2800" b="1" dirty="0" smtClean="0">
                <a:solidFill>
                  <a:srgbClr val="000000"/>
                </a:solidFill>
                <a:cs typeface="Arial" charset="0"/>
              </a:rPr>
              <a:t>: </a:t>
            </a:r>
            <a:r>
              <a:rPr lang="en-US" sz="2800" b="1" i="1" dirty="0">
                <a:solidFill>
                  <a:srgbClr val="0000FF"/>
                </a:solidFill>
                <a:cs typeface="Arial" charset="0"/>
              </a:rPr>
              <a:t>Bible Knowledge Commentary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8172450" y="0"/>
            <a:ext cx="971550" cy="461963"/>
          </a:xfrm>
          <a:prstGeom prst="rect">
            <a:avLst/>
          </a:prstGeom>
          <a:solidFill>
            <a:schemeClr val="accent4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FFFFFF"/>
                </a:solidFill>
              </a:rPr>
              <a:t>29-40</a:t>
            </a:r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769032" name="Picture 8" descr="reconciliation brid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304800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3135313"/>
            <a:ext cx="81010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000000"/>
                </a:solidFill>
                <a:cs typeface="Arial" charset="0"/>
              </a:rPr>
              <a:t>圣经概论</a:t>
            </a:r>
            <a:r>
              <a:rPr lang="en-US" sz="2800" b="1" dirty="0" smtClean="0">
                <a:solidFill>
                  <a:srgbClr val="000000"/>
                </a:solidFill>
                <a:cs typeface="Arial" charset="0"/>
              </a:rPr>
              <a:t>: </a:t>
            </a:r>
            <a:r>
              <a:rPr lang="en-US" sz="2800" b="1" i="1" dirty="0">
                <a:solidFill>
                  <a:srgbClr val="0000FF"/>
                </a:solidFill>
                <a:cs typeface="Arial" charset="0"/>
              </a:rPr>
              <a:t>Talk Thru the Bible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0" y="3660775"/>
            <a:ext cx="8101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000000"/>
                </a:solidFill>
                <a:cs typeface="Arial" charset="0"/>
              </a:rPr>
              <a:t>字词研究</a:t>
            </a:r>
            <a:r>
              <a:rPr lang="en-US" sz="2800" b="1" dirty="0" smtClean="0">
                <a:solidFill>
                  <a:srgbClr val="000000"/>
                </a:solidFill>
                <a:cs typeface="Arial" charset="0"/>
              </a:rPr>
              <a:t>: </a:t>
            </a:r>
            <a:r>
              <a:rPr lang="en-US" sz="2800" b="1" i="1" dirty="0">
                <a:solidFill>
                  <a:srgbClr val="0000FF"/>
                </a:solidFill>
                <a:cs typeface="Arial" charset="0"/>
              </a:rPr>
              <a:t>Vine's Expository Dictionary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0" y="4186238"/>
            <a:ext cx="7853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000000"/>
                </a:solidFill>
                <a:cs typeface="Arial" charset="0"/>
              </a:rPr>
              <a:t>圣经百科</a:t>
            </a:r>
            <a:r>
              <a:rPr lang="en-US" sz="2800" b="1" dirty="0" smtClean="0">
                <a:solidFill>
                  <a:srgbClr val="000000"/>
                </a:solidFill>
                <a:cs typeface="Arial" charset="0"/>
              </a:rPr>
              <a:t>: </a:t>
            </a:r>
            <a:r>
              <a:rPr lang="en-US" sz="2800" b="1" i="1" dirty="0">
                <a:solidFill>
                  <a:srgbClr val="0000FF"/>
                </a:solidFill>
                <a:cs typeface="Arial" charset="0"/>
              </a:rPr>
              <a:t>Zondervan Pictorial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0" y="5238750"/>
            <a:ext cx="8604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000000"/>
                </a:solidFill>
                <a:cs typeface="Arial" charset="0"/>
              </a:rPr>
              <a:t>神学</a:t>
            </a:r>
            <a:r>
              <a:rPr lang="en-US" sz="2800" b="1" dirty="0" smtClean="0">
                <a:solidFill>
                  <a:srgbClr val="000000"/>
                </a:solidFill>
                <a:cs typeface="Arial" charset="0"/>
              </a:rPr>
              <a:t>: </a:t>
            </a:r>
            <a:r>
              <a:rPr lang="en-US" sz="2800" b="1" i="1" dirty="0">
                <a:solidFill>
                  <a:srgbClr val="0000FF"/>
                </a:solidFill>
                <a:cs typeface="Arial" charset="0"/>
              </a:rPr>
              <a:t>Major Bible Themes/Basic Theology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0" y="5764213"/>
            <a:ext cx="8101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000000"/>
                </a:solidFill>
                <a:cs typeface="Arial" charset="0"/>
              </a:rPr>
              <a:t>圣经专题</a:t>
            </a:r>
            <a:r>
              <a:rPr lang="en-US" sz="2800" b="1" dirty="0" smtClean="0">
                <a:solidFill>
                  <a:srgbClr val="000000"/>
                </a:solidFill>
                <a:cs typeface="Arial" charset="0"/>
              </a:rPr>
              <a:t>: </a:t>
            </a:r>
            <a:r>
              <a:rPr lang="en-US" sz="2800" b="1" i="1" dirty="0">
                <a:solidFill>
                  <a:srgbClr val="0000FF"/>
                </a:solidFill>
                <a:cs typeface="Arial" charset="0"/>
              </a:rPr>
              <a:t>Nave's Topical Bible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0" y="6291263"/>
            <a:ext cx="81010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000000"/>
                </a:solidFill>
                <a:cs typeface="Arial" charset="0"/>
              </a:rPr>
              <a:t>圣经词典</a:t>
            </a:r>
            <a:r>
              <a:rPr lang="en-US" sz="2800" b="1" dirty="0" smtClean="0">
                <a:solidFill>
                  <a:srgbClr val="000000"/>
                </a:solidFill>
                <a:cs typeface="Arial" charset="0"/>
              </a:rPr>
              <a:t>: </a:t>
            </a:r>
            <a:r>
              <a:rPr lang="en-US" sz="2800" b="1" i="1" dirty="0">
                <a:solidFill>
                  <a:srgbClr val="0000FF"/>
                </a:solidFill>
                <a:cs typeface="Arial" charset="0"/>
              </a:rPr>
              <a:t>The New Bible Dictionary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8041663" y="1608138"/>
            <a:ext cx="527007" cy="461665"/>
          </a:xfrm>
          <a:prstGeom prst="rect">
            <a:avLst/>
          </a:prstGeom>
          <a:solidFill>
            <a:schemeClr val="accent4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FFFFFF"/>
                </a:solidFill>
              </a:rPr>
              <a:t>29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8041663" y="2135188"/>
            <a:ext cx="1039812" cy="460375"/>
          </a:xfrm>
          <a:prstGeom prst="rect">
            <a:avLst/>
          </a:prstGeom>
          <a:solidFill>
            <a:schemeClr val="accent4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FFFFFF"/>
                </a:solidFill>
              </a:rPr>
              <a:t>29, 32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8041663" y="2662238"/>
            <a:ext cx="1039812" cy="461962"/>
          </a:xfrm>
          <a:prstGeom prst="rect">
            <a:avLst/>
          </a:prstGeom>
          <a:solidFill>
            <a:schemeClr val="accent4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FFFFFF"/>
                </a:solidFill>
              </a:rPr>
              <a:t>30, 33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8041663" y="3189288"/>
            <a:ext cx="1039812" cy="461962"/>
          </a:xfrm>
          <a:prstGeom prst="rect">
            <a:avLst/>
          </a:prstGeom>
          <a:solidFill>
            <a:schemeClr val="accent4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FFFFFF"/>
                </a:solidFill>
              </a:rPr>
              <a:t>30, 34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8041663" y="3716338"/>
            <a:ext cx="1039812" cy="461962"/>
          </a:xfrm>
          <a:prstGeom prst="rect">
            <a:avLst/>
          </a:prstGeom>
          <a:solidFill>
            <a:schemeClr val="accent4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FFFFFF"/>
                </a:solidFill>
              </a:rPr>
              <a:t>30, 35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8041663" y="4243388"/>
            <a:ext cx="1039812" cy="461962"/>
          </a:xfrm>
          <a:prstGeom prst="rect">
            <a:avLst/>
          </a:prstGeom>
          <a:solidFill>
            <a:schemeClr val="accent4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FFFFFF"/>
                </a:solidFill>
              </a:rPr>
              <a:t>30, 36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0" y="4713288"/>
            <a:ext cx="81010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000000"/>
                </a:solidFill>
                <a:cs typeface="Arial" charset="0"/>
              </a:rPr>
              <a:t>圣经地图集</a:t>
            </a:r>
            <a:r>
              <a:rPr lang="en-US" sz="2800" b="1" dirty="0" smtClean="0">
                <a:solidFill>
                  <a:srgbClr val="000000"/>
                </a:solidFill>
                <a:cs typeface="Arial" charset="0"/>
              </a:rPr>
              <a:t>: </a:t>
            </a:r>
            <a:r>
              <a:rPr lang="en-US" sz="2800" b="1" i="1" dirty="0">
                <a:solidFill>
                  <a:srgbClr val="0000FF"/>
                </a:solidFill>
                <a:cs typeface="Arial" charset="0"/>
              </a:rPr>
              <a:t>Moody Atlas of Bible Lands (2009)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8041663" y="4770438"/>
            <a:ext cx="1039812" cy="461962"/>
          </a:xfrm>
          <a:prstGeom prst="rect">
            <a:avLst/>
          </a:prstGeom>
          <a:solidFill>
            <a:schemeClr val="accent4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FFFFFF"/>
                </a:solidFill>
              </a:rPr>
              <a:t>31, 37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7543123" y="5297488"/>
            <a:ext cx="1553731" cy="461665"/>
          </a:xfrm>
          <a:prstGeom prst="rect">
            <a:avLst/>
          </a:prstGeom>
          <a:solidFill>
            <a:schemeClr val="accent4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FFFFFF"/>
                </a:solidFill>
              </a:rPr>
              <a:t>31, </a:t>
            </a:r>
            <a:r>
              <a:rPr lang="en-US" b="1" dirty="0">
                <a:solidFill>
                  <a:srgbClr val="FFFFFF"/>
                </a:solidFill>
              </a:rPr>
              <a:t>38, 40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8041663" y="5824538"/>
            <a:ext cx="1039812" cy="461962"/>
          </a:xfrm>
          <a:prstGeom prst="rect">
            <a:avLst/>
          </a:prstGeom>
          <a:solidFill>
            <a:schemeClr val="accent4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FFFFFF"/>
                </a:solidFill>
              </a:rPr>
              <a:t>31, 39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8041663" y="6351588"/>
            <a:ext cx="527007" cy="461665"/>
          </a:xfrm>
          <a:prstGeom prst="rect">
            <a:avLst/>
          </a:prstGeom>
          <a:solidFill>
            <a:schemeClr val="accent4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FFFFFF"/>
                </a:solidFill>
              </a:rPr>
              <a:t>31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0959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5" grpId="0"/>
      <p:bldP spid="41996" grpId="0"/>
      <p:bldP spid="41997" grpId="0"/>
      <p:bldP spid="10" grpId="0"/>
      <p:bldP spid="11" grpId="0"/>
      <p:bldP spid="12" grpId="0"/>
      <p:bldP spid="13" grpId="0"/>
      <p:bldP spid="14" grpId="0"/>
      <p:bldP spid="15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09_Jesus_Anointed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9770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defTabSz="457200" eaLnBrk="0" fontAlgn="base" hangingPunct="0">
              <a:spcAft>
                <a:spcPct val="0"/>
              </a:spcAft>
            </a:pPr>
            <a:r>
              <a:rPr lang="zh-CN" altLang="en-US" sz="28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祢为我毫无保留，倾尽所有</a:t>
            </a:r>
            <a:endParaRPr lang="en-US" sz="28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-4763" y="2814638"/>
            <a:ext cx="9144001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en-US" dirty="0">
              <a:effectLst>
                <a:glow rad="127000">
                  <a:prstClr val="black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0945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10_Jesus_Anointed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5312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defTabSz="457200" eaLnBrk="0" fontAlgn="base" hangingPunct="0">
              <a:spcAft>
                <a:spcPct val="0"/>
              </a:spcAft>
            </a:pPr>
            <a:r>
              <a:rPr lang="en-US" sz="28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–</a:t>
            </a:r>
            <a:r>
              <a:rPr lang="en-US" sz="28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–</a:t>
            </a:r>
            <a:r>
              <a:rPr lang="zh-CN" altLang="en-US" sz="28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破碎</a:t>
            </a:r>
            <a:r>
              <a:rPr lang="zh-CN" altLang="en-US" sz="28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、倾倒，只是为爱我，主啊</a:t>
            </a:r>
            <a:r>
              <a:rPr lang="en-US" altLang="zh-CN" sz="28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—</a:t>
            </a:r>
            <a:endParaRPr lang="en-US" sz="28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0141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10_Jesus_Anointed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7303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defTabSz="457200" eaLnBrk="0" fontAlgn="base" hangingPunct="0">
              <a:spcAft>
                <a:spcPct val="0"/>
              </a:spcAft>
            </a:pPr>
            <a:r>
              <a:rPr lang="zh-CN" altLang="en-US" sz="2800" b="1" i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神的至宝，赐予了我</a:t>
            </a:r>
            <a:endParaRPr lang="en-US" sz="2800" b="1" i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4459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11_Jesus_Anointed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109"/>
            <a:ext cx="9144000" cy="166685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defTabSz="457200" eaLnBrk="0" fontAlgn="base" hangingPunct="0">
              <a:spcAft>
                <a:spcPct val="0"/>
              </a:spcAft>
            </a:pPr>
            <a:r>
              <a:rPr lang="zh-CN" altLang="en-US" sz="28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破碎、倾倒，遮盖我双脚</a:t>
            </a:r>
            <a:endParaRPr lang="en-US" sz="28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8237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11_Jesus_Anointed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109"/>
            <a:ext cx="9144000" cy="166685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defTabSz="457200" eaLnBrk="0" fontAlgn="base" hangingPunct="0">
              <a:spcAft>
                <a:spcPct val="0"/>
              </a:spcAft>
            </a:pPr>
            <a:r>
              <a:rPr lang="zh-CN" altLang="en-US" sz="28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甜美舍己，主啊，祢全然倾倒，为我</a:t>
            </a:r>
            <a:endParaRPr lang="en-US" sz="28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4244975"/>
            <a:ext cx="9061450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en-US" dirty="0">
              <a:effectLst>
                <a:glow rad="127000">
                  <a:prstClr val="black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5796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12_Jesus_Anointed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92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defTabSz="457200" eaLnBrk="0" fontAlgn="base" hangingPunct="0">
              <a:spcAft>
                <a:spcPct val="0"/>
              </a:spcAft>
            </a:pPr>
            <a:r>
              <a:rPr lang="zh-CN" altLang="en-US" sz="2800" b="1" i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甜美倾倒，让我全然倒空为祢所用</a:t>
            </a:r>
            <a:endParaRPr lang="en-US" sz="2800" b="1" i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7696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13_Jesus_Anointed_1024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788856" y="40411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 smtClean="0">
                <a:latin typeface="微软雅黑"/>
                <a:ea typeface="微软雅黑"/>
                <a:cs typeface="微软雅黑"/>
              </a:rPr>
              <a:t>图片来自</a:t>
            </a:r>
            <a:endParaRPr kumimoji="1" lang="zh-CN" altLang="en-US" sz="2000" dirty="0"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794307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14_Jesus_Anointed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1577712" y="40411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 smtClean="0">
                <a:latin typeface="微软雅黑"/>
                <a:ea typeface="微软雅黑"/>
                <a:cs typeface="微软雅黑"/>
              </a:rPr>
              <a:t>免费圣经图片</a:t>
            </a:r>
            <a:endParaRPr kumimoji="1" lang="zh-CN" altLang="en-US" sz="2000" dirty="0"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24445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00000"/>
          </a:solidFill>
        </p:spPr>
        <p:txBody>
          <a:bodyPr/>
          <a:lstStyle/>
          <a:p>
            <a:r>
              <a:rPr lang="zh-CN" altLang="en-US" sz="4000" b="1" dirty="0" smtClean="0">
                <a:solidFill>
                  <a:srgbClr val="FFFFFF"/>
                </a:solidFill>
                <a:latin typeface="SimSun-ExtB"/>
                <a:ea typeface="SimSun-ExtB"/>
                <a:cs typeface="SimSun-ExtB"/>
              </a:rPr>
              <a:t>其他免费的图片网页</a:t>
            </a:r>
            <a:endParaRPr lang="en-US" sz="4000" b="1" dirty="0">
              <a:solidFill>
                <a:srgbClr val="FFFFFF"/>
              </a:solidFill>
              <a:latin typeface="SimSun-ExtB"/>
              <a:ea typeface="SimSun-ExtB"/>
              <a:cs typeface="SimSun-ExtB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1592228"/>
            <a:ext cx="7329221" cy="365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9pPr>
          </a:lstStyle>
          <a:p>
            <a:pPr marL="571500" indent="-571500" algn="l">
              <a:buFont typeface="Arial"/>
              <a:buChar char="•"/>
            </a:pPr>
            <a:r>
              <a:rPr lang="en-US" b="1" dirty="0" err="1" smtClean="0">
                <a:solidFill>
                  <a:srgbClr val="FFFFFF"/>
                </a:solidFill>
              </a:rPr>
              <a:t>studybible.info</a:t>
            </a:r>
            <a:r>
              <a:rPr lang="en-US" b="1" dirty="0">
                <a:solidFill>
                  <a:srgbClr val="FFFFFF"/>
                </a:solidFill>
              </a:rPr>
              <a:t>/</a:t>
            </a:r>
            <a:r>
              <a:rPr lang="en-US" b="1" dirty="0" smtClean="0">
                <a:solidFill>
                  <a:srgbClr val="FFFFFF"/>
                </a:solidFill>
              </a:rPr>
              <a:t>vines</a:t>
            </a:r>
            <a:endParaRPr lang="en-US" b="1" dirty="0">
              <a:solidFill>
                <a:srgbClr val="FFFFFF"/>
              </a:solidFill>
            </a:endParaRPr>
          </a:p>
          <a:p>
            <a:pPr marL="571500" indent="-571500" algn="l">
              <a:buFont typeface="Arial"/>
              <a:buChar char="•"/>
            </a:pPr>
            <a:r>
              <a:rPr lang="en-US" b="1" dirty="0" err="1" smtClean="0">
                <a:solidFill>
                  <a:srgbClr val="FFFFFF"/>
                </a:solidFill>
              </a:rPr>
              <a:t>bibleplaces.com</a:t>
            </a:r>
            <a:endParaRPr lang="en-US" b="1" dirty="0">
              <a:solidFill>
                <a:srgbClr val="FFFFFF"/>
              </a:solidFill>
            </a:endParaRPr>
          </a:p>
          <a:p>
            <a:pPr marL="571500" indent="-571500" algn="l">
              <a:buFont typeface="Arial"/>
              <a:buChar char="•"/>
            </a:pPr>
            <a:r>
              <a:rPr lang="en-US" b="1" dirty="0" err="1" smtClean="0">
                <a:solidFill>
                  <a:srgbClr val="FFFFFF"/>
                </a:solidFill>
              </a:rPr>
              <a:t>biblestudytools.com</a:t>
            </a:r>
            <a:endParaRPr lang="en-US" b="1" dirty="0">
              <a:solidFill>
                <a:srgbClr val="FFFFFF"/>
              </a:solidFill>
            </a:endParaRPr>
          </a:p>
          <a:p>
            <a:pPr marL="571500" indent="-571500" algn="l">
              <a:buFont typeface="Arial"/>
              <a:buChar char="•"/>
            </a:pPr>
            <a:r>
              <a:rPr lang="en-US" b="1" dirty="0" err="1" smtClean="0">
                <a:solidFill>
                  <a:srgbClr val="FFFFFF"/>
                </a:solidFill>
              </a:rPr>
              <a:t>bible.org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250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41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obile_phone_mass_media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15623"/>
            <a:ext cx="9274767" cy="72343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656" y="274638"/>
            <a:ext cx="4155012" cy="2014629"/>
          </a:xfrm>
          <a:noFill/>
          <a:ln>
            <a:solidFill>
              <a:schemeClr val="bg1"/>
            </a:solidFill>
          </a:ln>
        </p:spPr>
        <p:txBody>
          <a:bodyPr/>
          <a:lstStyle/>
          <a:p>
            <a:r>
              <a:rPr lang="zh-CN" altLang="en-US" sz="3600" b="1" dirty="0" smtClean="0">
                <a:latin typeface="SimSun-ExtB"/>
                <a:ea typeface="SimSun-ExtB"/>
                <a:cs typeface="SimSun-ExtB"/>
              </a:rPr>
              <a:t>软件资源</a:t>
            </a:r>
            <a:endParaRPr lang="en-US" sz="3600" b="1" dirty="0">
              <a:latin typeface="SimSun-ExtB"/>
              <a:ea typeface="SimSun-ExtB"/>
              <a:cs typeface="SimSun-ExtB"/>
            </a:endParaRPr>
          </a:p>
        </p:txBody>
      </p:sp>
    </p:spTree>
    <p:extLst>
      <p:ext uri="{BB962C8B-B14F-4D97-AF65-F5344CB8AC3E}">
        <p14:creationId xmlns:p14="http://schemas.microsoft.com/office/powerpoint/2010/main" val="2288766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107" y="1243263"/>
            <a:ext cx="6297893" cy="47234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31221" cy="968625"/>
          </a:xfrm>
          <a:solidFill>
            <a:srgbClr val="6B2600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zh-CN" altLang="en-US" sz="3200" b="1" dirty="0" smtClean="0">
                <a:solidFill>
                  <a:srgbClr val="FFFFFF"/>
                </a:solidFill>
                <a:latin typeface="SimSun-ExtB"/>
                <a:ea typeface="SimSun-ExtB"/>
                <a:cs typeface="SimSun-ExtB"/>
              </a:rPr>
              <a:t>免费圣经软件</a:t>
            </a:r>
            <a:endParaRPr lang="en-US" sz="3200" b="1" dirty="0">
              <a:solidFill>
                <a:srgbClr val="FFFFFF"/>
              </a:solidFill>
              <a:latin typeface="SimSun-ExtB"/>
              <a:ea typeface="SimSun-ExtB"/>
              <a:cs typeface="SimSun-ExtB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32526" y="1643399"/>
            <a:ext cx="5038460" cy="9233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zh-CN" altLang="en-US" sz="3600" b="1" u="sng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智能手机</a:t>
            </a:r>
            <a:endParaRPr lang="en-US" sz="3600" b="1" u="sng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32526" y="2606846"/>
            <a:ext cx="6438158" cy="425115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en-US" sz="36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YouVersion</a:t>
            </a:r>
            <a:endParaRPr lang="en-US" sz="3600" b="1" dirty="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36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AndBible</a:t>
            </a:r>
            <a:endParaRPr lang="en-US" sz="3600" b="1" dirty="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36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ESVBible</a:t>
            </a:r>
            <a:endParaRPr lang="en-US" sz="3600" b="1" dirty="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36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OliveTree</a:t>
            </a:r>
            <a:endParaRPr lang="en-US" sz="3600" b="1" dirty="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3600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E-Sword</a:t>
            </a:r>
          </a:p>
          <a:p>
            <a:pPr eaLnBrk="1" hangingPunct="1">
              <a:buFont typeface="Wingdings" charset="0"/>
              <a:buNone/>
            </a:pPr>
            <a:r>
              <a:rPr lang="en-US" sz="36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FaithLifeStudyBible</a:t>
            </a:r>
            <a:r>
              <a:rPr lang="en-US" sz="3600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(Logos)</a:t>
            </a:r>
            <a:endParaRPr lang="en-US" sz="3600" b="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782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e-new-apple-macbook-pro-c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3400"/>
            <a:ext cx="4006046" cy="3425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31221" cy="968625"/>
          </a:xfrm>
          <a:solidFill>
            <a:srgbClr val="6B2600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zh-CN" altLang="en-US" sz="3200" b="1" dirty="0" smtClean="0">
                <a:solidFill>
                  <a:srgbClr val="FFFFFF"/>
                </a:solidFill>
                <a:latin typeface="SimSun-ExtB"/>
                <a:ea typeface="SimSun-ExtB"/>
                <a:cs typeface="SimSun-ExtB"/>
              </a:rPr>
              <a:t>免费圣经软件</a:t>
            </a:r>
            <a:endParaRPr lang="en-US" sz="3200" b="1" dirty="0">
              <a:solidFill>
                <a:srgbClr val="FFFFFF"/>
              </a:solidFill>
              <a:latin typeface="SimSun-ExtB"/>
              <a:ea typeface="SimSun-ExtB"/>
              <a:cs typeface="SimSun-ExtB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774500" y="1227949"/>
            <a:ext cx="4453201" cy="9233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zh-CN" altLang="en-US" sz="3600" b="1" u="sng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电脑</a:t>
            </a:r>
            <a:endParaRPr lang="en-US" sz="3600" b="1" u="sng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655820" y="2191396"/>
            <a:ext cx="5488180" cy="425115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en-US" sz="36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Bible.org</a:t>
            </a:r>
            <a:endParaRPr lang="en-US" sz="3600" b="1" dirty="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3600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Blue Letter Bible (KJV)</a:t>
            </a:r>
          </a:p>
          <a:p>
            <a:pPr eaLnBrk="1" hangingPunct="1">
              <a:buFont typeface="Wingdings" charset="0"/>
              <a:buNone/>
            </a:pPr>
            <a:r>
              <a:rPr lang="en-US" sz="36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BibleGateway</a:t>
            </a:r>
            <a:endParaRPr lang="en-US" sz="3600" b="1" dirty="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3600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E-Sword</a:t>
            </a:r>
          </a:p>
          <a:p>
            <a:pPr eaLnBrk="1" hangingPunct="1">
              <a:buFont typeface="Wingdings" charset="0"/>
              <a:buNone/>
            </a:pPr>
            <a:r>
              <a:rPr lang="en-US" sz="36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FaithComesByHearing</a:t>
            </a:r>
            <a:endParaRPr lang="en-US" sz="3600" b="1" dirty="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36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OliveTree</a:t>
            </a:r>
            <a:endParaRPr lang="en-US" sz="3600" b="1" dirty="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36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NetBible</a:t>
            </a:r>
            <a:endParaRPr lang="en-US" sz="3600" b="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685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00_Jesus_Anointed_102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10872"/>
            <a:ext cx="9144000" cy="116700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>
            <a:noAutofit/>
          </a:bodyPr>
          <a:lstStyle/>
          <a:p>
            <a:pPr defTabSz="457200" eaLnBrk="0" fontAlgn="base" hangingPunct="0">
              <a:spcAft>
                <a:spcPct val="0"/>
              </a:spcAft>
            </a:pPr>
            <a:r>
              <a:rPr lang="zh-CN" altLang="en-US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SimSun-ExtB"/>
                <a:ea typeface="SimSun-ExtB"/>
                <a:cs typeface="SimSun-ExtB"/>
              </a:rPr>
              <a:t>破碎与倾倒</a:t>
            </a:r>
            <a:endParaRPr lang="en-US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SimSun-ExtB"/>
              <a:ea typeface="SimSun-ExtB"/>
              <a:cs typeface="SimSun-ExtB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3207331"/>
            <a:ext cx="9144000" cy="116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400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由</a:t>
            </a:r>
            <a:r>
              <a:rPr lang="en-US" sz="2400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 Steve Green </a:t>
            </a:r>
            <a:r>
              <a:rPr lang="zh-CN" altLang="en-US" sz="2400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执行</a:t>
            </a:r>
            <a:endParaRPr lang="en-US" sz="2400" dirty="0">
              <a:solidFill>
                <a:prstClr val="white"/>
              </a:solidFill>
              <a:effectLst>
                <a:glow rad="127000">
                  <a:prstClr val="black"/>
                </a:glo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46635" y="4929294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SimSun-ExtB"/>
                <a:ea typeface="SimSun-ExtB"/>
                <a:cs typeface="SimSun-ExtB"/>
              </a:rPr>
              <a:t>复活节故事  耶稣受膏</a:t>
            </a:r>
          </a:p>
        </p:txBody>
      </p:sp>
      <p:sp>
        <p:nvSpPr>
          <p:cNvPr id="8" name="文本框 2"/>
          <p:cNvSpPr txBox="1"/>
          <p:nvPr/>
        </p:nvSpPr>
        <p:spPr>
          <a:xfrm>
            <a:off x="411426" y="1295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免费圣经图片</a:t>
            </a:r>
            <a:endParaRPr kumimoji="1" lang="zh-CN" altLang="en-US" dirty="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026413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01_Jesus_Anointed_102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7215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02_Jesus_Anointed_102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7132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03_Jesus_Anointed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2184865" cy="599434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defTabSz="457200" eaLnBrk="0" fontAlgn="base" hangingPunct="0">
              <a:spcAft>
                <a:spcPct val="0"/>
              </a:spcAft>
            </a:pPr>
            <a:r>
              <a:rPr lang="zh-CN" altLang="en-US" sz="28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一天，一位普通的村妇因为爱主而前来</a:t>
            </a:r>
            <a:endParaRPr lang="en-US" sz="28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3119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scade">
  <a:themeElements>
    <a:clrScheme name="Cascade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Casca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07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07" charset="-52"/>
          </a:defRPr>
        </a:defPPr>
      </a:lstStyle>
    </a:lnDef>
  </a:objectDefaults>
  <a:extraClrSchemeLst>
    <a:extraClrScheme>
      <a:clrScheme name="Cascad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cad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2009</TotalTime>
  <Words>331</Words>
  <Application>Microsoft Macintosh PowerPoint</Application>
  <PresentationFormat>On-screen Show (4:3)</PresentationFormat>
  <Paragraphs>82</Paragraphs>
  <Slides>29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20_Default Design</vt:lpstr>
      <vt:lpstr>Cascade</vt:lpstr>
      <vt:lpstr>Office Theme</vt:lpstr>
      <vt:lpstr>查经研习工具</vt:lpstr>
      <vt:lpstr>推荐的学习工具</vt:lpstr>
      <vt:lpstr>软件资源</vt:lpstr>
      <vt:lpstr>免费圣经软件</vt:lpstr>
      <vt:lpstr>免费圣经软件</vt:lpstr>
      <vt:lpstr>破碎与倾倒</vt:lpstr>
      <vt:lpstr>PowerPoint Presentation</vt:lpstr>
      <vt:lpstr>PowerPoint Presentation</vt:lpstr>
      <vt:lpstr>一天，一位普通的村妇因为爱主而前来</vt:lpstr>
      <vt:lpstr>她不顾一切地倒出宝贵的香膏，并不在意旁人的眼光 </vt:lpstr>
      <vt:lpstr>打破瓶、倒出香膏，屋子便满了香味</vt:lpstr>
      <vt:lpstr>就像从犯人除去了脚镣，灵魂得自由出了桎梏</vt:lpstr>
      <vt:lpstr>破碎、倾倒，只为全然爱祢，耶稣</vt:lpstr>
      <vt:lpstr>人生最宝贵的珍宝，全都献于祢</vt:lpstr>
      <vt:lpstr>破碎、倾倒，抹在祢的双脚</vt:lpstr>
      <vt:lpstr>甜蜜放弃，让我为祢倾倒，为祢使用</vt:lpstr>
      <vt:lpstr>主，祢是神的珍宝，祂所爱，并唯一的宝</vt:lpstr>
      <vt:lpstr>来到这里，向我彰显父神的爱，为这成全的爱</vt:lpstr>
      <vt:lpstr>祢虽华美圣洁，却仍甘愿舍己</vt:lpstr>
      <vt:lpstr>祢为我毫无保留，倾尽所有</vt:lpstr>
      <vt:lpstr>––破碎、倾倒，只是为爱我，主啊—</vt:lpstr>
      <vt:lpstr>神的至宝，赐予了我</vt:lpstr>
      <vt:lpstr>破碎、倾倒，遮盖我双脚</vt:lpstr>
      <vt:lpstr>甜美舍己，主啊，祢全然倾倒，为我</vt:lpstr>
      <vt:lpstr>甜美倾倒，让我全然倒空为祢所用</vt:lpstr>
      <vt:lpstr>PowerPoint Presentation</vt:lpstr>
      <vt:lpstr>PowerPoint Presentation</vt:lpstr>
      <vt:lpstr>其他免费的图片网页</vt:lpstr>
      <vt:lpstr>PowerPoint Presentation</vt:lpstr>
    </vt:vector>
  </TitlesOfParts>
  <Company>Singapore Bible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Recommended Bible Study Helps</dc:title>
  <dc:creator>Dr Rick Griffith</dc:creator>
  <cp:lastModifiedBy>Rick Griffith</cp:lastModifiedBy>
  <cp:revision>34</cp:revision>
  <dcterms:created xsi:type="dcterms:W3CDTF">2013-03-10T10:00:08Z</dcterms:created>
  <dcterms:modified xsi:type="dcterms:W3CDTF">2015-12-12T03:52:04Z</dcterms:modified>
</cp:coreProperties>
</file>