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85" r:id="rId2"/>
    <p:sldMasterId id="2147483800" r:id="rId3"/>
    <p:sldMasterId id="2147483887" r:id="rId4"/>
  </p:sldMasterIdLst>
  <p:notesMasterIdLst>
    <p:notesMasterId r:id="rId11"/>
  </p:notesMasterIdLst>
  <p:sldIdLst>
    <p:sldId id="256" r:id="rId5"/>
    <p:sldId id="287" r:id="rId6"/>
    <p:sldId id="289" r:id="rId7"/>
    <p:sldId id="286" r:id="rId8"/>
    <p:sldId id="292" r:id="rId9"/>
    <p:sldId id="290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2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BC7B48E-6A77-ED41-BE18-3A84871FB755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15F87DD-C01E-414A-853B-33F3EB131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55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A99D6B-CE5E-9F48-A8C1-82212066A425}" type="slidenum">
              <a:rPr lang="en-US" altLang="zh-CN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36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Calibri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1C9333-DEC4-D947-83F5-DE25CA26E1F0}" type="slidenum">
              <a:rPr lang="en-US" sz="120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rPr>
              <a:pPr eaLnBrk="1" hangingPunct="1"/>
              <a:t>5</a:t>
            </a:fld>
            <a:endParaRPr lang="en-US" sz="1200">
              <a:solidFill>
                <a:srgbClr val="00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explanation for free!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Bible Study materials link address (top) translated by Michele Ang 15 Jan 2015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Bible study (bottom)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1EE0A-A402-B64A-B463-CB314DFD756C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A7A3F-E124-1D42-A04B-3CE3E649B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50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16C19-87EB-4B44-B10B-06D7E25C1315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068EF-9C98-9C4E-9748-6254149C2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86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939B2-38F2-0B44-8580-573BB4B8AD7D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9BB8B-F26A-694F-9FC8-55F37C2E1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28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4C63-D77A-214D-BD12-5D0A5386D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87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D664D-CBD3-3040-8551-5D71A9694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23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D0AC9-9A2C-DF4E-9C04-7905DCE3A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87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62E18-D80C-A84B-84EA-4892B539D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3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64DF4-0A87-E347-808F-48D746B49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39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D2A18-3C32-7F44-9026-9B0D8FE4F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54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F0CE5-E317-F24C-A630-858151067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91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A8550-93EA-414B-800E-205C75811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7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FFBC9-B1E3-9B43-B9A1-788557656DB9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96524-680A-9046-AAC9-72E690900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64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DDDC8-3424-FA4B-997F-1B6CA4C79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51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31F1E-660D-B540-8989-7E8F87B38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86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91ED5-6B89-C743-99A0-3E5FAEEA5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73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6561F-0098-5B4D-8632-D164E3479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18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BC965-F991-B94E-BBC9-3AF19FDF3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97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403F9-F0E2-4344-87B6-56A55424F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66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B5845-F2C8-1C44-818B-09AD6B243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89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0AC168D-BF30-8746-8FC0-EFCDF9AF9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5792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6A456-3C8C-DE40-A2F2-58A799B31E95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E9613-BC75-7A41-B3EA-C19676555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9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D49B2-FC64-FF42-97EB-D60F62BF104F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E3512-79A1-1942-9DC7-AB6B46C51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8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B83BB-6A63-BE4F-810E-025CB5FD372D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727D2-E8F9-4B45-A632-D97E1E1EF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5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B84C8-5060-AA42-B5F8-9B3B5315EFF1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A0962-DCBE-E24C-B1AE-659CF51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1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E4857-9DEB-7546-B13B-A22F2C93A6E7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2CB28-69E6-9D4D-A962-317FB975E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7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1289B-89E9-154F-82B6-BC470D9F8A1D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67C4C-3653-0F47-A94D-ADFCA7C3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49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DE9D5-BDCA-F540-BC41-2FEDA7BE014A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AC6C2-F672-6C42-8790-065B5B309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2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4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912B2C7D-6415-B240-A051-B8ECA86A9107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B2A9EC8A-CBDD-3444-BBE6-F709AA6D1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BC570D-C101-6749-BF9D-B47B25A72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Arial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Arial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00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494CBF1-E709-6144-A0DF-A462349B6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8F8E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8F8EF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8F8EF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8F8EF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8F8EF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8F8E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8F8E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8F8E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8F8E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8F8E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35B8162-2594-EE43-8242-9927AB777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Arial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Arial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.jpe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 descr="IG 103 book-page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213" cy="612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5098"/>
            <a:ext cx="9144000" cy="3509215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8000" b="1" smtClean="0">
                <a:solidFill>
                  <a:srgbClr val="FFFFFF"/>
                </a:solidFill>
                <a:effectLst>
                  <a:glow rad="152400">
                    <a:schemeClr val="tx1">
                      <a:alpha val="91000"/>
                    </a:schemeClr>
                  </a:glow>
                </a:effectLst>
                <a:ea typeface="+mj-ea"/>
                <a:cs typeface="+mj-cs"/>
              </a:rPr>
              <a:t>反复耐心的读经</a:t>
            </a:r>
            <a:endParaRPr lang="en-US" sz="8000" b="1" dirty="0">
              <a:solidFill>
                <a:srgbClr val="FFFFFF"/>
              </a:solidFill>
              <a:effectLst>
                <a:glow rad="152400">
                  <a:schemeClr val="tx1">
                    <a:alpha val="91000"/>
                  </a:schemeClr>
                </a:glow>
              </a:effectLst>
              <a:ea typeface="+mj-ea"/>
              <a:cs typeface="+mj-cs"/>
            </a:endParaRPr>
          </a:p>
        </p:txBody>
      </p:sp>
      <p:sp>
        <p:nvSpPr>
          <p:cNvPr id="33796" name="Subtitle 2"/>
          <p:cNvSpPr txBox="1">
            <a:spLocks/>
          </p:cNvSpPr>
          <p:nvPr/>
        </p:nvSpPr>
        <p:spPr bwMode="auto">
          <a:xfrm>
            <a:off x="3465513" y="5634038"/>
            <a:ext cx="56800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2800" b="1">
                <a:solidFill>
                  <a:srgbClr val="FFFFFF"/>
                </a:solidFill>
                <a:cs typeface="Arial" charset="0"/>
              </a:rPr>
              <a:t>Dr Rick Griffith</a:t>
            </a:r>
            <a:endParaRPr lang="en-US" sz="2000" b="1">
              <a:solidFill>
                <a:srgbClr val="FFFFFF"/>
              </a:solidFill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zh-CN" altLang="en-US" sz="2000">
                <a:solidFill>
                  <a:srgbClr val="FFFFFF"/>
                </a:solidFill>
                <a:cs typeface="Arial" charset="0"/>
              </a:rPr>
              <a:t>新加坡神学院</a:t>
            </a:r>
            <a:endParaRPr lang="en-US" altLang="zh-CN" sz="2000">
              <a:solidFill>
                <a:srgbClr val="FFFFFF"/>
              </a:solidFill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2000">
                <a:solidFill>
                  <a:srgbClr val="FFFFFF"/>
                </a:solidFill>
                <a:cs typeface="Arial" charset="0"/>
              </a:rPr>
              <a:t>Biblestudydownloads.com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432300" y="-22225"/>
            <a:ext cx="4254500" cy="514350"/>
          </a:xfrm>
        </p:spPr>
        <p:txBody>
          <a:bodyPr/>
          <a:lstStyle/>
          <a:p>
            <a:r>
              <a:rPr lang="zh-CN" altLang="en-US" sz="2000" b="1">
                <a:solidFill>
                  <a:srgbClr val="FFFFFF"/>
                </a:solidFill>
                <a:latin typeface="Arial" charset="0"/>
              </a:rPr>
              <a:t>观察经文</a:t>
            </a:r>
            <a:endParaRPr lang="en-US" sz="20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8509000" y="-49213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en-US" b="1">
                <a:solidFill>
                  <a:srgbClr val="FFFFFF"/>
                </a:solidFill>
              </a:rPr>
              <a:t>21</a:t>
            </a:r>
          </a:p>
        </p:txBody>
      </p:sp>
      <p:pic>
        <p:nvPicPr>
          <p:cNvPr id="727043" name="Picture 1" descr="HS 21 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" t="42795" r="68781" b="41837"/>
          <a:stretch>
            <a:fillRect/>
          </a:stretch>
        </p:blipFill>
        <p:spPr bwMode="auto">
          <a:xfrm>
            <a:off x="755650" y="2952750"/>
            <a:ext cx="2081213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26050" y="476250"/>
            <a:ext cx="2719388" cy="954088"/>
            <a:chOff x="8509000" y="718900"/>
            <a:chExt cx="2718635" cy="954107"/>
          </a:xfrm>
        </p:grpSpPr>
        <p:sp>
          <p:nvSpPr>
            <p:cNvPr id="34848" name="TextBox 1"/>
            <p:cNvSpPr txBox="1">
              <a:spLocks noChangeAspect="1"/>
            </p:cNvSpPr>
            <p:nvPr/>
          </p:nvSpPr>
          <p:spPr bwMode="auto">
            <a:xfrm>
              <a:off x="8509000" y="718900"/>
              <a:ext cx="2160000" cy="954107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zh-CN" altLang="en-US" sz="2800" b="1">
                  <a:solidFill>
                    <a:srgbClr val="000000"/>
                  </a:solidFill>
                </a:rPr>
                <a:t>阅读经文与上下文</a:t>
              </a:r>
              <a:endParaRPr lang="en-US" sz="2800" b="1">
                <a:solidFill>
                  <a:srgbClr val="000000"/>
                </a:solidFill>
              </a:endParaRPr>
            </a:p>
          </p:txBody>
        </p:sp>
        <p:sp>
          <p:nvSpPr>
            <p:cNvPr id="6" name="TextBox 5"/>
            <p:cNvSpPr txBox="1">
              <a:spLocks noChangeAspect="1"/>
            </p:cNvSpPr>
            <p:nvPr/>
          </p:nvSpPr>
          <p:spPr>
            <a:xfrm>
              <a:off x="10615636" y="718900"/>
              <a:ext cx="611999" cy="935996"/>
            </a:xfrm>
            <a:prstGeom prst="rect">
              <a:avLst/>
            </a:prstGeom>
            <a:solidFill>
              <a:schemeClr val="bg1"/>
            </a:solidFill>
            <a:ln w="57150" cmpd="sng">
              <a:solidFill>
                <a:srgbClr val="FF0000"/>
              </a:solidFill>
            </a:ln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1.</a:t>
              </a:r>
            </a:p>
          </p:txBody>
        </p:sp>
      </p:grp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H="1">
            <a:off x="3222625" y="944563"/>
            <a:ext cx="1773238" cy="0"/>
          </a:xfrm>
          <a:prstGeom prst="straightConnector1">
            <a:avLst/>
          </a:prstGeom>
          <a:noFill/>
          <a:ln w="76200">
            <a:solidFill>
              <a:srgbClr val="CCFF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itle 1"/>
          <p:cNvSpPr txBox="1">
            <a:spLocks/>
          </p:cNvSpPr>
          <p:nvPr/>
        </p:nvSpPr>
        <p:spPr bwMode="auto">
          <a:xfrm>
            <a:off x="0" y="-22225"/>
            <a:ext cx="38576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zh-CN" altLang="en-US" sz="2000" b="1">
                <a:solidFill>
                  <a:srgbClr val="FFFFFF"/>
                </a:solidFill>
                <a:cs typeface="Arial" charset="0"/>
              </a:rPr>
              <a:t>起初的图画</a:t>
            </a:r>
            <a:r>
              <a:rPr lang="en-US" altLang="ja-JP" sz="2000" b="1">
                <a:solidFill>
                  <a:srgbClr val="FFFFFF"/>
                </a:solidFill>
                <a:cs typeface="Arial" charset="0"/>
              </a:rPr>
              <a:t>…</a:t>
            </a:r>
            <a:endParaRPr lang="en-US" sz="2000" b="1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3" name="Picture 1" descr="HS 21 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" t="6165" r="69427" b="77788"/>
          <a:stretch>
            <a:fillRect/>
          </a:stretch>
        </p:blipFill>
        <p:spPr bwMode="auto">
          <a:xfrm>
            <a:off x="754063" y="369888"/>
            <a:ext cx="2084387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 descr="HS 21 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" t="24699" r="69096" b="59880"/>
          <a:stretch>
            <a:fillRect/>
          </a:stretch>
        </p:blipFill>
        <p:spPr bwMode="auto">
          <a:xfrm>
            <a:off x="754063" y="1682750"/>
            <a:ext cx="2084387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 descr="HS 21 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" t="78806" r="67677" b="6012"/>
          <a:stretch>
            <a:fillRect/>
          </a:stretch>
        </p:blipFill>
        <p:spPr bwMode="auto">
          <a:xfrm>
            <a:off x="800100" y="5457825"/>
            <a:ext cx="1992313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 descr="HS 21 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" t="60892" r="68594" b="23425"/>
          <a:stretch>
            <a:fillRect/>
          </a:stretch>
        </p:blipFill>
        <p:spPr bwMode="auto">
          <a:xfrm>
            <a:off x="806450" y="4217988"/>
            <a:ext cx="19796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3375025" y="1247775"/>
            <a:ext cx="1620838" cy="571500"/>
          </a:xfrm>
          <a:prstGeom prst="straightConnector1">
            <a:avLst/>
          </a:prstGeom>
          <a:noFill/>
          <a:ln w="76200">
            <a:solidFill>
              <a:srgbClr val="CCFF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227638" y="1766888"/>
            <a:ext cx="2719387" cy="955675"/>
            <a:chOff x="8509000" y="718533"/>
            <a:chExt cx="2718635" cy="954474"/>
          </a:xfrm>
        </p:grpSpPr>
        <p:sp>
          <p:nvSpPr>
            <p:cNvPr id="34846" name="TextBox 21"/>
            <p:cNvSpPr txBox="1">
              <a:spLocks noChangeAspect="1"/>
            </p:cNvSpPr>
            <p:nvPr/>
          </p:nvSpPr>
          <p:spPr bwMode="auto">
            <a:xfrm>
              <a:off x="8509000" y="718900"/>
              <a:ext cx="2160000" cy="954107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zh-CN" altLang="en-US" sz="2800" b="1">
                  <a:solidFill>
                    <a:srgbClr val="000000"/>
                  </a:solidFill>
                </a:rPr>
                <a:t>做大体上的观察</a:t>
              </a:r>
              <a:endParaRPr lang="en-US" sz="2800" b="1">
                <a:solidFill>
                  <a:srgbClr val="000000"/>
                </a:solidFill>
              </a:endParaRPr>
            </a:p>
          </p:txBody>
        </p:sp>
        <p:sp>
          <p:nvSpPr>
            <p:cNvPr id="23" name="TextBox 22"/>
            <p:cNvSpPr txBox="1">
              <a:spLocks noChangeAspect="1"/>
            </p:cNvSpPr>
            <p:nvPr/>
          </p:nvSpPr>
          <p:spPr>
            <a:xfrm>
              <a:off x="10615635" y="718533"/>
              <a:ext cx="612000" cy="935996"/>
            </a:xfrm>
            <a:prstGeom prst="rect">
              <a:avLst/>
            </a:prstGeom>
            <a:solidFill>
              <a:schemeClr val="bg1"/>
            </a:solidFill>
            <a:ln w="57150" cmpd="sng">
              <a:solidFill>
                <a:srgbClr val="FF0000"/>
              </a:solidFill>
            </a:ln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2.</a:t>
              </a:r>
            </a:p>
          </p:txBody>
        </p:sp>
      </p:grp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 flipH="1">
            <a:off x="3224213" y="2236788"/>
            <a:ext cx="1773237" cy="0"/>
          </a:xfrm>
          <a:prstGeom prst="straightConnector1">
            <a:avLst/>
          </a:prstGeom>
          <a:noFill/>
          <a:ln w="76200">
            <a:solidFill>
              <a:srgbClr val="CCFF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>
            <a:off x="3373438" y="2546350"/>
            <a:ext cx="1620837" cy="573088"/>
          </a:xfrm>
          <a:prstGeom prst="straightConnector1">
            <a:avLst/>
          </a:prstGeom>
          <a:noFill/>
          <a:ln w="76200">
            <a:solidFill>
              <a:srgbClr val="CCFF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5226050" y="3035300"/>
            <a:ext cx="2719388" cy="954088"/>
            <a:chOff x="8509000" y="718533"/>
            <a:chExt cx="2718635" cy="954474"/>
          </a:xfrm>
        </p:grpSpPr>
        <p:sp>
          <p:nvSpPr>
            <p:cNvPr id="34844" name="TextBox 27"/>
            <p:cNvSpPr txBox="1">
              <a:spLocks noChangeAspect="1"/>
            </p:cNvSpPr>
            <p:nvPr/>
          </p:nvSpPr>
          <p:spPr bwMode="auto">
            <a:xfrm>
              <a:off x="8509000" y="718900"/>
              <a:ext cx="2160000" cy="954107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zh-CN" altLang="en-US" sz="2800" b="1">
                  <a:solidFill>
                    <a:srgbClr val="000000"/>
                  </a:solidFill>
                </a:rPr>
                <a:t>辨出</a:t>
              </a:r>
              <a:endParaRPr lang="en-US" altLang="zh-CN" sz="2800" b="1">
                <a:solidFill>
                  <a:srgbClr val="000000"/>
                </a:solidFill>
              </a:endParaRPr>
            </a:p>
            <a:p>
              <a:pPr algn="ctr" eaLnBrk="1" hangingPunct="1"/>
              <a:r>
                <a:rPr lang="zh-CN" altLang="en-US" sz="2800" b="1">
                  <a:solidFill>
                    <a:srgbClr val="000000"/>
                  </a:solidFill>
                </a:rPr>
                <a:t>架构</a:t>
              </a:r>
              <a:endParaRPr lang="en-US" sz="2800" b="1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>
              <a:spLocks noChangeAspect="1"/>
            </p:cNvSpPr>
            <p:nvPr/>
          </p:nvSpPr>
          <p:spPr>
            <a:xfrm>
              <a:off x="10615636" y="718533"/>
              <a:ext cx="611999" cy="935996"/>
            </a:xfrm>
            <a:prstGeom prst="rect">
              <a:avLst/>
            </a:prstGeom>
            <a:solidFill>
              <a:schemeClr val="bg1"/>
            </a:solidFill>
            <a:ln w="57150" cmpd="sng">
              <a:solidFill>
                <a:srgbClr val="FF0000"/>
              </a:solidFill>
            </a:ln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3.</a:t>
              </a:r>
            </a:p>
          </p:txBody>
        </p:sp>
      </p:grp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 flipH="1">
            <a:off x="3222625" y="3503613"/>
            <a:ext cx="1773238" cy="0"/>
          </a:xfrm>
          <a:prstGeom prst="straightConnector1">
            <a:avLst/>
          </a:prstGeom>
          <a:noFill/>
          <a:ln w="76200">
            <a:solidFill>
              <a:srgbClr val="CCFF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>
            <a:off x="3362325" y="3797300"/>
            <a:ext cx="1619250" cy="571500"/>
          </a:xfrm>
          <a:prstGeom prst="straightConnector1">
            <a:avLst/>
          </a:prstGeom>
          <a:noFill/>
          <a:ln w="76200">
            <a:solidFill>
              <a:srgbClr val="CCFF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5214938" y="4287838"/>
            <a:ext cx="2717800" cy="954087"/>
            <a:chOff x="8509000" y="718533"/>
            <a:chExt cx="2718635" cy="954474"/>
          </a:xfrm>
        </p:grpSpPr>
        <p:sp>
          <p:nvSpPr>
            <p:cNvPr id="34842" name="TextBox 32"/>
            <p:cNvSpPr txBox="1">
              <a:spLocks noChangeAspect="1"/>
            </p:cNvSpPr>
            <p:nvPr/>
          </p:nvSpPr>
          <p:spPr bwMode="auto">
            <a:xfrm>
              <a:off x="8509000" y="718900"/>
              <a:ext cx="2160000" cy="954107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zh-CN" altLang="en-US" sz="2800" b="1">
                  <a:solidFill>
                    <a:srgbClr val="000000"/>
                  </a:solidFill>
                </a:rPr>
                <a:t>找出</a:t>
              </a:r>
              <a:endParaRPr lang="en-US" altLang="zh-CN" sz="2800" b="1">
                <a:solidFill>
                  <a:srgbClr val="000000"/>
                </a:solidFill>
              </a:endParaRPr>
            </a:p>
            <a:p>
              <a:pPr algn="ctr" eaLnBrk="1" hangingPunct="1"/>
              <a:r>
                <a:rPr lang="zh-CN" altLang="en-US" sz="2800" b="1">
                  <a:solidFill>
                    <a:srgbClr val="000000"/>
                  </a:solidFill>
                </a:rPr>
                <a:t>主题</a:t>
              </a:r>
              <a:endParaRPr lang="en-US" sz="2800" b="1">
                <a:solidFill>
                  <a:srgbClr val="000000"/>
                </a:solidFill>
              </a:endParaRPr>
            </a:p>
          </p:txBody>
        </p:sp>
        <p:sp>
          <p:nvSpPr>
            <p:cNvPr id="34" name="TextBox 33"/>
            <p:cNvSpPr txBox="1">
              <a:spLocks noChangeAspect="1"/>
            </p:cNvSpPr>
            <p:nvPr/>
          </p:nvSpPr>
          <p:spPr>
            <a:xfrm>
              <a:off x="10615636" y="718533"/>
              <a:ext cx="611999" cy="935996"/>
            </a:xfrm>
            <a:prstGeom prst="rect">
              <a:avLst/>
            </a:prstGeom>
            <a:solidFill>
              <a:schemeClr val="bg1"/>
            </a:solidFill>
            <a:ln w="57150" cmpd="sng">
              <a:solidFill>
                <a:srgbClr val="FF0000"/>
              </a:solidFill>
            </a:ln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4.</a:t>
              </a:r>
            </a:p>
          </p:txBody>
        </p:sp>
      </p:grp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 flipH="1">
            <a:off x="3211513" y="4756150"/>
            <a:ext cx="1773237" cy="0"/>
          </a:xfrm>
          <a:prstGeom prst="straightConnector1">
            <a:avLst/>
          </a:prstGeom>
          <a:noFill/>
          <a:ln w="76200">
            <a:solidFill>
              <a:srgbClr val="CCFF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>
            <a:off x="3362325" y="5046663"/>
            <a:ext cx="1619250" cy="573087"/>
          </a:xfrm>
          <a:prstGeom prst="straightConnector1">
            <a:avLst/>
          </a:prstGeom>
          <a:noFill/>
          <a:ln w="76200">
            <a:solidFill>
              <a:srgbClr val="CCFF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5214938" y="5499100"/>
            <a:ext cx="2717800" cy="965200"/>
            <a:chOff x="8509000" y="707091"/>
            <a:chExt cx="2718635" cy="965916"/>
          </a:xfrm>
        </p:grpSpPr>
        <p:sp>
          <p:nvSpPr>
            <p:cNvPr id="34840" name="TextBox 37"/>
            <p:cNvSpPr txBox="1">
              <a:spLocks noChangeAspect="1"/>
            </p:cNvSpPr>
            <p:nvPr/>
          </p:nvSpPr>
          <p:spPr bwMode="auto">
            <a:xfrm>
              <a:off x="8509000" y="718900"/>
              <a:ext cx="2160000" cy="954107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zh-CN" altLang="en-US" sz="2800" b="1">
                  <a:solidFill>
                    <a:srgbClr val="000000"/>
                  </a:solidFill>
                </a:rPr>
                <a:t>列出</a:t>
              </a:r>
              <a:endParaRPr lang="en-US" altLang="zh-CN" sz="2800" b="1">
                <a:solidFill>
                  <a:srgbClr val="000000"/>
                </a:solidFill>
              </a:endParaRPr>
            </a:p>
            <a:p>
              <a:pPr algn="ctr" eaLnBrk="1" hangingPunct="1"/>
              <a:r>
                <a:rPr lang="zh-CN" altLang="en-US" sz="2800" b="1">
                  <a:solidFill>
                    <a:srgbClr val="000000"/>
                  </a:solidFill>
                </a:rPr>
                <a:t>目的</a:t>
              </a:r>
              <a:endParaRPr lang="en-US" sz="2800" b="1">
                <a:solidFill>
                  <a:srgbClr val="000000"/>
                </a:solidFill>
              </a:endParaRPr>
            </a:p>
          </p:txBody>
        </p:sp>
        <p:sp>
          <p:nvSpPr>
            <p:cNvPr id="39" name="TextBox 38"/>
            <p:cNvSpPr txBox="1">
              <a:spLocks noChangeAspect="1"/>
            </p:cNvSpPr>
            <p:nvPr/>
          </p:nvSpPr>
          <p:spPr>
            <a:xfrm>
              <a:off x="10615636" y="707091"/>
              <a:ext cx="611999" cy="935996"/>
            </a:xfrm>
            <a:prstGeom prst="rect">
              <a:avLst/>
            </a:prstGeom>
            <a:solidFill>
              <a:schemeClr val="bg1"/>
            </a:solidFill>
            <a:ln w="57150" cmpd="sng">
              <a:solidFill>
                <a:srgbClr val="FF0000"/>
              </a:solidFill>
            </a:ln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5.</a:t>
              </a:r>
            </a:p>
          </p:txBody>
        </p:sp>
      </p:grp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 flipH="1">
            <a:off x="3211513" y="5978525"/>
            <a:ext cx="1773237" cy="0"/>
          </a:xfrm>
          <a:prstGeom prst="straightConnector1">
            <a:avLst/>
          </a:prstGeom>
          <a:noFill/>
          <a:ln w="76200">
            <a:solidFill>
              <a:srgbClr val="CCFF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Title 1"/>
          <p:cNvSpPr txBox="1">
            <a:spLocks/>
          </p:cNvSpPr>
          <p:nvPr/>
        </p:nvSpPr>
        <p:spPr bwMode="auto">
          <a:xfrm>
            <a:off x="0" y="6445250"/>
            <a:ext cx="38576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FFFFFF"/>
                </a:solidFill>
                <a:cs typeface="Arial" charset="0"/>
              </a:rPr>
              <a:t>…BECOMES CLEARER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00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6"/>
          <p:cNvSpPr txBox="1">
            <a:spLocks noChangeArrowheads="1"/>
          </p:cNvSpPr>
          <p:nvPr/>
        </p:nvSpPr>
        <p:spPr bwMode="auto">
          <a:xfrm>
            <a:off x="136525" y="1019175"/>
            <a:ext cx="4506913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en-US" altLang="zh-TW" sz="1400" b="1">
                <a:solidFill>
                  <a:srgbClr val="FFFFFF"/>
                </a:solidFill>
                <a:latin typeface="KaiTi" charset="0"/>
                <a:cs typeface="KaiTi" charset="0"/>
              </a:rPr>
              <a:t>1:1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 </a:t>
            </a:r>
            <a:r>
              <a:rPr lang="zh-CN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亚伯拉罕的后裔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,</a:t>
            </a:r>
            <a:r>
              <a:rPr lang="zh-TW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戴维的子孙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(</a:t>
            </a:r>
            <a:r>
              <a:rPr lang="zh-TW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后裔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,</a:t>
            </a:r>
            <a:r>
              <a:rPr lang="zh-TW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子孙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:</a:t>
            </a:r>
            <a:r>
              <a:rPr lang="zh-TW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原文是儿</a:t>
            </a:r>
            <a:endParaRPr lang="en-US" altLang="zh-TW" sz="1400">
              <a:solidFill>
                <a:srgbClr val="FFFFFF"/>
              </a:solidFill>
              <a:latin typeface="KaiTi" charset="0"/>
              <a:cs typeface="KaiTi" charset="0"/>
            </a:endParaRPr>
          </a:p>
          <a:p>
            <a:pPr defTabSz="914400"/>
            <a:r>
              <a:rPr lang="zh-TW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    </a:t>
            </a:r>
            <a:r>
              <a:rPr lang="zh-CN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子；下同），耶稣基督的家谱：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/>
            </a:r>
            <a:b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</a:br>
            <a:r>
              <a:rPr lang="en-US" altLang="zh-TW" sz="1400" b="1">
                <a:solidFill>
                  <a:srgbClr val="FFFFFF"/>
                </a:solidFill>
                <a:latin typeface="KaiTi" charset="0"/>
                <a:cs typeface="KaiTi" charset="0"/>
              </a:rPr>
              <a:t>1:2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 </a:t>
            </a:r>
            <a:r>
              <a:rPr lang="zh-CN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亚伯拉罕生艾萨克；艾萨克生雅各布；雅各布生犹大和他的</a:t>
            </a:r>
            <a:r>
              <a:rPr lang="zh-TW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 </a:t>
            </a:r>
            <a:endParaRPr lang="en-US" altLang="zh-TW" sz="1400">
              <a:solidFill>
                <a:srgbClr val="FFFFFF"/>
              </a:solidFill>
              <a:latin typeface="KaiTi" charset="0"/>
              <a:cs typeface="KaiTi" charset="0"/>
            </a:endParaRPr>
          </a:p>
          <a:p>
            <a:pPr defTabSz="914400"/>
            <a:r>
              <a:rPr lang="zh-TW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    弟兄；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/>
            </a:r>
            <a:b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</a:br>
            <a:r>
              <a:rPr lang="en-US" altLang="zh-TW" sz="1400" b="1">
                <a:solidFill>
                  <a:srgbClr val="FFFFFF"/>
                </a:solidFill>
                <a:latin typeface="KaiTi" charset="0"/>
                <a:cs typeface="KaiTi" charset="0"/>
              </a:rPr>
              <a:t>1:3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 </a:t>
            </a:r>
            <a:r>
              <a:rPr lang="zh-CN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犹大从她玛氏生法勒斯和谢拉；法勒斯生希斯仑；</a:t>
            </a:r>
            <a:endParaRPr lang="en-US" altLang="zh-TW" sz="1400">
              <a:solidFill>
                <a:srgbClr val="FFFFFF"/>
              </a:solidFill>
              <a:latin typeface="KaiTi" charset="0"/>
              <a:cs typeface="KaiTi" charset="0"/>
            </a:endParaRPr>
          </a:p>
          <a:p>
            <a:pPr defTabSz="914400"/>
            <a:r>
              <a:rPr lang="zh-TW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    </a:t>
            </a:r>
            <a:r>
              <a:rPr lang="zh-CN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希斯仑生亚兰；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/>
            </a:r>
            <a:b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</a:br>
            <a:r>
              <a:rPr lang="en-US" altLang="zh-TW" sz="1400" b="1">
                <a:solidFill>
                  <a:srgbClr val="FFFFFF"/>
                </a:solidFill>
                <a:latin typeface="KaiTi" charset="0"/>
                <a:cs typeface="KaiTi" charset="0"/>
              </a:rPr>
              <a:t>1:4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 </a:t>
            </a:r>
            <a:r>
              <a:rPr lang="zh-CN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亚兰生亚米拿达；亚米拿达生拿顺；拿顺生撒门；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/>
            </a:r>
            <a:b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</a:br>
            <a:r>
              <a:rPr lang="en-US" altLang="zh-TW" sz="1400" b="1">
                <a:solidFill>
                  <a:srgbClr val="FFFFFF"/>
                </a:solidFill>
                <a:latin typeface="KaiTi" charset="0"/>
                <a:cs typeface="KaiTi" charset="0"/>
              </a:rPr>
              <a:t>1:5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 </a:t>
            </a:r>
            <a:r>
              <a:rPr lang="zh-CN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撒门从喇合氏生波阿斯；波阿斯从路得氏生俄备得</a:t>
            </a:r>
            <a:endParaRPr lang="en-US" altLang="zh-TW" sz="1400">
              <a:solidFill>
                <a:srgbClr val="FFFFFF"/>
              </a:solidFill>
              <a:latin typeface="KaiTi" charset="0"/>
              <a:cs typeface="KaiTi" charset="0"/>
            </a:endParaRPr>
          </a:p>
          <a:p>
            <a:pPr defTabSz="914400"/>
            <a:r>
              <a:rPr lang="zh-TW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    </a:t>
            </a:r>
            <a:r>
              <a:rPr lang="zh-CN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；俄备得生耶西；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/>
            </a:r>
            <a:b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</a:br>
            <a:r>
              <a:rPr lang="en-US" altLang="zh-TW" sz="1400" b="1">
                <a:solidFill>
                  <a:srgbClr val="FFFFFF"/>
                </a:solidFill>
                <a:latin typeface="KaiTi" charset="0"/>
                <a:cs typeface="KaiTi" charset="0"/>
              </a:rPr>
              <a:t>1:6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 </a:t>
            </a:r>
            <a:r>
              <a:rPr lang="zh-CN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耶西生戴维王。戴维从乌利亚的妻子生所罗门；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/>
            </a:r>
            <a:b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</a:br>
            <a:r>
              <a:rPr lang="en-US" altLang="zh-TW" sz="1400" b="1">
                <a:solidFill>
                  <a:srgbClr val="FFFFFF"/>
                </a:solidFill>
                <a:latin typeface="KaiTi" charset="0"/>
                <a:cs typeface="KaiTi" charset="0"/>
              </a:rPr>
              <a:t>1:7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 </a:t>
            </a:r>
            <a:r>
              <a:rPr lang="zh-CN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所罗门生罗波安；罗波安生亚比雅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;</a:t>
            </a:r>
            <a:r>
              <a:rPr lang="zh-CN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亚比雅生亚撒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;</a:t>
            </a:r>
            <a:b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</a:br>
            <a:r>
              <a:rPr lang="en-US" altLang="zh-TW" sz="1400" b="1">
                <a:solidFill>
                  <a:srgbClr val="FFFFFF"/>
                </a:solidFill>
                <a:latin typeface="KaiTi" charset="0"/>
                <a:cs typeface="KaiTi" charset="0"/>
              </a:rPr>
              <a:t>1:8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 </a:t>
            </a:r>
            <a:r>
              <a:rPr lang="zh-CN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亚撒生约沙法；约沙法生约兰；约兰生乌西雅；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/>
            </a:r>
            <a:b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</a:br>
            <a:r>
              <a:rPr lang="en-US" altLang="zh-TW" sz="1400" b="1">
                <a:solidFill>
                  <a:srgbClr val="FFFFFF"/>
                </a:solidFill>
                <a:latin typeface="KaiTi" charset="0"/>
                <a:cs typeface="KaiTi" charset="0"/>
              </a:rPr>
              <a:t>1:9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 </a:t>
            </a:r>
            <a:r>
              <a:rPr lang="zh-CN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乌西雅生约坦；约坦生亚哈斯；亚哈斯生希西家；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/>
            </a:r>
            <a:b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</a:br>
            <a:r>
              <a:rPr lang="en-US" altLang="zh-TW" sz="1400" b="1">
                <a:solidFill>
                  <a:srgbClr val="FFFFFF"/>
                </a:solidFill>
                <a:latin typeface="KaiTi" charset="0"/>
                <a:cs typeface="KaiTi" charset="0"/>
              </a:rPr>
              <a:t>1:10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 </a:t>
            </a:r>
            <a:r>
              <a:rPr lang="zh-CN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希西家生玛拿西；玛拿西生亚们；亚们生约西亚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;</a:t>
            </a:r>
            <a:b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</a:br>
            <a:r>
              <a:rPr lang="en-US" altLang="zh-TW" sz="1400" b="1">
                <a:solidFill>
                  <a:srgbClr val="FFFFFF"/>
                </a:solidFill>
                <a:latin typeface="KaiTi" charset="0"/>
                <a:cs typeface="KaiTi" charset="0"/>
              </a:rPr>
              <a:t>1:11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 </a:t>
            </a:r>
            <a:r>
              <a:rPr lang="zh-CN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百姓被迁到巴比伦的时候，约西亚生耶哥尼雅和</a:t>
            </a:r>
            <a:endParaRPr lang="en-US" altLang="zh-TW" sz="1400">
              <a:solidFill>
                <a:srgbClr val="FFFFFF"/>
              </a:solidFill>
              <a:latin typeface="KaiTi" charset="0"/>
              <a:cs typeface="KaiTi" charset="0"/>
            </a:endParaRPr>
          </a:p>
          <a:p>
            <a:pPr defTabSz="914400"/>
            <a:r>
              <a:rPr lang="zh-TW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    他的弟兄。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/>
            </a:r>
            <a:b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</a:br>
            <a:r>
              <a:rPr lang="en-US" altLang="zh-TW" sz="1400" b="1">
                <a:solidFill>
                  <a:srgbClr val="FFFFFF"/>
                </a:solidFill>
                <a:latin typeface="KaiTi" charset="0"/>
                <a:cs typeface="KaiTi" charset="0"/>
              </a:rPr>
              <a:t>1:12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 </a:t>
            </a:r>
            <a:r>
              <a:rPr lang="zh-CN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迁到巴比伦之后，耶哥尼雅生撒拉铁；撒拉铁生</a:t>
            </a:r>
            <a:endParaRPr lang="en-US" altLang="zh-TW" sz="1400">
              <a:solidFill>
                <a:srgbClr val="FFFFFF"/>
              </a:solidFill>
              <a:latin typeface="KaiTi" charset="0"/>
              <a:cs typeface="KaiTi" charset="0"/>
            </a:endParaRPr>
          </a:p>
          <a:p>
            <a:pPr defTabSz="914400"/>
            <a:r>
              <a:rPr lang="zh-TW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    所罗巴伯；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/>
            </a:r>
            <a:b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</a:br>
            <a:r>
              <a:rPr lang="en-US" altLang="zh-TW" sz="1400" b="1">
                <a:solidFill>
                  <a:srgbClr val="FFFFFF"/>
                </a:solidFill>
                <a:latin typeface="KaiTi" charset="0"/>
                <a:cs typeface="KaiTi" charset="0"/>
              </a:rPr>
              <a:t>1:13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 </a:t>
            </a:r>
            <a:r>
              <a:rPr lang="zh-CN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所罗巴伯生亚比玉；亚比玉生伊莱贾敬；伊莱贾</a:t>
            </a:r>
            <a:endParaRPr lang="en-US" altLang="zh-TW" sz="1400">
              <a:solidFill>
                <a:srgbClr val="FFFFFF"/>
              </a:solidFill>
              <a:latin typeface="KaiTi" charset="0"/>
              <a:cs typeface="KaiTi" charset="0"/>
            </a:endParaRPr>
          </a:p>
          <a:p>
            <a:pPr defTabSz="914400"/>
            <a:r>
              <a:rPr lang="zh-TW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     敬生亚所；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/>
            </a:r>
            <a:b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</a:br>
            <a:r>
              <a:rPr lang="en-US" altLang="zh-TW" sz="1400" b="1">
                <a:solidFill>
                  <a:srgbClr val="FFFFFF"/>
                </a:solidFill>
                <a:latin typeface="KaiTi" charset="0"/>
                <a:cs typeface="KaiTi" charset="0"/>
              </a:rPr>
              <a:t>1:14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 </a:t>
            </a:r>
            <a:r>
              <a:rPr lang="zh-CN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亚所生撒督；撒督生亚金；亚金生以律；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/>
            </a:r>
            <a:b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</a:br>
            <a:r>
              <a:rPr lang="en-US" altLang="zh-TW" sz="1400" b="1">
                <a:solidFill>
                  <a:srgbClr val="FFFFFF"/>
                </a:solidFill>
                <a:latin typeface="KaiTi" charset="0"/>
                <a:cs typeface="KaiTi" charset="0"/>
              </a:rPr>
              <a:t>1:15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 </a:t>
            </a:r>
            <a:r>
              <a:rPr lang="zh-CN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以律生伊莱贾撒；伊莱贾撒生马但；马但生雅各布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;</a:t>
            </a:r>
          </a:p>
          <a:p>
            <a:pPr defTabSz="914400"/>
            <a:endParaRPr lang="zh-TW" sz="1400">
              <a:solidFill>
                <a:srgbClr val="FFFFFF"/>
              </a:solidFill>
              <a:latin typeface="KaiTi" charset="0"/>
              <a:cs typeface="KaiTi" charset="0"/>
            </a:endParaRPr>
          </a:p>
          <a:p>
            <a:pPr defTabSz="914400"/>
            <a:r>
              <a:rPr lang="en-US" altLang="zh-TW" sz="1400" b="1">
                <a:solidFill>
                  <a:srgbClr val="FFFFFF"/>
                </a:solidFill>
                <a:latin typeface="KaiTi" charset="0"/>
                <a:cs typeface="KaiTi" charset="0"/>
              </a:rPr>
              <a:t>1:16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 </a:t>
            </a:r>
            <a:r>
              <a:rPr lang="zh-CN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雅各布生约瑟，就是马利亚的丈夫。那称为基督的</a:t>
            </a:r>
            <a:endParaRPr lang="en-US" altLang="zh-TW" sz="1400">
              <a:solidFill>
                <a:srgbClr val="FFFFFF"/>
              </a:solidFill>
              <a:latin typeface="KaiTi" charset="0"/>
              <a:cs typeface="KaiTi" charset="0"/>
            </a:endParaRPr>
          </a:p>
          <a:p>
            <a:pPr defTabSz="914400"/>
            <a:r>
              <a:rPr lang="zh-TW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     </a:t>
            </a:r>
            <a:r>
              <a:rPr lang="zh-CN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耶稣是从马利亚生的。</a:t>
            </a:r>
            <a:endParaRPr lang="en-US" altLang="zh-CN" sz="1400" b="1">
              <a:solidFill>
                <a:srgbClr val="FFFFFF"/>
              </a:solidFill>
              <a:latin typeface="KaiTi" charset="0"/>
              <a:ea typeface="SimSun" charset="0"/>
              <a:cs typeface="SimSun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047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charset="0"/>
                <a:ea typeface="ＭＳ Ｐゴシック" charset="0"/>
                <a:cs typeface="楷体" charset="0"/>
              </a:rPr>
              <a:t>一</a:t>
            </a:r>
            <a:r>
              <a:rPr lang="zh-TW" altLang="en-US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charset="0"/>
                <a:ea typeface="ＭＳ Ｐゴシック" charset="0"/>
                <a:cs typeface="楷体" charset="0"/>
              </a:rPr>
              <a:t>个纳闷</a:t>
            </a:r>
            <a:r>
              <a:rPr lang="zh-CN" altLang="en-US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charset="0"/>
                <a:ea typeface="ＭＳ Ｐゴシック" charset="0"/>
                <a:cs typeface="楷体" charset="0"/>
              </a:rPr>
              <a:t>的前序</a:t>
            </a:r>
            <a:r>
              <a:rPr lang="en-US" altLang="zh-CN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charset="0"/>
                <a:cs typeface="SimSun" charset="0"/>
              </a:rPr>
              <a:t>?</a:t>
            </a:r>
          </a:p>
        </p:txBody>
      </p:sp>
      <p:pic>
        <p:nvPicPr>
          <p:cNvPr id="29700" name="Picture 4" descr="Jerry Benjami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3" b="12833"/>
          <a:stretch>
            <a:fillRect/>
          </a:stretch>
        </p:blipFill>
        <p:spPr/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1188" y="2636838"/>
            <a:ext cx="3581400" cy="2062162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FFFF"/>
                </a:solidFill>
                <a:ea typeface="SimSun" charset="0"/>
                <a:cs typeface="SimSun" charset="0"/>
              </a:rPr>
              <a:t>“</a:t>
            </a:r>
            <a:r>
              <a:rPr lang="en-US" altLang="zh-CN" sz="3200" b="1">
                <a:solidFill>
                  <a:srgbClr val="FFFFFF"/>
                </a:solidFill>
                <a:latin typeface="楷体" charset="0"/>
                <a:cs typeface="楷体" charset="0"/>
              </a:rPr>
              <a:t>第</a:t>
            </a:r>
            <a:r>
              <a:rPr lang="zh-CN" altLang="en-US" sz="3200" b="1">
                <a:solidFill>
                  <a:srgbClr val="FFFFFF"/>
                </a:solidFill>
                <a:latin typeface="楷体" charset="0"/>
                <a:cs typeface="楷体" charset="0"/>
              </a:rPr>
              <a:t>一</a:t>
            </a:r>
            <a:r>
              <a:rPr lang="zh-TW" altLang="en-US" sz="3200" b="1">
                <a:solidFill>
                  <a:srgbClr val="FFFFFF"/>
                </a:solidFill>
                <a:latin typeface="楷体" charset="0"/>
                <a:cs typeface="楷体" charset="0"/>
              </a:rPr>
              <a:t>节</a:t>
            </a:r>
            <a:r>
              <a:rPr lang="zh-CN" altLang="en-US" sz="3200" b="1">
                <a:solidFill>
                  <a:srgbClr val="FFFFFF"/>
                </a:solidFill>
                <a:latin typeface="楷体" charset="0"/>
                <a:cs typeface="楷体" charset="0"/>
              </a:rPr>
              <a:t>使我受</a:t>
            </a:r>
            <a:r>
              <a:rPr lang="zh-TW" altLang="en-US" sz="3200" b="1">
                <a:solidFill>
                  <a:srgbClr val="FFFFFF"/>
                </a:solidFill>
                <a:latin typeface="楷体" charset="0"/>
                <a:cs typeface="楷体" charset="0"/>
              </a:rPr>
              <a:t>惊</a:t>
            </a:r>
            <a:r>
              <a:rPr lang="en-US" altLang="zh-CN" sz="3200" b="1">
                <a:solidFill>
                  <a:srgbClr val="FFFFFF"/>
                </a:solidFill>
                <a:latin typeface="楷体" charset="0"/>
                <a:cs typeface="楷体" charset="0"/>
              </a:rPr>
              <a:t>,” Jerry 回</a:t>
            </a:r>
            <a:r>
              <a:rPr lang="zh-TW" altLang="en-US" sz="3200" b="1">
                <a:solidFill>
                  <a:srgbClr val="FFFFFF"/>
                </a:solidFill>
                <a:latin typeface="楷体" charset="0"/>
                <a:cs typeface="楷体" charset="0"/>
              </a:rPr>
              <a:t>顾</a:t>
            </a:r>
            <a:r>
              <a:rPr lang="zh-CN" altLang="en-US" sz="3200" b="1">
                <a:solidFill>
                  <a:srgbClr val="FFFFFF"/>
                </a:solidFill>
                <a:latin typeface="楷体" charset="0"/>
                <a:cs typeface="楷体" charset="0"/>
              </a:rPr>
              <a:t>  “</a:t>
            </a:r>
            <a:r>
              <a:rPr lang="en-US" altLang="zh-CN" sz="3200" b="1">
                <a:solidFill>
                  <a:srgbClr val="FFFFFF"/>
                </a:solidFill>
                <a:latin typeface="楷体" charset="0"/>
                <a:cs typeface="楷体" charset="0"/>
              </a:rPr>
              <a:t>他</a:t>
            </a:r>
            <a:r>
              <a:rPr lang="zh-TW" altLang="en-US" sz="3200" b="1">
                <a:solidFill>
                  <a:srgbClr val="FFFFFF"/>
                </a:solidFill>
                <a:latin typeface="楷体" charset="0"/>
                <a:cs typeface="楷体" charset="0"/>
              </a:rPr>
              <a:t>说</a:t>
            </a:r>
            <a:r>
              <a:rPr lang="zh-CN" altLang="en-US" sz="3200" b="1">
                <a:solidFill>
                  <a:srgbClr val="FFFFFF"/>
                </a:solidFill>
                <a:latin typeface="楷体" charset="0"/>
                <a:cs typeface="楷体" charset="0"/>
              </a:rPr>
              <a:t>耶稣和我的祖先</a:t>
            </a:r>
            <a:r>
              <a:rPr lang="en-US" altLang="zh-CN" sz="3200" b="1">
                <a:solidFill>
                  <a:srgbClr val="FFFFFF"/>
                </a:solidFill>
                <a:latin typeface="楷体" charset="0"/>
                <a:cs typeface="楷体" charset="0"/>
              </a:rPr>
              <a:t>有</a:t>
            </a:r>
            <a:r>
              <a:rPr lang="zh-TW" altLang="en-US" sz="3200" b="1">
                <a:solidFill>
                  <a:srgbClr val="FFFFFF"/>
                </a:solidFill>
                <a:latin typeface="楷体" charset="0"/>
                <a:cs typeface="楷体" charset="0"/>
              </a:rPr>
              <a:t>亲</a:t>
            </a:r>
            <a:r>
              <a:rPr lang="zh-CN" altLang="en-US" sz="3200" b="1">
                <a:solidFill>
                  <a:srgbClr val="FFFFFF"/>
                </a:solidFill>
                <a:latin typeface="楷体" charset="0"/>
                <a:cs typeface="楷体" charset="0"/>
              </a:rPr>
              <a:t>戚</a:t>
            </a:r>
            <a:r>
              <a:rPr lang="zh-TW" altLang="en-US" sz="3200" b="1">
                <a:solidFill>
                  <a:srgbClr val="FFFFFF"/>
                </a:solidFill>
                <a:latin typeface="楷体" charset="0"/>
                <a:cs typeface="楷体" charset="0"/>
              </a:rPr>
              <a:t>关系</a:t>
            </a:r>
            <a:r>
              <a:rPr lang="en-US" altLang="zh-CN" sz="3200" b="1">
                <a:solidFill>
                  <a:srgbClr val="FFFFFF"/>
                </a:solidFill>
                <a:latin typeface="楷体" charset="0"/>
                <a:cs typeface="楷体" charset="0"/>
              </a:rPr>
              <a:t>.”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bible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" b="2583"/>
          <a:stretch>
            <a:fillRect/>
          </a:stretch>
        </p:blipFill>
        <p:spPr bwMode="auto">
          <a:xfrm>
            <a:off x="-55563" y="73025"/>
            <a:ext cx="5387976" cy="668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5224" y="116510"/>
            <a:ext cx="9199224" cy="1281597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srgbClr val="FFFFFF"/>
                </a:solidFill>
                <a:effectLst>
                  <a:glow rad="152400">
                    <a:schemeClr val="tx1">
                      <a:alpha val="91000"/>
                    </a:schemeClr>
                  </a:glow>
                </a:effectLst>
                <a:ea typeface="+mj-ea"/>
                <a:cs typeface="+mj-cs"/>
              </a:rPr>
              <a:t>怎么有幻想力的来观察</a:t>
            </a:r>
            <a:endParaRPr lang="en-US" sz="6000" b="1" dirty="0">
              <a:solidFill>
                <a:srgbClr val="FFFFFF"/>
              </a:solidFill>
              <a:effectLst>
                <a:glow rad="152400">
                  <a:schemeClr val="tx1">
                    <a:alpha val="91000"/>
                  </a:schemeClr>
                </a:glow>
              </a:effectLst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61384" y="1243223"/>
            <a:ext cx="7582616" cy="551125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66800" indent="-1066800" algn="l" fontAlgn="auto">
              <a:spcAft>
                <a:spcPts val="0"/>
              </a:spcAft>
              <a:buFont typeface="+mj-ea"/>
              <a:buAutoNum type="circleNumDbPlain"/>
              <a:defRPr/>
            </a:pPr>
            <a:r>
              <a:rPr lang="zh-CN" altLang="en-US" sz="4000" b="1" dirty="0" smtClean="0">
                <a:solidFill>
                  <a:srgbClr val="FFFFFF"/>
                </a:solidFill>
                <a:effectLst>
                  <a:glow rad="152400">
                    <a:schemeClr val="tx1">
                      <a:alpha val="91000"/>
                    </a:schemeClr>
                  </a:glow>
                </a:effectLst>
              </a:rPr>
              <a:t>不同的翻译</a:t>
            </a:r>
            <a:endParaRPr lang="en-US" sz="4000" b="1" dirty="0" smtClean="0">
              <a:solidFill>
                <a:srgbClr val="FFFFFF"/>
              </a:solidFill>
              <a:effectLst>
                <a:glow rad="152400">
                  <a:schemeClr val="tx1">
                    <a:alpha val="91000"/>
                  </a:schemeClr>
                </a:glow>
              </a:effectLst>
            </a:endParaRPr>
          </a:p>
          <a:p>
            <a:pPr marL="1066800" indent="-1066800" algn="l" fontAlgn="auto">
              <a:spcAft>
                <a:spcPts val="0"/>
              </a:spcAft>
              <a:buFont typeface="+mj-ea"/>
              <a:buAutoNum type="circleNumDbPlain"/>
              <a:defRPr/>
            </a:pPr>
            <a:r>
              <a:rPr lang="zh-CN" altLang="en-US" sz="4000" b="1" dirty="0" smtClean="0">
                <a:solidFill>
                  <a:srgbClr val="FFFFFF"/>
                </a:solidFill>
                <a:effectLst>
                  <a:glow rad="152400">
                    <a:schemeClr val="tx1">
                      <a:alpha val="91000"/>
                    </a:schemeClr>
                  </a:glow>
                </a:effectLst>
              </a:rPr>
              <a:t>重写经文</a:t>
            </a:r>
            <a:endParaRPr lang="en-US" sz="4000" b="1" dirty="0" smtClean="0">
              <a:solidFill>
                <a:srgbClr val="FFFFFF"/>
              </a:solidFill>
              <a:effectLst>
                <a:glow rad="152400">
                  <a:schemeClr val="tx1">
                    <a:alpha val="91000"/>
                  </a:schemeClr>
                </a:glow>
              </a:effectLst>
            </a:endParaRPr>
          </a:p>
          <a:p>
            <a:pPr marL="1066800" indent="-1066800" algn="l" fontAlgn="auto">
              <a:spcAft>
                <a:spcPts val="0"/>
              </a:spcAft>
              <a:buFont typeface="+mj-ea"/>
              <a:buAutoNum type="circleNumDbPlain"/>
              <a:defRPr/>
            </a:pPr>
            <a:r>
              <a:rPr lang="zh-CN" altLang="en-US" sz="4000" b="1" dirty="0" smtClean="0">
                <a:solidFill>
                  <a:srgbClr val="FFFFFF"/>
                </a:solidFill>
                <a:effectLst>
                  <a:glow rad="152400">
                    <a:schemeClr val="tx1">
                      <a:alpha val="91000"/>
                    </a:schemeClr>
                  </a:glow>
                </a:effectLst>
              </a:rPr>
              <a:t>不同语言</a:t>
            </a:r>
            <a:endParaRPr lang="en-US" sz="4000" b="1" dirty="0" smtClean="0">
              <a:solidFill>
                <a:srgbClr val="FFFFFF"/>
              </a:solidFill>
              <a:effectLst>
                <a:glow rad="152400">
                  <a:schemeClr val="tx1">
                    <a:alpha val="91000"/>
                  </a:schemeClr>
                </a:glow>
              </a:effectLst>
            </a:endParaRPr>
          </a:p>
          <a:p>
            <a:pPr marL="1066800" indent="-1066800" algn="l" fontAlgn="auto">
              <a:spcAft>
                <a:spcPts val="0"/>
              </a:spcAft>
              <a:buFont typeface="+mj-ea"/>
              <a:buAutoNum type="circleNumDbPlain"/>
              <a:defRPr/>
            </a:pPr>
            <a:r>
              <a:rPr lang="zh-CN" altLang="en-US" sz="4000" b="1" dirty="0" smtClean="0">
                <a:solidFill>
                  <a:srgbClr val="FFFFFF"/>
                </a:solidFill>
                <a:effectLst>
                  <a:glow rad="152400">
                    <a:schemeClr val="tx1">
                      <a:alpha val="91000"/>
                    </a:schemeClr>
                  </a:glow>
                </a:effectLst>
              </a:rPr>
              <a:t>朗读</a:t>
            </a:r>
            <a:endParaRPr lang="en-US" sz="4000" b="1" dirty="0" smtClean="0">
              <a:solidFill>
                <a:srgbClr val="FFFFFF"/>
              </a:solidFill>
              <a:effectLst>
                <a:glow rad="152400">
                  <a:schemeClr val="tx1">
                    <a:alpha val="91000"/>
                  </a:schemeClr>
                </a:glow>
              </a:effectLst>
            </a:endParaRPr>
          </a:p>
          <a:p>
            <a:pPr marL="1066800" indent="-1066800" algn="l" fontAlgn="auto">
              <a:spcAft>
                <a:spcPts val="0"/>
              </a:spcAft>
              <a:buFont typeface="+mj-ea"/>
              <a:buAutoNum type="circleNumDbPlain"/>
              <a:defRPr/>
            </a:pPr>
            <a:r>
              <a:rPr lang="zh-CN" altLang="en-US" sz="4000" b="1" dirty="0" smtClean="0">
                <a:solidFill>
                  <a:srgbClr val="FFFFFF"/>
                </a:solidFill>
                <a:effectLst>
                  <a:glow rad="152400">
                    <a:schemeClr val="tx1">
                      <a:alpha val="91000"/>
                    </a:schemeClr>
                  </a:glow>
                </a:effectLst>
              </a:rPr>
              <a:t>改换环境</a:t>
            </a:r>
            <a:endParaRPr lang="en-US" sz="4000" b="1" dirty="0" smtClean="0">
              <a:solidFill>
                <a:srgbClr val="FFFFFF"/>
              </a:solidFill>
              <a:effectLst>
                <a:glow rad="152400">
                  <a:schemeClr val="tx1">
                    <a:alpha val="91000"/>
                  </a:schemeClr>
                </a:glow>
              </a:effectLst>
            </a:endParaRPr>
          </a:p>
          <a:p>
            <a:pPr marL="1066800" indent="-1066800" algn="l" fontAlgn="auto">
              <a:spcAft>
                <a:spcPts val="0"/>
              </a:spcAft>
              <a:buFont typeface="+mj-ea"/>
              <a:buAutoNum type="circleNumDbPlain"/>
              <a:defRPr/>
            </a:pPr>
            <a:r>
              <a:rPr lang="en-US" sz="4000" b="1" dirty="0" err="1" smtClean="0">
                <a:solidFill>
                  <a:srgbClr val="FFFFFF"/>
                </a:solidFill>
                <a:effectLst>
                  <a:glow rad="152400">
                    <a:schemeClr val="tx1">
                      <a:alpha val="91000"/>
                    </a:schemeClr>
                  </a:glow>
                </a:effectLst>
              </a:rPr>
              <a:t>Faithcomesbyhearing.com</a:t>
            </a:r>
            <a:endParaRPr lang="en-US" sz="4000" b="1" dirty="0" smtClean="0">
              <a:solidFill>
                <a:srgbClr val="FFFFFF"/>
              </a:solidFill>
              <a:effectLst>
                <a:glow rad="152400">
                  <a:schemeClr val="tx1">
                    <a:alpha val="91000"/>
                  </a:schemeClr>
                </a:glow>
              </a:effectLst>
            </a:endParaRPr>
          </a:p>
          <a:p>
            <a:pPr marL="1066800" indent="-1066800" algn="l" fontAlgn="auto">
              <a:spcAft>
                <a:spcPts val="0"/>
              </a:spcAft>
              <a:buFont typeface="+mj-ea"/>
              <a:buAutoNum type="circleNumDbPlain"/>
              <a:defRPr/>
            </a:pPr>
            <a:r>
              <a:rPr lang="en-US" sz="4000" b="1" dirty="0" smtClean="0">
                <a:solidFill>
                  <a:srgbClr val="FFFFFF"/>
                </a:solidFill>
                <a:effectLst>
                  <a:glow rad="152400">
                    <a:schemeClr val="tx1">
                      <a:alpha val="91000"/>
                    </a:schemeClr>
                  </a:glow>
                </a:effectLst>
              </a:rPr>
              <a:t>DVD: </a:t>
            </a:r>
            <a:r>
              <a:rPr lang="zh-CN" altLang="en-US" sz="4000" b="1" smtClean="0">
                <a:solidFill>
                  <a:srgbClr val="FFFFFF"/>
                </a:solidFill>
                <a:effectLst>
                  <a:glow rad="152400">
                    <a:schemeClr val="tx1">
                      <a:alpha val="91000"/>
                    </a:schemeClr>
                  </a:glow>
                </a:effectLst>
              </a:rPr>
              <a:t>视觉圣经</a:t>
            </a:r>
            <a:r>
              <a:rPr lang="en-US" sz="4000" b="1" dirty="0" smtClean="0">
                <a:solidFill>
                  <a:srgbClr val="FFFFFF"/>
                </a:solidFill>
                <a:effectLst>
                  <a:glow rad="152400">
                    <a:schemeClr val="tx1">
                      <a:alpha val="91000"/>
                    </a:schemeClr>
                  </a:glow>
                </a:effectLst>
              </a:rPr>
              <a:t> (</a:t>
            </a:r>
            <a:r>
              <a:rPr lang="zh-CN" altLang="en-US" sz="4000" b="1" dirty="0" smtClean="0">
                <a:solidFill>
                  <a:srgbClr val="FFFFFF"/>
                </a:solidFill>
                <a:effectLst>
                  <a:glow rad="152400">
                    <a:schemeClr val="tx1">
                      <a:alpha val="91000"/>
                    </a:schemeClr>
                  </a:glow>
                </a:effectLst>
              </a:rPr>
              <a:t>马太</a:t>
            </a:r>
            <a:r>
              <a:rPr lang="en-US" sz="4000" b="1" dirty="0" smtClean="0">
                <a:solidFill>
                  <a:srgbClr val="FFFFFF"/>
                </a:solidFill>
                <a:effectLst>
                  <a:glow rad="152400">
                    <a:schemeClr val="tx1">
                      <a:alpha val="91000"/>
                    </a:schemeClr>
                  </a:glow>
                </a:effectLst>
              </a:rPr>
              <a:t>., </a:t>
            </a:r>
            <a:r>
              <a:rPr lang="zh-CN" altLang="en-US" sz="4000" b="1" dirty="0" smtClean="0">
                <a:solidFill>
                  <a:srgbClr val="FFFFFF"/>
                </a:solidFill>
                <a:effectLst>
                  <a:glow rad="152400">
                    <a:schemeClr val="tx1">
                      <a:alpha val="91000"/>
                    </a:schemeClr>
                  </a:glow>
                </a:effectLst>
              </a:rPr>
              <a:t>使徒</a:t>
            </a:r>
            <a:r>
              <a:rPr lang="en-US" sz="4000" b="1" dirty="0" smtClean="0">
                <a:solidFill>
                  <a:srgbClr val="FFFFFF"/>
                </a:solidFill>
                <a:effectLst>
                  <a:glow rad="152400">
                    <a:schemeClr val="tx1">
                      <a:alpha val="91000"/>
                    </a:schemeClr>
                  </a:glow>
                </a:effectLst>
              </a:rPr>
              <a:t>)</a:t>
            </a:r>
          </a:p>
          <a:p>
            <a:pPr marL="1066800" indent="-1066800" algn="l" fontAlgn="auto">
              <a:spcAft>
                <a:spcPts val="0"/>
              </a:spcAft>
              <a:buFont typeface="+mj-ea"/>
              <a:buAutoNum type="circleNumDbPlain"/>
              <a:defRPr/>
            </a:pPr>
            <a:r>
              <a:rPr lang="zh-CN" altLang="en-US" sz="4000" b="1" dirty="0" smtClean="0">
                <a:solidFill>
                  <a:srgbClr val="FFFFFF"/>
                </a:solidFill>
                <a:effectLst>
                  <a:glow rad="152400">
                    <a:schemeClr val="tx1">
                      <a:alpha val="91000"/>
                    </a:schemeClr>
                  </a:glow>
                </a:effectLst>
              </a:rPr>
              <a:t>依照年月顺序来读</a:t>
            </a:r>
            <a:endParaRPr lang="en-US" sz="4000" b="1" dirty="0">
              <a:solidFill>
                <a:srgbClr val="FFFFFF"/>
              </a:solidFill>
              <a:effectLst>
                <a:glow rad="152400">
                  <a:schemeClr val="tx1">
                    <a:alpha val="91000"/>
                  </a:schemeClr>
                </a:glow>
              </a:effectLst>
            </a:endParaRPr>
          </a:p>
        </p:txBody>
      </p:sp>
      <p:sp>
        <p:nvSpPr>
          <p:cNvPr id="37893" name="Text Box 22"/>
          <p:cNvSpPr txBox="1">
            <a:spLocks noChangeArrowheads="1"/>
          </p:cNvSpPr>
          <p:nvPr/>
        </p:nvSpPr>
        <p:spPr bwMode="auto">
          <a:xfrm>
            <a:off x="8167688" y="100013"/>
            <a:ext cx="698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b="1">
                <a:solidFill>
                  <a:srgbClr val="FFFFFF"/>
                </a:solidFill>
                <a:cs typeface="Arial" charset="0"/>
              </a:rPr>
              <a:t>22a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 descr="BSD logo 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t="9731" r="1733" b="3699"/>
          <a:stretch>
            <a:fillRect/>
          </a:stretch>
        </p:blipFill>
        <p:spPr bwMode="auto">
          <a:xfrm>
            <a:off x="668338" y="288925"/>
            <a:ext cx="78644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zh-CN" altLang="en-US" sz="4000" b="1">
                <a:solidFill>
                  <a:srgbClr val="FFFFFF"/>
                </a:solidFill>
                <a:ea typeface="SimSun" charset="0"/>
              </a:rPr>
              <a:t>免费获得该讲解</a:t>
            </a:r>
            <a:r>
              <a:rPr lang="en-US" altLang="ja-JP" sz="4000" b="1">
                <a:solidFill>
                  <a:srgbClr val="FFFFFF"/>
                </a:solidFill>
                <a:ea typeface="Arial" charset="0"/>
                <a:cs typeface="Arial" charset="0"/>
              </a:rPr>
              <a:t>!</a:t>
            </a:r>
            <a:endParaRPr lang="en-US" sz="1400" b="1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596900" y="2133600"/>
            <a:ext cx="7912100" cy="3292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hangingPunct="0">
              <a:spcBef>
                <a:spcPct val="50000"/>
              </a:spcBef>
              <a:defRPr/>
            </a:pPr>
            <a:r>
              <a:rPr lang="zh-CN" altLang="en-US" sz="10500" b="1">
                <a:solidFill>
                  <a:srgbClr val="FFFFFF"/>
                </a:solidFill>
                <a:ea typeface="SimSun" charset="0"/>
                <a:cs typeface="SimSun" charset="0"/>
              </a:rPr>
              <a:t>圣经学习</a:t>
            </a:r>
            <a:br>
              <a:rPr lang="zh-CN" altLang="en-US" sz="10500" b="1">
                <a:solidFill>
                  <a:srgbClr val="FFFFFF"/>
                </a:solidFill>
                <a:ea typeface="SimSun" charset="0"/>
                <a:cs typeface="SimSun" charset="0"/>
              </a:rPr>
            </a:br>
            <a:r>
              <a:rPr lang="zh-CN" altLang="en-US" sz="10500" b="1">
                <a:solidFill>
                  <a:srgbClr val="FFFFFF"/>
                </a:solidFill>
                <a:ea typeface="SimSun" charset="0"/>
                <a:cs typeface="SimSun" charset="0"/>
              </a:rPr>
              <a:t>下载</a:t>
            </a:r>
          </a:p>
        </p:txBody>
      </p:sp>
      <p:sp>
        <p:nvSpPr>
          <p:cNvPr id="5632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891338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圣经学习链接地址</a:t>
            </a:r>
            <a:r>
              <a:rPr lang="zh-CN" altLang="en-US" sz="3200" b="1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ja-JP" sz="3200" b="1">
                <a:solidFill>
                  <a:srgbClr val="FFFFFF"/>
                </a:solidFill>
                <a:latin typeface="Arial" charset="0"/>
              </a:rPr>
              <a:t>biblestudydownloads.com</a:t>
            </a:r>
            <a:endParaRPr lang="en-US" sz="11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6325" name="Rectangle 1026"/>
          <p:cNvSpPr txBox="1">
            <a:spLocks noChangeArrowheads="1"/>
          </p:cNvSpPr>
          <p:nvPr/>
        </p:nvSpPr>
        <p:spPr bwMode="auto">
          <a:xfrm>
            <a:off x="19050" y="6124575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FFFFF"/>
                </a:solidFill>
                <a:ea typeface="SimSun" charset="0"/>
                <a:cs typeface="SimSun" charset="0"/>
              </a:rPr>
              <a:t>圣经研读材料链接地址</a:t>
            </a:r>
            <a:r>
              <a:rPr lang="zh-CN" altLang="en-US" sz="2800" b="1">
                <a:solidFill>
                  <a:srgbClr val="FFFFFF"/>
                </a:solidFill>
                <a:ea typeface="MS PGothic" charset="0"/>
                <a:cs typeface="MS PGothic" charset="0"/>
              </a:rPr>
              <a:t> </a:t>
            </a:r>
            <a:r>
              <a:rPr lang="en-US" altLang="ja-JP" sz="3200" b="1">
                <a:solidFill>
                  <a:srgbClr val="FFFFFF"/>
                </a:solidFill>
                <a:ea typeface="MS PGothic" charset="0"/>
                <a:cs typeface="MS PGothic" charset="0"/>
              </a:rPr>
              <a:t>biblestudydownloads.com</a:t>
            </a:r>
            <a:endParaRPr lang="en-US" sz="1100" b="1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152</Words>
  <Application>Microsoft Macintosh PowerPoint</Application>
  <PresentationFormat>On-screen Show (4:3)</PresentationFormat>
  <Paragraphs>53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Arial</vt:lpstr>
      <vt:lpstr>ＭＳ Ｐゴシック</vt:lpstr>
      <vt:lpstr>Calibri</vt:lpstr>
      <vt:lpstr>Geneva</vt:lpstr>
      <vt:lpstr>Wingdings</vt:lpstr>
      <vt:lpstr>KaiTi</vt:lpstr>
      <vt:lpstr>SimSun</vt:lpstr>
      <vt:lpstr>楷体</vt:lpstr>
      <vt:lpstr>MS PGothic</vt:lpstr>
      <vt:lpstr>Times New Roman</vt:lpstr>
      <vt:lpstr>Office Theme</vt:lpstr>
      <vt:lpstr>4_Default Design</vt:lpstr>
      <vt:lpstr>3_Default Design</vt:lpstr>
      <vt:lpstr>5_Default Design</vt:lpstr>
      <vt:lpstr>反复耐心的读经</vt:lpstr>
      <vt:lpstr>观察经文</vt:lpstr>
      <vt:lpstr>一个纳闷的前序?</vt:lpstr>
      <vt:lpstr>怎么有幻想力的来观察</vt:lpstr>
      <vt:lpstr>圣经学习链接地址 biblestudydownloads.com</vt:lpstr>
      <vt:lpstr>PowerPoint Presentation</vt:lpstr>
    </vt:vector>
  </TitlesOfParts>
  <Company>Singapore Bible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the Bible</dc:title>
  <dc:creator>Dr Rick Griffith</dc:creator>
  <cp:lastModifiedBy>Rick Griffith</cp:lastModifiedBy>
  <cp:revision>20</cp:revision>
  <dcterms:created xsi:type="dcterms:W3CDTF">2014-09-02T15:17:34Z</dcterms:created>
  <dcterms:modified xsi:type="dcterms:W3CDTF">2015-07-02T14:00:09Z</dcterms:modified>
</cp:coreProperties>
</file>