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1.bin" ContentType="audio/unknown"/>
  <Override PartName="/ppt/media/audio2.bin" ContentType="audio/unknown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97" r:id="rId3"/>
    <p:sldMasterId id="2147483700" r:id="rId4"/>
    <p:sldMasterId id="2147483712" r:id="rId5"/>
    <p:sldMasterId id="2147483725" r:id="rId6"/>
    <p:sldMasterId id="2147483740" r:id="rId7"/>
    <p:sldMasterId id="2147483764" r:id="rId8"/>
    <p:sldMasterId id="2147483776" r:id="rId9"/>
    <p:sldMasterId id="2147483788" r:id="rId10"/>
  </p:sldMasterIdLst>
  <p:notesMasterIdLst>
    <p:notesMasterId r:id="rId37"/>
  </p:notesMasterIdLst>
  <p:sldIdLst>
    <p:sldId id="257" r:id="rId11"/>
    <p:sldId id="283" r:id="rId12"/>
    <p:sldId id="281" r:id="rId13"/>
    <p:sldId id="282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4" r:id="rId33"/>
    <p:sldId id="285" r:id="rId34"/>
    <p:sldId id="288" r:id="rId35"/>
    <p:sldId id="280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7CF02EA-9563-A24E-B555-FF2825D17730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1C70B83-2850-524A-8480-7283CA250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56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A8ED32-4227-3142-8151-FD95435D3226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053259-9D3F-0746-AC61-C098531DEA9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E315BF-E5AE-6943-96DF-28C35D4A043C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49A6BF-B9E6-8948-ADB4-2A3289B2E7EC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FAFEF5-EA60-0F45-9F04-5E7655356BE5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96C15C-FE66-604B-B80B-8FBB5E3F9D2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EA53BD-6AF8-5A43-96BD-FA8C10B3EC8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806A56-458B-F549-AC02-1985D119F9F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C28133-AF06-8C4D-9127-F66E93DE535E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3D3293-A961-4B48-ADFB-AE73B3BAEE5B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30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Bible study (bottom)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52138A-FCF3-0242-AFE6-00014F091EC6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ECF933-7C33-5441-AC99-78FA02DEDDF3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F5C180-BAE8-F94C-979D-ADF85E25318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A6AB36-DCD6-2C4B-BCED-E6DD4DB4605D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C0A1DA-2E96-0943-83B6-08436557BCD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87901" tIns="43951" rIns="87901" bIns="4395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6AB088-3CB3-F949-A922-646E3F976F2F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CC9506-5A21-4548-AD21-57575C9E4B67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32C4FD-028A-4340-9C6C-0D92E6E3B7F3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E85A111-9DB2-7F48-9E99-C05E9A6DB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2EECDCA-A6C3-6949-80A9-3EAC7D0D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117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7003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54022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0581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956627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220090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91208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1679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50424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695628A-EBFF-4645-AFC7-1313E59D3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3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7A1D90-CCAB-CE47-936A-F7D852CC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8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EAE3-EFC9-C14B-9983-908A0BB09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14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A1FE-8831-F842-A059-14F6C88CC8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43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B2C4-835C-554F-92A1-D0306F97ED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50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7764-DF5E-754B-81B3-F326EC530C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8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E3DB-4E31-524F-9BBA-12613F878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44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14F7-7C6F-4940-8747-90F22146E7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2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8FF5-FC1D-AF4D-A1DF-0FA186792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5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884BEA-4284-4F42-A307-F431724E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0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E418-0207-6C43-AC66-65CCD297C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02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5E80-E803-7541-A342-753E3635B0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4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9CCF-4FFA-3C49-A445-F65494650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155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1FF4-1090-4142-9C12-6C6E43030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72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6FA3-F1B7-C94C-BD25-79FCF7DC2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3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BF4C-0415-744F-A89A-40745112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5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B1CAA11-A7F1-3849-8A48-6B9EE198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4639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D3F2-8B65-8F4E-B7F5-BED7D8D3F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5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914F-6791-774E-B6B3-A72AC3EC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7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1BBC-A16E-EF4A-9AEF-579EBE94E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80AD8C-2654-3B4F-82C1-23EC73D04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3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F244-4E8F-5741-8329-BD4F99FCC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14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A413-FB2B-A042-96CA-D64624483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0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4E73-F33C-CB43-AF79-EF1278F1A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9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C1C5-AEC9-FD4A-BBE5-99DFA6BED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0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A91F-B4CE-804F-8DA7-7CB093D4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86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F3FD-B5AA-F541-BA89-954009BF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71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66A5-105A-404F-97C2-B84CE9C25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8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956A-C7A9-6044-A239-ABFB9C8CA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70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EFF7-6595-414B-ADBF-47B176835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9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0323-0B7E-034C-B0B0-3EA9298B1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4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F0B21D4-8C6A-7C4F-B30D-C8B073D6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AC8D-C794-3E4B-8A05-3AE4A8CB1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7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26E4-C797-6C41-A8F5-107E58E3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2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F14F-0D3B-6A4B-ABD2-1976CB756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85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A376-1C71-E84E-8D61-6E35D863D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8D76-3F4F-C446-B7B6-7BC4A494A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5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F9C6-5CC7-2B48-BB72-D821252D8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62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43ED-7E3D-B746-AC31-B1A5ED0D3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5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A32E-24C6-FC44-94D5-A5B121379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6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2043-AB45-A346-8FF7-7D2CD15E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8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BD86-C581-C846-99F4-82933525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9DD9E1-5A9D-B647-A3BB-8FA10585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7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2F98-D84C-8B41-BEC9-F89D882C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38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2ABB-FCE1-C54E-9E88-096232BEF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88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0875-67D3-8047-B63B-8CB3DAE8C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26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69AE-63EC-0841-8F91-5A6DE9E4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5A3B-04EC-1843-ACF3-C436FCAA0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80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AB58-6BEA-2048-A352-F78769C01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7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2F57-D653-5A4A-B543-783FC7538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08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5E64E-120B-184A-9020-8915E94C2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89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9F50-B617-1C4F-8310-6E1579656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4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D967-4E9F-1349-91F3-42DBAFE6D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5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885D67-FBD2-5240-B6C5-9ED55915D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5BC5-7652-B84F-949F-397058CB2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0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B094-38A3-D949-A7D1-F45BC4A4D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88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BDB4-A29E-6243-9B64-89E7F344F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35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F385-FCBD-7B4F-AA87-2474BAAC9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1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4745-FD0C-414F-9433-5DD8B44A2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92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E58B-2517-164D-962D-90E32121A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8502-4B67-E14C-824B-F12825225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962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35E1-0AE7-F845-BB2C-C716910A5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42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C9E7-14DE-B64D-BB82-38FA4DF74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FB3D-2D82-F441-92F2-EAE1DE123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4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B52D98-CCA3-8646-BAAD-92D377B88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33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06CB-1E5B-A04A-9B1B-26811429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76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D710-7B10-9845-97E9-E4DF2D05F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998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6C53-1318-1147-8274-1AB14845C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4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5B4E-F368-A946-85BE-DE13C88F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1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ahom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6176-9C87-B744-A827-5837FD824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45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EAAEC-8EA6-C843-950B-05B09A4CD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15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A8A1-9D10-0C4F-98DB-BE1F3B068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000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92BA-9CB3-394C-A8E1-278E72A40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05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6949-FC70-B44C-8CEE-FF8A5BBA1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15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24DE-DD13-2749-A47A-EBAE5496C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7A90C4A-4BF7-AA42-B2CA-C5B898EB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47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B1985-5896-1547-839A-0F6FE1C47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27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80FC-CC86-0D45-8EA0-A4494E162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41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7193-8836-5449-86B7-382505CB6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50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509E-17B8-3A42-B042-8B38662C9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88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DE87-2AE6-6B49-858E-43EEFBDEE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25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9112-B6FF-654B-B26A-95144E840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4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7214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5369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73119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5411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694E69-342E-884B-B1BE-6F846662D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32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9562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710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49014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6207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65490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9673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885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12201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6157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751851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C9AC58-5F68-C14E-88E0-2E59702D7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9728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US" sz="1600" b="1">
                <a:solidFill>
                  <a:srgbClr val="00DFCA"/>
                </a:solidFill>
                <a:latin typeface="Comic Sans MS" charset="0"/>
                <a:cs typeface="Arial" charset="0"/>
              </a:endParaRPr>
            </a:p>
          </p:txBody>
        </p:sp>
        <p:grpSp>
          <p:nvGrpSpPr>
            <p:cNvPr id="97286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75469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 wrap="none" anchor="ctr"/>
              <a:lstStyle/>
              <a:p>
                <a:pPr defTabSz="914400" eaLnBrk="0" hangingPunct="0">
                  <a:defRPr/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cs typeface="Arial"/>
                </a:endParaRPr>
              </a:p>
            </p:txBody>
          </p:sp>
          <p:sp>
            <p:nvSpPr>
              <p:cNvPr id="97292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3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4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5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6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7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8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9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0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1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2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3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4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5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6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7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8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9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0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1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2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3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287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97288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1600" b="1">
                  <a:solidFill>
                    <a:srgbClr val="00DFCA"/>
                  </a:solidFill>
                  <a:latin typeface="Comic Sans MS" charset="0"/>
                  <a:cs typeface="Arial" charset="0"/>
                </a:endParaRPr>
              </a:p>
            </p:txBody>
          </p:sp>
          <p:sp>
            <p:nvSpPr>
              <p:cNvPr id="97289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1600" b="1">
                  <a:solidFill>
                    <a:srgbClr val="00DFCA"/>
                  </a:solidFill>
                  <a:latin typeface="Comic Sans MS" charset="0"/>
                  <a:cs typeface="Arial" charset="0"/>
                </a:endParaRPr>
              </a:p>
            </p:txBody>
          </p:sp>
          <p:sp>
            <p:nvSpPr>
              <p:cNvPr id="97290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1600" b="1">
                  <a:solidFill>
                    <a:srgbClr val="00DFCA"/>
                  </a:solidFill>
                  <a:latin typeface="Comic Sans MS" charset="0"/>
                  <a:cs typeface="Arial" charset="0"/>
                </a:endParaRPr>
              </a:p>
            </p:txBody>
          </p:sp>
        </p:grpSp>
      </p:grpSp>
      <p:sp>
        <p:nvSpPr>
          <p:cNvPr id="96259" name="Text Box 32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altLang="zh-CN" sz="900" b="1" smtClean="0">
                <a:solidFill>
                  <a:srgbClr val="FFFFFF"/>
                </a:solidFill>
                <a:cs typeface="宋体" charset="0"/>
              </a:rPr>
              <a:t>© </a:t>
            </a:r>
            <a:r>
              <a:rPr lang="en-US" altLang="zh-CN" sz="1000" b="1" smtClean="0">
                <a:solidFill>
                  <a:srgbClr val="FFFFFF"/>
                </a:solidFill>
                <a:cs typeface="宋体" charset="0"/>
              </a:rPr>
              <a:t>2006</a:t>
            </a:r>
            <a:r>
              <a:rPr lang="en-US" altLang="zh-CN" sz="900" b="1" smtClean="0">
                <a:solidFill>
                  <a:srgbClr val="FFFFFF"/>
                </a:solidFill>
                <a:cs typeface="宋体" charset="0"/>
              </a:rPr>
              <a:t> TBBMI</a:t>
            </a:r>
          </a:p>
        </p:txBody>
      </p:sp>
      <p:sp>
        <p:nvSpPr>
          <p:cNvPr id="754721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8.0.03c.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E67A448-0504-4048-9BC2-87EA8E964E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112015-8703-4D4F-8D6A-B56489058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CB875A-15DD-094F-A62B-D5236707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2FBA0B-4E49-AD41-97AA-BC62CD29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3012" name="Group 102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016" name="Group 102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5958" name="Freeform 103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125959" name="Freeform 103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125960" name="Freeform 103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43022" name="Freeform 103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2" name="Freeform 103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</p:grpSp>
        <p:sp>
          <p:nvSpPr>
            <p:cNvPr id="125963" name="Freeform 103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3018" name="Freeform 103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65" name="Rectangle 103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66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7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  <p:sldLayoutId id="214748452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2A873CB-5DF2-ED46-B273-63F23AB13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5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5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6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7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8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8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8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8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8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8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918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</p:grpSp>
      <p:sp>
        <p:nvSpPr>
          <p:cNvPr id="4918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9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9148986F-4B3B-9A4E-BB43-261F07EDE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D915833-E555-9F4E-9B2F-685AF2FC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9626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US" sz="1600" b="1">
                <a:solidFill>
                  <a:srgbClr val="00DFCA"/>
                </a:solidFill>
                <a:latin typeface="Comic Sans MS" charset="0"/>
                <a:cs typeface="Arial" charset="0"/>
              </a:endParaRPr>
            </a:p>
          </p:txBody>
        </p:sp>
        <p:grpSp>
          <p:nvGrpSpPr>
            <p:cNvPr id="96262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75469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 wrap="none" anchor="ctr"/>
              <a:lstStyle/>
              <a:p>
                <a:pPr defTabSz="914400" eaLnBrk="0" hangingPunct="0">
                  <a:defRPr/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cs typeface="Arial"/>
                </a:endParaRPr>
              </a:p>
            </p:txBody>
          </p:sp>
          <p:sp>
            <p:nvSpPr>
              <p:cNvPr id="9626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6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263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9626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1600" b="1">
                  <a:solidFill>
                    <a:srgbClr val="00DFCA"/>
                  </a:solidFill>
                  <a:latin typeface="Comic Sans MS" charset="0"/>
                  <a:cs typeface="Arial" charset="0"/>
                </a:endParaRPr>
              </a:p>
            </p:txBody>
          </p:sp>
          <p:sp>
            <p:nvSpPr>
              <p:cNvPr id="96265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1600" b="1">
                  <a:solidFill>
                    <a:srgbClr val="00DFCA"/>
                  </a:solidFill>
                  <a:latin typeface="Comic Sans MS" charset="0"/>
                  <a:cs typeface="Arial" charset="0"/>
                </a:endParaRPr>
              </a:p>
            </p:txBody>
          </p:sp>
          <p:sp>
            <p:nvSpPr>
              <p:cNvPr id="96266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1600" b="1">
                  <a:solidFill>
                    <a:srgbClr val="00DFCA"/>
                  </a:solidFill>
                  <a:latin typeface="Comic Sans MS" charset="0"/>
                  <a:cs typeface="Arial" charset="0"/>
                </a:endParaRPr>
              </a:p>
            </p:txBody>
          </p:sp>
        </p:grpSp>
      </p:grpSp>
      <p:sp>
        <p:nvSpPr>
          <p:cNvPr id="95235" name="Text Box 32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altLang="zh-CN" sz="900" b="1" smtClean="0">
                <a:solidFill>
                  <a:srgbClr val="FFFFFF"/>
                </a:solidFill>
                <a:cs typeface="宋体" charset="0"/>
              </a:rPr>
              <a:t>© </a:t>
            </a:r>
            <a:r>
              <a:rPr lang="en-US" altLang="zh-CN" sz="1000" b="1" smtClean="0">
                <a:solidFill>
                  <a:srgbClr val="FFFFFF"/>
                </a:solidFill>
                <a:cs typeface="宋体" charset="0"/>
              </a:rPr>
              <a:t>2006</a:t>
            </a:r>
            <a:r>
              <a:rPr lang="en-US" altLang="zh-CN" sz="900" b="1" smtClean="0">
                <a:solidFill>
                  <a:srgbClr val="FFFFFF"/>
                </a:solidFill>
                <a:cs typeface="宋体" charset="0"/>
              </a:rPr>
              <a:t> TBBMI</a:t>
            </a:r>
          </a:p>
        </p:txBody>
      </p:sp>
      <p:sp>
        <p:nvSpPr>
          <p:cNvPr id="754721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8.0.03c.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C/%5CDocuments%20and%20Settings%5CPaul%20Chua%5CDesktop%5CMission%20Impossible%20-%20Theme%20Tune.mid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9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audio" Target="../media/audio2.bin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4" Type="http://schemas.openxmlformats.org/officeDocument/2006/relationships/image" Target="../media/image28.jpeg"/><Relationship Id="rId15" Type="http://schemas.openxmlformats.org/officeDocument/2006/relationships/image" Target="../media/image29.jpeg"/><Relationship Id="rId16" Type="http://schemas.openxmlformats.org/officeDocument/2006/relationships/image" Target="../media/image30.jpeg"/><Relationship Id="rId17" Type="http://schemas.openxmlformats.org/officeDocument/2006/relationships/image" Target="../media/image31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Layout" Target="../slideLayouts/slideLayout92.xml"/><Relationship Id="rId10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03.xml"/><Relationship Id="rId3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6477000" cy="2772996"/>
          </a:xfrm>
          <a:ln>
            <a:miter lim="800000"/>
            <a:headEnd/>
            <a:tailEnd/>
          </a:ln>
          <a:extLst/>
        </p:spPr>
        <p:txBody>
          <a:bodyPr anchor="t"/>
          <a:lstStyle/>
          <a:p>
            <a:pPr marL="630238" indent="-630238" defTabSz="4572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5400" b="1" kern="1200" smtClean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反复耐心的读经</a:t>
            </a:r>
            <a:endParaRPr lang="en-US" sz="5400" b="1" kern="1200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</a:endParaRPr>
          </a:p>
        </p:txBody>
      </p:sp>
      <p:sp>
        <p:nvSpPr>
          <p:cNvPr id="723973" name="Text Box 4"/>
          <p:cNvSpPr txBox="1">
            <a:spLocks noChangeArrowheads="1"/>
          </p:cNvSpPr>
          <p:nvPr/>
        </p:nvSpPr>
        <p:spPr bwMode="auto">
          <a:xfrm>
            <a:off x="8462246" y="44450"/>
            <a:ext cx="527007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defPPr>
              <a:defRPr lang="en-US"/>
            </a:defPPr>
            <a:lvl1pPr marL="630238" indent="-630238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rial" charset="0"/>
                <a:ea typeface="ＭＳ Ｐゴシック" charset="0"/>
                <a:cs typeface="Arial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en-US" dirty="0"/>
              <a:t>21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5961240"/>
            <a:ext cx="9160423" cy="8967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630238" indent="-6302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3200" b="1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Arial" charset="0"/>
                <a:ea typeface="ＭＳ Ｐゴシック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>
              <a:defRPr/>
            </a:pPr>
            <a:r>
              <a:rPr lang="en-US" sz="2400" dirty="0"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Dr Rick Griffith,</a:t>
            </a:r>
            <a:r>
              <a:rPr lang="en-US" sz="2400" dirty="0" smtClean="0"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 </a:t>
            </a:r>
            <a:r>
              <a:rPr lang="zh-CN" altLang="en-US" sz="2400" dirty="0" smtClean="0"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新加坡神学院</a:t>
            </a:r>
            <a:endParaRPr lang="en-US" sz="2400" dirty="0" smtClean="0">
              <a:effectLst>
                <a:glow rad="317500">
                  <a:srgbClr val="000000">
                    <a:alpha val="91000"/>
                  </a:srgbClr>
                </a:glow>
              </a:effectLst>
              <a:cs typeface="Arial"/>
            </a:endParaRPr>
          </a:p>
          <a:p>
            <a:pPr algn="ctr">
              <a:defRPr/>
            </a:pPr>
            <a:r>
              <a:rPr lang="en-US" sz="2400" dirty="0"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Biblestudydownloads.com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1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7188" y="2895600"/>
            <a:ext cx="8534400" cy="1323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TW" sz="4000" b="1" smtClean="0">
                <a:solidFill>
                  <a:srgbClr val="FFFFFF"/>
                </a:solidFill>
                <a:cs typeface="Arial" charset="0"/>
              </a:rPr>
              <a:t>2 </a:t>
            </a:r>
            <a:r>
              <a:rPr lang="zh-TW" altLang="en-US" sz="4000" b="1" smtClean="0">
                <a:solidFill>
                  <a:srgbClr val="FFFFFF"/>
                </a:solidFill>
                <a:cs typeface="Arial" charset="0"/>
              </a:rPr>
              <a:t>耶和华的作为伟大， 喜爱他作为的人都努力查究。</a:t>
            </a:r>
            <a:endParaRPr lang="en-US" sz="4000" b="1" smtClean="0">
              <a:solidFill>
                <a:srgbClr val="FFFFFF"/>
              </a:solidFill>
              <a:ea typeface="ヒラギノ角ゴ Pro W3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0"/>
            <a:ext cx="6981825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94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9888" y="1871663"/>
            <a:ext cx="8534400" cy="1323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TW" sz="4000" b="1" smtClean="0">
                <a:solidFill>
                  <a:srgbClr val="FFFFFF"/>
                </a:solidFill>
                <a:cs typeface="Arial" charset="0"/>
              </a:rPr>
              <a:t>3 </a:t>
            </a:r>
            <a:r>
              <a:rPr lang="zh-TW" altLang="en-US" sz="4000" b="1" smtClean="0">
                <a:solidFill>
                  <a:srgbClr val="FFFFFF"/>
                </a:solidFill>
                <a:cs typeface="Arial" charset="0"/>
              </a:rPr>
              <a:t>他的作为满有尊荣和威严， 他的公义永远长存。</a:t>
            </a:r>
            <a:endParaRPr lang="en-US" sz="4000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0"/>
            <a:ext cx="6981825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2yellowroses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3063" y="1871663"/>
            <a:ext cx="8610600" cy="1323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TW" sz="4000" b="1" smtClean="0">
                <a:solidFill>
                  <a:srgbClr val="FFFFFF"/>
                </a:solidFill>
                <a:cs typeface="Arial" charset="0"/>
              </a:rPr>
              <a:t>4 </a:t>
            </a:r>
            <a:r>
              <a:rPr lang="zh-TW" altLang="en-US" sz="4000" b="1" smtClean="0">
                <a:solidFill>
                  <a:srgbClr val="FFFFFF"/>
                </a:solidFill>
                <a:cs typeface="Arial" charset="0"/>
              </a:rPr>
              <a:t>他使人记念他所行的奇事； 耶和华有恩典， 有怜悯。</a:t>
            </a:r>
            <a:endParaRPr lang="en-US" sz="4000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0"/>
            <a:ext cx="6981825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lillyflrs1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1871663"/>
            <a:ext cx="8610600" cy="1323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TW" sz="4000" b="1" smtClean="0">
                <a:solidFill>
                  <a:srgbClr val="FFFFFF"/>
                </a:solidFill>
                <a:cs typeface="Arial" charset="0"/>
              </a:rPr>
              <a:t>5 </a:t>
            </a:r>
            <a:r>
              <a:rPr lang="zh-TW" altLang="en-US" sz="4000" b="1" smtClean="0">
                <a:solidFill>
                  <a:srgbClr val="FFFFFF"/>
                </a:solidFill>
                <a:cs typeface="Arial" charset="0"/>
              </a:rPr>
              <a:t>他赐粮食给敬畏他的人； 他永远记念自己的约。</a:t>
            </a:r>
            <a:endParaRPr lang="en-US" sz="4000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0"/>
            <a:ext cx="6981825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mtn&amp;moo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206875" y="1082675"/>
            <a:ext cx="4800600" cy="19383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TW" sz="4000" b="1" smtClean="0">
                <a:solidFill>
                  <a:srgbClr val="FFFFFF"/>
                </a:solidFill>
                <a:cs typeface="Arial" charset="0"/>
              </a:rPr>
              <a:t>6 </a:t>
            </a:r>
            <a:r>
              <a:rPr lang="zh-TW" altLang="en-US" sz="4000" b="1" smtClean="0">
                <a:solidFill>
                  <a:srgbClr val="FFFFFF"/>
                </a:solidFill>
                <a:cs typeface="Arial" charset="0"/>
              </a:rPr>
              <a:t>他向自己的子民彰显大能的作为， 把列国赐给他们为业。</a:t>
            </a:r>
            <a:endParaRPr lang="en-US" sz="4000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0"/>
            <a:ext cx="6981825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Mountain Scene 06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4475" y="4789488"/>
            <a:ext cx="8686800" cy="1323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TW" sz="4000" b="1" smtClean="0">
                <a:solidFill>
                  <a:srgbClr val="FFFFFF"/>
                </a:solidFill>
                <a:cs typeface="Arial" charset="0"/>
              </a:rPr>
              <a:t>7 </a:t>
            </a:r>
            <a:r>
              <a:rPr lang="zh-TW" altLang="en-US" sz="4000" b="1" smtClean="0">
                <a:solidFill>
                  <a:srgbClr val="FFFFFF"/>
                </a:solidFill>
                <a:cs typeface="Arial" charset="0"/>
              </a:rPr>
              <a:t>他手所作的都是诚实和公正； 他的训词都是可信靠的。</a:t>
            </a:r>
            <a:endParaRPr lang="en-US" sz="4000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0"/>
            <a:ext cx="6981825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1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7975" y="1676400"/>
            <a:ext cx="8686800" cy="1323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zh-TW" altLang="en-US" sz="4000" b="1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zh-TW" sz="4000" b="1" smtClean="0">
                <a:solidFill>
                  <a:srgbClr val="FFFFFF"/>
                </a:solidFill>
                <a:cs typeface="Arial" charset="0"/>
              </a:rPr>
              <a:t>8 </a:t>
            </a:r>
            <a:r>
              <a:rPr lang="zh-TW" altLang="en-US" sz="4000" b="1" smtClean="0">
                <a:solidFill>
                  <a:srgbClr val="FFFFFF"/>
                </a:solidFill>
                <a:cs typeface="Arial" charset="0"/>
              </a:rPr>
              <a:t>他的训词是永远确定的， 是按着信实和正直制订的。</a:t>
            </a:r>
            <a:endParaRPr lang="en-US" sz="4000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0"/>
            <a:ext cx="6981825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94040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981200"/>
            <a:ext cx="8686800" cy="1323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TW" sz="4000" b="1" smtClean="0">
                <a:solidFill>
                  <a:srgbClr val="FFFFFF"/>
                </a:solidFill>
              </a:rPr>
              <a:t>9 </a:t>
            </a:r>
            <a:r>
              <a:rPr lang="zh-TW" altLang="en-US" sz="4000" b="1" smtClean="0">
                <a:solidFill>
                  <a:srgbClr val="FFFFFF"/>
                </a:solidFill>
              </a:rPr>
              <a:t>他向自己的子民施行救赎； 他命定自己的约， 直到永远；他的名神圣可畏。</a:t>
            </a: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0"/>
            <a:ext cx="6981825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9402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4475" y="3756025"/>
            <a:ext cx="8686800" cy="19399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TW" sz="4000" b="1" smtClean="0">
                <a:solidFill>
                  <a:srgbClr val="FFFFFF"/>
                </a:solidFill>
              </a:rPr>
              <a:t>10   </a:t>
            </a:r>
            <a:r>
              <a:rPr lang="zh-TW" altLang="en-US" sz="4000" b="1" smtClean="0">
                <a:solidFill>
                  <a:srgbClr val="FFFFFF"/>
                </a:solidFill>
              </a:rPr>
              <a:t>敬畏耶和华是智慧的开端； 凡是这样行的都是明智的。耶和华该受讚美， 直到永远。</a:t>
            </a: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5700" y="0"/>
            <a:ext cx="6981825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AutoShape 9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048000" y="6096000"/>
            <a:ext cx="1066800" cy="7620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280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135170" name="Picture 7" descr="joshua_jericho_bible_hero_pos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4765675" y="271463"/>
            <a:ext cx="4262438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HT" altLang="en-US" sz="3600" b="1" kern="1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41275" dist="12700" dir="12000096" algn="tl" rotWithShape="0">
                    <a:srgbClr val="000000">
                      <a:alpha val="39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的使命</a:t>
            </a:r>
            <a:endParaRPr lang="en-US" sz="3600" b="1" kern="10">
              <a:ln w="315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41275" dist="12700" dir="12000096" algn="tl" rotWithShape="0">
                  <a:srgbClr val="000000">
                    <a:alpha val="39998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 rot="277281">
            <a:off x="1981200" y="2286000"/>
            <a:ext cx="6783388" cy="3144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099971" lon="1500000" rev="0"/>
              </a:camera>
              <a:lightRig rig="legacyHarsh4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HT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  <a:ea typeface="Impact"/>
                <a:cs typeface="Impact"/>
              </a:rPr>
              <a:t>不可能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435475" y="4306888"/>
            <a:ext cx="4632325" cy="2124075"/>
          </a:xfrm>
        </p:spPr>
        <p:txBody>
          <a:bodyPr/>
          <a:lstStyle/>
          <a:p>
            <a:pPr>
              <a:defRPr/>
            </a:pPr>
            <a:r>
              <a:rPr lang="en-US" sz="4800">
                <a:latin typeface="Arial" charset="0"/>
                <a:ea typeface="ＭＳ Ｐゴシック" charset="0"/>
                <a:cs typeface="Arial" charset="0"/>
              </a:rPr>
              <a:t>25</a:t>
            </a:r>
            <a:r>
              <a:rPr lang="zh-CN" altLang="en-US" sz="4800">
                <a:latin typeface="Garamond" charset="0"/>
                <a:ea typeface="ＭＳ Ｐゴシック" charset="0"/>
                <a:cs typeface="ＭＳ Ｐゴシック" charset="0"/>
              </a:rPr>
              <a:t>经文观察</a:t>
            </a:r>
            <a:br>
              <a:rPr lang="zh-CN" altLang="en-US" sz="480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4800">
                <a:latin typeface="Arial" charset="0"/>
                <a:ea typeface="ＭＳ Ｐゴシック" charset="0"/>
                <a:cs typeface="Arial" charset="0"/>
              </a:rPr>
              <a:t>on </a:t>
            </a:r>
            <a:r>
              <a:rPr lang="zh-CN" altLang="en-US" sz="4800">
                <a:latin typeface="Garamond" charset="0"/>
                <a:ea typeface="ＭＳ Ｐゴシック" charset="0"/>
                <a:cs typeface="ＭＳ Ｐゴシック" charset="0"/>
              </a:rPr>
              <a:t>书</a:t>
            </a:r>
            <a:r>
              <a:rPr lang="en-US" altLang="zh-CN" sz="4800">
                <a:latin typeface="Garamond" charset="0"/>
                <a:ea typeface="ＭＳ Ｐゴシック" charset="0"/>
                <a:cs typeface="ＭＳ Ｐゴシック" charset="0"/>
              </a:rPr>
              <a:t>1</a:t>
            </a:r>
            <a:r>
              <a:rPr lang="zh-CN" altLang="en-US" sz="4800">
                <a:latin typeface="Garamond" charset="0"/>
                <a:ea typeface="ＭＳ Ｐゴシック" charset="0"/>
                <a:cs typeface="ＭＳ Ｐゴシック" charset="0"/>
              </a:rPr>
              <a:t>：</a:t>
            </a:r>
            <a:r>
              <a:rPr lang="en-US" altLang="zh-CN" sz="4800">
                <a:latin typeface="Garamond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438" y="6265863"/>
            <a:ext cx="4500562" cy="5476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1600" b="1" i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Dr. Rick Griffith, Singapore Bible College</a:t>
            </a:r>
          </a:p>
          <a:p>
            <a:pPr algn="ctr" defTabSz="914400" eaLnBrk="1" hangingPunct="1">
              <a:defRPr/>
            </a:pPr>
            <a:r>
              <a:rPr lang="en-US" sz="1600" b="1" i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www.biblestudydownloads.com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14288" y="5260975"/>
            <a:ext cx="4572000" cy="10334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zh-CN" altLang="en-US" sz="48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谁是你的英雄？</a:t>
            </a:r>
            <a:endParaRPr lang="en-US" altLang="zh-CN" sz="4800" b="1" dirty="0" smtClean="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/>
      <p:bldP spid="1075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bible_revelation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76200"/>
            <a:ext cx="6477000" cy="838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zh-TW" altLang="en-US" b="1" i="1">
                <a:solidFill>
                  <a:srgbClr val="FFFFFF"/>
                </a:solidFill>
                <a:latin typeface="Arial" charset="0"/>
              </a:rPr>
              <a:t>选择一段经文</a:t>
            </a:r>
            <a:endParaRPr lang="en-US" b="1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74576"/>
            <a:ext cx="8915400" cy="59824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630238" indent="-630238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</a:rPr>
              <a:t>1.	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</a:rPr>
              <a:t>什么影响我们选择一段经文</a:t>
            </a:r>
            <a:r>
              <a:rPr lang="en-US" b="1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</a:rPr>
              <a:t>?</a:t>
            </a:r>
          </a:p>
        </p:txBody>
      </p:sp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8462963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600" y="1916832"/>
            <a:ext cx="7871792" cy="34563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a)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标题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b)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主题的更改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c)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文本单元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	</a:t>
            </a: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-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时间和地点的标示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d)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文中结构标示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4171951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4" name="Picture 2" descr="josh last speech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" b="-1776"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 Box 10"/>
          <p:cNvSpPr txBox="1">
            <a:spLocks noChangeArrowheads="1"/>
          </p:cNvSpPr>
          <p:nvPr/>
        </p:nvSpPr>
        <p:spPr bwMode="auto">
          <a:xfrm rot="-2058311">
            <a:off x="3852863" y="827088"/>
            <a:ext cx="4529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zh-CN" altLang="en-US" sz="3600" b="1">
                <a:solidFill>
                  <a:srgbClr val="0000FF"/>
                </a:solidFill>
              </a:rPr>
              <a:t>支派的责任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36196" name="Up Arrow Callout 21"/>
          <p:cNvSpPr>
            <a:spLocks noChangeArrowheads="1"/>
          </p:cNvSpPr>
          <p:nvPr/>
        </p:nvSpPr>
        <p:spPr bwMode="auto">
          <a:xfrm>
            <a:off x="1331913" y="5715000"/>
            <a:ext cx="2782887" cy="1143000"/>
          </a:xfrm>
          <a:prstGeom prst="upArrowCallout">
            <a:avLst>
              <a:gd name="adj1" fmla="val 25001"/>
              <a:gd name="adj2" fmla="val 25001"/>
              <a:gd name="adj3" fmla="val 25000"/>
              <a:gd name="adj4" fmla="val 64977"/>
            </a:avLst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6197" name="Title 20"/>
          <p:cNvSpPr>
            <a:spLocks noGrp="1"/>
          </p:cNvSpPr>
          <p:nvPr>
            <p:ph type="title" idx="4294967295"/>
          </p:nvPr>
        </p:nvSpPr>
        <p:spPr>
          <a:xfrm>
            <a:off x="609600" y="6046788"/>
            <a:ext cx="7772400" cy="838200"/>
          </a:xfrm>
        </p:spPr>
        <p:txBody>
          <a:bodyPr/>
          <a:lstStyle/>
          <a:p>
            <a:r>
              <a:rPr lang="zh-CN" alt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目标</a:t>
            </a:r>
            <a:r>
              <a:rPr lang="en-US" altLang="zh-CN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lang="zh-CN" alt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与</a:t>
            </a:r>
            <a:r>
              <a:rPr lang="en-US" altLang="ja-JP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方法</a:t>
            </a:r>
            <a:endParaRPr lang="en-US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52184" y="544412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西缅</a:t>
            </a:r>
            <a:endParaRPr lang="en-US" sz="3200" b="1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780984" y="430112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流便</a:t>
            </a:r>
            <a:endParaRPr lang="en-US" sz="3200" b="1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857184" y="338672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迦得</a:t>
            </a:r>
            <a:endParaRPr lang="en-US" sz="3200" b="1" dirty="0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 rot="17432251">
            <a:off x="2118203" y="1293603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玛拿西</a:t>
            </a:r>
            <a:endParaRPr lang="en-US" sz="3200" b="1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37884" y="338672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以法莲</a:t>
            </a:r>
            <a:endParaRPr lang="en-US" sz="3200" b="1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71184" y="2721559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玛拿西</a:t>
            </a:r>
            <a:endParaRPr lang="en-US" sz="3200" b="1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rot="21079435" flipV="1">
            <a:off x="941388" y="4318000"/>
            <a:ext cx="10668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2800">
              <a:solidFill>
                <a:srgbClr val="000000"/>
              </a:solidFill>
              <a:effectLst>
                <a:glow rad="127000">
                  <a:schemeClr val="tx1"/>
                </a:glow>
              </a:effectLst>
              <a:latin typeface="Comic Sans MS" charset="0"/>
              <a:cs typeface="+mn-cs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 rot="17190594">
            <a:off x="1446691" y="33634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拿弗他利</a:t>
            </a:r>
            <a:endParaRPr lang="en-US" sz="3200" b="1" dirty="0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 rot="17358286">
            <a:off x="788107" y="498265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亚设</a:t>
            </a:r>
            <a:endParaRPr lang="en-US" sz="3200" b="1" dirty="0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rot="21079435" flipV="1">
            <a:off x="1328738" y="2500313"/>
            <a:ext cx="12573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2800">
              <a:solidFill>
                <a:srgbClr val="000000"/>
              </a:solidFill>
              <a:effectLst>
                <a:glow rad="127000">
                  <a:schemeClr val="tx1"/>
                </a:glow>
              </a:effectLst>
              <a:latin typeface="Comic Sans MS" charset="0"/>
              <a:cs typeface="+mn-cs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rot="21079435">
            <a:off x="1028700" y="2036763"/>
            <a:ext cx="1119188" cy="2238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2800">
              <a:solidFill>
                <a:srgbClr val="000000"/>
              </a:solidFill>
              <a:effectLst>
                <a:glow rad="127000">
                  <a:schemeClr val="tx1"/>
                </a:glow>
              </a:effectLst>
              <a:latin typeface="Comic Sans MS" charset="0"/>
              <a:cs typeface="+mn-cs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66696" y="384392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但</a:t>
            </a:r>
            <a:endParaRPr lang="en-US" sz="3200" b="1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09596" y="460592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犹大</a:t>
            </a:r>
            <a:endParaRPr lang="en-US" sz="3200" b="1" dirty="0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-102216" y="4271392"/>
            <a:ext cx="171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便雅悯</a:t>
            </a:r>
            <a:endParaRPr lang="en-US" sz="3200" b="1" dirty="0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0" y="167934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西布伦</a:t>
            </a:r>
            <a:endParaRPr lang="en-US" sz="3200" b="1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04800" y="221274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以萨迦</a:t>
            </a:r>
            <a:endParaRPr lang="en-US" sz="3200" b="1" dirty="0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057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VERSE</a:t>
            </a:r>
          </a:p>
        </p:txBody>
      </p:sp>
      <p:sp>
        <p:nvSpPr>
          <p:cNvPr id="137218" name="Rectangle 6"/>
          <p:cNvSpPr>
            <a:spLocks noChangeArrowheads="1"/>
          </p:cNvSpPr>
          <p:nvPr/>
        </p:nvSpPr>
        <p:spPr bwMode="auto">
          <a:xfrm>
            <a:off x="263525" y="1752600"/>
            <a:ext cx="5908675" cy="3416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altLang="ja-JP" sz="3600" b="1">
                <a:solidFill>
                  <a:srgbClr val="660066"/>
                </a:solidFill>
              </a:rPr>
              <a:t>"</a:t>
            </a:r>
            <a:r>
              <a:rPr lang="zh-TW" altLang="en-US" sz="3600" b="1">
                <a:solidFill>
                  <a:srgbClr val="660066"/>
                </a:solidFill>
              </a:rPr>
              <a:t>这律法书不可离开你的口， 要昼夜默诵， 好使你谨守遵行书中所记的一切； 这样， 你的道路就必顺利， 你必一路亨通</a:t>
            </a:r>
            <a:r>
              <a:rPr lang="en-US" altLang="ja-JP" sz="3600" b="1">
                <a:solidFill>
                  <a:srgbClr val="660066"/>
                </a:solidFill>
              </a:rPr>
              <a:t>"</a:t>
            </a:r>
          </a:p>
          <a:p>
            <a:pPr algn="ctr" defTabSz="914400"/>
            <a:r>
              <a:rPr lang="en-US" sz="3600" b="1">
                <a:solidFill>
                  <a:srgbClr val="660066"/>
                </a:solidFill>
              </a:rPr>
              <a:t>		 -  </a:t>
            </a:r>
            <a:r>
              <a:rPr lang="zh-CN" altLang="en-US" sz="3600" b="1">
                <a:solidFill>
                  <a:srgbClr val="660066"/>
                </a:solidFill>
              </a:rPr>
              <a:t>约书亚</a:t>
            </a:r>
            <a:r>
              <a:rPr lang="en-US" altLang="ja-JP" sz="3600" b="1">
                <a:solidFill>
                  <a:srgbClr val="660066"/>
                </a:solidFill>
              </a:rPr>
              <a:t> 1:8</a:t>
            </a:r>
            <a:endParaRPr lang="en-US" sz="3600" b="1">
              <a:solidFill>
                <a:srgbClr val="660066"/>
              </a:solidFill>
            </a:endParaRPr>
          </a:p>
        </p:txBody>
      </p:sp>
      <p:pic>
        <p:nvPicPr>
          <p:cNvPr id="137219" name="Picture 7" descr="Bi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971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WordArt 9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35814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主要经节</a:t>
            </a:r>
            <a:endParaRPr lang="en-US" sz="3600" kern="10" spc="72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blurRad="63500" dist="46662" dir="3284183" algn="ctr" rotWithShape="0">
                  <a:srgbClr val="4D4D4D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37221" name="Text Box 10"/>
          <p:cNvSpPr txBox="1">
            <a:spLocks noChangeArrowheads="1"/>
          </p:cNvSpPr>
          <p:nvPr/>
        </p:nvSpPr>
        <p:spPr bwMode="auto">
          <a:xfrm>
            <a:off x="9498013" y="76200"/>
            <a:ext cx="835025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800" b="1">
                <a:solidFill>
                  <a:srgbClr val="FFFFFF"/>
                </a:solidFill>
                <a:latin typeface="Comic Sans MS" charset="0"/>
              </a:rPr>
              <a:t>162</a:t>
            </a:r>
            <a:endParaRPr lang="en-US" sz="2800" b="1">
              <a:solidFill>
                <a:srgbClr val="FFFF00"/>
              </a:solidFill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camer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itle 6"/>
          <p:cNvSpPr>
            <a:spLocks noGrp="1"/>
          </p:cNvSpPr>
          <p:nvPr>
            <p:ph type="title" idx="4294967295"/>
          </p:nvPr>
        </p:nvSpPr>
        <p:spPr>
          <a:xfrm>
            <a:off x="5562600" y="1504950"/>
            <a:ext cx="2895600" cy="1201738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与东边支派的协议</a:t>
            </a:r>
            <a:endParaRPr lang="en-US" sz="3600" b="1">
              <a:solidFill>
                <a:schemeClr val="accent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94776" y="430112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流便</a:t>
            </a:r>
            <a:endParaRPr lang="en-US" sz="3200" b="1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70976" y="338672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迦得</a:t>
            </a:r>
            <a:endParaRPr lang="en-US" sz="3200" b="1" dirty="0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17432251">
            <a:off x="3031995" y="1293603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Times New Roman" charset="0"/>
                <a:ea typeface="SimSun" charset="0"/>
                <a:cs typeface="SimSun" charset="0"/>
              </a:rPr>
              <a:t>玛拿西</a:t>
            </a:r>
            <a:endParaRPr lang="en-US" sz="3200" b="1" smtClean="0">
              <a:solidFill>
                <a:srgbClr val="FFFFFF"/>
              </a:solidFill>
              <a:effectLst>
                <a:glow rad="127000">
                  <a:schemeClr val="tx1"/>
                </a:glow>
              </a:effectLst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90" name="Rectangle 38"/>
          <p:cNvSpPr>
            <a:spLocks noChangeArrowheads="1"/>
          </p:cNvSpPr>
          <p:nvPr/>
        </p:nvSpPr>
        <p:spPr bwMode="auto">
          <a:xfrm>
            <a:off x="76200" y="304800"/>
            <a:ext cx="2825750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lIns="90487" tIns="44450" rIns="90487" bIns="44450">
            <a:spAutoFit/>
          </a:bodyPr>
          <a:lstStyle/>
          <a:p>
            <a:pPr defTabSz="914400" eaLnBrk="0" hangingPunct="0"/>
            <a:r>
              <a:rPr lang="zh-CN" altLang="en-US" sz="3200" b="1">
                <a:solidFill>
                  <a:srgbClr val="FFD34A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pPr defTabSz="914400" eaLnBrk="0" hangingPunct="0"/>
            <a:r>
              <a:rPr lang="zh-CN" altLang="en-US" sz="3200" b="1">
                <a:solidFill>
                  <a:srgbClr val="FFD34A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817155" name="Rectangle 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1600" b="1">
              <a:solidFill>
                <a:srgbClr val="00DFCA"/>
              </a:solidFill>
              <a:latin typeface="Comic Sans MS" charset="0"/>
              <a:cs typeface="Arial"/>
            </a:endParaRPr>
          </a:p>
        </p:txBody>
      </p:sp>
      <p:sp>
        <p:nvSpPr>
          <p:cNvPr id="817156" name="Line 4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1600" b="1">
              <a:solidFill>
                <a:srgbClr val="00DFCA"/>
              </a:solidFill>
              <a:latin typeface="Comic Sans MS" charset="0"/>
              <a:cs typeface="Arial"/>
            </a:endParaRPr>
          </a:p>
        </p:txBody>
      </p:sp>
      <p:sp>
        <p:nvSpPr>
          <p:cNvPr id="139268" name="Text Box 6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17159" name="Rectangle 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23</a:t>
            </a:r>
          </a:p>
        </p:txBody>
      </p:sp>
      <p:pic>
        <p:nvPicPr>
          <p:cNvPr id="817161" name="Picture 9" descr="Red Canyon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663950" y="266700"/>
            <a:ext cx="5087938" cy="3816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</p:pic>
      <p:pic>
        <p:nvPicPr>
          <p:cNvPr id="817162" name="Picture 10" descr="Nahal Zin from above, tb n062400 sr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572125" y="4225925"/>
            <a:ext cx="2632075" cy="19748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</p:pic>
      <p:pic>
        <p:nvPicPr>
          <p:cNvPr id="817163" name="Picture 11" descr="Nahal Zin rugged mountains, 72-5t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 r="519" b="1036"/>
          <a:stretch>
            <a:fillRect/>
          </a:stretch>
        </p:blipFill>
        <p:spPr bwMode="auto">
          <a:xfrm>
            <a:off x="138113" y="331788"/>
            <a:ext cx="3208337" cy="2133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</p:pic>
      <p:pic>
        <p:nvPicPr>
          <p:cNvPr id="817164" name="Picture 12" descr="Machtesh Gadol looking south, tb n12170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68363" y="3178175"/>
            <a:ext cx="3970337" cy="29797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</p:pic>
      <p:pic>
        <p:nvPicPr>
          <p:cNvPr id="817182" name="Picture 30" descr="Machtesh Gadol looking southeast, tb n121701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943225" y="868363"/>
            <a:ext cx="2633663" cy="19764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</p:pic>
      <p:pic>
        <p:nvPicPr>
          <p:cNvPr id="817183" name="Picture 31" descr="Machtesh Ramon from north2, df 111001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432050" y="2095500"/>
            <a:ext cx="2806700" cy="1879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</p:pic>
      <p:pic>
        <p:nvPicPr>
          <p:cNvPr id="817184" name="Picture 32" descr="Solomon's Pillars, df 10110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60388" y="2144713"/>
            <a:ext cx="2030412" cy="1611312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/>
        </p:spPr>
      </p:pic>
      <p:pic>
        <p:nvPicPr>
          <p:cNvPr id="817185" name="Picture 33" descr="Machtesh Qatan from east2, tb n112500 sr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117975" y="3824288"/>
            <a:ext cx="2162175" cy="162083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/>
        </p:spPr>
      </p:pic>
      <p:sp>
        <p:nvSpPr>
          <p:cNvPr id="139278" name="Text Box 37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17191" name="Text Box 39"/>
          <p:cNvSpPr txBox="1">
            <a:spLocks noChangeArrowheads="1"/>
          </p:cNvSpPr>
          <p:nvPr/>
        </p:nvSpPr>
        <p:spPr bwMode="auto">
          <a:xfrm>
            <a:off x="1782763" y="44450"/>
            <a:ext cx="2735262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zh-CN" sz="14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民</a:t>
            </a:r>
            <a:r>
              <a:rPr lang="zh-CN" altLang="en-US" sz="1400" b="1">
                <a:solidFill>
                  <a:srgbClr val="00DFCA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32:49; 34:1</a:t>
            </a:r>
          </a:p>
        </p:txBody>
      </p:sp>
      <p:sp>
        <p:nvSpPr>
          <p:cNvPr id="817220" name="Text Box 68"/>
          <p:cNvSpPr txBox="1">
            <a:spLocks noChangeArrowheads="1"/>
          </p:cNvSpPr>
          <p:nvPr/>
        </p:nvSpPr>
        <p:spPr bwMode="auto">
          <a:xfrm>
            <a:off x="1352550" y="1800225"/>
            <a:ext cx="6351588" cy="33829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zh-CN" altLang="en-US" sz="7200" b="1" smtClean="0">
                <a:solidFill>
                  <a:srgbClr val="114FFB"/>
                </a:solidFill>
                <a:latin typeface="方正舒体" charset="0"/>
                <a:cs typeface="方正舒体" charset="0"/>
              </a:rPr>
              <a:t>不会吧</a:t>
            </a:r>
            <a:r>
              <a:rPr lang="en-US" altLang="zh-CN" sz="7200" b="1" smtClean="0">
                <a:solidFill>
                  <a:srgbClr val="114FFB"/>
                </a:solidFill>
                <a:latin typeface="Comic Sans MS" charset="0"/>
                <a:cs typeface="方正舒体" charset="0"/>
              </a:rPr>
              <a:t>…</a:t>
            </a:r>
            <a:r>
              <a:rPr lang="en-US" altLang="zh-CN" sz="7200" b="1" smtClean="0">
                <a:solidFill>
                  <a:srgbClr val="114FFB"/>
                </a:solidFill>
                <a:latin typeface="方正舒体" charset="0"/>
                <a:cs typeface="方正舒体" charset="0"/>
              </a:rPr>
              <a:t>   </a:t>
            </a:r>
          </a:p>
          <a:p>
            <a:pPr algn="ctr" defTabSz="914400">
              <a:defRPr/>
            </a:pPr>
            <a:r>
              <a:rPr lang="zh-CN" altLang="en-US" sz="7200" b="1" smtClean="0">
                <a:solidFill>
                  <a:srgbClr val="114FFB"/>
                </a:solidFill>
                <a:latin typeface="方正舒体" charset="0"/>
                <a:cs typeface="方正舒体" charset="0"/>
              </a:rPr>
              <a:t>在此地</a:t>
            </a:r>
            <a:r>
              <a:rPr lang="en-US" altLang="zh-CN" sz="7200" b="1" smtClean="0">
                <a:solidFill>
                  <a:srgbClr val="114FFB"/>
                </a:solidFill>
                <a:latin typeface="方正舒体" charset="0"/>
                <a:cs typeface="方正舒体" charset="0"/>
              </a:rPr>
              <a:t>?</a:t>
            </a:r>
          </a:p>
          <a:p>
            <a:pPr algn="ctr" defTabSz="914400">
              <a:defRPr/>
            </a:pPr>
            <a:r>
              <a:rPr lang="zh-CN" altLang="en-US" sz="7200" b="1" smtClean="0">
                <a:solidFill>
                  <a:srgbClr val="114FFB"/>
                </a:solidFill>
                <a:latin typeface="方正舒体" charset="0"/>
                <a:cs typeface="方正舒体" charset="0"/>
              </a:rPr>
              <a:t>四十年</a:t>
            </a:r>
            <a:r>
              <a:rPr lang="en-US" altLang="zh-CN" sz="7200" b="1" smtClean="0">
                <a:solidFill>
                  <a:srgbClr val="114FFB"/>
                </a:solidFill>
                <a:latin typeface="方正舒体" charset="0"/>
                <a:cs typeface="方正舒体" charset="0"/>
              </a:rPr>
              <a:t>?</a:t>
            </a:r>
            <a:r>
              <a:rPr lang="en-US" altLang="zh-CN" sz="7200" b="1" smtClean="0">
                <a:solidFill>
                  <a:srgbClr val="114FFB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endParaRPr lang="en-US" altLang="zh-CN" sz="1600" b="1" smtClean="0">
              <a:solidFill>
                <a:srgbClr val="00DFCA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817221" name="Text Box 69"/>
          <p:cNvSpPr txBox="1">
            <a:spLocks noChangeArrowheads="1"/>
          </p:cNvSpPr>
          <p:nvPr/>
        </p:nvSpPr>
        <p:spPr bwMode="auto">
          <a:xfrm>
            <a:off x="2209800" y="1797050"/>
            <a:ext cx="4649788" cy="33829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zh-CN" altLang="en-US" sz="7200" b="1" smtClean="0">
                <a:solidFill>
                  <a:srgbClr val="FF0000"/>
                </a:solidFill>
                <a:latin typeface="方正舒体" charset="0"/>
                <a:cs typeface="方正舒体" charset="0"/>
              </a:rPr>
              <a:t>不会吧</a:t>
            </a:r>
            <a:r>
              <a:rPr lang="en-US" altLang="zh-CN" sz="7200" b="1" smtClean="0">
                <a:solidFill>
                  <a:srgbClr val="FF0000"/>
                </a:solidFill>
                <a:latin typeface="Comic Sans MS" charset="0"/>
                <a:cs typeface="方正舒体" charset="0"/>
              </a:rPr>
              <a:t>…</a:t>
            </a:r>
            <a:r>
              <a:rPr lang="en-US" altLang="zh-CN" sz="7200" b="1" smtClean="0">
                <a:solidFill>
                  <a:srgbClr val="FF0000"/>
                </a:solidFill>
                <a:latin typeface="方正舒体" charset="0"/>
                <a:cs typeface="方正舒体" charset="0"/>
              </a:rPr>
              <a:t>   </a:t>
            </a:r>
          </a:p>
          <a:p>
            <a:pPr algn="ctr" defTabSz="914400">
              <a:defRPr/>
            </a:pPr>
            <a:r>
              <a:rPr lang="zh-CN" altLang="en-US" sz="7200" b="1" smtClean="0">
                <a:solidFill>
                  <a:srgbClr val="FF0000"/>
                </a:solidFill>
                <a:latin typeface="方正舒体" charset="0"/>
                <a:cs typeface="方正舒体" charset="0"/>
              </a:rPr>
              <a:t>在此地</a:t>
            </a:r>
            <a:r>
              <a:rPr lang="en-US" altLang="zh-CN" sz="7200" b="1" smtClean="0">
                <a:solidFill>
                  <a:srgbClr val="FF0000"/>
                </a:solidFill>
                <a:latin typeface="方正舒体" charset="0"/>
                <a:cs typeface="方正舒体" charset="0"/>
              </a:rPr>
              <a:t>?</a:t>
            </a:r>
          </a:p>
          <a:p>
            <a:pPr algn="ctr" defTabSz="914400">
              <a:defRPr/>
            </a:pPr>
            <a:r>
              <a:rPr lang="zh-CN" altLang="en-US" sz="7200" b="1" smtClean="0">
                <a:solidFill>
                  <a:srgbClr val="FF0000"/>
                </a:solidFill>
                <a:latin typeface="方正舒体" charset="0"/>
                <a:cs typeface="方正舒体" charset="0"/>
              </a:rPr>
              <a:t>四十年</a:t>
            </a:r>
            <a:r>
              <a:rPr lang="en-US" altLang="zh-CN" sz="7200" b="1" smtClean="0">
                <a:solidFill>
                  <a:srgbClr val="FF0000"/>
                </a:solidFill>
                <a:latin typeface="方正舒体" charset="0"/>
                <a:cs typeface="方正舒体" charset="0"/>
              </a:rPr>
              <a:t>?</a:t>
            </a:r>
            <a:r>
              <a:rPr lang="en-US" altLang="zh-CN" sz="7200" b="1" smtClean="0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endParaRPr lang="en-US" altLang="zh-CN" sz="1600" b="1" smtClean="0">
              <a:solidFill>
                <a:srgbClr val="00DFCA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817222" name="Text Box 70"/>
          <p:cNvSpPr txBox="1">
            <a:spLocks noChangeArrowheads="1"/>
          </p:cNvSpPr>
          <p:nvPr/>
        </p:nvSpPr>
        <p:spPr bwMode="auto">
          <a:xfrm>
            <a:off x="2206625" y="1803400"/>
            <a:ext cx="4649788" cy="33829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zh-CN" altLang="en-US" sz="7200" b="1" smtClean="0">
                <a:solidFill>
                  <a:srgbClr val="FFEA18"/>
                </a:solidFill>
                <a:latin typeface="方正舒体" charset="0"/>
                <a:cs typeface="方正舒体" charset="0"/>
              </a:rPr>
              <a:t>不会吧</a:t>
            </a:r>
            <a:r>
              <a:rPr lang="en-US" altLang="zh-CN" sz="7200" b="1" smtClean="0">
                <a:solidFill>
                  <a:srgbClr val="FFEA18"/>
                </a:solidFill>
                <a:latin typeface="Comic Sans MS" charset="0"/>
                <a:cs typeface="方正舒体" charset="0"/>
              </a:rPr>
              <a:t>…</a:t>
            </a:r>
            <a:r>
              <a:rPr lang="en-US" altLang="zh-CN" sz="7200" b="1" smtClean="0">
                <a:solidFill>
                  <a:srgbClr val="FFEA18"/>
                </a:solidFill>
                <a:latin typeface="方正舒体" charset="0"/>
                <a:cs typeface="方正舒体" charset="0"/>
              </a:rPr>
              <a:t>   </a:t>
            </a:r>
          </a:p>
          <a:p>
            <a:pPr algn="ctr" defTabSz="914400">
              <a:defRPr/>
            </a:pPr>
            <a:r>
              <a:rPr lang="zh-CN" altLang="en-US" sz="7200" b="1" smtClean="0">
                <a:solidFill>
                  <a:srgbClr val="FFEA18"/>
                </a:solidFill>
                <a:latin typeface="方正舒体" charset="0"/>
                <a:cs typeface="方正舒体" charset="0"/>
              </a:rPr>
              <a:t>在此地</a:t>
            </a:r>
            <a:r>
              <a:rPr lang="en-US" altLang="zh-CN" sz="7200" b="1" smtClean="0">
                <a:solidFill>
                  <a:srgbClr val="FFEA18"/>
                </a:solidFill>
                <a:latin typeface="方正舒体" charset="0"/>
                <a:cs typeface="方正舒体" charset="0"/>
              </a:rPr>
              <a:t>?</a:t>
            </a:r>
          </a:p>
          <a:p>
            <a:pPr algn="ctr" defTabSz="914400">
              <a:defRPr/>
            </a:pPr>
            <a:r>
              <a:rPr lang="zh-CN" altLang="en-US" sz="7200" b="1" smtClean="0">
                <a:solidFill>
                  <a:srgbClr val="FFEA18"/>
                </a:solidFill>
                <a:latin typeface="方正舒体" charset="0"/>
                <a:cs typeface="方正舒体" charset="0"/>
              </a:rPr>
              <a:t>四十年</a:t>
            </a:r>
            <a:r>
              <a:rPr lang="en-US" altLang="zh-CN" sz="7200" b="1" smtClean="0">
                <a:solidFill>
                  <a:srgbClr val="FFEA18"/>
                </a:solidFill>
                <a:latin typeface="方正舒体" charset="0"/>
                <a:cs typeface="方正舒体" charset="0"/>
              </a:rPr>
              <a:t>?</a:t>
            </a:r>
            <a:r>
              <a:rPr lang="en-US" altLang="zh-CN" sz="7200" b="1" smtClean="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endParaRPr lang="en-US" altLang="zh-CN" sz="1600" b="1" smtClean="0">
              <a:solidFill>
                <a:srgbClr val="00DFCA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39283" name="Text Box 93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zh-CN" altLang="en-US" sz="1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139284" name="Group 94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139285" name="Group 95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139287" name="Group 96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139289" name="Group 97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139291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sp>
                  <p:nvSpPr>
                    <p:cNvPr id="13929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774"/>
                      <a:ext cx="160" cy="7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hangingPunct="0"/>
                      <a:endParaRPr lang="en-US" sz="1600" b="1">
                        <a:solidFill>
                          <a:srgbClr val="00DFCA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139294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6" y="2744"/>
                      <a:ext cx="186" cy="1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defTabSz="914400" eaLnBrk="0" hangingPunct="0"/>
                      <a:r>
                        <a:rPr lang="en-US" altLang="zh-CN" sz="800" b="1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139295" name="AutoShap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8" y="2178"/>
                      <a:ext cx="46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7EC26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914400" eaLnBrk="0" hangingPunct="0"/>
                      <a:endParaRPr lang="en-US" sz="1600" b="1">
                        <a:solidFill>
                          <a:srgbClr val="00DFCA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139296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" y="2278"/>
                      <a:ext cx="600" cy="7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914400" eaLnBrk="0" hangingPunct="0"/>
                      <a:endParaRPr lang="en-US" sz="1600" b="1">
                        <a:solidFill>
                          <a:srgbClr val="00DFCA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139297" name="AutoShap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2196"/>
                      <a:ext cx="44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hangingPunct="0"/>
                      <a:endParaRPr lang="en-US" sz="1600" b="1">
                        <a:solidFill>
                          <a:srgbClr val="00DFCA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139298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418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29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530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00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642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0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754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0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866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0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2160"/>
                      <a:ext cx="258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defTabSz="914400" eaLnBrk="0" hangingPunct="0"/>
                      <a:r>
                        <a:rPr lang="en-US" altLang="zh-CN" sz="900" b="1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摩</a:t>
                      </a:r>
                      <a:r>
                        <a:rPr lang="zh-CN" altLang="en-US" sz="900" b="1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西</a:t>
                      </a:r>
                      <a:endParaRPr lang="en-US" altLang="zh-CN" sz="900" b="1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endParaRPr>
                    </a:p>
                  </p:txBody>
                </p:sp>
                <p:sp>
                  <p:nvSpPr>
                    <p:cNvPr id="13930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1" y="2978"/>
                      <a:ext cx="5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0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296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defTabSz="914400" eaLnBrk="0" hangingPunct="0"/>
                      <a:r>
                        <a:rPr lang="en-US" altLang="zh-CN" sz="900" b="1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lang="zh-CN" altLang="en-US" sz="900" b="1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埃及</a:t>
                      </a:r>
                      <a:endParaRPr lang="en-US" altLang="zh-CN" sz="900" b="1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13929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2411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defTabSz="914400" eaLnBrk="0" hangingPunct="0"/>
                    <a:r>
                      <a:rPr lang="zh-CN" altLang="en-US" sz="900" b="1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西奈山</a:t>
                    </a:r>
                    <a:endParaRPr lang="en-US" altLang="zh-CN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139290" name="Rectangle 113"/>
                <p:cNvSpPr>
                  <a:spLocks noChangeArrowheads="1"/>
                </p:cNvSpPr>
                <p:nvPr/>
              </p:nvSpPr>
              <p:spPr bwMode="auto">
                <a:xfrm>
                  <a:off x="5061" y="2534"/>
                  <a:ext cx="490" cy="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defTabSz="914400" eaLnBrk="0" hangingPunct="0"/>
                  <a:r>
                    <a:rPr lang="zh-CN" altLang="en-US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德 </a:t>
                  </a:r>
                  <a:r>
                    <a:rPr lang="en-US" altLang="zh-CN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民 </a:t>
                  </a:r>
                  <a:r>
                    <a:rPr lang="en-US" altLang="zh-CN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礼</a:t>
                  </a:r>
                  <a:endParaRPr lang="zh-CN" altLang="en-US" sz="1600" b="1">
                    <a:solidFill>
                      <a:srgbClr val="00DFCA"/>
                    </a:solidFill>
                    <a:latin typeface="Comic Sans MS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139288" name="Rectangle 114"/>
              <p:cNvSpPr>
                <a:spLocks noChangeArrowheads="1"/>
              </p:cNvSpPr>
              <p:nvPr/>
            </p:nvSpPr>
            <p:spPr bwMode="auto">
              <a:xfrm>
                <a:off x="5029" y="2645"/>
                <a:ext cx="54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defTabSz="914400" eaLnBrk="0" hangingPunct="0"/>
                <a:r>
                  <a:rPr lang="zh-CN" altLang="en-US" sz="900" b="1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加低斯巴尼亚</a:t>
                </a:r>
                <a:endParaRPr lang="zh-CN" altLang="en-US" sz="1600" b="1">
                  <a:solidFill>
                    <a:srgbClr val="00DFCA"/>
                  </a:solidFill>
                  <a:latin typeface="Comic Sans M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39286" name="Rectangle 115"/>
            <p:cNvSpPr>
              <a:spLocks noChangeArrowheads="1"/>
            </p:cNvSpPr>
            <p:nvPr/>
          </p:nvSpPr>
          <p:spPr bwMode="auto">
            <a:xfrm>
              <a:off x="5189" y="2755"/>
              <a:ext cx="18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914400" eaLnBrk="0" hangingPunct="0"/>
              <a:r>
                <a:rPr lang="en-US" altLang="zh-CN" sz="900" b="1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40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1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1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1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1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61" grpId="0" autoUpdateAnimBg="0"/>
      <p:bldP spid="817162" grpId="0" autoUpdateAnimBg="0"/>
      <p:bldP spid="817163" grpId="0" autoUpdateAnimBg="0"/>
      <p:bldP spid="817185" grpId="0" autoUpdateAnimBg="0"/>
      <p:bldP spid="817220" grpId="0"/>
      <p:bldP spid="817221" grpId="0"/>
      <p:bldP spid="8172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2"/>
          <p:cNvSpPr txBox="1">
            <a:spLocks noChangeArrowheads="1"/>
          </p:cNvSpPr>
          <p:nvPr/>
        </p:nvSpPr>
        <p:spPr bwMode="auto">
          <a:xfrm>
            <a:off x="8658225" y="64039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endParaRPr lang="zh-CN" altLang="en-US" sz="20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749571" name="Rectangle 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42</a:t>
            </a:r>
          </a:p>
        </p:txBody>
      </p:sp>
      <p:pic>
        <p:nvPicPr>
          <p:cNvPr id="140291" name="Picture 5" descr="Jericho area aerial from northwest, tb q0107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88963"/>
            <a:ext cx="7958138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9574" name="Text Box 6"/>
          <p:cNvSpPr txBox="1">
            <a:spLocks noChangeArrowheads="1"/>
          </p:cNvSpPr>
          <p:nvPr/>
        </p:nvSpPr>
        <p:spPr bwMode="auto">
          <a:xfrm>
            <a:off x="3117850" y="4287838"/>
            <a:ext cx="3681413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zh-CN" altLang="en-US" sz="3200" b="1">
                <a:solidFill>
                  <a:srgbClr val="FFD34A"/>
                </a:solidFill>
                <a:latin typeface="Comic Sans MS" charset="0"/>
                <a:ea typeface="宋体" charset="0"/>
                <a:cs typeface="宋体" charset="0"/>
              </a:rPr>
              <a:t>古代的耶利哥城</a:t>
            </a:r>
            <a:endParaRPr lang="en-US" altLang="zh-CN" sz="3200" b="1">
              <a:solidFill>
                <a:srgbClr val="FFD34A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749575" name="Text Box 7"/>
          <p:cNvSpPr txBox="1">
            <a:spLocks noChangeArrowheads="1"/>
          </p:cNvSpPr>
          <p:nvPr/>
        </p:nvSpPr>
        <p:spPr bwMode="auto">
          <a:xfrm>
            <a:off x="5000625" y="1074738"/>
            <a:ext cx="3421063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zh-CN" altLang="en-US" sz="3200" b="1">
                <a:solidFill>
                  <a:srgbClr val="114FFB"/>
                </a:solidFill>
                <a:latin typeface="Comic Sans MS" charset="0"/>
                <a:ea typeface="宋体" charset="0"/>
                <a:cs typeface="宋体" charset="0"/>
              </a:rPr>
              <a:t>死海</a:t>
            </a:r>
            <a:endParaRPr lang="en-US" altLang="zh-CN" sz="3200" b="1">
              <a:solidFill>
                <a:srgbClr val="114FFB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749576" name="Text Box 8"/>
          <p:cNvSpPr txBox="1">
            <a:spLocks noChangeArrowheads="1"/>
          </p:cNvSpPr>
          <p:nvPr/>
        </p:nvSpPr>
        <p:spPr bwMode="auto">
          <a:xfrm>
            <a:off x="1446213" y="1490663"/>
            <a:ext cx="3421062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en-US" sz="3200" b="1">
                <a:solidFill>
                  <a:srgbClr val="114FFB"/>
                </a:solidFill>
                <a:latin typeface="Comic Sans MS" charset="0"/>
                <a:ea typeface="宋体" charset="0"/>
                <a:cs typeface="宋体" charset="0"/>
              </a:rPr>
              <a:t>约旦河</a:t>
            </a:r>
            <a:endParaRPr lang="en-US" altLang="zh-CN" sz="3200" b="1">
              <a:solidFill>
                <a:srgbClr val="114FFB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749577" name="Arc 9"/>
          <p:cNvSpPr>
            <a:spLocks/>
          </p:cNvSpPr>
          <p:nvPr/>
        </p:nvSpPr>
        <p:spPr bwMode="auto">
          <a:xfrm flipH="1" flipV="1">
            <a:off x="1566863" y="1693863"/>
            <a:ext cx="2376487" cy="2058987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0 w 21696"/>
              <a:gd name="T1" fmla="*/ 1 h 21600"/>
              <a:gd name="T2" fmla="*/ 21696 w 21696"/>
              <a:gd name="T3" fmla="*/ 21600 h 21600"/>
              <a:gd name="T4" fmla="*/ 96 w 216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21600" fill="none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</a:path>
              <a:path w="21696" h="21600" stroke="0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  <a:lnTo>
                  <a:pt x="96" y="21600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1600" b="1">
              <a:solidFill>
                <a:srgbClr val="00DFCA"/>
              </a:solidFill>
              <a:latin typeface="Comic Sans MS" charset="0"/>
              <a:cs typeface="Arial"/>
            </a:endParaRPr>
          </a:p>
        </p:txBody>
      </p:sp>
      <p:sp>
        <p:nvSpPr>
          <p:cNvPr id="749578" name="Arc 10"/>
          <p:cNvSpPr>
            <a:spLocks/>
          </p:cNvSpPr>
          <p:nvPr/>
        </p:nvSpPr>
        <p:spPr bwMode="auto">
          <a:xfrm flipH="1" flipV="1">
            <a:off x="1296988" y="1693863"/>
            <a:ext cx="2351087" cy="2511425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1600" b="1">
              <a:solidFill>
                <a:srgbClr val="00DFCA"/>
              </a:solidFill>
              <a:latin typeface="Comic Sans MS" charset="0"/>
              <a:cs typeface="Arial"/>
            </a:endParaRPr>
          </a:p>
        </p:txBody>
      </p:sp>
      <p:sp>
        <p:nvSpPr>
          <p:cNvPr id="749579" name="Arc 11"/>
          <p:cNvSpPr>
            <a:spLocks/>
          </p:cNvSpPr>
          <p:nvPr/>
        </p:nvSpPr>
        <p:spPr bwMode="auto">
          <a:xfrm flipH="1" flipV="1">
            <a:off x="1054100" y="1685925"/>
            <a:ext cx="1892300" cy="2824163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1600" b="1">
              <a:solidFill>
                <a:srgbClr val="00DFCA"/>
              </a:solidFill>
              <a:latin typeface="Comic Sans MS" charset="0"/>
              <a:cs typeface="Arial"/>
            </a:endParaRPr>
          </a:p>
        </p:txBody>
      </p:sp>
      <p:sp>
        <p:nvSpPr>
          <p:cNvPr id="140298" name="Text Box 12"/>
          <p:cNvSpPr txBox="1">
            <a:spLocks noChangeArrowheads="1"/>
          </p:cNvSpPr>
          <p:nvPr/>
        </p:nvSpPr>
        <p:spPr bwMode="auto">
          <a:xfrm>
            <a:off x="7680325" y="6337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endParaRPr lang="zh-CN" altLang="en-US" sz="20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749599" name="Rectangle 31"/>
          <p:cNvSpPr>
            <a:spLocks noChangeArrowheads="1"/>
          </p:cNvSpPr>
          <p:nvPr/>
        </p:nvSpPr>
        <p:spPr bwMode="auto">
          <a:xfrm>
            <a:off x="703263" y="5661025"/>
            <a:ext cx="7918450" cy="5794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defTabSz="914400" eaLnBrk="0" hangingPunct="0"/>
            <a:r>
              <a:rPr lang="zh-CN" altLang="en-US" sz="3200" b="1">
                <a:solidFill>
                  <a:srgbClr val="FFD34A"/>
                </a:solidFill>
                <a:latin typeface="Comic Sans MS" charset="0"/>
                <a:ea typeface="宋体" charset="0"/>
                <a:cs typeface="宋体" charset="0"/>
              </a:rPr>
              <a:t>从耶利哥的东面观望约旦</a:t>
            </a:r>
            <a:endParaRPr lang="en-US" altLang="zh-CN" sz="3200" b="1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749600" name="Text Box 32"/>
          <p:cNvSpPr txBox="1">
            <a:spLocks noChangeArrowheads="1"/>
          </p:cNvSpPr>
          <p:nvPr/>
        </p:nvSpPr>
        <p:spPr bwMode="auto">
          <a:xfrm>
            <a:off x="2424113" y="2979738"/>
            <a:ext cx="3681412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zh-CN" altLang="en-US" sz="3200" b="1">
                <a:solidFill>
                  <a:srgbClr val="FFD34A"/>
                </a:solidFill>
                <a:latin typeface="Comic Sans MS" charset="0"/>
                <a:ea typeface="宋体" charset="0"/>
                <a:cs typeface="宋体" charset="0"/>
              </a:rPr>
              <a:t>现代的耶利哥城</a:t>
            </a:r>
            <a:endParaRPr lang="en-US" altLang="zh-CN" sz="3200" b="1">
              <a:solidFill>
                <a:srgbClr val="FFD34A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140301" name="Group 56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140305" name="Group 57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140307" name="Group 58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140309" name="Group 59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14031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sp>
                  <p:nvSpPr>
                    <p:cNvPr id="140313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774"/>
                      <a:ext cx="160" cy="7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hangingPunct="0"/>
                      <a:endParaRPr lang="en-US" sz="1600" b="1">
                        <a:solidFill>
                          <a:srgbClr val="00DFCA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140314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6" y="2744"/>
                      <a:ext cx="186" cy="1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defTabSz="914400" eaLnBrk="0" hangingPunct="0"/>
                      <a:r>
                        <a:rPr lang="en-US" altLang="zh-CN" sz="800" b="1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140315" name="AutoShap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8" y="2178"/>
                      <a:ext cx="46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7EC26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914400" eaLnBrk="0" hangingPunct="0"/>
                      <a:endParaRPr lang="en-US" sz="1600" b="1">
                        <a:solidFill>
                          <a:srgbClr val="00DFCA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140316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" y="2278"/>
                      <a:ext cx="600" cy="7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914400" eaLnBrk="0" hangingPunct="0"/>
                      <a:endParaRPr lang="en-US" sz="1600" b="1">
                        <a:solidFill>
                          <a:srgbClr val="00DFCA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140317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2196"/>
                      <a:ext cx="44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hangingPunct="0"/>
                      <a:endParaRPr lang="en-US" sz="1600" b="1">
                        <a:solidFill>
                          <a:srgbClr val="00DFCA"/>
                        </a:solidFill>
                        <a:latin typeface="Comic Sans MS" charset="0"/>
                      </a:endParaRPr>
                    </a:p>
                  </p:txBody>
                </p:sp>
                <p:sp>
                  <p:nvSpPr>
                    <p:cNvPr id="140318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418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19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530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20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642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21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754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22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866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23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2160"/>
                      <a:ext cx="258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defTabSz="914400" eaLnBrk="0" hangingPunct="0"/>
                      <a:r>
                        <a:rPr lang="en-US" altLang="zh-CN" sz="900" b="1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摩</a:t>
                      </a:r>
                      <a:r>
                        <a:rPr lang="zh-CN" altLang="en-US" sz="900" b="1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西</a:t>
                      </a:r>
                      <a:endParaRPr lang="en-US" altLang="zh-CN" sz="900" b="1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endParaRPr>
                    </a:p>
                  </p:txBody>
                </p:sp>
                <p:sp>
                  <p:nvSpPr>
                    <p:cNvPr id="14032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1" y="2978"/>
                      <a:ext cx="5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25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288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defTabSz="914400" eaLnBrk="0" hangingPunct="0"/>
                      <a:r>
                        <a:rPr lang="en-US" altLang="zh-CN" sz="900" b="1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lang="zh-CN" altLang="en-US" sz="900" b="1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埃及</a:t>
                      </a:r>
                      <a:endParaRPr lang="en-US" altLang="zh-CN" sz="900" b="1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140312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114" y="2404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defTabSz="914400" eaLnBrk="0" hangingPunct="0"/>
                    <a:r>
                      <a:rPr lang="zh-CN" altLang="en-US" sz="900" b="1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西奈山</a:t>
                    </a:r>
                    <a:endParaRPr lang="en-US" altLang="zh-CN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140310" name="Rectangle 75"/>
                <p:cNvSpPr>
                  <a:spLocks noChangeArrowheads="1"/>
                </p:cNvSpPr>
                <p:nvPr/>
              </p:nvSpPr>
              <p:spPr bwMode="auto">
                <a:xfrm>
                  <a:off x="5087" y="2520"/>
                  <a:ext cx="490" cy="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defTabSz="914400" eaLnBrk="0" hangingPunct="0"/>
                  <a:r>
                    <a:rPr lang="zh-CN" altLang="en-US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德 </a:t>
                  </a:r>
                  <a:r>
                    <a:rPr lang="en-US" altLang="zh-CN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民 </a:t>
                  </a:r>
                  <a:r>
                    <a:rPr lang="en-US" altLang="zh-CN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礼</a:t>
                  </a:r>
                  <a:endParaRPr lang="zh-CN" altLang="en-US" sz="1600" b="1">
                    <a:solidFill>
                      <a:srgbClr val="00DFCA"/>
                    </a:solidFill>
                    <a:latin typeface="Comic Sans MS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140308" name="Rectangle 76"/>
              <p:cNvSpPr>
                <a:spLocks noChangeArrowheads="1"/>
              </p:cNvSpPr>
              <p:nvPr/>
            </p:nvSpPr>
            <p:spPr bwMode="auto">
              <a:xfrm>
                <a:off x="5054" y="2635"/>
                <a:ext cx="54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defTabSz="914400" eaLnBrk="0" hangingPunct="0"/>
                <a:r>
                  <a:rPr lang="zh-CN" altLang="en-US" sz="900" b="1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加低斯巴尼亚</a:t>
                </a:r>
                <a:endParaRPr lang="zh-CN" altLang="en-US" sz="1600" b="1">
                  <a:solidFill>
                    <a:srgbClr val="00DFCA"/>
                  </a:solidFill>
                  <a:latin typeface="Comic Sans M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40306" name="Rectangle 77"/>
            <p:cNvSpPr>
              <a:spLocks noChangeArrowheads="1"/>
            </p:cNvSpPr>
            <p:nvPr/>
          </p:nvSpPr>
          <p:spPr bwMode="auto">
            <a:xfrm>
              <a:off x="5204" y="2749"/>
              <a:ext cx="18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914400" eaLnBrk="0" hangingPunct="0"/>
              <a:r>
                <a:rPr lang="en-US" altLang="zh-CN" sz="900" b="1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40</a:t>
              </a:r>
            </a:p>
          </p:txBody>
        </p:sp>
      </p:grpSp>
      <p:sp>
        <p:nvSpPr>
          <p:cNvPr id="140302" name="Text Box 8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zh-CN" altLang="en-US" sz="1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sp>
        <p:nvSpPr>
          <p:cNvPr id="749650" name="Arc 82"/>
          <p:cNvSpPr>
            <a:spLocks/>
          </p:cNvSpPr>
          <p:nvPr/>
        </p:nvSpPr>
        <p:spPr bwMode="auto">
          <a:xfrm flipH="1" flipV="1">
            <a:off x="779463" y="1830388"/>
            <a:ext cx="1587500" cy="2941637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1600" b="1">
              <a:solidFill>
                <a:srgbClr val="00DFCA"/>
              </a:solidFill>
              <a:latin typeface="Comic Sans MS" charset="0"/>
              <a:cs typeface="Arial"/>
            </a:endParaRPr>
          </a:p>
        </p:txBody>
      </p:sp>
      <p:sp>
        <p:nvSpPr>
          <p:cNvPr id="749651" name="Arc 83"/>
          <p:cNvSpPr>
            <a:spLocks/>
          </p:cNvSpPr>
          <p:nvPr/>
        </p:nvSpPr>
        <p:spPr bwMode="auto">
          <a:xfrm flipH="1" flipV="1">
            <a:off x="1890713" y="1762125"/>
            <a:ext cx="2365375" cy="1235075"/>
          </a:xfrm>
          <a:custGeom>
            <a:avLst/>
            <a:gdLst>
              <a:gd name="G0" fmla="+- 0 0 0"/>
              <a:gd name="G1" fmla="+- 21583 0 0"/>
              <a:gd name="G2" fmla="+- 21600 0 0"/>
              <a:gd name="T0" fmla="*/ 847 w 21600"/>
              <a:gd name="T1" fmla="*/ 0 h 21583"/>
              <a:gd name="T2" fmla="*/ 21600 w 21600"/>
              <a:gd name="T3" fmla="*/ 21583 h 21583"/>
              <a:gd name="T4" fmla="*/ 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847" y="-1"/>
                </a:moveTo>
                <a:cubicBezTo>
                  <a:pt x="12437" y="454"/>
                  <a:pt x="21600" y="9983"/>
                  <a:pt x="21600" y="21583"/>
                </a:cubicBezTo>
              </a:path>
              <a:path w="21600" h="21583" stroke="0" extrusionOk="0">
                <a:moveTo>
                  <a:pt x="847" y="-1"/>
                </a:moveTo>
                <a:cubicBezTo>
                  <a:pt x="12437" y="454"/>
                  <a:pt x="21600" y="9983"/>
                  <a:pt x="21600" y="21583"/>
                </a:cubicBezTo>
                <a:lnTo>
                  <a:pt x="0" y="2158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1600" b="1">
              <a:solidFill>
                <a:srgbClr val="00DFCA"/>
              </a:solidFill>
              <a:latin typeface="Comic Sans MS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4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4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4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4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4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7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8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4000" b="1">
                <a:solidFill>
                  <a:srgbClr val="FFFFFF"/>
                </a:solidFill>
                <a:ea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ea typeface="Arial" charset="0"/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22938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9381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86200" y="0"/>
            <a:ext cx="20129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ctr">
            <a:spAutoFit/>
          </a:bodyPr>
          <a:lstStyle/>
          <a:p>
            <a:pPr defTabSz="914400">
              <a:defRPr/>
            </a:pPr>
            <a:r>
              <a:rPr lang="zh-CN" altLang="en-GB" sz="3600">
                <a:solidFill>
                  <a:srgbClr val="FFFFFF"/>
                </a:solidFill>
                <a:ea typeface="SimSun" charset="0"/>
              </a:rPr>
              <a:t>阿摩司书</a:t>
            </a:r>
          </a:p>
        </p:txBody>
      </p:sp>
      <p:graphicFrame>
        <p:nvGraphicFramePr>
          <p:cNvPr id="10513" name="Group 273"/>
          <p:cNvGraphicFramePr>
            <a:graphicFrameLocks noGrp="1"/>
          </p:cNvGraphicFramePr>
          <p:nvPr/>
        </p:nvGraphicFramePr>
        <p:xfrm>
          <a:off x="228600" y="609600"/>
          <a:ext cx="8686800" cy="5978527"/>
        </p:xfrm>
        <a:graphic>
          <a:graphicData uri="http://schemas.openxmlformats.org/drawingml/2006/table">
            <a:tbl>
              <a:tblPr/>
              <a:tblGrid>
                <a:gridCol w="2438400"/>
                <a:gridCol w="1828800"/>
                <a:gridCol w="2438400"/>
                <a:gridCol w="1981200"/>
              </a:tblGrid>
              <a:tr h="4429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社会不公义的审判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八项审判</a:t>
                      </a:r>
                      <a:endParaRPr kumimoji="0" lang="zh-CN" altLang="en-GB" sz="4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三篇讲章</a:t>
                      </a:r>
                      <a:endParaRPr kumimoji="0" lang="zh-CN" altLang="en-GB" sz="4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五个异象</a:t>
                      </a:r>
                      <a:endParaRPr kumimoji="0" lang="zh-CN" altLang="en-GB" sz="4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复兴的应许</a:t>
                      </a:r>
                      <a:endParaRPr kumimoji="0" lang="zh-CN" altLang="en-GB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 1—2　</a:t>
                      </a: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章</a:t>
                      </a:r>
                      <a:endParaRPr kumimoji="0" lang="zh-CN" altLang="en-GB" sz="4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 3—6</a:t>
                      </a: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章</a:t>
                      </a:r>
                      <a:endParaRPr kumimoji="0" lang="zh-CN" altLang="en-GB" sz="4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7:1—9:7</a:t>
                      </a:r>
                      <a:endParaRPr kumimoji="0" lang="en-GB" altLang="zh-CN" sz="4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9:8-15</a:t>
                      </a:r>
                      <a:endParaRPr kumimoji="0" lang="en-GB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耶和华这样说…” 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(1:3, 6, 9, 11, 13; 2:1, 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要听这话…”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(3:1; 4:1; 5:1)</a:t>
                      </a: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主耶和华向我这样显示”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(7:1, 4, 7; 8:1)</a:t>
                      </a:r>
                      <a:endParaRPr kumimoji="0" lang="en-GB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到那日…”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日子快到…”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(9:11, 13)</a:t>
                      </a:r>
                      <a:endParaRPr kumimoji="0" lang="en-GB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上帝不会偏袒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上帝是公正的</a:t>
                      </a:r>
                      <a:endParaRPr kumimoji="0" lang="zh-CN" altLang="en-GB" sz="4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上帝的</a:t>
                      </a: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审判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上帝的恩典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审判的宣告</a:t>
                      </a:r>
                      <a:endParaRPr kumimoji="0" lang="zh-CN" altLang="en-GB" sz="4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被挑拨的审判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将来的审判 </a:t>
                      </a:r>
                      <a:endParaRPr kumimoji="0" lang="zh-CN" altLang="en-GB" sz="4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审判後的应许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审判</a:t>
                      </a:r>
                      <a:endParaRPr kumimoji="0" lang="en-GB" altLang="zh-CN" sz="1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更新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可怕</a:t>
                      </a:r>
                      <a:endParaRPr kumimoji="0" lang="zh-CN" altLang="en-GB" sz="4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希望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邻国</a:t>
                      </a:r>
                      <a:endParaRPr kumimoji="0" lang="zh-CN" altLang="en-GB" sz="4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北国</a:t>
                      </a:r>
                      <a:endParaRPr kumimoji="0" lang="zh-CN" alt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4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公元前　767-753 </a:t>
                      </a: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 (</a:t>
                      </a:r>
                      <a:r>
                        <a:rPr kumimoji="0" lang="zh-CN" altLang="en-GB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撒瑪利亚灭亡之前</a:t>
                      </a:r>
                      <a:r>
                        <a:rPr kumimoji="0" lang="en-GB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" charset="0"/>
                          <a:ea typeface="SimSun" charset="0"/>
                          <a:cs typeface="SimSun" charset="0"/>
                        </a:rPr>
                        <a:t>)</a:t>
                      </a:r>
                      <a:endParaRPr kumimoji="0" lang="en-GB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473" name="Rectangle 210"/>
          <p:cNvSpPr>
            <a:spLocks noChangeArrowheads="1"/>
          </p:cNvSpPr>
          <p:nvPr/>
        </p:nvSpPr>
        <p:spPr bwMode="auto">
          <a:xfrm>
            <a:off x="0" y="5324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71" name="Text Box 231"/>
          <p:cNvSpPr txBox="1">
            <a:spLocks noChangeArrowheads="1"/>
          </p:cNvSpPr>
          <p:nvPr/>
        </p:nvSpPr>
        <p:spPr bwMode="auto">
          <a:xfrm>
            <a:off x="8305800" y="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  <a:cs typeface="Arial"/>
              </a:rPr>
              <a:t>583</a:t>
            </a:r>
          </a:p>
        </p:txBody>
      </p:sp>
      <p:sp>
        <p:nvSpPr>
          <p:cNvPr id="103475" name="Rectangle 2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657600" cy="457200"/>
          </a:xfrm>
        </p:spPr>
        <p:txBody>
          <a:bodyPr/>
          <a:lstStyle/>
          <a:p>
            <a:pPr algn="l"/>
            <a:r>
              <a:rPr lang="zh-CN" altLang="en-US" sz="2800" b="1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rPr>
              <a:t>图表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ChangeArrowheads="1"/>
          </p:cNvSpPr>
          <p:nvPr/>
        </p:nvSpPr>
        <p:spPr bwMode="auto">
          <a:xfrm>
            <a:off x="0" y="7731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graphicFrame>
        <p:nvGraphicFramePr>
          <p:cNvPr id="15452" name="Group 92"/>
          <p:cNvGraphicFramePr>
            <a:graphicFrameLocks noGrp="1"/>
          </p:cNvGraphicFramePr>
          <p:nvPr/>
        </p:nvGraphicFramePr>
        <p:xfrm>
          <a:off x="0" y="-25400"/>
          <a:ext cx="9296400" cy="7183826"/>
        </p:xfrm>
        <a:graphic>
          <a:graphicData uri="http://schemas.openxmlformats.org/drawingml/2006/table">
            <a:tbl>
              <a:tblPr/>
              <a:tblGrid>
                <a:gridCol w="1489075"/>
                <a:gridCol w="1482725"/>
                <a:gridCol w="1600200"/>
                <a:gridCol w="1593850"/>
                <a:gridCol w="1454150"/>
                <a:gridCol w="1455738"/>
                <a:gridCol w="220662"/>
              </a:tblGrid>
              <a:tr h="518118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重建耶和华的殿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FF"/>
                        </a:gs>
                        <a:gs pos="50000">
                          <a:srgbClr val="470076"/>
                        </a:gs>
                        <a:gs pos="100000">
                          <a:srgbClr val="9900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07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上帝对契约 的信实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未来弥赛亚的律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94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第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1—6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章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第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7—14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章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耶和华的话临到撒迦利亚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…” (1:1)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耶和华的话临到撒迦利亚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…” (7:1)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契约</a:t>
                      </a:r>
                      <a:r>
                        <a:rPr kumimoji="0" 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的预象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弥赛亚的预象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两个负担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命令悔改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1:1-6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八个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契约 的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预象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1:7—6:8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SimSun" charset="0"/>
                        </a:rPr>
                        <a:t>约书亚受冠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SimSun" charset="0"/>
                        </a:rPr>
                        <a:t>的象征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Mincho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Mincho" charset="0"/>
                          <a:cs typeface="SimSun" charset="0"/>
                        </a:rPr>
                        <a:t>6:9-15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四个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复兴讯息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7—8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在第一出现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中拒绝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9—11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在第二出现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中接受 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12—14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耶和华的话临到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撒迦利亚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我夜间观看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...”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耶和华的话临到我说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耶和华的话临到我说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耶和华的默示应验在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“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耶和华的默示应验在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94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图片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问题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预言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以色列的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时运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以色列的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禁食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以色列的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未来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6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建耶和华的殿当中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520-518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BC (1:1; 7:1)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建耶和华的殿之后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480-470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BC (9:13?)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 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58"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Jerusalem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543" name="Rectangle 326"/>
          <p:cNvSpPr>
            <a:spLocks noChangeArrowheads="1"/>
          </p:cNvSpPr>
          <p:nvPr/>
        </p:nvSpPr>
        <p:spPr bwMode="auto">
          <a:xfrm>
            <a:off x="0" y="5627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/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5544" name="Text Box 366"/>
          <p:cNvSpPr txBox="1">
            <a:spLocks noChangeArrowheads="1"/>
          </p:cNvSpPr>
          <p:nvPr/>
        </p:nvSpPr>
        <p:spPr bwMode="auto">
          <a:xfrm>
            <a:off x="8458200" y="-158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>
                <a:solidFill>
                  <a:srgbClr val="FFFFFF"/>
                </a:solidFill>
                <a:latin typeface="Times New Roman" charset="0"/>
              </a:rPr>
              <a:t>649</a:t>
            </a:r>
          </a:p>
        </p:txBody>
      </p:sp>
      <p:sp>
        <p:nvSpPr>
          <p:cNvPr id="105545" name="WordArt 371"/>
          <p:cNvSpPr>
            <a:spLocks noChangeArrowheads="1" noChangeShapeType="1" noTextEdit="1"/>
          </p:cNvSpPr>
          <p:nvPr/>
        </p:nvSpPr>
        <p:spPr bwMode="auto">
          <a:xfrm>
            <a:off x="1908175" y="2312988"/>
            <a:ext cx="5789613" cy="1116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2787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重建耶和华的殿</a:t>
            </a:r>
            <a:endParaRPr lang="en-US" sz="3600" kern="10">
              <a:ln w="9525">
                <a:round/>
                <a:headEnd/>
                <a:tailEnd/>
              </a:ln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8260" name="Rectangle 37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57200"/>
            <a:ext cx="2133600" cy="304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400">
                <a:latin typeface="Tahoma" charset="0"/>
              </a:rPr>
              <a:t>书图</a:t>
            </a:r>
            <a:endParaRPr lang="en-US" sz="24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ible_revelation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76200"/>
            <a:ext cx="6477000" cy="838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zh-TW" altLang="en-US" b="1" i="1">
                <a:solidFill>
                  <a:srgbClr val="FFFFFF"/>
                </a:solidFill>
                <a:latin typeface="Arial" charset="0"/>
              </a:rPr>
              <a:t>选择一段经文</a:t>
            </a:r>
            <a:endParaRPr lang="en-US" b="1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74576"/>
            <a:ext cx="8915400" cy="59824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630238" indent="-630238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</a:rPr>
              <a:t>1.	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</a:rPr>
              <a:t>什么影响我们选择一段经文</a:t>
            </a:r>
            <a:r>
              <a:rPr lang="en-US" b="1" dirty="0" smtClean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</a:rPr>
              <a:t>?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</a:endParaRPr>
          </a:p>
        </p:txBody>
      </p:sp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8462963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5877272"/>
            <a:ext cx="8915400" cy="5982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2.   </a:t>
            </a:r>
            <a:r>
              <a:rPr lang="zh-TW" altLang="en-US" b="1" dirty="0" smtClean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多快找到一段经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文</a:t>
            </a:r>
            <a:r>
              <a:rPr lang="en-US" b="1" dirty="0" smtClean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?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600" y="1916832"/>
            <a:ext cx="7871792" cy="34563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a)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标题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b)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主题的更改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c)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文本单元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	</a:t>
            </a: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-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时间和地点的标示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d) </a:t>
            </a:r>
            <a:r>
              <a:rPr lang="zh-TW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</a:rPr>
              <a:t>文中结构标示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 descr="HS 21b Pra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r="3931"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29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anchor="t"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HT" altLang="en-US" sz="4800" b="1" kern="1200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Arial" charset="0"/>
                <a:cs typeface="+mn-cs"/>
              </a:rPr>
              <a:t>祷告的心</a:t>
            </a:r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21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lum bright="28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"/>
          <a:stretch>
            <a:fillRect/>
          </a:stretch>
        </p:blipFill>
        <p:spPr bwMode="auto">
          <a:xfrm>
            <a:off x="0" y="990600"/>
            <a:ext cx="91440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6600" b="1">
                <a:solidFill>
                  <a:srgbClr val="B12143"/>
                </a:solidFill>
                <a:latin typeface="Arial Black" charset="0"/>
                <a:ea typeface="ＭＳ Ｐゴシック" charset="0"/>
                <a:cs typeface="ＭＳ Ｐゴシック" charset="0"/>
              </a:rPr>
              <a:t>诗篇</a:t>
            </a:r>
            <a:r>
              <a:rPr lang="en-GB" altLang="ja-JP" sz="6600" b="1">
                <a:solidFill>
                  <a:srgbClr val="B12143"/>
                </a:solidFill>
                <a:latin typeface="Arial Black" charset="0"/>
                <a:ea typeface="ＭＳ Ｐゴシック" charset="0"/>
                <a:cs typeface="ＭＳ Ｐゴシック" charset="0"/>
              </a:rPr>
              <a:t>:</a:t>
            </a:r>
            <a:endParaRPr lang="en-US" sz="6600" b="1">
              <a:solidFill>
                <a:srgbClr val="B12143"/>
              </a:solidFill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219200" y="3962400"/>
            <a:ext cx="685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zh-CN" altLang="en-US" sz="3000" b="1">
                <a:solidFill>
                  <a:srgbClr val="B12143"/>
                </a:solidFill>
                <a:latin typeface="Arial Black" charset="0"/>
              </a:rPr>
              <a:t>千古不变的敬拜诗歌</a:t>
            </a:r>
            <a:endParaRPr lang="en-GB" sz="3000" b="1">
              <a:solidFill>
                <a:srgbClr val="B12143"/>
              </a:solidFill>
              <a:latin typeface="Arial Black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rgbClr val="993437"/>
              </a:gs>
              <a:gs pos="100000">
                <a:srgbClr val="99343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用诗篇来祷告</a:t>
            </a:r>
            <a:endParaRPr lang="en-US" sz="60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213360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一人一节</a:t>
            </a:r>
            <a:endParaRPr lang="en-US" altLang="zh-CN" sz="36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zh-CN" altLang="en-US"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个人内在化</a:t>
            </a:r>
            <a:endParaRPr lang="en-US" altLang="zh-CN" sz="36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zh-CN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没有要求</a:t>
            </a:r>
            <a:endParaRPr lang="en-US" sz="36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2643" name="Group 4"/>
          <p:cNvGrpSpPr>
            <a:grpSpLocks/>
          </p:cNvGrpSpPr>
          <p:nvPr/>
        </p:nvGrpSpPr>
        <p:grpSpPr bwMode="auto">
          <a:xfrm>
            <a:off x="0" y="3906838"/>
            <a:ext cx="9144000" cy="2944812"/>
            <a:chOff x="0" y="2465"/>
            <a:chExt cx="5472" cy="1855"/>
          </a:xfrm>
        </p:grpSpPr>
        <p:pic>
          <p:nvPicPr>
            <p:cNvPr id="11264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4" r="8594"/>
            <a:stretch>
              <a:fillRect/>
            </a:stretch>
          </p:blipFill>
          <p:spPr bwMode="auto">
            <a:xfrm>
              <a:off x="0" y="2465"/>
              <a:ext cx="27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4" r="8594"/>
            <a:stretch>
              <a:fillRect/>
            </a:stretch>
          </p:blipFill>
          <p:spPr bwMode="auto">
            <a:xfrm>
              <a:off x="2736" y="2465"/>
              <a:ext cx="27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Mountain Scene 0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403725" y="2282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6063" y="3756025"/>
            <a:ext cx="8534400" cy="13223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TW" sz="4000" b="1" smtClean="0">
                <a:solidFill>
                  <a:srgbClr val="FFFFFF"/>
                </a:solidFill>
              </a:rPr>
              <a:t>1 </a:t>
            </a:r>
            <a:r>
              <a:rPr lang="zh-TW" altLang="en-US" sz="4000" b="1" smtClean="0">
                <a:solidFill>
                  <a:srgbClr val="FFFFFF"/>
                </a:solidFill>
              </a:rPr>
              <a:t>你们要讚美耶和华。 在正直人的议会中和大会里，我要全心称谢耶和华。</a:t>
            </a:r>
            <a:endParaRPr lang="en-US" sz="4000" b="1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12838" y="0"/>
            <a:ext cx="7067550" cy="70802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用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诗篇</a:t>
            </a:r>
            <a:r>
              <a:rPr lang="en-US" altLang="zh-CN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111</a:t>
            </a:r>
            <a:r>
              <a:rPr lang="en-US" altLang="ja-JP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与其他两个人祷告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60000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3 Judah\Red Canyon\Red Canyon sr\Red Canyon6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Todd Sites\0Adds\3 Judah adds\062600 Detroit trip\sr\Nahal Zin from above, tb n062400 sr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SR Slides\Negev\Nahal Zin rugged mountains, 72-5tb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, tb n1217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east, tb n1217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Negev\sr\Machtesh Ramon from north2, df 111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Wilderness of Judah\sr\Solomon's Pillars, df 1011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 Adds\3 Judah\Machtesh Qatan\sr\Machtesh Qatan from east2, tb n112500 sr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Aerials Judah Mitchell sr\Jericho area\Jericho area aerial from northwest, tb q010703.jp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698</Words>
  <Application>Microsoft Macintosh PowerPoint</Application>
  <PresentationFormat>On-screen Show (4:3)</PresentationFormat>
  <Paragraphs>239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26</vt:i4>
      </vt:variant>
    </vt:vector>
  </HeadingPairs>
  <TitlesOfParts>
    <vt:vector size="56" baseType="lpstr">
      <vt:lpstr>Arial</vt:lpstr>
      <vt:lpstr>ＭＳ Ｐゴシック</vt:lpstr>
      <vt:lpstr>Calibri</vt:lpstr>
      <vt:lpstr>Times New Roman</vt:lpstr>
      <vt:lpstr>Geneva</vt:lpstr>
      <vt:lpstr>Garamond</vt:lpstr>
      <vt:lpstr>Wingdings</vt:lpstr>
      <vt:lpstr>Tahoma</vt:lpstr>
      <vt:lpstr>Times</vt:lpstr>
      <vt:lpstr>Monotype Sorts</vt:lpstr>
      <vt:lpstr>Comic Sans MS</vt:lpstr>
      <vt:lpstr>宋体</vt:lpstr>
      <vt:lpstr>SimSun</vt:lpstr>
      <vt:lpstr>MS Mincho</vt:lpstr>
      <vt:lpstr>Arial Black</vt:lpstr>
      <vt:lpstr>ヒラギノ角ゴ Pro W3</vt:lpstr>
      <vt:lpstr>方正舒体</vt:lpstr>
      <vt:lpstr>Helvetica</vt:lpstr>
      <vt:lpstr>Chicago</vt:lpstr>
      <vt:lpstr>MS PGothic</vt:lpstr>
      <vt:lpstr>Default Design</vt:lpstr>
      <vt:lpstr>5_Default Design</vt:lpstr>
      <vt:lpstr>3_Default Design</vt:lpstr>
      <vt:lpstr>1_Default Design</vt:lpstr>
      <vt:lpstr>Stream</vt:lpstr>
      <vt:lpstr>2_Default Design</vt:lpstr>
      <vt:lpstr>1_Balance</vt:lpstr>
      <vt:lpstr>1_Textured</vt:lpstr>
      <vt:lpstr>1_untitled 3</vt:lpstr>
      <vt:lpstr>2_untitled 3</vt:lpstr>
      <vt:lpstr>反复耐心的读经</vt:lpstr>
      <vt:lpstr>选择一段经文</vt:lpstr>
      <vt:lpstr>图表</vt:lpstr>
      <vt:lpstr>书图</vt:lpstr>
      <vt:lpstr>选择一段经文</vt:lpstr>
      <vt:lpstr>祷告的心</vt:lpstr>
      <vt:lpstr>诗篇:</vt:lpstr>
      <vt:lpstr>用诗篇来祷告</vt:lpstr>
      <vt:lpstr>用 诗篇111 与其他两个人祷告</vt:lpstr>
      <vt:lpstr>用 诗篇111 与其他两个人祷告</vt:lpstr>
      <vt:lpstr>用 诗篇111 与其他两个人祷告</vt:lpstr>
      <vt:lpstr>用 诗篇111 与其他两个人祷告</vt:lpstr>
      <vt:lpstr>用 诗篇111 与其他两个人祷告</vt:lpstr>
      <vt:lpstr>用 诗篇111 与其他两个人祷告</vt:lpstr>
      <vt:lpstr>用 诗篇111 与其他两个人祷告</vt:lpstr>
      <vt:lpstr>用 诗篇111 与其他两个人祷告</vt:lpstr>
      <vt:lpstr>用 诗篇111 与其他两个人祷告</vt:lpstr>
      <vt:lpstr>用 诗篇111 与其他两个人祷告</vt:lpstr>
      <vt:lpstr>25经文观察 on 书1：8</vt:lpstr>
      <vt:lpstr>目标  与 方法</vt:lpstr>
      <vt:lpstr>KEY VERSE</vt:lpstr>
      <vt:lpstr>与东边支派的协议</vt:lpstr>
      <vt:lpstr>PowerPoint Presentation</vt:lpstr>
      <vt:lpstr>PowerPoint Presentation</vt:lpstr>
      <vt:lpstr>圣经学习链接地址 biblestudydownloads.com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the Text</dc:title>
  <dc:creator>Dr Rick Griffith</dc:creator>
  <cp:lastModifiedBy>Rick Griffith</cp:lastModifiedBy>
  <cp:revision>20</cp:revision>
  <dcterms:created xsi:type="dcterms:W3CDTF">2013-03-12T16:03:41Z</dcterms:created>
  <dcterms:modified xsi:type="dcterms:W3CDTF">2015-07-02T11:33:03Z</dcterms:modified>
</cp:coreProperties>
</file>