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63" r:id="rId2"/>
    <p:sldMasterId id="2147483682" r:id="rId3"/>
    <p:sldMasterId id="2147483748" r:id="rId4"/>
  </p:sldMasterIdLst>
  <p:notesMasterIdLst>
    <p:notesMasterId r:id="rId18"/>
  </p:notesMasterIdLst>
  <p:sldIdLst>
    <p:sldId id="270" r:id="rId5"/>
    <p:sldId id="257" r:id="rId6"/>
    <p:sldId id="271" r:id="rId7"/>
    <p:sldId id="272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75" r:id="rId17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-896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52C8C14D-4E28-234E-A664-945FAB07468D}" type="datetime1">
              <a:rPr lang="en-US"/>
              <a:pPr>
                <a:defRPr/>
              </a:pPr>
              <a:t>2/7/15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5916EA02-B5EA-6641-AE4B-5901DDB034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8279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</a:rPr>
              <a:t>Check this translation as it is totally from Google translator!</a:t>
            </a:r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AD9FA7E-F1B6-7C45-80AD-703177D233C0}" type="slidenum">
              <a:rPr lang="en-US" sz="1200">
                <a:latin typeface="Calibri" charset="0"/>
              </a:rPr>
              <a:pPr eaLnBrk="1" hangingPunct="1"/>
              <a:t>10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6ABB7FB-18AB-8349-8490-28E5C5803F56}" type="slidenum">
              <a:rPr lang="en-US" sz="1200">
                <a:solidFill>
                  <a:srgbClr val="000000"/>
                </a:solidFill>
                <a:latin typeface="Times New Roman" charset="0"/>
                <a:ea typeface="MS PGothic" charset="0"/>
                <a:cs typeface="MS PGothic" charset="0"/>
              </a:rPr>
              <a:pPr eaLnBrk="1" hangingPunct="1"/>
              <a:t>13</a:t>
            </a:fld>
            <a:endParaRPr lang="en-US" sz="1200">
              <a:solidFill>
                <a:srgbClr val="000000"/>
              </a:solidFill>
              <a:latin typeface="Times New Roman" charset="0"/>
              <a:ea typeface="MS PGothic" charset="0"/>
              <a:cs typeface="MS PGothic" charset="0"/>
            </a:endParaRPr>
          </a:p>
        </p:txBody>
      </p:sp>
      <p:sp>
        <p:nvSpPr>
          <p:cNvPr id="6246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>
                <a:latin typeface="Arial" charset="0"/>
              </a:rPr>
              <a:t>The explanation for free!</a:t>
            </a:r>
          </a:p>
          <a:p>
            <a:pPr eaLnBrk="1" hangingPunct="1"/>
            <a:r>
              <a:rPr lang="en-US">
                <a:latin typeface="Arial" charset="0"/>
              </a:rPr>
              <a:t>Bible Study materials link address (top) translated by Michele Ang 15 Jan 2015</a:t>
            </a:r>
          </a:p>
          <a:p>
            <a:pPr eaLnBrk="1" hangingPunct="1"/>
            <a:r>
              <a:rPr lang="en-US">
                <a:latin typeface="Arial" charset="0"/>
              </a:rPr>
              <a:t>Bible study (bottom)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9AFF16-1F6E-F14A-B096-EE7724FF03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900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pitchFamily="-111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2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CFDDB9-8F92-BB44-A8ED-11741C9D80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03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pitchFamily="-111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015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pitchFamily="-111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2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D503D7-61FD-B648-A20C-872E86E2BC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03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pitchFamily="-111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716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pitchFamily="-111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E8BC9B-5F35-5243-A6F2-9923B616F9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03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pitchFamily="-111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9371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pitchFamily="-111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F7E692-67EB-E04B-BE67-469D8E5C28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03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pitchFamily="-111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073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102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pitchFamily="-111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2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D61E5E-CB3E-134D-A274-229BA2981D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03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pitchFamily="-111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1928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953593-51D5-AB4D-9402-A4B69B5EB9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1226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defTabSz="457200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 b="1">
                <a:latin typeface="Book Antiqu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F5658C0-1316-6943-BA17-C75F548B62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9259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defTabSz="457200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 b="1">
                <a:latin typeface="Book Antiqu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48D50D92-D57C-4F43-989D-067119D447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566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defTabSz="457200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 b="1">
                <a:latin typeface="Book Antiqu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05C306B8-77AD-3440-A249-73D04A6D9D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2419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defTabSz="457200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 b="1">
                <a:latin typeface="Book Antiqu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4E66D03B-A1E2-314A-A86F-5B8DE13F12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979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C1B31C-8C96-9646-9F5F-9495A91965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0581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defTabSz="457200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 b="1">
                <a:latin typeface="Book Antiqu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91179C2-57FC-5347-AE65-BABF039E16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7299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defTabSz="457200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 b="1">
                <a:latin typeface="Book Antiqu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DBBA9CE6-5950-2240-8642-0C4DA3D851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9859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defTabSz="457200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 b="1">
                <a:latin typeface="Book Antiqu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CE6EEDB4-3439-4F40-A0CF-6E9E84A31E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2886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defTabSz="457200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 b="1">
                <a:latin typeface="Book Antiqu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D3E385DF-8AFD-9945-9D1A-AAB68A5FBF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9771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defTabSz="457200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 b="1">
                <a:latin typeface="Book Antiqu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8267CB4-95F0-3D4D-8460-2135C62310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1657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defTabSz="457200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 b="1">
                <a:latin typeface="Book Antiqu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408D8A11-E4AE-4542-99E8-80C5AC1592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9746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defTabSz="457200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 b="1">
                <a:latin typeface="Book Antiqu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DC054538-20A1-E045-9407-027535A958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272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>
                  <a:defRPr/>
                </a:pPr>
                <a:endParaRPr lang="en-US" sz="2800">
                  <a:solidFill>
                    <a:srgbClr val="FFFFFF"/>
                  </a:solidFill>
                  <a:latin typeface="Comic Sans MS" pitchFamily="-111" charset="0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>
                  <a:defRPr/>
                </a:pPr>
                <a:endParaRPr lang="en-US" sz="2800">
                  <a:solidFill>
                    <a:srgbClr val="FFFFFF"/>
                  </a:solidFill>
                  <a:latin typeface="Comic Sans MS" pitchFamily="-111" charset="0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>
                  <a:defRPr/>
                </a:pPr>
                <a:endParaRPr lang="en-US" sz="2800">
                  <a:solidFill>
                    <a:srgbClr val="FFFFFF"/>
                  </a:solidFill>
                  <a:latin typeface="Comic Sans MS" pitchFamily="-111" charset="0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>
                  <a:defRPr/>
                </a:pPr>
                <a:endParaRPr lang="en-US" sz="2800">
                  <a:solidFill>
                    <a:srgbClr val="FFFFFF"/>
                  </a:solidFill>
                  <a:latin typeface="Comic Sans MS" pitchFamily="-111" charset="0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 sz="2800">
                <a:solidFill>
                  <a:srgbClr val="FFFFFF"/>
                </a:solidFill>
                <a:latin typeface="Comic Sans MS" pitchFamily="-111" charset="0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084 h 1906"/>
                <a:gd name="T4" fmla="*/ 5884 w 5740"/>
                <a:gd name="T5" fmla="*/ 1084 h 1906"/>
                <a:gd name="T6" fmla="*/ 5884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6987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6988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-111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pitchFamily="-111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pitchFamily="-111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81BACD-7570-264B-B66D-A2C020E964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710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pitchFamily="-111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042462-D60F-7C4C-B56C-BCD9F5CEB0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03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pitchFamily="-111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018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pitchFamily="-111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73E7EC-35CD-0743-BB11-18FB009075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03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pitchFamily="-111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80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pitchFamily="-111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2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D14CEB-A103-634C-900F-E2AA8F8482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03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pitchFamily="-111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371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pitchFamily="-111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2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0905FD-F06F-534E-A96C-9F676948DF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103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pitchFamily="-111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397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pitchFamily="-111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2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83A961-CD81-6A4D-BC41-37D33F42ED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03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pitchFamily="-111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017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pitchFamily="-111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2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9C1DCA-1F72-864E-AD91-1EDC5485FA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103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pitchFamily="-111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892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4.xml"/><Relationship Id="rId13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2" Type="http://schemas.openxmlformats.org/officeDocument/2006/relationships/slideLayout" Target="../slideLayouts/slideLayout4.xml"/><Relationship Id="rId3" Type="http://schemas.openxmlformats.org/officeDocument/2006/relationships/slideLayout" Target="../slideLayouts/slideLayout5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slideLayout" Target="../slideLayouts/slideLayout8.xml"/><Relationship Id="rId7" Type="http://schemas.openxmlformats.org/officeDocument/2006/relationships/slideLayout" Target="../slideLayouts/slideLayout9.xml"/><Relationship Id="rId8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6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9.xml"/><Relationship Id="rId5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2.xml"/><Relationship Id="rId8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541DB1A8-6A4B-0D49-B84D-BCD75F8D35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ea typeface="ＭＳ Ｐゴシック" pitchFamily="-108" charset="-128"/>
          <a:cs typeface="Arial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08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08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08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08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/>
          <a:ea typeface="ＭＳ Ｐゴシック" pitchFamily="-108" charset="-128"/>
          <a:cs typeface="Arial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/>
          <a:ea typeface="Arial" charset="0"/>
          <a:cs typeface="Arial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/>
          <a:ea typeface="Arial" charset="0"/>
          <a:cs typeface="Arial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/>
          <a:ea typeface="Geneva" charset="-128"/>
          <a:cs typeface="Arial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/>
          <a:ea typeface="ＭＳ Ｐゴシック" charset="-128"/>
          <a:cs typeface="Arial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102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5955" name="Rectangle 102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04924DC-D63B-9546-B344-AFE621EC95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4100" name="Group 1028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4104" name="Group 1029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25958" name="Freeform 1030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>
                  <a:defRPr/>
                </a:pPr>
                <a:endParaRPr lang="en-US" sz="2800">
                  <a:solidFill>
                    <a:srgbClr val="FFFFFF"/>
                  </a:solidFill>
                  <a:latin typeface="Comic Sans MS" pitchFamily="-111" charset="0"/>
                </a:endParaRPr>
              </a:p>
            </p:txBody>
          </p:sp>
          <p:sp>
            <p:nvSpPr>
              <p:cNvPr id="125959" name="Freeform 1031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>
                  <a:defRPr/>
                </a:pPr>
                <a:endParaRPr lang="en-US" sz="2800">
                  <a:solidFill>
                    <a:srgbClr val="FFFFFF"/>
                  </a:solidFill>
                  <a:latin typeface="Comic Sans MS" pitchFamily="-111" charset="0"/>
                </a:endParaRPr>
              </a:p>
            </p:txBody>
          </p:sp>
          <p:sp>
            <p:nvSpPr>
              <p:cNvPr id="125960" name="Freeform 1032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>
                  <a:defRPr/>
                </a:pPr>
                <a:endParaRPr lang="en-US" sz="2800">
                  <a:solidFill>
                    <a:srgbClr val="FFFFFF"/>
                  </a:solidFill>
                  <a:latin typeface="Comic Sans MS" pitchFamily="-111" charset="0"/>
                </a:endParaRPr>
              </a:p>
            </p:txBody>
          </p:sp>
          <p:sp>
            <p:nvSpPr>
              <p:cNvPr id="4110" name="Freeform 1033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962" name="Freeform 1034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>
                  <a:defRPr/>
                </a:pPr>
                <a:endParaRPr lang="en-US" sz="2800">
                  <a:solidFill>
                    <a:srgbClr val="FFFFFF"/>
                  </a:solidFill>
                  <a:latin typeface="Comic Sans MS" pitchFamily="-111" charset="0"/>
                </a:endParaRPr>
              </a:p>
            </p:txBody>
          </p:sp>
        </p:grpSp>
        <p:sp>
          <p:nvSpPr>
            <p:cNvPr id="125963" name="Freeform 1035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en-US" sz="2800">
                <a:solidFill>
                  <a:srgbClr val="FFFFFF"/>
                </a:solidFill>
                <a:latin typeface="Comic Sans MS" pitchFamily="-111" charset="0"/>
              </a:endParaRPr>
            </a:p>
          </p:txBody>
        </p:sp>
        <p:sp>
          <p:nvSpPr>
            <p:cNvPr id="4106" name="Freeform 1036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084 h 1906"/>
                <a:gd name="T4" fmla="*/ 5884 w 5740"/>
                <a:gd name="T5" fmla="*/ 1084 h 1906"/>
                <a:gd name="T6" fmla="*/ 5884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5965" name="Rectangle 1037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25966" name="Rectangle 103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5967" name="Rectangle 103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  <p:sldLayoutId id="2147483799" r:id="rId12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0" charset="-128"/>
          <a:cs typeface="ＭＳ Ｐゴシック" pitchFamily="-110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-111" charset="0"/>
          <a:ea typeface="ＭＳ Ｐゴシック" pitchFamily="-110" charset="-128"/>
          <a:cs typeface="ＭＳ Ｐゴシック" pitchFamily="-11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-111" charset="0"/>
          <a:ea typeface="ＭＳ Ｐゴシック" pitchFamily="-110" charset="-128"/>
          <a:cs typeface="ＭＳ Ｐゴシック" pitchFamily="-11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-111" charset="0"/>
          <a:ea typeface="ＭＳ Ｐゴシック" pitchFamily="-110" charset="-128"/>
          <a:cs typeface="ＭＳ Ｐゴシック" pitchFamily="-11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-111" charset="0"/>
          <a:ea typeface="ＭＳ Ｐゴシック" pitchFamily="-110" charset="-128"/>
          <a:cs typeface="ＭＳ Ｐゴシック" pitchFamily="-11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-11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-11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-11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0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0" charset="-128"/>
          <a:cs typeface="ＭＳ Ｐゴシック" pitchFamily="-110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charset="0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  <a:cs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-111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-111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-111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-111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D82AC3B2-2C81-9947-93DB-F2CCD9818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ea typeface="ＭＳ Ｐゴシック" charset="0"/>
          <a:cs typeface="Arial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/>
          <a:ea typeface="Arial" charset="0"/>
          <a:cs typeface="Arial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/>
          <a:ea typeface="Arial" charset="0"/>
          <a:cs typeface="Arial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/>
          <a:ea typeface="Arial" charset="0"/>
          <a:cs typeface="Arial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/>
          <a:ea typeface="Geneva" charset="-128"/>
          <a:cs typeface="Arial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/>
          <a:ea typeface="ＭＳ Ｐゴシック" charset="-128"/>
          <a:cs typeface="Arial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914400" eaLnBrk="1" hangingPunct="1">
              <a:defRPr sz="1400" b="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914400" eaLnBrk="1" hangingPunct="1">
              <a:defRPr sz="1400" b="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defTabSz="914400" eaLnBrk="1" hangingPunct="1">
              <a:defRPr sz="1400" b="0" smtClean="0">
                <a:solidFill>
                  <a:srgbClr val="000000"/>
                </a:solidFill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C9ECB47A-8410-F142-BAE3-114CB1C9FF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charset="0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MS PGothic" charset="0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MS PGothic" charset="0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MS PGothic" charset="0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MS PGothic" charset="0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charset="0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charset="0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charset="0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charset="0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charset="0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609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0897" name="Title 1"/>
          <p:cNvSpPr>
            <a:spLocks noGrp="1"/>
          </p:cNvSpPr>
          <p:nvPr>
            <p:ph type="title"/>
          </p:nvPr>
        </p:nvSpPr>
        <p:spPr>
          <a:xfrm>
            <a:off x="0" y="1979484"/>
            <a:ext cx="9144000" cy="1066800"/>
          </a:xfrm>
          <a:extLst/>
        </p:spPr>
        <p:txBody>
          <a:bodyPr/>
          <a:lstStyle/>
          <a:p>
            <a:pPr>
              <a:defRPr/>
            </a:pPr>
            <a:r>
              <a:rPr lang="zh-CN" altLang="en-US" sz="13800" b="1" dirty="0" smtClean="0">
                <a:solidFill>
                  <a:srgbClr val="FFFFFF"/>
                </a:solidFill>
                <a:effectLst>
                  <a:glow rad="139700">
                    <a:schemeClr val="tx1"/>
                  </a:glow>
                </a:effectLst>
                <a:latin typeface="Arial" charset="0"/>
                <a:ea typeface="ＭＳ Ｐゴシック" charset="0"/>
              </a:rPr>
              <a:t>读经</a:t>
            </a:r>
            <a:endParaRPr lang="en-US" sz="7200" b="1" dirty="0">
              <a:solidFill>
                <a:srgbClr val="FFFFFF"/>
              </a:solidFill>
              <a:effectLst>
                <a:glow rad="139700">
                  <a:schemeClr val="tx1"/>
                </a:glow>
              </a:effectLst>
              <a:latin typeface="Arial" charset="0"/>
              <a:ea typeface="ＭＳ Ｐゴシック" charset="0"/>
            </a:endParaRPr>
          </a:p>
        </p:txBody>
      </p:sp>
      <p:sp>
        <p:nvSpPr>
          <p:cNvPr id="20483" name="Text Box 5"/>
          <p:cNvSpPr txBox="1">
            <a:spLocks noChangeArrowheads="1"/>
          </p:cNvSpPr>
          <p:nvPr/>
        </p:nvSpPr>
        <p:spPr bwMode="auto">
          <a:xfrm>
            <a:off x="8509000" y="76200"/>
            <a:ext cx="5270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/>
            <a:r>
              <a:rPr lang="en-US" b="1">
                <a:solidFill>
                  <a:srgbClr val="FFFFFF"/>
                </a:solidFill>
              </a:rPr>
              <a:t>18</a:t>
            </a:r>
          </a:p>
        </p:txBody>
      </p:sp>
      <p:sp>
        <p:nvSpPr>
          <p:cNvPr id="20484" name="Subtitle 2"/>
          <p:cNvSpPr txBox="1">
            <a:spLocks/>
          </p:cNvSpPr>
          <p:nvPr/>
        </p:nvSpPr>
        <p:spPr bwMode="auto">
          <a:xfrm>
            <a:off x="0" y="6473825"/>
            <a:ext cx="914400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  <a:buFont typeface="Wingdings" charset="0"/>
              <a:buNone/>
            </a:pPr>
            <a:r>
              <a:rPr lang="en-US" sz="2000" b="1">
                <a:solidFill>
                  <a:srgbClr val="FFFFFF"/>
                </a:solidFill>
                <a:cs typeface="Arial" charset="0"/>
              </a:rPr>
              <a:t>Dr Rick Griffith • </a:t>
            </a:r>
            <a:r>
              <a:rPr lang="zh-CN" altLang="en-US" sz="2000" b="1">
                <a:solidFill>
                  <a:srgbClr val="FFFFFF"/>
                </a:solidFill>
                <a:cs typeface="Arial" charset="0"/>
              </a:rPr>
              <a:t>新加坡神学院</a:t>
            </a:r>
            <a:r>
              <a:rPr lang="en-US" altLang="ja-JP" sz="2000" b="1">
                <a:solidFill>
                  <a:srgbClr val="FFFFFF"/>
                </a:solidFill>
                <a:cs typeface="Arial" charset="0"/>
              </a:rPr>
              <a:t>• biblestudydownloads.com</a:t>
            </a:r>
            <a:endParaRPr lang="en-US" sz="2000" b="1">
              <a:solidFill>
                <a:srgbClr val="FFFFFF"/>
              </a:solidFill>
              <a:cs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 descr="Green marble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 eaLnBrk="0" hangingPunct="0"/>
            <a:endParaRPr lang="en-US" sz="2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459788" cy="1844675"/>
          </a:xfrm>
          <a:solidFill>
            <a:srgbClr val="000000"/>
          </a:solidFill>
        </p:spPr>
        <p:txBody>
          <a:bodyPr/>
          <a:lstStyle/>
          <a:p>
            <a:r>
              <a:rPr lang="zh-TW" altLang="en-US" sz="3600" b="1">
                <a:solidFill>
                  <a:srgbClr val="FFFFFF"/>
                </a:solidFill>
                <a:latin typeface="Arial" charset="0"/>
                <a:ea typeface="ＭＳ Ｐゴシック" charset="0"/>
              </a:rPr>
              <a:t>你能不拿起你的笔从纸上画出四连胜，连接线，但通过每个点只有一次？</a:t>
            </a:r>
            <a:endParaRPr lang="en-US" sz="3600" b="1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9699" name="Text Box 5"/>
          <p:cNvSpPr txBox="1">
            <a:spLocks noChangeArrowheads="1"/>
          </p:cNvSpPr>
          <p:nvPr/>
        </p:nvSpPr>
        <p:spPr bwMode="auto">
          <a:xfrm>
            <a:off x="8509000" y="76200"/>
            <a:ext cx="5270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/>
            <a:r>
              <a:rPr lang="en-US" b="1">
                <a:solidFill>
                  <a:srgbClr val="FFFFFF"/>
                </a:solidFill>
              </a:rPr>
              <a:t>43</a:t>
            </a:r>
          </a:p>
        </p:txBody>
      </p:sp>
      <p:grpSp>
        <p:nvGrpSpPr>
          <p:cNvPr id="29700" name="Group 4"/>
          <p:cNvGrpSpPr>
            <a:grpSpLocks/>
          </p:cNvGrpSpPr>
          <p:nvPr/>
        </p:nvGrpSpPr>
        <p:grpSpPr bwMode="auto">
          <a:xfrm>
            <a:off x="2771775" y="2276475"/>
            <a:ext cx="3095625" cy="3097213"/>
            <a:chOff x="2771800" y="2996952"/>
            <a:chExt cx="3096344" cy="3096344"/>
          </a:xfrm>
        </p:grpSpPr>
        <p:sp>
          <p:nvSpPr>
            <p:cNvPr id="29705" name="Oval 3"/>
            <p:cNvSpPr>
              <a:spLocks noChangeAspect="1"/>
            </p:cNvSpPr>
            <p:nvPr/>
          </p:nvSpPr>
          <p:spPr bwMode="auto">
            <a:xfrm>
              <a:off x="2771800" y="2996952"/>
              <a:ext cx="360040" cy="3600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eaLnBrk="0" hangingPunct="0"/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9706" name="Oval 23"/>
            <p:cNvSpPr>
              <a:spLocks noChangeAspect="1"/>
            </p:cNvSpPr>
            <p:nvPr/>
          </p:nvSpPr>
          <p:spPr bwMode="auto">
            <a:xfrm>
              <a:off x="4139952" y="2996952"/>
              <a:ext cx="360040" cy="3600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eaLnBrk="0" hangingPunct="0"/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9707" name="Oval 24"/>
            <p:cNvSpPr>
              <a:spLocks noChangeAspect="1"/>
            </p:cNvSpPr>
            <p:nvPr/>
          </p:nvSpPr>
          <p:spPr bwMode="auto">
            <a:xfrm>
              <a:off x="5508104" y="2996952"/>
              <a:ext cx="360040" cy="3600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eaLnBrk="0" hangingPunct="0"/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9708" name="Oval 25"/>
            <p:cNvSpPr>
              <a:spLocks noChangeAspect="1"/>
            </p:cNvSpPr>
            <p:nvPr/>
          </p:nvSpPr>
          <p:spPr bwMode="auto">
            <a:xfrm>
              <a:off x="2771800" y="4365104"/>
              <a:ext cx="360040" cy="3600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eaLnBrk="0" hangingPunct="0"/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9709" name="Oval 26"/>
            <p:cNvSpPr>
              <a:spLocks noChangeAspect="1"/>
            </p:cNvSpPr>
            <p:nvPr/>
          </p:nvSpPr>
          <p:spPr bwMode="auto">
            <a:xfrm>
              <a:off x="4139952" y="4365104"/>
              <a:ext cx="360040" cy="3600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eaLnBrk="0" hangingPunct="0"/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9710" name="Oval 27"/>
            <p:cNvSpPr>
              <a:spLocks noChangeAspect="1"/>
            </p:cNvSpPr>
            <p:nvPr/>
          </p:nvSpPr>
          <p:spPr bwMode="auto">
            <a:xfrm>
              <a:off x="5508104" y="4365104"/>
              <a:ext cx="360040" cy="3600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eaLnBrk="0" hangingPunct="0"/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9711" name="Oval 28"/>
            <p:cNvSpPr>
              <a:spLocks noChangeAspect="1"/>
            </p:cNvSpPr>
            <p:nvPr/>
          </p:nvSpPr>
          <p:spPr bwMode="auto">
            <a:xfrm>
              <a:off x="2771800" y="5733256"/>
              <a:ext cx="360040" cy="3600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eaLnBrk="0" hangingPunct="0"/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9712" name="Oval 29"/>
            <p:cNvSpPr>
              <a:spLocks noChangeAspect="1"/>
            </p:cNvSpPr>
            <p:nvPr/>
          </p:nvSpPr>
          <p:spPr bwMode="auto">
            <a:xfrm>
              <a:off x="4139952" y="5733256"/>
              <a:ext cx="360040" cy="3600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eaLnBrk="0" hangingPunct="0"/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9713" name="Oval 30"/>
            <p:cNvSpPr>
              <a:spLocks noChangeAspect="1"/>
            </p:cNvSpPr>
            <p:nvPr/>
          </p:nvSpPr>
          <p:spPr bwMode="auto">
            <a:xfrm>
              <a:off x="5508104" y="5733256"/>
              <a:ext cx="360040" cy="3600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eaLnBrk="0" hangingPunct="0"/>
              <a:endParaRPr lang="en-US" sz="2400">
                <a:solidFill>
                  <a:srgbClr val="000000"/>
                </a:solidFill>
              </a:endParaRPr>
            </a:p>
          </p:txBody>
        </p:sp>
      </p:grpSp>
      <p:cxnSp>
        <p:nvCxnSpPr>
          <p:cNvPr id="289792" name="Straight Arrow Connector 289791"/>
          <p:cNvCxnSpPr>
            <a:cxnSpLocks noChangeShapeType="1"/>
          </p:cNvCxnSpPr>
          <p:nvPr/>
        </p:nvCxnSpPr>
        <p:spPr bwMode="auto">
          <a:xfrm>
            <a:off x="4356100" y="2420938"/>
            <a:ext cx="2736850" cy="0"/>
          </a:xfrm>
          <a:prstGeom prst="straightConnector1">
            <a:avLst/>
          </a:prstGeom>
          <a:noFill/>
          <a:ln w="762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" name="Straight Arrow Connector 36"/>
          <p:cNvCxnSpPr>
            <a:cxnSpLocks noChangeShapeType="1"/>
          </p:cNvCxnSpPr>
          <p:nvPr/>
        </p:nvCxnSpPr>
        <p:spPr bwMode="auto">
          <a:xfrm flipV="1">
            <a:off x="2916238" y="2420938"/>
            <a:ext cx="4176712" cy="4248150"/>
          </a:xfrm>
          <a:prstGeom prst="straightConnector1">
            <a:avLst/>
          </a:prstGeom>
          <a:noFill/>
          <a:ln w="762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0" name="Straight Arrow Connector 39"/>
          <p:cNvCxnSpPr>
            <a:cxnSpLocks noChangeShapeType="1"/>
          </p:cNvCxnSpPr>
          <p:nvPr/>
        </p:nvCxnSpPr>
        <p:spPr bwMode="auto">
          <a:xfrm flipV="1">
            <a:off x="2916238" y="2420938"/>
            <a:ext cx="71437" cy="4248150"/>
          </a:xfrm>
          <a:prstGeom prst="straightConnector1">
            <a:avLst/>
          </a:prstGeom>
          <a:noFill/>
          <a:ln w="762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" name="Straight Arrow Connector 43"/>
          <p:cNvCxnSpPr>
            <a:cxnSpLocks noChangeShapeType="1"/>
            <a:stCxn id="29713" idx="1"/>
          </p:cNvCxnSpPr>
          <p:nvPr/>
        </p:nvCxnSpPr>
        <p:spPr bwMode="auto">
          <a:xfrm flipH="1" flipV="1">
            <a:off x="2987675" y="2492375"/>
            <a:ext cx="2573338" cy="2573338"/>
          </a:xfrm>
          <a:prstGeom prst="straightConnector1">
            <a:avLst/>
          </a:prstGeom>
          <a:noFill/>
          <a:ln w="762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9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0338"/>
            <a:ext cx="9144000" cy="1128712"/>
          </a:xfrm>
        </p:spPr>
        <p:txBody>
          <a:bodyPr/>
          <a:lstStyle/>
          <a:p>
            <a:pPr>
              <a:defRPr/>
            </a:pPr>
            <a:r>
              <a:rPr lang="en-US" sz="4800" cap="none">
                <a:latin typeface="Arial" charset="0"/>
                <a:ea typeface="ＭＳ Ｐゴシック" charset="0"/>
                <a:cs typeface="Arial" charset="0"/>
              </a:rPr>
              <a:t>归纳法</a:t>
            </a:r>
            <a:r>
              <a:rPr lang="zh-CN" altLang="en-US" sz="4800" cap="none">
                <a:latin typeface="Arial" charset="0"/>
                <a:ea typeface="ＭＳ Ｐゴシック" charset="0"/>
                <a:cs typeface="Arial" charset="0"/>
              </a:rPr>
              <a:t>读经</a:t>
            </a:r>
            <a:endParaRPr lang="en-US" sz="4800" cap="none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4013" y="1528763"/>
            <a:ext cx="8469312" cy="4257675"/>
          </a:xfrm>
        </p:spPr>
        <p:txBody>
          <a:bodyPr anchor="t"/>
          <a:lstStyle/>
          <a:p>
            <a:pPr marL="514350" indent="-514350">
              <a:buFont typeface="Garamond" charset="0"/>
              <a:buAutoNum type="arabicPeriod"/>
              <a:defRPr/>
            </a:pPr>
            <a:r>
              <a:rPr lang="zh-CN" altLang="en-US" sz="3200" b="1">
                <a:latin typeface="Arial" charset="0"/>
                <a:ea typeface="ＭＳ Ｐゴシック" charset="0"/>
                <a:cs typeface="Arial" charset="0"/>
              </a:rPr>
              <a:t>完成第</a:t>
            </a:r>
            <a:r>
              <a:rPr lang="en-US" altLang="zh-CN" sz="3200" b="1">
                <a:latin typeface="Arial" charset="0"/>
                <a:ea typeface="ＭＳ Ｐゴシック" charset="0"/>
                <a:cs typeface="Arial" charset="0"/>
              </a:rPr>
              <a:t>43</a:t>
            </a:r>
            <a:r>
              <a:rPr lang="zh-CN" altLang="en-US" sz="3200" b="1">
                <a:latin typeface="Arial" charset="0"/>
                <a:ea typeface="ＭＳ Ｐゴシック" charset="0"/>
                <a:cs typeface="Arial" charset="0"/>
              </a:rPr>
              <a:t>页的两个练习</a:t>
            </a:r>
            <a:r>
              <a:rPr lang="en-US" altLang="ja-JP" sz="3200" b="1">
                <a:latin typeface="Arial" charset="0"/>
                <a:ea typeface="ＭＳ Ｐゴシック" charset="0"/>
                <a:cs typeface="Arial" charset="0"/>
              </a:rPr>
              <a:t>.</a:t>
            </a:r>
          </a:p>
          <a:p>
            <a:pPr marL="514350" indent="-514350">
              <a:buFont typeface="Garamond" charset="0"/>
              <a:buAutoNum type="arabicPeriod"/>
              <a:defRPr/>
            </a:pPr>
            <a:r>
              <a:rPr lang="zh-CN" altLang="en-US" sz="3200" b="1">
                <a:latin typeface="Arial" charset="0"/>
                <a:ea typeface="ＭＳ Ｐゴシック" charset="0"/>
                <a:cs typeface="Arial" charset="0"/>
              </a:rPr>
              <a:t>归纳法读经和推论法读经有什么不一样的地方</a:t>
            </a:r>
            <a:r>
              <a:rPr lang="en-US" altLang="ja-JP" sz="3200" b="1">
                <a:latin typeface="Arial" charset="0"/>
                <a:ea typeface="ＭＳ Ｐゴシック" charset="0"/>
                <a:cs typeface="Arial" charset="0"/>
              </a:rPr>
              <a:t>?</a:t>
            </a:r>
          </a:p>
          <a:p>
            <a:pPr marL="514350" indent="-514350">
              <a:buFont typeface="Garamond" charset="0"/>
              <a:buAutoNum type="arabicPeriod"/>
              <a:defRPr/>
            </a:pPr>
            <a:r>
              <a:rPr lang="zh-CN" altLang="en-US" sz="3200" b="1">
                <a:latin typeface="Arial" charset="0"/>
                <a:ea typeface="ＭＳ Ｐゴシック" charset="0"/>
                <a:cs typeface="Arial" charset="0"/>
              </a:rPr>
              <a:t>为什么要用归纳法读经</a:t>
            </a:r>
            <a:r>
              <a:rPr lang="en-US" altLang="ja-JP" sz="3200" b="1">
                <a:latin typeface="Arial" charset="0"/>
                <a:ea typeface="ＭＳ Ｐゴシック" charset="0"/>
                <a:cs typeface="Arial" charset="0"/>
              </a:rPr>
              <a:t>?</a:t>
            </a:r>
          </a:p>
          <a:p>
            <a:pPr marL="514350" indent="-514350">
              <a:buFont typeface="Garamond" charset="0"/>
              <a:buAutoNum type="arabicPeriod"/>
              <a:defRPr/>
            </a:pPr>
            <a:r>
              <a:rPr lang="zh-CN" altLang="en-US" sz="3200" b="1">
                <a:latin typeface="Arial" charset="0"/>
                <a:ea typeface="ＭＳ Ｐゴシック" charset="0"/>
                <a:cs typeface="Arial" charset="0"/>
              </a:rPr>
              <a:t>读经的目的是什么</a:t>
            </a:r>
            <a:r>
              <a:rPr lang="en-US" altLang="ja-JP" sz="3200" b="1">
                <a:latin typeface="Arial" charset="0"/>
                <a:ea typeface="ＭＳ Ｐゴシック" charset="0"/>
                <a:cs typeface="Arial" charset="0"/>
              </a:rPr>
              <a:t>?</a:t>
            </a:r>
            <a:endParaRPr lang="en-US" sz="3200" b="1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31747" name="Text Box 5"/>
          <p:cNvSpPr txBox="1">
            <a:spLocks noChangeArrowheads="1"/>
          </p:cNvSpPr>
          <p:nvPr/>
        </p:nvSpPr>
        <p:spPr bwMode="auto">
          <a:xfrm>
            <a:off x="8281988" y="133350"/>
            <a:ext cx="6985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/>
            <a:r>
              <a:rPr lang="en-US" b="1">
                <a:solidFill>
                  <a:srgbClr val="FFFFFF"/>
                </a:solidFill>
              </a:rPr>
              <a:t>20a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Picture 1" descr="BSD logo larg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4" t="9731" r="1733" b="3699"/>
          <a:stretch>
            <a:fillRect/>
          </a:stretch>
        </p:blipFill>
        <p:spPr bwMode="auto">
          <a:xfrm>
            <a:off x="668338" y="288925"/>
            <a:ext cx="7864475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2" name="Rectangle 1026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hangingPunct="1"/>
            <a:r>
              <a:rPr lang="zh-CN" altLang="en-US" sz="4000" b="1">
                <a:solidFill>
                  <a:srgbClr val="FFFFFF"/>
                </a:solidFill>
                <a:ea typeface="SimSun" charset="0"/>
              </a:rPr>
              <a:t>免费获得该讲解</a:t>
            </a:r>
            <a:r>
              <a:rPr lang="en-US" altLang="ja-JP" sz="4000" b="1">
                <a:solidFill>
                  <a:srgbClr val="FFFFFF"/>
                </a:solidFill>
                <a:ea typeface="Arial" charset="0"/>
                <a:cs typeface="Arial" charset="0"/>
              </a:rPr>
              <a:t>!</a:t>
            </a:r>
            <a:endParaRPr lang="en-US" sz="1400" b="1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sp>
        <p:nvSpPr>
          <p:cNvPr id="202757" name="Text Box 5"/>
          <p:cNvSpPr txBox="1">
            <a:spLocks noChangeArrowheads="1"/>
          </p:cNvSpPr>
          <p:nvPr/>
        </p:nvSpPr>
        <p:spPr bwMode="auto">
          <a:xfrm>
            <a:off x="596900" y="2133600"/>
            <a:ext cx="7912100" cy="329247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914400" eaLnBrk="0" hangingPunct="0">
              <a:spcBef>
                <a:spcPct val="50000"/>
              </a:spcBef>
              <a:defRPr/>
            </a:pPr>
            <a:r>
              <a:rPr lang="zh-CN" altLang="en-US" sz="10500" b="1">
                <a:solidFill>
                  <a:srgbClr val="FFFFFF"/>
                </a:solidFill>
                <a:ea typeface="SimSun" charset="0"/>
                <a:cs typeface="SimSun" charset="0"/>
              </a:rPr>
              <a:t>圣经学习</a:t>
            </a:r>
            <a:br>
              <a:rPr lang="zh-CN" altLang="en-US" sz="10500" b="1">
                <a:solidFill>
                  <a:srgbClr val="FFFFFF"/>
                </a:solidFill>
                <a:ea typeface="SimSun" charset="0"/>
                <a:cs typeface="SimSun" charset="0"/>
              </a:rPr>
            </a:br>
            <a:r>
              <a:rPr lang="zh-CN" altLang="en-US" sz="10500" b="1">
                <a:solidFill>
                  <a:srgbClr val="FFFFFF"/>
                </a:solidFill>
                <a:ea typeface="SimSun" charset="0"/>
                <a:cs typeface="SimSun" charset="0"/>
              </a:rPr>
              <a:t>下载</a:t>
            </a:r>
          </a:p>
        </p:txBody>
      </p:sp>
      <p:sp>
        <p:nvSpPr>
          <p:cNvPr id="6144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891338"/>
            <a:ext cx="9144000" cy="685800"/>
          </a:xfrm>
        </p:spPr>
        <p:txBody>
          <a:bodyPr/>
          <a:lstStyle/>
          <a:p>
            <a:pPr eaLnBrk="1" hangingPunct="1"/>
            <a:r>
              <a:rPr lang="zh-CN" altLang="en-US" sz="3200" b="1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rPr>
              <a:t>圣经学习链接地址</a:t>
            </a:r>
            <a:r>
              <a:rPr lang="zh-CN" altLang="en-US" sz="3200" b="1">
                <a:solidFill>
                  <a:srgbClr val="FFFFFF"/>
                </a:solidFill>
                <a:latin typeface="Arial" charset="0"/>
              </a:rPr>
              <a:t> </a:t>
            </a:r>
            <a:r>
              <a:rPr lang="en-US" altLang="ja-JP" sz="3200" b="1">
                <a:solidFill>
                  <a:srgbClr val="FFFFFF"/>
                </a:solidFill>
                <a:latin typeface="Arial" charset="0"/>
              </a:rPr>
              <a:t>biblestudydownloads.com</a:t>
            </a:r>
            <a:endParaRPr lang="en-US" sz="1100" b="1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61445" name="Rectangle 1026"/>
          <p:cNvSpPr txBox="1">
            <a:spLocks noChangeArrowheads="1"/>
          </p:cNvSpPr>
          <p:nvPr/>
        </p:nvSpPr>
        <p:spPr bwMode="auto">
          <a:xfrm>
            <a:off x="19050" y="6124575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zh-CN" altLang="en-US" sz="2800" b="1">
                <a:solidFill>
                  <a:srgbClr val="FFFFFF"/>
                </a:solidFill>
                <a:ea typeface="SimSun" charset="0"/>
                <a:cs typeface="SimSun" charset="0"/>
              </a:rPr>
              <a:t>圣经研读材料链接地址</a:t>
            </a:r>
            <a:r>
              <a:rPr lang="zh-CN" altLang="en-US" sz="2800" b="1">
                <a:solidFill>
                  <a:srgbClr val="FFFFFF"/>
                </a:solidFill>
                <a:ea typeface="MS PGothic" charset="0"/>
                <a:cs typeface="MS PGothic" charset="0"/>
              </a:rPr>
              <a:t> </a:t>
            </a:r>
            <a:r>
              <a:rPr lang="en-US" altLang="ja-JP" sz="3200" b="1">
                <a:solidFill>
                  <a:srgbClr val="FFFFFF"/>
                </a:solidFill>
                <a:ea typeface="MS PGothic" charset="0"/>
                <a:cs typeface="MS PGothic" charset="0"/>
              </a:rPr>
              <a:t>biblestudydownloads.com</a:t>
            </a:r>
            <a:endParaRPr lang="en-US" sz="1100" b="1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066800"/>
          </a:xfrm>
        </p:spPr>
        <p:txBody>
          <a:bodyPr/>
          <a:lstStyle/>
          <a:p>
            <a:r>
              <a:rPr lang="zh-TW" altLang="en-US" sz="7200" b="1">
                <a:solidFill>
                  <a:srgbClr val="FFFFFF"/>
                </a:solidFill>
                <a:latin typeface="Arial" charset="0"/>
                <a:ea typeface="ＭＳ Ｐゴシック" charset="0"/>
              </a:rPr>
              <a:t>观察</a:t>
            </a:r>
            <a:endParaRPr lang="en-US" sz="7200" b="1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1506" name="Title 1"/>
          <p:cNvSpPr txBox="1">
            <a:spLocks/>
          </p:cNvSpPr>
          <p:nvPr/>
        </p:nvSpPr>
        <p:spPr bwMode="auto">
          <a:xfrm>
            <a:off x="4787900" y="1493838"/>
            <a:ext cx="3827463" cy="437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zh-CN" altLang="en-US" sz="5400">
                <a:solidFill>
                  <a:schemeClr val="bg1"/>
                </a:solidFill>
              </a:rPr>
              <a:t>释经前必须观察</a:t>
            </a:r>
          </a:p>
        </p:txBody>
      </p:sp>
      <p:pic>
        <p:nvPicPr>
          <p:cNvPr id="2150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174875"/>
            <a:ext cx="4176712" cy="312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Text Box 5"/>
          <p:cNvSpPr txBox="1">
            <a:spLocks noChangeArrowheads="1"/>
          </p:cNvSpPr>
          <p:nvPr/>
        </p:nvSpPr>
        <p:spPr bwMode="auto">
          <a:xfrm>
            <a:off x="8509000" y="76200"/>
            <a:ext cx="5270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/>
            <a:r>
              <a:rPr lang="en-US" b="1">
                <a:solidFill>
                  <a:srgbClr val="FFFFFF"/>
                </a:solidFill>
              </a:rPr>
              <a:t>18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>
                <a:solidFill>
                  <a:srgbClr val="FFFFFF"/>
                </a:solidFill>
                <a:latin typeface="Arial" charset="0"/>
              </a:rPr>
              <a:t>归纳法读经</a:t>
            </a:r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2530" name="Text Box 5"/>
          <p:cNvSpPr txBox="1">
            <a:spLocks noChangeArrowheads="1"/>
          </p:cNvSpPr>
          <p:nvPr/>
        </p:nvSpPr>
        <p:spPr bwMode="auto">
          <a:xfrm>
            <a:off x="8509000" y="76200"/>
            <a:ext cx="5270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/>
            <a:r>
              <a:rPr lang="en-US" b="1">
                <a:solidFill>
                  <a:srgbClr val="FFFFFF"/>
                </a:solidFill>
              </a:rPr>
              <a:t>20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0" y="1824038"/>
          <a:ext cx="9036050" cy="3688031"/>
        </p:xfrm>
        <a:graphic>
          <a:graphicData uri="http://schemas.openxmlformats.org/drawingml/2006/table">
            <a:tbl>
              <a:tblPr/>
              <a:tblGrid>
                <a:gridCol w="2713038"/>
                <a:gridCol w="3025775"/>
                <a:gridCol w="3297237"/>
              </a:tblGrid>
              <a:tr h="137148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2" marB="45712" horzOverflow="overflow">
                    <a:lnL>
                      <a:noFill/>
                    </a:lnL>
                    <a:lnR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书</a:t>
                      </a:r>
                      <a:r>
                        <a:rPr kumimoji="0" lang="en-US" altLang="ja-JP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/>
                      </a:r>
                      <a:br>
                        <a:rPr kumimoji="0" lang="en-US" altLang="ja-JP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</a:br>
                      <a:r>
                        <a:rPr kumimoji="0" lang="en-US" altLang="ja-JP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(</a:t>
                      </a:r>
                      <a:r>
                        <a:rPr kumimoji="0" lang="zh-CN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综合性</a:t>
                      </a:r>
                      <a:r>
                        <a:rPr kumimoji="0" lang="en-US" altLang="ja-JP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)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2" marB="45712" horzOverflow="overflow">
                    <a:lnL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2" marB="45712" horzOverflow="overflow">
                    <a:lnL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137148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观察</a:t>
                      </a:r>
                      <a:r>
                        <a:rPr kumimoji="0" lang="en-US" altLang="ja-JP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/>
                      </a:r>
                      <a:br>
                        <a:rPr kumimoji="0" lang="en-US" altLang="ja-JP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</a:br>
                      <a:r>
                        <a:rPr kumimoji="0" lang="en-US" altLang="ja-JP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(</a:t>
                      </a:r>
                      <a:r>
                        <a:rPr kumimoji="0" lang="zh-CN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我看到什么</a:t>
                      </a:r>
                      <a:r>
                        <a:rPr kumimoji="0" lang="en-US" altLang="ja-JP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?)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2" marB="45712" horzOverflow="overflow">
                    <a:lnL>
                      <a:noFill/>
                    </a:lnL>
                    <a:lnR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经文</a:t>
                      </a:r>
                      <a:r>
                        <a:rPr kumimoji="0" lang="en-US" altLang="zh-CN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</a:t>
                      </a:r>
                      <a:r>
                        <a:rPr kumimoji="0" lang="zh-CN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或</a:t>
                      </a:r>
                      <a:r>
                        <a:rPr kumimoji="0" lang="en-US" altLang="zh-CN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</a:t>
                      </a:r>
                      <a:r>
                        <a:rPr kumimoji="0" lang="zh-CN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细节</a:t>
                      </a:r>
                      <a:r>
                        <a:rPr kumimoji="0" lang="en-US" altLang="ja-JP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/>
                      </a:r>
                      <a:br>
                        <a:rPr kumimoji="0" lang="en-US" altLang="ja-JP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</a:br>
                      <a:r>
                        <a:rPr kumimoji="0" lang="en-US" altLang="ja-JP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(</a:t>
                      </a:r>
                      <a:r>
                        <a:rPr kumimoji="0" lang="zh-CN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分析</a:t>
                      </a:r>
                      <a:r>
                        <a:rPr kumimoji="0" lang="en-US" altLang="ja-JP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)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2" marB="45712" horzOverflow="overflow">
                    <a:lnL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解释所观察的</a:t>
                      </a:r>
                      <a:r>
                        <a:rPr kumimoji="0" lang="en-US" altLang="ja-JP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/>
                      </a:r>
                      <a:br>
                        <a:rPr kumimoji="0" lang="en-US" altLang="ja-JP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</a:br>
                      <a:r>
                        <a:rPr kumimoji="0" lang="en-US" altLang="ja-JP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(</a:t>
                      </a:r>
                      <a:r>
                        <a:rPr kumimoji="0" lang="zh-CN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有什么意思能</a:t>
                      </a:r>
                      <a:r>
                        <a:rPr kumimoji="0" lang="en-US" altLang="ja-JP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?)</a:t>
                      </a: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2" marB="45712" horzOverflow="overflow">
                    <a:lnL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</a:tr>
              <a:tr h="944797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2" marB="45712" horzOverflow="overflow">
                    <a:lnL>
                      <a:noFill/>
                    </a:lnL>
                    <a:lnR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题目</a:t>
                      </a:r>
                      <a:r>
                        <a:rPr kumimoji="0" lang="en-US" altLang="ja-JP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/>
                      </a:r>
                      <a:br>
                        <a:rPr kumimoji="0" lang="en-US" altLang="ja-JP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</a:br>
                      <a:r>
                        <a:rPr kumimoji="0" lang="en-US" altLang="ja-JP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(</a:t>
                      </a:r>
                      <a:r>
                        <a:rPr kumimoji="0" lang="zh-CN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题目化</a:t>
                      </a:r>
                      <a:r>
                        <a:rPr kumimoji="0" lang="en-US" altLang="ja-JP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)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2" marB="45712" horzOverflow="overflow">
                    <a:lnL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2" marB="45712" horzOverflow="overflow">
                    <a:lnL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Group 3"/>
          <p:cNvGrpSpPr>
            <a:grpSpLocks/>
          </p:cNvGrpSpPr>
          <p:nvPr/>
        </p:nvGrpSpPr>
        <p:grpSpPr bwMode="auto">
          <a:xfrm>
            <a:off x="-25400" y="133350"/>
            <a:ext cx="9144000" cy="6680200"/>
            <a:chOff x="-25400" y="133350"/>
            <a:chExt cx="9144000" cy="6680200"/>
          </a:xfrm>
        </p:grpSpPr>
        <p:pic>
          <p:nvPicPr>
            <p:cNvPr id="23568" name="Picture 2" descr="HS 20 3-step process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5400" y="133350"/>
              <a:ext cx="9144000" cy="6680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69" name="Rectangle 2"/>
            <p:cNvSpPr>
              <a:spLocks noChangeArrowheads="1"/>
            </p:cNvSpPr>
            <p:nvPr/>
          </p:nvSpPr>
          <p:spPr bwMode="auto">
            <a:xfrm>
              <a:off x="3254476" y="6123721"/>
              <a:ext cx="1905059" cy="37871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hangingPunct="0"/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3570" name="Rectangle 16"/>
            <p:cNvSpPr>
              <a:spLocks noChangeArrowheads="1"/>
            </p:cNvSpPr>
            <p:nvPr/>
          </p:nvSpPr>
          <p:spPr bwMode="auto">
            <a:xfrm>
              <a:off x="6571798" y="6123721"/>
              <a:ext cx="2148383" cy="37871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hangingPunct="0"/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3571" name="Rectangle 17"/>
            <p:cNvSpPr>
              <a:spLocks noChangeArrowheads="1"/>
            </p:cNvSpPr>
            <p:nvPr/>
          </p:nvSpPr>
          <p:spPr bwMode="auto">
            <a:xfrm>
              <a:off x="6571799" y="3980418"/>
              <a:ext cx="2254702" cy="123263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hangingPunct="0"/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3572" name="Rectangle 18"/>
            <p:cNvSpPr>
              <a:spLocks noChangeArrowheads="1"/>
            </p:cNvSpPr>
            <p:nvPr/>
          </p:nvSpPr>
          <p:spPr bwMode="auto">
            <a:xfrm>
              <a:off x="4439947" y="4596737"/>
              <a:ext cx="1853552" cy="123263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hangingPunct="0"/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3573" name="Rectangle 19"/>
            <p:cNvSpPr>
              <a:spLocks noChangeArrowheads="1"/>
            </p:cNvSpPr>
            <p:nvPr/>
          </p:nvSpPr>
          <p:spPr bwMode="auto">
            <a:xfrm>
              <a:off x="2421492" y="5243835"/>
              <a:ext cx="2148382" cy="6989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hangingPunct="0"/>
              <a:endParaRPr lang="en-US" sz="2400">
                <a:solidFill>
                  <a:srgbClr val="000000"/>
                </a:solidFill>
              </a:endParaRPr>
            </a:p>
          </p:txBody>
        </p:sp>
      </p:grpSp>
      <p:sp>
        <p:nvSpPr>
          <p:cNvPr id="149505" name="Title 1"/>
          <p:cNvSpPr>
            <a:spLocks noGrp="1"/>
          </p:cNvSpPr>
          <p:nvPr>
            <p:ph type="title"/>
          </p:nvPr>
        </p:nvSpPr>
        <p:spPr>
          <a:xfrm>
            <a:off x="-36512" y="-27384"/>
            <a:ext cx="7560840" cy="792088"/>
          </a:xfrm>
          <a:ln>
            <a:miter lim="800000"/>
            <a:headEnd/>
            <a:tailEnd/>
          </a:ln>
          <a:extLst/>
        </p:spPr>
        <p:txBody>
          <a:bodyPr/>
          <a:lstStyle/>
          <a:p>
            <a:pPr>
              <a:defRPr/>
            </a:pPr>
            <a:r>
              <a:rPr lang="zh-CN" altLang="en-US" sz="6000" b="1" smtClean="0">
                <a:solidFill>
                  <a:srgbClr val="FF0000"/>
                </a:solidFill>
                <a:effectLst>
                  <a:glow rad="241300">
                    <a:schemeClr val="bg1">
                      <a:alpha val="93000"/>
                    </a:schemeClr>
                  </a:glow>
                </a:effectLst>
                <a:latin typeface="Arial" charset="0"/>
              </a:rPr>
              <a:t>三段法</a:t>
            </a:r>
            <a:endParaRPr lang="en-US" sz="6000" b="1" dirty="0">
              <a:solidFill>
                <a:srgbClr val="FF0000"/>
              </a:solidFill>
              <a:effectLst>
                <a:glow rad="241300">
                  <a:schemeClr val="bg1">
                    <a:alpha val="93000"/>
                  </a:schemeClr>
                </a:glow>
              </a:effectLst>
              <a:latin typeface="Arial" charset="0"/>
            </a:endParaRPr>
          </a:p>
        </p:txBody>
      </p:sp>
      <p:sp>
        <p:nvSpPr>
          <p:cNvPr id="23556" name="Text Box 5"/>
          <p:cNvSpPr txBox="1">
            <a:spLocks noChangeArrowheads="1"/>
          </p:cNvSpPr>
          <p:nvPr/>
        </p:nvSpPr>
        <p:spPr bwMode="auto">
          <a:xfrm>
            <a:off x="8299450" y="76200"/>
            <a:ext cx="5270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/>
            <a:r>
              <a:rPr lang="en-US" b="1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23557" name="TextBox 1"/>
          <p:cNvSpPr txBox="1">
            <a:spLocks noChangeArrowheads="1"/>
          </p:cNvSpPr>
          <p:nvPr/>
        </p:nvSpPr>
        <p:spPr bwMode="auto">
          <a:xfrm>
            <a:off x="2390775" y="5137150"/>
            <a:ext cx="17351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zh-TW" altLang="en-US" sz="1800" b="1">
                <a:solidFill>
                  <a:srgbClr val="000000"/>
                </a:solidFill>
              </a:rPr>
              <a:t>观察</a:t>
            </a:r>
            <a:endParaRPr lang="en-US" sz="1800" b="1">
              <a:solidFill>
                <a:srgbClr val="000000"/>
              </a:solidFill>
            </a:endParaRPr>
          </a:p>
        </p:txBody>
      </p:sp>
      <p:sp>
        <p:nvSpPr>
          <p:cNvPr id="23558" name="TextBox 5"/>
          <p:cNvSpPr txBox="1">
            <a:spLocks noChangeArrowheads="1"/>
          </p:cNvSpPr>
          <p:nvPr/>
        </p:nvSpPr>
        <p:spPr bwMode="auto">
          <a:xfrm>
            <a:off x="2493963" y="5434013"/>
            <a:ext cx="133508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zh-CN" altLang="en-US" sz="1600">
                <a:solidFill>
                  <a:srgbClr val="000000"/>
                </a:solidFill>
              </a:rPr>
              <a:t>我看到什么</a:t>
            </a:r>
            <a:r>
              <a:rPr lang="en-US" altLang="ja-JP" sz="1600" b="1">
                <a:solidFill>
                  <a:srgbClr val="000000"/>
                </a:solidFill>
              </a:rPr>
              <a:t>?</a:t>
            </a: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23559" name="TextBox 6"/>
          <p:cNvSpPr txBox="1">
            <a:spLocks noChangeArrowheads="1"/>
          </p:cNvSpPr>
          <p:nvPr/>
        </p:nvSpPr>
        <p:spPr bwMode="auto">
          <a:xfrm>
            <a:off x="5060950" y="4597400"/>
            <a:ext cx="6588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zh-TW" altLang="en-US" sz="1800" b="1">
                <a:solidFill>
                  <a:srgbClr val="000000"/>
                </a:solidFill>
              </a:rPr>
              <a:t>解释</a:t>
            </a:r>
            <a:endParaRPr lang="en-US" sz="1800" b="1">
              <a:solidFill>
                <a:srgbClr val="000000"/>
              </a:solidFill>
            </a:endParaRPr>
          </a:p>
        </p:txBody>
      </p:sp>
      <p:sp>
        <p:nvSpPr>
          <p:cNvPr id="23560" name="TextBox 7"/>
          <p:cNvSpPr txBox="1">
            <a:spLocks noChangeArrowheads="1"/>
          </p:cNvSpPr>
          <p:nvPr/>
        </p:nvSpPr>
        <p:spPr bwMode="auto">
          <a:xfrm>
            <a:off x="4608513" y="4892675"/>
            <a:ext cx="156368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zh-CN" altLang="en-US" sz="1600">
                <a:solidFill>
                  <a:srgbClr val="000000"/>
                </a:solidFill>
              </a:rPr>
              <a:t>有什么意思呢</a:t>
            </a:r>
            <a:r>
              <a:rPr lang="en-US" altLang="ja-JP" sz="1600" b="1">
                <a:solidFill>
                  <a:srgbClr val="000000"/>
                </a:solidFill>
              </a:rPr>
              <a:t>?</a:t>
            </a: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23561" name="TextBox 8"/>
          <p:cNvSpPr txBox="1">
            <a:spLocks noChangeArrowheads="1"/>
          </p:cNvSpPr>
          <p:nvPr/>
        </p:nvSpPr>
        <p:spPr bwMode="auto">
          <a:xfrm>
            <a:off x="6916738" y="3867150"/>
            <a:ext cx="1803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zh-TW" altLang="en-US" sz="1800" b="1">
                <a:solidFill>
                  <a:srgbClr val="000000"/>
                </a:solidFill>
              </a:rPr>
              <a:t>运用</a:t>
            </a:r>
            <a:endParaRPr lang="en-US" sz="1800" b="1">
              <a:solidFill>
                <a:srgbClr val="000000"/>
              </a:solidFill>
            </a:endParaRPr>
          </a:p>
        </p:txBody>
      </p:sp>
      <p:sp>
        <p:nvSpPr>
          <p:cNvPr id="23562" name="TextBox 9"/>
          <p:cNvSpPr txBox="1">
            <a:spLocks noChangeArrowheads="1"/>
          </p:cNvSpPr>
          <p:nvPr/>
        </p:nvSpPr>
        <p:spPr bwMode="auto">
          <a:xfrm>
            <a:off x="7399338" y="4330700"/>
            <a:ext cx="59531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zh-CN" altLang="en-US" sz="1600" b="1">
                <a:solidFill>
                  <a:srgbClr val="000000"/>
                </a:solidFill>
              </a:rPr>
              <a:t>自己</a:t>
            </a: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23563" name="TextBox 10"/>
          <p:cNvSpPr txBox="1">
            <a:spLocks noChangeArrowheads="1"/>
          </p:cNvSpPr>
          <p:nvPr/>
        </p:nvSpPr>
        <p:spPr bwMode="auto">
          <a:xfrm>
            <a:off x="6754813" y="4581525"/>
            <a:ext cx="18827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 b="1">
                <a:solidFill>
                  <a:srgbClr val="000000"/>
                </a:solidFill>
              </a:rPr>
              <a:t>(</a:t>
            </a:r>
            <a:r>
              <a:rPr lang="zh-CN" altLang="en-US" sz="1600" b="1">
                <a:solidFill>
                  <a:srgbClr val="000000"/>
                </a:solidFill>
              </a:rPr>
              <a:t>我应该怎么回应</a:t>
            </a:r>
            <a:r>
              <a:rPr lang="en-US" altLang="ja-JP" sz="1600" b="1">
                <a:solidFill>
                  <a:srgbClr val="000000"/>
                </a:solidFill>
              </a:rPr>
              <a:t>?)</a:t>
            </a: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23564" name="TextBox 11"/>
          <p:cNvSpPr txBox="1">
            <a:spLocks noChangeArrowheads="1"/>
          </p:cNvSpPr>
          <p:nvPr/>
        </p:nvSpPr>
        <p:spPr bwMode="auto">
          <a:xfrm>
            <a:off x="7296150" y="5014913"/>
            <a:ext cx="8001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zh-CN" altLang="en-US" sz="1600" b="1">
                <a:solidFill>
                  <a:srgbClr val="000000"/>
                </a:solidFill>
              </a:rPr>
              <a:t>其他人</a:t>
            </a: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23565" name="TextBox 12"/>
          <p:cNvSpPr txBox="1">
            <a:spLocks noChangeArrowheads="1"/>
          </p:cNvSpPr>
          <p:nvPr/>
        </p:nvSpPr>
        <p:spPr bwMode="auto">
          <a:xfrm>
            <a:off x="6858000" y="5265738"/>
            <a:ext cx="167798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 b="1">
                <a:solidFill>
                  <a:srgbClr val="000000"/>
                </a:solidFill>
              </a:rPr>
              <a:t>(</a:t>
            </a:r>
            <a:r>
              <a:rPr lang="zh-CN" altLang="en-US" sz="1600" b="1">
                <a:solidFill>
                  <a:srgbClr val="000000"/>
                </a:solidFill>
              </a:rPr>
              <a:t>我应该怎么教</a:t>
            </a:r>
            <a:r>
              <a:rPr lang="en-US" altLang="ja-JP" sz="1600" b="1">
                <a:solidFill>
                  <a:srgbClr val="000000"/>
                </a:solidFill>
              </a:rPr>
              <a:t>?)</a:t>
            </a: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23566" name="TextBox 13"/>
          <p:cNvSpPr txBox="1">
            <a:spLocks noChangeArrowheads="1"/>
          </p:cNvSpPr>
          <p:nvPr/>
        </p:nvSpPr>
        <p:spPr bwMode="auto">
          <a:xfrm>
            <a:off x="3492500" y="6040438"/>
            <a:ext cx="11080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zh-TW" altLang="en-US" b="1">
                <a:solidFill>
                  <a:srgbClr val="000000"/>
                </a:solidFill>
              </a:rPr>
              <a:t>归纳法</a:t>
            </a: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23567" name="TextBox 14"/>
          <p:cNvSpPr txBox="1">
            <a:spLocks noChangeArrowheads="1"/>
          </p:cNvSpPr>
          <p:nvPr/>
        </p:nvSpPr>
        <p:spPr bwMode="auto">
          <a:xfrm>
            <a:off x="6578600" y="6040438"/>
            <a:ext cx="22479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zh-TW" altLang="en-US" b="1">
                <a:solidFill>
                  <a:srgbClr val="000000"/>
                </a:solidFill>
              </a:rPr>
              <a:t>运用</a:t>
            </a:r>
            <a:endParaRPr lang="en-US" b="1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0338"/>
            <a:ext cx="9144000" cy="1128712"/>
          </a:xfrm>
        </p:spPr>
        <p:txBody>
          <a:bodyPr/>
          <a:lstStyle/>
          <a:p>
            <a:pPr algn="ctr">
              <a:defRPr/>
            </a:pPr>
            <a:r>
              <a:rPr lang="zh-TW" altLang="en-US" sz="4800" cap="none">
                <a:latin typeface="Arial" charset="0"/>
                <a:ea typeface="ＭＳ Ｐゴシック" charset="0"/>
                <a:cs typeface="Arial" charset="0"/>
              </a:rPr>
              <a:t>归纳法读经</a:t>
            </a:r>
            <a:endParaRPr lang="en-US" sz="4800" cap="none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4013" y="1528763"/>
            <a:ext cx="8469312" cy="4257675"/>
          </a:xfrm>
        </p:spPr>
        <p:txBody>
          <a:bodyPr anchor="t"/>
          <a:lstStyle/>
          <a:p>
            <a:pPr marL="514350" indent="-514350">
              <a:buFont typeface="Garamond" charset="0"/>
              <a:buAutoNum type="arabicPeriod"/>
              <a:defRPr/>
            </a:pPr>
            <a:r>
              <a:rPr lang="zh-CN" altLang="en-US" sz="3200" b="1">
                <a:latin typeface="Arial" charset="0"/>
                <a:ea typeface="ＭＳ Ｐゴシック" charset="0"/>
                <a:cs typeface="Arial" charset="0"/>
              </a:rPr>
              <a:t>完成第</a:t>
            </a:r>
            <a:r>
              <a:rPr lang="en-US" altLang="zh-CN" sz="3200" b="1">
                <a:latin typeface="Arial" charset="0"/>
                <a:ea typeface="ＭＳ Ｐゴシック" charset="0"/>
                <a:cs typeface="Arial" charset="0"/>
              </a:rPr>
              <a:t>43</a:t>
            </a:r>
            <a:r>
              <a:rPr lang="zh-CN" altLang="en-US" sz="3200" b="1">
                <a:latin typeface="Arial" charset="0"/>
                <a:ea typeface="ＭＳ Ｐゴシック" charset="0"/>
                <a:cs typeface="Arial" charset="0"/>
              </a:rPr>
              <a:t>页的两个练习</a:t>
            </a:r>
            <a:r>
              <a:rPr lang="en-US" altLang="ja-JP" sz="3200" b="1">
                <a:latin typeface="Arial" charset="0"/>
                <a:ea typeface="ＭＳ Ｐゴシック" charset="0"/>
                <a:cs typeface="Arial" charset="0"/>
              </a:rPr>
              <a:t>.</a:t>
            </a:r>
            <a:endParaRPr lang="en-US" sz="3200" b="1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4579" name="Text Box 5"/>
          <p:cNvSpPr txBox="1">
            <a:spLocks noChangeArrowheads="1"/>
          </p:cNvSpPr>
          <p:nvPr/>
        </p:nvSpPr>
        <p:spPr bwMode="auto">
          <a:xfrm>
            <a:off x="8281988" y="133350"/>
            <a:ext cx="6985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/>
            <a:r>
              <a:rPr lang="en-US" b="1">
                <a:solidFill>
                  <a:srgbClr val="FFFFFF"/>
                </a:solidFill>
              </a:rPr>
              <a:t>20a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zh-TW" altLang="en-US" sz="5400" b="1">
                <a:solidFill>
                  <a:srgbClr val="FFFFFF"/>
                </a:solidFill>
                <a:latin typeface="Arial" charset="0"/>
                <a:ea typeface="ＭＳ Ｐゴシック" charset="0"/>
              </a:rPr>
              <a:t>归纳法及演绎法</a:t>
            </a:r>
            <a:r>
              <a:rPr lang="en-US" altLang="ja-JP" sz="5400" b="1">
                <a:solidFill>
                  <a:srgbClr val="FFFFFF"/>
                </a:solidFill>
                <a:latin typeface="Arial" charset="0"/>
                <a:ea typeface="ＭＳ Ｐゴシック" charset="0"/>
              </a:rPr>
              <a:t>?</a:t>
            </a:r>
            <a:endParaRPr lang="en-US" sz="5400" b="1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5602" name="Text Box 5"/>
          <p:cNvSpPr txBox="1">
            <a:spLocks noChangeArrowheads="1"/>
          </p:cNvSpPr>
          <p:nvPr/>
        </p:nvSpPr>
        <p:spPr bwMode="auto">
          <a:xfrm>
            <a:off x="8509000" y="76200"/>
            <a:ext cx="5270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/>
            <a:r>
              <a:rPr lang="en-US" b="1">
                <a:solidFill>
                  <a:srgbClr val="FFFFFF"/>
                </a:solidFill>
              </a:rPr>
              <a:t>43</a:t>
            </a:r>
          </a:p>
        </p:txBody>
      </p:sp>
      <p:sp>
        <p:nvSpPr>
          <p:cNvPr id="25603" name="Rectangle 1"/>
          <p:cNvSpPr>
            <a:spLocks noChangeAspect="1"/>
          </p:cNvSpPr>
          <p:nvPr/>
        </p:nvSpPr>
        <p:spPr bwMode="auto">
          <a:xfrm>
            <a:off x="2555875" y="1989138"/>
            <a:ext cx="936625" cy="935037"/>
          </a:xfrm>
          <a:prstGeom prst="rect">
            <a:avLst/>
          </a:prstGeom>
          <a:solidFill>
            <a:schemeClr val="tx1"/>
          </a:solidFill>
          <a:ln w="762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defTabSz="914400" eaLnBrk="0" hangingPunct="0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5604" name="Rectangle 5"/>
          <p:cNvSpPr>
            <a:spLocks noChangeAspect="1"/>
          </p:cNvSpPr>
          <p:nvPr/>
        </p:nvSpPr>
        <p:spPr bwMode="auto">
          <a:xfrm>
            <a:off x="3492500" y="1989138"/>
            <a:ext cx="935038" cy="935037"/>
          </a:xfrm>
          <a:prstGeom prst="rect">
            <a:avLst/>
          </a:prstGeom>
          <a:solidFill>
            <a:schemeClr val="tx1"/>
          </a:solidFill>
          <a:ln w="762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defTabSz="914400" eaLnBrk="0" hangingPunct="0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5605" name="Rectangle 6"/>
          <p:cNvSpPr>
            <a:spLocks noChangeAspect="1"/>
          </p:cNvSpPr>
          <p:nvPr/>
        </p:nvSpPr>
        <p:spPr bwMode="auto">
          <a:xfrm>
            <a:off x="4427538" y="1989138"/>
            <a:ext cx="936625" cy="935037"/>
          </a:xfrm>
          <a:prstGeom prst="rect">
            <a:avLst/>
          </a:prstGeom>
          <a:solidFill>
            <a:schemeClr val="tx1"/>
          </a:solidFill>
          <a:ln w="762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defTabSz="914400" eaLnBrk="0" hangingPunct="0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5606" name="Rectangle 7"/>
          <p:cNvSpPr>
            <a:spLocks noChangeAspect="1"/>
          </p:cNvSpPr>
          <p:nvPr/>
        </p:nvSpPr>
        <p:spPr bwMode="auto">
          <a:xfrm>
            <a:off x="5364163" y="1989138"/>
            <a:ext cx="936625" cy="935037"/>
          </a:xfrm>
          <a:prstGeom prst="rect">
            <a:avLst/>
          </a:prstGeom>
          <a:solidFill>
            <a:schemeClr val="tx1"/>
          </a:solidFill>
          <a:ln w="762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defTabSz="914400" eaLnBrk="0" hangingPunct="0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5607" name="Rectangle 8"/>
          <p:cNvSpPr>
            <a:spLocks noChangeAspect="1"/>
          </p:cNvSpPr>
          <p:nvPr/>
        </p:nvSpPr>
        <p:spPr bwMode="auto">
          <a:xfrm>
            <a:off x="2555875" y="2924175"/>
            <a:ext cx="936625" cy="936625"/>
          </a:xfrm>
          <a:prstGeom prst="rect">
            <a:avLst/>
          </a:prstGeom>
          <a:solidFill>
            <a:schemeClr val="tx1"/>
          </a:solidFill>
          <a:ln w="762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defTabSz="914400" eaLnBrk="0" hangingPunct="0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5608" name="Rectangle 9"/>
          <p:cNvSpPr>
            <a:spLocks noChangeAspect="1"/>
          </p:cNvSpPr>
          <p:nvPr/>
        </p:nvSpPr>
        <p:spPr bwMode="auto">
          <a:xfrm>
            <a:off x="3492500" y="2924175"/>
            <a:ext cx="935038" cy="936625"/>
          </a:xfrm>
          <a:prstGeom prst="rect">
            <a:avLst/>
          </a:prstGeom>
          <a:solidFill>
            <a:schemeClr val="tx1"/>
          </a:solidFill>
          <a:ln w="762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defTabSz="914400" eaLnBrk="0" hangingPunct="0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5609" name="Rectangle 10"/>
          <p:cNvSpPr>
            <a:spLocks noChangeAspect="1"/>
          </p:cNvSpPr>
          <p:nvPr/>
        </p:nvSpPr>
        <p:spPr bwMode="auto">
          <a:xfrm>
            <a:off x="4427538" y="2924175"/>
            <a:ext cx="936625" cy="936625"/>
          </a:xfrm>
          <a:prstGeom prst="rect">
            <a:avLst/>
          </a:prstGeom>
          <a:solidFill>
            <a:schemeClr val="tx1"/>
          </a:solidFill>
          <a:ln w="762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defTabSz="914400" eaLnBrk="0" hangingPunct="0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5610" name="Rectangle 11"/>
          <p:cNvSpPr>
            <a:spLocks noChangeAspect="1"/>
          </p:cNvSpPr>
          <p:nvPr/>
        </p:nvSpPr>
        <p:spPr bwMode="auto">
          <a:xfrm>
            <a:off x="5364163" y="2924175"/>
            <a:ext cx="936625" cy="936625"/>
          </a:xfrm>
          <a:prstGeom prst="rect">
            <a:avLst/>
          </a:prstGeom>
          <a:solidFill>
            <a:schemeClr val="tx1"/>
          </a:solidFill>
          <a:ln w="762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defTabSz="914400" eaLnBrk="0" hangingPunct="0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5611" name="Rectangle 12"/>
          <p:cNvSpPr>
            <a:spLocks noChangeAspect="1"/>
          </p:cNvSpPr>
          <p:nvPr/>
        </p:nvSpPr>
        <p:spPr bwMode="auto">
          <a:xfrm>
            <a:off x="2555875" y="3860800"/>
            <a:ext cx="936625" cy="936625"/>
          </a:xfrm>
          <a:prstGeom prst="rect">
            <a:avLst/>
          </a:prstGeom>
          <a:solidFill>
            <a:schemeClr val="tx1"/>
          </a:solidFill>
          <a:ln w="762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defTabSz="914400" eaLnBrk="0" hangingPunct="0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5612" name="Rectangle 13"/>
          <p:cNvSpPr>
            <a:spLocks noChangeAspect="1"/>
          </p:cNvSpPr>
          <p:nvPr/>
        </p:nvSpPr>
        <p:spPr bwMode="auto">
          <a:xfrm>
            <a:off x="3492500" y="3860800"/>
            <a:ext cx="935038" cy="936625"/>
          </a:xfrm>
          <a:prstGeom prst="rect">
            <a:avLst/>
          </a:prstGeom>
          <a:solidFill>
            <a:schemeClr val="tx1"/>
          </a:solidFill>
          <a:ln w="762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defTabSz="914400" eaLnBrk="0" hangingPunct="0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5613" name="Rectangle 14"/>
          <p:cNvSpPr>
            <a:spLocks noChangeAspect="1"/>
          </p:cNvSpPr>
          <p:nvPr/>
        </p:nvSpPr>
        <p:spPr bwMode="auto">
          <a:xfrm>
            <a:off x="4427538" y="3860800"/>
            <a:ext cx="936625" cy="936625"/>
          </a:xfrm>
          <a:prstGeom prst="rect">
            <a:avLst/>
          </a:prstGeom>
          <a:solidFill>
            <a:schemeClr val="tx1"/>
          </a:solidFill>
          <a:ln w="762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defTabSz="914400" eaLnBrk="0" hangingPunct="0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5614" name="Rectangle 15"/>
          <p:cNvSpPr>
            <a:spLocks noChangeAspect="1"/>
          </p:cNvSpPr>
          <p:nvPr/>
        </p:nvSpPr>
        <p:spPr bwMode="auto">
          <a:xfrm>
            <a:off x="5364163" y="3860800"/>
            <a:ext cx="936625" cy="936625"/>
          </a:xfrm>
          <a:prstGeom prst="rect">
            <a:avLst/>
          </a:prstGeom>
          <a:solidFill>
            <a:schemeClr val="tx1"/>
          </a:solidFill>
          <a:ln w="762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defTabSz="914400" eaLnBrk="0" hangingPunct="0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5615" name="Rectangle 16"/>
          <p:cNvSpPr>
            <a:spLocks noChangeAspect="1"/>
          </p:cNvSpPr>
          <p:nvPr/>
        </p:nvSpPr>
        <p:spPr bwMode="auto">
          <a:xfrm>
            <a:off x="2555875" y="4797425"/>
            <a:ext cx="936625" cy="935038"/>
          </a:xfrm>
          <a:prstGeom prst="rect">
            <a:avLst/>
          </a:prstGeom>
          <a:solidFill>
            <a:schemeClr val="tx1"/>
          </a:solidFill>
          <a:ln w="762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defTabSz="914400" eaLnBrk="0" hangingPunct="0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5616" name="Rectangle 17"/>
          <p:cNvSpPr>
            <a:spLocks noChangeAspect="1"/>
          </p:cNvSpPr>
          <p:nvPr/>
        </p:nvSpPr>
        <p:spPr bwMode="auto">
          <a:xfrm>
            <a:off x="3492500" y="4797425"/>
            <a:ext cx="935038" cy="935038"/>
          </a:xfrm>
          <a:prstGeom prst="rect">
            <a:avLst/>
          </a:prstGeom>
          <a:solidFill>
            <a:schemeClr val="tx1"/>
          </a:solidFill>
          <a:ln w="762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defTabSz="914400" eaLnBrk="0" hangingPunct="0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5617" name="Rectangle 18"/>
          <p:cNvSpPr>
            <a:spLocks noChangeAspect="1"/>
          </p:cNvSpPr>
          <p:nvPr/>
        </p:nvSpPr>
        <p:spPr bwMode="auto">
          <a:xfrm>
            <a:off x="4427538" y="4797425"/>
            <a:ext cx="936625" cy="935038"/>
          </a:xfrm>
          <a:prstGeom prst="rect">
            <a:avLst/>
          </a:prstGeom>
          <a:solidFill>
            <a:schemeClr val="tx1"/>
          </a:solidFill>
          <a:ln w="762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defTabSz="914400" eaLnBrk="0" hangingPunct="0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5618" name="Rectangle 19"/>
          <p:cNvSpPr>
            <a:spLocks noChangeAspect="1"/>
          </p:cNvSpPr>
          <p:nvPr/>
        </p:nvSpPr>
        <p:spPr bwMode="auto">
          <a:xfrm>
            <a:off x="5364163" y="4797425"/>
            <a:ext cx="936625" cy="935038"/>
          </a:xfrm>
          <a:prstGeom prst="rect">
            <a:avLst/>
          </a:prstGeom>
          <a:solidFill>
            <a:schemeClr val="tx1"/>
          </a:solidFill>
          <a:ln w="762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defTabSz="914400" eaLnBrk="0" hangingPunct="0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 bwMode="auto">
          <a:xfrm>
            <a:off x="6588125" y="1557338"/>
            <a:ext cx="255587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/>
            <a:r>
              <a:rPr lang="en-US" sz="3600" b="1">
                <a:solidFill>
                  <a:srgbClr val="FFFFFF"/>
                </a:solidFill>
                <a:cs typeface="Arial" charset="0"/>
              </a:rPr>
              <a:t>1 = 16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 Box 5"/>
          <p:cNvSpPr txBox="1">
            <a:spLocks noChangeArrowheads="1"/>
          </p:cNvSpPr>
          <p:nvPr/>
        </p:nvSpPr>
        <p:spPr bwMode="auto">
          <a:xfrm>
            <a:off x="8509000" y="76200"/>
            <a:ext cx="5270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/>
            <a:r>
              <a:rPr lang="en-US" b="1">
                <a:solidFill>
                  <a:srgbClr val="FFFFFF"/>
                </a:solidFill>
              </a:rPr>
              <a:t>43</a:t>
            </a:r>
          </a:p>
        </p:txBody>
      </p:sp>
      <p:sp>
        <p:nvSpPr>
          <p:cNvPr id="26626" name="Rectangle 1"/>
          <p:cNvSpPr>
            <a:spLocks noChangeAspect="1"/>
          </p:cNvSpPr>
          <p:nvPr/>
        </p:nvSpPr>
        <p:spPr bwMode="auto">
          <a:xfrm>
            <a:off x="2555875" y="1989138"/>
            <a:ext cx="936625" cy="935037"/>
          </a:xfrm>
          <a:prstGeom prst="rect">
            <a:avLst/>
          </a:prstGeom>
          <a:solidFill>
            <a:schemeClr val="tx1"/>
          </a:solidFill>
          <a:ln w="762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pPr defTabSz="914400" eaLnBrk="0" hangingPunct="0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6627" name="Rectangle 6"/>
          <p:cNvSpPr>
            <a:spLocks noChangeAspect="1"/>
          </p:cNvSpPr>
          <p:nvPr/>
        </p:nvSpPr>
        <p:spPr bwMode="auto">
          <a:xfrm>
            <a:off x="4427538" y="1989138"/>
            <a:ext cx="936625" cy="935037"/>
          </a:xfrm>
          <a:prstGeom prst="rect">
            <a:avLst/>
          </a:prstGeom>
          <a:solidFill>
            <a:schemeClr val="tx1"/>
          </a:solidFill>
          <a:ln w="762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defTabSz="914400" eaLnBrk="0" hangingPunct="0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6628" name="Rectangle 7"/>
          <p:cNvSpPr>
            <a:spLocks noChangeAspect="1"/>
          </p:cNvSpPr>
          <p:nvPr/>
        </p:nvSpPr>
        <p:spPr bwMode="auto">
          <a:xfrm>
            <a:off x="5364163" y="1989138"/>
            <a:ext cx="936625" cy="935037"/>
          </a:xfrm>
          <a:prstGeom prst="rect">
            <a:avLst/>
          </a:prstGeom>
          <a:solidFill>
            <a:schemeClr val="tx1"/>
          </a:solidFill>
          <a:ln w="762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defTabSz="914400" eaLnBrk="0" hangingPunct="0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6629" name="Rectangle 10"/>
          <p:cNvSpPr>
            <a:spLocks noChangeAspect="1"/>
          </p:cNvSpPr>
          <p:nvPr/>
        </p:nvSpPr>
        <p:spPr bwMode="auto">
          <a:xfrm>
            <a:off x="4427538" y="2924175"/>
            <a:ext cx="936625" cy="936625"/>
          </a:xfrm>
          <a:prstGeom prst="rect">
            <a:avLst/>
          </a:prstGeom>
          <a:solidFill>
            <a:schemeClr val="tx1"/>
          </a:solidFill>
          <a:ln w="762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defTabSz="914400" eaLnBrk="0" hangingPunct="0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6630" name="Rectangle 11"/>
          <p:cNvSpPr>
            <a:spLocks noChangeAspect="1"/>
          </p:cNvSpPr>
          <p:nvPr/>
        </p:nvSpPr>
        <p:spPr bwMode="auto">
          <a:xfrm>
            <a:off x="5364163" y="2924175"/>
            <a:ext cx="936625" cy="936625"/>
          </a:xfrm>
          <a:prstGeom prst="rect">
            <a:avLst/>
          </a:prstGeom>
          <a:solidFill>
            <a:schemeClr val="tx1"/>
          </a:solidFill>
          <a:ln w="762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defTabSz="914400" eaLnBrk="0" hangingPunct="0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6631" name="Rectangle 12"/>
          <p:cNvSpPr>
            <a:spLocks noChangeAspect="1"/>
          </p:cNvSpPr>
          <p:nvPr/>
        </p:nvSpPr>
        <p:spPr bwMode="auto">
          <a:xfrm>
            <a:off x="2555875" y="3860800"/>
            <a:ext cx="936625" cy="936625"/>
          </a:xfrm>
          <a:prstGeom prst="rect">
            <a:avLst/>
          </a:prstGeom>
          <a:solidFill>
            <a:schemeClr val="tx1"/>
          </a:solidFill>
          <a:ln w="762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defTabSz="914400" eaLnBrk="0" hangingPunct="0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6632" name="Rectangle 13"/>
          <p:cNvSpPr>
            <a:spLocks noChangeAspect="1"/>
          </p:cNvSpPr>
          <p:nvPr/>
        </p:nvSpPr>
        <p:spPr bwMode="auto">
          <a:xfrm>
            <a:off x="3492500" y="3860800"/>
            <a:ext cx="935038" cy="936625"/>
          </a:xfrm>
          <a:prstGeom prst="rect">
            <a:avLst/>
          </a:prstGeom>
          <a:solidFill>
            <a:schemeClr val="tx1"/>
          </a:solidFill>
          <a:ln w="762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defTabSz="914400" eaLnBrk="0" hangingPunct="0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6633" name="Rectangle 14"/>
          <p:cNvSpPr>
            <a:spLocks noChangeAspect="1"/>
          </p:cNvSpPr>
          <p:nvPr/>
        </p:nvSpPr>
        <p:spPr bwMode="auto">
          <a:xfrm>
            <a:off x="4427538" y="3860800"/>
            <a:ext cx="936625" cy="936625"/>
          </a:xfrm>
          <a:prstGeom prst="rect">
            <a:avLst/>
          </a:prstGeom>
          <a:solidFill>
            <a:schemeClr val="tx1"/>
          </a:solidFill>
          <a:ln w="762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defTabSz="914400" eaLnBrk="0" hangingPunct="0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6634" name="Rectangle 15"/>
          <p:cNvSpPr>
            <a:spLocks noChangeAspect="1"/>
          </p:cNvSpPr>
          <p:nvPr/>
        </p:nvSpPr>
        <p:spPr bwMode="auto">
          <a:xfrm>
            <a:off x="5364163" y="3860800"/>
            <a:ext cx="936625" cy="936625"/>
          </a:xfrm>
          <a:prstGeom prst="rect">
            <a:avLst/>
          </a:prstGeom>
          <a:solidFill>
            <a:schemeClr val="tx1"/>
          </a:solidFill>
          <a:ln w="762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defTabSz="914400" eaLnBrk="0" hangingPunct="0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6635" name="Rectangle 16"/>
          <p:cNvSpPr>
            <a:spLocks noChangeAspect="1"/>
          </p:cNvSpPr>
          <p:nvPr/>
        </p:nvSpPr>
        <p:spPr bwMode="auto">
          <a:xfrm>
            <a:off x="2555875" y="4797425"/>
            <a:ext cx="936625" cy="935038"/>
          </a:xfrm>
          <a:prstGeom prst="rect">
            <a:avLst/>
          </a:prstGeom>
          <a:solidFill>
            <a:schemeClr val="tx1"/>
          </a:solidFill>
          <a:ln w="762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defTabSz="914400" eaLnBrk="0" hangingPunct="0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6636" name="Rectangle 17"/>
          <p:cNvSpPr>
            <a:spLocks noChangeAspect="1"/>
          </p:cNvSpPr>
          <p:nvPr/>
        </p:nvSpPr>
        <p:spPr bwMode="auto">
          <a:xfrm>
            <a:off x="3492500" y="4797425"/>
            <a:ext cx="935038" cy="935038"/>
          </a:xfrm>
          <a:prstGeom prst="rect">
            <a:avLst/>
          </a:prstGeom>
          <a:solidFill>
            <a:schemeClr val="tx1"/>
          </a:solidFill>
          <a:ln w="762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defTabSz="914400" eaLnBrk="0" hangingPunct="0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6637" name="Rectangle 18"/>
          <p:cNvSpPr>
            <a:spLocks noChangeAspect="1"/>
          </p:cNvSpPr>
          <p:nvPr/>
        </p:nvSpPr>
        <p:spPr bwMode="auto">
          <a:xfrm>
            <a:off x="4427538" y="4797425"/>
            <a:ext cx="936625" cy="935038"/>
          </a:xfrm>
          <a:prstGeom prst="rect">
            <a:avLst/>
          </a:prstGeom>
          <a:solidFill>
            <a:schemeClr val="tx1"/>
          </a:solidFill>
          <a:ln w="762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defTabSz="914400" eaLnBrk="0" hangingPunct="0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6638" name="Rectangle 19"/>
          <p:cNvSpPr>
            <a:spLocks noChangeAspect="1"/>
          </p:cNvSpPr>
          <p:nvPr/>
        </p:nvSpPr>
        <p:spPr bwMode="auto">
          <a:xfrm>
            <a:off x="5364163" y="4797425"/>
            <a:ext cx="936625" cy="935038"/>
          </a:xfrm>
          <a:prstGeom prst="rect">
            <a:avLst/>
          </a:prstGeom>
          <a:solidFill>
            <a:schemeClr val="tx1"/>
          </a:solidFill>
          <a:ln w="762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defTabSz="914400" eaLnBrk="0" hangingPunct="0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6639" name="Rectangle 9"/>
          <p:cNvSpPr>
            <a:spLocks noChangeAspect="1"/>
          </p:cNvSpPr>
          <p:nvPr/>
        </p:nvSpPr>
        <p:spPr bwMode="auto">
          <a:xfrm>
            <a:off x="3492500" y="2924175"/>
            <a:ext cx="935038" cy="936625"/>
          </a:xfrm>
          <a:prstGeom prst="rect">
            <a:avLst/>
          </a:prstGeom>
          <a:solidFill>
            <a:schemeClr val="tx1"/>
          </a:solidFill>
          <a:ln w="762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pPr defTabSz="914400" eaLnBrk="0" hangingPunct="0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6640" name="Rectangle 5"/>
          <p:cNvSpPr>
            <a:spLocks noChangeAspect="1"/>
          </p:cNvSpPr>
          <p:nvPr/>
        </p:nvSpPr>
        <p:spPr bwMode="auto">
          <a:xfrm>
            <a:off x="3492500" y="1989138"/>
            <a:ext cx="935038" cy="935037"/>
          </a:xfrm>
          <a:prstGeom prst="rect">
            <a:avLst/>
          </a:prstGeom>
          <a:solidFill>
            <a:schemeClr val="tx1"/>
          </a:solidFill>
          <a:ln w="762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pPr defTabSz="914400" eaLnBrk="0" hangingPunct="0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6641" name="Rectangle 8"/>
          <p:cNvSpPr>
            <a:spLocks noChangeAspect="1"/>
          </p:cNvSpPr>
          <p:nvPr/>
        </p:nvSpPr>
        <p:spPr bwMode="auto">
          <a:xfrm>
            <a:off x="2555875" y="2924175"/>
            <a:ext cx="936625" cy="936625"/>
          </a:xfrm>
          <a:prstGeom prst="rect">
            <a:avLst/>
          </a:prstGeom>
          <a:solidFill>
            <a:schemeClr val="tx1"/>
          </a:solidFill>
          <a:ln w="762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pPr defTabSz="914400" eaLnBrk="0" hangingPunct="0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6642" name="Title 1"/>
          <p:cNvSpPr txBox="1">
            <a:spLocks/>
          </p:cNvSpPr>
          <p:nvPr/>
        </p:nvSpPr>
        <p:spPr bwMode="auto">
          <a:xfrm>
            <a:off x="6588125" y="1557338"/>
            <a:ext cx="255587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/>
            <a:r>
              <a:rPr lang="en-US" sz="3600" b="1">
                <a:solidFill>
                  <a:srgbClr val="FFFFFF"/>
                </a:solidFill>
                <a:cs typeface="Arial" charset="0"/>
              </a:rPr>
              <a:t>1 = 16</a:t>
            </a:r>
          </a:p>
          <a:p>
            <a:pPr algn="ctr" defTabSz="914400"/>
            <a:r>
              <a:rPr lang="en-US" sz="3600" b="1">
                <a:solidFill>
                  <a:srgbClr val="FFFFFF"/>
                </a:solidFill>
                <a:cs typeface="Arial" charset="0"/>
              </a:rPr>
              <a:t>2 = 9</a:t>
            </a:r>
          </a:p>
          <a:p>
            <a:pPr algn="ctr" defTabSz="914400"/>
            <a:endParaRPr lang="en-US" sz="3600" b="1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664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5400" b="1">
                <a:solidFill>
                  <a:srgbClr val="FFFFFF"/>
                </a:solidFill>
                <a:latin typeface="Arial" charset="0"/>
                <a:ea typeface="ＭＳ Ｐゴシック" charset="0"/>
              </a:rPr>
              <a:t>归纳法及演绎法</a:t>
            </a:r>
            <a:r>
              <a:rPr lang="en-US" altLang="zh-CN" sz="5400" b="1">
                <a:solidFill>
                  <a:srgbClr val="FFFFFF"/>
                </a:solidFill>
                <a:latin typeface="Arial" charset="0"/>
                <a:ea typeface="ＭＳ Ｐゴシック" charset="0"/>
              </a:rPr>
              <a:t>?</a:t>
            </a:r>
            <a:endParaRPr lang="en-US" sz="5400" b="1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zh-CN" altLang="en-US" sz="5400" b="1">
                <a:solidFill>
                  <a:srgbClr val="FFFFFF"/>
                </a:solidFill>
                <a:latin typeface="Arial" charset="0"/>
                <a:ea typeface="ＭＳ Ｐゴシック" charset="0"/>
              </a:rPr>
              <a:t>归纳法及演绎法</a:t>
            </a:r>
            <a:r>
              <a:rPr lang="en-US" altLang="zh-CN" sz="5400" b="1">
                <a:solidFill>
                  <a:srgbClr val="FFFFFF"/>
                </a:solidFill>
                <a:latin typeface="Arial" charset="0"/>
                <a:ea typeface="ＭＳ Ｐゴシック" charset="0"/>
              </a:rPr>
              <a:t>?</a:t>
            </a:r>
            <a:endParaRPr lang="en-US" sz="5400" b="1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7650" name="Text Box 5"/>
          <p:cNvSpPr txBox="1">
            <a:spLocks noChangeArrowheads="1"/>
          </p:cNvSpPr>
          <p:nvPr/>
        </p:nvSpPr>
        <p:spPr bwMode="auto">
          <a:xfrm>
            <a:off x="8509000" y="76200"/>
            <a:ext cx="5270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/>
            <a:r>
              <a:rPr lang="en-US" b="1">
                <a:solidFill>
                  <a:srgbClr val="FFFFFF"/>
                </a:solidFill>
              </a:rPr>
              <a:t>43</a:t>
            </a:r>
          </a:p>
        </p:txBody>
      </p:sp>
      <p:sp>
        <p:nvSpPr>
          <p:cNvPr id="27651" name="Rectangle 1"/>
          <p:cNvSpPr>
            <a:spLocks noChangeAspect="1"/>
          </p:cNvSpPr>
          <p:nvPr/>
        </p:nvSpPr>
        <p:spPr bwMode="auto">
          <a:xfrm>
            <a:off x="2555875" y="1989138"/>
            <a:ext cx="936625" cy="935037"/>
          </a:xfrm>
          <a:prstGeom prst="rect">
            <a:avLst/>
          </a:prstGeom>
          <a:solidFill>
            <a:schemeClr val="tx1"/>
          </a:solidFill>
          <a:ln w="762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pPr defTabSz="914400" eaLnBrk="0" hangingPunct="0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7652" name="Rectangle 7"/>
          <p:cNvSpPr>
            <a:spLocks noChangeAspect="1"/>
          </p:cNvSpPr>
          <p:nvPr/>
        </p:nvSpPr>
        <p:spPr bwMode="auto">
          <a:xfrm>
            <a:off x="5364163" y="1989138"/>
            <a:ext cx="936625" cy="935037"/>
          </a:xfrm>
          <a:prstGeom prst="rect">
            <a:avLst/>
          </a:prstGeom>
          <a:solidFill>
            <a:schemeClr val="tx1"/>
          </a:solidFill>
          <a:ln w="762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defTabSz="914400" eaLnBrk="0" hangingPunct="0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7653" name="Rectangle 11"/>
          <p:cNvSpPr>
            <a:spLocks noChangeAspect="1"/>
          </p:cNvSpPr>
          <p:nvPr/>
        </p:nvSpPr>
        <p:spPr bwMode="auto">
          <a:xfrm>
            <a:off x="5364163" y="2924175"/>
            <a:ext cx="936625" cy="936625"/>
          </a:xfrm>
          <a:prstGeom prst="rect">
            <a:avLst/>
          </a:prstGeom>
          <a:solidFill>
            <a:schemeClr val="tx1"/>
          </a:solidFill>
          <a:ln w="762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defTabSz="914400" eaLnBrk="0" hangingPunct="0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7654" name="Rectangle 15"/>
          <p:cNvSpPr>
            <a:spLocks noChangeAspect="1"/>
          </p:cNvSpPr>
          <p:nvPr/>
        </p:nvSpPr>
        <p:spPr bwMode="auto">
          <a:xfrm>
            <a:off x="5364163" y="3860800"/>
            <a:ext cx="936625" cy="936625"/>
          </a:xfrm>
          <a:prstGeom prst="rect">
            <a:avLst/>
          </a:prstGeom>
          <a:solidFill>
            <a:schemeClr val="tx1"/>
          </a:solidFill>
          <a:ln w="762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defTabSz="914400" eaLnBrk="0" hangingPunct="0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7655" name="Rectangle 16"/>
          <p:cNvSpPr>
            <a:spLocks noChangeAspect="1"/>
          </p:cNvSpPr>
          <p:nvPr/>
        </p:nvSpPr>
        <p:spPr bwMode="auto">
          <a:xfrm>
            <a:off x="2555875" y="4797425"/>
            <a:ext cx="936625" cy="935038"/>
          </a:xfrm>
          <a:prstGeom prst="rect">
            <a:avLst/>
          </a:prstGeom>
          <a:solidFill>
            <a:schemeClr val="tx1"/>
          </a:solidFill>
          <a:ln w="762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defTabSz="914400" eaLnBrk="0" hangingPunct="0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7656" name="Rectangle 17"/>
          <p:cNvSpPr>
            <a:spLocks noChangeAspect="1"/>
          </p:cNvSpPr>
          <p:nvPr/>
        </p:nvSpPr>
        <p:spPr bwMode="auto">
          <a:xfrm>
            <a:off x="3492500" y="4797425"/>
            <a:ext cx="935038" cy="935038"/>
          </a:xfrm>
          <a:prstGeom prst="rect">
            <a:avLst/>
          </a:prstGeom>
          <a:solidFill>
            <a:schemeClr val="tx1"/>
          </a:solidFill>
          <a:ln w="762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defTabSz="914400" eaLnBrk="0" hangingPunct="0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7657" name="Rectangle 18"/>
          <p:cNvSpPr>
            <a:spLocks noChangeAspect="1"/>
          </p:cNvSpPr>
          <p:nvPr/>
        </p:nvSpPr>
        <p:spPr bwMode="auto">
          <a:xfrm>
            <a:off x="4427538" y="4797425"/>
            <a:ext cx="936625" cy="935038"/>
          </a:xfrm>
          <a:prstGeom prst="rect">
            <a:avLst/>
          </a:prstGeom>
          <a:solidFill>
            <a:schemeClr val="tx1"/>
          </a:solidFill>
          <a:ln w="762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defTabSz="914400" eaLnBrk="0" hangingPunct="0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7658" name="Rectangle 19"/>
          <p:cNvSpPr>
            <a:spLocks noChangeAspect="1"/>
          </p:cNvSpPr>
          <p:nvPr/>
        </p:nvSpPr>
        <p:spPr bwMode="auto">
          <a:xfrm>
            <a:off x="5364163" y="4797425"/>
            <a:ext cx="936625" cy="935038"/>
          </a:xfrm>
          <a:prstGeom prst="rect">
            <a:avLst/>
          </a:prstGeom>
          <a:solidFill>
            <a:schemeClr val="tx1"/>
          </a:solidFill>
          <a:ln w="762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defTabSz="914400" eaLnBrk="0" hangingPunct="0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7659" name="Rectangle 9"/>
          <p:cNvSpPr>
            <a:spLocks noChangeAspect="1"/>
          </p:cNvSpPr>
          <p:nvPr/>
        </p:nvSpPr>
        <p:spPr bwMode="auto">
          <a:xfrm>
            <a:off x="3492500" y="2924175"/>
            <a:ext cx="935038" cy="936625"/>
          </a:xfrm>
          <a:prstGeom prst="rect">
            <a:avLst/>
          </a:prstGeom>
          <a:solidFill>
            <a:schemeClr val="tx1"/>
          </a:solidFill>
          <a:ln w="762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pPr defTabSz="914400" eaLnBrk="0" hangingPunct="0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7660" name="Rectangle 5"/>
          <p:cNvSpPr>
            <a:spLocks noChangeAspect="1"/>
          </p:cNvSpPr>
          <p:nvPr/>
        </p:nvSpPr>
        <p:spPr bwMode="auto">
          <a:xfrm>
            <a:off x="3492500" y="1989138"/>
            <a:ext cx="935038" cy="935037"/>
          </a:xfrm>
          <a:prstGeom prst="rect">
            <a:avLst/>
          </a:prstGeom>
          <a:solidFill>
            <a:schemeClr val="tx1"/>
          </a:solidFill>
          <a:ln w="762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pPr defTabSz="914400" eaLnBrk="0" hangingPunct="0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7661" name="Rectangle 8"/>
          <p:cNvSpPr>
            <a:spLocks noChangeAspect="1"/>
          </p:cNvSpPr>
          <p:nvPr/>
        </p:nvSpPr>
        <p:spPr bwMode="auto">
          <a:xfrm>
            <a:off x="2555875" y="2924175"/>
            <a:ext cx="936625" cy="936625"/>
          </a:xfrm>
          <a:prstGeom prst="rect">
            <a:avLst/>
          </a:prstGeom>
          <a:solidFill>
            <a:schemeClr val="tx1"/>
          </a:solidFill>
          <a:ln w="762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pPr defTabSz="914400" eaLnBrk="0" hangingPunct="0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7662" name="Title 1"/>
          <p:cNvSpPr txBox="1">
            <a:spLocks/>
          </p:cNvSpPr>
          <p:nvPr/>
        </p:nvSpPr>
        <p:spPr bwMode="auto">
          <a:xfrm>
            <a:off x="6588125" y="1557338"/>
            <a:ext cx="255587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/>
            <a:r>
              <a:rPr lang="en-US" sz="3600" b="1">
                <a:solidFill>
                  <a:srgbClr val="FFFFFF"/>
                </a:solidFill>
                <a:cs typeface="Arial" charset="0"/>
              </a:rPr>
              <a:t>1 = 16</a:t>
            </a:r>
          </a:p>
          <a:p>
            <a:pPr algn="ctr" defTabSz="914400"/>
            <a:r>
              <a:rPr lang="en-US" sz="3600" b="1">
                <a:solidFill>
                  <a:srgbClr val="FFFFFF"/>
                </a:solidFill>
                <a:cs typeface="Arial" charset="0"/>
              </a:rPr>
              <a:t>2 = 9</a:t>
            </a:r>
          </a:p>
          <a:p>
            <a:pPr algn="ctr" defTabSz="914400"/>
            <a:r>
              <a:rPr lang="en-US" sz="3600" b="1">
                <a:solidFill>
                  <a:srgbClr val="FFFFFF"/>
                </a:solidFill>
                <a:cs typeface="Arial" charset="0"/>
              </a:rPr>
              <a:t>3 = 4</a:t>
            </a:r>
          </a:p>
          <a:p>
            <a:pPr algn="ctr" defTabSz="914400"/>
            <a:endParaRPr lang="en-US" sz="3600" b="1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7663" name="Rectangle 6"/>
          <p:cNvSpPr>
            <a:spLocks noChangeAspect="1"/>
          </p:cNvSpPr>
          <p:nvPr/>
        </p:nvSpPr>
        <p:spPr bwMode="auto">
          <a:xfrm>
            <a:off x="4427538" y="1989138"/>
            <a:ext cx="936625" cy="935037"/>
          </a:xfrm>
          <a:prstGeom prst="rect">
            <a:avLst/>
          </a:prstGeom>
          <a:solidFill>
            <a:schemeClr val="tx1"/>
          </a:solidFill>
          <a:ln w="762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pPr defTabSz="914400" eaLnBrk="0" hangingPunct="0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7664" name="Rectangle 10"/>
          <p:cNvSpPr>
            <a:spLocks noChangeAspect="1"/>
          </p:cNvSpPr>
          <p:nvPr/>
        </p:nvSpPr>
        <p:spPr bwMode="auto">
          <a:xfrm>
            <a:off x="4427538" y="2924175"/>
            <a:ext cx="936625" cy="936625"/>
          </a:xfrm>
          <a:prstGeom prst="rect">
            <a:avLst/>
          </a:prstGeom>
          <a:solidFill>
            <a:schemeClr val="tx1"/>
          </a:solidFill>
          <a:ln w="762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pPr defTabSz="914400" eaLnBrk="0" hangingPunct="0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7665" name="Rectangle 12"/>
          <p:cNvSpPr>
            <a:spLocks noChangeAspect="1"/>
          </p:cNvSpPr>
          <p:nvPr/>
        </p:nvSpPr>
        <p:spPr bwMode="auto">
          <a:xfrm>
            <a:off x="2555875" y="3860800"/>
            <a:ext cx="936625" cy="936625"/>
          </a:xfrm>
          <a:prstGeom prst="rect">
            <a:avLst/>
          </a:prstGeom>
          <a:solidFill>
            <a:schemeClr val="tx1"/>
          </a:solidFill>
          <a:ln w="762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pPr defTabSz="914400" eaLnBrk="0" hangingPunct="0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7666" name="Rectangle 13"/>
          <p:cNvSpPr>
            <a:spLocks noChangeAspect="1"/>
          </p:cNvSpPr>
          <p:nvPr/>
        </p:nvSpPr>
        <p:spPr bwMode="auto">
          <a:xfrm>
            <a:off x="3492500" y="3860800"/>
            <a:ext cx="935038" cy="936625"/>
          </a:xfrm>
          <a:prstGeom prst="rect">
            <a:avLst/>
          </a:prstGeom>
          <a:solidFill>
            <a:schemeClr val="tx1"/>
          </a:solidFill>
          <a:ln w="762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pPr defTabSz="914400" eaLnBrk="0" hangingPunct="0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7667" name="Rectangle 14"/>
          <p:cNvSpPr>
            <a:spLocks noChangeAspect="1"/>
          </p:cNvSpPr>
          <p:nvPr/>
        </p:nvSpPr>
        <p:spPr bwMode="auto">
          <a:xfrm>
            <a:off x="4427538" y="3860800"/>
            <a:ext cx="936625" cy="936625"/>
          </a:xfrm>
          <a:prstGeom prst="rect">
            <a:avLst/>
          </a:prstGeom>
          <a:solidFill>
            <a:schemeClr val="tx1"/>
          </a:solidFill>
          <a:ln w="762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pPr defTabSz="914400" eaLnBrk="0" hangingPunct="0"/>
            <a:endParaRPr lang="en-US" sz="24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zh-CN" altLang="en-US" sz="5400" b="1">
                <a:solidFill>
                  <a:srgbClr val="FFFFFF"/>
                </a:solidFill>
                <a:latin typeface="Arial" charset="0"/>
                <a:ea typeface="ＭＳ Ｐゴシック" charset="0"/>
              </a:rPr>
              <a:t>归纳法及演绎法</a:t>
            </a:r>
            <a:r>
              <a:rPr lang="en-US" altLang="zh-CN" sz="5400" b="1">
                <a:solidFill>
                  <a:srgbClr val="FFFFFF"/>
                </a:solidFill>
                <a:latin typeface="Arial" charset="0"/>
                <a:ea typeface="ＭＳ Ｐゴシック" charset="0"/>
              </a:rPr>
              <a:t>?</a:t>
            </a:r>
            <a:endParaRPr lang="en-US" sz="5400" b="1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8674" name="Text Box 5"/>
          <p:cNvSpPr txBox="1">
            <a:spLocks noChangeArrowheads="1"/>
          </p:cNvSpPr>
          <p:nvPr/>
        </p:nvSpPr>
        <p:spPr bwMode="auto">
          <a:xfrm>
            <a:off x="8509000" y="76200"/>
            <a:ext cx="5270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/>
            <a:r>
              <a:rPr lang="en-US" b="1">
                <a:solidFill>
                  <a:srgbClr val="FFFFFF"/>
                </a:solidFill>
              </a:rPr>
              <a:t>43</a:t>
            </a:r>
          </a:p>
        </p:txBody>
      </p:sp>
      <p:sp>
        <p:nvSpPr>
          <p:cNvPr id="28675" name="Rectangle 1"/>
          <p:cNvSpPr>
            <a:spLocks noChangeAspect="1"/>
          </p:cNvSpPr>
          <p:nvPr/>
        </p:nvSpPr>
        <p:spPr bwMode="auto">
          <a:xfrm>
            <a:off x="2555875" y="1989138"/>
            <a:ext cx="936625" cy="935037"/>
          </a:xfrm>
          <a:prstGeom prst="rect">
            <a:avLst/>
          </a:prstGeom>
          <a:solidFill>
            <a:schemeClr val="tx1"/>
          </a:solidFill>
          <a:ln w="762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pPr defTabSz="914400" eaLnBrk="0" hangingPunct="0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8676" name="Rectangle 7"/>
          <p:cNvSpPr>
            <a:spLocks noChangeAspect="1"/>
          </p:cNvSpPr>
          <p:nvPr/>
        </p:nvSpPr>
        <p:spPr bwMode="auto">
          <a:xfrm>
            <a:off x="5364163" y="1989138"/>
            <a:ext cx="936625" cy="935037"/>
          </a:xfrm>
          <a:prstGeom prst="rect">
            <a:avLst/>
          </a:prstGeom>
          <a:solidFill>
            <a:schemeClr val="tx1"/>
          </a:solidFill>
          <a:ln w="762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pPr defTabSz="914400" eaLnBrk="0" hangingPunct="0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8677" name="Rectangle 11"/>
          <p:cNvSpPr>
            <a:spLocks noChangeAspect="1"/>
          </p:cNvSpPr>
          <p:nvPr/>
        </p:nvSpPr>
        <p:spPr bwMode="auto">
          <a:xfrm>
            <a:off x="5364163" y="2924175"/>
            <a:ext cx="936625" cy="936625"/>
          </a:xfrm>
          <a:prstGeom prst="rect">
            <a:avLst/>
          </a:prstGeom>
          <a:solidFill>
            <a:schemeClr val="tx1"/>
          </a:solidFill>
          <a:ln w="762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pPr defTabSz="914400" eaLnBrk="0" hangingPunct="0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8678" name="Rectangle 15"/>
          <p:cNvSpPr>
            <a:spLocks noChangeAspect="1"/>
          </p:cNvSpPr>
          <p:nvPr/>
        </p:nvSpPr>
        <p:spPr bwMode="auto">
          <a:xfrm>
            <a:off x="5364163" y="3860800"/>
            <a:ext cx="936625" cy="936625"/>
          </a:xfrm>
          <a:prstGeom prst="rect">
            <a:avLst/>
          </a:prstGeom>
          <a:solidFill>
            <a:schemeClr val="tx1"/>
          </a:solidFill>
          <a:ln w="762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pPr defTabSz="914400" eaLnBrk="0" hangingPunct="0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8679" name="Rectangle 16"/>
          <p:cNvSpPr>
            <a:spLocks noChangeAspect="1"/>
          </p:cNvSpPr>
          <p:nvPr/>
        </p:nvSpPr>
        <p:spPr bwMode="auto">
          <a:xfrm>
            <a:off x="2555875" y="4797425"/>
            <a:ext cx="936625" cy="935038"/>
          </a:xfrm>
          <a:prstGeom prst="rect">
            <a:avLst/>
          </a:prstGeom>
          <a:solidFill>
            <a:schemeClr val="tx1"/>
          </a:solidFill>
          <a:ln w="762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pPr defTabSz="914400" eaLnBrk="0" hangingPunct="0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8680" name="Rectangle 17"/>
          <p:cNvSpPr>
            <a:spLocks noChangeAspect="1"/>
          </p:cNvSpPr>
          <p:nvPr/>
        </p:nvSpPr>
        <p:spPr bwMode="auto">
          <a:xfrm>
            <a:off x="3492500" y="4797425"/>
            <a:ext cx="935038" cy="935038"/>
          </a:xfrm>
          <a:prstGeom prst="rect">
            <a:avLst/>
          </a:prstGeom>
          <a:solidFill>
            <a:schemeClr val="tx1"/>
          </a:solidFill>
          <a:ln w="762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pPr defTabSz="914400" eaLnBrk="0" hangingPunct="0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8681" name="Rectangle 18"/>
          <p:cNvSpPr>
            <a:spLocks noChangeAspect="1"/>
          </p:cNvSpPr>
          <p:nvPr/>
        </p:nvSpPr>
        <p:spPr bwMode="auto">
          <a:xfrm>
            <a:off x="4427538" y="4797425"/>
            <a:ext cx="936625" cy="935038"/>
          </a:xfrm>
          <a:prstGeom prst="rect">
            <a:avLst/>
          </a:prstGeom>
          <a:solidFill>
            <a:schemeClr val="tx1"/>
          </a:solidFill>
          <a:ln w="762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pPr defTabSz="914400" eaLnBrk="0" hangingPunct="0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8682" name="Rectangle 19"/>
          <p:cNvSpPr>
            <a:spLocks noChangeAspect="1"/>
          </p:cNvSpPr>
          <p:nvPr/>
        </p:nvSpPr>
        <p:spPr bwMode="auto">
          <a:xfrm>
            <a:off x="5364163" y="4797425"/>
            <a:ext cx="936625" cy="935038"/>
          </a:xfrm>
          <a:prstGeom prst="rect">
            <a:avLst/>
          </a:prstGeom>
          <a:solidFill>
            <a:schemeClr val="tx1"/>
          </a:solidFill>
          <a:ln w="762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pPr defTabSz="914400" eaLnBrk="0" hangingPunct="0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8683" name="Rectangle 9"/>
          <p:cNvSpPr>
            <a:spLocks noChangeAspect="1"/>
          </p:cNvSpPr>
          <p:nvPr/>
        </p:nvSpPr>
        <p:spPr bwMode="auto">
          <a:xfrm>
            <a:off x="3492500" y="2924175"/>
            <a:ext cx="935038" cy="936625"/>
          </a:xfrm>
          <a:prstGeom prst="rect">
            <a:avLst/>
          </a:prstGeom>
          <a:solidFill>
            <a:schemeClr val="tx1"/>
          </a:solidFill>
          <a:ln w="762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pPr defTabSz="914400" eaLnBrk="0" hangingPunct="0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8684" name="Rectangle 5"/>
          <p:cNvSpPr>
            <a:spLocks noChangeAspect="1"/>
          </p:cNvSpPr>
          <p:nvPr/>
        </p:nvSpPr>
        <p:spPr bwMode="auto">
          <a:xfrm>
            <a:off x="3492500" y="1989138"/>
            <a:ext cx="935038" cy="935037"/>
          </a:xfrm>
          <a:prstGeom prst="rect">
            <a:avLst/>
          </a:prstGeom>
          <a:solidFill>
            <a:schemeClr val="tx1"/>
          </a:solidFill>
          <a:ln w="762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pPr defTabSz="914400" eaLnBrk="0" hangingPunct="0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8685" name="Rectangle 8"/>
          <p:cNvSpPr>
            <a:spLocks noChangeAspect="1"/>
          </p:cNvSpPr>
          <p:nvPr/>
        </p:nvSpPr>
        <p:spPr bwMode="auto">
          <a:xfrm>
            <a:off x="2555875" y="2924175"/>
            <a:ext cx="936625" cy="936625"/>
          </a:xfrm>
          <a:prstGeom prst="rect">
            <a:avLst/>
          </a:prstGeom>
          <a:solidFill>
            <a:schemeClr val="tx1"/>
          </a:solidFill>
          <a:ln w="762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pPr defTabSz="914400" eaLnBrk="0" hangingPunct="0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8686" name="Title 1"/>
          <p:cNvSpPr txBox="1">
            <a:spLocks/>
          </p:cNvSpPr>
          <p:nvPr/>
        </p:nvSpPr>
        <p:spPr bwMode="auto">
          <a:xfrm>
            <a:off x="6588125" y="1557338"/>
            <a:ext cx="2555875" cy="273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/>
            <a:r>
              <a:rPr lang="en-US" sz="3600" b="1">
                <a:solidFill>
                  <a:srgbClr val="FFFFFF"/>
                </a:solidFill>
                <a:cs typeface="Arial" charset="0"/>
              </a:rPr>
              <a:t>1 = 16</a:t>
            </a:r>
          </a:p>
          <a:p>
            <a:pPr algn="ctr" defTabSz="914400"/>
            <a:r>
              <a:rPr lang="en-US" sz="3600" b="1">
                <a:solidFill>
                  <a:srgbClr val="FFFFFF"/>
                </a:solidFill>
                <a:cs typeface="Arial" charset="0"/>
              </a:rPr>
              <a:t>2 = 9</a:t>
            </a:r>
          </a:p>
          <a:p>
            <a:pPr algn="ctr" defTabSz="914400"/>
            <a:r>
              <a:rPr lang="en-US" sz="3600" b="1">
                <a:solidFill>
                  <a:srgbClr val="FFFFFF"/>
                </a:solidFill>
                <a:cs typeface="Arial" charset="0"/>
              </a:rPr>
              <a:t>3 = 4</a:t>
            </a:r>
          </a:p>
          <a:p>
            <a:pPr algn="ctr" defTabSz="914400"/>
            <a:r>
              <a:rPr lang="en-US" sz="3600" b="1">
                <a:solidFill>
                  <a:srgbClr val="FFFFFF"/>
                </a:solidFill>
                <a:cs typeface="Arial" charset="0"/>
              </a:rPr>
              <a:t>4 = 1</a:t>
            </a:r>
          </a:p>
          <a:p>
            <a:pPr algn="ctr" defTabSz="914400"/>
            <a:endParaRPr lang="en-US" sz="3600" b="1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8687" name="Rectangle 6"/>
          <p:cNvSpPr>
            <a:spLocks noChangeAspect="1"/>
          </p:cNvSpPr>
          <p:nvPr/>
        </p:nvSpPr>
        <p:spPr bwMode="auto">
          <a:xfrm>
            <a:off x="4427538" y="1989138"/>
            <a:ext cx="936625" cy="935037"/>
          </a:xfrm>
          <a:prstGeom prst="rect">
            <a:avLst/>
          </a:prstGeom>
          <a:solidFill>
            <a:schemeClr val="tx1"/>
          </a:solidFill>
          <a:ln w="762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pPr defTabSz="914400" eaLnBrk="0" hangingPunct="0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8688" name="Rectangle 10"/>
          <p:cNvSpPr>
            <a:spLocks noChangeAspect="1"/>
          </p:cNvSpPr>
          <p:nvPr/>
        </p:nvSpPr>
        <p:spPr bwMode="auto">
          <a:xfrm>
            <a:off x="4427538" y="2924175"/>
            <a:ext cx="936625" cy="936625"/>
          </a:xfrm>
          <a:prstGeom prst="rect">
            <a:avLst/>
          </a:prstGeom>
          <a:solidFill>
            <a:schemeClr val="tx1"/>
          </a:solidFill>
          <a:ln w="762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pPr defTabSz="914400" eaLnBrk="0" hangingPunct="0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8689" name="Rectangle 12"/>
          <p:cNvSpPr>
            <a:spLocks noChangeAspect="1"/>
          </p:cNvSpPr>
          <p:nvPr/>
        </p:nvSpPr>
        <p:spPr bwMode="auto">
          <a:xfrm>
            <a:off x="2555875" y="3860800"/>
            <a:ext cx="936625" cy="936625"/>
          </a:xfrm>
          <a:prstGeom prst="rect">
            <a:avLst/>
          </a:prstGeom>
          <a:solidFill>
            <a:schemeClr val="tx1"/>
          </a:solidFill>
          <a:ln w="762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pPr defTabSz="914400" eaLnBrk="0" hangingPunct="0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8690" name="Rectangle 13"/>
          <p:cNvSpPr>
            <a:spLocks noChangeAspect="1"/>
          </p:cNvSpPr>
          <p:nvPr/>
        </p:nvSpPr>
        <p:spPr bwMode="auto">
          <a:xfrm>
            <a:off x="3492500" y="3860800"/>
            <a:ext cx="935038" cy="936625"/>
          </a:xfrm>
          <a:prstGeom prst="rect">
            <a:avLst/>
          </a:prstGeom>
          <a:solidFill>
            <a:schemeClr val="tx1"/>
          </a:solidFill>
          <a:ln w="762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pPr defTabSz="914400" eaLnBrk="0" hangingPunct="0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8691" name="Rectangle 14"/>
          <p:cNvSpPr>
            <a:spLocks noChangeAspect="1"/>
          </p:cNvSpPr>
          <p:nvPr/>
        </p:nvSpPr>
        <p:spPr bwMode="auto">
          <a:xfrm>
            <a:off x="4427538" y="3860800"/>
            <a:ext cx="936625" cy="936625"/>
          </a:xfrm>
          <a:prstGeom prst="rect">
            <a:avLst/>
          </a:prstGeom>
          <a:solidFill>
            <a:schemeClr val="tx1"/>
          </a:solidFill>
          <a:ln w="762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pPr defTabSz="914400" eaLnBrk="0" hangingPunct="0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 bwMode="auto">
          <a:xfrm>
            <a:off x="6588125" y="4005263"/>
            <a:ext cx="2555875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/>
            <a:r>
              <a:rPr lang="en-US" sz="4800" b="1">
                <a:solidFill>
                  <a:srgbClr val="FFFFFF"/>
                </a:solidFill>
                <a:cs typeface="Arial" charset="0"/>
              </a:rPr>
              <a:t>=</a:t>
            </a:r>
            <a:br>
              <a:rPr lang="en-US" sz="4800" b="1">
                <a:solidFill>
                  <a:srgbClr val="FFFFFF"/>
                </a:solidFill>
                <a:cs typeface="Arial" charset="0"/>
              </a:rPr>
            </a:br>
            <a:r>
              <a:rPr lang="en-US" sz="4800" b="1">
                <a:solidFill>
                  <a:srgbClr val="FFFFFF"/>
                </a:solidFill>
                <a:cs typeface="Arial" charset="0"/>
              </a:rPr>
              <a:t>30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theme/theme1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mic Sans MS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mic Sans MS" pitchFamily="-111" charset="0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0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855</TotalTime>
  <Words>181</Words>
  <Application>Microsoft Macintosh PowerPoint</Application>
  <PresentationFormat>On-screen Show (4:3)</PresentationFormat>
  <Paragraphs>66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13</vt:i4>
      </vt:variant>
    </vt:vector>
  </HeadingPairs>
  <TitlesOfParts>
    <vt:vector size="27" baseType="lpstr">
      <vt:lpstr>Arial</vt:lpstr>
      <vt:lpstr>ＭＳ Ｐゴシック</vt:lpstr>
      <vt:lpstr>Geneva</vt:lpstr>
      <vt:lpstr>Calibri</vt:lpstr>
      <vt:lpstr>Garamond</vt:lpstr>
      <vt:lpstr>Wingdings</vt:lpstr>
      <vt:lpstr>MS PGothic</vt:lpstr>
      <vt:lpstr>Book Antiqua</vt:lpstr>
      <vt:lpstr>SimSun</vt:lpstr>
      <vt:lpstr>Times New Roman</vt:lpstr>
      <vt:lpstr>3_Default Design</vt:lpstr>
      <vt:lpstr>Stream</vt:lpstr>
      <vt:lpstr>7_Default Design</vt:lpstr>
      <vt:lpstr>20_Default Design</vt:lpstr>
      <vt:lpstr>读经</vt:lpstr>
      <vt:lpstr>观察</vt:lpstr>
      <vt:lpstr>归纳法读经</vt:lpstr>
      <vt:lpstr>三段法</vt:lpstr>
      <vt:lpstr>归纳法读经</vt:lpstr>
      <vt:lpstr>归纳法及演绎法?</vt:lpstr>
      <vt:lpstr>归纳法及演绎法?</vt:lpstr>
      <vt:lpstr>归纳法及演绎法?</vt:lpstr>
      <vt:lpstr>归纳法及演绎法?</vt:lpstr>
      <vt:lpstr>你能不拿起你的笔从纸上画出四连胜，连接线，但通过每个点只有一次？</vt:lpstr>
      <vt:lpstr>归纳法读经</vt:lpstr>
      <vt:lpstr>PowerPoint Presentation</vt:lpstr>
      <vt:lpstr>圣经学习链接地址 biblestudydownloads.com</vt:lpstr>
    </vt:vector>
  </TitlesOfParts>
  <Company>Singapore Bible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Observation</dc:title>
  <dc:creator>Dr Rick Griffith</dc:creator>
  <cp:lastModifiedBy>Rick Griffith</cp:lastModifiedBy>
  <cp:revision>16</cp:revision>
  <dcterms:created xsi:type="dcterms:W3CDTF">2014-09-02T14:48:04Z</dcterms:created>
  <dcterms:modified xsi:type="dcterms:W3CDTF">2015-07-02T11:31:19Z</dcterms:modified>
</cp:coreProperties>
</file>