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94" r:id="rId2"/>
    <p:sldMasterId id="2147483806" r:id="rId3"/>
    <p:sldMasterId id="2147483818" r:id="rId4"/>
    <p:sldMasterId id="2147483826" r:id="rId5"/>
    <p:sldMasterId id="2147483828" r:id="rId6"/>
  </p:sldMasterIdLst>
  <p:notesMasterIdLst>
    <p:notesMasterId r:id="rId18"/>
  </p:notesMasterIdLst>
  <p:sldIdLst>
    <p:sldId id="270" r:id="rId7"/>
    <p:sldId id="297" r:id="rId8"/>
    <p:sldId id="332" r:id="rId9"/>
    <p:sldId id="334" r:id="rId10"/>
    <p:sldId id="335" r:id="rId11"/>
    <p:sldId id="331" r:id="rId12"/>
    <p:sldId id="271" r:id="rId13"/>
    <p:sldId id="272" r:id="rId14"/>
    <p:sldId id="273" r:id="rId15"/>
    <p:sldId id="328" r:id="rId16"/>
    <p:sldId id="33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C5C1F8E-A92B-6445-9DC8-0248E0EF2BC6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DB347B-1031-594E-AE5A-2F2F3DB0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7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6E04A-7FDF-B34B-9DEC-BDF635543CF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6595B4-FF9C-CD4D-8CE7-B9456A9BF77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B033D0-400C-0F4B-9443-81FEE246C803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</a:rPr>
              <a:t>Bible study (bottom)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8D04-1C34-544C-90BA-C8929BF8B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1922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45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30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15C4-1209-894E-836B-D68D898C8C37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D0B2-501C-B64D-8580-D76B6C1B2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D722-F13D-564A-ADC4-8C8A2BF6AB0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4F99-22C0-5E46-9548-EABB1A60A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1862-C8E8-CD49-B452-E9103047D745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BD9F-CAD8-0C4C-A9B6-F8D300C7D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8E84-AC6A-F94A-B0E8-B0683039C170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6D6E-0B2F-C348-BA5C-31657C5F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3FEF-0558-5940-AC6C-A211ED25A35B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49C6-78D4-3A42-A7D3-8B99B604F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7B1C-E7EE-834A-A22D-701D42A9AFE8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C11D-9420-EC4C-BF72-45F741FC8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3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F6C2-A32F-8742-B403-0A06764CB04E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EEC6-43CA-4E4C-8AB1-25B82F888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82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B21B-E5D4-1844-BCC9-AC8211BBE5B2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1C0B-6555-A24A-BA2D-E2EC02696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7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F77-18CB-9047-957C-F232A384A238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EA28-2CF7-C04A-9457-5FCC183F1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75DA-B1BC-D943-A5CD-7C86F1178AC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C735-F549-F546-BF78-37FA20285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A9BF-048F-F940-A30A-64968684FF32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A92B-701E-A04A-8416-345A03222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D106-EA29-C045-8D0D-FA2BBC279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5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20075D-8B2F-2649-A547-2211B2996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419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322C-910D-AC4B-B4E1-83AD96FB6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4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81DB-6C75-5947-AB51-AD28F98CB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45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0150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50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10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28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9419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4686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33103C-3CEB-E94D-8F91-9A0DF254F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FD4A5FAE-DB70-054F-8F9D-7865A9BFA6FE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42275E5E-1AC0-D247-8396-AB3F7A254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4C0B64-9E02-9D40-BDE4-15FF8EC15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187CB6-8FB3-7640-8F6D-C76E65D73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7CD371-A8FD-424A-BD1E-EB75D9FB3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HG 18 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4792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57425" y="4595813"/>
            <a:ext cx="4186238" cy="849312"/>
          </a:xfrm>
          <a:solidFill>
            <a:srgbClr val="800000"/>
          </a:solidFill>
        </p:spPr>
        <p:txBody>
          <a:bodyPr/>
          <a:lstStyle/>
          <a:p>
            <a:r>
              <a:rPr lang="zh-TW" altLang="en-US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观察</a:t>
            </a:r>
            <a:endParaRPr lang="en-US" sz="96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4859338" y="188913"/>
            <a:ext cx="382746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CN" altLang="en-US" sz="6000">
                <a:solidFill>
                  <a:schemeClr val="bg1"/>
                </a:solidFill>
              </a:rPr>
              <a:t>释经前必须观察</a:t>
            </a:r>
            <a:endParaRPr lang="en-US" sz="6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24581" name="Subtitle 2"/>
          <p:cNvSpPr txBox="1">
            <a:spLocks/>
          </p:cNvSpPr>
          <p:nvPr/>
        </p:nvSpPr>
        <p:spPr bwMode="auto">
          <a:xfrm>
            <a:off x="3276600" y="5562600"/>
            <a:ext cx="5883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3200" b="1">
                <a:solidFill>
                  <a:srgbClr val="FFFFFF"/>
                </a:solidFill>
                <a:cs typeface="Arial" charset="0"/>
              </a:rPr>
              <a:t>Dr Rick Griffith</a:t>
            </a:r>
            <a:endParaRPr lang="en-US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zh-CN" altLang="en-US">
                <a:solidFill>
                  <a:srgbClr val="FFFFFF"/>
                </a:solidFill>
                <a:cs typeface="Arial" charset="0"/>
              </a:rPr>
              <a:t>新加坡神学院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>
                <a:solidFill>
                  <a:srgbClr val="FFFFFF"/>
                </a:solidFill>
                <a:cs typeface="Arial" charset="0"/>
              </a:rPr>
              <a:t>Biblestudydownloads.com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5325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53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779838" y="274638"/>
            <a:ext cx="4537075" cy="1143000"/>
          </a:xfrm>
        </p:spPr>
        <p:txBody>
          <a:bodyPr/>
          <a:lstStyle/>
          <a:p>
            <a:r>
              <a:rPr lang="zh-CN" altLang="en-US" sz="36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学生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, </a:t>
            </a:r>
            <a:r>
              <a:rPr lang="zh-CN" altLang="en-US" sz="36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雨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, &amp; Agassiz</a:t>
            </a:r>
            <a:endParaRPr lang="en-US" sz="36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8135938" y="44450"/>
            <a:ext cx="97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23-25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81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3213"/>
            <a:ext cx="86233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98689" y="1620355"/>
            <a:ext cx="8575436" cy="12538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请把故事的重点告诉你旁边的人</a:t>
            </a:r>
            <a:endParaRPr lang="en-US" sz="4000" b="1" dirty="0">
              <a:solidFill>
                <a:schemeClr val="tx1"/>
              </a:solidFill>
              <a:effectLst>
                <a:glow rad="165100">
                  <a:schemeClr val="bg1">
                    <a:alpha val="86000"/>
                  </a:scheme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0825" y="4545263"/>
            <a:ext cx="8623300" cy="209493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"</a:t>
            </a:r>
            <a:r>
              <a:rPr lang="zh-TW" altLang="en-US" sz="5400" b="1" dirty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我们将失去很多祝福</a:t>
            </a:r>
            <a:r>
              <a:rPr lang="zh-TW" altLang="en-US" sz="5400" b="1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，</a:t>
            </a:r>
            <a:r>
              <a:rPr lang="en-US" altLang="zh-TW" sz="5400" b="1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/>
            </a:r>
            <a:br>
              <a:rPr lang="en-US" altLang="zh-TW" sz="5400" b="1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</a:br>
            <a:r>
              <a:rPr lang="zh-TW" altLang="en-US" sz="5400" b="1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若没有好好地观察</a:t>
            </a:r>
            <a:r>
              <a:rPr lang="en-US" sz="5400" b="1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!"</a:t>
            </a:r>
            <a:endParaRPr lang="en-US" sz="5400" b="1" dirty="0">
              <a:solidFill>
                <a:schemeClr val="tx1"/>
              </a:solidFill>
              <a:effectLst>
                <a:glow rad="165100">
                  <a:schemeClr val="bg1">
                    <a:alpha val="86000"/>
                  </a:schemeClr>
                </a:glo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233613" y="2019300"/>
            <a:ext cx="1828800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850" y="2019300"/>
            <a:ext cx="2005013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en-US" sz="4000"/>
          </a:p>
        </p:txBody>
      </p:sp>
      <p:sp>
        <p:nvSpPr>
          <p:cNvPr id="26630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713" y="1773238"/>
            <a:ext cx="1620837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当时城镇</a:t>
            </a:r>
            <a:endParaRPr lang="en-US" sz="2800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713" y="3268663"/>
            <a:ext cx="3057525" cy="522287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测量要跨过的长度</a:t>
            </a:r>
            <a:endParaRPr lang="en-US" sz="2800" b="1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46363" y="4394200"/>
            <a:ext cx="2832100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TW" altLang="en-US" sz="2800" b="1"/>
              <a:t>原则化的“桥”</a:t>
            </a:r>
            <a:endParaRPr lang="en-US" sz="2800" b="1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1813" y="3006725"/>
            <a:ext cx="2698750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咨询圣经总原则</a:t>
            </a:r>
            <a:endParaRPr lang="en-US" sz="2800" b="1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238" y="1752600"/>
            <a:ext cx="1620837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现今城镇</a:t>
            </a:r>
            <a:endParaRPr lang="en-US" sz="2800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229600" cy="1143000"/>
          </a:xfrm>
        </p:spPr>
        <p:txBody>
          <a:bodyPr/>
          <a:lstStyle/>
          <a:p>
            <a:r>
              <a:rPr lang="zh-TW" altLang="en-US">
                <a:solidFill>
                  <a:srgbClr val="FFFFFF"/>
                </a:solidFill>
                <a:latin typeface="Arial" charset="0"/>
              </a:rPr>
              <a:t>归纳法读经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24038"/>
          <a:ext cx="9036050" cy="4175682"/>
        </p:xfrm>
        <a:graphic>
          <a:graphicData uri="http://schemas.openxmlformats.org/drawingml/2006/table">
            <a:tbl>
              <a:tblPr/>
              <a:tblGrid>
                <a:gridCol w="2713038"/>
                <a:gridCol w="3025775"/>
                <a:gridCol w="3297237"/>
              </a:tblGrid>
              <a:tr h="15542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书</a:t>
                      </a:r>
                      <a:r>
                        <a:rPr kumimoji="0" lang="en-US" altLang="ja-JP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综合性</a:t>
                      </a: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5542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观察</a:t>
                      </a:r>
                      <a:r>
                        <a:rPr kumimoji="0" lang="en-US" altLang="ja-JP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我看到什么</a:t>
                      </a:r>
                      <a:r>
                        <a:rPr kumimoji="0" lang="en-US" altLang="ja-JP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?)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经文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或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细节</a:t>
                      </a: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分析</a:t>
                      </a: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解释所观察的</a:t>
                      </a: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有什么意思能</a:t>
                      </a: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?)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6663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题目</a:t>
                      </a: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题目化</a:t>
                      </a:r>
                      <a:r>
                        <a:rPr kumimoji="0" lang="en-US" altLang="ja-JP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7" marB="45707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29712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Rectangle 2"/>
            <p:cNvSpPr>
              <a:spLocks noChangeArrowheads="1"/>
            </p:cNvSpPr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4" name="Rectangle 16"/>
            <p:cNvSpPr>
              <a:spLocks noChangeArrowheads="1"/>
            </p:cNvSpPr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5" name="Rectangle 17"/>
            <p:cNvSpPr>
              <a:spLocks noChangeArrowheads="1"/>
            </p:cNvSpPr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6" name="Rectangle 18"/>
            <p:cNvSpPr>
              <a:spLocks noChangeArrowheads="1"/>
            </p:cNvSpPr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7" name="Rectangle 19"/>
            <p:cNvSpPr>
              <a:spLocks noChangeArrowheads="1"/>
            </p:cNvSpPr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zh-CN" altLang="en-US" sz="6000" b="1" smtClean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</a:rPr>
              <a:t>三段法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2390775" y="513715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000000"/>
                </a:solidFill>
              </a:rPr>
              <a:t>观察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2493963" y="5434013"/>
            <a:ext cx="1335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000000"/>
                </a:solidFill>
              </a:rPr>
              <a:t>我看到什么</a:t>
            </a:r>
            <a:r>
              <a:rPr lang="en-US" altLang="ja-JP" sz="1600" b="1">
                <a:solidFill>
                  <a:srgbClr val="000000"/>
                </a:solidFill>
              </a:rPr>
              <a:t>?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5060950" y="4597400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000000"/>
                </a:solidFill>
              </a:rPr>
              <a:t>解释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4608513" y="4892675"/>
            <a:ext cx="1563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0000"/>
                </a:solidFill>
              </a:rPr>
              <a:t>有什么意思呢</a:t>
            </a:r>
            <a:r>
              <a:rPr lang="en-US" altLang="ja-JP" sz="1600" b="1">
                <a:solidFill>
                  <a:srgbClr val="000000"/>
                </a:solidFill>
              </a:rPr>
              <a:t>?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6916738" y="38671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000000"/>
                </a:solidFill>
              </a:rPr>
              <a:t>运用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7399338" y="4330700"/>
            <a:ext cx="595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000000"/>
                </a:solidFill>
              </a:rPr>
              <a:t>自己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6754813" y="4581525"/>
            <a:ext cx="1882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</a:rPr>
              <a:t>(</a:t>
            </a:r>
            <a:r>
              <a:rPr lang="zh-CN" altLang="en-US" sz="1600" b="1">
                <a:solidFill>
                  <a:srgbClr val="000000"/>
                </a:solidFill>
              </a:rPr>
              <a:t>我应该怎么回应</a:t>
            </a:r>
            <a:r>
              <a:rPr lang="en-US" altLang="ja-JP" sz="1600" b="1">
                <a:solidFill>
                  <a:srgbClr val="000000"/>
                </a:solidFill>
              </a:rPr>
              <a:t>?)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708" name="TextBox 11"/>
          <p:cNvSpPr txBox="1">
            <a:spLocks noChangeArrowheads="1"/>
          </p:cNvSpPr>
          <p:nvPr/>
        </p:nvSpPr>
        <p:spPr bwMode="auto">
          <a:xfrm>
            <a:off x="7296150" y="50149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000000"/>
                </a:solidFill>
              </a:rPr>
              <a:t>其他人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709" name="TextBox 12"/>
          <p:cNvSpPr txBox="1">
            <a:spLocks noChangeArrowheads="1"/>
          </p:cNvSpPr>
          <p:nvPr/>
        </p:nvSpPr>
        <p:spPr bwMode="auto">
          <a:xfrm>
            <a:off x="6858000" y="5265738"/>
            <a:ext cx="1677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</a:rPr>
              <a:t>(</a:t>
            </a:r>
            <a:r>
              <a:rPr lang="zh-CN" altLang="en-US" sz="1600" b="1">
                <a:solidFill>
                  <a:srgbClr val="000000"/>
                </a:solidFill>
              </a:rPr>
              <a:t>我应该怎么教</a:t>
            </a:r>
            <a:r>
              <a:rPr lang="en-US" altLang="ja-JP" sz="1600" b="1">
                <a:solidFill>
                  <a:srgbClr val="000000"/>
                </a:solidFill>
              </a:rPr>
              <a:t>?)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710" name="TextBox 13"/>
          <p:cNvSpPr txBox="1">
            <a:spLocks noChangeArrowheads="1"/>
          </p:cNvSpPr>
          <p:nvPr/>
        </p:nvSpPr>
        <p:spPr bwMode="auto">
          <a:xfrm>
            <a:off x="3492500" y="60404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000000"/>
                </a:solidFill>
              </a:rPr>
              <a:t>归纳法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9711" name="TextBox 14"/>
          <p:cNvSpPr txBox="1">
            <a:spLocks noChangeArrowheads="1"/>
          </p:cNvSpPr>
          <p:nvPr/>
        </p:nvSpPr>
        <p:spPr bwMode="auto">
          <a:xfrm>
            <a:off x="6578600" y="6040438"/>
            <a:ext cx="224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000000"/>
                </a:solidFill>
              </a:rPr>
              <a:t>运用</a:t>
            </a: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233613" y="2019300"/>
            <a:ext cx="1828800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850" y="2019300"/>
            <a:ext cx="2005013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3072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000"/>
              <a:t>基本步骤</a:t>
            </a:r>
            <a:endParaRPr lang="en-US" sz="4000"/>
          </a:p>
        </p:txBody>
      </p:sp>
      <p:sp>
        <p:nvSpPr>
          <p:cNvPr id="30726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latin typeface="Tahoma" charset="0"/>
                <a:cs typeface="Tahoma" charset="0"/>
              </a:rPr>
              <a:t>《</a:t>
            </a:r>
            <a:r>
              <a:rPr lang="zh-CN" altLang="en-US"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latin typeface="Tahoma" charset="0"/>
                <a:cs typeface="Tahoma" charset="0"/>
              </a:rPr>
              <a:t>》</a:t>
            </a:r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713" y="1773238"/>
            <a:ext cx="1620837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当时城镇</a:t>
            </a:r>
            <a:endParaRPr lang="en-US" sz="2800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713" y="3268663"/>
            <a:ext cx="3057525" cy="522287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测量要跨过的长度</a:t>
            </a:r>
            <a:endParaRPr lang="en-US" sz="2800" b="1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46363" y="4394200"/>
            <a:ext cx="2832100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zh-TW" altLang="en-US" sz="2800" b="1"/>
              <a:t>原则化的“桥”</a:t>
            </a:r>
            <a:endParaRPr lang="en-US" sz="2800" b="1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1813" y="3006725"/>
            <a:ext cx="2698750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咨询圣经总原则</a:t>
            </a:r>
            <a:endParaRPr lang="en-US" sz="2800" b="1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238" y="1752600"/>
            <a:ext cx="1620837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zh-TW" altLang="en-US" sz="2800" b="1"/>
              <a:t>现今城镇</a:t>
            </a:r>
            <a:endParaRPr lang="en-US" sz="2800" b="1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50838" y="914400"/>
            <a:ext cx="4387851" cy="176212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583"/>
              <a:ext cx="4388440" cy="149971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40" name="Text Box 5"/>
            <p:cNvSpPr txBox="1">
              <a:spLocks noChangeArrowheads="1"/>
            </p:cNvSpPr>
            <p:nvPr/>
          </p:nvSpPr>
          <p:spPr bwMode="auto">
            <a:xfrm>
              <a:off x="1251111" y="914728"/>
              <a:ext cx="1458570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zh-TW" altLang="en-US" sz="2800" b="1"/>
                <a:t>观察</a:t>
              </a:r>
              <a:endParaRPr lang="en-US" sz="2800" b="1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84200" y="2603500"/>
            <a:ext cx="7797800" cy="2590800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445"/>
              <a:ext cx="4388440" cy="1499848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38" name="Text Box 5"/>
            <p:cNvSpPr txBox="1">
              <a:spLocks noChangeArrowheads="1"/>
            </p:cNvSpPr>
            <p:nvPr/>
          </p:nvSpPr>
          <p:spPr bwMode="auto">
            <a:xfrm>
              <a:off x="1292074" y="1113233"/>
              <a:ext cx="929390" cy="3158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zh-TW" altLang="en-US" sz="2800" b="1"/>
                <a:t>解释</a:t>
              </a:r>
              <a:endParaRPr lang="en-US" sz="2800" b="1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4589463" y="1009650"/>
            <a:ext cx="4387850" cy="176212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583"/>
              <a:ext cx="4388440" cy="149971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36" name="Text Box 5"/>
            <p:cNvSpPr txBox="1">
              <a:spLocks noChangeArrowheads="1"/>
            </p:cNvSpPr>
            <p:nvPr/>
          </p:nvSpPr>
          <p:spPr bwMode="auto">
            <a:xfrm>
              <a:off x="1050679" y="914728"/>
              <a:ext cx="1629207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zh-TW" altLang="en-US" sz="2800" b="1"/>
                <a:t>运用</a:t>
              </a:r>
              <a:endParaRPr lang="en-US" sz="2800" b="1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r>
              <a:rPr lang="zh-TW" alt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找出俩图中六处不同点。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19</a:t>
            </a:r>
          </a:p>
        </p:txBody>
      </p:sp>
      <p:pic>
        <p:nvPicPr>
          <p:cNvPr id="32771" name="Picture 1" descr="HS 19a Lad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4719" y="1219995"/>
            <a:ext cx="66008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r>
              <a:rPr lang="zh-TW" alt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找出俩图中六处不同点。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19</a:t>
            </a:r>
          </a:p>
        </p:txBody>
      </p:sp>
      <p:pic>
        <p:nvPicPr>
          <p:cNvPr id="33795" name="Picture 1" descr="HS 19b Go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5031" y="1253332"/>
            <a:ext cx="65214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r>
              <a:rPr lang="zh-TW" alt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找出俩图中六处不同点。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19</a:t>
            </a:r>
          </a:p>
        </p:txBody>
      </p:sp>
      <p:pic>
        <p:nvPicPr>
          <p:cNvPr id="34819" name="Picture 1" descr="HS 19c Swims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80281" y="1204119"/>
            <a:ext cx="66405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yrics">
  <a:themeElements>
    <a:clrScheme name="Lyr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ric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yr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349</Words>
  <Application>Microsoft Macintosh PowerPoint</Application>
  <PresentationFormat>On-screen Show (4:3)</PresentationFormat>
  <Paragraphs>77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ＭＳ Ｐゴシック</vt:lpstr>
      <vt:lpstr>Geneva</vt:lpstr>
      <vt:lpstr>Calibri</vt:lpstr>
      <vt:lpstr>Wingdings</vt:lpstr>
      <vt:lpstr>Times New Roman</vt:lpstr>
      <vt:lpstr>Tahoma</vt:lpstr>
      <vt:lpstr>SimSun</vt:lpstr>
      <vt:lpstr>MS PGothic</vt:lpstr>
      <vt:lpstr>3_Default Design</vt:lpstr>
      <vt:lpstr>Lyrics</vt:lpstr>
      <vt:lpstr>1_Office Theme</vt:lpstr>
      <vt:lpstr>4_Default Design</vt:lpstr>
      <vt:lpstr>7_Default Design</vt:lpstr>
      <vt:lpstr>5_Default Design</vt:lpstr>
      <vt:lpstr>观察</vt:lpstr>
      <vt:lpstr>学生, 雨, &amp; Agassiz</vt:lpstr>
      <vt:lpstr>PowerPoint Presentation</vt:lpstr>
      <vt:lpstr>归纳法读经</vt:lpstr>
      <vt:lpstr>三段法</vt:lpstr>
      <vt:lpstr>PowerPoint Presentation</vt:lpstr>
      <vt:lpstr>找出俩图中六处不同点。</vt:lpstr>
      <vt:lpstr>找出俩图中六处不同点。</vt:lpstr>
      <vt:lpstr>找出俩图中六处不同点。</vt:lpstr>
      <vt:lpstr>PowerPoint Presentation</vt:lpstr>
      <vt:lpstr>圣经学习链接地址 biblestudydownloads.com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Rick Griffith</dc:creator>
  <cp:lastModifiedBy>Rick Griffith</cp:lastModifiedBy>
  <cp:revision>36</cp:revision>
  <dcterms:created xsi:type="dcterms:W3CDTF">2013-02-12T08:24:03Z</dcterms:created>
  <dcterms:modified xsi:type="dcterms:W3CDTF">2015-07-02T11:31:05Z</dcterms:modified>
</cp:coreProperties>
</file>