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787" r:id="rId3"/>
  </p:sldMasterIdLst>
  <p:notesMasterIdLst>
    <p:notesMasterId r:id="rId22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1" r:id="rId15"/>
    <p:sldId id="283" r:id="rId16"/>
    <p:sldId id="285" r:id="rId17"/>
    <p:sldId id="279" r:id="rId18"/>
    <p:sldId id="284" r:id="rId19"/>
    <p:sldId id="288" r:id="rId20"/>
    <p:sldId id="277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8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5BA5FB2-8E52-1243-B289-A0F6AE75D94F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2D3F34B-E280-4D40-B0FD-11E63A997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73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Above is a pictorial representation of our consistent approach to biblical interpretation.  We call it the Interpretative Journey.  There are 5  steps on this journey: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Grasping the Text in Their Town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Measuring the Width of the River to Cross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Crossing the Principlizing Bridge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Consult the Biblical Map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Grasping the Text in Our Town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Duvall, J. Scott, and J. Daniel Hays. 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Grasping God's Word: A Hands-on Approach to Reading, Interpreting, and Applying the Bible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.  Third Edition.  Grand Rapids: Zondervan, 2012.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0B281A-E566-6E4A-8F6C-08EE75C37C62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Point 1 describes the parts-whole spiral.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Point 2 forces us to ask if the New Testament adds to or modifies our principle.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82A671-1DDE-C94A-B9DD-7E579E25951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This step moves an abstract principle to concrete application.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CE5677-04B4-2A4F-9301-ABCDEEE4F605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Above is a pictorial representation of our consistent approach to biblical interpretation.  We call it the Interpretative Journey.  There are 5  steps on this journey: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Grasping the Text in Their Town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Measuring the Width of the River to Cross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Crossing the Principlizing Bridge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Consult the Biblical Map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Grasping the Text in Our Town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5EEC94-E978-5147-8348-D65AA36EAA63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Above is a pictorial representation of our consistent approach to biblical interpretation.  We call it the Interpretative Journey.  There are 5  steps on this journey: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Grasping the Text in Their Town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Measuring the Width of the River to Cross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Crossing the Principlizing Bridge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Consult the Biblical Map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Grasping the Text in Our Town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59C084-0AD0-474F-AC72-35228B4D9892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CE12DB-1FC3-DA4D-8101-E63A26CF4A4E}" type="slidenum">
              <a:rPr lang="en-US"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explanation for free!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Bible Study materials link address (top) translated by Michele Ang 15 Jan 2015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Bible study (bottom)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31CBEC-969E-5449-B009-1B4D8F6218E0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synthesis statement should use past tense verbs and refer to the biblical audience.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903338-FB42-3747-A9E0-EB60BC382101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349B4C-4C12-C94F-A0EB-1806DAC1C7EB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Students often get bogged down in the common differences that possibly have little impact on the interpretation of a passage.  It is important for them to realize that to take the Interpretative Journey means that we must account for the unique set of differences that we find in any given text.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BB41E9-2E85-B843-B298-2579FBAF3FAE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This theological principle is connected to the meaning that was discovered in Step 1.  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BD8292-6CD4-EC4F-A1BB-079988578D0B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B16155-53E8-6149-BC6D-B969E390C7A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Above is a list of 5 criteria that describe a good theological principle.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905354-6D87-544A-B835-46F69EFBD1C9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336301-C0F3-224E-B5D4-09200CD7E3FD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9D22-A6BC-304B-A8D1-FD3227DBE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5EB7-549D-B947-9C23-0F322CDD2F26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8994-E024-1E41-92DC-1B70F55E6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1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BBD35-1D8F-5C40-9B0C-CC6CE60A5F57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1886-7CFF-F84D-8E95-E77E99BFC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49ABF-7FBF-7542-BDED-4D3A2705D53C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58A3-7738-5940-9212-B163E35EC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27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5861-29F2-5443-B371-481F1FF6A0CC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BADF1-B2BE-604A-B474-F05F70481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20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80EB9A-7B75-2F40-93F4-607FE4D51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10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630DCBD-36CD-BD4F-AD20-1E9F8885B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66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A4D16E7-4508-9040-994D-6683B6B0B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18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2182DC5-F0E9-F04B-BAF0-FB5789E75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08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729D03-2E09-A54B-9365-B1E3B955D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62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F390343-8256-DD44-85CA-DF5B016D9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0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0F4E-6FA7-B745-B219-830511787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73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BC4247D-65C1-4241-A2F0-E06D921B7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25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C418DF-733E-EA4C-A337-4B912053E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3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C9D2D33-8C19-E84C-95D5-26D1C4D53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18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2D1A0F5-7221-7045-AB59-C443B53C3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29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073AF01-3AD0-BA40-9A30-0D927F78B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3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29AF-DED2-2447-8179-93280A1CCC4E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F1D85-B95D-5E43-9DF6-23EEBE073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1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C770-4EE8-284F-8A21-861FB95F9633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073FF-15CE-6D48-AE6E-15F10BCE4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3EC5-57F3-7B42-958F-9CECC4C48858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73D1-A316-C340-960B-62960BA37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DBB3-C7CA-C04E-8508-3144246A4B2D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7158-B1EC-9541-93B6-F66836619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4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1DA8-4C5A-A841-B488-0621894C6EA1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942C-8C54-9142-ABCE-FE2C0AE25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3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A73E-482B-2C48-91AC-3B53C4210B08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D589-A84C-2148-BF87-315FCF350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8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FB33-215C-9644-9D75-DFB835ED9F02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C4E7-87DD-B140-AAD1-4225C3A45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4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3723053-C208-DA4E-B22F-4920847FF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Arial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89B0EAA6-243A-9F42-8D45-79F054C57A9E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1DF4D0FC-9FEF-4147-8D11-A6AA7A96E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b="0" smtClean="0">
                <a:solidFill>
                  <a:srgbClr val="000000"/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7E2A43E-B8E5-114F-AD76-CE9284B95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ow to Study Bible Title 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4719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850" y="5300663"/>
            <a:ext cx="3827463" cy="1427162"/>
          </a:xfrm>
          <a:solidFill>
            <a:schemeClr val="bg1"/>
          </a:solidFill>
        </p:spPr>
        <p:txBody>
          <a:bodyPr/>
          <a:lstStyle/>
          <a:p>
            <a:r>
              <a:rPr lang="zh-CN" altLang="en-US" sz="3600" b="1">
                <a:solidFill>
                  <a:srgbClr val="000099"/>
                </a:solidFill>
                <a:latin typeface="Arial" charset="0"/>
              </a:rPr>
              <a:t>总看</a:t>
            </a:r>
            <a:r>
              <a:rPr lang="en-US" altLang="zh-CN" sz="3600" b="1">
                <a:solidFill>
                  <a:srgbClr val="000099"/>
                </a:solidFill>
                <a:latin typeface="Arial" charset="0"/>
              </a:rPr>
              <a:t/>
            </a:r>
            <a:br>
              <a:rPr lang="en-US" altLang="zh-CN" sz="3600" b="1">
                <a:solidFill>
                  <a:srgbClr val="000099"/>
                </a:solidFill>
                <a:latin typeface="Arial" charset="0"/>
              </a:rPr>
            </a:br>
            <a:r>
              <a:rPr lang="en-US" altLang="ja-JP" sz="3600" b="1">
                <a:solidFill>
                  <a:srgbClr val="000099"/>
                </a:solidFill>
                <a:latin typeface="Arial" charset="0"/>
              </a:rPr>
              <a:t>3</a:t>
            </a:r>
            <a:r>
              <a:rPr lang="zh-CN" altLang="en-US" sz="3600" b="1">
                <a:solidFill>
                  <a:srgbClr val="000099"/>
                </a:solidFill>
                <a:latin typeface="Arial" charset="0"/>
              </a:rPr>
              <a:t>个步骤的方法</a:t>
            </a:r>
            <a:endParaRPr lang="en-US" sz="36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411" name="Title 1"/>
          <p:cNvSpPr txBox="1">
            <a:spLocks/>
          </p:cNvSpPr>
          <p:nvPr/>
        </p:nvSpPr>
        <p:spPr bwMode="auto">
          <a:xfrm>
            <a:off x="4932363" y="333375"/>
            <a:ext cx="382587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zh-TW" altLang="en-US" sz="4400">
                <a:solidFill>
                  <a:srgbClr val="FFFFFF"/>
                </a:solidFill>
                <a:cs typeface="Arial" charset="0"/>
              </a:rPr>
              <a:t>研读先于释经</a:t>
            </a:r>
            <a:r>
              <a:rPr lang="en-US" altLang="ja-JP" sz="4400">
                <a:solidFill>
                  <a:srgbClr val="FFFFFF"/>
                </a:solidFill>
                <a:cs typeface="Arial" charset="0"/>
              </a:rPr>
              <a:t>!</a:t>
            </a:r>
            <a:endParaRPr lang="en-US" sz="4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68313" y="4724400"/>
            <a:ext cx="15113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3" name="Title 1"/>
          <p:cNvSpPr txBox="1">
            <a:spLocks/>
          </p:cNvSpPr>
          <p:nvPr/>
        </p:nvSpPr>
        <p:spPr bwMode="auto">
          <a:xfrm>
            <a:off x="611188" y="115888"/>
            <a:ext cx="3827462" cy="328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zh-CN" altLang="en-US" sz="2800" b="1">
                <a:solidFill>
                  <a:srgbClr val="000099"/>
                </a:solidFill>
                <a:cs typeface="Arial" charset="0"/>
              </a:rPr>
              <a:t>课程指导</a:t>
            </a:r>
            <a:endParaRPr lang="en-US" sz="2800" b="1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414" name="Subtitle 2"/>
          <p:cNvSpPr txBox="1">
            <a:spLocks/>
          </p:cNvSpPr>
          <p:nvPr/>
        </p:nvSpPr>
        <p:spPr bwMode="auto">
          <a:xfrm>
            <a:off x="4743450" y="5511800"/>
            <a:ext cx="4432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3200" b="1">
                <a:solidFill>
                  <a:srgbClr val="FFFFFF"/>
                </a:solidFill>
                <a:cs typeface="Arial" charset="0"/>
              </a:rPr>
              <a:t>Dr Rick Griffith</a:t>
            </a:r>
            <a:endParaRPr lang="en-US" b="1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zh-CN" altLang="en-US" b="1">
                <a:solidFill>
                  <a:srgbClr val="FFFFFF"/>
                </a:solidFill>
                <a:cs typeface="Arial" charset="0"/>
              </a:rPr>
              <a:t>新加坡神学院</a:t>
            </a:r>
            <a:endParaRPr lang="en-US" altLang="ja-JP" b="1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>
                <a:solidFill>
                  <a:srgbClr val="FFFFFF"/>
                </a:solidFill>
                <a:cs typeface="Arial" charset="0"/>
              </a:rPr>
              <a:t>Biblestudydownloads.com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516063"/>
            <a:ext cx="4044950" cy="46783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>
                <a:latin typeface="Calibri" charset="0"/>
              </a:rPr>
              <a:t>第四步：咨询圣经总原则</a:t>
            </a:r>
            <a:endParaRPr lang="en-US" altLang="zh-CN">
              <a:latin typeface="Calibri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i="1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 i="1">
                <a:latin typeface="Tahoma" charset="0"/>
                <a:cs typeface="Tahoma" charset="0"/>
              </a:rPr>
              <a:t>问题：我们的神学原则如何与</a:t>
            </a:r>
            <a:r>
              <a:rPr lang="zh-CN" altLang="en-US" i="1">
                <a:solidFill>
                  <a:srgbClr val="FFFF00"/>
                </a:solidFill>
                <a:latin typeface="Tahoma" charset="0"/>
                <a:cs typeface="Tahoma" charset="0"/>
              </a:rPr>
              <a:t>正本神经</a:t>
            </a:r>
            <a:r>
              <a:rPr lang="zh-CN" altLang="en-US" i="1">
                <a:latin typeface="Tahoma" charset="0"/>
                <a:cs typeface="Tahoma" charset="0"/>
              </a:rPr>
              <a:t>符合</a:t>
            </a:r>
            <a:r>
              <a:rPr lang="en-US" altLang="ja-JP" i="1">
                <a:latin typeface="Tahoma" charset="0"/>
                <a:cs typeface="Tahoma" charset="0"/>
              </a:rPr>
              <a:t>?</a:t>
            </a:r>
            <a:endParaRPr lang="en-US" i="1">
              <a:latin typeface="Tahoma" charset="0"/>
              <a:cs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516063"/>
            <a:ext cx="409098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/>
              <a:t>基本步骤</a:t>
            </a:r>
            <a:endParaRPr lang="zh-CN" sz="4000"/>
          </a:p>
        </p:txBody>
      </p:sp>
      <p:sp>
        <p:nvSpPr>
          <p:cNvPr id="34820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latin typeface="Tahoma" charset="0"/>
                <a:cs typeface="Tahoma" charset="0"/>
              </a:rPr>
              <a:t>《</a:t>
            </a:r>
            <a:r>
              <a:rPr lang="zh-CN" altLang="en-US"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latin typeface="Tahoma" charset="0"/>
                <a:cs typeface="Tahoma" charset="0"/>
              </a:rPr>
              <a:t>》</a:t>
            </a:r>
            <a:endParaRPr lang="en-US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3" y="1598613"/>
            <a:ext cx="4416425" cy="45275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>
                <a:latin typeface="Calibri" charset="0"/>
              </a:rPr>
              <a:t>第四步：咨询圣经总原则</a:t>
            </a:r>
            <a:endParaRPr lang="en-US" altLang="zh-CN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b="1">
              <a:latin typeface="Tahoma" charset="0"/>
              <a:cs typeface="Tahoma" charset="0"/>
            </a:endParaRPr>
          </a:p>
          <a:p>
            <a:pPr marL="0" indent="0"/>
            <a:r>
              <a:rPr lang="zh-CN" altLang="en-US">
                <a:latin typeface="Calibri" charset="0"/>
              </a:rPr>
              <a:t>和谐</a:t>
            </a:r>
            <a:endParaRPr lang="en-US" altLang="zh-CN">
              <a:latin typeface="Calibri" charset="0"/>
            </a:endParaRPr>
          </a:p>
          <a:p>
            <a:pPr marL="0" indent="0"/>
            <a:r>
              <a:rPr lang="zh-CN" altLang="en-US">
                <a:latin typeface="Calibri" charset="0"/>
              </a:rPr>
              <a:t>旧约转入新约</a:t>
            </a:r>
            <a:endParaRPr lang="en-US" altLang="zh-CN">
              <a:latin typeface="Calibri" charset="0"/>
            </a:endParaRPr>
          </a:p>
        </p:txBody>
      </p:sp>
      <p:sp>
        <p:nvSpPr>
          <p:cNvPr id="3686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/>
              <a:t>基本步骤</a:t>
            </a:r>
            <a:endParaRPr lang="zh-CN" sz="4000"/>
          </a:p>
        </p:txBody>
      </p:sp>
      <p:sp>
        <p:nvSpPr>
          <p:cNvPr id="36867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latin typeface="Tahoma" charset="0"/>
                <a:cs typeface="Tahoma" charset="0"/>
              </a:rPr>
              <a:t>《</a:t>
            </a:r>
            <a:r>
              <a:rPr lang="zh-CN" altLang="en-US"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latin typeface="Tahoma" charset="0"/>
                <a:cs typeface="Tahoma" charset="0"/>
              </a:rPr>
              <a:t>》</a:t>
            </a:r>
            <a:endParaRPr lang="en-US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516063"/>
            <a:ext cx="409098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8" y="1516063"/>
            <a:ext cx="4429125" cy="46101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CN" altLang="en-US">
                <a:latin typeface="Calibri" charset="0"/>
              </a:rPr>
              <a:t>第五步：抓住经文在现今城镇的意义</a:t>
            </a:r>
            <a:endParaRPr lang="en-US" altLang="zh-CN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 i="1">
                <a:latin typeface="Tahoma" charset="0"/>
                <a:cs typeface="Tahoma" charset="0"/>
              </a:rPr>
              <a:t>问题</a:t>
            </a:r>
            <a:r>
              <a:rPr lang="en-US" altLang="ja-JP" i="1">
                <a:latin typeface="Tahoma" charset="0"/>
                <a:cs typeface="Tahoma" charset="0"/>
              </a:rPr>
              <a:t>:</a:t>
            </a:r>
            <a:r>
              <a:rPr lang="zh-CN" altLang="en-US" i="1">
                <a:latin typeface="Tahoma" charset="0"/>
                <a:cs typeface="Tahoma" charset="0"/>
              </a:rPr>
              <a:t>每个基督徒应该如何</a:t>
            </a:r>
            <a:r>
              <a:rPr lang="zh-CN" altLang="en-US" i="1">
                <a:solidFill>
                  <a:srgbClr val="FFFF00"/>
                </a:solidFill>
                <a:latin typeface="Tahoma" charset="0"/>
                <a:cs typeface="Tahoma" charset="0"/>
              </a:rPr>
              <a:t>活出</a:t>
            </a:r>
            <a:r>
              <a:rPr lang="zh-CN" altLang="en-US" i="1">
                <a:latin typeface="Tahoma" charset="0"/>
                <a:cs typeface="Tahoma" charset="0"/>
              </a:rPr>
              <a:t>神学原则能</a:t>
            </a:r>
            <a:r>
              <a:rPr lang="en-US" altLang="ja-JP" i="1">
                <a:latin typeface="Tahoma" charset="0"/>
                <a:cs typeface="Tahoma" charset="0"/>
              </a:rPr>
              <a:t>?</a:t>
            </a:r>
            <a:endParaRPr lang="en-US" i="1">
              <a:latin typeface="Tahoma" charset="0"/>
              <a:cs typeface="Tahoma" charset="0"/>
            </a:endParaRPr>
          </a:p>
        </p:txBody>
      </p:sp>
      <p:sp>
        <p:nvSpPr>
          <p:cNvPr id="38914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/>
              <a:t>基本步骤</a:t>
            </a:r>
            <a:endParaRPr lang="zh-CN" sz="4000"/>
          </a:p>
        </p:txBody>
      </p:sp>
      <p:sp>
        <p:nvSpPr>
          <p:cNvPr id="38915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latin typeface="Tahoma" charset="0"/>
                <a:cs typeface="Tahoma" charset="0"/>
              </a:rPr>
              <a:t>《</a:t>
            </a:r>
            <a:r>
              <a:rPr lang="zh-CN" altLang="en-US"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latin typeface="Tahoma" charset="0"/>
                <a:cs typeface="Tahoma" charset="0"/>
              </a:rPr>
              <a:t>》</a:t>
            </a:r>
            <a:endParaRPr lang="en-US">
              <a:latin typeface="Tahoma" charset="0"/>
              <a:cs typeface="Tahoma" charset="0"/>
            </a:endParaRPr>
          </a:p>
        </p:txBody>
      </p:sp>
      <p:pic>
        <p:nvPicPr>
          <p:cNvPr id="389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2" t="2007" r="1881" b="2448"/>
          <a:stretch>
            <a:fillRect/>
          </a:stretch>
        </p:blipFill>
        <p:spPr bwMode="auto">
          <a:xfrm>
            <a:off x="4381500" y="1516063"/>
            <a:ext cx="4487863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233613" y="2019300"/>
            <a:ext cx="1828800" cy="237490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850" y="2019300"/>
            <a:ext cx="2005013" cy="237490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4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</p:txBody>
      </p:sp>
      <p:sp>
        <p:nvSpPr>
          <p:cNvPr id="40965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/>
              <a:t>基本步骤</a:t>
            </a:r>
            <a:endParaRPr lang="zh-CN" sz="4000"/>
          </a:p>
        </p:txBody>
      </p:sp>
      <p:sp>
        <p:nvSpPr>
          <p:cNvPr id="40966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latin typeface="Tahoma" charset="0"/>
                <a:cs typeface="Tahoma" charset="0"/>
              </a:rPr>
              <a:t>《</a:t>
            </a:r>
            <a:r>
              <a:rPr lang="zh-CN" altLang="en-US"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latin typeface="Tahoma" charset="0"/>
                <a:cs typeface="Tahoma" charset="0"/>
              </a:rPr>
              <a:t>》</a:t>
            </a:r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713" y="1773238"/>
            <a:ext cx="1620837" cy="523875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当时城镇</a:t>
            </a:r>
            <a:endParaRPr lang="en-US" sz="2800" b="1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713" y="3268663"/>
            <a:ext cx="3057525" cy="522287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测量要跨过的长度</a:t>
            </a:r>
            <a:endParaRPr lang="en-US" sz="2800" b="1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46363" y="4394200"/>
            <a:ext cx="2832100" cy="522288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zh-TW" altLang="en-US" sz="2800" b="1"/>
              <a:t>原则化的“桥”</a:t>
            </a:r>
            <a:endParaRPr lang="en-US" sz="2800" b="1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1813" y="3006725"/>
            <a:ext cx="2698750" cy="523875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咨询圣经总原则</a:t>
            </a:r>
            <a:endParaRPr lang="en-US" sz="2800" b="1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238" y="1752600"/>
            <a:ext cx="1620837" cy="522288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现今城镇</a:t>
            </a:r>
            <a:endParaRPr lang="en-US" sz="2800" b="1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FFFF"/>
                </a:solidFill>
                <a:latin typeface="Arial" charset="0"/>
              </a:rPr>
              <a:t>归纳法读经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20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824038"/>
          <a:ext cx="9036050" cy="2690813"/>
        </p:xfrm>
        <a:graphic>
          <a:graphicData uri="http://schemas.openxmlformats.org/drawingml/2006/table">
            <a:tbl>
              <a:tblPr/>
              <a:tblGrid>
                <a:gridCol w="2713038"/>
                <a:gridCol w="3025775"/>
                <a:gridCol w="3297237"/>
              </a:tblGrid>
              <a:tr h="9969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书</a:t>
                      </a: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综合性</a:t>
                      </a: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观察</a:t>
                      </a: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我看到什么</a:t>
                      </a: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经文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或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细节</a:t>
                      </a: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分析</a:t>
                      </a: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解释所观察的</a:t>
                      </a: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有什么意思能</a:t>
                      </a: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题目</a:t>
                      </a: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题目化</a:t>
                      </a: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"/>
          <p:cNvGrpSpPr>
            <a:grpSpLocks/>
          </p:cNvGrpSpPr>
          <p:nvPr/>
        </p:nvGrpSpPr>
        <p:grpSpPr bwMode="auto">
          <a:xfrm>
            <a:off x="-25400" y="133350"/>
            <a:ext cx="9144000" cy="6680200"/>
            <a:chOff x="-25400" y="133350"/>
            <a:chExt cx="9144000" cy="6680200"/>
          </a:xfrm>
        </p:grpSpPr>
        <p:pic>
          <p:nvPicPr>
            <p:cNvPr id="44048" name="Picture 2" descr="HS 20 3-step proces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133350"/>
              <a:ext cx="9144000" cy="668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9" name="Rectangle 2"/>
            <p:cNvSpPr>
              <a:spLocks noChangeArrowheads="1"/>
            </p:cNvSpPr>
            <p:nvPr/>
          </p:nvSpPr>
          <p:spPr bwMode="auto">
            <a:xfrm>
              <a:off x="3254476" y="6123721"/>
              <a:ext cx="1905059" cy="378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/>
              <a:endParaRPr lang="en-US" sz="2400"/>
            </a:p>
          </p:txBody>
        </p:sp>
        <p:sp>
          <p:nvSpPr>
            <p:cNvPr id="44050" name="Rectangle 16"/>
            <p:cNvSpPr>
              <a:spLocks noChangeArrowheads="1"/>
            </p:cNvSpPr>
            <p:nvPr/>
          </p:nvSpPr>
          <p:spPr bwMode="auto">
            <a:xfrm>
              <a:off x="6571798" y="6123721"/>
              <a:ext cx="2148383" cy="378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/>
              <a:endParaRPr lang="en-US" sz="2400"/>
            </a:p>
          </p:txBody>
        </p:sp>
        <p:sp>
          <p:nvSpPr>
            <p:cNvPr id="44051" name="Rectangle 17"/>
            <p:cNvSpPr>
              <a:spLocks noChangeArrowheads="1"/>
            </p:cNvSpPr>
            <p:nvPr/>
          </p:nvSpPr>
          <p:spPr bwMode="auto">
            <a:xfrm>
              <a:off x="6571799" y="3980418"/>
              <a:ext cx="2254702" cy="12326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/>
              <a:endParaRPr lang="en-US" sz="2400"/>
            </a:p>
          </p:txBody>
        </p:sp>
        <p:sp>
          <p:nvSpPr>
            <p:cNvPr id="44052" name="Rectangle 18"/>
            <p:cNvSpPr>
              <a:spLocks noChangeArrowheads="1"/>
            </p:cNvSpPr>
            <p:nvPr/>
          </p:nvSpPr>
          <p:spPr bwMode="auto">
            <a:xfrm>
              <a:off x="4439947" y="4596737"/>
              <a:ext cx="1853552" cy="12326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/>
              <a:endParaRPr lang="en-US" sz="2400"/>
            </a:p>
          </p:txBody>
        </p:sp>
        <p:sp>
          <p:nvSpPr>
            <p:cNvPr id="44053" name="Rectangle 19"/>
            <p:cNvSpPr>
              <a:spLocks noChangeArrowheads="1"/>
            </p:cNvSpPr>
            <p:nvPr/>
          </p:nvSpPr>
          <p:spPr bwMode="auto">
            <a:xfrm>
              <a:off x="2421492" y="5243835"/>
              <a:ext cx="2148382" cy="6989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/>
              <a:endParaRPr lang="en-US" sz="2400"/>
            </a:p>
          </p:txBody>
        </p:sp>
      </p:grpSp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560840" cy="79208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zh-CN" altLang="en-US" sz="6000" b="1" smtClean="0">
                <a:solidFill>
                  <a:srgbClr val="FF0000"/>
                </a:solidFill>
                <a:effectLst>
                  <a:glow rad="241300">
                    <a:schemeClr val="bg1">
                      <a:alpha val="93000"/>
                    </a:schemeClr>
                  </a:glow>
                </a:effectLst>
                <a:latin typeface="Arial" charset="0"/>
              </a:rPr>
              <a:t>三段法</a:t>
            </a:r>
            <a:endParaRPr lang="en-US" sz="6000" b="1" dirty="0">
              <a:solidFill>
                <a:srgbClr val="FF0000"/>
              </a:solidFill>
              <a:effectLst>
                <a:glow rad="241300">
                  <a:schemeClr val="bg1">
                    <a:alpha val="93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82994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2390775" y="5137150"/>
            <a:ext cx="173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1800" b="1"/>
              <a:t>观察</a:t>
            </a:r>
            <a:endParaRPr lang="en-US" sz="1800" b="1"/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2493963" y="5434013"/>
            <a:ext cx="1335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/>
              <a:t>我看到什么</a:t>
            </a:r>
            <a:r>
              <a:rPr lang="en-US" altLang="ja-JP" sz="1600" b="1"/>
              <a:t>?</a:t>
            </a:r>
            <a:endParaRPr lang="en-US" sz="1600" b="1"/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5060950" y="4597400"/>
            <a:ext cx="65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1800" b="1"/>
              <a:t>解释</a:t>
            </a:r>
            <a:endParaRPr lang="en-US" sz="1800" b="1"/>
          </a:p>
        </p:txBody>
      </p:sp>
      <p:sp>
        <p:nvSpPr>
          <p:cNvPr id="44040" name="TextBox 7"/>
          <p:cNvSpPr txBox="1">
            <a:spLocks noChangeArrowheads="1"/>
          </p:cNvSpPr>
          <p:nvPr/>
        </p:nvSpPr>
        <p:spPr bwMode="auto">
          <a:xfrm>
            <a:off x="4608513" y="4892675"/>
            <a:ext cx="1563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1600"/>
              <a:t>有什么意思呢</a:t>
            </a:r>
            <a:r>
              <a:rPr lang="en-US" altLang="ja-JP" sz="1600" b="1"/>
              <a:t>?</a:t>
            </a:r>
            <a:endParaRPr lang="en-US" sz="1600" b="1"/>
          </a:p>
        </p:txBody>
      </p:sp>
      <p:sp>
        <p:nvSpPr>
          <p:cNvPr id="44041" name="TextBox 8"/>
          <p:cNvSpPr txBox="1">
            <a:spLocks noChangeArrowheads="1"/>
          </p:cNvSpPr>
          <p:nvPr/>
        </p:nvSpPr>
        <p:spPr bwMode="auto">
          <a:xfrm>
            <a:off x="6916738" y="386715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1800" b="1"/>
              <a:t>运用</a:t>
            </a:r>
            <a:endParaRPr lang="en-US" sz="1800" b="1"/>
          </a:p>
        </p:txBody>
      </p:sp>
      <p:sp>
        <p:nvSpPr>
          <p:cNvPr id="44042" name="TextBox 9"/>
          <p:cNvSpPr txBox="1">
            <a:spLocks noChangeArrowheads="1"/>
          </p:cNvSpPr>
          <p:nvPr/>
        </p:nvSpPr>
        <p:spPr bwMode="auto">
          <a:xfrm>
            <a:off x="7399338" y="4330700"/>
            <a:ext cx="595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1600" b="1"/>
              <a:t>自己</a:t>
            </a:r>
            <a:endParaRPr lang="en-US" sz="1600" b="1"/>
          </a:p>
        </p:txBody>
      </p:sp>
      <p:sp>
        <p:nvSpPr>
          <p:cNvPr id="44043" name="TextBox 10"/>
          <p:cNvSpPr txBox="1">
            <a:spLocks noChangeArrowheads="1"/>
          </p:cNvSpPr>
          <p:nvPr/>
        </p:nvSpPr>
        <p:spPr bwMode="auto">
          <a:xfrm>
            <a:off x="6754813" y="4581525"/>
            <a:ext cx="1882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/>
              <a:t>(</a:t>
            </a:r>
            <a:r>
              <a:rPr lang="zh-CN" altLang="en-US" sz="1600" b="1"/>
              <a:t>我应该怎么回应</a:t>
            </a:r>
            <a:r>
              <a:rPr lang="en-US" altLang="ja-JP" sz="1600" b="1"/>
              <a:t>?)</a:t>
            </a:r>
            <a:endParaRPr lang="en-US" sz="1600" b="1"/>
          </a:p>
        </p:txBody>
      </p:sp>
      <p:sp>
        <p:nvSpPr>
          <p:cNvPr id="44044" name="TextBox 11"/>
          <p:cNvSpPr txBox="1">
            <a:spLocks noChangeArrowheads="1"/>
          </p:cNvSpPr>
          <p:nvPr/>
        </p:nvSpPr>
        <p:spPr bwMode="auto">
          <a:xfrm>
            <a:off x="7296150" y="501491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1600" b="1"/>
              <a:t>其他人</a:t>
            </a:r>
            <a:endParaRPr lang="en-US" sz="1600" b="1"/>
          </a:p>
        </p:txBody>
      </p:sp>
      <p:sp>
        <p:nvSpPr>
          <p:cNvPr id="44045" name="TextBox 12"/>
          <p:cNvSpPr txBox="1">
            <a:spLocks noChangeArrowheads="1"/>
          </p:cNvSpPr>
          <p:nvPr/>
        </p:nvSpPr>
        <p:spPr bwMode="auto">
          <a:xfrm>
            <a:off x="6858000" y="5265738"/>
            <a:ext cx="1677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/>
              <a:t>(</a:t>
            </a:r>
            <a:r>
              <a:rPr lang="zh-CN" altLang="en-US" sz="1600" b="1"/>
              <a:t>我应该怎么教</a:t>
            </a:r>
            <a:r>
              <a:rPr lang="en-US" altLang="ja-JP" sz="1600" b="1"/>
              <a:t>?)</a:t>
            </a:r>
            <a:endParaRPr lang="en-US" sz="1600" b="1"/>
          </a:p>
        </p:txBody>
      </p:sp>
      <p:sp>
        <p:nvSpPr>
          <p:cNvPr id="44046" name="TextBox 13"/>
          <p:cNvSpPr txBox="1">
            <a:spLocks noChangeArrowheads="1"/>
          </p:cNvSpPr>
          <p:nvPr/>
        </p:nvSpPr>
        <p:spPr bwMode="auto">
          <a:xfrm>
            <a:off x="3492500" y="604043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TW" altLang="en-US" b="1"/>
              <a:t>归纳法</a:t>
            </a:r>
            <a:endParaRPr lang="en-US" b="1"/>
          </a:p>
        </p:txBody>
      </p:sp>
      <p:sp>
        <p:nvSpPr>
          <p:cNvPr id="44047" name="TextBox 14"/>
          <p:cNvSpPr txBox="1">
            <a:spLocks noChangeArrowheads="1"/>
          </p:cNvSpPr>
          <p:nvPr/>
        </p:nvSpPr>
        <p:spPr bwMode="auto">
          <a:xfrm>
            <a:off x="6578600" y="6040438"/>
            <a:ext cx="224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b="1"/>
              <a:t>运用</a:t>
            </a:r>
            <a:endParaRPr lang="en-US" b="1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233613" y="2019300"/>
            <a:ext cx="1828800" cy="237490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850" y="2019300"/>
            <a:ext cx="2005013" cy="237490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60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</p:txBody>
      </p:sp>
      <p:sp>
        <p:nvSpPr>
          <p:cNvPr id="45061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/>
              <a:t>基本步骤</a:t>
            </a:r>
            <a:endParaRPr lang="zh-CN" sz="4000"/>
          </a:p>
        </p:txBody>
      </p:sp>
      <p:sp>
        <p:nvSpPr>
          <p:cNvPr id="45062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latin typeface="Tahoma" charset="0"/>
                <a:cs typeface="Tahoma" charset="0"/>
              </a:rPr>
              <a:t>《</a:t>
            </a:r>
            <a:r>
              <a:rPr lang="zh-CN" altLang="en-US"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latin typeface="Tahoma" charset="0"/>
                <a:cs typeface="Tahoma" charset="0"/>
              </a:rPr>
              <a:t>》</a:t>
            </a:r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713" y="1773238"/>
            <a:ext cx="1620837" cy="523875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当时城镇</a:t>
            </a:r>
            <a:endParaRPr lang="en-US" sz="2800" b="1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713" y="3268663"/>
            <a:ext cx="3057525" cy="522287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测量要跨过的长度</a:t>
            </a:r>
            <a:endParaRPr lang="en-US" sz="2800" b="1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46363" y="4394200"/>
            <a:ext cx="2832100" cy="522288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zh-TW" altLang="en-US" sz="2800" b="1"/>
              <a:t>原则化的“桥”</a:t>
            </a:r>
            <a:endParaRPr lang="en-US" sz="2800" b="1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1813" y="3006725"/>
            <a:ext cx="2698750" cy="523875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咨询圣经总原则</a:t>
            </a:r>
            <a:endParaRPr lang="en-US" sz="2800" b="1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238" y="1752600"/>
            <a:ext cx="1620837" cy="522288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现今城镇</a:t>
            </a:r>
            <a:endParaRPr lang="en-US" sz="2800" b="1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350838" y="914400"/>
            <a:ext cx="4387851" cy="1762125"/>
            <a:chOff x="-351529" y="914728"/>
            <a:chExt cx="4388440" cy="1761565"/>
          </a:xfrm>
        </p:grpSpPr>
        <p:sp>
          <p:nvSpPr>
            <p:cNvPr id="2" name="Oval 1"/>
            <p:cNvSpPr/>
            <p:nvPr/>
          </p:nvSpPr>
          <p:spPr>
            <a:xfrm>
              <a:off x="-351529" y="1176583"/>
              <a:ext cx="4388440" cy="1499710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076" name="Text Box 5"/>
            <p:cNvSpPr txBox="1">
              <a:spLocks noChangeArrowheads="1"/>
            </p:cNvSpPr>
            <p:nvPr/>
          </p:nvSpPr>
          <p:spPr bwMode="auto">
            <a:xfrm>
              <a:off x="1251111" y="914728"/>
              <a:ext cx="1458570" cy="5232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zh-TW" altLang="en-US" sz="2800" b="1"/>
                <a:t>观察</a:t>
              </a:r>
              <a:endParaRPr lang="en-US" sz="2800" b="1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84200" y="2603500"/>
            <a:ext cx="7797800" cy="2590800"/>
            <a:chOff x="-351529" y="1113233"/>
            <a:chExt cx="4388440" cy="1563060"/>
          </a:xfrm>
        </p:grpSpPr>
        <p:sp>
          <p:nvSpPr>
            <p:cNvPr id="18" name="Oval 17"/>
            <p:cNvSpPr/>
            <p:nvPr/>
          </p:nvSpPr>
          <p:spPr>
            <a:xfrm>
              <a:off x="-351529" y="1176445"/>
              <a:ext cx="4388440" cy="1499848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074" name="Text Box 5"/>
            <p:cNvSpPr txBox="1">
              <a:spLocks noChangeArrowheads="1"/>
            </p:cNvSpPr>
            <p:nvPr/>
          </p:nvSpPr>
          <p:spPr bwMode="auto">
            <a:xfrm>
              <a:off x="1292074" y="1113233"/>
              <a:ext cx="929390" cy="3158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zh-TW" altLang="en-US" sz="2800" b="1"/>
                <a:t>解释</a:t>
              </a:r>
              <a:endParaRPr lang="en-US" sz="2800" b="1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589463" y="1009650"/>
            <a:ext cx="4387850" cy="1762125"/>
            <a:chOff x="-351529" y="914728"/>
            <a:chExt cx="4388440" cy="1761565"/>
          </a:xfrm>
        </p:grpSpPr>
        <p:sp>
          <p:nvSpPr>
            <p:cNvPr id="21" name="Oval 20"/>
            <p:cNvSpPr/>
            <p:nvPr/>
          </p:nvSpPr>
          <p:spPr>
            <a:xfrm>
              <a:off x="-351529" y="1176583"/>
              <a:ext cx="4388440" cy="1499710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072" name="Text Box 5"/>
            <p:cNvSpPr txBox="1">
              <a:spLocks noChangeArrowheads="1"/>
            </p:cNvSpPr>
            <p:nvPr/>
          </p:nvSpPr>
          <p:spPr bwMode="auto">
            <a:xfrm>
              <a:off x="1050679" y="914728"/>
              <a:ext cx="1629207" cy="5232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zh-TW" altLang="en-US" sz="2800" b="1"/>
                <a:t>运用</a:t>
              </a:r>
              <a:endParaRPr lang="en-US" sz="2800" b="1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4000" b="1">
                <a:solidFill>
                  <a:srgbClr val="FFFFFF"/>
                </a:solidFill>
                <a:ea typeface="SimSun" charset="0"/>
              </a:rPr>
              <a:t>免费获得该讲解</a:t>
            </a:r>
            <a:r>
              <a:rPr lang="en-US" altLang="ja-JP" sz="4000" b="1">
                <a:solidFill>
                  <a:srgbClr val="FFFFFF"/>
                </a:solidFill>
                <a:ea typeface="Arial" charset="0"/>
                <a:cs typeface="Arial" charset="0"/>
              </a:rPr>
              <a:t>!</a:t>
            </a:r>
            <a:endParaRPr lang="en-US" sz="1400" b="1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96900" y="2133600"/>
            <a:ext cx="7912100" cy="3292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圣经学习</a:t>
            </a:r>
            <a:b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</a:b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下载</a:t>
            </a:r>
          </a:p>
        </p:txBody>
      </p:sp>
      <p:sp>
        <p:nvSpPr>
          <p:cNvPr id="7373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891338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圣经学习链接地址</a:t>
            </a:r>
            <a:r>
              <a:rPr lang="zh-CN" altLang="en-US" sz="32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latin typeface="Arial" charset="0"/>
              </a:rPr>
              <a:t>biblestudydownloads.com</a:t>
            </a: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3733" name="Rectangle 1026"/>
          <p:cNvSpPr txBox="1">
            <a:spLocks noChangeArrowheads="1"/>
          </p:cNvSpPr>
          <p:nvPr/>
        </p:nvSpPr>
        <p:spPr bwMode="auto">
          <a:xfrm>
            <a:off x="19050" y="61245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FFFF"/>
                </a:solidFill>
                <a:ea typeface="SimSun" charset="0"/>
                <a:cs typeface="SimSun" charset="0"/>
              </a:rPr>
              <a:t>圣经研读材料链接地址</a:t>
            </a:r>
            <a:r>
              <a:rPr lang="zh-CN" altLang="en-US" sz="2800" b="1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ea typeface="MS PGothic" charset="0"/>
                <a:cs typeface="MS PGothic" charset="0"/>
              </a:rPr>
              <a:t>biblestudydownloads.com</a:t>
            </a:r>
            <a:endParaRPr lang="en-US" sz="1100" b="1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81000" y="261938"/>
            <a:ext cx="8382000" cy="685800"/>
          </a:xfrm>
        </p:spPr>
        <p:txBody>
          <a:bodyPr/>
          <a:lstStyle/>
          <a:p>
            <a:r>
              <a:rPr lang="zh-CN" altLang="en-US" sz="4000">
                <a:latin typeface="Calibri" charset="0"/>
              </a:rPr>
              <a:t>基本步骤</a:t>
            </a:r>
            <a:endParaRPr lang="zh-CN" sz="400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990600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latin typeface="Tahoma" charset="0"/>
                <a:cs typeface="Tahoma" charset="0"/>
              </a:rPr>
              <a:t>《</a:t>
            </a:r>
            <a:r>
              <a:rPr lang="zh-CN" altLang="en-US"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latin typeface="Tahoma" charset="0"/>
                <a:cs typeface="Tahoma" charset="0"/>
              </a:rPr>
              <a:t>》</a:t>
            </a:r>
            <a:endParaRPr lang="en-US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3" y="3181350"/>
            <a:ext cx="4070350" cy="22733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CN" altLang="en-US" i="1">
                <a:latin typeface="Calibri" charset="0"/>
              </a:rPr>
              <a:t>问：经文对当时读者说什么？</a:t>
            </a:r>
            <a:endParaRPr lang="en-US" altLang="zh-CN" i="1">
              <a:latin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227138"/>
            <a:ext cx="3089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/>
              <a:t>基本步骤</a:t>
            </a:r>
            <a:endParaRPr lang="zh-CN" sz="4000"/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381000" y="1206500"/>
            <a:ext cx="5230813" cy="1981200"/>
          </a:xfrm>
        </p:spPr>
        <p:txBody>
          <a:bodyPr/>
          <a:lstStyle/>
          <a:p>
            <a:r>
              <a:rPr lang="zh-CN" altLang="en-US" sz="3600">
                <a:latin typeface="Calibri" charset="0"/>
              </a:rPr>
              <a:t>第一步：抓住经文在当时城镇的意义。</a:t>
            </a:r>
            <a:endParaRPr lang="en-US" sz="3600">
              <a:latin typeface="Calibri" charset="0"/>
            </a:endParaRPr>
          </a:p>
        </p:txBody>
      </p:sp>
      <p:sp>
        <p:nvSpPr>
          <p:cNvPr id="20485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latin typeface="Tahoma" charset="0"/>
                <a:cs typeface="Tahoma" charset="0"/>
              </a:rPr>
              <a:t>《</a:t>
            </a:r>
            <a:r>
              <a:rPr lang="zh-CN" altLang="en-US"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latin typeface="Tahoma" charset="0"/>
                <a:cs typeface="Tahoma" charset="0"/>
              </a:rPr>
              <a:t>》</a:t>
            </a:r>
            <a:endParaRPr lang="en-US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5027613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b="1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>
                <a:latin typeface="Calibri" charset="0"/>
              </a:rPr>
              <a:t>第一步</a:t>
            </a:r>
            <a:r>
              <a:rPr lang="en-US" altLang="ja-JP" b="1">
                <a:latin typeface="Tahoma" charset="0"/>
                <a:cs typeface="Tahoma" charset="0"/>
              </a:rPr>
              <a:t>:</a:t>
            </a:r>
          </a:p>
          <a:p>
            <a:pPr marL="0" indent="0" eaLnBrk="1" hangingPunct="1"/>
            <a:r>
              <a:rPr lang="zh-TW" altLang="en-US" i="1">
                <a:latin typeface="Tahoma" charset="0"/>
                <a:ea typeface="新細明體" charset="0"/>
                <a:cs typeface="新細明體" charset="0"/>
              </a:rPr>
              <a:t>读，观察</a:t>
            </a:r>
            <a:r>
              <a:rPr lang="en-US" altLang="ja-JP" i="1">
                <a:latin typeface="Tahoma" charset="0"/>
                <a:cs typeface="Tahoma" charset="0"/>
              </a:rPr>
              <a:t>.</a:t>
            </a:r>
          </a:p>
          <a:p>
            <a:pPr marL="0" indent="0" eaLnBrk="1" hangingPunct="1"/>
            <a:r>
              <a:rPr lang="zh-TW" altLang="en-US" i="1">
                <a:latin typeface="Tahoma" charset="0"/>
                <a:ea typeface="新細明體" charset="0"/>
                <a:cs typeface="新細明體" charset="0"/>
              </a:rPr>
              <a:t>研读历史及文学</a:t>
            </a:r>
            <a:r>
              <a:rPr lang="en-US" altLang="ja-JP" i="1">
                <a:latin typeface="Tahoma" charset="0"/>
                <a:cs typeface="Tahoma" charset="0"/>
              </a:rPr>
              <a:t>.</a:t>
            </a:r>
          </a:p>
          <a:p>
            <a:pPr marL="0" indent="0" eaLnBrk="1" hangingPunct="1"/>
            <a:r>
              <a:rPr lang="zh-TW" altLang="en-US" i="1">
                <a:latin typeface="Tahoma" charset="0"/>
                <a:ea typeface="新細明體" charset="0"/>
                <a:cs typeface="新細明體" charset="0"/>
              </a:rPr>
              <a:t> 聚成原义</a:t>
            </a:r>
            <a:endParaRPr lang="en-US" i="1">
              <a:latin typeface="Tahoma" charset="0"/>
              <a:cs typeface="Tahoma" charset="0"/>
            </a:endParaRPr>
          </a:p>
        </p:txBody>
      </p:sp>
      <p:sp>
        <p:nvSpPr>
          <p:cNvPr id="22530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/>
              <a:t>基本步骤</a:t>
            </a:r>
            <a:endParaRPr lang="zh-CN" sz="4000"/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latin typeface="Tahoma" charset="0"/>
                <a:cs typeface="Tahoma" charset="0"/>
              </a:rPr>
              <a:t>《</a:t>
            </a:r>
            <a:r>
              <a:rPr lang="zh-CN" altLang="en-US"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latin typeface="Tahoma" charset="0"/>
                <a:cs typeface="Tahoma" charset="0"/>
              </a:rPr>
              <a:t>》</a:t>
            </a:r>
            <a:endParaRPr lang="en-US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227138"/>
            <a:ext cx="3089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989013" y="838200"/>
            <a:ext cx="3971925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b="1">
              <a:latin typeface="Tahoma" charset="0"/>
              <a:cs typeface="Tahoma" charset="0"/>
            </a:endParaRPr>
          </a:p>
          <a:p>
            <a:pPr marL="0" indent="0">
              <a:buFont typeface="Arial" charset="0"/>
              <a:buNone/>
            </a:pPr>
            <a:r>
              <a:rPr lang="zh-CN" altLang="en-US">
                <a:latin typeface="Calibri" charset="0"/>
              </a:rPr>
              <a:t>第二步：测量要跨过的长度</a:t>
            </a:r>
            <a:endParaRPr lang="en-US" altLang="zh-CN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ahoma" charset="0"/>
              <a:cs typeface="Tahoma" charset="0"/>
            </a:endParaRPr>
          </a:p>
          <a:p>
            <a:pPr marL="0" indent="0">
              <a:buFont typeface="Arial" charset="0"/>
              <a:buNone/>
            </a:pPr>
            <a:r>
              <a:rPr lang="zh-CN" altLang="en-US" i="1">
                <a:latin typeface="Calibri" charset="0"/>
              </a:rPr>
              <a:t>问： 不同处？</a:t>
            </a:r>
            <a:endParaRPr lang="zh-CN" i="1">
              <a:latin typeface="Calibri" charset="0"/>
            </a:endParaRPr>
          </a:p>
        </p:txBody>
      </p:sp>
      <p:sp>
        <p:nvSpPr>
          <p:cNvPr id="24578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/>
              <a:t>基本步骤</a:t>
            </a:r>
            <a:endParaRPr lang="zh-CN" sz="4000"/>
          </a:p>
        </p:txBody>
      </p:sp>
      <p:sp>
        <p:nvSpPr>
          <p:cNvPr id="24579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latin typeface="Tahoma" charset="0"/>
                <a:cs typeface="Tahoma" charset="0"/>
              </a:rPr>
              <a:t>《</a:t>
            </a:r>
            <a:r>
              <a:rPr lang="zh-CN" altLang="en-US"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latin typeface="Tahoma" charset="0"/>
                <a:cs typeface="Tahoma" charset="0"/>
              </a:rPr>
              <a:t>》</a:t>
            </a:r>
            <a:endParaRPr lang="en-US">
              <a:latin typeface="Tahoma" charset="0"/>
              <a:cs typeface="Tahom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797050"/>
            <a:ext cx="3451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3" y="1362075"/>
            <a:ext cx="4994275" cy="50212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>
                <a:latin typeface="Calibri" charset="0"/>
              </a:rPr>
              <a:t>第三步：跨过原则化的“桥”共同处</a:t>
            </a:r>
            <a:r>
              <a:rPr lang="en-US" altLang="ja-JP" i="1">
                <a:latin typeface="Tahoma" charset="0"/>
                <a:cs typeface="Tahoma" charset="0"/>
              </a:rPr>
              <a:t>.</a:t>
            </a:r>
          </a:p>
          <a:p>
            <a:pPr marL="0" indent="0" eaLnBrk="1" hangingPunct="1"/>
            <a:r>
              <a:rPr lang="zh-CN" altLang="en-US">
                <a:latin typeface="Calibri" charset="0"/>
              </a:rPr>
              <a:t>不同处</a:t>
            </a:r>
            <a:r>
              <a:rPr lang="en-US" altLang="ja-JP" i="1">
                <a:latin typeface="Tahoma" charset="0"/>
                <a:cs typeface="Tahoma" charset="0"/>
              </a:rPr>
              <a:t>.</a:t>
            </a:r>
          </a:p>
          <a:p>
            <a:pPr marL="0" indent="0" eaLnBrk="1" hangingPunct="1"/>
            <a:r>
              <a:rPr lang="zh-CN" altLang="en-US" i="1">
                <a:latin typeface="Tahoma" charset="0"/>
                <a:ea typeface="宋体" charset="0"/>
                <a:cs typeface="宋体" charset="0"/>
              </a:rPr>
              <a:t>若你在读旧约的经文，你要说明</a:t>
            </a:r>
            <a:r>
              <a:rPr lang="zh-CN" altLang="en-US" i="1">
                <a:solidFill>
                  <a:srgbClr val="FFFF00"/>
                </a:solidFill>
                <a:latin typeface="Tahoma" charset="0"/>
                <a:ea typeface="宋体" charset="0"/>
                <a:cs typeface="宋体" charset="0"/>
              </a:rPr>
              <a:t>耶稣基督的生命与服侍</a:t>
            </a:r>
            <a:r>
              <a:rPr lang="en-US" altLang="ja-JP" i="1">
                <a:latin typeface="Tahoma" charset="0"/>
                <a:cs typeface="Tahoma" charset="0"/>
              </a:rPr>
              <a:t>.</a:t>
            </a:r>
            <a:endParaRPr lang="en-US" i="1">
              <a:latin typeface="Tahoma" charset="0"/>
              <a:cs typeface="Tahoma" charset="0"/>
            </a:endParaRPr>
          </a:p>
        </p:txBody>
      </p:sp>
      <p:sp>
        <p:nvSpPr>
          <p:cNvPr id="2662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/>
              <a:t>基本步骤</a:t>
            </a:r>
            <a:endParaRPr lang="zh-CN" sz="4000"/>
          </a:p>
        </p:txBody>
      </p:sp>
      <p:sp>
        <p:nvSpPr>
          <p:cNvPr id="26627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latin typeface="Tahoma" charset="0"/>
                <a:cs typeface="Tahoma" charset="0"/>
              </a:rPr>
              <a:t>《</a:t>
            </a:r>
            <a:r>
              <a:rPr lang="zh-CN" altLang="en-US"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latin typeface="Tahoma" charset="0"/>
                <a:cs typeface="Tahoma" charset="0"/>
              </a:rPr>
              <a:t>》</a:t>
            </a:r>
            <a:endParaRPr lang="en-US">
              <a:latin typeface="Tahoma" charset="0"/>
              <a:cs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797050"/>
            <a:ext cx="3451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762000" y="1422400"/>
            <a:ext cx="4929188" cy="39782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>
                <a:latin typeface="Calibri" charset="0"/>
              </a:rPr>
              <a:t>第三步：跨过原则化的“桥”共同处</a:t>
            </a:r>
            <a:r>
              <a:rPr lang="en-US" altLang="ja-JP" i="1">
                <a:latin typeface="Tahoma" charset="0"/>
                <a:cs typeface="Tahoma" charset="0"/>
              </a:rPr>
              <a:t>.</a:t>
            </a:r>
            <a:endParaRPr lang="en-US" altLang="ja-JP" b="1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ahoma" charset="0"/>
              <a:cs typeface="Tahoma" charset="0"/>
            </a:endParaRPr>
          </a:p>
          <a:p>
            <a:pPr marL="0" indent="0">
              <a:buFont typeface="Arial" charset="0"/>
              <a:buNone/>
            </a:pPr>
            <a:r>
              <a:rPr lang="zh-CN" altLang="en-US" i="1">
                <a:latin typeface="Calibri" charset="0"/>
              </a:rPr>
              <a:t>问：神学原则？</a:t>
            </a:r>
            <a:endParaRPr lang="zh-CN" i="1">
              <a:latin typeface="Calibri" charset="0"/>
            </a:endParaRPr>
          </a:p>
        </p:txBody>
      </p:sp>
      <p:sp>
        <p:nvSpPr>
          <p:cNvPr id="28674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/>
              <a:t>基本步骤</a:t>
            </a:r>
            <a:endParaRPr lang="zh-CN" sz="4000"/>
          </a:p>
        </p:txBody>
      </p:sp>
      <p:sp>
        <p:nvSpPr>
          <p:cNvPr id="28675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latin typeface="Tahoma" charset="0"/>
                <a:cs typeface="Tahoma" charset="0"/>
              </a:rPr>
              <a:t>《</a:t>
            </a:r>
            <a:r>
              <a:rPr lang="zh-CN" altLang="en-US"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latin typeface="Tahoma" charset="0"/>
                <a:cs typeface="Tahoma" charset="0"/>
              </a:rPr>
              <a:t>》</a:t>
            </a:r>
            <a:endParaRPr lang="en-US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5" t="19009" r="3978" b="3020"/>
          <a:stretch>
            <a:fillRect/>
          </a:stretch>
        </p:blipFill>
        <p:spPr bwMode="auto">
          <a:xfrm>
            <a:off x="6183313" y="1631950"/>
            <a:ext cx="27940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8" y="836613"/>
            <a:ext cx="5984875" cy="59737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b="1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>
                <a:latin typeface="Calibri" charset="0"/>
              </a:rPr>
              <a:t>第三步：跨过原则化的“桥”共同处</a:t>
            </a:r>
            <a:r>
              <a:rPr lang="en-US" altLang="ja-JP" i="1">
                <a:latin typeface="Tahoma" charset="0"/>
                <a:cs typeface="Tahoma" charset="0"/>
              </a:rPr>
              <a:t>.</a:t>
            </a:r>
            <a:endParaRPr lang="en-US" altLang="ja-JP" b="1">
              <a:latin typeface="Tahoma" charset="0"/>
              <a:cs typeface="Tahoma" charset="0"/>
            </a:endParaRPr>
          </a:p>
          <a:p>
            <a:pPr marL="0" indent="0" eaLnBrk="1" hangingPunct="1"/>
            <a:endParaRPr lang="en-US" i="1">
              <a:latin typeface="Tahoma" charset="0"/>
              <a:cs typeface="Tahoma" charset="0"/>
            </a:endParaRPr>
          </a:p>
          <a:p>
            <a:pPr marL="0" indent="0" eaLnBrk="1" hangingPunct="1"/>
            <a:r>
              <a:rPr lang="zh-CN" altLang="en-US">
                <a:latin typeface="Calibri" charset="0"/>
              </a:rPr>
              <a:t>神学原则（主题）</a:t>
            </a:r>
            <a:endParaRPr lang="en-US" i="1">
              <a:latin typeface="Tahoma" charset="0"/>
              <a:cs typeface="Tahoma" charset="0"/>
            </a:endParaRPr>
          </a:p>
        </p:txBody>
      </p:sp>
      <p:sp>
        <p:nvSpPr>
          <p:cNvPr id="30722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/>
              <a:t>基本步骤</a:t>
            </a:r>
            <a:endParaRPr lang="zh-CN" sz="4000"/>
          </a:p>
        </p:txBody>
      </p:sp>
      <p:sp>
        <p:nvSpPr>
          <p:cNvPr id="30723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latin typeface="Tahoma" charset="0"/>
                <a:cs typeface="Tahoma" charset="0"/>
              </a:rPr>
              <a:t>《</a:t>
            </a:r>
            <a:r>
              <a:rPr lang="zh-CN" altLang="en-US"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latin typeface="Tahoma" charset="0"/>
                <a:cs typeface="Tahoma" charset="0"/>
              </a:rPr>
              <a:t>》</a:t>
            </a:r>
            <a:endParaRPr lang="en-US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5" t="19009" r="3978" b="3020"/>
          <a:stretch>
            <a:fillRect/>
          </a:stretch>
        </p:blipFill>
        <p:spPr bwMode="auto">
          <a:xfrm>
            <a:off x="6183313" y="1631950"/>
            <a:ext cx="27940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698625"/>
            <a:ext cx="5421313" cy="4495800"/>
          </a:xfrm>
        </p:spPr>
        <p:txBody>
          <a:bodyPr/>
          <a:lstStyle/>
          <a:p>
            <a:pPr lvl="1"/>
            <a:r>
              <a:rPr lang="zh-CN" altLang="en-US">
                <a:latin typeface="Calibri" charset="0"/>
                <a:ea typeface="宋体" charset="0"/>
                <a:cs typeface="宋体" charset="0"/>
              </a:rPr>
              <a:t>基于经文：创</a:t>
            </a:r>
            <a:r>
              <a:rPr lang="en-US" altLang="zh-CN">
                <a:latin typeface="Calibri" charset="0"/>
              </a:rPr>
              <a:t>4</a:t>
            </a:r>
            <a:r>
              <a:rPr lang="zh-CN" altLang="en-US">
                <a:latin typeface="Calibri" charset="0"/>
                <a:ea typeface="宋体" charset="0"/>
                <a:cs typeface="宋体" charset="0"/>
              </a:rPr>
              <a:t>：</a:t>
            </a:r>
            <a:r>
              <a:rPr lang="en-US" altLang="zh-CN">
                <a:latin typeface="Calibri" charset="0"/>
              </a:rPr>
              <a:t>1-15</a:t>
            </a:r>
          </a:p>
          <a:p>
            <a:pPr lvl="1"/>
            <a:r>
              <a:rPr lang="zh-CN" altLang="en-US">
                <a:latin typeface="Calibri" charset="0"/>
                <a:ea typeface="宋体" charset="0"/>
                <a:cs typeface="宋体" charset="0"/>
              </a:rPr>
              <a:t>跨时间</a:t>
            </a:r>
            <a:endParaRPr lang="en-US" altLang="zh-CN">
              <a:latin typeface="Calibri" charset="0"/>
            </a:endParaRPr>
          </a:p>
          <a:p>
            <a:pPr lvl="1"/>
            <a:r>
              <a:rPr lang="zh-CN" altLang="en-US">
                <a:latin typeface="Calibri" charset="0"/>
                <a:ea typeface="宋体" charset="0"/>
                <a:cs typeface="宋体" charset="0"/>
              </a:rPr>
              <a:t>跨空间</a:t>
            </a:r>
            <a:endParaRPr lang="en-US" altLang="zh-CN">
              <a:latin typeface="Calibri" charset="0"/>
            </a:endParaRPr>
          </a:p>
          <a:p>
            <a:pPr lvl="1"/>
            <a:r>
              <a:rPr lang="zh-CN" altLang="en-US">
                <a:latin typeface="Calibri" charset="0"/>
                <a:ea typeface="宋体" charset="0"/>
                <a:cs typeface="宋体" charset="0"/>
              </a:rPr>
              <a:t>相关</a:t>
            </a:r>
            <a:endParaRPr lang="en-US" altLang="zh-CN">
              <a:latin typeface="Calibri" charset="0"/>
            </a:endParaRPr>
          </a:p>
          <a:p>
            <a:pPr lvl="1"/>
            <a:r>
              <a:rPr lang="zh-CN" altLang="en-US">
                <a:latin typeface="Calibri" charset="0"/>
                <a:ea typeface="宋体" charset="0"/>
                <a:cs typeface="宋体" charset="0"/>
              </a:rPr>
              <a:t>和谐</a:t>
            </a:r>
            <a:endParaRPr lang="en-US" altLang="zh-CN">
              <a:latin typeface="Calibri" charset="0"/>
            </a:endParaRPr>
          </a:p>
        </p:txBody>
      </p:sp>
      <p:sp>
        <p:nvSpPr>
          <p:cNvPr id="32770" name="Title 6"/>
          <p:cNvSpPr>
            <a:spLocks noGrp="1"/>
          </p:cNvSpPr>
          <p:nvPr>
            <p:ph type="title"/>
          </p:nvPr>
        </p:nvSpPr>
        <p:spPr>
          <a:xfrm>
            <a:off x="241300" y="957263"/>
            <a:ext cx="8229600" cy="579437"/>
          </a:xfrm>
        </p:spPr>
        <p:txBody>
          <a:bodyPr/>
          <a:lstStyle/>
          <a:p>
            <a:r>
              <a:rPr lang="zh-CN" altLang="en-US" sz="4000">
                <a:latin typeface="Calibri" charset="0"/>
              </a:rPr>
              <a:t>神学原则（主题）应当是：</a:t>
            </a:r>
            <a:endParaRPr lang="en-US" altLang="zh-CN" sz="4000">
              <a:latin typeface="Calibri" charset="0"/>
            </a:endParaRPr>
          </a:p>
        </p:txBody>
      </p:sp>
      <p:sp>
        <p:nvSpPr>
          <p:cNvPr id="32771" name="Title 1"/>
          <p:cNvSpPr txBox="1">
            <a:spLocks/>
          </p:cNvSpPr>
          <p:nvPr/>
        </p:nvSpPr>
        <p:spPr bwMode="auto">
          <a:xfrm>
            <a:off x="381000" y="1905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/>
              <a:t>基本步骤</a:t>
            </a:r>
            <a:endParaRPr lang="zh-CN" sz="4000"/>
          </a:p>
        </p:txBody>
      </p:sp>
      <p:sp>
        <p:nvSpPr>
          <p:cNvPr id="32772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latin typeface="Tahoma" charset="0"/>
                <a:cs typeface="Tahoma" charset="0"/>
              </a:rPr>
              <a:t>《</a:t>
            </a:r>
            <a:r>
              <a:rPr lang="zh-CN" altLang="en-US"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latin typeface="Tahoma" charset="0"/>
                <a:cs typeface="Tahoma" charset="0"/>
              </a:rPr>
              <a:t>》</a:t>
            </a:r>
            <a:endParaRPr lang="en-US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5" t="19009" r="3978" b="3020"/>
          <a:stretch>
            <a:fillRect/>
          </a:stretch>
        </p:blipFill>
        <p:spPr bwMode="auto">
          <a:xfrm>
            <a:off x="6183313" y="1631950"/>
            <a:ext cx="27940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824</Words>
  <Application>Microsoft Macintosh PowerPoint</Application>
  <PresentationFormat>On-screen Show (4:3)</PresentationFormat>
  <Paragraphs>153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ＭＳ Ｐゴシック</vt:lpstr>
      <vt:lpstr>Geneva</vt:lpstr>
      <vt:lpstr>Calibri</vt:lpstr>
      <vt:lpstr>MS PGothic</vt:lpstr>
      <vt:lpstr>Book Antiqua</vt:lpstr>
      <vt:lpstr>Wingdings</vt:lpstr>
      <vt:lpstr>Tahoma</vt:lpstr>
      <vt:lpstr>新細明體</vt:lpstr>
      <vt:lpstr>宋体</vt:lpstr>
      <vt:lpstr>Times New Roman</vt:lpstr>
      <vt:lpstr>SimSun</vt:lpstr>
      <vt:lpstr>3_Default Design</vt:lpstr>
      <vt:lpstr>1_Office Theme</vt:lpstr>
      <vt:lpstr>20_Default Design</vt:lpstr>
      <vt:lpstr>总看 3个步骤的方法</vt:lpstr>
      <vt:lpstr>基本步骤</vt:lpstr>
      <vt:lpstr>第一步：抓住经文在当时城镇的意义。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神学原则（主题）应当是：</vt:lpstr>
      <vt:lpstr>PowerPoint Presentation</vt:lpstr>
      <vt:lpstr>PowerPoint Presentation</vt:lpstr>
      <vt:lpstr>PowerPoint Presentation</vt:lpstr>
      <vt:lpstr>PowerPoint Presentation</vt:lpstr>
      <vt:lpstr>归纳法读经</vt:lpstr>
      <vt:lpstr>三段法</vt:lpstr>
      <vt:lpstr>PowerPoint Presentation</vt:lpstr>
      <vt:lpstr>圣经学习链接地址 biblestudydownloads.com</vt:lpstr>
      <vt:lpstr>PowerPoint Presentation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3-Step Method</dc:title>
  <dc:creator>Dr Rick Griffith</dc:creator>
  <cp:lastModifiedBy>Rick Griffith</cp:lastModifiedBy>
  <cp:revision>37</cp:revision>
  <dcterms:created xsi:type="dcterms:W3CDTF">2014-09-02T13:51:23Z</dcterms:created>
  <dcterms:modified xsi:type="dcterms:W3CDTF">2015-07-02T11:30:42Z</dcterms:modified>
</cp:coreProperties>
</file>