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4" r:id="rId2"/>
    <p:sldMasterId id="2147483728" r:id="rId3"/>
    <p:sldMasterId id="2147483740" r:id="rId4"/>
    <p:sldMasterId id="2147483764" r:id="rId5"/>
    <p:sldMasterId id="2147483768" r:id="rId6"/>
    <p:sldMasterId id="2147483780" r:id="rId7"/>
  </p:sldMasterIdLst>
  <p:notesMasterIdLst>
    <p:notesMasterId r:id="rId80"/>
  </p:notesMasterIdLst>
  <p:sldIdLst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4" r:id="rId63"/>
    <p:sldId id="385" r:id="rId64"/>
    <p:sldId id="386" r:id="rId65"/>
    <p:sldId id="387" r:id="rId66"/>
    <p:sldId id="388" r:id="rId67"/>
    <p:sldId id="389" r:id="rId68"/>
    <p:sldId id="390" r:id="rId69"/>
    <p:sldId id="391" r:id="rId70"/>
    <p:sldId id="400" r:id="rId71"/>
    <p:sldId id="393" r:id="rId72"/>
    <p:sldId id="394" r:id="rId73"/>
    <p:sldId id="395" r:id="rId74"/>
    <p:sldId id="396" r:id="rId75"/>
    <p:sldId id="397" r:id="rId76"/>
    <p:sldId id="398" r:id="rId77"/>
    <p:sldId id="327" r:id="rId78"/>
    <p:sldId id="399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529"/>
    <p:restoredTop sz="72210"/>
  </p:normalViewPr>
  <p:slideViewPr>
    <p:cSldViewPr snapToGrid="0" snapToObjects="1">
      <p:cViewPr varScale="1">
        <p:scale>
          <a:sx n="97" d="100"/>
          <a:sy n="97" d="100"/>
        </p:scale>
        <p:origin x="208" y="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viewProps" Target="view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F0FA3-B32E-5849-B310-838C0D9231D4}" type="datetimeFigureOut">
              <a:rPr lang="en-US" smtClean="0"/>
              <a:t>5/7/19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14DC5-C9E4-C74B-8BE9-B1EB62D30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000BB-3A9F-954D-960C-B4898218616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C43724-3061-0642-9732-A7FC6189E2B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37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F021E0-785E-5F4D-88A0-D1E8BE10EA7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21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4DD00E-6235-6742-9A01-FC086DD5E1B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61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71C28-77B7-0243-850A-E0166FFF1FA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04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911A37-F159-4542-BDA5-B3171364C3A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40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8FA5B-5DED-A94E-A290-A36E9ABDA92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6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2E863E-437A-344E-8D0B-E50279B2D4E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97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615C4F-D0A2-3E49-93D1-B21C3E1187D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1223A5-F58A-E249-B7E9-7FD6AA0805C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39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FB6C52-AD36-EB46-8FB2-8E4165156DD0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1192-10EB-F843-809B-DB85D90C286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07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905B49-74AA-214F-B37F-1C7607F9BE5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92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7D5B23-CB48-B14E-96FF-32B2A4E8C36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05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5B334-7E73-8147-8446-14F156014D4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48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9A84AD-DD4E-704E-91D3-DE66C12692E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05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9EACB3-5364-5D46-8A7C-3AF934E6A00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Dead Sea Scrolls Scandal:</a:t>
            </a:r>
            <a:r>
              <a:rPr lang="zh-TW" altLang="en-US">
                <a:latin typeface="Arial" charset="0"/>
                <a:ea typeface="新細明體" charset="0"/>
                <a:cs typeface="新細明體" charset="0"/>
              </a:rPr>
              <a:t>死海紙卷流言。   </a:t>
            </a:r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What should be done about the unpublished Dead Sea Scrolls?</a:t>
            </a:r>
            <a:r>
              <a:rPr lang="zh-TW" altLang="en-US">
                <a:latin typeface="Arial" charset="0"/>
                <a:ea typeface="新細明體" charset="0"/>
                <a:cs typeface="新細明體" charset="0"/>
              </a:rPr>
              <a:t>什麼應該是關於未出版的死海紙卷呢</a:t>
            </a:r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?</a:t>
            </a:r>
          </a:p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7C2ABE-0A33-C543-9EA0-6725A48EBD2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98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69AA0-3A73-D746-B817-16BD3842F41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27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2BE25-EE5B-B64E-B83B-C990A4FC217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91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83765A-8E75-2A4A-9918-A2AEA571602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C5F47-1AC7-2544-9E0F-7971CDAF718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21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70700D-E670-114A-9BBC-11CD0E8B09A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96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22AB7D-275F-6C4B-A28A-3A38297D59A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03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73989-5AA4-DA46-A511-6372AEF3BAB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01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CCB081-36DD-B543-9CDD-A56C5F45B14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84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7156F9-A0EF-244B-B24D-DB1ADB004FF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z="1800">
                <a:latin typeface="Times" charset="0"/>
                <a:ea typeface="新細明體" charset="0"/>
                <a:cs typeface="新細明體" charset="0"/>
              </a:rPr>
              <a:t>trans. H. Rackham, Loeb Classical Library [London: Heinemann/Cambridge, MA: Harvard Univ. Press, 1969], 5.15, 73</a:t>
            </a:r>
          </a:p>
        </p:txBody>
      </p:sp>
    </p:spTree>
    <p:extLst>
      <p:ext uri="{BB962C8B-B14F-4D97-AF65-F5344CB8AC3E}">
        <p14:creationId xmlns:p14="http://schemas.microsoft.com/office/powerpoint/2010/main" val="7733786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C45606-A359-F942-8B8D-693CA9FEB28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55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D15DA-7FA3-DF4A-B5B5-EF5A16B8A81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32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EB9F0-C239-D44D-A773-C6626BECC69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31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25C0F-A61F-694B-9257-3B3513A779C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099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4AAEEF-0EAA-EE47-8AAD-3A17CCB2DB0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751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7097FA-AB76-7A46-BA9A-7F3C80C07B4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4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C47B21-E2BF-AE43-9C7A-C741DD63C2CC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98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5B087-8428-5846-BF71-B8E480B1F3E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212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74C7A-BF40-7248-A8D5-8E20E5DB486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b="1">
                <a:latin typeface="Arial" charset="0"/>
                <a:ea typeface="新細明體" charset="0"/>
                <a:cs typeface="新細明體" charset="0"/>
              </a:rPr>
              <a:t>繼續辨論</a:t>
            </a:r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: </a:t>
            </a:r>
            <a:r>
              <a:rPr lang="zh-TW" altLang="en-US" b="1">
                <a:latin typeface="Arial" charset="0"/>
                <a:ea typeface="新細明體" charset="0"/>
                <a:cs typeface="新細明體" charset="0"/>
              </a:rPr>
              <a:t>其他人對苦修派信徒的理論 </a:t>
            </a:r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Alan Crown “Qumran </a:t>
            </a:r>
            <a:r>
              <a:rPr lang="zh-TW" altLang="en-US" b="1">
                <a:latin typeface="Arial" charset="0"/>
                <a:ea typeface="新細明體" charset="0"/>
                <a:cs typeface="新細明體" charset="0"/>
              </a:rPr>
              <a:t>社區是否苦修派信徒的定居點</a:t>
            </a:r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957519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F0BD63-5C2D-DE4C-B47D-B7863C18277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641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797080-80DE-1B4D-A233-C4E54189D52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134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2DC95-BF14-7147-97C2-8E35A7282932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50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B246BA-035D-894B-9787-BBCC4D9EC042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5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B24D3C-C6F0-1146-9BA4-89AECC4BC0E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310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C035EC-3571-A141-BB72-CB460C324AA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442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00287-6593-5D46-B0CE-476CDD0BE77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 i="1">
                <a:latin typeface="Arial" charset="0"/>
                <a:ea typeface="新細明體" charset="0"/>
                <a:cs typeface="新細明體" charset="0"/>
              </a:rPr>
              <a:t>Nelson's New Illustrated Bible Dictiona:</a:t>
            </a:r>
            <a:r>
              <a:rPr lang="en-US" altLang="zh-TW">
                <a:latin typeface="Arial" charset="0"/>
                <a:ea typeface="新細明體" charset="0"/>
                <a:cs typeface="新細明體" charset="0"/>
              </a:rPr>
              <a:t>  </a:t>
            </a:r>
            <a:r>
              <a:rPr lang="zh-TW" altLang="en-US">
                <a:latin typeface="Arial" charset="0"/>
                <a:ea typeface="新細明體" charset="0"/>
                <a:cs typeface="新細明體" charset="0"/>
              </a:rPr>
              <a:t>納爾遜聖經字典。</a:t>
            </a:r>
            <a:endParaRPr lang="en-US" altLang="zh-TW"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r>
              <a:rPr lang="en-US" altLang="zh-CN" i="1">
                <a:latin typeface="Arial" charset="0"/>
                <a:ea typeface="宋体" charset="0"/>
                <a:cs typeface="宋体" charset="0"/>
              </a:rPr>
              <a:t>Nelson's New Illustrated Bible Dictiona:  </a:t>
            </a:r>
            <a:r>
              <a:rPr lang="zh-CN" altLang="en-US" i="1">
                <a:latin typeface="Arial" charset="0"/>
                <a:ea typeface="宋体" charset="0"/>
                <a:cs typeface="宋体" charset="0"/>
              </a:rPr>
              <a:t>納爾遜聖經字典。</a:t>
            </a:r>
            <a:endParaRPr lang="zh-TW" altLang="en-US" i="1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408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8E444-8C55-804B-A1C9-76E5802673D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TW"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8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942E22-0B5C-DA4E-A614-392B00EBEED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21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7DC41A-6619-3442-813C-76616D55113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ct val="0"/>
              </a:spcBef>
            </a:pPr>
            <a:endParaRPr lang="en-US" altLang="zh-TW">
              <a:latin typeface="Arial" charset="0"/>
              <a:ea typeface="新細明體" charset="0"/>
              <a:cs typeface="新細明體" charset="0"/>
            </a:endParaRPr>
          </a:p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11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D9A3AD-1E09-E344-946A-A4B90C3A1D4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157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60E5AB-D1EF-8C49-A09C-72C47E255CE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4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CBBC63-6ABD-CC49-932D-12B8F4D370DD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98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D20CA1-CC87-5944-82FE-590EA153877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b="1">
                <a:latin typeface="Arial" charset="0"/>
                <a:ea typeface="新細明體" charset="0"/>
                <a:cs typeface="新細明體" charset="0"/>
              </a:rPr>
              <a:t>Is Jesus in the Dead Sea Scrolls ? 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耶稣是否在死海纸卷记载吗</a:t>
            </a:r>
            <a:r>
              <a:rPr lang="en-US" altLang="zh-CN" b="1">
                <a:latin typeface="Arial" charset="0"/>
                <a:ea typeface="SimSun" charset="0"/>
                <a:cs typeface="SimSun" charset="0"/>
              </a:rPr>
              <a:t>?</a:t>
            </a:r>
            <a:endParaRPr lang="zh-TW" altLang="en-US" b="1"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728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E0269-C35B-6B46-B739-FB166F78DE72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0687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B47F0A-1E17-AD4A-A18E-1951A9B7ADC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780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42090-810F-A942-AEB2-E658B1F559C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26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A4881-1A03-1444-96A3-E15AC570ED40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507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3E2D48-FA10-2842-8DB2-72A4873D9739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7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BE516-8ED4-804F-A73B-E203FD06D3FB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76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4DA0BA-3A7E-F946-A584-22A2BCF5B865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007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B2E45-F389-5847-8A36-FEFB05FF4E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787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D3EF2-C00E-4449-825E-A3492C8564E7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CN"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353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E7D316-6990-A246-9D28-D06318E61E2E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144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31410-7E16-6A48-AF88-163CD0484BA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787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2FDB09-0594-E94C-9D1C-9E65635FD2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zh-CN" altLang="en-US" dirty="0">
                <a:latin typeface="Times New Roman" charset="0"/>
              </a:rPr>
              <a:t>保罗</a:t>
            </a:r>
            <a:endParaRPr lang="en-SG" altLang="zh-CN" dirty="0">
              <a:latin typeface="Times New Roman" charset="0"/>
            </a:endParaRPr>
          </a:p>
          <a:p>
            <a:pPr eaLnBrk="1" hangingPunct="1"/>
            <a:r>
              <a:rPr lang="zh-CN" altLang="en-US" dirty="0">
                <a:latin typeface="Times New Roman" charset="0"/>
              </a:rPr>
              <a:t>“我只要问你们这一件：你们受了圣灵，是因行律法呢，是因听信福音呢？” </a:t>
            </a:r>
            <a:r>
              <a:rPr lang="en-US" altLang="zh-CN" dirty="0">
                <a:latin typeface="Times New Roman" charset="0"/>
              </a:rPr>
              <a:t>(</a:t>
            </a:r>
            <a:r>
              <a:rPr lang="zh-CN" altLang="en-US" dirty="0">
                <a:latin typeface="Times New Roman" charset="0"/>
              </a:rPr>
              <a:t>加 </a:t>
            </a:r>
            <a:r>
              <a:rPr lang="en-US" altLang="zh-CN" dirty="0">
                <a:latin typeface="Times New Roman" charset="0"/>
              </a:rPr>
              <a:t>3:2</a:t>
            </a:r>
            <a:r>
              <a:rPr lang="zh-CN" altLang="en-US" dirty="0">
                <a:latin typeface="Times New Roman" charset="0"/>
              </a:rPr>
              <a:t>）</a:t>
            </a: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499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13957B-7282-4547-AA17-10C6BB03CF51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2921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5A2656-0E7C-2E4B-B21C-175392F77D4F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164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C1610F-9052-7B4B-854B-D2BE261CDD16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210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EC5CF-21A6-5C46-9EF2-846371EECE6B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6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6DC4D-7E17-B74A-87A6-7D6125B51ED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992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2A0DBB-3EB9-D749-BCD0-B04FCF8C010A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SimSun" charset="0"/>
                <a:cs typeface="SimSun" charset="0"/>
              </a:rPr>
              <a:t>Esseness&amp;John: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苦修派的信徒与约翰</a:t>
            </a:r>
            <a:r>
              <a:rPr lang="zh-TW" altLang="en-US" b="1">
                <a:latin typeface="Arial" charset="0"/>
                <a:ea typeface="SimSun" charset="0"/>
                <a:cs typeface="SimSun" charset="0"/>
              </a:rPr>
              <a:t>。</a:t>
            </a:r>
            <a:r>
              <a:rPr lang="en-US" altLang="zh-TW" b="1">
                <a:latin typeface="Arial" charset="0"/>
                <a:ea typeface="SimSun" charset="0"/>
                <a:cs typeface="SimSun" charset="0"/>
              </a:rPr>
              <a:t>Essenes&amp;Jesus: </a:t>
            </a:r>
            <a:r>
              <a:rPr lang="zh-CN" altLang="en-US" b="1">
                <a:latin typeface="Arial" charset="0"/>
                <a:ea typeface="SimSun" charset="0"/>
                <a:cs typeface="SimSun" charset="0"/>
              </a:rPr>
              <a:t>苦修派的信徒与耶稣</a:t>
            </a:r>
            <a:r>
              <a:rPr lang="zh-TW" altLang="en-US" b="1">
                <a:latin typeface="Arial" charset="0"/>
                <a:ea typeface="SimSun" charset="0"/>
                <a:cs typeface="SimSun" charset="0"/>
              </a:rPr>
              <a:t>。</a:t>
            </a:r>
            <a:endParaRPr lang="en-US" altLang="zh-TW" b="1"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829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fld id="{16C5F582-3C34-FF43-A2B8-20BED068F407}" type="slidenum">
              <a:rPr lang="en-US" sz="1200" b="0">
                <a:solidFill>
                  <a:prstClr val="black"/>
                </a:solidFill>
                <a:latin typeface="Arial" charset="0"/>
              </a:rPr>
              <a:pPr eaLnBrk="1" hangingPunct="1"/>
              <a:t>71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139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64047B-95BA-CF44-8E5C-A6FA45380723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64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70AA6-35DB-BD4B-BD27-EED261E60C58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TW" altLang="en-US"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8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DAAC-036A-0F41-AAB4-7F462F43F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41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F6DC-14F3-7040-9B0D-6EE5FFE9D3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44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B1837-FB75-9140-AC9F-465BD2F4E1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78CE4E-1F5F-9A49-A2D2-4A8AF202B9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902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B792-EF8E-BA4B-B664-B92643E869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5852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1385C-FCE4-EF4E-9A52-A49FFA6C01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9576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B53A-6B09-6B40-803A-95539B2D9A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4466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9EE07-EDBF-164D-889E-3E80D9B7A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7181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954E4-8061-1941-8949-FD6F6B67E93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0277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935A0-188D-B34E-8486-6E004769AD3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2973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F5FF-7D84-4F4A-A315-934B27D08C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35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20392-1BB5-6D43-B3ED-F46129ECCD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9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6EB1B-B570-A549-B47B-91CEE4A9D1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3406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FB424-AE96-584F-801C-2B425264DA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73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FAC00-2720-D14A-96F3-6D95649689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4623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D298B-6AC0-5043-88C9-910EA9FC8B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3954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73D78-4A63-D749-9BD4-9460597423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9523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2F132-C2A8-D843-8008-EC473E618A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00292342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E2884-3753-4E46-8514-6D593CDF80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331213"/>
      </p:ext>
    </p:extLst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30AA6-8AAB-B64E-B8D6-37B64CE419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0299558"/>
      </p:ext>
    </p:extLst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4E9E8-6A70-F043-A261-2665BB050AA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8646068"/>
      </p:ext>
    </p:extLst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BBD10-F171-6B48-B8F3-0BFC37A6DA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3941828"/>
      </p:ext>
    </p:extLst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EE312-B8ED-2B4F-AE24-43D4AED749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55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3D48F-03B8-3C41-96E7-51CD527836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5895195"/>
      </p:ext>
    </p:extLst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ECAE-E73D-F34C-B8CD-13231EF5B0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507087"/>
      </p:ext>
    </p:extLst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D61C9-4CA0-8E48-BA56-2A7C11F0E11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1091340"/>
      </p:ext>
    </p:extLst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FA246-A8EA-A242-9953-7CBB906C00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9409410"/>
      </p:ext>
    </p:extLst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FA2D-162C-C248-8A85-A14D4892CC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1018604"/>
      </p:ext>
    </p:extLst>
  </p:cSld>
  <p:clrMapOvr>
    <a:masterClrMapping/>
  </p:clrMapOvr>
  <p:transition spd="med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41E53-490E-9E4F-A95D-0007AF4B22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5730140"/>
      </p:ext>
    </p:extLst>
  </p:cSld>
  <p:clrMapOvr>
    <a:masterClrMapping/>
  </p:clrMapOvr>
  <p:transition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C0EA-F079-014A-9041-5AFDAA21D01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1403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A1B60-00AD-9143-A968-C5CF2D42A6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0448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BD1DF-65A5-E845-96A2-ABD18675134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6650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DA2CB-3DEB-FC44-860C-65AAFB9A86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1341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AF0F9-83A0-5444-8702-A6D8612ADB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15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35E43-0C11-EC4D-BF50-C64E3D091A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8309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130E2-745B-0A40-B810-7103EFC7D2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1432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FFF8-A674-1145-B375-69F575D52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9980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25CD3-D7BB-2E48-B35B-73299EB98B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2323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6FC6D-B371-2A4E-8758-2C885B5EED9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6079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E5F76-E2C9-EC49-8287-77D589810D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3577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CA184-97AD-2F4B-A815-385ED30337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477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099B390-8B8D-E24F-9F58-DBF6CD4F3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434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6D6FC5E-9B54-144D-8AF7-DA1B963D6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6229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42C08BBD-79FA-0046-B31E-2F810CF5F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277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BBF76-E293-DD40-957F-EAE8144C69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5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1933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2914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3315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586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28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004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1588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194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1107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518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FB517-AE44-F84A-BB62-38CD74EDB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167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6680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D4693F0-859D-0340-9958-E4A175A70E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4138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20F497F-C165-9C4F-9E20-95A85E06DF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6520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419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0BE04-3CE3-1E49-8AAF-EE98248F5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82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DE1D7-DA3F-E340-BD64-5FA22D24ED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83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14F74-B1F0-B742-8C54-A28C81A61E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8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Osaka"/>
              <a:cs typeface="Osaka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F53C39C-C445-C44D-9C89-92FD38CF3524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2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FB612D0C-9204-7E46-956F-441B52D70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9843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Times New Roman" charset="0"/>
                <a:ea typeface="新細明體" charset="0"/>
                <a:cs typeface="新細明體" charset="0"/>
              </a:defRPr>
            </a:lvl1pPr>
          </a:lstStyle>
          <a:p>
            <a:pPr>
              <a:defRPr/>
            </a:pPr>
            <a:fld id="{FDA8EF90-90C5-7E40-93DA-C74597A8C6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233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smtClean="0">
                <a:solidFill>
                  <a:schemeClr val="tx1"/>
                </a:solidFill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AC25653C-8771-8F41-BA43-3F693417D4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045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28CB41E-3DC2-B745-A75C-FFBAC6F80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9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878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5A5C9-507C-DB44-9C74-D58949136E8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287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Sal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07511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Qumran0001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"/>
            <a:ext cx="6019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4343400" y="3573463"/>
            <a:ext cx="480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1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在教会历史上最重要的文学发现</a:t>
            </a:r>
            <a:endParaRPr kumimoji="0" lang="en-US" altLang="zh-TW" sz="4800" b="1" i="1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43200" y="228600"/>
            <a:ext cx="6781800" cy="2286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7200">
                <a:latin typeface="Garamond" charset="0"/>
                <a:ea typeface="新細明體" charset="0"/>
                <a:cs typeface="新細明體" charset="0"/>
              </a:rPr>
              <a:t>死海古卷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219825"/>
            <a:ext cx="9139238" cy="665163"/>
          </a:xfrm>
          <a:prstGeom prst="rect">
            <a:avLst/>
          </a:prstGeom>
          <a:solidFill>
            <a:srgbClr val="02010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博士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 •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新加坡神学院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Bi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33886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coastof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3726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 descr="Medium wood"/>
          <p:cNvSpPr>
            <a:spLocks noGrp="1" noRot="1" noChangeArrowheads="1"/>
          </p:cNvSpPr>
          <p:nvPr>
            <p:ph type="title"/>
          </p:nvPr>
        </p:nvSpPr>
        <p:spPr>
          <a:xfrm>
            <a:off x="4716463" y="762000"/>
            <a:ext cx="4427537" cy="685800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盐海的渡假胜地</a:t>
            </a:r>
            <a:r>
              <a:rPr lang="en-US" altLang="zh-CN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4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floating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1676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在地球上含盐最高之地</a:t>
            </a:r>
            <a:endParaRPr lang="zh-TW" altLang="en-US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48263" y="873125"/>
            <a:ext cx="37449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盐的含量是海水的六倍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27%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固体与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7%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盐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可軽易浮在水上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因没有出口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5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DSC0061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我也很享受</a:t>
            </a:r>
            <a:r>
              <a:rPr lang="en-US" altLang="zh-CN" sz="54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!</a:t>
            </a:r>
            <a:endParaRPr lang="en-US" altLang="zh-TW" sz="5400" dirty="0">
              <a:solidFill>
                <a:srgbClr val="000000"/>
              </a:solidFill>
              <a:effectLst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76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6841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死海泥浆</a:t>
            </a:r>
            <a:endParaRPr lang="zh-TW" altLang="en-US" sz="60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65538" name="Picture 4" descr="mudmen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219200"/>
            <a:ext cx="38401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24400"/>
            <a:ext cx="495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>
                <a:latin typeface="Garamond" charset="0"/>
                <a:ea typeface="SimSun" charset="0"/>
                <a:cs typeface="SimSun" charset="0"/>
              </a:rPr>
              <a:t>(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他们说</a:t>
            </a:r>
            <a:r>
              <a:rPr lang="en-US" altLang="zh-CN" b="1">
                <a:latin typeface="Garamond" charset="0"/>
                <a:ea typeface="SimSun" charset="0"/>
                <a:cs typeface="SimSun" charset="0"/>
              </a:rPr>
              <a:t>)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对皮肤很有益处</a:t>
            </a:r>
            <a:endParaRPr lang="zh-TW" altLang="en-US" b="1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31077" name="Picture 5" descr="deadseamudm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37343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Rectangle 6"/>
          <p:cNvSpPr>
            <a:spLocks noChangeArrowheads="1"/>
          </p:cNvSpPr>
          <p:nvPr/>
        </p:nvSpPr>
        <p:spPr bwMode="auto">
          <a:xfrm>
            <a:off x="4427538" y="5373688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你不可以涂太多</a:t>
            </a:r>
            <a:endParaRPr kumimoji="0" lang="zh-TW" alt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DSC0062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2004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Rick, Randall, Tim</a:t>
            </a:r>
            <a:br>
              <a:rPr lang="en-US" altLang="zh-TW" sz="4000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雷克，琅迪，丁丁</a:t>
            </a:r>
            <a:endParaRPr lang="zh-TW" altLang="en-US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48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DSC0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2971800" cy="2057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有一些麻麻的感觉，但对皮肤很好</a:t>
            </a:r>
            <a:r>
              <a:rPr lang="en-US" altLang="zh-TW" sz="2400">
                <a:latin typeface="Garamond" charset="0"/>
                <a:ea typeface="新細明體" charset="0"/>
                <a:cs typeface="新細明體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709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DSC0062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715000"/>
            <a:ext cx="411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非常的愉快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2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05038"/>
            <a:ext cx="4419600" cy="465296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4800" b="1"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  <a:endParaRPr lang="en-US" altLang="zh-TW" sz="4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3730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03575" y="0"/>
            <a:ext cx="5940425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死海纸卷的历史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3000" y="0"/>
            <a:ext cx="4191000" cy="17065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死海纸卷的历史</a:t>
            </a:r>
            <a:endParaRPr lang="en-US" altLang="zh-TW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5778" name="Picture 4" descr="Community Ru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905000"/>
            <a:ext cx="4352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43400" y="2590800"/>
            <a:ext cx="3429000" cy="4267200"/>
            <a:chOff x="2736" y="1632"/>
            <a:chExt cx="2160" cy="2688"/>
          </a:xfrm>
        </p:grpSpPr>
        <p:pic>
          <p:nvPicPr>
            <p:cNvPr id="75782" name="Picture 6" descr="Bar Kochba Letter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32"/>
              <a:ext cx="182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303" name="Line 7"/>
            <p:cNvSpPr>
              <a:spLocks noChangeShapeType="1"/>
            </p:cNvSpPr>
            <p:nvPr/>
          </p:nvSpPr>
          <p:spPr bwMode="auto">
            <a:xfrm>
              <a:off x="4512" y="3408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itchFamily="-112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83306" name="Rectangle 10"/>
          <p:cNvSpPr>
            <a:spLocks noChangeArrowheads="1"/>
          </p:cNvSpPr>
          <p:nvPr/>
        </p:nvSpPr>
        <p:spPr bwMode="auto">
          <a:xfrm>
            <a:off x="0" y="404813"/>
            <a:ext cx="4284663" cy="584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1947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年，七个纸卷被发现了，并且迅速被出版了。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Bar Kochba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信件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(1952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1960-61)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(1947-1956)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年有上百纸卷和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15,000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个片段随后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出現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。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0" name="Rectangle 8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Tough Work!</a:t>
            </a:r>
          </a:p>
        </p:txBody>
      </p:sp>
      <p:pic>
        <p:nvPicPr>
          <p:cNvPr id="77826" name="Picture 6" descr="DSS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3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9925" y="260350"/>
            <a:ext cx="2124075" cy="292417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经常要将纸卷放在小山丘是不容易的事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5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0">
                <a:latin typeface="Garamond" charset="0"/>
                <a:ea typeface="SimSun" charset="0"/>
                <a:cs typeface="SimSun" charset="0"/>
              </a:rPr>
              <a:t>死海的位置</a:t>
            </a:r>
            <a:endParaRPr lang="zh-TW" altLang="en-US" sz="5400" b="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852738"/>
            <a:ext cx="3159125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    </a:t>
            </a:r>
            <a:r>
              <a:rPr kumimoji="0" lang="zh-CN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大海</a:t>
            </a:r>
            <a:endParaRPr kumimoji="0" lang="zh-TW" altLang="en-US" sz="48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943600" y="1492250"/>
            <a:ext cx="357505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加利利海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5791200" y="3397250"/>
            <a:ext cx="2743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约旦河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43600" y="4921250"/>
            <a:ext cx="18288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盐海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/>
            <a:ahLst/>
            <a:cxnLst>
              <a:cxn ang="0">
                <a:pos x="66" y="0"/>
              </a:cxn>
              <a:cxn ang="0">
                <a:pos x="59" y="294"/>
              </a:cxn>
              <a:cxn ang="0">
                <a:pos x="53" y="505"/>
              </a:cxn>
              <a:cxn ang="0">
                <a:pos x="27" y="563"/>
              </a:cxn>
              <a:cxn ang="0">
                <a:pos x="59" y="780"/>
              </a:cxn>
              <a:cxn ang="0">
                <a:pos x="53" y="985"/>
              </a:cxn>
              <a:cxn ang="0">
                <a:pos x="2" y="1158"/>
              </a:cxn>
              <a:cxn ang="0">
                <a:pos x="8" y="1267"/>
              </a:cxn>
              <a:cxn ang="0">
                <a:pos x="34" y="1305"/>
              </a:cxn>
              <a:cxn ang="0">
                <a:pos x="47" y="1324"/>
              </a:cxn>
              <a:cxn ang="0">
                <a:pos x="34" y="1478"/>
              </a:cxn>
              <a:cxn ang="0">
                <a:pos x="40" y="1529"/>
              </a:cxn>
              <a:cxn ang="0">
                <a:pos x="53" y="1548"/>
              </a:cxn>
              <a:cxn ang="0">
                <a:pos x="59" y="1702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/>
            <a:ahLst/>
            <a:cxnLst>
              <a:cxn ang="0">
                <a:pos x="110" y="332"/>
              </a:cxn>
              <a:cxn ang="0">
                <a:pos x="126" y="335"/>
              </a:cxn>
              <a:cxn ang="0">
                <a:pos x="140" y="324"/>
              </a:cxn>
              <a:cxn ang="0">
                <a:pos x="165" y="303"/>
              </a:cxn>
              <a:cxn ang="0">
                <a:pos x="174" y="294"/>
              </a:cxn>
              <a:cxn ang="0">
                <a:pos x="182" y="281"/>
              </a:cxn>
              <a:cxn ang="0">
                <a:pos x="184" y="275"/>
              </a:cxn>
              <a:cxn ang="0">
                <a:pos x="197" y="218"/>
              </a:cxn>
              <a:cxn ang="0">
                <a:pos x="194" y="182"/>
              </a:cxn>
              <a:cxn ang="0">
                <a:pos x="201" y="149"/>
              </a:cxn>
              <a:cxn ang="0">
                <a:pos x="209" y="84"/>
              </a:cxn>
              <a:cxn ang="0">
                <a:pos x="202" y="60"/>
              </a:cxn>
              <a:cxn ang="0">
                <a:pos x="194" y="42"/>
              </a:cxn>
              <a:cxn ang="0">
                <a:pos x="186" y="30"/>
              </a:cxn>
              <a:cxn ang="0">
                <a:pos x="180" y="23"/>
              </a:cxn>
              <a:cxn ang="0">
                <a:pos x="146" y="0"/>
              </a:cxn>
              <a:cxn ang="0">
                <a:pos x="105" y="13"/>
              </a:cxn>
              <a:cxn ang="0">
                <a:pos x="95" y="17"/>
              </a:cxn>
              <a:cxn ang="0">
                <a:pos x="86" y="38"/>
              </a:cxn>
              <a:cxn ang="0">
                <a:pos x="75" y="45"/>
              </a:cxn>
              <a:cxn ang="0">
                <a:pos x="32" y="56"/>
              </a:cxn>
              <a:cxn ang="0">
                <a:pos x="23" y="67"/>
              </a:cxn>
              <a:cxn ang="0">
                <a:pos x="11" y="81"/>
              </a:cxn>
              <a:cxn ang="0">
                <a:pos x="6" y="87"/>
              </a:cxn>
              <a:cxn ang="0">
                <a:pos x="0" y="104"/>
              </a:cxn>
              <a:cxn ang="0">
                <a:pos x="8" y="133"/>
              </a:cxn>
              <a:cxn ang="0">
                <a:pos x="17" y="164"/>
              </a:cxn>
              <a:cxn ang="0">
                <a:pos x="26" y="176"/>
              </a:cxn>
              <a:cxn ang="0">
                <a:pos x="35" y="188"/>
              </a:cxn>
              <a:cxn ang="0">
                <a:pos x="51" y="213"/>
              </a:cxn>
              <a:cxn ang="0">
                <a:pos x="62" y="224"/>
              </a:cxn>
              <a:cxn ang="0">
                <a:pos x="69" y="231"/>
              </a:cxn>
              <a:cxn ang="0">
                <a:pos x="75" y="248"/>
              </a:cxn>
              <a:cxn ang="0">
                <a:pos x="80" y="258"/>
              </a:cxn>
              <a:cxn ang="0">
                <a:pos x="86" y="272"/>
              </a:cxn>
              <a:cxn ang="0">
                <a:pos x="94" y="294"/>
              </a:cxn>
              <a:cxn ang="0">
                <a:pos x="100" y="306"/>
              </a:cxn>
              <a:cxn ang="0">
                <a:pos x="106" y="321"/>
              </a:cxn>
              <a:cxn ang="0">
                <a:pos x="110" y="332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9706" name="Freeform 10"/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/>
            <a:ahLst/>
            <a:cxnLst>
              <a:cxn ang="0">
                <a:pos x="253" y="5"/>
              </a:cxn>
              <a:cxn ang="0">
                <a:pos x="201" y="59"/>
              </a:cxn>
              <a:cxn ang="0">
                <a:pos x="189" y="75"/>
              </a:cxn>
              <a:cxn ang="0">
                <a:pos x="153" y="126"/>
              </a:cxn>
              <a:cxn ang="0">
                <a:pos x="121" y="225"/>
              </a:cxn>
              <a:cxn ang="0">
                <a:pos x="77" y="302"/>
              </a:cxn>
              <a:cxn ang="0">
                <a:pos x="73" y="421"/>
              </a:cxn>
              <a:cxn ang="0">
                <a:pos x="48" y="625"/>
              </a:cxn>
              <a:cxn ang="0">
                <a:pos x="61" y="715"/>
              </a:cxn>
              <a:cxn ang="0">
                <a:pos x="25" y="971"/>
              </a:cxn>
              <a:cxn ang="0">
                <a:pos x="35" y="1109"/>
              </a:cxn>
              <a:cxn ang="0">
                <a:pos x="64" y="1166"/>
              </a:cxn>
              <a:cxn ang="0">
                <a:pos x="93" y="1281"/>
              </a:cxn>
              <a:cxn ang="0">
                <a:pos x="243" y="1317"/>
              </a:cxn>
              <a:cxn ang="0">
                <a:pos x="272" y="1256"/>
              </a:cxn>
              <a:cxn ang="0">
                <a:pos x="288" y="1208"/>
              </a:cxn>
              <a:cxn ang="0">
                <a:pos x="259" y="1185"/>
              </a:cxn>
              <a:cxn ang="0">
                <a:pos x="281" y="1160"/>
              </a:cxn>
              <a:cxn ang="0">
                <a:pos x="297" y="1093"/>
              </a:cxn>
              <a:cxn ang="0">
                <a:pos x="272" y="1077"/>
              </a:cxn>
              <a:cxn ang="0">
                <a:pos x="214" y="1038"/>
              </a:cxn>
              <a:cxn ang="0">
                <a:pos x="160" y="997"/>
              </a:cxn>
              <a:cxn ang="0">
                <a:pos x="131" y="977"/>
              </a:cxn>
              <a:cxn ang="0">
                <a:pos x="185" y="894"/>
              </a:cxn>
              <a:cxn ang="0">
                <a:pos x="227" y="830"/>
              </a:cxn>
              <a:cxn ang="0">
                <a:pos x="253" y="789"/>
              </a:cxn>
              <a:cxn ang="0">
                <a:pos x="249" y="840"/>
              </a:cxn>
              <a:cxn ang="0">
                <a:pos x="275" y="885"/>
              </a:cxn>
              <a:cxn ang="0">
                <a:pos x="320" y="747"/>
              </a:cxn>
              <a:cxn ang="0">
                <a:pos x="371" y="561"/>
              </a:cxn>
              <a:cxn ang="0">
                <a:pos x="326" y="475"/>
              </a:cxn>
              <a:cxn ang="0">
                <a:pos x="361" y="193"/>
              </a:cxn>
              <a:cxn ang="0">
                <a:pos x="393" y="149"/>
              </a:cxn>
              <a:cxn ang="0">
                <a:pos x="342" y="27"/>
              </a:cxn>
              <a:cxn ang="0">
                <a:pos x="317" y="14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29711" name="Line 15"/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+mn-cs"/>
            </a:endParaRP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215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公里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(135</a:t>
            </a:r>
            <a:r>
              <a:rPr kumimoji="0" lang="zh-TW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哩</a:t>
            </a: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26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3" grpId="0" animBg="1"/>
      <p:bldP spid="297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438400" y="274638"/>
            <a:ext cx="6629400" cy="109696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Near Impossible Work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30480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latin typeface="Garamond" charset="0"/>
                <a:ea typeface="SimSun" charset="0"/>
                <a:cs typeface="SimSun" charset="0"/>
              </a:rPr>
              <a:t>有时它是被隐藏在不可能的位置附近</a:t>
            </a:r>
            <a:r>
              <a:rPr lang="en-US" altLang="zh-CN" sz="4000" b="1">
                <a:latin typeface="Garamond" charset="0"/>
                <a:ea typeface="SimSun" charset="0"/>
                <a:cs typeface="SimSun" charset="0"/>
              </a:rPr>
              <a:t>!</a:t>
            </a:r>
            <a:endParaRPr lang="en-US" altLang="zh-TW" sz="40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79875" name="Picture 4" descr="DS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0"/>
            <a:ext cx="5053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81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11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060575"/>
            <a:ext cx="4392612" cy="47974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有些紙卷的片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段被分配到约翰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Strugnell 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和他的学者小团队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中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鑑定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與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评估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81923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6685" name="Rectangle 13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4724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纸卷</a:t>
            </a:r>
            <a:r>
              <a:rPr lang="zh-TW" altLang="en-US" sz="6000">
                <a:latin typeface="Garamond" charset="0"/>
                <a:ea typeface="SimSun" charset="0"/>
                <a:cs typeface="SimSun" charset="0"/>
              </a:rPr>
              <a:t>的鑑定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79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7" descr="de Va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943100"/>
            <a:ext cx="5102225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24400" y="152400"/>
            <a:ext cx="3962400" cy="8683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Strugnells</a:t>
            </a: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之 團隊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0563" y="1268413"/>
            <a:ext cx="4427537" cy="619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他们有专利权观看</a:t>
            </a:r>
            <a:r>
              <a:rPr lang="zh-TW" altLang="en-US" sz="2800" b="1">
                <a:latin typeface="Garamond" charset="0"/>
                <a:ea typeface="SimSun" charset="0"/>
                <a:cs typeface="SimSun" charset="0"/>
              </a:rPr>
              <a:t>紙卷的片</a:t>
            </a: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段</a:t>
            </a:r>
            <a:endParaRPr lang="en-US" altLang="zh-TW" sz="2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83972" name="Picture 9" descr="Peusc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1371600"/>
            <a:ext cx="4516438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90" name="Text Box 14"/>
          <p:cNvSpPr txBox="1">
            <a:spLocks noChangeArrowheads="1"/>
          </p:cNvSpPr>
          <p:nvPr/>
        </p:nvSpPr>
        <p:spPr bwMode="auto">
          <a:xfrm>
            <a:off x="0" y="2708275"/>
            <a:ext cx="42545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Talmon, Puech, Greenfield</a:t>
            </a:r>
          </a:p>
        </p:txBody>
      </p:sp>
      <p:sp>
        <p:nvSpPr>
          <p:cNvPr id="152591" name="Text Box 15"/>
          <p:cNvSpPr txBox="1">
            <a:spLocks noChangeArrowheads="1"/>
          </p:cNvSpPr>
          <p:nvPr/>
        </p:nvSpPr>
        <p:spPr bwMode="auto">
          <a:xfrm>
            <a:off x="4772025" y="6305550"/>
            <a:ext cx="3954463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De Vaux, Milik, Harding</a:t>
            </a:r>
          </a:p>
        </p:txBody>
      </p:sp>
      <p:pic>
        <p:nvPicPr>
          <p:cNvPr id="83975" name="Picture 4" descr="Yad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1910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76275" y="6119813"/>
            <a:ext cx="1958975" cy="5191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Yigal Yadin</a:t>
            </a:r>
          </a:p>
        </p:txBody>
      </p:sp>
    </p:spTree>
    <p:extLst>
      <p:ext uri="{BB962C8B-B14F-4D97-AF65-F5344CB8AC3E}">
        <p14:creationId xmlns:p14="http://schemas.microsoft.com/office/powerpoint/2010/main" val="280114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Young Strugn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0"/>
            <a:ext cx="4243387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4267200" cy="304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TW" altLang="en-US" sz="3600" b="1">
                <a:latin typeface="Garamond" charset="0"/>
                <a:ea typeface="新細明體" charset="0"/>
                <a:cs typeface="新細明體" charset="0"/>
              </a:rPr>
              <a:t>約翰</a:t>
            </a:r>
            <a:r>
              <a:rPr lang="en-US" altLang="zh-TW" sz="3600" b="1">
                <a:latin typeface="Garamond" charset="0"/>
                <a:ea typeface="新細明體" charset="0"/>
                <a:cs typeface="新細明體" charset="0"/>
              </a:rPr>
              <a:t>Strugnell </a:t>
            </a:r>
            <a:r>
              <a:rPr lang="zh-TW" altLang="en-US" sz="3600" b="1">
                <a:latin typeface="Garamond" charset="0"/>
                <a:ea typeface="新細明體" charset="0"/>
                <a:cs typeface="新細明體" charset="0"/>
              </a:rPr>
              <a:t>學者小團隊中紙卷的片段未現約</a:t>
            </a:r>
            <a:r>
              <a:rPr lang="en-US" altLang="zh-TW" sz="3600" b="1">
                <a:latin typeface="Garamond" charset="0"/>
                <a:ea typeface="新細明體" charset="0"/>
                <a:cs typeface="新細明體" charset="0"/>
              </a:rPr>
              <a:t>40 </a:t>
            </a:r>
            <a:r>
              <a:rPr lang="zh-TW" altLang="en-US" sz="3600" b="1">
                <a:latin typeface="Garamond" charset="0"/>
                <a:ea typeface="新細明體" charset="0"/>
                <a:cs typeface="新細明體" charset="0"/>
              </a:rPr>
              <a:t>年・</a:t>
            </a: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9749" name="Picture 5" descr="Strugnel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068638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6" descr="Strugnel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1905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1" name="Picture 7" descr="Strugne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9754" name="Rectangle 10"/>
          <p:cNvSpPr>
            <a:spLocks noChangeArrowheads="1"/>
          </p:cNvSpPr>
          <p:nvPr/>
        </p:nvSpPr>
        <p:spPr bwMode="auto">
          <a:xfrm>
            <a:off x="179388" y="36449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沒有一位是猶太學者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9755" name="Rectangle 11"/>
          <p:cNvSpPr>
            <a:spLocks noChangeArrowheads="1"/>
          </p:cNvSpPr>
          <p:nvPr/>
        </p:nvSpPr>
        <p:spPr bwMode="auto">
          <a:xfrm>
            <a:off x="250825" y="5084763"/>
            <a:ext cx="434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同時</a:t>
            </a: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, Strugnell 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變老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9756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791200" cy="9144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曾經是如此慢長的工作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63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9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9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59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build="p" bldLvl="2" autoUpdateAnimBg="0" advAuto="0"/>
      <p:bldP spid="159754" grpId="0" build="p" bldLvl="2" autoUpdateAnimBg="0"/>
      <p:bldP spid="15975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82" name="Picture 14" descr="DSS00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8200"/>
            <a:ext cx="4286250" cy="601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8" name="A2B14FD9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9" name="34B0D956.WA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7" descr="Sha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838200"/>
            <a:ext cx="2371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D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1857">
            <a:off x="-228600" y="533400"/>
            <a:ext cx="6129338" cy="911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750" y="0"/>
            <a:ext cx="8229600" cy="8683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Hershel Shanks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在酒吧中的報怨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pic>
        <p:nvPicPr>
          <p:cNvPr id="160773" name="Picture 5" descr="DSS0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3790950"/>
            <a:ext cx="6411912" cy="878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6" descr="DSS0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1816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j0318444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400"/>
            <a:ext cx="16002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</p:spTree>
    <p:extLst>
      <p:ext uri="{BB962C8B-B14F-4D97-AF65-F5344CB8AC3E}">
        <p14:creationId xmlns:p14="http://schemas.microsoft.com/office/powerpoint/2010/main" val="2797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0" y="0"/>
            <a:ext cx="4572000" cy="19812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什麼事發生在</a:t>
            </a: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Strugnell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身上呢</a:t>
            </a: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?</a:t>
            </a:r>
            <a:endParaRPr lang="en-US" altLang="zh-TW" sz="48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8727" name="Picture 7" descr="Strugn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981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8" descr="T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28800"/>
            <a:ext cx="34401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174</a:t>
            </a: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179388" y="765175"/>
            <a:ext cx="4419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</a:t>
            </a:r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1990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年</a:t>
            </a:r>
            <a:r>
              <a:rPr kumimoji="0" lang="en-US" altLang="zh-TW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Strugnell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 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被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以色列谴责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與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被开除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。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Emmanuel Tov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取代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Strugnell ,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他扩展翻译队至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8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个国家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70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位学者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其中包括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13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名妇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女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9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8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58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福音派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DSS </a:t>
            </a: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学者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85925"/>
            <a:ext cx="4495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马丁</a:t>
            </a:r>
            <a:r>
              <a:rPr lang="zh-CN" altLang="en-US" b="1">
                <a:latin typeface="Garamond" charset="0"/>
                <a:ea typeface="ヒラギノ角ゴ ProN W3" charset="0"/>
                <a:cs typeface="ヒラギノ角ゴ ProN W3" charset="0"/>
              </a:rPr>
              <a:t>・</a:t>
            </a: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艾伯格让真相显露出来</a:t>
            </a:r>
            <a:endParaRPr lang="en-US" altLang="zh-TW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51556" name="Picture 4" descr="Eva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1828800"/>
            <a:ext cx="40703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343400" y="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438400" y="3133725"/>
            <a:ext cx="4681538" cy="3876675"/>
            <a:chOff x="2811" y="0"/>
            <a:chExt cx="2949" cy="2442"/>
          </a:xfrm>
        </p:grpSpPr>
        <p:pic>
          <p:nvPicPr>
            <p:cNvPr id="92168" name="Picture 6" descr="Abeg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" y="0"/>
              <a:ext cx="2949" cy="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0" name="Rectangle 8"/>
            <p:cNvSpPr>
              <a:spLocks noChangeArrowheads="1"/>
            </p:cNvSpPr>
            <p:nvPr/>
          </p:nvSpPr>
          <p:spPr bwMode="auto">
            <a:xfrm>
              <a:off x="2832" y="0"/>
              <a:ext cx="1392" cy="1440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pic>
        <p:nvPicPr>
          <p:cNvPr id="151557" name="Picture 5" descr="Fli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52725"/>
            <a:ext cx="342900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175</a:t>
            </a:r>
          </a:p>
        </p:txBody>
      </p:sp>
    </p:spTree>
    <p:extLst>
      <p:ext uri="{BB962C8B-B14F-4D97-AF65-F5344CB8AC3E}">
        <p14:creationId xmlns:p14="http://schemas.microsoft.com/office/powerpoint/2010/main" val="10581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 descr="Qim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239000" y="274638"/>
            <a:ext cx="1981200" cy="12493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MMT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1268413"/>
            <a:ext cx="2057400" cy="17526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zh-TW" altLang="en-US" b="1">
                <a:latin typeface="Garamond" charset="0"/>
                <a:ea typeface="新細明體" charset="0"/>
                <a:cs typeface="新細明體" charset="0"/>
              </a:rPr>
              <a:t>唯一的信件在</a:t>
            </a:r>
            <a:r>
              <a:rPr lang="en-US" altLang="zh-TW" b="1">
                <a:latin typeface="Garamond" charset="0"/>
                <a:ea typeface="新細明體" charset="0"/>
                <a:cs typeface="新細明體" charset="0"/>
              </a:rPr>
              <a:t>Qumran</a:t>
            </a:r>
          </a:p>
        </p:txBody>
      </p:sp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2514600" y="3276600"/>
            <a:ext cx="7010400" cy="3810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2514600" y="3975100"/>
            <a:ext cx="6781800" cy="30813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•	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妥拉 的一些规范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" (Qimron)?</a:t>
            </a:r>
          </a:p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  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妥拉的一些法律規則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"?</a:t>
            </a:r>
          </a:p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  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律法的工作”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(Abegg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的翻译表示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这是证据为犹太拉比信仰有关救世之工作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保罗在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Galatians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争论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性的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反对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。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)</a:t>
            </a:r>
          </a:p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588" y="6400800"/>
            <a:ext cx="2417762" cy="51911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Elisha Qimron</a:t>
            </a: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2514600" y="3333750"/>
            <a:ext cx="645160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MIQSAT MA’ASE HA-TORAH</a:t>
            </a: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175</a:t>
            </a:r>
          </a:p>
        </p:txBody>
      </p:sp>
    </p:spTree>
    <p:extLst>
      <p:ext uri="{BB962C8B-B14F-4D97-AF65-F5344CB8AC3E}">
        <p14:creationId xmlns:p14="http://schemas.microsoft.com/office/powerpoint/2010/main" val="61340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0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05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05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0"/>
            <a:ext cx="8218488" cy="76835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重印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Shank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之有爭議性的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96258" name="Picture 4" descr="MM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685800"/>
            <a:ext cx="46005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5" descr="MMT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685800"/>
            <a:ext cx="4402137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96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71625"/>
            <a:ext cx="4791075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10" descr="Qum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1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Rectangle 5" descr="Green marble"/>
          <p:cNvSpPr>
            <a:spLocks noGrp="1" noRot="1" noChangeArrowheads="1"/>
          </p:cNvSpPr>
          <p:nvPr>
            <p:ph type="title"/>
          </p:nvPr>
        </p:nvSpPr>
        <p:spPr>
          <a:xfrm>
            <a:off x="3492500" y="333375"/>
            <a:ext cx="5029200" cy="715963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en-US" altLang="zh-CN" sz="54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 sz="5400">
                <a:effectLst>
                  <a:outerShdw blurRad="38100" dist="38100" dir="2700000" algn="tl">
                    <a:srgbClr val="DDDDDD"/>
                  </a:outerShdw>
                </a:effectLst>
                <a:latin typeface="Garamond" charset="0"/>
                <a:ea typeface="SimSun" charset="0"/>
                <a:cs typeface="SimSun" charset="0"/>
              </a:rPr>
              <a:t>废墟</a:t>
            </a:r>
            <a:endParaRPr lang="en-US" altLang="zh-TW" sz="5400">
              <a:effectLst>
                <a:outerShdw blurRad="38100" dist="38100" dir="2700000" algn="tl">
                  <a:srgbClr val="DDDDDD"/>
                </a:outerShdw>
              </a:effectLst>
              <a:latin typeface="Garamond" charset="0"/>
              <a:ea typeface="新細明體" charset="0"/>
              <a:cs typeface="新細明體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0" y="2667000"/>
            <a:ext cx="2286000" cy="4191000"/>
            <a:chOff x="0" y="1680"/>
            <a:chExt cx="1440" cy="2640"/>
          </a:xfrm>
        </p:grpSpPr>
        <p:pic>
          <p:nvPicPr>
            <p:cNvPr id="98309" name="Picture 12" descr="de Vaux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144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263" y="4052"/>
              <a:ext cx="7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2pPr>
              <a:lvl3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3pPr>
              <a:lvl4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4pPr>
              <a:lvl5pPr eaLnBrk="0" hangingPunct="0"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2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srgbClr val="E5E5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aramond" charset="0"/>
                  <a:ea typeface="新細明體" charset="0"/>
                  <a:cs typeface="新細明體" charset="0"/>
                </a:rPr>
                <a:t>De Vaux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701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FF0000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b="0">
                <a:latin typeface="Garamond" charset="0"/>
                <a:ea typeface="SimSun" charset="0"/>
                <a:cs typeface="SimSun" charset="0"/>
              </a:rPr>
              <a:t>南北的高度分隔</a:t>
            </a:r>
            <a:endParaRPr lang="zh-TW" altLang="en-US" b="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3132138" y="3644900"/>
            <a:ext cx="2209800" cy="1431925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约旦的纵谷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1600" y="274638"/>
            <a:ext cx="3581400" cy="3001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小区的公共地图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00354" name="Picture 4" descr="Qumran BAR (Sep94),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5" descr="Qumran BAR (Sep94), 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28876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 descr="Qumran BAR (Sep94), 3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19050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 descr="Qumran BAR (Sep94), 3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38800"/>
            <a:ext cx="167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179</a:t>
            </a:r>
          </a:p>
        </p:txBody>
      </p:sp>
      <p:pic>
        <p:nvPicPr>
          <p:cNvPr id="100359" name="Picture 10" descr="Qumran BAR (Sep94), 3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2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0"/>
            <a:ext cx="15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3" descr="Qumran BAR (Sep94), 3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67200"/>
            <a:ext cx="15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4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17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038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4" name="Picture 18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5" name="Picture 19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6" name="Picture 20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7" name="Picture 21" descr="Qumran BAR (Sep94), 3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96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 descr="Qumra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0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33375"/>
            <a:ext cx="4648200" cy="838200"/>
          </a:xfrm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Qumran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发现的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66924" name="Picture 12" descr="Inkwell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5811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3" descr="T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0"/>
            <a:ext cx="27987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0" name="Picture 8" descr="Qumra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1" descr="Qumran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62200"/>
            <a:ext cx="21336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4" descr="Qumran BAR (Sep94), 3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9256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7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49" name="Group 7"/>
          <p:cNvGrpSpPr>
            <a:grpSpLocks/>
          </p:cNvGrpSpPr>
          <p:nvPr/>
        </p:nvGrpSpPr>
        <p:grpSpPr bwMode="auto">
          <a:xfrm>
            <a:off x="0" y="1447800"/>
            <a:ext cx="9144000" cy="5059363"/>
            <a:chOff x="0" y="1133"/>
            <a:chExt cx="5760" cy="3187"/>
          </a:xfrm>
        </p:grpSpPr>
        <p:pic>
          <p:nvPicPr>
            <p:cNvPr id="104458" name="Picture 4" descr="Qumr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3"/>
              <a:ext cx="5760" cy="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5" name="Rectangle 5"/>
            <p:cNvSpPr>
              <a:spLocks noChangeArrowheads="1"/>
            </p:cNvSpPr>
            <p:nvPr/>
          </p:nvSpPr>
          <p:spPr bwMode="auto">
            <a:xfrm>
              <a:off x="3024" y="3744"/>
              <a:ext cx="2736" cy="57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22886" name="Rectangle 6"/>
            <p:cNvSpPr>
              <a:spLocks noChangeArrowheads="1"/>
            </p:cNvSpPr>
            <p:nvPr/>
          </p:nvSpPr>
          <p:spPr bwMode="auto">
            <a:xfrm>
              <a:off x="0" y="3936"/>
              <a:ext cx="1536" cy="38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pic>
        <p:nvPicPr>
          <p:cNvPr id="122891" name="Picture 11" descr="Qumran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998"/>
          <a:stretch>
            <a:fillRect/>
          </a:stretch>
        </p:blipFill>
        <p:spPr bwMode="auto">
          <a:xfrm>
            <a:off x="2633663" y="6059488"/>
            <a:ext cx="1676400" cy="30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0" y="76200"/>
            <a:ext cx="5867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Qumran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的小区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 rot="2447679" flipH="1" flipV="1">
            <a:off x="3276600" y="4016375"/>
            <a:ext cx="900113" cy="319088"/>
          </a:xfrm>
          <a:prstGeom prst="parallelogram">
            <a:avLst>
              <a:gd name="adj" fmla="val 70522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122890" name="Picture 10" descr="Qumran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45088"/>
            <a:ext cx="1795463" cy="12557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2" name="Picture 12" descr="Qumran000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4419600"/>
            <a:ext cx="1346200" cy="1981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3" name="Picture 13" descr="Qumran000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1163638" cy="24384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94" name="Line 14"/>
          <p:cNvSpPr>
            <a:spLocks noChangeShapeType="1"/>
          </p:cNvSpPr>
          <p:nvPr/>
        </p:nvSpPr>
        <p:spPr bwMode="auto">
          <a:xfrm flipH="1" flipV="1">
            <a:off x="4267200" y="4343400"/>
            <a:ext cx="3352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itchFamily="-112" charset="0"/>
              <a:ea typeface="ＭＳ Ｐゴシック" charset="0"/>
              <a:cs typeface="+mn-cs"/>
            </a:endParaRP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179</a:t>
            </a:r>
          </a:p>
        </p:txBody>
      </p:sp>
    </p:spTree>
    <p:extLst>
      <p:ext uri="{BB962C8B-B14F-4D97-AF65-F5344CB8AC3E}">
        <p14:creationId xmlns:p14="http://schemas.microsoft.com/office/powerpoint/2010/main" val="23605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9" name="Picture 25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誰是苦修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信徒呢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0" y="914400"/>
            <a:ext cx="3962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En Gedi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北部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(Pliny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之长辈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  <p:sp>
        <p:nvSpPr>
          <p:cNvPr id="106502" name="Text Box 28"/>
          <p:cNvSpPr txBox="1">
            <a:spLocks noChangeArrowheads="1"/>
          </p:cNvSpPr>
          <p:nvPr/>
        </p:nvSpPr>
        <p:spPr bwMode="auto">
          <a:xfrm>
            <a:off x="152400" y="2289175"/>
            <a:ext cx="6096000" cy="44735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“”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在死海的西边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但超出沿海的有毒发散作用的范围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是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苦修派信徒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的孤零零部落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不是卓越的在在全世界的所有其它部落之外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因为它没有妇女和放弃了所有性欲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有金钱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和有唯一棕榈树为公司。难民人群天天被吸收对一个相等的数字由许多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的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人疲倦于生活和被驾驶的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thither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由时运波浪采取他们的方式。因而通过数以万计年龄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(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难以置信关系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),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没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有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人是出生生活在永远的种族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;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很多产的为他们的好处是生活的其它人的疲倦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!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说谎在他们之下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[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苦修派信徒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]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以前是镇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En Gedi (Pliny, 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自然历史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新細明體" charset="0"/>
                <a:cs typeface="新細明體" charset="0"/>
              </a:rPr>
              <a:t>2)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1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ds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500" y="381000"/>
            <a:ext cx="5143500" cy="6858000"/>
          </a:xfrm>
        </p:spPr>
      </p:pic>
      <p:sp>
        <p:nvSpPr>
          <p:cNvPr id="26521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誰是苦修派信徒</a:t>
            </a:r>
            <a:r>
              <a:rPr lang="en-US" altLang="zh-TW" sz="48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grpSp>
        <p:nvGrpSpPr>
          <p:cNvPr id="108548" name="Group 5"/>
          <p:cNvGrpSpPr>
            <a:grpSpLocks/>
          </p:cNvGrpSpPr>
          <p:nvPr/>
        </p:nvGrpSpPr>
        <p:grpSpPr bwMode="auto">
          <a:xfrm>
            <a:off x="1066800" y="5105400"/>
            <a:ext cx="3124200" cy="1752600"/>
            <a:chOff x="1008" y="3216"/>
            <a:chExt cx="1968" cy="1104"/>
          </a:xfrm>
        </p:grpSpPr>
        <p:pic>
          <p:nvPicPr>
            <p:cNvPr id="108551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265224" name="Rectangle 8"/>
          <p:cNvSpPr>
            <a:spLocks noChangeArrowheads="1"/>
          </p:cNvSpPr>
          <p:nvPr/>
        </p:nvSpPr>
        <p:spPr bwMode="auto">
          <a:xfrm>
            <a:off x="179388" y="1412875"/>
            <a:ext cx="38592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En Gedi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北部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(Pliny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之长辈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   是沒有婚姻的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(Josephus)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zh-TW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41263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Esse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6294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誰是苦修派信徒</a:t>
            </a: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667000" y="43434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990600" y="4800600"/>
            <a:ext cx="3124200" cy="1752600"/>
            <a:chOff x="1008" y="3216"/>
            <a:chExt cx="1968" cy="1104"/>
          </a:xfrm>
        </p:grpSpPr>
        <p:pic>
          <p:nvPicPr>
            <p:cNvPr id="110600" name="Picture 6" descr="Qumran00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216"/>
              <a:ext cx="196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9" name="Rectangle 7"/>
            <p:cNvSpPr>
              <a:spLocks noChangeArrowheads="1"/>
            </p:cNvSpPr>
            <p:nvPr/>
          </p:nvSpPr>
          <p:spPr bwMode="auto">
            <a:xfrm>
              <a:off x="2112" y="3216"/>
              <a:ext cx="864" cy="24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0" y="914400"/>
            <a:ext cx="4038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En Gedi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北部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(Pliny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之长辈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没有婚姻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(Josephus)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缮写经文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宗派文字</a:t>
            </a:r>
            <a:endParaRPr kumimoji="0" lang="zh-TW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72042" name="Picture 10" descr="Inkwell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5138" y="3505200"/>
            <a:ext cx="2405062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9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</p:spTree>
    <p:extLst>
      <p:ext uri="{BB962C8B-B14F-4D97-AF65-F5344CB8AC3E}">
        <p14:creationId xmlns:p14="http://schemas.microsoft.com/office/powerpoint/2010/main" val="16396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2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20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2743200" cy="48768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endParaRPr lang="en-US" altLang="zh-TW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大祭司的腐败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848600" cy="9144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SimSun" charset="0"/>
                <a:cs typeface="SimSun" charset="0"/>
              </a:rPr>
              <a:t>为什么苦修信徒派形成了</a:t>
            </a:r>
            <a:r>
              <a:rPr lang="en-US" altLang="zh-CN" sz="4800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12643" name="Picture 5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41388"/>
            <a:ext cx="624840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0" y="4941888"/>
            <a:ext cx="64770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新约时代的亚那和该亚法继续了贾森和文尼那腐败行为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(175 BC)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。如此在西蒙王朝期间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(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公元前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143-135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年間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)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，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苦修信徒退隐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在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沙漠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中。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67, 180</a:t>
            </a:r>
          </a:p>
        </p:txBody>
      </p:sp>
    </p:spTree>
    <p:extLst>
      <p:ext uri="{BB962C8B-B14F-4D97-AF65-F5344CB8AC3E}">
        <p14:creationId xmlns:p14="http://schemas.microsoft.com/office/powerpoint/2010/main" val="497991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4" descr="Arr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71800" y="4724400"/>
            <a:ext cx="6172200" cy="2133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彼得与腐败</a:t>
            </a:r>
            <a:r>
              <a:rPr lang="zh-TW" altLang="en-US">
                <a:latin typeface="Garamond" charset="0"/>
                <a:ea typeface="SimSun" charset="0"/>
                <a:cs typeface="SimSun" charset="0"/>
              </a:rPr>
              <a:t>的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祭司</a:t>
            </a:r>
            <a:r>
              <a:rPr lang="zh-TW" altLang="en-US">
                <a:latin typeface="Garamond" charset="0"/>
                <a:ea typeface="SimSun" charset="0"/>
                <a:cs typeface="SimSun" charset="0"/>
              </a:rPr>
              <a:t>在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作战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, 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但那苦修</a:t>
            </a:r>
            <a:r>
              <a:rPr lang="zh-TW" altLang="en-US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信徒呢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...</a:t>
            </a:r>
            <a:r>
              <a:rPr lang="en-US" altLang="zh-TW">
                <a:latin typeface="Garamond" charset="0"/>
                <a:ea typeface="SimSun" charset="0"/>
                <a:cs typeface="SimSun" charset="0"/>
              </a:rPr>
              <a:t>?</a:t>
            </a:r>
          </a:p>
        </p:txBody>
      </p:sp>
      <p:pic>
        <p:nvPicPr>
          <p:cNvPr id="146437" name="Picture 5" descr="Ar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362200" cy="2667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6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2" descr="7 Judea Citi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921625" cy="581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7" name="AutoShape 15"/>
          <p:cNvSpPr>
            <a:spLocks noChangeArrowheads="1"/>
          </p:cNvSpPr>
          <p:nvPr/>
        </p:nvSpPr>
        <p:spPr bwMode="auto">
          <a:xfrm rot="5400000">
            <a:off x="5295900" y="2476500"/>
            <a:ext cx="5410200" cy="2286000"/>
          </a:xfrm>
          <a:prstGeom prst="wedgeRectCallout">
            <a:avLst>
              <a:gd name="adj1" fmla="val 6306"/>
              <a:gd name="adj2" fmla="val 71250"/>
            </a:avLst>
          </a:prstGeom>
          <a:solidFill>
            <a:srgbClr val="0033CC"/>
          </a:soli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82286" name="AutoShape 14"/>
          <p:cNvSpPr>
            <a:spLocks noChangeArrowheads="1"/>
          </p:cNvSpPr>
          <p:nvPr/>
        </p:nvSpPr>
        <p:spPr bwMode="auto">
          <a:xfrm rot="10800000">
            <a:off x="0" y="2971800"/>
            <a:ext cx="5105400" cy="4038600"/>
          </a:xfrm>
          <a:prstGeom prst="cloudCallout">
            <a:avLst>
              <a:gd name="adj1" fmla="val -53454"/>
              <a:gd name="adj2" fmla="val 26176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rot="10800000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8227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133600" y="0"/>
            <a:ext cx="7010400" cy="762000"/>
          </a:xfrm>
          <a:solidFill>
            <a:schemeClr val="bg2"/>
          </a:solidFill>
        </p:spPr>
        <p:txBody>
          <a:bodyPr/>
          <a:lstStyle/>
          <a:p>
            <a:pPr algn="l"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信徒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們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选择退隐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...</a:t>
            </a:r>
            <a:endParaRPr lang="en-US" altLang="zh-TW" sz="4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6858000" y="48006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苦修派的信徒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“</a:t>
            </a:r>
            <a:r>
              <a:rPr kumimoji="0" lang="zh-TW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正義的老師</a:t>
            </a: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”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67, 180</a:t>
            </a:r>
          </a:p>
        </p:txBody>
      </p:sp>
      <p:pic>
        <p:nvPicPr>
          <p:cNvPr id="182280" name="Picture 8" descr="j027581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066800"/>
            <a:ext cx="2097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3" name="Rectangle 11"/>
          <p:cNvSpPr>
            <a:spLocks noChangeArrowheads="1"/>
          </p:cNvSpPr>
          <p:nvPr/>
        </p:nvSpPr>
        <p:spPr bwMode="auto">
          <a:xfrm>
            <a:off x="3924300" y="4953000"/>
            <a:ext cx="1485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相对</a:t>
            </a:r>
            <a:endParaRPr kumimoji="0" lang="zh-TW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82288" name="AutoShape 16"/>
          <p:cNvSpPr>
            <a:spLocks noChangeArrowheads="1"/>
          </p:cNvSpPr>
          <p:nvPr/>
        </p:nvSpPr>
        <p:spPr bwMode="auto">
          <a:xfrm>
            <a:off x="5486400" y="3810000"/>
            <a:ext cx="838200" cy="304800"/>
          </a:xfrm>
          <a:prstGeom prst="leftRight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6858000" y="3810000"/>
            <a:ext cx="14859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Qumran</a:t>
            </a:r>
          </a:p>
        </p:txBody>
      </p:sp>
      <p:sp>
        <p:nvSpPr>
          <p:cNvPr id="182290" name="Rectangle 18"/>
          <p:cNvSpPr>
            <a:spLocks noChangeArrowheads="1"/>
          </p:cNvSpPr>
          <p:nvPr/>
        </p:nvSpPr>
        <p:spPr bwMode="auto">
          <a:xfrm>
            <a:off x="3886200" y="3141663"/>
            <a:ext cx="1485900" cy="10493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耶路撒冷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82279" name="Picture 7" descr="j0114662[1]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86225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82" name="Rectangle 10"/>
          <p:cNvSpPr>
            <a:spLocks noChangeArrowheads="1"/>
          </p:cNvSpPr>
          <p:nvPr/>
        </p:nvSpPr>
        <p:spPr bwMode="auto">
          <a:xfrm>
            <a:off x="490538" y="4683125"/>
            <a:ext cx="3352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西蒙大祭司在圣殿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: "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邪恶的祭司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"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02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22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7" grpId="0" animBg="1"/>
      <p:bldP spid="182286" grpId="0" animBg="1"/>
      <p:bldP spid="182277" grpId="0"/>
      <p:bldP spid="182283" grpId="0"/>
      <p:bldP spid="18228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2819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latin typeface="Garamond" charset="0"/>
                <a:ea typeface="SimSun" charset="0"/>
                <a:cs typeface="SimSun" charset="0"/>
              </a:rPr>
              <a:t>大祭司的腐败</a:t>
            </a:r>
            <a:endParaRPr lang="zh-CN" b="1">
              <a:latin typeface="Garamond" charset="0"/>
              <a:ea typeface="SimSun" charset="0"/>
              <a:cs typeface="SimSun" charset="0"/>
            </a:endParaRPr>
          </a:p>
          <a:p>
            <a:pPr eaLnBrk="1" hangingPunct="1">
              <a:defRPr/>
            </a:pP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圣殿成为主</a:t>
            </a:r>
            <a:r>
              <a:rPr lang="zh-TW" altLang="en-US" sz="2800" b="1">
                <a:latin typeface="Garamond" charset="0"/>
                <a:ea typeface="SimSun" charset="0"/>
                <a:cs typeface="SimSun" charset="0"/>
              </a:rPr>
              <a:t>要</a:t>
            </a:r>
            <a:r>
              <a:rPr lang="zh-CN" altLang="en-US" sz="2800" b="1">
                <a:latin typeface="Garamond" charset="0"/>
                <a:ea typeface="SimSun" charset="0"/>
                <a:cs typeface="SimSun" charset="0"/>
              </a:rPr>
              <a:t>卖买的市场</a:t>
            </a:r>
            <a:endParaRPr lang="en-US" altLang="zh-TW" sz="28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18786" name="Picture 3" descr="Market a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5438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为什么苦修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派的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信徒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會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形成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呢</a:t>
            </a:r>
            <a:r>
              <a:rPr lang="en-US" altLang="zh-TW" sz="4000">
                <a:latin typeface="Garamond" charset="0"/>
                <a:ea typeface="SimSun" charset="0"/>
                <a:cs typeface="SimSun" charset="0"/>
              </a:rPr>
              <a:t>?</a:t>
            </a: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8231188" y="0"/>
            <a:ext cx="890587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67, 180</a:t>
            </a:r>
          </a:p>
        </p:txBody>
      </p:sp>
    </p:spTree>
    <p:extLst>
      <p:ext uri="{BB962C8B-B14F-4D97-AF65-F5344CB8AC3E}">
        <p14:creationId xmlns:p14="http://schemas.microsoft.com/office/powerpoint/2010/main" val="251775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5" descr="DSC006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>
                <a:latin typeface="Arial" charset="0"/>
              </a:rPr>
              <a:t>耶稣受洗之地</a:t>
            </a:r>
            <a:endParaRPr lang="zh-TW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42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5" descr="Qumr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847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7" descr="Qumran0001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-33338"/>
            <a:ext cx="624840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60350"/>
            <a:ext cx="9144000" cy="10969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居住在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Qumran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的其它看法</a:t>
            </a:r>
            <a:endParaRPr lang="en-US" altLang="zh-TW" sz="40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180</a:t>
            </a:r>
          </a:p>
        </p:txBody>
      </p:sp>
      <p:pic>
        <p:nvPicPr>
          <p:cNvPr id="124939" name="Picture 11" descr="1565636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3073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3276600" y="1371600"/>
            <a:ext cx="6019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撒都该人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法利赛人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罗马的城堡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奋锐党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基督徒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耶路撒冷的理论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很多派别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)?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有钱人的财产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?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 rot="-1467897">
            <a:off x="-58738" y="3602038"/>
            <a:ext cx="7848601" cy="51911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结论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: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苦修信徒派看法是最振振有词的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24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24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24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24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24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24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24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0" grpId="0" build="p" autoUpdateAnimBg="0"/>
      <p:bldP spid="12493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7" descr="Not Ess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963"/>
            <a:ext cx="9144000" cy="812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76200" y="-30163"/>
            <a:ext cx="9372600" cy="411163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2800">
                <a:latin typeface="Garamond" charset="0"/>
                <a:ea typeface="新細明體" charset="0"/>
                <a:cs typeface="新細明體" charset="0"/>
              </a:rPr>
              <a:t>Debate Continues: Others Doubt the Essene Theory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381000"/>
            <a:ext cx="9144000" cy="3667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Alan Crown, “Qumran: Was It An Essene Settlement?” </a:t>
            </a:r>
            <a:r>
              <a:rPr kumimoji="0" lang="en-US" altLang="zh-TW" sz="1800" b="1" i="1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BAR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20 (Sept/Oct 94): 30</a:t>
            </a:r>
          </a:p>
        </p:txBody>
      </p:sp>
    </p:spTree>
    <p:extLst>
      <p:ext uri="{BB962C8B-B14F-4D97-AF65-F5344CB8AC3E}">
        <p14:creationId xmlns:p14="http://schemas.microsoft.com/office/powerpoint/2010/main" val="1638437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什麼樣的紙卷被發現了呢</a:t>
            </a:r>
            <a:r>
              <a:rPr lang="en-US" altLang="zh-TW" sz="48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486775" y="136525"/>
            <a:ext cx="50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04800" y="11430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每本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舊約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书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除了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Esther 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11QPs)</a:t>
            </a: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次經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和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偽經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评论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, 1QpHab)</a:t>
            </a: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舊約的主題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舊約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段落的汇集在题材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57188" marR="0" lvl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宗派文字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学科指南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圣殿纸卷</a:t>
            </a:r>
            <a:endParaRPr kumimoji="0" lang="en-US" altLang="zh-CN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9906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战争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經</a:t>
            </a: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卷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5334000" cy="12493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5400">
                <a:latin typeface="Garamond" charset="0"/>
                <a:ea typeface="SimSun" charset="0"/>
                <a:cs typeface="SimSun" charset="0"/>
              </a:rPr>
              <a:t>铜纸卷</a:t>
            </a:r>
            <a:endParaRPr lang="en-US" altLang="zh-TW" sz="54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638800"/>
            <a:ext cx="4876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为第三个圣殿提供详细</a:t>
            </a:r>
            <a:r>
              <a:rPr lang="zh-TW" altLang="en-US" sz="3600" b="1">
                <a:latin typeface="Garamond" charset="0"/>
                <a:ea typeface="SimSun" charset="0"/>
                <a:cs typeface="SimSun" charset="0"/>
              </a:rPr>
              <a:t>的</a:t>
            </a:r>
            <a:r>
              <a:rPr lang="zh-CN" altLang="en-US" sz="3600" b="1">
                <a:latin typeface="Garamond" charset="0"/>
                <a:ea typeface="SimSun" charset="0"/>
                <a:cs typeface="SimSun" charset="0"/>
              </a:rPr>
              <a:t>计划</a:t>
            </a:r>
            <a:endParaRPr lang="en-US" altLang="zh-TW" sz="3600" b="1">
              <a:latin typeface="Garamond" charset="0"/>
              <a:ea typeface="SimSun" charset="0"/>
              <a:cs typeface="SimSun" charset="0"/>
            </a:endParaRPr>
          </a:p>
        </p:txBody>
      </p:sp>
      <p:pic>
        <p:nvPicPr>
          <p:cNvPr id="126979" name="Picture 4" descr="scro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58674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3886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10803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deadseascrolls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What Scrolls were Found?</a:t>
            </a:r>
            <a:br>
              <a:rPr lang="en-US" altLang="zh-TW" sz="4000">
                <a:latin typeface="Garamond" charset="0"/>
                <a:ea typeface="新細明體" charset="0"/>
                <a:cs typeface="新細明體" charset="0"/>
              </a:rPr>
            </a:b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什麼樣的紙卷被發現了呢</a:t>
            </a:r>
            <a:r>
              <a:rPr lang="en-US" altLang="zh-TW" sz="4000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76133" name="Text Box 5"/>
          <p:cNvSpPr txBox="1">
            <a:spLocks noChangeArrowheads="1"/>
          </p:cNvSpPr>
          <p:nvPr/>
        </p:nvSpPr>
        <p:spPr bwMode="auto">
          <a:xfrm rot="-1047221">
            <a:off x="4716463" y="5421313"/>
            <a:ext cx="3536950" cy="762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没有新约原稿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81000" y="1295400"/>
            <a:ext cx="8458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每本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舊約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书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除了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Esther 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即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11QPs)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次經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和</a:t>
            </a: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偽經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评论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(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即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1QpHab)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舊約的主題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舊約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段落的汇集在题材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宗派文字</a:t>
            </a:r>
            <a:endParaRPr kumimoji="0" lang="en-US" altLang="zh-CN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12573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学科指南</a:t>
            </a:r>
            <a:endParaRPr kumimoji="0" lang="en-US" altLang="zh-CN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12573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圣殿纸卷</a:t>
            </a:r>
            <a:endParaRPr kumimoji="0" lang="en-US" altLang="zh-CN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1257300" marR="0" lvl="1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战争</a:t>
            </a:r>
            <a:r>
              <a:rPr kumimoji="0" lang="zh-TW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經</a:t>
            </a: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卷</a:t>
            </a:r>
            <a:endParaRPr kumimoji="0" lang="en-US" altLang="zh-TW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131074" name="Picture 3" descr="DS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8839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sz="5400" b="1">
                <a:latin typeface="Times New Roman" charset="0"/>
                <a:ea typeface="SimSun" charset="0"/>
                <a:cs typeface="SimSun" charset="0"/>
              </a:rPr>
              <a:t>許多紙卷缺少</a:t>
            </a:r>
            <a:r>
              <a:rPr lang="zh-TW" altLang="en-US" sz="5400" b="1">
                <a:latin typeface="Times New Roman" charset="0"/>
                <a:ea typeface="SimSun" charset="0"/>
                <a:cs typeface="SimSun" charset="0"/>
              </a:rPr>
              <a:t>的</a:t>
            </a:r>
            <a:r>
              <a:rPr lang="zh-CN" altLang="en-US" sz="5400" b="1">
                <a:latin typeface="Times New Roman" charset="0"/>
                <a:ea typeface="SimSun" charset="0"/>
                <a:cs typeface="SimSun" charset="0"/>
              </a:rPr>
              <a:t>部份</a:t>
            </a:r>
            <a:endParaRPr lang="en-US" altLang="zh-TW" sz="5400" b="1">
              <a:latin typeface="Times New Roma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4603"/>
      </p:ext>
    </p:extLst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663300"/>
          </a:solidFill>
        </p:spPr>
        <p:txBody>
          <a:bodyPr/>
          <a:lstStyle/>
          <a:p>
            <a:pPr eaLnBrk="1" hangingPunct="1"/>
            <a:r>
              <a:rPr lang="zh-CN" altLang="en-US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但许多是清楚地可</a:t>
            </a:r>
            <a:r>
              <a:rPr lang="zh-TW" altLang="en-US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以閱</a:t>
            </a:r>
            <a:r>
              <a:rPr lang="zh-CN" altLang="en-US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读的</a:t>
            </a:r>
            <a:r>
              <a:rPr lang="en-US" altLang="zh-CN" sz="4800" b="1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!</a:t>
            </a:r>
            <a:endParaRPr lang="en-US" altLang="zh-TW" sz="40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57245"/>
      </p:ext>
    </p:extLst>
  </p:cSld>
  <p:clrMapOvr>
    <a:masterClrMapping/>
  </p:clrMapOvr>
  <p:transition spd="med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DSS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058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聖經的原稿包括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以賽亞書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,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出埃記，利未記， 民數記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申命記。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釋經書，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創世紀，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約伯記，以賽亞書，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何西亞書，彌迦書，哈巴谷書，詩篇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37, 45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。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次經，書信類 ，耶利米書，托比特書，耶利米哀歌。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124200" y="5876925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納爾遜的圖解的聖經字典</a:t>
            </a:r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823913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4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纸卷的内容</a:t>
            </a:r>
            <a:endParaRPr lang="en-US" altLang="zh-TW" sz="48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69465"/>
      </p:ext>
    </p:extLst>
  </p:cSld>
  <p:clrMapOvr>
    <a:masterClrMapping/>
  </p:clrMapOvr>
  <p:transition spd="med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DSS"/>
          <p:cNvPicPr>
            <a:picLocks noChangeAspect="1" noChangeArrowheads="1"/>
          </p:cNvPicPr>
          <p:nvPr/>
        </p:nvPicPr>
        <p:blipFill>
          <a:blip r:embed="rId3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79388" y="1844675"/>
            <a:ext cx="8431212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伪经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僖年书，以诺书，十二列祖遗训，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其它次经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摩西语录，亚兰的异象，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約書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亚诗篇。但以理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拿玻尼度的祷告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)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，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奥秘书。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3124200" y="5949950"/>
            <a:ext cx="6019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Nelson's New Illustrated Bible Dictiona</a:t>
            </a:r>
            <a:endParaRPr kumimoji="0" lang="en-US" altLang="zh-TW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16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81000"/>
            <a:ext cx="7772400" cy="9144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54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书卷的内容</a:t>
            </a:r>
            <a:endParaRPr lang="en-US" altLang="zh-TW" sz="54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954102"/>
      </p:ext>
    </p:extLst>
  </p:cSld>
  <p:clrMapOvr>
    <a:masterClrMapping/>
  </p:clrMapOvr>
  <p:transition spd="med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3"/>
          <p:cNvSpPr txBox="1">
            <a:spLocks noChangeArrowheads="1"/>
          </p:cNvSpPr>
          <p:nvPr/>
        </p:nvSpPr>
        <p:spPr bwMode="auto">
          <a:xfrm>
            <a:off x="0" y="2060575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社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区的文件例如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: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纪律手册， 大马士革文件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感恩赞美诗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战争书卷。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269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.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尼爾森聖經辭典</a:t>
            </a:r>
            <a:endParaRPr kumimoji="0" lang="zh-TW" alt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4269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457200"/>
            <a:ext cx="7772400" cy="1006475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60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书卷的内容</a:t>
            </a:r>
            <a:endParaRPr lang="en-US" altLang="zh-TW" sz="60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85226"/>
      </p:ext>
    </p:extLst>
  </p:cSld>
  <p:clrMapOvr>
    <a:masterClrMapping/>
  </p:clrMapOvr>
  <p:transition spd="med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约旦纵谷</a:t>
            </a:r>
            <a:endParaRPr lang="zh-TW" altLang="en-US" sz="6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zh-CN" altLang="en-US" sz="4400" b="1">
                <a:latin typeface="Garamond" charset="0"/>
                <a:ea typeface="SimSun" charset="0"/>
                <a:cs typeface="SimSun" charset="0"/>
              </a:rPr>
              <a:t>很深的漥地</a:t>
            </a:r>
            <a:endParaRPr lang="zh-TW" altLang="en-US" sz="44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49156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从犹大的旷野俯视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38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-36512" y="2420888"/>
            <a:ext cx="6858000" cy="424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所罗门诗篇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約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书亚诗篇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十二列祖遗训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僖年书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約伯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记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 亚当和夏娃传		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		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kumimoji="0" lang="en-US" altLang="zh-TW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1317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7772400" cy="685800"/>
          </a:xfrm>
        </p:spPr>
        <p:txBody>
          <a:bodyPr/>
          <a:lstStyle/>
          <a:p>
            <a:pPr algn="l" eaLnBrk="1" hangingPunct="1"/>
            <a:r>
              <a:rPr lang="zh-TW" altLang="en-US" sz="40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endParaRPr lang="en-US" altLang="zh-TW" sz="40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07200"/>
      </p:ext>
    </p:extLst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sz="4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br>
              <a:rPr lang="zh-TW" altLang="en-US" sz="4800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</a:br>
            <a:endParaRPr lang="en-US" altLang="zh-TW" sz="4800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  <p:pic>
        <p:nvPicPr>
          <p:cNvPr id="143362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-396552" y="1844824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摩西语录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       以赛亚升天记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       以诺书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        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耶利米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书</a:t>
            </a: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       以诺秘密书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     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摩西升天记，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  <a:endParaRPr kumimoji="0" lang="en-US" altLang="zh-TW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5766" name="Text Box 6"/>
          <p:cNvSpPr txBox="1">
            <a:spLocks noChangeArrowheads="1"/>
          </p:cNvSpPr>
          <p:nvPr/>
        </p:nvSpPr>
        <p:spPr bwMode="auto">
          <a:xfrm>
            <a:off x="304800" y="958850"/>
            <a:ext cx="6858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I.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373363"/>
      </p:ext>
    </p:extLst>
  </p:cSld>
  <p:clrMapOvr>
    <a:masterClrMapping/>
  </p:clrMapOvr>
  <p:transition spd="med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1547664" y="2708920"/>
            <a:ext cx="68580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以斯拉</a:t>
            </a: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二</a:t>
            </a: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书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SimSun" charset="0"/>
                <a:cs typeface="SimSun" charset="0"/>
              </a:rPr>
              <a:t>         巴录书 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</a:t>
            </a:r>
            <a:endParaRPr kumimoji="0" lang="en-US" altLang="zh-TW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6792" name="Text Box 8"/>
          <p:cNvSpPr txBox="1">
            <a:spLocks noChangeArrowheads="1"/>
          </p:cNvSpPr>
          <p:nvPr/>
        </p:nvSpPr>
        <p:spPr bwMode="auto">
          <a:xfrm>
            <a:off x="304800" y="958850"/>
            <a:ext cx="6858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巴勒斯坦小组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5413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772400" cy="762000"/>
          </a:xfrm>
          <a:noFill/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endParaRPr lang="en-US" altLang="zh-TW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886915"/>
      </p:ext>
    </p:extLst>
  </p:cSld>
  <p:clrMapOvr>
    <a:masterClrMapping/>
  </p:clrMapOvr>
  <p:transition spd="med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Scro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9113"/>
            <a:ext cx="5486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304800" y="2773188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	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亚里斯底亚书信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       西卜林神谕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       马加比书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章 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                  马加比书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4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章</a:t>
            </a:r>
          </a:p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3124200" y="6400800"/>
            <a:ext cx="6019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新圣经字典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47813" name="Text Box 5"/>
          <p:cNvSpPr txBox="1">
            <a:spLocks noChangeArrowheads="1"/>
          </p:cNvSpPr>
          <p:nvPr/>
        </p:nvSpPr>
        <p:spPr bwMode="auto">
          <a:xfrm>
            <a:off x="228600" y="810816"/>
            <a:ext cx="891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II.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猶太希臘文化的小組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犹太和希腊文化的小组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14746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27384"/>
            <a:ext cx="7772400" cy="762000"/>
          </a:xfrm>
        </p:spPr>
        <p:txBody>
          <a:bodyPr/>
          <a:lstStyle/>
          <a:p>
            <a:pPr algn="l" eaLnBrk="1" hangingPunct="1"/>
            <a:r>
              <a:rPr lang="zh-TW" altLang="en-US" b="1" u="sng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伪经</a:t>
            </a:r>
            <a:endParaRPr lang="en-US" altLang="zh-TW" b="1" u="sng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5540"/>
      </p:ext>
    </p:extLst>
  </p:cSld>
  <p:clrMapOvr>
    <a:masterClrMapping/>
  </p:clrMapOvr>
  <p:transition spd="med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533400"/>
            <a:ext cx="3810000" cy="117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Is Jesus in the DSS?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600200"/>
            <a:ext cx="4114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800" b="1">
                <a:latin typeface="Garamond" charset="0"/>
                <a:ea typeface="新細明體" charset="0"/>
                <a:cs typeface="新細明體" charset="0"/>
              </a:rPr>
              <a:t>什么是答案</a:t>
            </a:r>
            <a:r>
              <a:rPr lang="en-US" altLang="zh-TW" sz="4800" b="1">
                <a:latin typeface="Garamond" charset="0"/>
                <a:ea typeface="新細明體" charset="0"/>
                <a:cs typeface="新細明體" charset="0"/>
              </a:rPr>
              <a:t>?</a:t>
            </a:r>
          </a:p>
        </p:txBody>
      </p:sp>
      <p:pic>
        <p:nvPicPr>
          <p:cNvPr id="149507" name="Picture 4" descr="DSS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</p:spTree>
    <p:extLst>
      <p:ext uri="{BB962C8B-B14F-4D97-AF65-F5344CB8AC3E}">
        <p14:creationId xmlns:p14="http://schemas.microsoft.com/office/powerpoint/2010/main" val="1011104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4" descr="Cave 4 Dead Sea Scrolls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704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6096000"/>
            <a:ext cx="8763000" cy="914400"/>
          </a:xfrm>
          <a:solidFill>
            <a:srgbClr val="663300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zh-TW" sz="3600">
                <a:latin typeface="Garamond" charset="0"/>
                <a:ea typeface="新細明體" charset="0"/>
                <a:cs typeface="新細明體" charset="0"/>
              </a:rPr>
              <a:t>4</a:t>
            </a: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號洞穴帶來許多的書卷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1555" name="Picture 5" descr="Qumran"/>
          <p:cNvPicPr>
            <a:picLocks noChangeAspect="1" noChangeArrowheads="1"/>
          </p:cNvPicPr>
          <p:nvPr/>
        </p:nvPicPr>
        <p:blipFill>
          <a:blip r:embed="rId4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0"/>
            <a:ext cx="45847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6"/>
          <p:cNvSpPr>
            <a:spLocks noRot="1"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nb-N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苦修派信徒的信仰与特征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5334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妥拉与虔诚的生活的研究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上帝的主权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未世的题材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共同</a:t>
            </a: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守律法的主義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endParaRPr kumimoji="0" lang="en-US" altLang="zh-TW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80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4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57200"/>
            <a:ext cx="6096000" cy="854075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 sz="6000">
                <a:latin typeface="Garamond" charset="0"/>
              </a:rPr>
              <a:t>DSS </a:t>
            </a:r>
            <a:r>
              <a:rPr lang="zh-CN" altLang="en-US" sz="6000">
                <a:latin typeface="Garamond" charset="0"/>
                <a:ea typeface="宋体" charset="0"/>
                <a:cs typeface="宋体" charset="0"/>
              </a:rPr>
              <a:t>的重要性</a:t>
            </a:r>
            <a:endParaRPr lang="en-US" altLang="zh-TW" sz="6000">
              <a:latin typeface="Garamond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8229600" cy="4525963"/>
          </a:xfrm>
        </p:spPr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b="1">
                <a:latin typeface="Garamond" charset="0"/>
                <a:ea typeface="新細明體" charset="0"/>
                <a:cs typeface="新細明體" charset="0"/>
              </a:rPr>
              <a:t>1.   </a:t>
            </a:r>
            <a:r>
              <a:rPr lang="en-US" altLang="zh-CN" sz="4000">
                <a:latin typeface="Garamond" charset="0"/>
              </a:rPr>
              <a:t>Qumran </a:t>
            </a:r>
            <a:r>
              <a:rPr lang="zh-TW" altLang="en-US" sz="4000">
                <a:latin typeface="Garamond" charset="0"/>
                <a:ea typeface="新細明體" charset="0"/>
                <a:cs typeface="新細明體" charset="0"/>
              </a:rPr>
              <a:t>社</a:t>
            </a:r>
            <a:r>
              <a:rPr lang="zh-CN" altLang="en-US" sz="4000">
                <a:latin typeface="Garamond" charset="0"/>
                <a:ea typeface="宋体" charset="0"/>
                <a:cs typeface="宋体" charset="0"/>
              </a:rPr>
              <a:t>区研究</a:t>
            </a:r>
            <a:endParaRPr lang="en-US" altLang="zh-TW" sz="4000">
              <a:latin typeface="Garamond" charset="0"/>
            </a:endParaRP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5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1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charset="0"/>
              <a:ea typeface="Osaka" charset="0"/>
              <a:cs typeface="Osaka" charset="0"/>
            </a:endParaRPr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Arial" charset="0"/>
                <a:ea typeface="新細明體" charset="0"/>
                <a:cs typeface="新細明體" charset="0"/>
              </a:rPr>
              <a:t>耶稣与传统</a:t>
            </a:r>
            <a:endParaRPr lang="en-US" altLang="zh-TW" b="1">
              <a:solidFill>
                <a:schemeClr val="bg1"/>
              </a:solidFill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304800" y="158432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Qumran</a:t>
            </a:r>
            <a:endParaRPr kumimoji="0" lang="en-US" altLang="zh-TW" sz="3200" b="1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新細明體" charset="0"/>
              <a:cs typeface="新細明體" charset="0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572000" y="1584325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耶穌 马太 </a:t>
            </a:r>
            <a:r>
              <a:rPr kumimoji="0" lang="en-US" altLang="zh-TW" sz="40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5 </a:t>
            </a:r>
            <a:r>
              <a:rPr kumimoji="0" lang="zh-TW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章</a:t>
            </a: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152400" y="2513013"/>
            <a:ext cx="41910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“[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上帝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]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承认恩典契约的全部内容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...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爱所有的光明之子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...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和恨恶所有的黑暗之子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..."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社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区的规则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(1QS 1:4; cf. 9:21)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953000" y="2513013"/>
            <a:ext cx="40386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你们听见有话说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, `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当爱你的邻居，恨你的仇敌。‘”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马太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5:43)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271369" name="Text Box 9"/>
          <p:cNvSpPr txBox="1">
            <a:spLocks noChangeArrowheads="1"/>
          </p:cNvSpPr>
          <p:nvPr/>
        </p:nvSpPr>
        <p:spPr bwMode="auto">
          <a:xfrm>
            <a:off x="4716463" y="4292600"/>
            <a:ext cx="4275137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 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只是我告诉你们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, `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要爱你们的仇敌，为那逼迫你们的祷告‘”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(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马太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新細明體" charset="0"/>
                <a:cs typeface="新細明體" charset="0"/>
              </a:rPr>
              <a:t>5:44)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738794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  <p:bldP spid="27136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ruinsofqumran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9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50825" y="304800"/>
            <a:ext cx="6073775" cy="93345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000">
                <a:latin typeface="Garamond" charset="0"/>
              </a:rPr>
              <a:t>DSS </a:t>
            </a:r>
            <a:r>
              <a:rPr lang="zh-TW" altLang="en-US" sz="6000"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lang="en-US" altLang="zh-TW" sz="6000">
              <a:latin typeface="Garamond" charset="0"/>
            </a:endParaRP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latin typeface="Garamond" charset="0"/>
              </a:rPr>
              <a:t>Qumran </a:t>
            </a:r>
            <a:r>
              <a:rPr lang="zh-TW" altLang="en-US" sz="4400" b="1">
                <a:latin typeface="Garamond" charset="0"/>
                <a:ea typeface="新細明體" charset="0"/>
                <a:cs typeface="新細明體" charset="0"/>
              </a:rPr>
              <a:t>社</a:t>
            </a:r>
            <a:r>
              <a:rPr lang="zh-CN" altLang="en-US" sz="4400" b="1">
                <a:latin typeface="Garamond" charset="0"/>
                <a:ea typeface="SimSun" charset="0"/>
                <a:cs typeface="SimSun" charset="0"/>
              </a:rPr>
              <a:t>区</a:t>
            </a:r>
            <a:r>
              <a:rPr lang="zh-TW" altLang="en-US" sz="4400" b="1">
                <a:latin typeface="Garamond" charset="0"/>
                <a:ea typeface="新細明體" charset="0"/>
                <a:cs typeface="新細明體" charset="0"/>
              </a:rPr>
              <a:t>的研究</a:t>
            </a:r>
            <a:endParaRPr lang="en-US" altLang="zh-TW" sz="4400" b="1">
              <a:latin typeface="Garamond" charset="0"/>
              <a:ea typeface="新細明體" charset="0"/>
              <a:cs typeface="新細明體" charset="0"/>
            </a:endParaRPr>
          </a:p>
          <a:p>
            <a:pPr marL="609600" indent="-609600" eaLnBrk="1" hangingPunct="1">
              <a:buFont typeface="Wingdings" charset="0"/>
              <a:buNone/>
              <a:defRPr/>
            </a:pPr>
            <a:r>
              <a:rPr lang="en-US" altLang="zh-TW" sz="4400" b="1">
                <a:latin typeface="Garamond" charset="0"/>
                <a:ea typeface="新細明體" charset="0"/>
                <a:cs typeface="新細明體" charset="0"/>
              </a:rPr>
              <a:t>2.   </a:t>
            </a:r>
            <a:r>
              <a:rPr lang="zh-CN" altLang="en-US" sz="4400" b="1">
                <a:latin typeface="Garamond" charset="0"/>
                <a:ea typeface="新細明體" charset="0"/>
                <a:cs typeface="新細明體" charset="0"/>
              </a:rPr>
              <a:t>伪经的研究</a:t>
            </a:r>
            <a:endParaRPr lang="en-US" altLang="zh-TW" sz="4400" b="1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273414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7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3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2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48400"/>
            <a:ext cx="9144000" cy="533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四号洞穴  往外看的景色 </a:t>
            </a: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(wadi)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59746" name="Picture 4" descr="qumranPOVc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971800" y="2743200"/>
            <a:ext cx="3581400" cy="609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ＭＳ Ｐゴシック" charset="0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57200" y="16002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3.</a:t>
            </a: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 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希伯来文的研究大大地被推广</a:t>
            </a: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29034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600">
                <a:latin typeface="Garamond" charset="0"/>
                <a:ea typeface="新細明體" charset="0"/>
                <a:cs typeface="新細明體" charset="0"/>
              </a:rPr>
              <a:t>DSS </a:t>
            </a:r>
            <a:r>
              <a:rPr lang="zh-TW" altLang="en-US" sz="6600">
                <a:latin typeface="Garamond" charset="0"/>
                <a:ea typeface="新細明體" charset="0"/>
                <a:cs typeface="新細明體" charset="0"/>
              </a:rPr>
              <a:t>的重要性</a:t>
            </a:r>
          </a:p>
        </p:txBody>
      </p:sp>
    </p:spTree>
    <p:extLst>
      <p:ext uri="{BB962C8B-B14F-4D97-AF65-F5344CB8AC3E}">
        <p14:creationId xmlns:p14="http://schemas.microsoft.com/office/powerpoint/2010/main" val="29444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9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DSC006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24000"/>
          </a:xfrm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solidFill>
                  <a:srgbClr val="000000"/>
                </a:solidFill>
                <a:effectLst/>
                <a:latin typeface="Garamond" charset="0"/>
                <a:ea typeface="SimSun" charset="0"/>
                <a:cs typeface="SimSun" charset="0"/>
              </a:rPr>
              <a:t>从高地观看</a:t>
            </a:r>
            <a:endParaRPr lang="zh-TW" altLang="en-US" sz="6600" dirty="0">
              <a:solidFill>
                <a:srgbClr val="000000"/>
              </a:solidFill>
              <a:effectLst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745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Qumr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50292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Masoretic 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更深入研究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182</a:t>
            </a:r>
          </a:p>
        </p:txBody>
      </p:sp>
      <p:sp>
        <p:nvSpPr>
          <p:cNvPr id="174090" name="Rectangle 10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19800" cy="9906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TW" sz="6000">
                <a:latin typeface="Garamond" charset="0"/>
                <a:ea typeface="新細明體" charset="0"/>
                <a:cs typeface="新細明體" charset="0"/>
              </a:rPr>
              <a:t>DSS </a:t>
            </a:r>
            <a:r>
              <a:rPr lang="zh-TW" altLang="en-US" sz="6000"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lang="en-US" altLang="zh-TW" sz="6000"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37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2" descr="Shrine of the Boo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086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 descr="Shrine of the Boo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58738"/>
            <a:ext cx="4800600" cy="37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5913438"/>
            <a:ext cx="8077200" cy="8683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>
                <a:latin typeface="Garamond" charset="0"/>
                <a:ea typeface="新細明體" charset="0"/>
                <a:cs typeface="新細明體" charset="0"/>
              </a:rPr>
              <a:t>圣殿的书</a:t>
            </a:r>
            <a:endParaRPr lang="en-US" altLang="zh-TW" sz="3600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179205" name="Picture 5" descr="Qumran0001"/>
          <p:cNvPicPr>
            <a:picLocks noChangeAspect="1" noChangeArrowheads="1"/>
          </p:cNvPicPr>
          <p:nvPr/>
        </p:nvPicPr>
        <p:blipFill>
          <a:blip r:embed="rId5" cstate="screen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57600"/>
            <a:ext cx="34290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AutoNum type="arabicPeriod" startAt="5"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证明保守派所确定旧约书卷的日期</a:t>
            </a:r>
            <a:endParaRPr kumimoji="0" lang="zh-TW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5334000" cy="9461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但以理书何时被写成书卷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3563938" y="4508500"/>
            <a:ext cx="2057400" cy="13731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自由主義者公元前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164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>
            <a:off x="611188" y="4437063"/>
            <a:ext cx="2743200" cy="13731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pl-PL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保守派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pl-PL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公元前  </a:t>
            </a:r>
            <a:r>
              <a:rPr kumimoji="0" lang="pl-PL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560</a:t>
            </a: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>
            <a:off x="5867400" y="4114800"/>
            <a:ext cx="3352800" cy="13731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DSS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但以理书文本约公元前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200-100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Garamond" charset="0"/>
                <a:ea typeface="新細明體" charset="0"/>
                <a:cs typeface="新細明體" charset="0"/>
              </a:rPr>
              <a:t>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79212" name="Text Box 12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79213" name="Rectangle 13"/>
          <p:cNvSpPr>
            <a:spLocks noRot="1" noChangeArrowheads="1"/>
          </p:cNvSpPr>
          <p:nvPr/>
        </p:nvSpPr>
        <p:spPr bwMode="auto">
          <a:xfrm>
            <a:off x="0" y="0"/>
            <a:ext cx="6096000" cy="762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DSS </a:t>
            </a:r>
            <a:r>
              <a:rPr kumimoji="0" lang="zh-TW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的重要性</a:t>
            </a:r>
            <a:endParaRPr kumimoji="0" lang="en-US" altLang="zh-TW" sz="44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8" grpId="0" animBg="1"/>
      <p:bldP spid="179209" grpId="0" animBg="1"/>
      <p:bldP spid="179210" grpId="0" animBg="1"/>
      <p:bldP spid="1792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psalm-b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5775"/>
            <a:ext cx="769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5" descr="ishscrl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7775"/>
            <a:ext cx="28194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1502528" y="3323686"/>
            <a:ext cx="23038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eaLnBrk="1" latinLnBrk="0" hangingPunct="1">
              <a:defRPr sz="320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在公元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1000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年发现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以赛亚书卷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7075"/>
            <a:ext cx="4718050" cy="669925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 sz="2800" b="1" dirty="0">
              <a:effectLst>
                <a:glow rad="228600">
                  <a:schemeClr val="bg2"/>
                </a:glow>
              </a:effectLst>
              <a:latin typeface="Arial" charset="0"/>
              <a:cs typeface="Arial"/>
            </a:endParaRPr>
          </a:p>
          <a:p>
            <a:pPr eaLnBrk="1" hangingPunct="1"/>
            <a:r>
              <a:rPr lang="zh-CN" altLang="en-US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在 </a:t>
            </a:r>
            <a:r>
              <a:rPr lang="en-US" altLang="zh-CN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Masoretic</a:t>
            </a:r>
            <a:r>
              <a:rPr lang="zh-CN" altLang="en-US" sz="2800" b="1" dirty="0">
                <a:effectLst>
                  <a:glow rad="228600">
                    <a:schemeClr val="bg2"/>
                  </a:glow>
                </a:effectLst>
                <a:latin typeface="Arial" charset="0"/>
                <a:cs typeface="Arial"/>
              </a:rPr>
              <a:t>发现以赛亚的书卷</a:t>
            </a:r>
            <a:endParaRPr lang="zh-TW" altLang="en-US" sz="2800" b="1" dirty="0">
              <a:effectLst>
                <a:glow rad="228600">
                  <a:schemeClr val="bg2"/>
                </a:glow>
              </a:effectLst>
              <a:latin typeface="Arial" charset="0"/>
              <a:cs typeface="Arial"/>
            </a:endParaRPr>
          </a:p>
        </p:txBody>
      </p:sp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1444820" y="4573176"/>
            <a:ext cx="24192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eaLnBrk="1" latinLnBrk="0" hangingPunct="1">
              <a:defRPr sz="3200"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在公元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年前发现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的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以赛亚书卷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2" name="Text Box 8"/>
          <p:cNvSpPr txBox="1">
            <a:spLocks noChangeArrowheads="1"/>
          </p:cNvSpPr>
          <p:nvPr/>
        </p:nvSpPr>
        <p:spPr bwMode="auto">
          <a:xfrm>
            <a:off x="4676955" y="3871118"/>
            <a:ext cx="2209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marL="0" defTabSz="914400" eaLnBrk="1" latinLnBrk="0" hangingPunct="1">
              <a:defRPr>
                <a:solidFill>
                  <a:srgbClr val="FFFFFF"/>
                </a:solidFill>
                <a:effectLst>
                  <a:glow rad="228600">
                    <a:schemeClr val="bg2"/>
                  </a:glow>
                </a:effectLst>
                <a:latin typeface="Arial" charset="0"/>
                <a:cs typeface="Arial" charset="0"/>
              </a:defRPr>
            </a:lvl1pPr>
            <a:lvl2pPr marL="37931725" indent="-37474525" algn="l" defTabSz="457200" eaLnBrk="0" latinLnBrk="0" hangingPunct="0">
              <a:defRPr sz="4400">
                <a:cs typeface="+mn-cs"/>
              </a:defRPr>
            </a:lvl2pPr>
            <a:lvl3pPr algn="l" defTabSz="457200" eaLnBrk="0" latinLnBrk="0" hangingPunct="0">
              <a:defRPr sz="4400">
                <a:cs typeface="+mn-cs"/>
              </a:defRPr>
            </a:lvl3pPr>
            <a:lvl4pPr algn="l" defTabSz="457200" eaLnBrk="0" latinLnBrk="0" hangingPunct="0">
              <a:defRPr sz="4400">
                <a:cs typeface="+mn-cs"/>
              </a:defRPr>
            </a:lvl4pPr>
            <a:lvl5pPr algn="l" defTabSz="457200" eaLnBrk="0" latinLnBrk="0" hangingPunct="0">
              <a:defRPr sz="4400">
                <a:cs typeface="+mn-cs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早于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1200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sp>
        <p:nvSpPr>
          <p:cNvPr id="180233" name="AutoShape 9"/>
          <p:cNvSpPr>
            <a:spLocks/>
          </p:cNvSpPr>
          <p:nvPr/>
        </p:nvSpPr>
        <p:spPr bwMode="auto">
          <a:xfrm>
            <a:off x="3810000" y="3368675"/>
            <a:ext cx="609600" cy="1524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glow rad="228600">
              <a:schemeClr val="bg2"/>
            </a:glo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0234" name="Rectangle 10"/>
          <p:cNvSpPr>
            <a:spLocks noChangeArrowheads="1"/>
          </p:cNvSpPr>
          <p:nvPr/>
        </p:nvSpPr>
        <p:spPr bwMode="auto">
          <a:xfrm>
            <a:off x="685800" y="5410200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死海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中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发现以赛亚的书卷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7" name="Rectangle 13"/>
          <p:cNvSpPr>
            <a:spLocks noChangeArrowheads="1"/>
          </p:cNvSpPr>
          <p:nvPr/>
        </p:nvSpPr>
        <p:spPr bwMode="auto">
          <a:xfrm>
            <a:off x="457200" y="114300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514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旧约的准确度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514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8586788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80240" name="Rectangle 1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>
                <a:latin typeface="Garamond" charset="0"/>
              </a:rPr>
              <a:t>DSS </a:t>
            </a:r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的重要性</a:t>
            </a:r>
            <a:endParaRPr lang="en-US" altLang="zh-TW">
              <a:latin typeface="Garamon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2530475"/>
            <a:ext cx="1752600" cy="3108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defTabSz="914400" eaLnBrk="1" latinLnBrk="0" hangingPunct="1">
              <a:defRPr b="0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algn="l" defTabSz="457200" eaLnBrk="0" latinLnBrk="0" hangingPunct="0">
              <a:defRPr sz="4400">
                <a:cs typeface="+mn-cs"/>
              </a:defRPr>
            </a:lvl2pPr>
            <a:lvl3pPr marL="1143000" indent="-228600" algn="l" defTabSz="457200" eaLnBrk="0" latinLnBrk="0" hangingPunct="0">
              <a:defRPr sz="4400">
                <a:cs typeface="+mn-cs"/>
              </a:defRPr>
            </a:lvl3pPr>
            <a:lvl4pPr marL="1600200" indent="-228600" algn="l" defTabSz="457200" eaLnBrk="0" latinLnBrk="0" hangingPunct="0">
              <a:defRPr sz="4400">
                <a:cs typeface="+mn-cs"/>
              </a:defRPr>
            </a:lvl4pPr>
            <a:lvl5pPr marL="2057400" indent="-228600" algn="l" defTabSz="457200" eaLnBrk="0" latinLnBrk="0" hangingPunct="0">
              <a:defRPr sz="4400">
                <a:cs typeface="+mn-c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这以赛亚书卷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与公元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1000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年和现代翻译符合百分之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99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6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80232" grpId="0"/>
      <p:bldP spid="180233" grpId="0" animBg="1"/>
      <p:bldP spid="180234" grpId="0" build="p"/>
      <p:bldP spid="16" grpId="0" animBg="1"/>
      <p:bldP spid="1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 descr="Qim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7086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14600" y="4292600"/>
            <a:ext cx="6629400" cy="22891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93688" indent="-293688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293688" marR="0" lvl="0" indent="-2936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“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律法的果效”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(Abegg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的翻译表示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依据犹太拉比的法律信仰在于行为得蒙救赎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,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保罗在加拉太书持反对的意见。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)</a:t>
            </a:r>
            <a:endParaRPr kumimoji="0" lang="en-US" altLang="zh-TW" sz="3600" b="1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宋体" charset="0"/>
              <a:cs typeface="宋体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059113" y="3500438"/>
            <a:ext cx="5754687" cy="5794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MIQSAT MA’ASE HA-TORAH</a:t>
            </a:r>
          </a:p>
        </p:txBody>
      </p:sp>
      <p:sp>
        <p:nvSpPr>
          <p:cNvPr id="181258" name="Rectangle 10"/>
          <p:cNvSpPr>
            <a:spLocks noChangeArrowheads="1"/>
          </p:cNvSpPr>
          <p:nvPr/>
        </p:nvSpPr>
        <p:spPr bwMode="auto">
          <a:xfrm>
            <a:off x="0" y="836613"/>
            <a:ext cx="93186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ＭＳ Ｐゴシック" charset="0"/>
              </a:rPr>
              <a:t>7. MMT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表示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, 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宋体" charset="0"/>
                <a:cs typeface="宋体" charset="0"/>
              </a:rPr>
              <a:t>保罗的反对者教导救恩是守律法律才是真正的子民。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8458200" y="76200"/>
            <a:ext cx="59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183</a:t>
            </a:r>
          </a:p>
        </p:txBody>
      </p:sp>
      <p:sp>
        <p:nvSpPr>
          <p:cNvPr id="181262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096000" cy="7620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altLang="zh-CN">
                <a:latin typeface="Garamond" charset="0"/>
              </a:rPr>
              <a:t>DSS </a:t>
            </a:r>
            <a:r>
              <a:rPr lang="zh-CN" altLang="en-US">
                <a:latin typeface="Garamond" charset="0"/>
                <a:ea typeface="宋体" charset="0"/>
                <a:cs typeface="宋体" charset="0"/>
              </a:rPr>
              <a:t>的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重要性</a:t>
            </a:r>
            <a:endParaRPr lang="en-US" altLang="zh-TW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13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charset="0"/>
              <a:ea typeface="ＭＳ Ｐゴシック"/>
            </a:endParaRP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</a:rPr>
              <a:t>保罗对比律法主义</a:t>
            </a:r>
            <a:r>
              <a:rPr lang="en-US" altLang="zh-CN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4532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kumimoji="0" lang="zh-CN" altLang="en-US" sz="2400" b="0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4533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保罗</a:t>
            </a:r>
            <a:endParaRPr kumimoji="0" lang="zh-CN" altLang="en-US" sz="2400" b="0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868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但如今，神的义在律法以外已经显明出来，有律法和先知为证，就是神的义，因信耶稣基督加给一切相信的人，并没有分别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罗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3:21-22)</a:t>
            </a:r>
          </a:p>
        </p:txBody>
      </p:sp>
      <p:sp>
        <p:nvSpPr>
          <p:cNvPr id="5345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SimSun" charset="0"/>
                <a:cs typeface="Arial" charset="0"/>
              </a:rPr>
              <a:t>154k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923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 descr="DSS"/>
          <p:cNvPicPr>
            <a:picLocks noChangeAspect="1" noChangeArrowheads="1"/>
          </p:cNvPicPr>
          <p:nvPr/>
        </p:nvPicPr>
        <p:blipFill>
          <a:blip r:embed="rId3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Garamond" pitchFamily="-111" charset="0"/>
              <a:ea typeface="ＭＳ Ｐゴシック"/>
              <a:cs typeface="ＭＳ Ｐゴシック"/>
            </a:endParaRP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u="sng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保罗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"</a:t>
            </a:r>
            <a:r>
              <a:rPr lang="zh-CN" altLang="en-US" sz="2400" b="1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我只要问你们这一件：你们受了圣灵，是因行律法呢，是因听信福音呢？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(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加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3:2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17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154k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9555A89B-52AC-AC41-A7FD-E22B3310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914400" marR="0" lvl="0" indent="-914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kumimoji="0" lang="zh-CN" altLang="en-US" sz="2400" b="0" i="1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683EB86F-B571-B84E-B419-D61C732AF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zh-CN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71A5D5C-9C14-394D-9FE6-2D9E40622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ln>
            <a:noFill/>
          </a:ln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defTabSz="914400" eaLnBrk="1" hangingPunct="1">
              <a:defRPr/>
            </a:pPr>
            <a:r>
              <a:rPr lang="zh-CN" altLang="en-US" b="1" kern="0">
                <a:solidFill>
                  <a:schemeClr val="bg1"/>
                </a:solidFill>
              </a:rPr>
              <a:t>保罗对比律法主义</a:t>
            </a:r>
            <a:r>
              <a:rPr lang="en-US" altLang="zh-CN" b="1" kern="0">
                <a:solidFill>
                  <a:schemeClr val="bg1"/>
                </a:solidFill>
              </a:rPr>
              <a:t> </a:t>
            </a:r>
            <a:endParaRPr lang="en-US" altLang="zh-CN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73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8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4" descr="Mt"/>
          <p:cNvPicPr>
            <a:picLocks noChangeAspect="1" noChangeArrowheads="1"/>
          </p:cNvPicPr>
          <p:nvPr/>
        </p:nvPicPr>
        <p:blipFill>
          <a:blip r:embed="rId3" cstate="screen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79388" y="26035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zh-TW" sz="5400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约翰是在哪里长大</a:t>
            </a:r>
            <a:r>
              <a:rPr lang="en-US" altLang="zh-CN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5805488"/>
            <a:ext cx="4876800" cy="90805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buFont typeface="Wingdings" charset="0"/>
              <a:buNone/>
            </a:pPr>
            <a:endParaRPr lang="en-US" altLang="zh-TW" sz="2800" b="1">
              <a:solidFill>
                <a:schemeClr val="bg2"/>
              </a:solidFill>
              <a:effectLst/>
              <a:latin typeface="Garamond" charset="0"/>
              <a:ea typeface="新細明體" charset="0"/>
              <a:cs typeface="新細明體" charset="0"/>
            </a:endParaRPr>
          </a:p>
          <a:p>
            <a:pPr algn="l" eaLnBrk="1" hangingPunct="1">
              <a:buFont typeface="Wingdings" charset="0"/>
              <a:buNone/>
            </a:pPr>
            <a:r>
              <a:rPr lang="en-US" altLang="zh-CN" sz="2800" b="1">
                <a:solidFill>
                  <a:srgbClr val="000000"/>
                </a:solidFill>
                <a:effectLst/>
                <a:latin typeface="Times New Roman" charset="0"/>
                <a:ea typeface="SimSun" charset="0"/>
                <a:cs typeface="SimSun" charset="0"/>
              </a:rPr>
              <a:t>The Wilderness of Zin  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SimSun" charset="0"/>
                <a:ea typeface="SimSun" charset="0"/>
                <a:cs typeface="SimSun" charset="0"/>
              </a:rPr>
              <a:t>旷野</a:t>
            </a:r>
            <a:endParaRPr lang="en-US" altLang="zh-TW" sz="2800" b="1">
              <a:solidFill>
                <a:srgbClr val="000000"/>
              </a:solidFill>
              <a:effectLst/>
              <a:latin typeface="SimSun" charset="0"/>
              <a:ea typeface="SimSun" charset="0"/>
              <a:cs typeface="SimSun" charset="0"/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4067175" y="2276475"/>
            <a:ext cx="48148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t>NIV 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路加</a:t>
            </a: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1:80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/>
                <a:uLnTx/>
                <a:uFillTx/>
                <a:latin typeface="Garamond" charset="0"/>
                <a:ea typeface="宋体" charset="0"/>
                <a:cs typeface="宋体" charset="0"/>
              </a:rPr>
              <a:t>「那孩子渐渐长大，心灵强壮，住在旷野，直到他显明在以色列人面前的日子。」</a:t>
            </a:r>
            <a:endParaRPr kumimoji="0" lang="en-US" altLang="zh-TW" sz="4000" b="0" i="0" u="none" strike="noStrike" kern="1200" cap="none" spc="0" normalizeH="0" baseline="0" noProof="0">
              <a:ln>
                <a:noFill/>
              </a:ln>
              <a:solidFill>
                <a:srgbClr val="E5E5FF"/>
              </a:solidFill>
              <a:effectLst/>
              <a:uLnTx/>
              <a:uFillTx/>
              <a:latin typeface="Garamond" charset="0"/>
              <a:ea typeface="宋体" charset="0"/>
              <a:cs typeface="宋体" charset="0"/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184</a:t>
            </a:r>
          </a:p>
        </p:txBody>
      </p:sp>
    </p:spTree>
    <p:extLst>
      <p:ext uri="{BB962C8B-B14F-4D97-AF65-F5344CB8AC3E}">
        <p14:creationId xmlns:p14="http://schemas.microsoft.com/office/powerpoint/2010/main" val="37298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663700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>
                <a:latin typeface="Garamond" charset="0"/>
                <a:ea typeface="SimSun" charset="0"/>
                <a:cs typeface="SimSun" charset="0"/>
              </a:rPr>
              <a:t>约翰在何处得到洗礼与悔改的观念呢</a:t>
            </a:r>
            <a:r>
              <a:rPr lang="en-US" altLang="zh-CN" sz="4800" b="1">
                <a:latin typeface="Garamond" charset="0"/>
                <a:ea typeface="SimSun" charset="0"/>
                <a:cs typeface="SimSun" charset="0"/>
              </a:rPr>
              <a:t>?</a:t>
            </a:r>
            <a:endParaRPr lang="en-US" altLang="zh-TW" sz="4800" b="1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274638"/>
            <a:ext cx="3657600" cy="1173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>
                <a:latin typeface="Garamond" charset="0"/>
                <a:ea typeface="SimSun" charset="0"/>
                <a:cs typeface="SimSun" charset="0"/>
              </a:rPr>
              <a:t>施洗约翰</a:t>
            </a:r>
            <a:endParaRPr lang="en-US" altLang="zh-TW" sz="6000"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72035" name="Text Box 6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184</a:t>
            </a:r>
          </a:p>
        </p:txBody>
      </p:sp>
      <p:pic>
        <p:nvPicPr>
          <p:cNvPr id="172036" name="Picture 8" descr="JohnRob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239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Scri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33375"/>
            <a:ext cx="7772400" cy="990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zh-CN" altLang="en-US" sz="4800">
                <a:solidFill>
                  <a:schemeClr val="bg1"/>
                </a:solidFill>
                <a:latin typeface="Times New Roman" charset="0"/>
                <a:ea typeface="新細明體" charset="0"/>
                <a:cs typeface="新細明體" charset="0"/>
              </a:rPr>
              <a:t>苦修派信徒爱上帝的话语</a:t>
            </a:r>
            <a:endParaRPr lang="en-US" altLang="zh-TW" sz="4800">
              <a:solidFill>
                <a:schemeClr val="bg1"/>
              </a:solidFill>
              <a:latin typeface="Times New Roman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53470"/>
      </p:ext>
    </p:extLst>
  </p:cSld>
  <p:clrMapOvr>
    <a:masterClrMapping/>
  </p:clrMapOvr>
  <p:transition spd="med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baptiz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4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4" descr="High Priest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0"/>
            <a:ext cx="2901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486400" y="0"/>
            <a:ext cx="3657600" cy="1173163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zh-TW" sz="3200">
                <a:latin typeface="Garamond" charset="0"/>
                <a:ea typeface="新細明體" charset="0"/>
                <a:cs typeface="新細明體" charset="0"/>
              </a:rPr>
            </a:br>
            <a:r>
              <a:rPr lang="zh-TW" altLang="en-US" sz="4800">
                <a:latin typeface="Garamond" charset="0"/>
                <a:ea typeface="新細明體" charset="0"/>
                <a:cs typeface="新細明體" charset="0"/>
              </a:rPr>
              <a:t>施洗约翰</a:t>
            </a:r>
          </a:p>
        </p:txBody>
      </p:sp>
      <p:pic>
        <p:nvPicPr>
          <p:cNvPr id="176132" name="Picture 7" descr="High Priest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9588"/>
            <a:ext cx="6629400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 Box 8"/>
          <p:cNvSpPr txBox="1">
            <a:spLocks noChangeArrowheads="1"/>
          </p:cNvSpPr>
          <p:nvPr/>
        </p:nvSpPr>
        <p:spPr bwMode="auto">
          <a:xfrm>
            <a:off x="8397875" y="84138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新細明體" charset="0"/>
                <a:cs typeface="新細明體" charset="0"/>
              </a:rPr>
              <a:t>184</a:t>
            </a:r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486400" y="1412875"/>
            <a:ext cx="3657600" cy="19939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latin typeface="Garamond" charset="0"/>
                <a:ea typeface="新細明體" charset="0"/>
                <a:cs typeface="新細明體" charset="0"/>
              </a:rPr>
              <a:t>约翰在何处得到洗礼与悔改的观念呢</a:t>
            </a:r>
            <a:r>
              <a:rPr lang="en-US" altLang="zh-CN" sz="3600" b="1">
                <a:latin typeface="Garamond" charset="0"/>
                <a:ea typeface="新細明體" charset="0"/>
                <a:cs typeface="新細明體" charset="0"/>
              </a:rPr>
              <a:t>?</a:t>
            </a:r>
          </a:p>
          <a:p>
            <a:pPr eaLnBrk="1" hangingPunct="1">
              <a:defRPr/>
            </a:pPr>
            <a:endParaRPr lang="en-US" altLang="zh-CN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z="3600" b="1">
              <a:latin typeface="Garamond" charset="0"/>
              <a:ea typeface="新細明體" charset="0"/>
              <a:cs typeface="新細明體" charset="0"/>
            </a:endParaRPr>
          </a:p>
          <a:p>
            <a:pPr eaLnBrk="1" hangingPunct="1">
              <a:defRPr/>
            </a:pPr>
            <a:endParaRPr lang="en-US" altLang="zh-TW" sz="2000" b="1">
              <a:latin typeface="Garamond" charset="0"/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26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292725" y="333375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在地球上最低的地点</a:t>
            </a:r>
            <a:r>
              <a:rPr lang="en-US" altLang="zh-CN" sz="4000">
                <a:latin typeface="Garamond" charset="0"/>
                <a:ea typeface="SimSun" charset="0"/>
                <a:cs typeface="SimSun" charset="0"/>
              </a:rPr>
              <a:t>(-394 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公尺 </a:t>
            </a:r>
            <a:r>
              <a:rPr lang="en-US" altLang="zh-TW" sz="4000">
                <a:latin typeface="Garamond" charset="0"/>
                <a:ea typeface="SimSun" charset="0"/>
                <a:cs typeface="SimSun" charset="0"/>
              </a:rPr>
              <a:t>)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。</a:t>
            </a:r>
            <a:r>
              <a:rPr lang="zh-TW" altLang="en-US">
                <a:latin typeface="Garamond" charset="0"/>
                <a:ea typeface="新細明體" charset="0"/>
                <a:cs typeface="新細明體" charset="0"/>
              </a:rPr>
              <a:t> </a:t>
            </a:r>
            <a:endParaRPr lang="en-US" altLang="zh-TW"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53250" name="Picture 4" descr="N&amp;Ssectionsofdeads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5334000" y="2565400"/>
            <a:ext cx="3810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每一年平均雨量约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3-4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英吋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现在分为三 个部分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从公元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世纪最高的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20 m,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自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1975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下降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約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12 m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。</a:t>
            </a:r>
            <a:b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</a:b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以色列由钾造成肥料 每年收益十亿美元</a:t>
            </a:r>
            <a:endParaRPr kumimoji="0" lang="zh-TW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665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4" descr="essenebaptistr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4488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8229600" cy="715963"/>
          </a:xfrm>
          <a:solidFill>
            <a:srgbClr val="0033CC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>
                <a:latin typeface="Garamond" charset="0"/>
                <a:ea typeface="新細明體" charset="0"/>
                <a:cs typeface="新細明體" charset="0"/>
              </a:rPr>
              <a:t>苦修派的信徒与约翰和耶稣</a:t>
            </a:r>
            <a:endParaRPr lang="en-US" altLang="zh-CN" sz="4800">
              <a:latin typeface="Garamond" charset="0"/>
              <a:ea typeface="新細明體" charset="0"/>
              <a:cs typeface="新細明體" charset="0"/>
            </a:endParaRP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4572000" y="2060575"/>
            <a:ext cx="4876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批评圣殿的领袖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反对的圣殿税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禁止离婚与再婚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属灵的献祭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将神的子民看作属灵的圣殿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  <p:sp>
        <p:nvSpPr>
          <p:cNvPr id="141320" name="WordArt 8"/>
          <p:cNvSpPr>
            <a:spLocks noChangeArrowheads="1" noChangeShapeType="1" noTextEdit="1"/>
          </p:cNvSpPr>
          <p:nvPr/>
        </p:nvSpPr>
        <p:spPr bwMode="auto">
          <a:xfrm>
            <a:off x="468313" y="1196975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Essenes &amp; John</a:t>
            </a:r>
          </a:p>
        </p:txBody>
      </p:sp>
      <p:sp>
        <p:nvSpPr>
          <p:cNvPr id="141321" name="WordArt 9"/>
          <p:cNvSpPr>
            <a:spLocks noChangeArrowheads="1" noChangeShapeType="1" noTextEdit="1"/>
          </p:cNvSpPr>
          <p:nvPr/>
        </p:nvSpPr>
        <p:spPr bwMode="auto">
          <a:xfrm>
            <a:off x="5003800" y="1125538"/>
            <a:ext cx="3505200" cy="838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000514">
                      <a:alpha val="79999"/>
                    </a:srgbClr>
                  </a:outerShdw>
                </a:effectLst>
                <a:uLnTx/>
                <a:uFillTx/>
                <a:latin typeface="Impact"/>
                <a:ea typeface="Impact"/>
                <a:cs typeface="Impact"/>
              </a:rPr>
              <a:t>Essenes &amp; Jesus</a:t>
            </a:r>
          </a:p>
        </p:txBody>
      </p:sp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8621713" y="0"/>
            <a:ext cx="522287" cy="396875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2pPr>
            <a:lvl3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3pPr>
            <a:lvl4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4pPr>
            <a:lvl5pPr eaLnBrk="0" hangingPunct="0"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184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0" y="2060575"/>
            <a:ext cx="4495800" cy="4525963"/>
          </a:xfrm>
          <a:prstGeom prst="rect">
            <a:avLst/>
          </a:prstGeom>
          <a:gradFill rotWithShape="1">
            <a:gsLst>
              <a:gs pos="0">
                <a:schemeClr val="accent1">
                  <a:alpha val="24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以赛亚的呼吁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40:3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称为悔改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&amp;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洗礼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上帝被期望的临近王国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水、圣灵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,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火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奇妙的饮食</a:t>
            </a:r>
          </a:p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SimSun" charset="0"/>
                <a:cs typeface="SimSun" charset="0"/>
              </a:rPr>
              <a:t>批评的宗教领袖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3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1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1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1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1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1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1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0" grpId="0" animBg="1"/>
      <p:bldP spid="141321" grpId="0" animBg="1"/>
      <p:bldP spid="141323" grpId="0" build="p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Osaka" charset="0"/>
                <a:cs typeface="Osaka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3232816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viney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8"/>
            <a:ext cx="10896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5445125"/>
            <a:ext cx="8229600" cy="808038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从新鲜水源绿洲旁所</a:t>
            </a:r>
            <a:r>
              <a:rPr lang="zh-TW" altLang="en-US" sz="4000">
                <a:latin typeface="Garamond" charset="0"/>
                <a:ea typeface="SimSun" charset="0"/>
                <a:cs typeface="SimSun" charset="0"/>
              </a:rPr>
              <a:t>栽</a:t>
            </a:r>
            <a:r>
              <a:rPr lang="zh-CN" altLang="en-US" sz="4000">
                <a:latin typeface="Garamond" charset="0"/>
                <a:ea typeface="SimSun" charset="0"/>
                <a:cs typeface="SimSun" charset="0"/>
              </a:rPr>
              <a:t>种的农作物</a:t>
            </a:r>
            <a:endParaRPr lang="zh-TW" altLang="en-US" sz="4000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4594225" y="3222625"/>
            <a:ext cx="184150" cy="6413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t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charset="0"/>
              <a:ea typeface="新細明體" charset="0"/>
              <a:cs typeface="新細明體" charset="0"/>
            </a:endParaRPr>
          </a:p>
        </p:txBody>
      </p:sp>
      <p:pic>
        <p:nvPicPr>
          <p:cNvPr id="57346" name="Picture 3" descr="Dead 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676400"/>
            <a:ext cx="7096125" cy="46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Picture 4" descr="Dead S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7" name="Rectangle 5"/>
          <p:cNvSpPr>
            <a:spLocks noRot="1" noChangeArrowheads="1"/>
          </p:cNvSpPr>
          <p:nvPr/>
        </p:nvSpPr>
        <p:spPr bwMode="auto">
          <a:xfrm>
            <a:off x="5486400" y="808038"/>
            <a:ext cx="39624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aramond" charset="0"/>
                <a:ea typeface="新細明體" charset="0"/>
                <a:cs typeface="新細明體" charset="0"/>
              </a:rPr>
              <a:t>The Salt Sea</a:t>
            </a:r>
          </a:p>
        </p:txBody>
      </p:sp>
      <p:pic>
        <p:nvPicPr>
          <p:cNvPr id="320518" name="Picture 6" descr="En Ged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10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9" name="Picture 7" descr="nah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0"/>
            <a:ext cx="4973637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20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038600" cy="71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>
                <a:latin typeface="Garamond" charset="0"/>
                <a:ea typeface="新細明體" charset="0"/>
                <a:cs typeface="新細明體" charset="0"/>
              </a:rPr>
              <a:t>En Gedi</a:t>
            </a:r>
            <a:br>
              <a:rPr lang="en-US" altLang="zh-TW">
                <a:latin typeface="Garamond" charset="0"/>
                <a:ea typeface="新細明體" charset="0"/>
                <a:cs typeface="新細明體" charset="0"/>
              </a:rPr>
            </a:br>
            <a:r>
              <a:rPr lang="zh-CN" altLang="en-US">
                <a:latin typeface="Garamond" charset="0"/>
                <a:ea typeface="SimSun" charset="0"/>
                <a:cs typeface="SimSun" charset="0"/>
              </a:rPr>
              <a:t>安基地</a:t>
            </a:r>
            <a:endParaRPr lang="zh-TW" altLang="en-US">
              <a:latin typeface="Garamond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4 Literary 2 - Dead Sea Scrolls">
  <a:themeElements>
    <a:clrScheme name="14 Literary 2 - Dead Sea Scrolls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4 Literary 2 - Dead Sea Scrolls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14 Literary 2 - Dead Sea Scrolls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 Literary 2 - Dead Sea Scrolls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 Literary 2 - Dead Sea Scrolls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5246</TotalTime>
  <Words>2117</Words>
  <Application>Microsoft Macintosh PowerPoint</Application>
  <PresentationFormat>On-screen Show (4:3)</PresentationFormat>
  <Paragraphs>408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72</vt:i4>
      </vt:variant>
    </vt:vector>
  </HeadingPairs>
  <TitlesOfParts>
    <vt:vector size="87" baseType="lpstr">
      <vt:lpstr>SimSun</vt:lpstr>
      <vt:lpstr>Arial</vt:lpstr>
      <vt:lpstr>Calibri</vt:lpstr>
      <vt:lpstr>Garamond</vt:lpstr>
      <vt:lpstr>Impact</vt:lpstr>
      <vt:lpstr>Times</vt:lpstr>
      <vt:lpstr>Times New Roman</vt:lpstr>
      <vt:lpstr>Wingdings</vt:lpstr>
      <vt:lpstr>Blank Presentation</vt:lpstr>
      <vt:lpstr>14 Literary 2 - Dead Sea Scrolls</vt:lpstr>
      <vt:lpstr>Default Design</vt:lpstr>
      <vt:lpstr>1_Blank Presentation</vt:lpstr>
      <vt:lpstr>3_Blank Presentation</vt:lpstr>
      <vt:lpstr>1_Orbit</vt:lpstr>
      <vt:lpstr>4_Blank Presentation</vt:lpstr>
      <vt:lpstr>死海古卷</vt:lpstr>
      <vt:lpstr>死海的位置</vt:lpstr>
      <vt:lpstr>南北的高度分隔</vt:lpstr>
      <vt:lpstr>耶稣受洗之地</vt:lpstr>
      <vt:lpstr>约旦纵谷</vt:lpstr>
      <vt:lpstr>从高地观看</vt:lpstr>
      <vt:lpstr>在地球上最低的地点(-394 公尺 )。 </vt:lpstr>
      <vt:lpstr>从新鲜水源绿洲旁所栽种的农作物</vt:lpstr>
      <vt:lpstr>En Gedi 安基地</vt:lpstr>
      <vt:lpstr>盐海的渡假胜地?</vt:lpstr>
      <vt:lpstr>在地球上含盐最高之地</vt:lpstr>
      <vt:lpstr>我也很享受!</vt:lpstr>
      <vt:lpstr>死海泥浆</vt:lpstr>
      <vt:lpstr>Rick, Randall, Tim 雷克，琅迪，丁丁</vt:lpstr>
      <vt:lpstr>有一些麻麻的感觉，但对皮肤很好!</vt:lpstr>
      <vt:lpstr>非常的愉快?</vt:lpstr>
      <vt:lpstr>死海纸卷的历史</vt:lpstr>
      <vt:lpstr>死海纸卷的历史</vt:lpstr>
      <vt:lpstr>Tough Work!</vt:lpstr>
      <vt:lpstr>Near Impossible Work</vt:lpstr>
      <vt:lpstr>纸卷的鑑定</vt:lpstr>
      <vt:lpstr>Strugnells之 團隊</vt:lpstr>
      <vt:lpstr>曾經是如此慢長的工作...</vt:lpstr>
      <vt:lpstr>Hershel Shanks在酒吧中的報怨?</vt:lpstr>
      <vt:lpstr>什麼事發生在Strugnell身上呢?</vt:lpstr>
      <vt:lpstr>福音派DSS 学者</vt:lpstr>
      <vt:lpstr>MMT</vt:lpstr>
      <vt:lpstr>重印Shank之有爭議性的</vt:lpstr>
      <vt:lpstr>Qumran 废墟</vt:lpstr>
      <vt:lpstr>Qumran 小区的公共地图</vt:lpstr>
      <vt:lpstr>在Qumran发现的</vt:lpstr>
      <vt:lpstr>Qumran 的小区</vt:lpstr>
      <vt:lpstr>誰是苦修派的信徒呢?</vt:lpstr>
      <vt:lpstr>誰是苦修派信徒?</vt:lpstr>
      <vt:lpstr>誰是苦修派信徒?</vt:lpstr>
      <vt:lpstr>为什么苦修信徒派形成了?</vt:lpstr>
      <vt:lpstr>彼得与腐败的祭司在作战, 但那苦修派的信徒呢...?</vt:lpstr>
      <vt:lpstr>苦修派的信徒們选择退隐...</vt:lpstr>
      <vt:lpstr>为什么苦修派的信徒會形成呢?</vt:lpstr>
      <vt:lpstr>居住在Qumran的其它看法</vt:lpstr>
      <vt:lpstr>Debate Continues: Others Doubt the Essene Theory</vt:lpstr>
      <vt:lpstr>什麼樣的紙卷被發現了呢?</vt:lpstr>
      <vt:lpstr>铜纸卷</vt:lpstr>
      <vt:lpstr>What Scrolls were Found? 什麼樣的紙卷被發現了呢?</vt:lpstr>
      <vt:lpstr>許多紙卷缺少的部份</vt:lpstr>
      <vt:lpstr>但许多是清楚地可以閱读的!</vt:lpstr>
      <vt:lpstr>纸卷的内容</vt:lpstr>
      <vt:lpstr>书卷的内容</vt:lpstr>
      <vt:lpstr>书卷的内容</vt:lpstr>
      <vt:lpstr>伪经</vt:lpstr>
      <vt:lpstr>伪经 </vt:lpstr>
      <vt:lpstr>伪经</vt:lpstr>
      <vt:lpstr>伪经</vt:lpstr>
      <vt:lpstr>Is Jesus in the DSS?</vt:lpstr>
      <vt:lpstr>4號洞穴帶來許多的書卷</vt:lpstr>
      <vt:lpstr>DSS 的重要性</vt:lpstr>
      <vt:lpstr>耶稣与传统</vt:lpstr>
      <vt:lpstr>DSS 的重要性</vt:lpstr>
      <vt:lpstr>DSS 的重要性</vt:lpstr>
      <vt:lpstr>DSS 的重要性</vt:lpstr>
      <vt:lpstr>圣殿的书</vt:lpstr>
      <vt:lpstr>DSS 的重要性</vt:lpstr>
      <vt:lpstr>DSS 的重要性</vt:lpstr>
      <vt:lpstr>保罗对比律法主义 </vt:lpstr>
      <vt:lpstr>PowerPoint Presentation</vt:lpstr>
      <vt:lpstr> 约翰是在哪里长大?</vt:lpstr>
      <vt:lpstr>施洗约翰</vt:lpstr>
      <vt:lpstr>苦修派信徒爱上帝的话语</vt:lpstr>
      <vt:lpstr> 施洗约翰</vt:lpstr>
      <vt:lpstr>苦修派的信徒与约翰和耶稣</vt:lpstr>
      <vt:lpstr>Black</vt:lpstr>
      <vt:lpstr>圣经地理链接地址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Dead Sea Scrolls</dc:title>
  <dc:creator>Rick Griffith</dc:creator>
  <cp:lastModifiedBy>Rick Griffith</cp:lastModifiedBy>
  <cp:revision>11</cp:revision>
  <dcterms:created xsi:type="dcterms:W3CDTF">2014-09-26T08:56:56Z</dcterms:created>
  <dcterms:modified xsi:type="dcterms:W3CDTF">2019-05-07T08:57:00Z</dcterms:modified>
</cp:coreProperties>
</file>