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9" r:id="rId2"/>
    <p:sldMasterId id="2147483785" r:id="rId3"/>
    <p:sldMasterId id="2147483809" r:id="rId4"/>
    <p:sldMasterId id="2147483821" r:id="rId5"/>
  </p:sldMasterIdLst>
  <p:notesMasterIdLst>
    <p:notesMasterId r:id="rId94"/>
  </p:notesMasterIdLst>
  <p:sldIdLst>
    <p:sldId id="258" r:id="rId6"/>
    <p:sldId id="262" r:id="rId7"/>
    <p:sldId id="265" r:id="rId8"/>
    <p:sldId id="266" r:id="rId9"/>
    <p:sldId id="343" r:id="rId10"/>
    <p:sldId id="359" r:id="rId11"/>
    <p:sldId id="259" r:id="rId12"/>
    <p:sldId id="256" r:id="rId13"/>
    <p:sldId id="257" r:id="rId14"/>
    <p:sldId id="357" r:id="rId15"/>
    <p:sldId id="261" r:id="rId16"/>
    <p:sldId id="361" r:id="rId17"/>
    <p:sldId id="358" r:id="rId18"/>
    <p:sldId id="360" r:id="rId19"/>
    <p:sldId id="347" r:id="rId20"/>
    <p:sldId id="346" r:id="rId21"/>
    <p:sldId id="348" r:id="rId22"/>
    <p:sldId id="349" r:id="rId23"/>
    <p:sldId id="350" r:id="rId24"/>
    <p:sldId id="351" r:id="rId25"/>
    <p:sldId id="352" r:id="rId26"/>
    <p:sldId id="353" r:id="rId27"/>
    <p:sldId id="263" r:id="rId28"/>
    <p:sldId id="264" r:id="rId29"/>
    <p:sldId id="267" r:id="rId30"/>
    <p:sldId id="340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363" r:id="rId48"/>
    <p:sldId id="285" r:id="rId49"/>
    <p:sldId id="286" r:id="rId50"/>
    <p:sldId id="287" r:id="rId51"/>
    <p:sldId id="288" r:id="rId52"/>
    <p:sldId id="354" r:id="rId53"/>
    <p:sldId id="290" r:id="rId54"/>
    <p:sldId id="341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0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08" r:id="rId73"/>
    <p:sldId id="309" r:id="rId74"/>
    <p:sldId id="355" r:id="rId75"/>
    <p:sldId id="311" r:id="rId76"/>
    <p:sldId id="312" r:id="rId77"/>
    <p:sldId id="313" r:id="rId78"/>
    <p:sldId id="314" r:id="rId79"/>
    <p:sldId id="315" r:id="rId80"/>
    <p:sldId id="316" r:id="rId81"/>
    <p:sldId id="317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44" r:id="rId92"/>
    <p:sldId id="362" r:id="rId9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39BB0"/>
    <a:srgbClr val="F2B5F5"/>
    <a:srgbClr val="3399FF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393" autoAdjust="0"/>
    <p:restoredTop sz="94419" autoAdjust="0"/>
  </p:normalViewPr>
  <p:slideViewPr>
    <p:cSldViewPr>
      <p:cViewPr varScale="1">
        <p:scale>
          <a:sx n="146" d="100"/>
          <a:sy n="146" d="100"/>
        </p:scale>
        <p:origin x="20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presProps" Target="pres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C402160-810E-214D-93EC-4FFC5FA2F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87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E4123AE-AE62-2443-9C86-8AA745F86DFA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2" algn="just" eaLnBrk="1" hangingPunct="1"/>
            <a:r>
              <a:rPr lang="en-US" dirty="0">
                <a:latin typeface="Times" charset="0"/>
              </a:rPr>
              <a:t>Garrard, Alec.  </a:t>
            </a:r>
            <a:r>
              <a:rPr lang="en-US" i="1" dirty="0">
                <a:latin typeface="Times" charset="0"/>
              </a:rPr>
              <a:t>The </a:t>
            </a:r>
            <a:r>
              <a:rPr lang="en-US" i="1" dirty="0" err="1">
                <a:latin typeface="Times" charset="0"/>
              </a:rPr>
              <a:t>Splendour</a:t>
            </a:r>
            <a:r>
              <a:rPr lang="en-US" i="1" dirty="0">
                <a:latin typeface="Times" charset="0"/>
              </a:rPr>
              <a:t> of the Temple: A Pictorial Guide to Herod</a:t>
            </a:r>
            <a:r>
              <a:rPr lang="fr-FR" altLang="ja-JP" i="1" dirty="0"/>
              <a:t>'</a:t>
            </a:r>
            <a:r>
              <a:rPr lang="en-US" i="1" dirty="0">
                <a:latin typeface="Times" charset="0"/>
              </a:rPr>
              <a:t>s Temple and Its Ceremonies.</a:t>
            </a:r>
            <a:r>
              <a:rPr lang="en-US" dirty="0">
                <a:latin typeface="Times" charset="0"/>
              </a:rPr>
              <a:t>  Carlisle, England: Candle, 2000.  96 pp.  S$21.50 Life Bookstore.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D6EDD-0DFF-334D-AE51-85241C853D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Leen </a:t>
            </a:r>
            <a:r>
              <a:rPr lang="en-US" dirty="0" err="1"/>
              <a:t>Ritmeyer</a:t>
            </a:r>
            <a:r>
              <a:rPr lang="en-US" dirty="0"/>
              <a:t>, </a:t>
            </a:r>
            <a:r>
              <a:rPr lang="ja-JP" altLang="en-US" dirty="0"/>
              <a:t>“</a:t>
            </a:r>
            <a:r>
              <a:rPr lang="en-US" altLang="ja-JP" dirty="0"/>
              <a:t>Locating the Original Temple Mount,</a:t>
            </a:r>
            <a:r>
              <a:rPr lang="ja-JP" altLang="en-US" dirty="0"/>
              <a:t>”</a:t>
            </a:r>
            <a:r>
              <a:rPr lang="en-US" altLang="ja-JP" dirty="0"/>
              <a:t> </a:t>
            </a:r>
            <a:r>
              <a:rPr lang="en-US" altLang="ja-JP" i="1" dirty="0"/>
              <a:t>BAR</a:t>
            </a:r>
            <a:r>
              <a:rPr lang="en-US" altLang="ja-JP" dirty="0"/>
              <a:t> 18 (March/April 1992): 32-33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83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3A52EB-2C11-6643-9ED7-88D0CEE05EF4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86DF66-BE49-8644-86FF-0FD251BF12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058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1FA55C-3CBE-0F4D-BE89-06DD140F6B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227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88596E-7F41-284D-A5DC-D563C88171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13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4D584-5FC6-CE46-A392-99187A23535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02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1AC94B-E857-1740-8933-A59689D2B59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392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58A1CE-E561-5C47-9343-6423B33E40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675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60DFB6-F323-194A-92F6-BDFD6D8882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88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9B8AB3-E120-0B44-8484-5195F16F8CE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6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E7D66C-84DC-0947-AA70-79CB119B8E38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27B8DB-BD00-0D44-9A70-A7B913F49F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24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48352A-D79D-EE49-920E-A10B227148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787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2581B5-BB46-EE43-B368-D8AECF7B68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40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4B43308-6CD4-A649-9B9D-A5AACC99CD4A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2039BD-0E10-324F-99EF-1AEDF29B4E3C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B69D464-870E-8247-8636-D4EB99DD215F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8B587C-49ED-BA41-B934-64D9810AB769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3C1388-E238-524B-B50A-F37E60A0B3C7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2F9D21B-2015-2444-9F55-B34CF8B1C600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52786F-9955-9145-8B5D-F13F78391267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8B88EA-CE60-1344-BC88-74EBE8132D90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D0E4B30-F160-1C47-89D4-86FFF3919915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9A7247-8755-6243-BE21-C6958B722318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38B1EF-D870-7140-A733-05E9465A4ED0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E13DA4-4A03-D844-96B7-AE3EFC83B5F3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C2FAAD-8D8A-A34D-ABA8-5DD60BAA9A2F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B7915F-46EC-BD4F-B4E5-4F987772EDB1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9BE816-1E28-484F-B0BA-3EBCBBEB1B22}" type="slidenum">
              <a:rPr lang="en-US" sz="1200"/>
              <a:pPr eaLnBrk="1" hangingPunct="1"/>
              <a:t>37</a:t>
            </a:fld>
            <a:endParaRPr lang="en-US" sz="12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0B2392-8C31-0440-A01A-61408774A66C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B33B8B-9751-6B40-B500-36CEAD50C25E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641E87-015C-4B47-BCA5-3938FE278C2B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83581AE-BFDD-E348-B8F5-352854AAE21F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193B37-5263-DA43-A72E-5824B02324C2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F38352-3941-8A4A-95C6-DBBA8FCEE18C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8F8D537-DFEB-5E4F-A87C-9B1AA9999B33}" type="slidenum">
              <a:rPr lang="en-US" sz="1200"/>
              <a:pPr eaLnBrk="1" hangingPunct="1"/>
              <a:t>44</a:t>
            </a:fld>
            <a:endParaRPr lang="en-US" sz="120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DA0B71-002E-524A-A79A-F476666DF9B4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888CD7-CE2F-D048-B817-EA3874238FDD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BE3CF1-08B6-2B4F-8023-894453DDA802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3A2347-FACD-734E-B559-2C25878F8A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331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A7C811-C864-6344-8E6B-AC3BFD3D2EC1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06552B0-F8CD-6D49-B003-4E625FB0B897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E613E96-0DF6-7B49-B2F8-23ACE1CB2B5B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301F53A-79E1-084C-B2D4-6A3A7495C961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DBD7CB7-6A6A-D14A-BAF4-8363880E7019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1ED12AC-6BD4-8241-99E4-A44A28C3CED6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D192FC-F7A1-F746-92F3-42D0E7AD693F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6E15A8-86C8-5E4A-8498-19388909ED0A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F791BBF-EA7B-724E-87F7-BF03A043CB1F}" type="slidenum">
              <a:rPr lang="en-US" sz="1200"/>
              <a:pPr eaLnBrk="1" hangingPunct="1"/>
              <a:t>57</a:t>
            </a:fld>
            <a:endParaRPr lang="en-US" sz="1200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F590BC-038B-D944-A562-33B940AEA855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9ED9CC-5D4E-2443-8E23-68669B411D74}" type="slidenum">
              <a:rPr lang="en-US" sz="1200"/>
              <a:pPr eaLnBrk="1" hangingPunct="1"/>
              <a:t>59</a:t>
            </a:fld>
            <a:endParaRPr lang="en-US" sz="1200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5FECD4-A0AC-8E4C-B791-674A3B94FECF}" type="slidenum">
              <a:rPr lang="en-US" sz="1200"/>
              <a:pPr eaLnBrk="1" hangingPunct="1"/>
              <a:t>60</a:t>
            </a:fld>
            <a:endParaRPr lang="en-US" sz="1200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9C68B4-1B19-B44F-99C7-95A2DA1A61A0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09FC60-7749-D545-8290-3608C888AE1F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2FADB2-E88C-4142-AFE3-CE8C8983591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2990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AAEDC7-A948-0543-B378-7972F02B5F7F}" type="slidenum">
              <a:rPr lang="en-US" sz="1200"/>
              <a:pPr eaLnBrk="1" hangingPunct="1"/>
              <a:t>63</a:t>
            </a:fld>
            <a:endParaRPr lang="en-US" sz="1200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11F484-7FA9-B448-8DC7-FCA7E3E0E3C7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730BAB-B288-4A40-8003-FF766C45C14D}" type="slidenum">
              <a:rPr lang="en-US" sz="1200"/>
              <a:pPr eaLnBrk="1" hangingPunct="1"/>
              <a:t>65</a:t>
            </a:fld>
            <a:endParaRPr lang="en-US" sz="1200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7CBB2FE-6B04-2544-9C42-16DBB231C3B7}" type="slidenum">
              <a:rPr lang="en-US" sz="1200"/>
              <a:pPr eaLnBrk="1" hangingPunct="1"/>
              <a:t>66</a:t>
            </a:fld>
            <a:endParaRPr lang="en-US" sz="1200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ABFFA3-E24D-0F49-B6A7-B905DECF9870}" type="slidenum">
              <a:rPr lang="en-US" sz="1200"/>
              <a:pPr eaLnBrk="1" hangingPunct="1"/>
              <a:t>67</a:t>
            </a:fld>
            <a:endParaRPr lang="en-US" sz="1200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A7F754-9307-2940-B83B-5A4D2EA64ED2}" type="slidenum">
              <a:rPr lang="en-US" sz="1200"/>
              <a:pPr eaLnBrk="1" hangingPunct="1"/>
              <a:t>68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B4CF7B3-1446-3E45-930D-FBEB4CF0D31B}" type="slidenum">
              <a:rPr lang="en-US" sz="1200"/>
              <a:pPr eaLnBrk="1" hangingPunct="1"/>
              <a:t>69</a:t>
            </a:fld>
            <a:endParaRPr lang="en-US" sz="1200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BCA4A3-4728-114F-8736-CCEB960012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5567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8ACE1B-B001-4040-B606-EDE9E0683007}" type="slidenum">
              <a:rPr lang="en-US" sz="1200"/>
              <a:pPr eaLnBrk="1" hangingPunct="1"/>
              <a:t>71</a:t>
            </a:fld>
            <a:endParaRPr lang="en-US" sz="1200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291FC6-FB77-D94C-BC5A-AB4094198C45}" type="slidenum">
              <a:rPr lang="en-US" sz="1200"/>
              <a:pPr eaLnBrk="1" hangingPunct="1"/>
              <a:t>72</a:t>
            </a:fld>
            <a:endParaRPr lang="en-US" sz="1200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16ADFF-9271-9746-BB8C-2AB17ABEEF73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cs typeface="ＭＳ Ｐゴシック" charset="0"/>
              </a:rPr>
              <a:t>Leen </a:t>
            </a:r>
            <a:r>
              <a:rPr lang="en-US" dirty="0" err="1">
                <a:cs typeface="ＭＳ Ｐゴシック" charset="0"/>
              </a:rPr>
              <a:t>Ritmeyer</a:t>
            </a:r>
            <a:r>
              <a:rPr lang="en-US" dirty="0">
                <a:cs typeface="ＭＳ Ｐゴシック" charset="0"/>
              </a:rPr>
              <a:t>, </a:t>
            </a:r>
            <a:r>
              <a:rPr lang="ja-JP" altLang="en-US" dirty="0">
                <a:cs typeface="ＭＳ Ｐゴシック" charset="0"/>
              </a:rPr>
              <a:t>“</a:t>
            </a:r>
            <a:r>
              <a:rPr lang="en-US" altLang="ja-JP" dirty="0">
                <a:cs typeface="ＭＳ Ｐゴシック" charset="0"/>
              </a:rPr>
              <a:t>Locating the Original Temple Mount,</a:t>
            </a:r>
            <a:r>
              <a:rPr lang="ja-JP" altLang="en-US" dirty="0">
                <a:cs typeface="ＭＳ Ｐゴシック" charset="0"/>
              </a:rPr>
              <a:t>”</a:t>
            </a:r>
            <a:r>
              <a:rPr lang="en-US" altLang="ja-JP" dirty="0">
                <a:cs typeface="ＭＳ Ｐゴシック" charset="0"/>
              </a:rPr>
              <a:t> </a:t>
            </a:r>
            <a:r>
              <a:rPr lang="en-US" altLang="ja-JP" i="1" dirty="0">
                <a:cs typeface="ＭＳ Ｐゴシック" charset="0"/>
              </a:rPr>
              <a:t>BAR</a:t>
            </a:r>
            <a:r>
              <a:rPr lang="en-US" altLang="ja-JP" dirty="0">
                <a:cs typeface="ＭＳ Ｐゴシック" charset="0"/>
              </a:rPr>
              <a:t> 18 (March/April 1992): 27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F9B1900-D5CF-CA49-8858-DAED49BA0EF2}" type="slidenum">
              <a:rPr lang="en-US" sz="1200"/>
              <a:pPr eaLnBrk="1" hangingPunct="1"/>
              <a:t>73</a:t>
            </a:fld>
            <a:endParaRPr lang="en-US" sz="120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000653-AFAA-7947-BCD3-C746809255BD}" type="slidenum">
              <a:rPr lang="en-US" sz="1200"/>
              <a:pPr eaLnBrk="1" hangingPunct="1"/>
              <a:t>74</a:t>
            </a:fld>
            <a:endParaRPr lang="en-US" sz="1200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2DD48A-99E6-894A-9193-4DB40DD49235}" type="slidenum">
              <a:rPr lang="en-US" sz="1200"/>
              <a:pPr eaLnBrk="1" hangingPunct="1"/>
              <a:t>75</a:t>
            </a:fld>
            <a:endParaRPr lang="en-US" sz="1200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EA4A15-909F-384B-AF0D-992EC45CEEB8}" type="slidenum">
              <a:rPr lang="en-US" sz="1200"/>
              <a:pPr eaLnBrk="1" hangingPunct="1"/>
              <a:t>76</a:t>
            </a:fld>
            <a:endParaRPr lang="en-US" sz="1200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9175D8-D231-9F47-8E77-0198CC5DB817}" type="slidenum">
              <a:rPr lang="en-US" sz="1200"/>
              <a:pPr eaLnBrk="1" hangingPunct="1"/>
              <a:t>77</a:t>
            </a:fld>
            <a:endParaRPr lang="en-US" sz="1200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233107-3616-6A43-B94B-E664ED62D9B8}" type="slidenum">
              <a:rPr lang="en-US" sz="1200"/>
              <a:pPr eaLnBrk="1" hangingPunct="1"/>
              <a:t>78</a:t>
            </a:fld>
            <a:endParaRPr lang="en-US" sz="1200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ECA824-C941-F44B-93A0-791557CF6390}" type="slidenum">
              <a:rPr lang="en-US" sz="1200"/>
              <a:pPr eaLnBrk="1" hangingPunct="1"/>
              <a:t>79</a:t>
            </a:fld>
            <a:endParaRPr lang="en-US" sz="1200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323D8B-22B6-3845-8CC2-3625342D1A49}" type="slidenum">
              <a:rPr lang="en-US" sz="1200"/>
              <a:pPr eaLnBrk="1" hangingPunct="1"/>
              <a:t>80</a:t>
            </a:fld>
            <a:endParaRPr lang="en-US" sz="1200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B41FEE-F105-5846-918A-3FB33D9BCB9B}" type="slidenum">
              <a:rPr lang="en-US" sz="1200"/>
              <a:pPr eaLnBrk="1" hangingPunct="1"/>
              <a:t>81</a:t>
            </a:fld>
            <a:endParaRPr lang="en-US" sz="1200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761071-EE7B-2849-84CC-01B0F0218AE3}" type="slidenum">
              <a:rPr lang="en-US" sz="1200"/>
              <a:pPr eaLnBrk="1" hangingPunct="1"/>
              <a:t>82</a:t>
            </a:fld>
            <a:endParaRPr lang="en-US" sz="1200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4AF37F-78EA-8E46-BC40-77AB0D9DF99E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cs typeface="ＭＳ Ｐゴシック" charset="0"/>
              </a:rPr>
              <a:t>Leen Ritmeyer, </a:t>
            </a:r>
            <a:r>
              <a:rPr lang="ja-JP" altLang="en-US">
                <a:cs typeface="ＭＳ Ｐゴシック" charset="0"/>
              </a:rPr>
              <a:t>“</a:t>
            </a:r>
            <a:r>
              <a:rPr lang="en-US" altLang="ja-JP">
                <a:cs typeface="ＭＳ Ｐゴシック" charset="0"/>
              </a:rPr>
              <a:t>Locating the Original Temple Mount,</a:t>
            </a:r>
            <a:r>
              <a:rPr lang="ja-JP" altLang="en-US">
                <a:cs typeface="ＭＳ Ｐゴシック" charset="0"/>
              </a:rPr>
              <a:t>”</a:t>
            </a:r>
            <a:r>
              <a:rPr lang="en-US" altLang="ja-JP">
                <a:cs typeface="ＭＳ Ｐゴシック" charset="0"/>
              </a:rPr>
              <a:t> </a:t>
            </a:r>
            <a:r>
              <a:rPr lang="en-US" altLang="ja-JP" i="1">
                <a:cs typeface="ＭＳ Ｐゴシック" charset="0"/>
              </a:rPr>
              <a:t>BAR</a:t>
            </a:r>
            <a:r>
              <a:rPr lang="en-US" altLang="ja-JP">
                <a:cs typeface="ＭＳ Ｐゴシック" charset="0"/>
              </a:rPr>
              <a:t> 18 (March/April 1992): 30</a:t>
            </a:r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72E504-E7AC-DF49-A858-69842BB1D161}" type="slidenum">
              <a:rPr lang="en-US" sz="1200"/>
              <a:pPr eaLnBrk="1" hangingPunct="1"/>
              <a:t>83</a:t>
            </a:fld>
            <a:endParaRPr lang="en-US" sz="1200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BEB9B0-3E62-BB4A-AB6F-22253C8D7F84}" type="slidenum">
              <a:rPr lang="en-US" sz="1200"/>
              <a:pPr eaLnBrk="1" hangingPunct="1"/>
              <a:t>84</a:t>
            </a:fld>
            <a:endParaRPr lang="en-US" sz="1200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F2F81B-2192-AE4E-BA58-1A2C8E01D6A4}" type="slidenum">
              <a:rPr lang="en-US" sz="1200"/>
              <a:pPr eaLnBrk="1" hangingPunct="1"/>
              <a:t>85</a:t>
            </a:fld>
            <a:endParaRPr lang="en-US" sz="1200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6C358A8-13A4-3D41-BD45-2FB7863F3531}" type="slidenum">
              <a:rPr lang="en-US" sz="1200"/>
              <a:pPr eaLnBrk="1" hangingPunct="1"/>
              <a:t>86</a:t>
            </a:fld>
            <a:endParaRPr lang="en-US" sz="1200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Geograhpy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99681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0F72C07-4CE6-AE4D-974A-71709B8F1F4B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cs typeface="ＭＳ Ｐゴシック" charset="0"/>
              </a:rPr>
              <a:t>Leen </a:t>
            </a:r>
            <a:r>
              <a:rPr lang="en-US" dirty="0" err="1">
                <a:cs typeface="ＭＳ Ｐゴシック" charset="0"/>
              </a:rPr>
              <a:t>Ritmeyer</a:t>
            </a:r>
            <a:r>
              <a:rPr lang="en-US" dirty="0">
                <a:cs typeface="ＭＳ Ｐゴシック" charset="0"/>
              </a:rPr>
              <a:t>, </a:t>
            </a:r>
            <a:r>
              <a:rPr lang="ja-JP" altLang="en-US" dirty="0">
                <a:cs typeface="ＭＳ Ｐゴシック" charset="0"/>
              </a:rPr>
              <a:t>“</a:t>
            </a:r>
            <a:r>
              <a:rPr lang="en-US" altLang="ja-JP" dirty="0">
                <a:cs typeface="ＭＳ Ｐゴシック" charset="0"/>
              </a:rPr>
              <a:t>Locating the Original Temple Mount,</a:t>
            </a:r>
            <a:r>
              <a:rPr lang="ja-JP" altLang="en-US" dirty="0">
                <a:cs typeface="ＭＳ Ｐゴシック" charset="0"/>
              </a:rPr>
              <a:t>”</a:t>
            </a:r>
            <a:r>
              <a:rPr lang="en-US" altLang="ja-JP" dirty="0">
                <a:cs typeface="ＭＳ Ｐゴシック" charset="0"/>
              </a:rPr>
              <a:t> </a:t>
            </a:r>
            <a:r>
              <a:rPr lang="en-US" altLang="ja-JP" i="1" dirty="0">
                <a:cs typeface="ＭＳ Ｐゴシック" charset="0"/>
              </a:rPr>
              <a:t>BAR</a:t>
            </a:r>
            <a:r>
              <a:rPr lang="en-US" altLang="ja-JP" dirty="0">
                <a:cs typeface="ＭＳ Ｐゴシック" charset="0"/>
              </a:rPr>
              <a:t> 18 (March/April 1992): 31</a:t>
            </a:r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5BB61-225F-9848-B4ED-71AC7B1FA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09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585EC-FD91-A840-9C0A-2AFE9DEA5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8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44CEA-CC78-AF48-8E44-F0CAF6A5B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05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E76D-C4FD-9A4E-BC88-B0211274F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78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E5C19-702F-8543-B4D8-B3731843C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4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FF4AF-8B6A-E149-B32A-63BD3107E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01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9027F-E973-3B45-A589-CB737D6D7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36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99468-0176-3444-A48C-FA53C7AF1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51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FC248-0256-904D-BADF-2F5727944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9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7A9F2-DB85-754F-812B-2A3B5F379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03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0F1D-FC75-B847-AD16-069144A0E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5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C7FD3-22F5-0B47-ACA1-09FD32179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79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2FAF5-74C0-1646-B3A3-753DE6B9C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07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66A23-A4B0-AA4D-89B9-84B01F406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69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4A136-374E-A548-A165-E28760276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79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A899B-8E8B-1A4D-9400-4B2D53AD3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70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287B0-7032-034E-B3DE-FB23BF2A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38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C7318-F202-AB43-B0C5-F86BBA99B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62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EA221-1DB7-F84B-BD86-D8574F16C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0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A490E-C9EA-244C-A632-18A270F20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073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9BC5D-F9F0-7C42-8466-EE48AAD31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16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050BA-47A8-0143-A7BE-2D353904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8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467EC-29B6-6044-B29D-AF1A251FC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13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39627-B486-5244-A85D-E391A21BB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87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B96F0-9FA4-D14C-BBD8-62C88A8A4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21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4FE61-890D-5949-AF53-D7FF31BAB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6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EEB33-2213-E74C-9132-A6E34BCDF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323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08857-1ADF-FC44-9AEF-471E1705B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72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AFDE-3478-D249-BC28-F95B529E9B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8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83BC5-9AE2-374D-AE8F-39798C1E9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599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75D9-9186-904E-B746-3760B9258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790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6DCBC-5262-AE42-9810-BECD6EC24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23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70680-4D7E-E04C-85BE-0D79E170FB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38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662F5-16AA-6740-99F3-83FA79937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80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5EF89-32F9-E440-853D-1DD9FD794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298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EF78F-1CBE-C744-AE45-4178A496C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470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CAEE2-307B-5449-89CC-1B85B0E9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00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6CFEC-D609-CC44-9DBA-71F2C65E6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12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4FE38-34CB-C142-9F35-2FFA45000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632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4B7F4-E57E-F240-80B5-01AF01CF1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65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94621-C1E2-1245-ABA6-6F7B21DE2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85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2BE5F-35ED-4D4D-A379-AB79C902E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1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B6271-44DE-0C44-B677-D869C700E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60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8A2F8-1C19-4F40-BE6C-8982575AD2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8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06B3E-32BB-184B-A5F0-F177FF14D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970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809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0667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6915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0984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170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59915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3751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18148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3869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5110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95AC4-BB89-8F43-BFF2-E23E32E58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283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156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5A121-5278-BC42-83B1-35BA9C67F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58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F1EC6-010E-864E-B2AA-72CC84265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CC90D-FD72-0D4F-8A06-52CF6689D6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19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59BE1B7-C30A-1947-987A-609FECEA0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00 w 1722"/>
                <a:gd name="T1" fmla="*/ 55 h 66"/>
                <a:gd name="T2" fmla="*/ 1700 w 1722"/>
                <a:gd name="T3" fmla="*/ 49 h 66"/>
                <a:gd name="T4" fmla="*/ 0 w 1722"/>
                <a:gd name="T5" fmla="*/ 0 h 66"/>
                <a:gd name="T6" fmla="*/ 0 w 1722"/>
                <a:gd name="T7" fmla="*/ 37 h 66"/>
                <a:gd name="T8" fmla="*/ 1700 w 1722"/>
                <a:gd name="T9" fmla="*/ 55 h 66"/>
                <a:gd name="T10" fmla="*/ 1700 w 1722"/>
                <a:gd name="T11" fmla="*/ 55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64 w 975"/>
                <a:gd name="T1" fmla="*/ 48 h 101"/>
                <a:gd name="T2" fmla="*/ 964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64 w 975"/>
                <a:gd name="T9" fmla="*/ 48 h 101"/>
                <a:gd name="T10" fmla="*/ 964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1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19 w 2141"/>
                <a:gd name="T7" fmla="*/ 0 h 198"/>
                <a:gd name="T8" fmla="*/ 211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49 w 2517"/>
                <a:gd name="T1" fmla="*/ 276 h 276"/>
                <a:gd name="T2" fmla="*/ 2484 w 2517"/>
                <a:gd name="T3" fmla="*/ 204 h 276"/>
                <a:gd name="T4" fmla="*/ 2227 w 2517"/>
                <a:gd name="T5" fmla="*/ 0 h 276"/>
                <a:gd name="T6" fmla="*/ 0 w 2517"/>
                <a:gd name="T7" fmla="*/ 276 h 276"/>
                <a:gd name="T8" fmla="*/ 2149 w 2517"/>
                <a:gd name="T9" fmla="*/ 276 h 276"/>
                <a:gd name="T10" fmla="*/ 214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8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8 w 729"/>
                <a:gd name="T7" fmla="*/ 240 h 240"/>
                <a:gd name="T8" fmla="*/ 718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8 w 729"/>
                <a:gd name="T1" fmla="*/ 318 h 318"/>
                <a:gd name="T2" fmla="*/ 718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8 w 729"/>
                <a:gd name="T9" fmla="*/ 318 h 318"/>
                <a:gd name="T10" fmla="*/ 718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01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D6C51FA7-FA0C-B048-9667-DC5D681DD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7578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7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8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020ABB64-85B5-BE43-AE0A-4CC0AC3C31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4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608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8484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5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486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base" hangingPunct="1">
              <a:spcBef>
                <a:spcPct val="0"/>
              </a:spcBef>
              <a:defRPr sz="1400">
                <a:solidFill>
                  <a:srgbClr val="000000"/>
                </a:solidFill>
                <a:effectLst/>
                <a:latin typeface="Arial" charset="0"/>
                <a:cs typeface="Geneva" charset="0"/>
              </a:defRPr>
            </a:lvl1pPr>
          </a:lstStyle>
          <a:p>
            <a:pPr>
              <a:defRPr/>
            </a:pPr>
            <a:fld id="{BA168267-4CC9-9244-AD91-9AD4561C8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1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964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03800" y="0"/>
            <a:ext cx="4140200" cy="350043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ea typeface="ＭＳ Ｐゴシック" charset="0"/>
                <a:cs typeface="AR PL KaitiM GB" charset="0"/>
              </a:rPr>
              <a:t>西侓王在</a:t>
            </a:r>
            <a:r>
              <a:rPr lang="ja-JP" altLang="en-US" sz="4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ea typeface="ＭＳ Ｐゴシック" charset="0"/>
                <a:cs typeface="AR PL KaitiM GB" charset="0"/>
              </a:rPr>
              <a:t>耶路撒冷</a:t>
            </a:r>
            <a:r>
              <a:rPr lang="zh-CN" altLang="en-US" sz="4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ea typeface="ＭＳ Ｐゴシック" charset="0"/>
                <a:cs typeface="AR PL KaitiM GB" charset="0"/>
              </a:rPr>
              <a:t>的殿宇</a:t>
            </a:r>
            <a:br>
              <a:rPr lang="en-US" altLang="ja-JP" sz="4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ea typeface="ＭＳ Ｐゴシック" charset="0"/>
                <a:cs typeface="AR PL KaitiM GB" charset="0"/>
              </a:rPr>
            </a:br>
            <a:endParaRPr lang="zh-CN" altLang="en-US" sz="48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81600" y="3421063"/>
            <a:ext cx="3886200" cy="1600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亚历克傑勒德</a:t>
            </a:r>
            <a:endParaRPr lang="en-SG" altLang="zh-CN" dirty="0">
              <a:solidFill>
                <a:schemeClr val="bg1"/>
              </a:solidFill>
              <a:cs typeface="+mn-cs"/>
            </a:endParaRPr>
          </a:p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视觉摘要模式</a:t>
            </a:r>
            <a:r>
              <a:rPr lang="en-US" dirty="0">
                <a:solidFill>
                  <a:schemeClr val="bg1"/>
                </a:solidFill>
                <a:cs typeface="+mn-cs"/>
              </a:rPr>
              <a:t> </a:t>
            </a:r>
          </a:p>
        </p:txBody>
      </p:sp>
      <p:pic>
        <p:nvPicPr>
          <p:cNvPr id="27651" name="Picture 6" descr="TempleCov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3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076056" y="5229201"/>
            <a:ext cx="4067944" cy="163993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zh-CN" alt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新加神学院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163"/>
            <a:ext cx="8229600" cy="1417637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现代的圣</a:t>
            </a:r>
            <a:r>
              <a:rPr lang="ja-JP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殿山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78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7811" name="Picture 4" descr="TMount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91440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8532813" y="9207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2166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Underground Chambers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cs typeface="+mn-cs"/>
              </a:rPr>
              <a:t>東尼</a:t>
            </a:r>
            <a:endParaRPr lang="en-US" dirty="0">
              <a:cs typeface="+mn-cs"/>
            </a:endParaRPr>
          </a:p>
        </p:txBody>
      </p:sp>
      <p:pic>
        <p:nvPicPr>
          <p:cNvPr id="48131" name="Picture 4" descr="underground chambers of the 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8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tunnels beneath the temple mou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350" y="0"/>
            <a:ext cx="4348162" cy="681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0F3AD-309D-4C60-B8D8-4CE218FE452B}"/>
              </a:ext>
            </a:extLst>
          </p:cNvPr>
          <p:cNvSpPr txBox="1"/>
          <p:nvPr/>
        </p:nvSpPr>
        <p:spPr>
          <a:xfrm>
            <a:off x="2627784" y="734507"/>
            <a:ext cx="864096" cy="246221"/>
          </a:xfrm>
          <a:prstGeom prst="rect">
            <a:avLst/>
          </a:prstGeom>
          <a:solidFill>
            <a:srgbClr val="33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latin typeface="Arial" charset="0"/>
                <a:ea typeface="ＭＳ Ｐゴシック" charset="0"/>
                <a:cs typeface="ＭＳ Ｐゴシック" charset="0"/>
              </a:rPr>
              <a:t>以色列池塘</a:t>
            </a:r>
            <a:endParaRPr lang="en-US" altLang="en-US" sz="1000" kern="1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0E4F3-ACC2-4ABD-9B04-FB94A98EC3A5}"/>
              </a:ext>
            </a:extLst>
          </p:cNvPr>
          <p:cNvSpPr txBox="1"/>
          <p:nvPr/>
        </p:nvSpPr>
        <p:spPr>
          <a:xfrm>
            <a:off x="543767" y="764704"/>
            <a:ext cx="931889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安東尼亞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2CF9B6-66D7-4D2A-A4FB-3C6646BB744C}"/>
              </a:ext>
            </a:extLst>
          </p:cNvPr>
          <p:cNvSpPr/>
          <p:nvPr/>
        </p:nvSpPr>
        <p:spPr>
          <a:xfrm>
            <a:off x="179512" y="44625"/>
            <a:ext cx="3168352" cy="52322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/>
              <a:t>殿宇的地下室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54FBB-FC1C-49FD-8ECA-CD2D9B221AFD}"/>
              </a:ext>
            </a:extLst>
          </p:cNvPr>
          <p:cNvSpPr txBox="1"/>
          <p:nvPr/>
        </p:nvSpPr>
        <p:spPr>
          <a:xfrm>
            <a:off x="35496" y="3038763"/>
            <a:ext cx="50405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聖殿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441A1-7C84-4B59-8F81-F40E2E2F5268}"/>
              </a:ext>
            </a:extLst>
          </p:cNvPr>
          <p:cNvSpPr txBox="1"/>
          <p:nvPr/>
        </p:nvSpPr>
        <p:spPr>
          <a:xfrm>
            <a:off x="1043608" y="5054987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雙門道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3B233-9914-457C-9205-8F4DFD46267F}"/>
              </a:ext>
            </a:extLst>
          </p:cNvPr>
          <p:cNvSpPr txBox="1"/>
          <p:nvPr/>
        </p:nvSpPr>
        <p:spPr>
          <a:xfrm>
            <a:off x="2627784" y="4912820"/>
            <a:ext cx="715420" cy="24437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三門道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D48741-751D-446F-BA2B-9BF6EACA8117}"/>
              </a:ext>
            </a:extLst>
          </p:cNvPr>
          <p:cNvSpPr txBox="1"/>
          <p:nvPr/>
        </p:nvSpPr>
        <p:spPr>
          <a:xfrm>
            <a:off x="2627784" y="5517232"/>
            <a:ext cx="1008112" cy="246221"/>
          </a:xfrm>
          <a:prstGeom prst="rect">
            <a:avLst/>
          </a:prstGeom>
          <a:solidFill>
            <a:srgbClr val="B39BB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所羅門的馬房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1BDE0-9267-47C8-9189-C19F493C32C6}"/>
              </a:ext>
            </a:extLst>
          </p:cNvPr>
          <p:cNvSpPr txBox="1"/>
          <p:nvPr/>
        </p:nvSpPr>
        <p:spPr>
          <a:xfrm>
            <a:off x="683568" y="6248345"/>
            <a:ext cx="1224136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殿宇宝藏</a:t>
            </a:r>
            <a:endParaRPr lang="en-US" alt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5" descr="Temple Pla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06" name="Picture 4" descr="Temple Floor Pla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27384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4217988" cy="1905000"/>
          </a:xfrm>
          <a:gradFill rotWithShape="1">
            <a:gsLst>
              <a:gs pos="0">
                <a:schemeClr val="bg1"/>
              </a:gs>
              <a:gs pos="50000">
                <a:srgbClr val="FF0000">
                  <a:alpha val="46001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3200" dirty="0">
                <a:latin typeface="Arial" charset="0"/>
                <a:ea typeface="ＭＳ Ｐゴシック" charset="0"/>
              </a:rPr>
              <a:t>殿宇位置</a:t>
            </a:r>
            <a:br>
              <a:rPr lang="en-US" altLang="ja-JP" sz="3200" dirty="0">
                <a:latin typeface="Arial" charset="0"/>
                <a:ea typeface="ＭＳ Ｐゴシック" charset="0"/>
              </a:rPr>
            </a:br>
            <a:r>
              <a:rPr lang="ja-JP" altLang="en-US" sz="3200" dirty="0">
                <a:latin typeface="Arial" charset="0"/>
                <a:ea typeface="ＭＳ Ｐゴシック" charset="0"/>
              </a:rPr>
              <a:t>的三个不同观点</a:t>
            </a:r>
            <a:endParaRPr lang="en-US" sz="3200" dirty="0">
              <a:latin typeface="Arial" charset="0"/>
              <a:ea typeface="ＭＳ Ｐゴシック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46916C-5513-E749-ABF9-74AF5F08D36D}"/>
              </a:ext>
            </a:extLst>
          </p:cNvPr>
          <p:cNvGrpSpPr/>
          <p:nvPr/>
        </p:nvGrpSpPr>
        <p:grpSpPr>
          <a:xfrm>
            <a:off x="1219200" y="3200400"/>
            <a:ext cx="990600" cy="685800"/>
            <a:chOff x="1219200" y="3200400"/>
            <a:chExt cx="990600" cy="685800"/>
          </a:xfrm>
        </p:grpSpPr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1219200" y="3352800"/>
              <a:ext cx="533400" cy="381000"/>
            </a:xfrm>
            <a:custGeom>
              <a:avLst/>
              <a:gdLst>
                <a:gd name="T0" fmla="*/ 384 w 384"/>
                <a:gd name="T1" fmla="*/ 0 h 192"/>
                <a:gd name="T2" fmla="*/ 0 w 384"/>
                <a:gd name="T3" fmla="*/ 0 h 192"/>
                <a:gd name="T4" fmla="*/ 0 w 384"/>
                <a:gd name="T5" fmla="*/ 192 h 192"/>
                <a:gd name="T6" fmla="*/ 384 w 38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92">
                  <a:moveTo>
                    <a:pt x="384" y="0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384" y="192"/>
                  </a:lnTo>
                </a:path>
              </a:pathLst>
            </a:custGeom>
            <a:noFill/>
            <a:ln w="28575" cap="flat" cmpd="sng">
              <a:solidFill>
                <a:srgbClr val="3924D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540" name="Freeform 12"/>
            <p:cNvSpPr>
              <a:spLocks/>
            </p:cNvSpPr>
            <p:nvPr/>
          </p:nvSpPr>
          <p:spPr bwMode="auto">
            <a:xfrm rot="5400000">
              <a:off x="1714500" y="3162300"/>
              <a:ext cx="152400" cy="228600"/>
            </a:xfrm>
            <a:custGeom>
              <a:avLst/>
              <a:gdLst>
                <a:gd name="T0" fmla="*/ 384 w 384"/>
                <a:gd name="T1" fmla="*/ 0 h 192"/>
                <a:gd name="T2" fmla="*/ 0 w 384"/>
                <a:gd name="T3" fmla="*/ 0 h 192"/>
                <a:gd name="T4" fmla="*/ 0 w 384"/>
                <a:gd name="T5" fmla="*/ 192 h 192"/>
                <a:gd name="T6" fmla="*/ 384 w 38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92">
                  <a:moveTo>
                    <a:pt x="384" y="0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384" y="192"/>
                  </a:lnTo>
                </a:path>
              </a:pathLst>
            </a:custGeom>
            <a:noFill/>
            <a:ln w="28575" cap="flat" cmpd="sng">
              <a:solidFill>
                <a:srgbClr val="3924D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541" name="Freeform 13"/>
            <p:cNvSpPr>
              <a:spLocks/>
            </p:cNvSpPr>
            <p:nvPr/>
          </p:nvSpPr>
          <p:spPr bwMode="auto">
            <a:xfrm rot="16200000" flipV="1">
              <a:off x="1714500" y="3695700"/>
              <a:ext cx="152400" cy="228600"/>
            </a:xfrm>
            <a:custGeom>
              <a:avLst/>
              <a:gdLst>
                <a:gd name="T0" fmla="*/ 384 w 384"/>
                <a:gd name="T1" fmla="*/ 0 h 192"/>
                <a:gd name="T2" fmla="*/ 0 w 384"/>
                <a:gd name="T3" fmla="*/ 0 h 192"/>
                <a:gd name="T4" fmla="*/ 0 w 384"/>
                <a:gd name="T5" fmla="*/ 192 h 192"/>
                <a:gd name="T6" fmla="*/ 384 w 38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92">
                  <a:moveTo>
                    <a:pt x="384" y="0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384" y="192"/>
                  </a:lnTo>
                </a:path>
              </a:pathLst>
            </a:custGeom>
            <a:noFill/>
            <a:ln w="28575" cap="flat" cmpd="sng">
              <a:solidFill>
                <a:srgbClr val="3924D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542" name="Rectangle 14"/>
            <p:cNvSpPr>
              <a:spLocks noChangeArrowheads="1"/>
            </p:cNvSpPr>
            <p:nvPr/>
          </p:nvSpPr>
          <p:spPr bwMode="auto">
            <a:xfrm>
              <a:off x="1981200" y="3429000"/>
              <a:ext cx="228600" cy="228600"/>
            </a:xfrm>
            <a:prstGeom prst="rect">
              <a:avLst/>
            </a:prstGeom>
            <a:noFill/>
            <a:ln w="34925">
              <a:solidFill>
                <a:srgbClr val="3924D2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911AF6-6D0E-0647-80A4-9F09D48C7C0F}"/>
              </a:ext>
            </a:extLst>
          </p:cNvPr>
          <p:cNvGrpSpPr/>
          <p:nvPr/>
        </p:nvGrpSpPr>
        <p:grpSpPr>
          <a:xfrm>
            <a:off x="5684838" y="1905000"/>
            <a:ext cx="639762" cy="609600"/>
            <a:chOff x="5684838" y="1905000"/>
            <a:chExt cx="639762" cy="609600"/>
          </a:xfrm>
        </p:grpSpPr>
        <p:sp>
          <p:nvSpPr>
            <p:cNvPr id="22546" name="Freeform 18"/>
            <p:cNvSpPr>
              <a:spLocks/>
            </p:cNvSpPr>
            <p:nvPr/>
          </p:nvSpPr>
          <p:spPr bwMode="auto">
            <a:xfrm rot="931447">
              <a:off x="5684838" y="1965325"/>
              <a:ext cx="381000" cy="304800"/>
            </a:xfrm>
            <a:custGeom>
              <a:avLst/>
              <a:gdLst>
                <a:gd name="T0" fmla="*/ 384 w 384"/>
                <a:gd name="T1" fmla="*/ 0 h 192"/>
                <a:gd name="T2" fmla="*/ 0 w 384"/>
                <a:gd name="T3" fmla="*/ 0 h 192"/>
                <a:gd name="T4" fmla="*/ 0 w 384"/>
                <a:gd name="T5" fmla="*/ 192 h 192"/>
                <a:gd name="T6" fmla="*/ 384 w 38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92">
                  <a:moveTo>
                    <a:pt x="384" y="0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384" y="192"/>
                  </a:lnTo>
                </a:path>
              </a:pathLst>
            </a:custGeom>
            <a:noFill/>
            <a:ln w="38100" cap="flat" cmpd="sng">
              <a:solidFill>
                <a:srgbClr val="429C6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auto">
            <a:xfrm rot="6259363">
              <a:off x="6134100" y="1866900"/>
              <a:ext cx="152400" cy="228600"/>
            </a:xfrm>
            <a:custGeom>
              <a:avLst/>
              <a:gdLst>
                <a:gd name="T0" fmla="*/ 384 w 384"/>
                <a:gd name="T1" fmla="*/ 0 h 192"/>
                <a:gd name="T2" fmla="*/ 0 w 384"/>
                <a:gd name="T3" fmla="*/ 0 h 192"/>
                <a:gd name="T4" fmla="*/ 0 w 384"/>
                <a:gd name="T5" fmla="*/ 192 h 192"/>
                <a:gd name="T6" fmla="*/ 384 w 38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92">
                  <a:moveTo>
                    <a:pt x="384" y="0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384" y="192"/>
                  </a:lnTo>
                </a:path>
              </a:pathLst>
            </a:custGeom>
            <a:noFill/>
            <a:ln w="38100" cap="flat" cmpd="sng">
              <a:solidFill>
                <a:srgbClr val="429C6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548" name="Freeform 20"/>
            <p:cNvSpPr>
              <a:spLocks/>
            </p:cNvSpPr>
            <p:nvPr/>
          </p:nvSpPr>
          <p:spPr bwMode="auto">
            <a:xfrm rot="17059363" flipV="1">
              <a:off x="6057900" y="2324100"/>
              <a:ext cx="152400" cy="228600"/>
            </a:xfrm>
            <a:custGeom>
              <a:avLst/>
              <a:gdLst>
                <a:gd name="T0" fmla="*/ 384 w 384"/>
                <a:gd name="T1" fmla="*/ 0 h 192"/>
                <a:gd name="T2" fmla="*/ 0 w 384"/>
                <a:gd name="T3" fmla="*/ 0 h 192"/>
                <a:gd name="T4" fmla="*/ 0 w 384"/>
                <a:gd name="T5" fmla="*/ 192 h 192"/>
                <a:gd name="T6" fmla="*/ 384 w 38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92">
                  <a:moveTo>
                    <a:pt x="384" y="0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384" y="192"/>
                  </a:lnTo>
                </a:path>
              </a:pathLst>
            </a:custGeom>
            <a:noFill/>
            <a:ln w="38100" cap="flat" cmpd="sng">
              <a:solidFill>
                <a:srgbClr val="429C6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228600" y="5089525"/>
            <a:ext cx="1708150" cy="396875"/>
          </a:xfrm>
          <a:prstGeom prst="rect">
            <a:avLst/>
          </a:prstGeom>
          <a:solidFill>
            <a:srgbClr val="01020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雅格尚的观点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2550" name="Line 22"/>
          <p:cNvSpPr>
            <a:spLocks noChangeShapeType="1"/>
          </p:cNvSpPr>
          <p:nvPr/>
        </p:nvSpPr>
        <p:spPr bwMode="auto">
          <a:xfrm flipV="1">
            <a:off x="990600" y="3733800"/>
            <a:ext cx="381000" cy="1371600"/>
          </a:xfrm>
          <a:prstGeom prst="line">
            <a:avLst/>
          </a:prstGeom>
          <a:noFill/>
          <a:ln w="31750" cap="rnd">
            <a:solidFill>
              <a:srgbClr val="A5002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4743450" y="4724400"/>
            <a:ext cx="1962150" cy="396875"/>
          </a:xfrm>
          <a:prstGeom prst="rect">
            <a:avLst/>
          </a:prstGeom>
          <a:solidFill>
            <a:srgbClr val="01020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利特梅而的观点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C94BE0-0015-1D41-AAC8-010612C6D2AD}"/>
              </a:ext>
            </a:extLst>
          </p:cNvPr>
          <p:cNvGrpSpPr/>
          <p:nvPr/>
        </p:nvGrpSpPr>
        <p:grpSpPr>
          <a:xfrm>
            <a:off x="5334000" y="2895600"/>
            <a:ext cx="1371600" cy="1828800"/>
            <a:chOff x="5334000" y="2895600"/>
            <a:chExt cx="1371600" cy="1828800"/>
          </a:xfrm>
        </p:grpSpPr>
        <p:sp>
          <p:nvSpPr>
            <p:cNvPr id="22543" name="Freeform 15"/>
            <p:cNvSpPr>
              <a:spLocks/>
            </p:cNvSpPr>
            <p:nvPr/>
          </p:nvSpPr>
          <p:spPr bwMode="auto">
            <a:xfrm>
              <a:off x="6019800" y="3048000"/>
              <a:ext cx="457200" cy="533400"/>
            </a:xfrm>
            <a:custGeom>
              <a:avLst/>
              <a:gdLst>
                <a:gd name="T0" fmla="*/ 384 w 384"/>
                <a:gd name="T1" fmla="*/ 0 h 192"/>
                <a:gd name="T2" fmla="*/ 0 w 384"/>
                <a:gd name="T3" fmla="*/ 0 h 192"/>
                <a:gd name="T4" fmla="*/ 0 w 384"/>
                <a:gd name="T5" fmla="*/ 192 h 192"/>
                <a:gd name="T6" fmla="*/ 384 w 38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92">
                  <a:moveTo>
                    <a:pt x="384" y="0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384" y="192"/>
                  </a:lnTo>
                </a:path>
              </a:pathLst>
            </a:custGeom>
            <a:noFill/>
            <a:ln w="38100" cap="flat" cmpd="sng">
              <a:solidFill>
                <a:srgbClr val="BD21A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544" name="Freeform 16"/>
            <p:cNvSpPr>
              <a:spLocks/>
            </p:cNvSpPr>
            <p:nvPr/>
          </p:nvSpPr>
          <p:spPr bwMode="auto">
            <a:xfrm rot="5400000">
              <a:off x="6515100" y="2857500"/>
              <a:ext cx="152400" cy="228600"/>
            </a:xfrm>
            <a:custGeom>
              <a:avLst/>
              <a:gdLst>
                <a:gd name="T0" fmla="*/ 384 w 384"/>
                <a:gd name="T1" fmla="*/ 0 h 192"/>
                <a:gd name="T2" fmla="*/ 0 w 384"/>
                <a:gd name="T3" fmla="*/ 0 h 192"/>
                <a:gd name="T4" fmla="*/ 0 w 384"/>
                <a:gd name="T5" fmla="*/ 192 h 192"/>
                <a:gd name="T6" fmla="*/ 384 w 38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92">
                  <a:moveTo>
                    <a:pt x="384" y="0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384" y="192"/>
                  </a:lnTo>
                </a:path>
              </a:pathLst>
            </a:custGeom>
            <a:noFill/>
            <a:ln w="38100" cap="flat" cmpd="sng">
              <a:solidFill>
                <a:srgbClr val="BD21A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545" name="Freeform 17"/>
            <p:cNvSpPr>
              <a:spLocks/>
            </p:cNvSpPr>
            <p:nvPr/>
          </p:nvSpPr>
          <p:spPr bwMode="auto">
            <a:xfrm rot="16200000" flipV="1">
              <a:off x="6515100" y="3543300"/>
              <a:ext cx="152400" cy="228600"/>
            </a:xfrm>
            <a:custGeom>
              <a:avLst/>
              <a:gdLst>
                <a:gd name="T0" fmla="*/ 384 w 384"/>
                <a:gd name="T1" fmla="*/ 0 h 192"/>
                <a:gd name="T2" fmla="*/ 0 w 384"/>
                <a:gd name="T3" fmla="*/ 0 h 192"/>
                <a:gd name="T4" fmla="*/ 0 w 384"/>
                <a:gd name="T5" fmla="*/ 192 h 192"/>
                <a:gd name="T6" fmla="*/ 384 w 384"/>
                <a:gd name="T7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192">
                  <a:moveTo>
                    <a:pt x="384" y="0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384" y="192"/>
                  </a:lnTo>
                </a:path>
              </a:pathLst>
            </a:custGeom>
            <a:noFill/>
            <a:ln w="38100" cap="flat" cmpd="sng">
              <a:solidFill>
                <a:srgbClr val="BD21A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CC00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 flipV="1">
              <a:off x="5334000" y="3581400"/>
              <a:ext cx="838200" cy="1143000"/>
            </a:xfrm>
            <a:prstGeom prst="line">
              <a:avLst/>
            </a:prstGeom>
            <a:noFill/>
            <a:ln w="41275" cap="rnd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22553" name="Text Box 25"/>
          <p:cNvSpPr txBox="1">
            <a:spLocks noChangeArrowheads="1"/>
          </p:cNvSpPr>
          <p:nvPr/>
        </p:nvSpPr>
        <p:spPr bwMode="auto">
          <a:xfrm>
            <a:off x="6648450" y="533400"/>
            <a:ext cx="1962150" cy="396875"/>
          </a:xfrm>
          <a:prstGeom prst="rect">
            <a:avLst/>
          </a:prstGeom>
          <a:solidFill>
            <a:srgbClr val="01020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卡欧夫曼的观点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 flipH="1">
            <a:off x="6248400" y="914400"/>
            <a:ext cx="1371600" cy="9906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8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49" grpId="0" animBg="1"/>
      <p:bldP spid="22551" grpId="0" animBg="1"/>
      <p:bldP spid="225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3200400" cy="2057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tx1"/>
                </a:solidFill>
                <a:latin typeface="AR PL KaitiM GB" charset="0"/>
                <a:ea typeface="ＭＳ Ｐゴシック" charset="0"/>
                <a:cs typeface="AR PL KaitiM GB" charset="0"/>
              </a:rPr>
              <a:t>现代</a:t>
            </a:r>
            <a:r>
              <a:rPr lang="ja-JP" altLang="en-US" dirty="0">
                <a:solidFill>
                  <a:schemeClr val="tx1"/>
                </a:solidFill>
                <a:latin typeface="AR PL KaitiM GB" charset="0"/>
                <a:ea typeface="ＭＳ Ｐゴシック" charset="0"/>
                <a:cs typeface="AR PL KaitiM GB" charset="0"/>
              </a:rPr>
              <a:t>的</a:t>
            </a:r>
            <a:br>
              <a:rPr lang="en-US" altLang="ja-JP" dirty="0">
                <a:latin typeface="AR PL KaitiM GB" charset="0"/>
                <a:ea typeface="ＭＳ Ｐゴシック" charset="0"/>
                <a:cs typeface="AR PL KaitiM GB" charset="0"/>
              </a:rPr>
            </a:br>
            <a:r>
              <a:rPr lang="zh-CN" altLang="en-US" dirty="0">
                <a:latin typeface="AR PL KaitiM GB" charset="0"/>
                <a:ea typeface="ＭＳ Ｐゴシック" charset="0"/>
                <a:cs typeface="AR PL KaitiM GB" charset="0"/>
              </a:rPr>
              <a:t>圣</a:t>
            </a:r>
            <a:r>
              <a:rPr lang="ja-JP" altLang="en-US" dirty="0">
                <a:latin typeface="AR PL KaitiM GB" charset="0"/>
                <a:ea typeface="ＭＳ Ｐゴシック" charset="0"/>
                <a:cs typeface="AR PL KaitiM GB" charset="0"/>
              </a:rPr>
              <a:t>殿山</a:t>
            </a:r>
            <a:endParaRPr lang="en-US" dirty="0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249858" name="Picture 4" descr="Temple Mou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0"/>
            <a:ext cx="5192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8620125" y="762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466727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2" y="1412776"/>
            <a:ext cx="9144000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85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-36512" y="0"/>
            <a:ext cx="5724128" cy="1412776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希律王</a:t>
            </a:r>
            <a:br>
              <a:rPr kumimoji="0" lang="en-US" altLang="ja-JP" sz="3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</a:br>
            <a:r>
              <a:rPr kumimoji="0" lang="ja-JP" alt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修建的殿宇</a:t>
            </a:r>
            <a:br>
              <a:rPr kumimoji="0" lang="en-US" altLang="ja-JP" sz="3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</a:br>
            <a:r>
              <a:rPr kumimoji="0" lang="en-GB" altLang="ja-JP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(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主前</a:t>
            </a:r>
            <a:r>
              <a:rPr kumimoji="0" lang="en-GB" altLang="ja-JP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20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年 </a:t>
            </a:r>
            <a:r>
              <a:rPr kumimoji="0" lang="en-GB" altLang="ja-JP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- 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主后</a:t>
            </a:r>
            <a:r>
              <a:rPr kumimoji="0" lang="en-GB" altLang="ja-JP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70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年</a:t>
            </a:r>
            <a:r>
              <a:rPr kumimoji="0" lang="en-GB" altLang="ja-JP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2B4AE-89B9-419C-84DB-700C5BB13243}"/>
              </a:ext>
            </a:extLst>
          </p:cNvPr>
          <p:cNvSpPr txBox="1"/>
          <p:nvPr/>
        </p:nvSpPr>
        <p:spPr>
          <a:xfrm>
            <a:off x="-36512" y="1412776"/>
            <a:ext cx="2952328" cy="341632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zh-CN" altLang="en-US" kern="1200" dirty="0">
                <a:latin typeface="Arial" charset="0"/>
                <a:ea typeface="ＭＳ Ｐゴシック" charset="0"/>
                <a:cs typeface="ＭＳ Ｐゴシック" charset="0"/>
              </a:rPr>
              <a:t>始于主前</a:t>
            </a:r>
            <a:r>
              <a:rPr lang="en-US" altLang="zh-CN" kern="1200" dirty="0">
                <a:latin typeface="Arial" charset="0"/>
                <a:ea typeface="ＭＳ Ｐゴシック" charset="0"/>
                <a:cs typeface="ＭＳ Ｐゴシック" charset="0"/>
              </a:rPr>
              <a:t>20</a:t>
            </a:r>
            <a:r>
              <a:rPr lang="zh-CN" altLang="en-US" kern="1200" dirty="0">
                <a:latin typeface="Arial" charset="0"/>
                <a:ea typeface="ＭＳ Ｐゴシック" charset="0"/>
                <a:cs typeface="ＭＳ Ｐゴシック" charset="0"/>
              </a:rPr>
              <a:t>西侓王</a:t>
            </a:r>
            <a:r>
              <a:rPr lang="zh-CN" altLang="en-US" dirty="0"/>
              <a:t>的</a:t>
            </a:r>
            <a:r>
              <a:rPr lang="zh-CN" altLang="en-US" kern="1200" dirty="0">
                <a:latin typeface="Arial" charset="0"/>
                <a:ea typeface="ＭＳ Ｐゴシック" charset="0"/>
                <a:cs typeface="ＭＳ Ｐゴシック" charset="0"/>
              </a:rPr>
              <a:t>新建築有</a:t>
            </a:r>
            <a:r>
              <a:rPr lang="en-US" altLang="zh-CN" kern="1200" dirty="0">
                <a:latin typeface="Arial" charset="0"/>
                <a:ea typeface="ＭＳ Ｐゴシック" charset="0"/>
                <a:cs typeface="ＭＳ Ｐゴシック" charset="0"/>
              </a:rPr>
              <a:t>15</a:t>
            </a:r>
            <a:r>
              <a:rPr lang="zh-CN" altLang="en-US" kern="1200" dirty="0">
                <a:latin typeface="Arial" charset="0"/>
                <a:ea typeface="ＭＳ Ｐゴシック" charset="0"/>
                <a:cs typeface="ＭＳ Ｐゴシック" charset="0"/>
              </a:rPr>
              <a:t>層樓高，是根據之前殿宇的圣殿和至圣所的尺寸而建</a:t>
            </a:r>
            <a:r>
              <a:rPr lang="zh-CN" altLang="en-US" dirty="0"/>
              <a:t>。在這所顯示的圣殿的切開圖建在所羅門和耶魯巴伯聖殿的位置，仅以</a:t>
            </a:r>
            <a:r>
              <a:rPr lang="en-US" altLang="zh-CN" dirty="0"/>
              <a:t>18</a:t>
            </a:r>
            <a:r>
              <a:rPr lang="zh-CN" altLang="en-US" dirty="0"/>
              <a:t>個月的时间完成。</a:t>
            </a:r>
            <a:endParaRPr lang="en-US" altLang="en-US" kern="1200" dirty="0"/>
          </a:p>
        </p:txBody>
      </p:sp>
    </p:spTree>
    <p:extLst>
      <p:ext uri="{BB962C8B-B14F-4D97-AF65-F5344CB8AC3E}">
        <p14:creationId xmlns:p14="http://schemas.microsoft.com/office/powerpoint/2010/main" val="4090087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7" name="Picture 4" descr="Herods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7384"/>
            <a:ext cx="9220200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067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  <a:t>希律所修的殿宇模型，</a:t>
            </a:r>
            <a:br>
              <a:rPr lang="en-US" altLang="ja-JP" dirty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</a:br>
            <a:r>
              <a:rPr lang="ja-JP" altLang="en-US" dirty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  <a:t>安东尼亚所修的殿宇模型</a:t>
            </a:r>
            <a:endParaRPr lang="en-US" dirty="0">
              <a:solidFill>
                <a:srgbClr val="FFFFFF"/>
              </a:solidFill>
              <a:latin typeface="AR PL KaitiM GB" charset="0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5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5" name="Picture 4" descr="herodst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96"/>
            <a:ext cx="9144000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6" name="Text Box 6"/>
          <p:cNvSpPr txBox="1">
            <a:spLocks noChangeArrowheads="1"/>
          </p:cNvSpPr>
          <p:nvPr/>
        </p:nvSpPr>
        <p:spPr bwMode="auto">
          <a:xfrm>
            <a:off x="152400" y="838200"/>
            <a:ext cx="2971800" cy="13843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1.</a:t>
            </a: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以色列院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 (</a:t>
            </a: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男人院</a:t>
            </a: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2.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妇女院</a:t>
            </a:r>
            <a:endParaRPr kumimoji="0" lang="en-GB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3.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祭坛</a:t>
            </a:r>
            <a:endParaRPr kumimoji="0" lang="en-GB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4.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祭司院</a:t>
            </a:r>
            <a:endParaRPr kumimoji="0" lang="en-GB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a-h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进入内院的门房</a:t>
            </a:r>
            <a:endParaRPr kumimoji="0" lang="en-GB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A-D </a:t>
            </a:r>
            <a:r>
              <a:rPr kumimoji="0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西部门房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57600" cy="7620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rgbClr val="010206"/>
                </a:solidFill>
                <a:effectLst/>
                <a:latin typeface="AR PL KaitiM GB" charset="0"/>
                <a:ea typeface="ＭＳ Ｐゴシック" charset="0"/>
                <a:cs typeface="AR PL KaitiM GB" charset="0"/>
              </a:rPr>
              <a:t>希律的</a:t>
            </a:r>
            <a:r>
              <a:rPr lang="zh-CN" altLang="en-US" dirty="0">
                <a:solidFill>
                  <a:srgbClr val="010206"/>
                </a:solidFill>
                <a:effectLst/>
                <a:latin typeface="AR PL KaitiM GB" charset="0"/>
                <a:ea typeface="ＭＳ Ｐゴシック" charset="0"/>
                <a:cs typeface="AR PL KaitiM GB" charset="0"/>
              </a:rPr>
              <a:t>圣</a:t>
            </a:r>
            <a:r>
              <a:rPr lang="ja-JP" altLang="en-US" dirty="0">
                <a:solidFill>
                  <a:srgbClr val="010206"/>
                </a:solidFill>
                <a:effectLst/>
                <a:latin typeface="AR PL KaitiM GB" charset="0"/>
                <a:ea typeface="ＭＳ Ｐゴシック" charset="0"/>
                <a:cs typeface="AR PL KaitiM GB" charset="0"/>
              </a:rPr>
              <a:t>殿山</a:t>
            </a:r>
            <a:endParaRPr lang="en-US" sz="2400" dirty="0">
              <a:solidFill>
                <a:srgbClr val="010206"/>
              </a:solidFill>
              <a:effectLst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262148" name="Picture 5" descr="herodstemp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512" y="4222576"/>
            <a:ext cx="1905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5257800" y="548680"/>
            <a:ext cx="1729961" cy="400110"/>
          </a:xfrm>
          <a:prstGeom prst="rect">
            <a:avLst/>
          </a:prstGeom>
          <a:solidFill>
            <a:srgbClr val="FFFF99">
              <a:alpha val="53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安东尼亚城堡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5029200" y="330676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6507" name="Text Box 11"/>
          <p:cNvSpPr txBox="1">
            <a:spLocks noChangeArrowheads="1"/>
          </p:cNvSpPr>
          <p:nvPr/>
        </p:nvSpPr>
        <p:spPr bwMode="auto">
          <a:xfrm>
            <a:off x="3232150" y="3429000"/>
            <a:ext cx="273050" cy="304800"/>
          </a:xfrm>
          <a:prstGeom prst="rect">
            <a:avLst/>
          </a:prstGeom>
          <a:solidFill>
            <a:srgbClr val="E3EAFF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6508" name="Text Box 12"/>
          <p:cNvSpPr txBox="1">
            <a:spLocks noChangeArrowheads="1"/>
          </p:cNvSpPr>
          <p:nvPr/>
        </p:nvSpPr>
        <p:spPr bwMode="auto">
          <a:xfrm>
            <a:off x="3878263" y="1676400"/>
            <a:ext cx="312737" cy="304800"/>
          </a:xfrm>
          <a:prstGeom prst="rect">
            <a:avLst/>
          </a:prstGeom>
          <a:solidFill>
            <a:srgbClr val="EFD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D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6509" name="Text Box 13"/>
          <p:cNvSpPr txBox="1">
            <a:spLocks noChangeArrowheads="1"/>
          </p:cNvSpPr>
          <p:nvPr/>
        </p:nvSpPr>
        <p:spPr bwMode="auto">
          <a:xfrm>
            <a:off x="2354263" y="2819400"/>
            <a:ext cx="312737" cy="304800"/>
          </a:xfrm>
          <a:prstGeom prst="rect">
            <a:avLst/>
          </a:prstGeom>
          <a:solidFill>
            <a:srgbClr val="EFD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6510" name="Text Box 14"/>
          <p:cNvSpPr txBox="1">
            <a:spLocks noChangeArrowheads="1"/>
          </p:cNvSpPr>
          <p:nvPr/>
        </p:nvSpPr>
        <p:spPr bwMode="auto">
          <a:xfrm>
            <a:off x="1677988" y="3200400"/>
            <a:ext cx="303212" cy="304800"/>
          </a:xfrm>
          <a:prstGeom prst="rect">
            <a:avLst/>
          </a:prstGeom>
          <a:solidFill>
            <a:srgbClr val="EFD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B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6511" name="Text Box 15"/>
          <p:cNvSpPr txBox="1">
            <a:spLocks noChangeArrowheads="1"/>
          </p:cNvSpPr>
          <p:nvPr/>
        </p:nvSpPr>
        <p:spPr bwMode="auto">
          <a:xfrm>
            <a:off x="762000" y="3810000"/>
            <a:ext cx="312738" cy="304800"/>
          </a:xfrm>
          <a:prstGeom prst="rect">
            <a:avLst/>
          </a:prstGeom>
          <a:solidFill>
            <a:srgbClr val="EFD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4114800" y="3352800"/>
            <a:ext cx="273050" cy="304800"/>
          </a:xfrm>
          <a:prstGeom prst="rect">
            <a:avLst/>
          </a:prstGeom>
          <a:solidFill>
            <a:srgbClr val="E3EAFF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4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4527550" y="3810000"/>
            <a:ext cx="273050" cy="304800"/>
          </a:xfrm>
          <a:prstGeom prst="rect">
            <a:avLst/>
          </a:prstGeom>
          <a:solidFill>
            <a:srgbClr val="E3EAFF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2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6514" name="Text Box 18"/>
          <p:cNvSpPr txBox="1">
            <a:spLocks noChangeArrowheads="1"/>
          </p:cNvSpPr>
          <p:nvPr/>
        </p:nvSpPr>
        <p:spPr bwMode="auto">
          <a:xfrm>
            <a:off x="3841750" y="3429000"/>
            <a:ext cx="273050" cy="304800"/>
          </a:xfrm>
          <a:prstGeom prst="rect">
            <a:avLst/>
          </a:prstGeom>
          <a:solidFill>
            <a:srgbClr val="E3EAFF">
              <a:alpha val="46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3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06515" name="Text Box 19"/>
          <p:cNvSpPr txBox="1">
            <a:spLocks noChangeArrowheads="1"/>
          </p:cNvSpPr>
          <p:nvPr/>
        </p:nvSpPr>
        <p:spPr bwMode="auto">
          <a:xfrm>
            <a:off x="4648200" y="307816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6516" name="Text Box 20"/>
          <p:cNvSpPr txBox="1">
            <a:spLocks noChangeArrowheads="1"/>
          </p:cNvSpPr>
          <p:nvPr/>
        </p:nvSpPr>
        <p:spPr bwMode="auto">
          <a:xfrm>
            <a:off x="4343400" y="292576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6517" name="Text Box 21"/>
          <p:cNvSpPr txBox="1">
            <a:spLocks noChangeArrowheads="1"/>
          </p:cNvSpPr>
          <p:nvPr/>
        </p:nvSpPr>
        <p:spPr bwMode="auto">
          <a:xfrm>
            <a:off x="4038600" y="277336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6518" name="Text Box 22"/>
          <p:cNvSpPr txBox="1">
            <a:spLocks noChangeArrowheads="1"/>
          </p:cNvSpPr>
          <p:nvPr/>
        </p:nvSpPr>
        <p:spPr bwMode="auto">
          <a:xfrm>
            <a:off x="2743200" y="3657600"/>
            <a:ext cx="228600" cy="274638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6519" name="Text Box 23"/>
          <p:cNvSpPr txBox="1">
            <a:spLocks noChangeArrowheads="1"/>
          </p:cNvSpPr>
          <p:nvPr/>
        </p:nvSpPr>
        <p:spPr bwMode="auto">
          <a:xfrm>
            <a:off x="3048000" y="3810000"/>
            <a:ext cx="228600" cy="274638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6520" name="Text Box 24"/>
          <p:cNvSpPr txBox="1">
            <a:spLocks noChangeArrowheads="1"/>
          </p:cNvSpPr>
          <p:nvPr/>
        </p:nvSpPr>
        <p:spPr bwMode="auto">
          <a:xfrm>
            <a:off x="3352800" y="399256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6521" name="Text Box 25"/>
          <p:cNvSpPr txBox="1">
            <a:spLocks noChangeArrowheads="1"/>
          </p:cNvSpPr>
          <p:nvPr/>
        </p:nvSpPr>
        <p:spPr bwMode="auto">
          <a:xfrm>
            <a:off x="4191000" y="3916363"/>
            <a:ext cx="228600" cy="274637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6522" name="Text Box 26"/>
          <p:cNvSpPr txBox="1">
            <a:spLocks noChangeArrowheads="1"/>
          </p:cNvSpPr>
          <p:nvPr/>
        </p:nvSpPr>
        <p:spPr bwMode="auto">
          <a:xfrm>
            <a:off x="4716016" y="2636912"/>
            <a:ext cx="1779240" cy="40011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尼加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诺尔</a:t>
            </a:r>
            <a:r>
              <a:rPr lang="zh-CN" altLang="en-US" b="1" dirty="0">
                <a:solidFill>
                  <a:schemeClr val="accent2"/>
                </a:solidFill>
                <a:latin typeface="AR PL KaitiM GB" charset="0"/>
                <a:cs typeface="AR PL KaitiM GB" charset="0"/>
              </a:rPr>
              <a:t>大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门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23" name="Text Box 27"/>
          <p:cNvSpPr txBox="1">
            <a:spLocks noChangeArrowheads="1"/>
          </p:cNvSpPr>
          <p:nvPr/>
        </p:nvSpPr>
        <p:spPr bwMode="auto">
          <a:xfrm>
            <a:off x="1763688" y="4581128"/>
            <a:ext cx="1375048" cy="40011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皇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7B46D0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室</a:t>
            </a:r>
            <a:r>
              <a:rPr kumimoji="0" lang="en-GB" b="1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门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廊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24" name="Text Box 28"/>
          <p:cNvSpPr txBox="1">
            <a:spLocks noChangeArrowheads="1"/>
          </p:cNvSpPr>
          <p:nvPr/>
        </p:nvSpPr>
        <p:spPr bwMode="auto">
          <a:xfrm>
            <a:off x="6804248" y="1412776"/>
            <a:ext cx="1386408" cy="40011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北部大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门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25" name="Text Box 29"/>
          <p:cNvSpPr txBox="1">
            <a:spLocks noChangeArrowheads="1"/>
          </p:cNvSpPr>
          <p:nvPr/>
        </p:nvSpPr>
        <p:spPr bwMode="auto">
          <a:xfrm>
            <a:off x="7452320" y="4181018"/>
            <a:ext cx="992832" cy="40011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金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大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门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26" name="Text Box 30"/>
          <p:cNvSpPr txBox="1">
            <a:spLocks noChangeArrowheads="1"/>
          </p:cNvSpPr>
          <p:nvPr/>
        </p:nvSpPr>
        <p:spPr bwMode="auto">
          <a:xfrm>
            <a:off x="2133600" y="4077072"/>
            <a:ext cx="1219200" cy="40011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外邦</a:t>
            </a:r>
            <a:r>
              <a:rPr kumimoji="0" lang="en-GB" b="1" i="0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人院</a:t>
            </a: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27" name="Text Box 31"/>
          <p:cNvSpPr txBox="1">
            <a:spLocks noChangeArrowheads="1"/>
          </p:cNvSpPr>
          <p:nvPr/>
        </p:nvSpPr>
        <p:spPr bwMode="auto">
          <a:xfrm>
            <a:off x="899592" y="5972770"/>
            <a:ext cx="1126232" cy="408558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三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大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门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28" name="Text Box 32"/>
          <p:cNvSpPr txBox="1">
            <a:spLocks noChangeArrowheads="1"/>
          </p:cNvSpPr>
          <p:nvPr/>
        </p:nvSpPr>
        <p:spPr bwMode="auto">
          <a:xfrm>
            <a:off x="5029200" y="4083050"/>
            <a:ext cx="1559024" cy="40011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哥林多</a:t>
            </a:r>
            <a:r>
              <a:rPr kumimoji="0" lang="zh-CN" altLang="en-US" b="1" i="0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大</a:t>
            </a:r>
            <a:r>
              <a:rPr kumimoji="0" lang="en-GB" b="1" i="0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门</a:t>
            </a: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29" name="Text Box 33"/>
          <p:cNvSpPr txBox="1">
            <a:spLocks noChangeArrowheads="1"/>
          </p:cNvSpPr>
          <p:nvPr/>
        </p:nvSpPr>
        <p:spPr bwMode="auto">
          <a:xfrm>
            <a:off x="179512" y="5013176"/>
            <a:ext cx="959024" cy="40011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双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大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门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30" name="Text Box 34"/>
          <p:cNvSpPr txBox="1">
            <a:spLocks noChangeArrowheads="1"/>
          </p:cNvSpPr>
          <p:nvPr/>
        </p:nvSpPr>
        <p:spPr bwMode="auto">
          <a:xfrm>
            <a:off x="4021088" y="4973106"/>
            <a:ext cx="1559024" cy="40011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所罗门走廊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31" name="Text Box 35"/>
          <p:cNvSpPr txBox="1">
            <a:spLocks noChangeArrowheads="1"/>
          </p:cNvSpPr>
          <p:nvPr/>
        </p:nvSpPr>
        <p:spPr bwMode="auto">
          <a:xfrm>
            <a:off x="7524328" y="2384053"/>
            <a:ext cx="1454150" cy="396875"/>
          </a:xfrm>
          <a:prstGeom prst="rect">
            <a:avLst/>
          </a:prstGeom>
          <a:solidFill>
            <a:srgbClr val="FFFF99">
              <a:alpha val="53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以色列池塘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6532" name="Text Box 36"/>
          <p:cNvSpPr txBox="1">
            <a:spLocks noChangeArrowheads="1"/>
          </p:cNvSpPr>
          <p:nvPr/>
        </p:nvSpPr>
        <p:spPr bwMode="auto">
          <a:xfrm>
            <a:off x="1619672" y="2406650"/>
            <a:ext cx="1143000" cy="40011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至圣所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6600CC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386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8305800" y="0"/>
            <a:ext cx="8382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264194" name="Group 7"/>
          <p:cNvGrpSpPr>
            <a:grpSpLocks/>
          </p:cNvGrpSpPr>
          <p:nvPr/>
        </p:nvGrpSpPr>
        <p:grpSpPr bwMode="auto">
          <a:xfrm>
            <a:off x="36512" y="14808"/>
            <a:ext cx="9144000" cy="7086600"/>
            <a:chOff x="46" y="-182"/>
            <a:chExt cx="5668" cy="4742"/>
          </a:xfrm>
        </p:grpSpPr>
        <p:pic>
          <p:nvPicPr>
            <p:cNvPr id="264200" name="Picture 5" descr="Ophal Today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-182"/>
              <a:ext cx="5668" cy="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4201" name="Picture 6" descr="Ophal Today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-125"/>
              <a:ext cx="4322" cy="4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200400"/>
            <a:ext cx="1447800" cy="160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dirty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  <a:t>大卫</a:t>
            </a:r>
            <a:r>
              <a:rPr lang="ja-JP" altLang="en-US" dirty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  <a:t>城</a:t>
            </a:r>
            <a:endParaRPr lang="en-US" dirty="0">
              <a:solidFill>
                <a:srgbClr val="FFFFFF"/>
              </a:solidFill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981200" y="838200"/>
            <a:ext cx="4495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charset="0"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西侓</a:t>
            </a: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所扩展的部分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4724400" y="0"/>
            <a:ext cx="3657600" cy="7620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rgbClr val="FFFFFF"/>
                </a:solidFill>
                <a:latin typeface="AR PL KaitiM GB" charset="0"/>
                <a:ea typeface="ＭＳ Ｐゴシック" charset="0"/>
                <a:cs typeface="AR PL KaitiM GB" charset="0"/>
              </a:rPr>
              <a:t>现今的城市</a:t>
            </a:r>
            <a:endParaRPr lang="en-US" dirty="0">
              <a:solidFill>
                <a:srgbClr val="FFFFFF"/>
              </a:solidFill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058" name="Oval 10"/>
          <p:cNvSpPr>
            <a:spLocks noChangeArrowheads="1"/>
          </p:cNvSpPr>
          <p:nvPr/>
        </p:nvSpPr>
        <p:spPr bwMode="auto">
          <a:xfrm>
            <a:off x="6781800" y="609600"/>
            <a:ext cx="609600" cy="83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6705600" y="1066800"/>
            <a:ext cx="2286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charset="0"/>
              <a:buNone/>
              <a:tabLst/>
              <a:defRPr/>
            </a:pPr>
            <a:r>
              <a:rPr kumimoji="0" lang="ja-JP" altLang="en-US" sz="36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东南部</a:t>
            </a:r>
            <a:endParaRPr kumimoji="0" lang="en-US" sz="360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0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0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4" descr="cornerof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4919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 descr="greatjoi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8768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Rectangle 3" descr="Purple mesh"/>
          <p:cNvSpPr>
            <a:spLocks noGrp="1" noChangeArrowheads="1"/>
          </p:cNvSpPr>
          <p:nvPr>
            <p:ph type="body" idx="1"/>
          </p:nvPr>
        </p:nvSpPr>
        <p:spPr>
          <a:xfrm>
            <a:off x="8382000" y="76200"/>
            <a:ext cx="609600" cy="6781800"/>
          </a:xfrm>
          <a:blipFill dpi="0" rotWithShape="1">
            <a:blip r:embed="rId5"/>
            <a:srcRect/>
            <a:tile tx="0" ty="0" sx="100000" sy="100000" flip="none" algn="tl"/>
          </a:blipFill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r>
              <a:rPr lang="ja-JP" altLang="en-US" sz="3000" b="1">
                <a:effectLst/>
                <a:latin typeface="AR PL KaitiM GB" charset="0"/>
                <a:ea typeface="ＭＳ Ｐゴシック" charset="0"/>
                <a:cs typeface="AR PL KaitiM GB" charset="0"/>
              </a:rPr>
              <a:t>所罗门或所罗巴伯</a:t>
            </a:r>
            <a:endParaRPr lang="en-US" altLang="ja-JP" sz="3000" b="1">
              <a:effectLst/>
              <a:latin typeface="AR PL KaitiM GB" charset="0"/>
              <a:ea typeface="ＭＳ Ｐゴシック" charset="0"/>
              <a:cs typeface="AR PL KaitiM GB" charset="0"/>
            </a:endParaRP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ja-JP" altLang="en-US" sz="3000" b="1">
                <a:effectLst/>
                <a:latin typeface="AR PL KaitiM GB" charset="0"/>
                <a:ea typeface="ＭＳ Ｐゴシック" charset="0"/>
                <a:cs typeface="AR PL KaitiM GB" charset="0"/>
              </a:rPr>
              <a:t>所建设的城墙</a:t>
            </a:r>
            <a:endParaRPr lang="en-US" sz="3000" b="1">
              <a:effectLst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514600" cy="1169988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chemeClr val="tx1"/>
                </a:solidFill>
                <a:latin typeface="AR PL KaitiM GB" charset="0"/>
                <a:ea typeface="ＭＳ Ｐゴシック" charset="0"/>
                <a:cs typeface="AR PL KaitiM GB" charset="0"/>
              </a:rPr>
              <a:t>东南部</a:t>
            </a:r>
            <a:endParaRPr lang="en-US" dirty="0">
              <a:solidFill>
                <a:schemeClr val="tx1"/>
              </a:solidFill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6172200" y="990600"/>
            <a:ext cx="762000" cy="4572000"/>
          </a:xfrm>
          <a:prstGeom prst="rect">
            <a:avLst/>
          </a:prstGeom>
          <a:solidFill>
            <a:srgbClr val="99003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6D1EC"/>
              </a:buClr>
              <a:buSzPct val="90000"/>
              <a:buFont typeface="Wingdings" charset="0"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C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希律所扩展的部分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 rot="-5400000">
            <a:off x="5410200" y="-2352675"/>
            <a:ext cx="4419600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prstDash val="sysDot"/>
            <a:round/>
            <a:headEnd/>
            <a:tailEnd/>
          </a:ln>
          <a:effectLst>
            <a:glow rad="101600">
              <a:srgbClr val="010206">
                <a:alpha val="75000"/>
              </a:srgbClr>
            </a:glow>
            <a:outerShdw blurRad="63500" dist="63500" dir="2700000" algn="ctr" rotWithShape="0">
              <a:srgbClr val="010206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 rot="-5400000">
            <a:off x="6629400" y="-2657475"/>
            <a:ext cx="2286000" cy="0"/>
          </a:xfrm>
          <a:prstGeom prst="line">
            <a:avLst/>
          </a:prstGeom>
          <a:noFill/>
          <a:ln w="76200" cmpd="sng">
            <a:solidFill>
              <a:schemeClr val="tx1"/>
            </a:solidFill>
            <a:prstDash val="sysDot"/>
            <a:round/>
            <a:headEnd/>
            <a:tailEnd/>
          </a:ln>
          <a:effectLst>
            <a:glow rad="101600">
              <a:srgbClr val="010206">
                <a:alpha val="75000"/>
              </a:srgbClr>
            </a:glow>
            <a:outerShdw blurRad="63500" dist="63500" dir="2700000" algn="ctr" rotWithShape="0">
              <a:srgbClr val="010206"/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11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4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5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5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build="p" animBg="1"/>
      <p:bldP spid="1054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457200"/>
            <a:ext cx="3276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>
                <a:latin typeface="AR PL KaitiM GB" charset="0"/>
                <a:ea typeface="ＭＳ Ｐゴシック" charset="0"/>
                <a:cs typeface="AR PL KaitiM GB" charset="0"/>
              </a:rPr>
              <a:t>东南部</a:t>
            </a:r>
            <a:endParaRPr lang="en-US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103427" name="Rectangle 3" descr="Purple mesh"/>
          <p:cNvSpPr>
            <a:spLocks noGrp="1" noChangeArrowheads="1"/>
          </p:cNvSpPr>
          <p:nvPr>
            <p:ph type="body" idx="1"/>
          </p:nvPr>
        </p:nvSpPr>
        <p:spPr>
          <a:xfrm>
            <a:off x="5181600" y="2362200"/>
            <a:ext cx="3733800" cy="3657600"/>
          </a:xfrm>
          <a:blipFill dpi="0" rotWithShape="1">
            <a:blip r:embed="rId3"/>
            <a:srcRect/>
            <a:tile tx="0" ty="0" sx="100000" sy="100000" flip="none" algn="tl"/>
          </a:blip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r>
              <a:rPr lang="ja-JP" altLang="en-US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魔鬼又引他到耶路撒冷，叫他站在殿顶上，对他说</a:t>
            </a:r>
            <a:r>
              <a:rPr lang="en-US" altLang="ja-JP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: </a:t>
            </a:r>
            <a:r>
              <a:rPr lang="ja-JP" altLang="en-US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“你若是</a:t>
            </a:r>
            <a:r>
              <a:rPr lang="en-US" altLang="ja-JP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 </a:t>
            </a:r>
            <a:r>
              <a:rPr lang="ja-JP" altLang="en-US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神的儿子，就从这里跳下去吧</a:t>
            </a:r>
            <a:r>
              <a:rPr lang="en-US" altLang="ja-JP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! … </a:t>
            </a:r>
            <a:r>
              <a:rPr lang="ja-JP" altLang="en-US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”</a:t>
            </a:r>
            <a:r>
              <a:rPr lang="en-US" altLang="ja-JP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 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ja-JP" altLang="en-US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路加福音</a:t>
            </a:r>
            <a:r>
              <a:rPr lang="en-US" altLang="ja-JP" sz="2800" b="1" dirty="0">
                <a:effectLst/>
                <a:latin typeface="AR PL KaitiM GB"/>
                <a:ea typeface="ＭＳ Ｐゴシック" charset="0"/>
                <a:cs typeface="AR PL KaitiM GB" charset="0"/>
              </a:rPr>
              <a:t> 4:9</a:t>
            </a:r>
            <a:endParaRPr lang="en-US" sz="2800" b="1" dirty="0">
              <a:effectLst/>
              <a:latin typeface="AR PL KaitiM GB"/>
              <a:ea typeface="ＭＳ Ｐゴシック" charset="0"/>
              <a:cs typeface="AR PL KaitiM GB" charset="0"/>
            </a:endParaRPr>
          </a:p>
        </p:txBody>
      </p:sp>
      <p:pic>
        <p:nvPicPr>
          <p:cNvPr id="268291" name="Picture 4" descr="corneroftempl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9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Freeform 6"/>
          <p:cNvSpPr>
            <a:spLocks/>
          </p:cNvSpPr>
          <p:nvPr/>
        </p:nvSpPr>
        <p:spPr bwMode="auto">
          <a:xfrm>
            <a:off x="2667000" y="0"/>
            <a:ext cx="1143000" cy="609600"/>
          </a:xfrm>
          <a:custGeom>
            <a:avLst/>
            <a:gdLst>
              <a:gd name="T0" fmla="*/ 0 w 720"/>
              <a:gd name="T1" fmla="*/ 384 h 384"/>
              <a:gd name="T2" fmla="*/ 336 w 720"/>
              <a:gd name="T3" fmla="*/ 0 h 384"/>
              <a:gd name="T4" fmla="*/ 720 w 720"/>
              <a:gd name="T5" fmla="*/ 288 h 384"/>
              <a:gd name="T6" fmla="*/ 720 w 720"/>
              <a:gd name="T7" fmla="*/ 384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0" h="384">
                <a:moveTo>
                  <a:pt x="0" y="384"/>
                </a:moveTo>
                <a:lnTo>
                  <a:pt x="336" y="0"/>
                </a:lnTo>
                <a:lnTo>
                  <a:pt x="720" y="288"/>
                </a:lnTo>
                <a:lnTo>
                  <a:pt x="720" y="384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>
            <a:off x="3200400" y="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3432" name="Oval 8"/>
          <p:cNvSpPr>
            <a:spLocks noChangeArrowheads="1"/>
          </p:cNvSpPr>
          <p:nvPr/>
        </p:nvSpPr>
        <p:spPr bwMode="auto">
          <a:xfrm>
            <a:off x="2133600" y="0"/>
            <a:ext cx="2209800" cy="129540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64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2" grpId="0" animBg="1"/>
      <p:bldP spid="103432" grpId="1" animBg="1"/>
      <p:bldP spid="103432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The Tabernacle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pic>
        <p:nvPicPr>
          <p:cNvPr id="29699" name="Picture 4" descr="Tabernac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4503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ja-JP" altLang="en-US" dirty="0">
                <a:latin typeface="AR PL KaitiM GB" charset="0"/>
                <a:ea typeface="ＭＳ Ｐゴシック" charset="0"/>
                <a:cs typeface="AR PL KaitiM GB" charset="0"/>
              </a:rPr>
              <a:t>殿宇西南部的角落</a:t>
            </a:r>
            <a:endParaRPr lang="en-US" dirty="0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270338" name="Picture 4" descr="SW Corner of Wall Temple M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5334"/>
            <a:ext cx="91440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2971800" y="3200400"/>
            <a:ext cx="1524000" cy="1447800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005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7" name="Picture 4" descr="Southwest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3" y="-27384"/>
            <a:ext cx="6900862" cy="6900863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0775" y="-27384"/>
            <a:ext cx="4267200" cy="1905000"/>
          </a:xfrm>
          <a:solidFill>
            <a:schemeClr val="accent6"/>
          </a:solidFill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latin typeface="AR PL KaitiM GB"/>
                <a:ea typeface="ＭＳ Ｐゴシック" charset="0"/>
              </a:rPr>
              <a:t>殿宇西南部的</a:t>
            </a:r>
            <a:br>
              <a:rPr lang="en-US" altLang="ja-JP" dirty="0">
                <a:latin typeface="AR PL KaitiM GB"/>
                <a:ea typeface="ＭＳ Ｐゴシック" charset="0"/>
              </a:rPr>
            </a:br>
            <a:r>
              <a:rPr lang="ja-JP" altLang="en-US" dirty="0">
                <a:latin typeface="AR PL KaitiM GB"/>
                <a:ea typeface="ＭＳ Ｐゴシック" charset="0"/>
              </a:rPr>
              <a:t>阶梯和店铺</a:t>
            </a:r>
            <a:endParaRPr lang="en-US" dirty="0">
              <a:latin typeface="AR PL KaitiM GB"/>
              <a:ea typeface="ＭＳ Ｐゴシック" charset="0"/>
            </a:endParaRPr>
          </a:p>
        </p:txBody>
      </p:sp>
      <p:sp>
        <p:nvSpPr>
          <p:cNvPr id="11269" name="Oval 5"/>
          <p:cNvSpPr>
            <a:spLocks noChangeArrowheads="1"/>
          </p:cNvSpPr>
          <p:nvPr/>
        </p:nvSpPr>
        <p:spPr bwMode="auto">
          <a:xfrm>
            <a:off x="914400" y="1905000"/>
            <a:ext cx="5562600" cy="4953000"/>
          </a:xfrm>
          <a:prstGeom prst="ellipse">
            <a:avLst/>
          </a:pr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802A4-3174-49D2-A099-48B62AC4079F}"/>
              </a:ext>
            </a:extLst>
          </p:cNvPr>
          <p:cNvSpPr txBox="1"/>
          <p:nvPr/>
        </p:nvSpPr>
        <p:spPr>
          <a:xfrm>
            <a:off x="8388424" y="15007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134</a:t>
            </a:r>
            <a:endParaRPr lang="en-US" altLang="en-US" sz="2400" b="1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1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  <p:bldP spid="11269" grpId="1" animBg="1"/>
      <p:bldP spid="11269" grpId="2" animBg="1"/>
      <p:bldP spid="11269" grpId="3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724400" y="0"/>
            <a:ext cx="4419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724400" y="0"/>
            <a:ext cx="4419600" cy="836712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latin typeface="AR PL KaitiM GB" charset="0"/>
                <a:ea typeface="ＭＳ Ｐゴシック" charset="0"/>
                <a:cs typeface="AR PL KaitiM GB" charset="0"/>
              </a:rPr>
              <a:t>安东尼亚城堡</a:t>
            </a:r>
            <a:endParaRPr lang="en-US" dirty="0"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-76200" y="4495800"/>
            <a:ext cx="2590800" cy="25146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74437" name="Text Box 10"/>
          <p:cNvSpPr txBox="1">
            <a:spLocks noChangeArrowheads="1"/>
          </p:cNvSpPr>
          <p:nvPr/>
        </p:nvSpPr>
        <p:spPr bwMode="auto">
          <a:xfrm>
            <a:off x="4499992" y="4797152"/>
            <a:ext cx="1872208" cy="369332"/>
          </a:xfrm>
          <a:prstGeom prst="rect">
            <a:avLst/>
          </a:prstGeom>
          <a:solidFill>
            <a:srgbClr val="01020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 PL KaitiM GB" charset="0"/>
              </a:rPr>
              <a:t>史特鲁替安池塘</a:t>
            </a:r>
          </a:p>
        </p:txBody>
      </p:sp>
    </p:spTree>
    <p:extLst>
      <p:ext uri="{BB962C8B-B14F-4D97-AF65-F5344CB8AC3E}">
        <p14:creationId xmlns:p14="http://schemas.microsoft.com/office/powerpoint/2010/main" val="1225270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3032"/>
            <a:ext cx="3462536" cy="33829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AR PL KaitiM GB"/>
                <a:cs typeface="+mj-cs"/>
              </a:rPr>
              <a:t>圆顶请真寺</a:t>
            </a:r>
            <a:endParaRPr lang="en-US" dirty="0">
              <a:solidFill>
                <a:schemeClr val="bg1"/>
              </a:solidFill>
              <a:latin typeface="AR PL KaitiM GB"/>
              <a:cs typeface="+mj-cs"/>
            </a:endParaRPr>
          </a:p>
        </p:txBody>
      </p:sp>
      <p:pic>
        <p:nvPicPr>
          <p:cNvPr id="72706" name="Picture 75" descr="Dome of the Roc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1400" y="0"/>
            <a:ext cx="5610225" cy="7086600"/>
          </a:xfrm>
        </p:spPr>
      </p:pic>
      <p:pic>
        <p:nvPicPr>
          <p:cNvPr id="72707" name="Picture 77" descr="Temple Mount Dome of the Ro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356992"/>
            <a:ext cx="3581400" cy="3011488"/>
          </a:xfrm>
        </p:spPr>
      </p:pic>
      <p:sp>
        <p:nvSpPr>
          <p:cNvPr id="72708" name="Text Box 79"/>
          <p:cNvSpPr txBox="1">
            <a:spLocks noChangeArrowheads="1"/>
          </p:cNvSpPr>
          <p:nvPr/>
        </p:nvSpPr>
        <p:spPr bwMode="auto">
          <a:xfrm>
            <a:off x="8401050" y="0"/>
            <a:ext cx="739775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135</a:t>
            </a:r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7" descr="Ground Plan For Herod's Tem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5013" y="-76200"/>
            <a:ext cx="4675187" cy="6934200"/>
          </a:xfrm>
        </p:spPr>
      </p:pic>
      <p:sp>
        <p:nvSpPr>
          <p:cNvPr id="74754" name="Text Box 10"/>
          <p:cNvSpPr txBox="1">
            <a:spLocks noChangeArrowheads="1"/>
          </p:cNvSpPr>
          <p:nvPr/>
        </p:nvSpPr>
        <p:spPr bwMode="auto">
          <a:xfrm>
            <a:off x="8401050" y="0"/>
            <a:ext cx="739775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131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74755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33800" cy="2087562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AR PL KaitiM GB"/>
                <a:ea typeface="ＭＳ Ｐゴシック" charset="0"/>
                <a:cs typeface="ＭＳ Ｐゴシック" charset="0"/>
              </a:rPr>
              <a:t>西侓王殿宇的平面图</a:t>
            </a:r>
            <a:endParaRPr lang="en-US" dirty="0">
              <a:latin typeface="AR PL KaitiM GB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0" y="304800"/>
            <a:ext cx="3505200" cy="6096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圆顶清真寺的平面图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76802" name="Picture 8" descr="Floor of the Dome of the Rock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32375" cy="6858000"/>
          </a:xfrm>
        </p:spPr>
      </p:pic>
      <p:sp>
        <p:nvSpPr>
          <p:cNvPr id="76803" name="Text Box 9"/>
          <p:cNvSpPr txBox="1">
            <a:spLocks noChangeArrowheads="1"/>
          </p:cNvSpPr>
          <p:nvPr/>
        </p:nvSpPr>
        <p:spPr bwMode="auto">
          <a:xfrm>
            <a:off x="8401050" y="76200"/>
            <a:ext cx="739775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131</a:t>
            </a:r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868362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亚历克傑勒德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72200" y="1600200"/>
            <a:ext cx="26194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zh-CN" altLang="en-US" dirty="0">
                <a:solidFill>
                  <a:schemeClr val="bg1"/>
                </a:solidFill>
                <a:cs typeface="+mn-cs"/>
              </a:rPr>
              <a:t>英国萨福克的农夫用了</a:t>
            </a:r>
            <a:r>
              <a:rPr lang="en-US" altLang="zh-CN" dirty="0">
                <a:solidFill>
                  <a:schemeClr val="bg1"/>
                </a:solidFill>
                <a:cs typeface="+mn-cs"/>
              </a:rPr>
              <a:t>18 </a:t>
            </a:r>
            <a:r>
              <a:rPr lang="zh-CN" altLang="en-US" dirty="0">
                <a:solidFill>
                  <a:schemeClr val="bg1"/>
                </a:solidFill>
                <a:cs typeface="+mn-cs"/>
              </a:rPr>
              <a:t>年来朔造</a:t>
            </a:r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西侓王殿宇的比例模型</a:t>
            </a:r>
            <a:endParaRPr lang="en-US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78851" name="Picture 4" descr="GarrardPictur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6096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105400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罗宾逊拱门</a:t>
            </a:r>
            <a:b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西侓王殿宇的西南角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  <p:pic>
        <p:nvPicPr>
          <p:cNvPr id="79874" name="Picture 4" descr="Robinson's Arc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62200" y="304800"/>
            <a:ext cx="6400800" cy="4338638"/>
          </a:xfrm>
        </p:spPr>
      </p:pic>
      <p:sp>
        <p:nvSpPr>
          <p:cNvPr id="4" name="Oval 5">
            <a:extLst>
              <a:ext uri="{FF2B5EF4-FFF2-40B4-BE49-F238E27FC236}">
                <a16:creationId xmlns:a16="http://schemas.microsoft.com/office/drawing/2014/main" id="{745DCC2E-5880-B14B-A99E-616266262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720" y="3140968"/>
            <a:ext cx="3744416" cy="1800200"/>
          </a:xfrm>
          <a:prstGeom prst="ellipse">
            <a:avLst/>
          </a:pr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xit" presetSubtype="0" fill="hold" grpId="3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殿宇的模型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81922" name="Picture 4" descr="Model of the Temple Cour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8153400" cy="502761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>
          <a:xfrm>
            <a:off x="96838" y="274638"/>
            <a:ext cx="9012237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圣殿山</a:t>
            </a:r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的西南角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83970" name="Picture 8" descr="Model of the South Corner of the Temple Moun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489075"/>
            <a:ext cx="7848600" cy="49879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4648200" y="1066800"/>
            <a:ext cx="4267200" cy="46021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</a:rPr>
              <a:t>帐棚</a:t>
            </a:r>
            <a:r>
              <a:rPr lang="zh-CN" altLang="en-US" dirty="0">
                <a:solidFill>
                  <a:schemeClr val="bg1"/>
                </a:solidFill>
                <a:cs typeface="+mj-cs"/>
              </a:rPr>
              <a:t>的平面图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31746" name="Picture 4" descr="Ground Plan for the Tabernacl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25" y="0"/>
            <a:ext cx="4308475" cy="6858000"/>
          </a:xfr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41278A-EB96-4F86-B19C-4398F08C49E2}"/>
              </a:ext>
            </a:extLst>
          </p:cNvPr>
          <p:cNvSpPr txBox="1"/>
          <p:nvPr/>
        </p:nvSpPr>
        <p:spPr>
          <a:xfrm>
            <a:off x="2135733" y="1639833"/>
            <a:ext cx="7800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至聖所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75EEE5-5541-412E-B7A6-E45B1514A3DB}"/>
              </a:ext>
            </a:extLst>
          </p:cNvPr>
          <p:cNvSpPr txBox="1"/>
          <p:nvPr/>
        </p:nvSpPr>
        <p:spPr>
          <a:xfrm>
            <a:off x="2483768" y="919753"/>
            <a:ext cx="105383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約櫃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F2D1C6-05A3-4FB0-8417-245D35A06AA6}"/>
              </a:ext>
            </a:extLst>
          </p:cNvPr>
          <p:cNvSpPr/>
          <p:nvPr/>
        </p:nvSpPr>
        <p:spPr>
          <a:xfrm>
            <a:off x="1179493" y="1999873"/>
            <a:ext cx="80021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1200" b="1" dirty="0"/>
              <a:t>七灯烛台</a:t>
            </a:r>
            <a:endParaRPr lang="zh-CN" alt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37FCA-48D2-404A-94F0-F7BA2EFB17AC}"/>
              </a:ext>
            </a:extLst>
          </p:cNvPr>
          <p:cNvSpPr txBox="1"/>
          <p:nvPr/>
        </p:nvSpPr>
        <p:spPr>
          <a:xfrm>
            <a:off x="2195736" y="2636912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聖殿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656C7-B92B-4E61-970E-1BB637768E1E}"/>
              </a:ext>
            </a:extLst>
          </p:cNvPr>
          <p:cNvSpPr txBox="1"/>
          <p:nvPr/>
        </p:nvSpPr>
        <p:spPr>
          <a:xfrm>
            <a:off x="3131840" y="1988840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香檀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912462-0759-4982-BB11-E7C384F87654}"/>
              </a:ext>
            </a:extLst>
          </p:cNvPr>
          <p:cNvSpPr/>
          <p:nvPr/>
        </p:nvSpPr>
        <p:spPr>
          <a:xfrm>
            <a:off x="3131840" y="2564904"/>
            <a:ext cx="95410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1200" dirty="0"/>
              <a:t>陳設餅桌子</a:t>
            </a:r>
            <a:endParaRPr lang="zh-CN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5D146C-7C93-4903-A7AE-925024192667}"/>
              </a:ext>
            </a:extLst>
          </p:cNvPr>
          <p:cNvSpPr txBox="1"/>
          <p:nvPr/>
        </p:nvSpPr>
        <p:spPr>
          <a:xfrm>
            <a:off x="2195736" y="3429000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入口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253F1-E35B-4876-A4A9-07828F344AA2}"/>
              </a:ext>
            </a:extLst>
          </p:cNvPr>
          <p:cNvSpPr txBox="1"/>
          <p:nvPr/>
        </p:nvSpPr>
        <p:spPr>
          <a:xfrm>
            <a:off x="2843808" y="4520831"/>
            <a:ext cx="6618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/>
              <a:t>祭檀</a:t>
            </a:r>
            <a:endParaRPr lang="en-US" altLang="en-US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D10B5A-7DC2-4940-A494-CE5B29910C59}"/>
              </a:ext>
            </a:extLst>
          </p:cNvPr>
          <p:cNvSpPr txBox="1"/>
          <p:nvPr/>
        </p:nvSpPr>
        <p:spPr>
          <a:xfrm>
            <a:off x="2771800" y="6536377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入口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920D1-B65B-485F-B864-63BDACD03C90}"/>
              </a:ext>
            </a:extLst>
          </p:cNvPr>
          <p:cNvSpPr txBox="1"/>
          <p:nvPr/>
        </p:nvSpPr>
        <p:spPr>
          <a:xfrm>
            <a:off x="251520" y="4448145"/>
            <a:ext cx="66185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外界缐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B1DC1B-C5B5-4209-8EA2-5939CBCCEA8A}"/>
              </a:ext>
            </a:extLst>
          </p:cNvPr>
          <p:cNvSpPr/>
          <p:nvPr/>
        </p:nvSpPr>
        <p:spPr>
          <a:xfrm>
            <a:off x="467544" y="4554"/>
            <a:ext cx="280831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/>
              <a:t>帐棚的平面图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9CEE09-C252-4794-A830-53FDEAEBD6F6}"/>
              </a:ext>
            </a:extLst>
          </p:cNvPr>
          <p:cNvSpPr txBox="1"/>
          <p:nvPr/>
        </p:nvSpPr>
        <p:spPr>
          <a:xfrm>
            <a:off x="3118058" y="3573016"/>
            <a:ext cx="6618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水盆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B4910-8A22-4078-B0A4-14D3C7A916B1}"/>
              </a:ext>
            </a:extLst>
          </p:cNvPr>
          <p:cNvSpPr txBox="1"/>
          <p:nvPr/>
        </p:nvSpPr>
        <p:spPr>
          <a:xfrm>
            <a:off x="3131840" y="1700808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1" dirty="0"/>
              <a:t>幔子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953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殿宇的东墙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86018" name="Picture 4" descr="The Eastern Wall of the Templ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400" y="476672"/>
            <a:ext cx="8153400" cy="40386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03238"/>
            <a:ext cx="3810000" cy="58975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殿宇所在地的各种石工艺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88066" name="Picture 4" descr="Types of Masonry of the Temple Sit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33925" y="0"/>
            <a:ext cx="4410075" cy="7086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南墙的双门 </a:t>
            </a:r>
            <a:r>
              <a:rPr lang="en-US" altLang="zh-CN" dirty="0">
                <a:solidFill>
                  <a:schemeClr val="bg1"/>
                </a:solidFill>
                <a:cs typeface="+mj-cs"/>
              </a:rPr>
              <a:t>-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人群从右门进入左门出来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90114" name="Picture 4" descr="The Double Gate in the Southern Wa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" y="1981200"/>
            <a:ext cx="8077200" cy="46148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4343400"/>
            <a:ext cx="8534400" cy="2209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由双门进入经过圆顶走道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直通外院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92162" name="Picture 4" descr="Interior View of the Domed Passagewa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228600"/>
            <a:ext cx="5486400" cy="38862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三道门专属殿宇祭司使用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94210" name="Picture 4" descr="The Triple Gat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6400800" cy="4592638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Grp="1" noChangeArrowheads="1"/>
          </p:cNvSpPr>
          <p:nvPr>
            <p:ph type="title"/>
          </p:nvPr>
        </p:nvSpPr>
        <p:spPr>
          <a:xfrm>
            <a:off x="5410200" y="274638"/>
            <a:ext cx="3505200" cy="58975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东大门或称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蜀山大门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96258" name="Picture 4" descr="The Eastern Gat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685800"/>
            <a:ext cx="4949825" cy="55626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5257800"/>
            <a:ext cx="8215064" cy="133955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威尔逊大门，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西门廊的大入口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98306" name="Picture 4" descr="Wilson's Gat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" y="76200"/>
            <a:ext cx="7239000" cy="4983163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>
          <a:xfrm>
            <a:off x="4953000" y="274638"/>
            <a:ext cx="3733800" cy="62023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威尔逊拱支撑橫跨推罗波安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谷上的桥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00354" name="Picture 4" descr="Wilson's Arc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4343400" cy="62484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86200" cy="63547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殿</a:t>
            </a:r>
            <a:r>
              <a:rPr lang="zh-CN" altLang="en-US">
                <a:solidFill>
                  <a:schemeClr val="bg1"/>
                </a:solidFill>
                <a:cs typeface="+mj-cs"/>
              </a:rPr>
              <a:t>宇的门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02402" name="Picture 4" descr="The Temple Gate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57725" y="304800"/>
            <a:ext cx="4257675" cy="63246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南墙外的市场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04450" name="Picture 4" descr="Market Outside the Southern Wal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2133600"/>
            <a:ext cx="8382000" cy="40386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帐棚的模型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33794" name="Picture 4" descr="Model of the Tabernacl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19684"/>
            <a:ext cx="9220200" cy="49657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5181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从东面眺望西边的外院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06498" name="Picture 4" descr="The Southen Outer Court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322263"/>
            <a:ext cx="8305800" cy="4402137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妇女院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08546" name="Picture 4" descr="Court Of Women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1436688"/>
            <a:ext cx="8382000" cy="511651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10000" cy="64309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</a:rPr>
              <a:t>妇女院里</a:t>
            </a:r>
            <a:br>
              <a:rPr lang="en-SG" altLang="zh-CN" dirty="0">
                <a:solidFill>
                  <a:schemeClr val="bg1"/>
                </a:solidFill>
              </a:rPr>
            </a:br>
            <a:r>
              <a:rPr lang="zh-CN" altLang="en-US" dirty="0">
                <a:solidFill>
                  <a:schemeClr val="bg1"/>
                </a:solidFill>
              </a:rPr>
              <a:t>的金烛台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10594" name="Picture 4" descr="Golden Lampstand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264368"/>
            <a:ext cx="4175125" cy="6477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Royal Portico">
            <a:extLst>
              <a:ext uri="{FF2B5EF4-FFF2-40B4-BE49-F238E27FC236}">
                <a16:creationId xmlns:a16="http://schemas.microsoft.com/office/drawing/2014/main" id="{2BFB976B-6EB6-4B71-9EAC-F677EF590D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320" y="548680"/>
            <a:ext cx="7833360" cy="4443984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A8C318-9852-4AA9-81C9-32F548B4DECF}"/>
              </a:ext>
            </a:extLst>
          </p:cNvPr>
          <p:cNvSpPr/>
          <p:nvPr/>
        </p:nvSpPr>
        <p:spPr>
          <a:xfrm>
            <a:off x="1763688" y="5395863"/>
            <a:ext cx="5544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</a:rPr>
              <a:t>皇家门廊的内部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687780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4876800" y="304800"/>
            <a:ext cx="3886200" cy="6172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皇家门廊末端的</a:t>
            </a:r>
            <a:r>
              <a:rPr lang="zh-CN" altLang="en-US" dirty="0">
                <a:solidFill>
                  <a:schemeClr val="bg1"/>
                </a:solidFill>
              </a:rPr>
              <a:t>圆顶大厅就是</a:t>
            </a:r>
            <a:r>
              <a:rPr lang="en-US" altLang="zh-CN" dirty="0">
                <a:solidFill>
                  <a:schemeClr val="bg1"/>
                </a:solidFill>
                <a:cs typeface="+mj-cs"/>
              </a:rPr>
              <a:t>71</a:t>
            </a:r>
            <a:r>
              <a:rPr lang="zh-CN" altLang="en-US" dirty="0">
                <a:solidFill>
                  <a:schemeClr val="bg1"/>
                </a:solidFill>
                <a:cs typeface="+mj-cs"/>
              </a:rPr>
              <a:t>公會成员听审的地方</a:t>
            </a:r>
            <a:br>
              <a:rPr lang="en-US" altLang="zh-CN" dirty="0">
                <a:solidFill>
                  <a:schemeClr val="bg1"/>
                </a:solidFill>
                <a:cs typeface="+mj-cs"/>
              </a:rPr>
            </a:br>
            <a:endParaRPr lang="zh-CN" alt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14690" name="Picture 4" descr="Hall at the end of the Royal Portic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4370388" cy="61722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33800" cy="62023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皇家门廊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的西南角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16738" name="Picture 4" descr="Southwest Corner of the Royal Portic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2450" y="304800"/>
            <a:ext cx="4400550" cy="61722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4876800" y="274638"/>
            <a:ext cx="3810000" cy="61261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吹号角的地方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18786" name="Picture 4" descr="The Place of Trumpeti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457200"/>
            <a:ext cx="4332288" cy="59436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希伯来文的刻字</a:t>
            </a:r>
            <a:br>
              <a:rPr 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“往</a:t>
            </a:r>
            <a:r>
              <a:rPr lang="zh-CN" altLang="en-US" dirty="0">
                <a:solidFill>
                  <a:schemeClr val="bg1"/>
                </a:solidFill>
              </a:rPr>
              <a:t>吹号角的地方。。。”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0834" name="Picture 4" descr="To the Place of Trumpet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752725"/>
            <a:ext cx="833596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3" descr="View of the Temple From the Ea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23528" y="5085184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uLnTx/>
                <a:uFillTx/>
                <a:latin typeface="+mj-lt"/>
                <a:ea typeface="ＭＳ Ｐゴシック" charset="0"/>
                <a:cs typeface="AR PL KaitiM GB" charset="0"/>
              </a:rPr>
              <a:t>从东部观看殿宇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+mj-lt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61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276600" cy="62785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殿宇的内院及前往尼加諾尔大门的梯级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24930" name="Picture 4" descr="The inner Temple Court leading to the Nican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51260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6624638" cy="600075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ja-JP" altLang="en-US" sz="3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ea typeface="ＭＳ Ｐゴシック" charset="0"/>
                <a:cs typeface="AR PL KaitiM GB" charset="0"/>
              </a:rPr>
              <a:t>耶路撒冷</a:t>
            </a:r>
            <a:r>
              <a:rPr lang="zh-CN" altLang="en-US" sz="3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 PL KaitiM GB" charset="0"/>
                <a:ea typeface="ＭＳ Ｐゴシック" charset="0"/>
                <a:cs typeface="AR PL KaitiM GB" charset="0"/>
              </a:rPr>
              <a:t>的山谷与山脊</a:t>
            </a:r>
            <a:endParaRPr lang="en-US" sz="32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 rot="2737893">
            <a:off x="5493852" y="1662581"/>
            <a:ext cx="3914288" cy="6018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cs typeface="Arial" charset="0"/>
              </a:rPr>
              <a:t>东边的山脊</a:t>
            </a: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 (</a:t>
            </a:r>
            <a:r>
              <a:rPr lang="zh-CN" altLang="en-US" sz="2000" b="1" dirty="0">
                <a:solidFill>
                  <a:schemeClr val="bg1"/>
                </a:solidFill>
                <a:cs typeface="Arial" charset="0"/>
              </a:rPr>
              <a:t>橄榄山</a:t>
            </a: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)</a:t>
            </a:r>
          </a:p>
        </p:txBody>
      </p:sp>
      <p:sp>
        <p:nvSpPr>
          <p:cNvPr id="35844" name="Rectangle 2"/>
          <p:cNvSpPr txBox="1">
            <a:spLocks noChangeArrowheads="1"/>
          </p:cNvSpPr>
          <p:nvPr/>
        </p:nvSpPr>
        <p:spPr bwMode="auto">
          <a:xfrm rot="2737893">
            <a:off x="5603081" y="3158330"/>
            <a:ext cx="2406650" cy="4746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cs typeface="Arial" charset="0"/>
              </a:rPr>
              <a:t>汲淪谷</a:t>
            </a:r>
            <a:endParaRPr 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845" name="Rectangle 2"/>
          <p:cNvSpPr txBox="1">
            <a:spLocks noChangeArrowheads="1"/>
          </p:cNvSpPr>
          <p:nvPr/>
        </p:nvSpPr>
        <p:spPr bwMode="auto">
          <a:xfrm rot="2737893">
            <a:off x="3051176" y="2840037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cs typeface="Arial" charset="0"/>
              </a:rPr>
              <a:t>中山的山脊</a:t>
            </a: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 (</a:t>
            </a:r>
            <a:r>
              <a:rPr lang="zh-CN" altLang="en-US" sz="2000" b="1" dirty="0">
                <a:solidFill>
                  <a:schemeClr val="bg1"/>
                </a:solidFill>
                <a:cs typeface="Arial" charset="0"/>
              </a:rPr>
              <a:t>莫里亞</a:t>
            </a: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)</a:t>
            </a:r>
          </a:p>
        </p:txBody>
      </p:sp>
      <p:sp>
        <p:nvSpPr>
          <p:cNvPr id="35846" name="Rectangle 2"/>
          <p:cNvSpPr txBox="1">
            <a:spLocks noChangeArrowheads="1"/>
          </p:cNvSpPr>
          <p:nvPr/>
        </p:nvSpPr>
        <p:spPr bwMode="auto">
          <a:xfrm rot="2737893">
            <a:off x="2623345" y="3323431"/>
            <a:ext cx="3065462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推罗</a:t>
            </a:r>
            <a:r>
              <a:rPr lang="zh-CN" altLang="en-US" sz="2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波安</a:t>
            </a:r>
            <a:r>
              <a:rPr lang="zh-CN" altLang="en-US" sz="2000" b="1" dirty="0">
                <a:solidFill>
                  <a:schemeClr val="bg1"/>
                </a:solidFill>
                <a:cs typeface="Arial" charset="0"/>
              </a:rPr>
              <a:t>谷</a:t>
            </a:r>
            <a:endParaRPr 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847" name="Rectangle 2"/>
          <p:cNvSpPr txBox="1">
            <a:spLocks noChangeArrowheads="1"/>
          </p:cNvSpPr>
          <p:nvPr/>
        </p:nvSpPr>
        <p:spPr bwMode="auto">
          <a:xfrm rot="2737893">
            <a:off x="-360362" y="3343275"/>
            <a:ext cx="4533900" cy="4730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cs typeface="Arial" charset="0"/>
              </a:rPr>
              <a:t>西山的山脊</a:t>
            </a:r>
            <a:endParaRPr 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5848" name="Rectangle 2"/>
          <p:cNvSpPr txBox="1">
            <a:spLocks noChangeArrowheads="1"/>
          </p:cNvSpPr>
          <p:nvPr/>
        </p:nvSpPr>
        <p:spPr bwMode="auto">
          <a:xfrm>
            <a:off x="2916238" y="6021388"/>
            <a:ext cx="3244850" cy="4667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cs typeface="Arial" charset="0"/>
              </a:rPr>
              <a:t>欣嫩谷</a:t>
            </a:r>
            <a:endParaRPr lang="en-US" sz="2000" b="1" dirty="0">
              <a:solidFill>
                <a:schemeClr val="bg1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祭司院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6978" name="Group 8"/>
          <p:cNvGrpSpPr>
            <a:grpSpLocks/>
          </p:cNvGrpSpPr>
          <p:nvPr/>
        </p:nvGrpSpPr>
        <p:grpSpPr bwMode="auto">
          <a:xfrm>
            <a:off x="0" y="789384"/>
            <a:ext cx="9144000" cy="6096000"/>
            <a:chOff x="96" y="669"/>
            <a:chExt cx="5328" cy="3648"/>
          </a:xfrm>
        </p:grpSpPr>
        <p:pic>
          <p:nvPicPr>
            <p:cNvPr id="126979" name="Picture 6" descr="PriestsCourtRight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669"/>
              <a:ext cx="2640" cy="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6980" name="Picture 7" descr="PriestsCourtLeft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69"/>
              <a:ext cx="2688" cy="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5614844" y="3068960"/>
            <a:ext cx="3352800" cy="3276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尼加</a:t>
            </a:r>
            <a:r>
              <a:rPr lang="zh-CN" altLang="en-US" dirty="0">
                <a:solidFill>
                  <a:schemeClr val="bg1"/>
                </a:solidFill>
              </a:rPr>
              <a:t>諾尔</a:t>
            </a:r>
            <a:r>
              <a:rPr lang="zh-CN" altLang="en-US" dirty="0">
                <a:solidFill>
                  <a:schemeClr val="bg1"/>
                </a:solidFill>
                <a:cs typeface="+mj-cs"/>
              </a:rPr>
              <a:t>大门周圍的门</a:t>
            </a:r>
            <a:r>
              <a:rPr lang="en-US" dirty="0">
                <a:solidFill>
                  <a:schemeClr val="bg1"/>
                </a:solidFill>
                <a:cs typeface="+mj-cs"/>
              </a:rPr>
              <a:t> </a:t>
            </a:r>
          </a:p>
        </p:txBody>
      </p:sp>
      <p:pic>
        <p:nvPicPr>
          <p:cNvPr id="128002" name="Picture 4" descr="Nican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5334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274638"/>
            <a:ext cx="4191000" cy="61261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从尼加諾尔大门眺望橄榄</a:t>
            </a:r>
            <a:r>
              <a:rPr lang="zh-CN" altLang="en-US" dirty="0">
                <a:solidFill>
                  <a:schemeClr val="bg1"/>
                </a:solidFill>
              </a:rPr>
              <a:t>山</a:t>
            </a:r>
            <a:br>
              <a:rPr lang="en-SG" altLang="zh-CN" dirty="0">
                <a:solidFill>
                  <a:schemeClr val="bg1"/>
                </a:solidFill>
              </a:rPr>
            </a:br>
            <a:r>
              <a:rPr lang="zh-CN" altLang="en-US" dirty="0">
                <a:solidFill>
                  <a:schemeClr val="bg1"/>
                </a:solidFill>
              </a:rPr>
              <a:t>的景色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30050" name="Picture 4" descr="Veiw from the Nicor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32656"/>
            <a:ext cx="41513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纯洁及公义大门通往妇女院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32098" name="Picture 4" descr="The Gate of the Pure and Jus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305800" cy="434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819400" y="4267200"/>
            <a:ext cx="60198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Beth-</a:t>
            </a:r>
            <a:r>
              <a:rPr lang="en-US" dirty="0" err="1">
                <a:solidFill>
                  <a:schemeClr val="bg1"/>
                </a:solidFill>
                <a:cs typeface="+mj-cs"/>
              </a:rPr>
              <a:t>Moked</a:t>
            </a:r>
            <a:r>
              <a:rPr lang="zh-CN" altLang="en-US" dirty="0">
                <a:solidFill>
                  <a:schemeClr val="bg1"/>
                </a:solidFill>
                <a:cs typeface="+mj-cs"/>
              </a:rPr>
              <a:t>大门是通往炉膛厅的入口</a:t>
            </a:r>
            <a:r>
              <a:rPr lang="en-US" dirty="0">
                <a:solidFill>
                  <a:schemeClr val="bg1"/>
                </a:solidFill>
                <a:cs typeface="+mj-cs"/>
              </a:rPr>
              <a:t> </a:t>
            </a:r>
          </a:p>
        </p:txBody>
      </p:sp>
      <p:pic>
        <p:nvPicPr>
          <p:cNvPr id="134146" name="Picture 4" descr="The Beth-Moked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57912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24880" y="381000"/>
            <a:ext cx="6787480" cy="117579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戶勒大门是祭司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的入口处</a:t>
            </a:r>
            <a:r>
              <a:rPr lang="en-US" dirty="0">
                <a:solidFill>
                  <a:schemeClr val="bg1"/>
                </a:solidFill>
                <a:cs typeface="+mj-cs"/>
              </a:rPr>
              <a:t> </a:t>
            </a:r>
          </a:p>
        </p:txBody>
      </p:sp>
      <p:pic>
        <p:nvPicPr>
          <p:cNvPr id="136194" name="Picture 4" descr="Hulda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6553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戶勒大门外的商人</a:t>
            </a:r>
            <a:r>
              <a:rPr lang="en-US" dirty="0">
                <a:solidFill>
                  <a:schemeClr val="bg1"/>
                </a:solidFill>
                <a:cs typeface="+mj-cs"/>
              </a:rPr>
              <a:t> </a:t>
            </a:r>
          </a:p>
        </p:txBody>
      </p:sp>
      <p:pic>
        <p:nvPicPr>
          <p:cNvPr id="138242" name="Picture 4" descr="Hulda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6294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7620000" cy="1752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音乐大门，奏乐者节日时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在这里站着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40290" name="Picture 4" descr="The Gate of Musi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64008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274638"/>
            <a:ext cx="3733800" cy="63547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伟大大門通往殿宇的圣所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只有祭司可由此进入</a:t>
            </a:r>
            <a:r>
              <a:rPr lang="en-US" dirty="0">
                <a:solidFill>
                  <a:schemeClr val="bg1"/>
                </a:solidFill>
                <a:cs typeface="+mj-cs"/>
              </a:rPr>
              <a:t> </a:t>
            </a:r>
          </a:p>
        </p:txBody>
      </p:sp>
      <p:pic>
        <p:nvPicPr>
          <p:cNvPr id="142338" name="Picture 4" descr="The Great Gat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7879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305800" cy="1706563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妇女大门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44386" name="Picture 4" descr="The Woman's Gat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620000" cy="445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35213"/>
            <a:ext cx="8229600" cy="2465387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6600" b="1">
                <a:solidFill>
                  <a:srgbClr val="FF33CC"/>
                </a:solidFill>
                <a:latin typeface="AR PL KaitiM GB" charset="0"/>
                <a:ea typeface="ＭＳ Ｐゴシック" charset="0"/>
                <a:cs typeface="AR PL KaitiM GB" charset="0"/>
              </a:rPr>
              <a:t>耶路撒冷</a:t>
            </a:r>
            <a:br>
              <a:rPr lang="en-US" altLang="ja-JP" sz="6600" b="1">
                <a:solidFill>
                  <a:srgbClr val="00FF00"/>
                </a:solidFill>
                <a:latin typeface="AR PL KaitiM GB" charset="0"/>
                <a:ea typeface="ＭＳ Ｐゴシック" charset="0"/>
                <a:cs typeface="AR PL KaitiM GB" charset="0"/>
              </a:rPr>
            </a:br>
            <a:r>
              <a:rPr lang="en-US" altLang="ja-JP" sz="4000" b="1">
                <a:solidFill>
                  <a:srgbClr val="00FF00"/>
                </a:solidFill>
                <a:latin typeface="AR PL KaitiM GB" charset="0"/>
                <a:ea typeface="ＭＳ Ｐゴシック" charset="0"/>
                <a:cs typeface="AR PL KaitiM GB" charset="0"/>
              </a:rPr>
              <a:t>(</a:t>
            </a:r>
            <a:r>
              <a:rPr lang="en-GB" sz="4000" b="1">
                <a:solidFill>
                  <a:srgbClr val="00FF00"/>
                </a:solidFill>
                <a:latin typeface="AR PL KaitiM GB" charset="0"/>
                <a:ea typeface="ＭＳ Ｐゴシック" charset="0"/>
                <a:cs typeface="AR PL KaitiM GB" charset="0"/>
              </a:rPr>
              <a:t>主后</a:t>
            </a:r>
            <a:r>
              <a:rPr lang="en-US" altLang="ja-JP" sz="4000" b="1">
                <a:solidFill>
                  <a:srgbClr val="00FF00"/>
                </a:solidFill>
                <a:latin typeface="AR PL KaitiM GB" charset="0"/>
                <a:ea typeface="ＭＳ Ｐゴシック" charset="0"/>
                <a:cs typeface="AR PL KaitiM GB" charset="0"/>
              </a:rPr>
              <a:t>66</a:t>
            </a:r>
            <a:r>
              <a:rPr lang="en-GB" sz="4000" b="1">
                <a:solidFill>
                  <a:srgbClr val="00FF00"/>
                </a:solidFill>
                <a:latin typeface="AR PL KaitiM GB" charset="0"/>
                <a:ea typeface="ＭＳ Ｐゴシック" charset="0"/>
                <a:cs typeface="AR PL KaitiM GB" charset="0"/>
              </a:rPr>
              <a:t>年</a:t>
            </a:r>
            <a:r>
              <a:rPr lang="en-GB" altLang="ja-JP" sz="4000" b="1">
                <a:solidFill>
                  <a:srgbClr val="00FF00"/>
                </a:solidFill>
                <a:latin typeface="AR PL KaitiM GB" charset="0"/>
                <a:ea typeface="ＭＳ Ｐゴシック" charset="0"/>
                <a:cs typeface="AR PL KaitiM GB" charset="0"/>
              </a:rPr>
              <a:t>)</a:t>
            </a:r>
            <a:endParaRPr lang="en-US" sz="4000" b="1">
              <a:solidFill>
                <a:srgbClr val="00FF00"/>
              </a:solidFill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pic>
        <p:nvPicPr>
          <p:cNvPr id="253954" name="Picture 4" descr="Jerusalem in AD 6600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9392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8244408" y="-99392"/>
            <a:ext cx="8707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147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-108520" y="-86037"/>
            <a:ext cx="2880320" cy="1138773"/>
          </a:xfrm>
          <a:prstGeom prst="rect">
            <a:avLst/>
          </a:prstGeom>
          <a:solidFill>
            <a:srgbClr val="010206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耶路撒冷</a:t>
            </a:r>
            <a:endParaRPr kumimoji="0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殿宇的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第二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时代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A6D35F54-BBCC-43A8-8450-F69506F14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886200"/>
            <a:ext cx="1600200" cy="9144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C8BB30C6-15AA-47DB-A7AA-77B34803E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4602163"/>
            <a:ext cx="12858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200" b="1">
                <a:solidFill>
                  <a:srgbClr val="FF0000"/>
                </a:solidFill>
              </a:rPr>
              <a:t>?</a:t>
            </a:r>
            <a:endParaRPr lang="en-US" sz="7200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E20B87B0-BE61-4E84-ADF6-FB107A613F5F}"/>
              </a:ext>
            </a:extLst>
          </p:cNvPr>
          <p:cNvSpPr>
            <a:spLocks noChangeArrowheads="1"/>
          </p:cNvSpPr>
          <p:nvPr/>
        </p:nvSpPr>
        <p:spPr bwMode="auto">
          <a:xfrm rot="1994496">
            <a:off x="6019800" y="4495800"/>
            <a:ext cx="2362200" cy="14779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585AC5B-7BE8-4C63-9043-A4F4CF872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3962400"/>
            <a:ext cx="12858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200" b="1">
                <a:solidFill>
                  <a:srgbClr val="FF0000"/>
                </a:solidFill>
              </a:rPr>
              <a:t>?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63661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24400"/>
            <a:ext cx="8229600" cy="1905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宰杀的地方，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在此准备</a:t>
            </a:r>
            <a:r>
              <a:rPr lang="zh-CN" altLang="en-US" dirty="0">
                <a:solidFill>
                  <a:schemeClr val="bg1"/>
                </a:solidFill>
              </a:rPr>
              <a:t>生畜的</a:t>
            </a:r>
            <a:r>
              <a:rPr lang="zh-CN" altLang="en-US" dirty="0">
                <a:solidFill>
                  <a:schemeClr val="bg1"/>
                </a:solidFill>
                <a:cs typeface="+mj-cs"/>
              </a:rPr>
              <a:t>献祭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46434" name="Picture 4" descr="Place of Slaught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祭司院</a:t>
            </a:r>
            <a:r>
              <a:rPr lang="en-US" dirty="0">
                <a:solidFill>
                  <a:schemeClr val="bg1"/>
                </a:solidFill>
                <a:cs typeface="+mj-cs"/>
              </a:rPr>
              <a:t>: </a:t>
            </a:r>
            <a:br>
              <a:rPr lang="en-US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伟大的祭坛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48482" name="Picture 4" descr="Court of the  Priest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229600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410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祭司室</a:t>
            </a:r>
            <a:r>
              <a:rPr lang="zh-CN" altLang="en-US" dirty="0">
                <a:solidFill>
                  <a:schemeClr val="bg1"/>
                </a:solidFill>
              </a:rPr>
              <a:t>的一个地下房閒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50530" name="Picture 4" descr="Underground Room in the Chamber of Hear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8153400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 </a:t>
            </a:r>
            <a:r>
              <a:rPr lang="zh-CN" altLang="en-US" dirty="0">
                <a:solidFill>
                  <a:schemeClr val="bg1"/>
                </a:solidFill>
                <a:cs typeface="+mj-cs"/>
              </a:rPr>
              <a:t>祭司院中的大水盆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52578" name="Picture 4" descr="Great Basi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7724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4" descr="Temple Chambers Above Grou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6425" y="-27384"/>
            <a:ext cx="4764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57600" cy="3306762"/>
          </a:xfrm>
        </p:spPr>
        <p:txBody>
          <a:bodyPr/>
          <a:lstStyle/>
          <a:p>
            <a:pPr eaLnBrk="1" hangingPunct="1"/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在地面上的</a:t>
            </a:r>
            <a:br>
              <a:rPr lang="en-SG" altLang="zh-CN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殿宇厛堂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105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妇女院：妇女只能到此为止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56674" name="Picture 4" descr="Court of Women (Lampstands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058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酒油室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58722" name="Picture 4" descr="The Chamber of Oi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98614"/>
            <a:ext cx="6063208" cy="52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486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麻风病人室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60770" name="Picture 4" descr="The Chamber of the Lep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7150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木柴室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62818" name="Picture 4" descr="The Wood Chamb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511300"/>
            <a:ext cx="58674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拿撒勒人室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64866" name="Picture 4" descr="The Nazarite Chamb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5943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436096" y="610093"/>
            <a:ext cx="3250704" cy="3096344"/>
          </a:xfrm>
        </p:spPr>
        <p:txBody>
          <a:bodyPr/>
          <a:lstStyle/>
          <a:p>
            <a:pPr eaLnBrk="1" hangingPunct="1">
              <a:defRPr/>
            </a:pPr>
            <a:b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cs typeface="+mj-cs"/>
              </a:rPr>
              <a:t>Square?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2838" y="3810000"/>
            <a:ext cx="4221162" cy="2819400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L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een </a:t>
            </a:r>
            <a:r>
              <a:rPr lang="en-US" sz="2800" dirty="0" err="1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Ritmeyer</a:t>
            </a: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,</a:t>
            </a:r>
            <a:b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“定位原先的殿宇”</a:t>
            </a:r>
            <a:br>
              <a:rPr lang="en-SG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SG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圣经考古学评论</a:t>
            </a:r>
            <a:r>
              <a:rPr lang="en-US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18</a:t>
            </a: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集</a:t>
            </a:r>
            <a:endParaRPr lang="en-SG" altLang="zh-CN" sz="2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1992 </a:t>
            </a: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年</a:t>
            </a:r>
            <a:r>
              <a:rPr lang="en-SG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月</a:t>
            </a:r>
            <a:r>
              <a:rPr lang="en-US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/4</a:t>
            </a: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月</a:t>
            </a:r>
            <a:r>
              <a:rPr lang="en-SG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： </a:t>
            </a:r>
            <a:r>
              <a:rPr lang="en-SG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27</a:t>
            </a:r>
          </a:p>
          <a:p>
            <a:pPr marL="0" indent="0" eaLnBrk="1" hangingPunct="1">
              <a:spcBef>
                <a:spcPts val="0"/>
              </a:spcBef>
              <a:buNone/>
            </a:pPr>
            <a:r>
              <a:rPr lang="en-SG" altLang="zh-CN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zh-CN" altLang="en-US" sz="2800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altLang="ja-JP" sz="4000" dirty="0"/>
              <a:t>'</a:t>
            </a:r>
            <a:r>
              <a:rPr lang="en-US" sz="4000" dirty="0"/>
              <a:t>s the</a:t>
            </a:r>
            <a:endParaRPr lang="en-US" sz="280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939" name="Picture 4" descr="TMount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22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8404225" y="0"/>
            <a:ext cx="739775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131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0DEF94-3233-4FD9-B957-11082386F56A}"/>
              </a:ext>
            </a:extLst>
          </p:cNvPr>
          <p:cNvSpPr txBox="1"/>
          <p:nvPr/>
        </p:nvSpPr>
        <p:spPr>
          <a:xfrm>
            <a:off x="971600" y="-27384"/>
            <a:ext cx="14401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dirty="0"/>
              <a:t>正方</a:t>
            </a:r>
            <a:endParaRPr lang="en-SG" altLang="zh-CN" sz="1800" dirty="0"/>
          </a:p>
          <a:p>
            <a:pPr algn="ctr"/>
            <a:r>
              <a:rPr lang="zh-CN" altLang="en-US" sz="1800" dirty="0"/>
              <a:t>形</a:t>
            </a:r>
            <a:endParaRPr lang="en-SG" altLang="zh-CN" sz="1800" dirty="0"/>
          </a:p>
          <a:p>
            <a:pPr algn="ctr"/>
            <a:r>
              <a:rPr lang="zh-CN" altLang="en-US" sz="1800" dirty="0"/>
              <a:t>在哪里？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3ABD3-F66E-4E57-8249-729C233DCDFD}"/>
              </a:ext>
            </a:extLst>
          </p:cNvPr>
          <p:cNvSpPr txBox="1"/>
          <p:nvPr/>
        </p:nvSpPr>
        <p:spPr>
          <a:xfrm>
            <a:off x="1331640" y="2894747"/>
            <a:ext cx="1008112" cy="24622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安东尼亚城堡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F9F4EA-0B76-469B-AC61-C90A1AF118FA}"/>
              </a:ext>
            </a:extLst>
          </p:cNvPr>
          <p:cNvSpPr txBox="1"/>
          <p:nvPr/>
        </p:nvSpPr>
        <p:spPr>
          <a:xfrm>
            <a:off x="2699792" y="2966755"/>
            <a:ext cx="864095" cy="24622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以色列池塘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844E8-697B-4CB0-AC48-512144D41C67}"/>
              </a:ext>
            </a:extLst>
          </p:cNvPr>
          <p:cNvSpPr txBox="1"/>
          <p:nvPr/>
        </p:nvSpPr>
        <p:spPr>
          <a:xfrm>
            <a:off x="2339752" y="4118883"/>
            <a:ext cx="909815" cy="2462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圆顶清真寺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9175C-B829-4795-AF03-09108AA5507A}"/>
              </a:ext>
            </a:extLst>
          </p:cNvPr>
          <p:cNvSpPr txBox="1"/>
          <p:nvPr/>
        </p:nvSpPr>
        <p:spPr>
          <a:xfrm>
            <a:off x="395536" y="5949280"/>
            <a:ext cx="1008112" cy="24622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正方形圣殿山</a:t>
            </a:r>
            <a:endParaRPr lang="en-US" altLang="en-US" sz="1000" b="1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10048F-DD4D-4BFE-92C0-DC84A88EB916}"/>
              </a:ext>
            </a:extLst>
          </p:cNvPr>
          <p:cNvSpPr txBox="1"/>
          <p:nvPr/>
        </p:nvSpPr>
        <p:spPr>
          <a:xfrm>
            <a:off x="395536" y="6165304"/>
            <a:ext cx="1008112" cy="2462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哈斯莫的拓展</a:t>
            </a:r>
            <a:endParaRPr lang="en-US" altLang="en-US" sz="1000" b="1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D4B858-1487-4CBB-A836-6E9B385DA57C}"/>
              </a:ext>
            </a:extLst>
          </p:cNvPr>
          <p:cNvSpPr txBox="1"/>
          <p:nvPr/>
        </p:nvSpPr>
        <p:spPr>
          <a:xfrm>
            <a:off x="395536" y="6381328"/>
            <a:ext cx="1008112" cy="24622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zh-CN" altLang="en-US" sz="10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西侓王的拓展</a:t>
            </a:r>
            <a:endParaRPr lang="en-US" altLang="en-US" sz="1000" b="1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3" descr="sanctuar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9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6400800" y="274638"/>
            <a:ext cx="2590800" cy="627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ja-JP" altLang="en-US" sz="44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殿宇圣所</a:t>
            </a:r>
            <a:endParaRPr lang="en-US" sz="4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87195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257800" y="427038"/>
            <a:ext cx="3352800" cy="59737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进入圣殿的主门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68962" name="Picture 4" descr="main door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38" y="304800"/>
            <a:ext cx="41322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5486400"/>
            <a:ext cx="7391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陈設饼桌子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71010" name="Picture 4" descr="tables of showbrea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82575"/>
            <a:ext cx="6248400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七灯烛台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73058" name="Picture 4" descr="seven branched lampstan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65278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3200400" cy="61261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香檀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75106" name="Picture 4" descr="the alter of incen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9906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274638"/>
            <a:ext cx="3581400" cy="63547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圣所里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的祭司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77154" name="Picture 4" descr="the holy pla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55612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486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妇女门在编制至圣所的幔子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79202" name="Picture 4" descr="weaving the veil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8133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5" descr="weaving the veil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4900613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33800" cy="62785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以色</a:t>
            </a:r>
            <a:r>
              <a:rPr lang="zh-CN" altLang="en-US">
                <a:solidFill>
                  <a:schemeClr val="bg1"/>
                </a:solidFill>
                <a:cs typeface="+mj-cs"/>
              </a:rPr>
              <a:t>列的</a:t>
            </a:r>
            <a:r>
              <a:rPr lang="zh-CN" altLang="en-US" dirty="0">
                <a:solidFill>
                  <a:schemeClr val="bg1"/>
                </a:solidFill>
                <a:cs typeface="+mj-cs"/>
              </a:rPr>
              <a:t>池</a:t>
            </a:r>
            <a:r>
              <a:rPr lang="zh-CN" altLang="en-US">
                <a:solidFill>
                  <a:schemeClr val="bg1"/>
                </a:solidFill>
                <a:cs typeface="+mj-cs"/>
              </a:rPr>
              <a:t>塘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81250" name="Picture 4" descr="the pool of isrea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52400"/>
            <a:ext cx="41100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0"/>
            <a:ext cx="5486400" cy="1524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solidFill>
                  <a:schemeClr val="bg1"/>
                </a:solidFill>
                <a:cs typeface="+mj-cs"/>
              </a:rPr>
              <a:t>安多尼亚城堡</a:t>
            </a:r>
            <a:endParaRPr lang="en-US">
              <a:solidFill>
                <a:schemeClr val="bg1"/>
              </a:solidFill>
              <a:cs typeface="+mj-cs"/>
            </a:endParaRPr>
          </a:p>
        </p:txBody>
      </p:sp>
      <p:pic>
        <p:nvPicPr>
          <p:cNvPr id="183298" name="Picture 4" descr="antonia fortres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54163"/>
            <a:ext cx="9144000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5" descr="inner court of the antonia fortres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449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炉膛室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85346" name="Picture 4" descr="the chamber of hear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943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Stages 1 &amp; 2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pic>
        <p:nvPicPr>
          <p:cNvPr id="41987" name="Picture 4" descr="TMount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28903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F9F0D3-2769-45C6-8454-6E415A3D3997}"/>
              </a:ext>
            </a:extLst>
          </p:cNvPr>
          <p:cNvSpPr txBox="1"/>
          <p:nvPr/>
        </p:nvSpPr>
        <p:spPr>
          <a:xfrm>
            <a:off x="5174353" y="1340768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45235-0F12-4509-9608-417EEB1AAF25}"/>
              </a:ext>
            </a:extLst>
          </p:cNvPr>
          <p:cNvSpPr txBox="1"/>
          <p:nvPr/>
        </p:nvSpPr>
        <p:spPr>
          <a:xfrm>
            <a:off x="4499992" y="1742619"/>
            <a:ext cx="648072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西大門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68F8B-6C0D-4409-8148-8FBDB9D5354D}"/>
              </a:ext>
            </a:extLst>
          </p:cNvPr>
          <p:cNvSpPr txBox="1"/>
          <p:nvPr/>
        </p:nvSpPr>
        <p:spPr>
          <a:xfrm>
            <a:off x="5364088" y="1526595"/>
            <a:ext cx="693251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戶勒大門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2F51B-E2C8-4D32-A45A-20ABB832A63C}"/>
              </a:ext>
            </a:extLst>
          </p:cNvPr>
          <p:cNvSpPr txBox="1"/>
          <p:nvPr/>
        </p:nvSpPr>
        <p:spPr>
          <a:xfrm>
            <a:off x="4901059" y="1310571"/>
            <a:ext cx="463029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圣</a:t>
            </a:r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殿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B5FEE-AC30-44A9-9A62-72057440A194}"/>
              </a:ext>
            </a:extLst>
          </p:cNvPr>
          <p:cNvSpPr txBox="1"/>
          <p:nvPr/>
        </p:nvSpPr>
        <p:spPr>
          <a:xfrm>
            <a:off x="3458731" y="2647945"/>
            <a:ext cx="82523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西南山丘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8FA8B1-487E-4928-9F33-E4408BD59121}"/>
              </a:ext>
            </a:extLst>
          </p:cNvPr>
          <p:cNvSpPr txBox="1"/>
          <p:nvPr/>
        </p:nvSpPr>
        <p:spPr>
          <a:xfrm>
            <a:off x="6367508" y="2132856"/>
            <a:ext cx="724772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大衛城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F6C45-7026-45A9-8B60-DF6494F37A82}"/>
              </a:ext>
            </a:extLst>
          </p:cNvPr>
          <p:cNvSpPr txBox="1"/>
          <p:nvPr/>
        </p:nvSpPr>
        <p:spPr>
          <a:xfrm>
            <a:off x="4041654" y="1022539"/>
            <a:ext cx="746370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監獄大門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9C210C-9742-4F8C-A9AB-6C83A0CE0F96}"/>
              </a:ext>
            </a:extLst>
          </p:cNvPr>
          <p:cNvSpPr txBox="1"/>
          <p:nvPr/>
        </p:nvSpPr>
        <p:spPr>
          <a:xfrm>
            <a:off x="2551084" y="2060848"/>
            <a:ext cx="796780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東西山丘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EC5737-52A4-45DF-A1A3-984868859FA1}"/>
              </a:ext>
            </a:extLst>
          </p:cNvPr>
          <p:cNvSpPr txBox="1"/>
          <p:nvPr/>
        </p:nvSpPr>
        <p:spPr>
          <a:xfrm>
            <a:off x="4860032" y="980728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東大門？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1A958-7FBE-423E-9F78-1E6584D7EBA5}"/>
              </a:ext>
            </a:extLst>
          </p:cNvPr>
          <p:cNvSpPr txBox="1"/>
          <p:nvPr/>
        </p:nvSpPr>
        <p:spPr>
          <a:xfrm>
            <a:off x="4891384" y="692696"/>
            <a:ext cx="4006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塔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96AB7-4C12-4FC9-B527-ADB5A98898FD}"/>
              </a:ext>
            </a:extLst>
          </p:cNvPr>
          <p:cNvSpPr txBox="1"/>
          <p:nvPr/>
        </p:nvSpPr>
        <p:spPr>
          <a:xfrm>
            <a:off x="3347864" y="950531"/>
            <a:ext cx="720080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羔羊大門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E6A5A-BCEB-4C39-A1AB-60391EBE4EC3}"/>
              </a:ext>
            </a:extLst>
          </p:cNvPr>
          <p:cNvSpPr txBox="1"/>
          <p:nvPr/>
        </p:nvSpPr>
        <p:spPr>
          <a:xfrm>
            <a:off x="3548308" y="1988840"/>
            <a:ext cx="735660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梯級</a:t>
            </a:r>
            <a:r>
              <a:rPr lang="en-US" altLang="zh-CN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zh-CN" altLang="en-US" sz="1000" dirty="0"/>
              <a:t>圍墻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427266-4F12-48F0-9BBC-CD886BA2E066}"/>
              </a:ext>
            </a:extLst>
          </p:cNvPr>
          <p:cNvSpPr txBox="1"/>
          <p:nvPr/>
        </p:nvSpPr>
        <p:spPr>
          <a:xfrm>
            <a:off x="899592" y="1412776"/>
            <a:ext cx="720080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羔羊大門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2299E6-30B2-42A6-B3AB-2D62CB5E50FF}"/>
              </a:ext>
            </a:extLst>
          </p:cNvPr>
          <p:cNvSpPr txBox="1"/>
          <p:nvPr/>
        </p:nvSpPr>
        <p:spPr>
          <a:xfrm>
            <a:off x="1763688" y="1412776"/>
            <a:ext cx="28803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東大</a:t>
            </a:r>
            <a:endParaRPr lang="en-SG" altLang="zh-CN" sz="1000" dirty="0"/>
          </a:p>
          <a:p>
            <a:pPr algn="ctr"/>
            <a:r>
              <a:rPr lang="zh-CN" altLang="en-US" sz="1000" dirty="0"/>
              <a:t>門？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A331B-9FEB-4F22-9709-66E443CDAF5E}"/>
              </a:ext>
            </a:extLst>
          </p:cNvPr>
          <p:cNvSpPr txBox="1"/>
          <p:nvPr/>
        </p:nvSpPr>
        <p:spPr>
          <a:xfrm>
            <a:off x="1408340" y="1772816"/>
            <a:ext cx="28334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聖殿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4F61A-42DE-4143-8DDE-3EE2BF8957D4}"/>
              </a:ext>
            </a:extLst>
          </p:cNvPr>
          <p:cNvSpPr txBox="1"/>
          <p:nvPr/>
        </p:nvSpPr>
        <p:spPr>
          <a:xfrm>
            <a:off x="91924" y="1412776"/>
            <a:ext cx="735660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梯級</a:t>
            </a:r>
            <a:r>
              <a:rPr lang="en-US" altLang="zh-CN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zh-CN" altLang="en-US" sz="1000" dirty="0"/>
              <a:t>圍墻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8C2313-3A58-4E77-AFDC-E0B3ACF69FAB}"/>
              </a:ext>
            </a:extLst>
          </p:cNvPr>
          <p:cNvSpPr txBox="1"/>
          <p:nvPr/>
        </p:nvSpPr>
        <p:spPr>
          <a:xfrm>
            <a:off x="467544" y="1988840"/>
            <a:ext cx="648072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西大門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96D117-12C6-4002-B57B-0D4CD6361B71}"/>
              </a:ext>
            </a:extLst>
          </p:cNvPr>
          <p:cNvSpPr txBox="1"/>
          <p:nvPr/>
        </p:nvSpPr>
        <p:spPr>
          <a:xfrm>
            <a:off x="926421" y="2708920"/>
            <a:ext cx="693251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戶勒大門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38D2C2-1111-4B61-98CF-92E2C7073B7C}"/>
              </a:ext>
            </a:extLst>
          </p:cNvPr>
          <p:cNvSpPr txBox="1"/>
          <p:nvPr/>
        </p:nvSpPr>
        <p:spPr>
          <a:xfrm>
            <a:off x="1161334" y="662499"/>
            <a:ext cx="746370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監獄大門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28207-7436-4DF3-AF8B-B1F250C30B07}"/>
              </a:ext>
            </a:extLst>
          </p:cNvPr>
          <p:cNvSpPr txBox="1"/>
          <p:nvPr/>
        </p:nvSpPr>
        <p:spPr>
          <a:xfrm>
            <a:off x="1867048" y="878523"/>
            <a:ext cx="4006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塔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238A00-4023-4F28-B35D-F9C03D2FF2B6}"/>
              </a:ext>
            </a:extLst>
          </p:cNvPr>
          <p:cNvSpPr txBox="1"/>
          <p:nvPr/>
        </p:nvSpPr>
        <p:spPr>
          <a:xfrm>
            <a:off x="-36512" y="15007"/>
            <a:ext cx="3168352" cy="461665"/>
          </a:xfrm>
          <a:prstGeom prst="rect">
            <a:avLst/>
          </a:prstGeom>
          <a:solidFill>
            <a:srgbClr val="F2B5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原先的四方形圣殿山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71F1A3-C841-4EFE-A245-877F0DC9BF67}"/>
              </a:ext>
            </a:extLst>
          </p:cNvPr>
          <p:cNvSpPr txBox="1"/>
          <p:nvPr/>
        </p:nvSpPr>
        <p:spPr>
          <a:xfrm>
            <a:off x="2942105" y="1772816"/>
            <a:ext cx="693791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哈纳内尔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05AAC3-3385-4A61-94BD-5CBEA5477931}"/>
              </a:ext>
            </a:extLst>
          </p:cNvPr>
          <p:cNvSpPr txBox="1"/>
          <p:nvPr/>
        </p:nvSpPr>
        <p:spPr>
          <a:xfrm flipH="1">
            <a:off x="2812826" y="1382579"/>
            <a:ext cx="463030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托萨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35CAAB-FB05-42A8-83C1-CB230B6B070C}"/>
              </a:ext>
            </a:extLst>
          </p:cNvPr>
          <p:cNvSpPr txBox="1"/>
          <p:nvPr/>
        </p:nvSpPr>
        <p:spPr>
          <a:xfrm>
            <a:off x="-82231" y="1022539"/>
            <a:ext cx="693791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哈纳内尔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160AFC-8A46-4B0E-ADF7-951DDBD8CF36}"/>
              </a:ext>
            </a:extLst>
          </p:cNvPr>
          <p:cNvSpPr txBox="1"/>
          <p:nvPr/>
        </p:nvSpPr>
        <p:spPr>
          <a:xfrm>
            <a:off x="6208754" y="1814627"/>
            <a:ext cx="59549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俄斐勒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B94E8E-B07D-427B-AD29-B70B938E9046}"/>
              </a:ext>
            </a:extLst>
          </p:cNvPr>
          <p:cNvSpPr txBox="1"/>
          <p:nvPr/>
        </p:nvSpPr>
        <p:spPr>
          <a:xfrm flipH="1">
            <a:off x="436562" y="662499"/>
            <a:ext cx="463030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托萨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472132-789C-4F25-A366-7B078D554474}"/>
              </a:ext>
            </a:extLst>
          </p:cNvPr>
          <p:cNvSpPr txBox="1"/>
          <p:nvPr/>
        </p:nvSpPr>
        <p:spPr>
          <a:xfrm>
            <a:off x="3158129" y="1166555"/>
            <a:ext cx="47776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米亚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0293EE-A5CD-4322-B397-0201D751C961}"/>
              </a:ext>
            </a:extLst>
          </p:cNvPr>
          <p:cNvSpPr txBox="1"/>
          <p:nvPr/>
        </p:nvSpPr>
        <p:spPr>
          <a:xfrm>
            <a:off x="997889" y="878523"/>
            <a:ext cx="47776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米亚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584CAE-244C-422D-A2B7-7B6730165FBC}"/>
              </a:ext>
            </a:extLst>
          </p:cNvPr>
          <p:cNvSpPr txBox="1"/>
          <p:nvPr/>
        </p:nvSpPr>
        <p:spPr>
          <a:xfrm>
            <a:off x="7346494" y="-3577"/>
            <a:ext cx="1401970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圣殿山</a:t>
            </a:r>
            <a:endParaRPr lang="en-SG" altLang="zh-CN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zh-CN" altLang="en-US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是如</a:t>
            </a:r>
            <a:endParaRPr lang="en-SG" altLang="zh-CN" dirty="0"/>
          </a:p>
          <a:p>
            <a:pPr algn="ctr"/>
            <a:r>
              <a:rPr lang="zh-CN" altLang="en-US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何形成？</a:t>
            </a:r>
            <a:endParaRPr lang="en-US" altLang="en-US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8548241" y="0"/>
            <a:ext cx="704279" cy="46166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131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6CA4CE-2C1E-431D-A5F8-8F384321B9E8}"/>
              </a:ext>
            </a:extLst>
          </p:cNvPr>
          <p:cNvSpPr txBox="1"/>
          <p:nvPr/>
        </p:nvSpPr>
        <p:spPr>
          <a:xfrm>
            <a:off x="107504" y="3356992"/>
            <a:ext cx="2834601" cy="307777"/>
          </a:xfrm>
          <a:prstGeom prst="rect">
            <a:avLst/>
          </a:prstGeom>
          <a:solidFill>
            <a:srgbClr val="F2B5F5"/>
          </a:solidFill>
        </p:spPr>
        <p:txBody>
          <a:bodyPr wrap="square" rtlCol="0">
            <a:spAutoFit/>
          </a:bodyPr>
          <a:lstStyle/>
          <a:p>
            <a:r>
              <a:rPr lang="zh-CN" altLang="en-US" sz="14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赛琉西王朝增加阿克拉 （主前</a:t>
            </a:r>
            <a:r>
              <a:rPr lang="en-US" altLang="zh-CN" sz="14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186</a:t>
            </a:r>
            <a:r>
              <a:rPr lang="zh-CN" altLang="en-US" sz="1400" b="1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）</a:t>
            </a:r>
            <a:endParaRPr lang="en-US" altLang="en-US" sz="1400" b="1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785CBF-F9DF-422B-B531-95B160938505}"/>
              </a:ext>
            </a:extLst>
          </p:cNvPr>
          <p:cNvSpPr txBox="1"/>
          <p:nvPr/>
        </p:nvSpPr>
        <p:spPr>
          <a:xfrm>
            <a:off x="1043608" y="6237312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阿</a:t>
            </a:r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克拉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A9A242-A972-4898-901D-5D796C8A378A}"/>
              </a:ext>
            </a:extLst>
          </p:cNvPr>
          <p:cNvSpPr txBox="1"/>
          <p:nvPr/>
        </p:nvSpPr>
        <p:spPr>
          <a:xfrm>
            <a:off x="6444208" y="5229200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阿</a:t>
            </a:r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克拉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274638"/>
            <a:ext cx="4191000" cy="6278562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殿宇的地下室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87394" name="Picture 4" descr="underground chambers of the tem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4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4598"/>
            <a:ext cx="3962400" cy="63547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  <a:cs typeface="+mj-cs"/>
              </a:rPr>
              <a:t> </a:t>
            </a:r>
            <a:r>
              <a:rPr lang="zh-CN" altLang="en-US" dirty="0">
                <a:solidFill>
                  <a:schemeClr val="bg1"/>
                </a:solidFill>
                <a:cs typeface="+mj-cs"/>
              </a:rPr>
              <a:t>圣殿山地下</a:t>
            </a:r>
            <a:br>
              <a:rPr lang="en-SG" altLang="zh-CN" dirty="0">
                <a:solidFill>
                  <a:schemeClr val="bg1"/>
                </a:solidFill>
                <a:cs typeface="+mj-cs"/>
              </a:rPr>
            </a:br>
            <a:r>
              <a:rPr lang="zh-CN" altLang="en-US" dirty="0">
                <a:solidFill>
                  <a:schemeClr val="bg1"/>
                </a:solidFill>
                <a:cs typeface="+mj-cs"/>
              </a:rPr>
              <a:t>的隧道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89442" name="Picture 4" descr="tunnels beneath the temple mou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228600"/>
            <a:ext cx="40100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562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夜里的殿宇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91490" name="Picture 4" descr="temple at nigh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41325"/>
            <a:ext cx="79248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304800"/>
            <a:ext cx="4267200" cy="6172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西墙的拉比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93538" name="Picture 4" descr="a rabbi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8258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大祭司手拿托拉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5586" name="Picture 4" descr="high priest with tora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4582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257800"/>
            <a:ext cx="8305800" cy="9144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犹太男孩在朗读托拉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97634" name="Picture 4" descr="boy reading from tora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85800"/>
            <a:ext cx="510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/>
                </a:solidFill>
                <a:cs typeface="+mj-cs"/>
              </a:rPr>
              <a:t>丟失的柜</a:t>
            </a:r>
            <a:endParaRPr lang="en-US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199682" name="Picture 4" descr="the ar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80772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AC501-18D7-419F-B193-21138B20A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圣经地理链接地址</a:t>
            </a: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免费获得该讲解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5512A878-B48D-47F9-908E-889D8C9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1275"/>
            <a:ext cx="9144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050647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Stages 3 &amp; 4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  <p:pic>
        <p:nvPicPr>
          <p:cNvPr id="44035" name="Picture 4" descr="TMount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8368729" y="19472"/>
            <a:ext cx="739775" cy="4572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</a:rPr>
              <a:t>131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49936-06AC-471F-92A4-057C3EC0DEFC}"/>
              </a:ext>
            </a:extLst>
          </p:cNvPr>
          <p:cNvSpPr txBox="1"/>
          <p:nvPr/>
        </p:nvSpPr>
        <p:spPr>
          <a:xfrm>
            <a:off x="4283968" y="4293096"/>
            <a:ext cx="8640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以色列池塘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E1FEDF-DC46-4C14-9DF9-EB1A77CAEA44}"/>
              </a:ext>
            </a:extLst>
          </p:cNvPr>
          <p:cNvSpPr/>
          <p:nvPr/>
        </p:nvSpPr>
        <p:spPr>
          <a:xfrm>
            <a:off x="3185845" y="4293096"/>
            <a:ext cx="954107" cy="24622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lvl="0" algn="ctr" eaLnBrk="0" hangingPunct="0">
              <a:defRPr/>
            </a:pPr>
            <a:r>
              <a:rPr lang="ja-JP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安东尼亚城堡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F869B-0CC7-4BC9-A73F-0719B58DAB8F}"/>
              </a:ext>
            </a:extLst>
          </p:cNvPr>
          <p:cNvSpPr txBox="1"/>
          <p:nvPr/>
        </p:nvSpPr>
        <p:spPr>
          <a:xfrm>
            <a:off x="6516216" y="4622939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三大門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79782-C3A7-453A-974D-E2471BDD9230}"/>
              </a:ext>
            </a:extLst>
          </p:cNvPr>
          <p:cNvSpPr txBox="1"/>
          <p:nvPr/>
        </p:nvSpPr>
        <p:spPr>
          <a:xfrm>
            <a:off x="6660232" y="5775067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雙大門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98AFA0-D33F-457C-9838-9C885D396220}"/>
              </a:ext>
            </a:extLst>
          </p:cNvPr>
          <p:cNvSpPr txBox="1"/>
          <p:nvPr/>
        </p:nvSpPr>
        <p:spPr>
          <a:xfrm>
            <a:off x="4932040" y="6237312"/>
            <a:ext cx="83780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羅賓遜拱门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AF4FB-37F6-4889-9E52-6C434C888627}"/>
              </a:ext>
            </a:extLst>
          </p:cNvPr>
          <p:cNvSpPr txBox="1"/>
          <p:nvPr/>
        </p:nvSpPr>
        <p:spPr>
          <a:xfrm>
            <a:off x="4202151" y="2204864"/>
            <a:ext cx="297841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桥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4CC96-42C6-47FD-9971-CE5544D5CC2D}"/>
              </a:ext>
            </a:extLst>
          </p:cNvPr>
          <p:cNvSpPr txBox="1"/>
          <p:nvPr/>
        </p:nvSpPr>
        <p:spPr>
          <a:xfrm>
            <a:off x="5321158" y="1526595"/>
            <a:ext cx="474978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大门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4B9C7-AA91-4910-B3EF-66B73E8BAA40}"/>
              </a:ext>
            </a:extLst>
          </p:cNvPr>
          <p:cNvSpPr txBox="1"/>
          <p:nvPr/>
        </p:nvSpPr>
        <p:spPr>
          <a:xfrm>
            <a:off x="6156176" y="2132856"/>
            <a:ext cx="873829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通往圣殿山</a:t>
            </a:r>
            <a:endParaRPr lang="en-SG" altLang="zh-CN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的隧道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F43B4-8108-42B3-B087-B75CD0F71D85}"/>
              </a:ext>
            </a:extLst>
          </p:cNvPr>
          <p:cNvSpPr txBox="1"/>
          <p:nvPr/>
        </p:nvSpPr>
        <p:spPr>
          <a:xfrm>
            <a:off x="6156176" y="1412776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枴弯处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2EA95-9E6F-4D98-8AB3-8ABF91BB2E00}"/>
              </a:ext>
            </a:extLst>
          </p:cNvPr>
          <p:cNvSpPr txBox="1"/>
          <p:nvPr/>
        </p:nvSpPr>
        <p:spPr>
          <a:xfrm>
            <a:off x="5004048" y="2606715"/>
            <a:ext cx="8640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哈斯莫扩展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1ABB8B-B92A-4BDF-97AF-A292F446DE12}"/>
              </a:ext>
            </a:extLst>
          </p:cNvPr>
          <p:cNvSpPr txBox="1"/>
          <p:nvPr/>
        </p:nvSpPr>
        <p:spPr>
          <a:xfrm>
            <a:off x="3138517" y="5373216"/>
            <a:ext cx="569387" cy="24622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妇女院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AA8219-0843-45FB-A258-CF0494473947}"/>
              </a:ext>
            </a:extLst>
          </p:cNvPr>
          <p:cNvSpPr txBox="1"/>
          <p:nvPr/>
        </p:nvSpPr>
        <p:spPr>
          <a:xfrm>
            <a:off x="5148064" y="4869160"/>
            <a:ext cx="8640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所罗门走廊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01B8BD0E-23D9-400F-8A63-EE3501344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784" y="5013176"/>
            <a:ext cx="1224136" cy="24622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AR PL KaitiM GB" charset="0"/>
              </a:rPr>
              <a:t>史特鲁替安池塘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91D5A9-5BED-457E-83AB-86240BE764C7}"/>
              </a:ext>
            </a:extLst>
          </p:cNvPr>
          <p:cNvSpPr txBox="1"/>
          <p:nvPr/>
        </p:nvSpPr>
        <p:spPr>
          <a:xfrm>
            <a:off x="4067944" y="5805264"/>
            <a:ext cx="86409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巴克莱大门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CBE410-82CC-4275-AEDB-991CD7013BE1}"/>
              </a:ext>
            </a:extLst>
          </p:cNvPr>
          <p:cNvSpPr txBox="1"/>
          <p:nvPr/>
        </p:nvSpPr>
        <p:spPr>
          <a:xfrm>
            <a:off x="4644008" y="5157192"/>
            <a:ext cx="936105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威尔逊拱门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A0CD91-24B6-49CC-A4D7-2EE2C9E3AFB7}"/>
              </a:ext>
            </a:extLst>
          </p:cNvPr>
          <p:cNvSpPr txBox="1"/>
          <p:nvPr/>
        </p:nvSpPr>
        <p:spPr>
          <a:xfrm>
            <a:off x="755576" y="5373216"/>
            <a:ext cx="936105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威尔逊拱门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9D0C24-F44F-4EC0-8996-0E2B6A64BF34}"/>
              </a:ext>
            </a:extLst>
          </p:cNvPr>
          <p:cNvSpPr txBox="1"/>
          <p:nvPr/>
        </p:nvSpPr>
        <p:spPr>
          <a:xfrm>
            <a:off x="971599" y="5631051"/>
            <a:ext cx="86409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巴克莱大门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DAD1A3-BB09-41BE-853A-1AFFF260B060}"/>
              </a:ext>
            </a:extLst>
          </p:cNvPr>
          <p:cNvSpPr txBox="1"/>
          <p:nvPr/>
        </p:nvSpPr>
        <p:spPr>
          <a:xfrm rot="16200000">
            <a:off x="1621851" y="5083006"/>
            <a:ext cx="817928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所罗门走廊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EFFDCF-5764-482B-AE24-A327E8B34759}"/>
              </a:ext>
            </a:extLst>
          </p:cNvPr>
          <p:cNvSpPr/>
          <p:nvPr/>
        </p:nvSpPr>
        <p:spPr>
          <a:xfrm>
            <a:off x="323528" y="3861048"/>
            <a:ext cx="954107" cy="24622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lvl="0" algn="ctr" eaLnBrk="0" hangingPunct="0">
              <a:defRPr/>
            </a:pPr>
            <a:r>
              <a:rPr lang="ja-JP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安东尼亚城堡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55E076-505E-42E8-8724-B96C350B31AF}"/>
              </a:ext>
            </a:extLst>
          </p:cNvPr>
          <p:cNvSpPr txBox="1"/>
          <p:nvPr/>
        </p:nvSpPr>
        <p:spPr>
          <a:xfrm>
            <a:off x="1547664" y="3717032"/>
            <a:ext cx="8640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以色列池塘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52EF72-A6CA-4F8A-9A8A-F2B77EDC33AE}"/>
              </a:ext>
            </a:extLst>
          </p:cNvPr>
          <p:cNvSpPr txBox="1"/>
          <p:nvPr/>
        </p:nvSpPr>
        <p:spPr>
          <a:xfrm>
            <a:off x="1475656" y="6381328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三大門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C2EFEE-0D27-4CDA-9CB1-6A7AF5D2B650}"/>
              </a:ext>
            </a:extLst>
          </p:cNvPr>
          <p:cNvSpPr txBox="1"/>
          <p:nvPr/>
        </p:nvSpPr>
        <p:spPr>
          <a:xfrm>
            <a:off x="539552" y="6453336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雙大門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DAD60-A976-4EE8-9C5E-13F674BA9410}"/>
              </a:ext>
            </a:extLst>
          </p:cNvPr>
          <p:cNvSpPr txBox="1"/>
          <p:nvPr/>
        </p:nvSpPr>
        <p:spPr>
          <a:xfrm>
            <a:off x="61785" y="5589240"/>
            <a:ext cx="83780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羅賓遜拱门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40F288-8ACB-4AD0-BB2D-618FF8A97285}"/>
              </a:ext>
            </a:extLst>
          </p:cNvPr>
          <p:cNvSpPr txBox="1"/>
          <p:nvPr/>
        </p:nvSpPr>
        <p:spPr>
          <a:xfrm>
            <a:off x="3563888" y="6165304"/>
            <a:ext cx="47776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上城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D3E897-7732-4E4C-B778-34CDE64685EB}"/>
              </a:ext>
            </a:extLst>
          </p:cNvPr>
          <p:cNvSpPr txBox="1"/>
          <p:nvPr/>
        </p:nvSpPr>
        <p:spPr>
          <a:xfrm>
            <a:off x="6516216" y="6093296"/>
            <a:ext cx="477767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dirty="0"/>
              <a:t>下城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FDE142-911F-4D84-A234-61130538A26B}"/>
              </a:ext>
            </a:extLst>
          </p:cNvPr>
          <p:cNvSpPr txBox="1"/>
          <p:nvPr/>
        </p:nvSpPr>
        <p:spPr>
          <a:xfrm>
            <a:off x="2123728" y="2852936"/>
            <a:ext cx="57606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枴弯处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9730D5-1B66-437A-819A-2A5738819ABC}"/>
              </a:ext>
            </a:extLst>
          </p:cNvPr>
          <p:cNvSpPr txBox="1"/>
          <p:nvPr/>
        </p:nvSpPr>
        <p:spPr>
          <a:xfrm>
            <a:off x="457200" y="2956880"/>
            <a:ext cx="1306488" cy="25342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通往圣殿山的隧道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F8B5B3-DF54-41D1-94A0-0892FE7AC9AB}"/>
              </a:ext>
            </a:extLst>
          </p:cNvPr>
          <p:cNvSpPr txBox="1"/>
          <p:nvPr/>
        </p:nvSpPr>
        <p:spPr>
          <a:xfrm>
            <a:off x="457735" y="1772816"/>
            <a:ext cx="297841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桥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EFCDFA-AA5A-4CD2-9D80-CD5954B23213}"/>
              </a:ext>
            </a:extLst>
          </p:cNvPr>
          <p:cNvSpPr txBox="1"/>
          <p:nvPr/>
        </p:nvSpPr>
        <p:spPr>
          <a:xfrm>
            <a:off x="1475656" y="2246675"/>
            <a:ext cx="8640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/>
              <a:t>哈斯莫扩展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3C7AAA-E25F-4478-BC06-EA941145117D}"/>
              </a:ext>
            </a:extLst>
          </p:cNvPr>
          <p:cNvSpPr txBox="1"/>
          <p:nvPr/>
        </p:nvSpPr>
        <p:spPr>
          <a:xfrm>
            <a:off x="899592" y="2276872"/>
            <a:ext cx="474978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大门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86811D-C616-4B3E-BD2C-0871D9073B0B}"/>
              </a:ext>
            </a:extLst>
          </p:cNvPr>
          <p:cNvSpPr txBox="1"/>
          <p:nvPr/>
        </p:nvSpPr>
        <p:spPr>
          <a:xfrm>
            <a:off x="179512" y="-27384"/>
            <a:ext cx="3384376" cy="461665"/>
          </a:xfrm>
          <a:prstGeom prst="rect">
            <a:avLst/>
          </a:prstGeom>
          <a:solidFill>
            <a:srgbClr val="F2B5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哈斯莫的扩张 （</a:t>
            </a:r>
            <a:r>
              <a:rPr lang="zh-CN" altLang="en-US" dirty="0"/>
              <a:t>主前</a:t>
            </a:r>
            <a:r>
              <a:rPr lang="en-SG" altLang="zh-CN" dirty="0"/>
              <a:t>141)</a:t>
            </a:r>
            <a:endParaRPr lang="en-US" altLang="en-US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69D7F-1601-4541-B703-91C2D5D4F2C5}"/>
              </a:ext>
            </a:extLst>
          </p:cNvPr>
          <p:cNvSpPr txBox="1"/>
          <p:nvPr/>
        </p:nvSpPr>
        <p:spPr>
          <a:xfrm>
            <a:off x="107504" y="3212976"/>
            <a:ext cx="3683290" cy="461665"/>
          </a:xfrm>
          <a:prstGeom prst="rect">
            <a:avLst/>
          </a:prstGeom>
          <a:solidFill>
            <a:srgbClr val="F2B5F5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/>
              <a:t>西侓的扩张 （主前</a:t>
            </a:r>
            <a:r>
              <a:rPr lang="en-US" altLang="zh-CN" dirty="0"/>
              <a:t>19-11</a:t>
            </a:r>
            <a:r>
              <a:rPr lang="zh-CN" altLang="en-US" dirty="0"/>
              <a:t>）</a:t>
            </a:r>
            <a:endParaRPr lang="en-US" altLang="en-US" sz="24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963342-6B05-4A0C-88CA-188FD11069D4}"/>
              </a:ext>
            </a:extLst>
          </p:cNvPr>
          <p:cNvSpPr txBox="1"/>
          <p:nvPr/>
        </p:nvSpPr>
        <p:spPr>
          <a:xfrm>
            <a:off x="1279219" y="4581128"/>
            <a:ext cx="484469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圣殿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2C84BC-E49D-40CB-B125-EC685CC154C1}"/>
              </a:ext>
            </a:extLst>
          </p:cNvPr>
          <p:cNvSpPr txBox="1"/>
          <p:nvPr/>
        </p:nvSpPr>
        <p:spPr>
          <a:xfrm>
            <a:off x="5652120" y="4550931"/>
            <a:ext cx="8068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皇室门廊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8D96B6-6CA7-445F-941C-F6106F57B460}"/>
              </a:ext>
            </a:extLst>
          </p:cNvPr>
          <p:cNvSpPr txBox="1"/>
          <p:nvPr/>
        </p:nvSpPr>
        <p:spPr>
          <a:xfrm>
            <a:off x="467544" y="6093296"/>
            <a:ext cx="1306488" cy="21544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通往圣殿山的隧道</a:t>
            </a:r>
            <a:endParaRPr lang="en-US" altLang="en-US" sz="8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B447EF-2C33-4559-90D1-D9E490336CA7}"/>
              </a:ext>
            </a:extLst>
          </p:cNvPr>
          <p:cNvSpPr txBox="1"/>
          <p:nvPr/>
        </p:nvSpPr>
        <p:spPr>
          <a:xfrm>
            <a:off x="1907704" y="5949280"/>
            <a:ext cx="806896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皇室门廊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4C394D-12F5-428E-859D-774E9940942F}"/>
              </a:ext>
            </a:extLst>
          </p:cNvPr>
          <p:cNvSpPr txBox="1"/>
          <p:nvPr/>
        </p:nvSpPr>
        <p:spPr>
          <a:xfrm>
            <a:off x="3419872" y="1094547"/>
            <a:ext cx="482352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巴里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428A60-B9D4-4908-A22D-12E702487DD1}"/>
              </a:ext>
            </a:extLst>
          </p:cNvPr>
          <p:cNvSpPr txBox="1"/>
          <p:nvPr/>
        </p:nvSpPr>
        <p:spPr>
          <a:xfrm>
            <a:off x="1065312" y="806515"/>
            <a:ext cx="482352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zh-CN" altLang="en-US" sz="10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巴里</a:t>
            </a:r>
            <a:endParaRPr lang="en-US" altLang="en-US" sz="10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633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blurRad="63500" dist="35921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t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1125</Words>
  <Application>Microsoft Macintosh PowerPoint</Application>
  <PresentationFormat>On-screen Show (4:3)</PresentationFormat>
  <Paragraphs>359</Paragraphs>
  <Slides>88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88</vt:i4>
      </vt:variant>
    </vt:vector>
  </HeadingPairs>
  <TitlesOfParts>
    <vt:vector size="99" baseType="lpstr">
      <vt:lpstr>AR PL KaitiM GB</vt:lpstr>
      <vt:lpstr>Arial</vt:lpstr>
      <vt:lpstr>Arial Black</vt:lpstr>
      <vt:lpstr>Times</vt:lpstr>
      <vt:lpstr>Times New Roman</vt:lpstr>
      <vt:lpstr>Wingdings</vt:lpstr>
      <vt:lpstr>Default Design</vt:lpstr>
      <vt:lpstr>1_Beam</vt:lpstr>
      <vt:lpstr>1_Default Design</vt:lpstr>
      <vt:lpstr>2_Default Design</vt:lpstr>
      <vt:lpstr>Orbit</vt:lpstr>
      <vt:lpstr>西侓王在耶路撒冷的殿宇 </vt:lpstr>
      <vt:lpstr>The Tabernacle</vt:lpstr>
      <vt:lpstr>帐棚的平面图</vt:lpstr>
      <vt:lpstr>帐棚的模型</vt:lpstr>
      <vt:lpstr>耶路撒冷的山谷与山脊</vt:lpstr>
      <vt:lpstr>耶路撒冷 (主后66年)</vt:lpstr>
      <vt:lpstr> Square?</vt:lpstr>
      <vt:lpstr>Stages 1 &amp; 2</vt:lpstr>
      <vt:lpstr>Stages 3 &amp; 4</vt:lpstr>
      <vt:lpstr>现代的圣殿山</vt:lpstr>
      <vt:lpstr>Underground Chambers</vt:lpstr>
      <vt:lpstr>殿宇位置 的三个不同观点</vt:lpstr>
      <vt:lpstr>现代的 圣殿山</vt:lpstr>
      <vt:lpstr>PowerPoint Presentation</vt:lpstr>
      <vt:lpstr>希律所修的殿宇模型， 安东尼亚所修的殿宇模型</vt:lpstr>
      <vt:lpstr>希律的圣殿山</vt:lpstr>
      <vt:lpstr>现今的城市</vt:lpstr>
      <vt:lpstr>东南部</vt:lpstr>
      <vt:lpstr>东南部</vt:lpstr>
      <vt:lpstr>殿宇西南部的角落</vt:lpstr>
      <vt:lpstr>殿宇西南部的 阶梯和店铺</vt:lpstr>
      <vt:lpstr>安东尼亚城堡</vt:lpstr>
      <vt:lpstr>圆顶请真寺</vt:lpstr>
      <vt:lpstr>西侓王殿宇的平面图</vt:lpstr>
      <vt:lpstr>圆顶清真寺的平面图</vt:lpstr>
      <vt:lpstr>亚历克傑勒德</vt:lpstr>
      <vt:lpstr>罗宾逊拱门 (西侓王殿宇的西南角)</vt:lpstr>
      <vt:lpstr>殿宇的模型</vt:lpstr>
      <vt:lpstr>圣殿山的西南角</vt:lpstr>
      <vt:lpstr>殿宇的东墙</vt:lpstr>
      <vt:lpstr>殿宇所在地的各种石工艺</vt:lpstr>
      <vt:lpstr>南墙的双门 - 人群从右门进入左门出来</vt:lpstr>
      <vt:lpstr>由双门进入经过圆顶走道 直通外院</vt:lpstr>
      <vt:lpstr>三道门专属殿宇祭司使用</vt:lpstr>
      <vt:lpstr>东大门或称 蜀山大门</vt:lpstr>
      <vt:lpstr>威尔逊大门， 西门廊的大入口</vt:lpstr>
      <vt:lpstr>威尔逊拱支撑橫跨推罗波安 谷上的桥</vt:lpstr>
      <vt:lpstr>殿宇的门</vt:lpstr>
      <vt:lpstr>南墙外的市场</vt:lpstr>
      <vt:lpstr>从东面眺望西边的外院</vt:lpstr>
      <vt:lpstr>妇女院</vt:lpstr>
      <vt:lpstr>妇女院里 的金烛台</vt:lpstr>
      <vt:lpstr>PowerPoint Presentation</vt:lpstr>
      <vt:lpstr>皇家门廊末端的圆顶大厅就是71公會成员听审的地方 </vt:lpstr>
      <vt:lpstr>皇家门廊 的西南角</vt:lpstr>
      <vt:lpstr>吹号角的地方</vt:lpstr>
      <vt:lpstr>希伯来文的刻字 “往吹号角的地方。。。”</vt:lpstr>
      <vt:lpstr>PowerPoint Presentation</vt:lpstr>
      <vt:lpstr>殿宇的内院及前往尼加諾尔大门的梯级</vt:lpstr>
      <vt:lpstr>祭司院</vt:lpstr>
      <vt:lpstr>尼加諾尔大门周圍的门 </vt:lpstr>
      <vt:lpstr>从尼加諾尔大门眺望橄榄山 的景色</vt:lpstr>
      <vt:lpstr>纯洁及公义大门通往妇女院</vt:lpstr>
      <vt:lpstr>Beth-Moked大门是通往炉膛厅的入口 </vt:lpstr>
      <vt:lpstr>戶勒大门是祭司 的入口处 </vt:lpstr>
      <vt:lpstr>戶勒大门外的商人 </vt:lpstr>
      <vt:lpstr>音乐大门，奏乐者节日时 在这里站着</vt:lpstr>
      <vt:lpstr>伟大大門通往殿宇的圣所 只有祭司可由此进入 </vt:lpstr>
      <vt:lpstr>妇女大门</vt:lpstr>
      <vt:lpstr>宰杀的地方， 在此准备生畜的献祭</vt:lpstr>
      <vt:lpstr>祭司院:  伟大的祭坛</vt:lpstr>
      <vt:lpstr>祭司室的一个地下房閒</vt:lpstr>
      <vt:lpstr> 祭司院中的大水盆</vt:lpstr>
      <vt:lpstr>在地面上的 殿宇厛堂</vt:lpstr>
      <vt:lpstr>妇女院：妇女只能到此为止</vt:lpstr>
      <vt:lpstr>酒油室</vt:lpstr>
      <vt:lpstr>麻风病人室</vt:lpstr>
      <vt:lpstr>木柴室</vt:lpstr>
      <vt:lpstr>拿撒勒人室</vt:lpstr>
      <vt:lpstr>PowerPoint Presentation</vt:lpstr>
      <vt:lpstr>进入圣殿的主门</vt:lpstr>
      <vt:lpstr>陈設饼桌子</vt:lpstr>
      <vt:lpstr>七灯烛台</vt:lpstr>
      <vt:lpstr>香檀</vt:lpstr>
      <vt:lpstr>圣所里 的祭司</vt:lpstr>
      <vt:lpstr>妇女门在编制至圣所的幔子</vt:lpstr>
      <vt:lpstr>以色列的池塘</vt:lpstr>
      <vt:lpstr>安多尼亚城堡</vt:lpstr>
      <vt:lpstr>炉膛室</vt:lpstr>
      <vt:lpstr>殿宇的地下室</vt:lpstr>
      <vt:lpstr> 圣殿山地下 的隧道</vt:lpstr>
      <vt:lpstr>夜里的殿宇</vt:lpstr>
      <vt:lpstr>西墙的拉比</vt:lpstr>
      <vt:lpstr>大祭司手拿托拉</vt:lpstr>
      <vt:lpstr>犹太男孩在朗读托拉</vt:lpstr>
      <vt:lpstr>丟失的柜</vt:lpstr>
      <vt:lpstr>PowerPoint Presentation</vt:lpstr>
      <vt:lpstr>圣经地理链接地址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Rick Griffith</dc:creator>
  <cp:lastModifiedBy>Rick Griffith</cp:lastModifiedBy>
  <cp:revision>222</cp:revision>
  <dcterms:created xsi:type="dcterms:W3CDTF">2003-05-01T12:36:38Z</dcterms:created>
  <dcterms:modified xsi:type="dcterms:W3CDTF">2019-04-29T09:42:00Z</dcterms:modified>
</cp:coreProperties>
</file>