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6" r:id="rId2"/>
    <p:sldMasterId id="2147483655" r:id="rId3"/>
    <p:sldMasterId id="2147483651" r:id="rId4"/>
    <p:sldMasterId id="2147483859" r:id="rId5"/>
    <p:sldMasterId id="2147483891" r:id="rId6"/>
    <p:sldMasterId id="2147483907" r:id="rId7"/>
    <p:sldMasterId id="2147483922" r:id="rId8"/>
    <p:sldMasterId id="2147483936" r:id="rId9"/>
    <p:sldMasterId id="2147483948" r:id="rId10"/>
  </p:sldMasterIdLst>
  <p:notesMasterIdLst>
    <p:notesMasterId r:id="rId95"/>
  </p:notesMasterIdLst>
  <p:sldIdLst>
    <p:sldId id="309" r:id="rId11"/>
    <p:sldId id="393" r:id="rId12"/>
    <p:sldId id="519" r:id="rId13"/>
    <p:sldId id="332" r:id="rId14"/>
    <p:sldId id="260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392" r:id="rId27"/>
    <p:sldId id="467" r:id="rId28"/>
    <p:sldId id="468" r:id="rId29"/>
    <p:sldId id="469" r:id="rId30"/>
    <p:sldId id="395" r:id="rId31"/>
    <p:sldId id="470" r:id="rId32"/>
    <p:sldId id="471" r:id="rId33"/>
    <p:sldId id="472" r:id="rId34"/>
    <p:sldId id="473" r:id="rId35"/>
    <p:sldId id="391" r:id="rId36"/>
    <p:sldId id="396" r:id="rId37"/>
    <p:sldId id="397" r:id="rId38"/>
    <p:sldId id="398" r:id="rId39"/>
    <p:sldId id="389" r:id="rId40"/>
    <p:sldId id="387" r:id="rId41"/>
    <p:sldId id="388" r:id="rId42"/>
    <p:sldId id="381" r:id="rId43"/>
    <p:sldId id="333" r:id="rId44"/>
    <p:sldId id="474" r:id="rId45"/>
    <p:sldId id="476" r:id="rId46"/>
    <p:sldId id="475" r:id="rId47"/>
    <p:sldId id="382" r:id="rId48"/>
    <p:sldId id="383" r:id="rId49"/>
    <p:sldId id="477" r:id="rId50"/>
    <p:sldId id="478" r:id="rId51"/>
    <p:sldId id="479" r:id="rId52"/>
    <p:sldId id="480" r:id="rId53"/>
    <p:sldId id="481" r:id="rId54"/>
    <p:sldId id="482" r:id="rId55"/>
    <p:sldId id="483" r:id="rId56"/>
    <p:sldId id="484" r:id="rId57"/>
    <p:sldId id="485" r:id="rId58"/>
    <p:sldId id="486" r:id="rId59"/>
    <p:sldId id="487" r:id="rId60"/>
    <p:sldId id="488" r:id="rId61"/>
    <p:sldId id="489" r:id="rId62"/>
    <p:sldId id="490" r:id="rId63"/>
    <p:sldId id="491" r:id="rId64"/>
    <p:sldId id="492" r:id="rId65"/>
    <p:sldId id="493" r:id="rId66"/>
    <p:sldId id="494" r:id="rId67"/>
    <p:sldId id="495" r:id="rId68"/>
    <p:sldId id="496" r:id="rId69"/>
    <p:sldId id="497" r:id="rId70"/>
    <p:sldId id="498" r:id="rId71"/>
    <p:sldId id="499" r:id="rId72"/>
    <p:sldId id="500" r:id="rId73"/>
    <p:sldId id="501" r:id="rId74"/>
    <p:sldId id="502" r:id="rId75"/>
    <p:sldId id="503" r:id="rId76"/>
    <p:sldId id="504" r:id="rId77"/>
    <p:sldId id="505" r:id="rId78"/>
    <p:sldId id="506" r:id="rId79"/>
    <p:sldId id="507" r:id="rId80"/>
    <p:sldId id="508" r:id="rId81"/>
    <p:sldId id="509" r:id="rId82"/>
    <p:sldId id="510" r:id="rId83"/>
    <p:sldId id="511" r:id="rId84"/>
    <p:sldId id="512" r:id="rId85"/>
    <p:sldId id="400" r:id="rId86"/>
    <p:sldId id="520" r:id="rId87"/>
    <p:sldId id="513" r:id="rId88"/>
    <p:sldId id="514" r:id="rId89"/>
    <p:sldId id="515" r:id="rId90"/>
    <p:sldId id="516" r:id="rId91"/>
    <p:sldId id="517" r:id="rId92"/>
    <p:sldId id="412" r:id="rId93"/>
    <p:sldId id="518" r:id="rId94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E5"/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18"/>
    <p:restoredTop sz="67995"/>
  </p:normalViewPr>
  <p:slideViewPr>
    <p:cSldViewPr>
      <p:cViewPr varScale="1">
        <p:scale>
          <a:sx n="96" d="100"/>
          <a:sy n="96" d="100"/>
        </p:scale>
        <p:origin x="192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 varScale="1">
      <p:scale>
        <a:sx n="1" d="1"/>
        <a:sy n="1" d="1"/>
      </p:scale>
      <p:origin x="0" y="-30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03FA1E-5AE3-444F-BD24-375153033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7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8116AF-4A3A-5E45-8A51-A3A2DB491C5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157C3-B022-F44D-AB56-91CDBD27EE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0F8BD-4FAD-704E-B901-CC5AAFF59C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42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03E96-E942-454A-A876-C79621408A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39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14F7B-5285-1C48-A573-30D6EF911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184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E6465-55A7-CB4B-A3EA-87317F378A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41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83DF5-A855-924A-8598-8DF9BC6EDD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92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391605-54DC-9E47-96EA-CBBB9C4EC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59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FE3F08-1940-894C-A5E9-DDC92C06DF6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B42D5-1604-214F-9674-95A4ADD08F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686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51B53-C790-8244-ADA0-7820DB062B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5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42809C-2FBE-4945-BF5C-B2EBC419788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1200" b="1" dirty="0">
                <a:latin typeface="Arial" charset="0"/>
                <a:ea typeface="SimSun" charset="0"/>
                <a:cs typeface="SimSun" charset="0"/>
              </a:rPr>
              <a:t>Every Geographical Location in the Gospels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CABD7B-9BF8-BE4D-9B8B-5A0BFB3A3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83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135806-1CF3-1745-8511-6FE532A20229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Note how the walls fell outwards which is unique among ancient cities.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The Fallen Walls of City IV (From a Measured Drawing)</a:t>
            </a:r>
            <a:r>
              <a:rPr lang="zh-CN" altLang="en-US" sz="12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zh-CN" altLang="en-SG" sz="1200" b="0" dirty="0">
                <a:solidFill>
                  <a:schemeClr val="tx1"/>
                </a:solidFill>
                <a:latin typeface="Arial"/>
                <a:cs typeface="Arial"/>
              </a:rPr>
              <a:t>城墙的倒塌</a:t>
            </a:r>
            <a:r>
              <a:rPr lang="zh-CN" altLang="en-US" sz="12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latin typeface="Arial"/>
                <a:cs typeface="Arial"/>
              </a:rPr>
              <a:t>IV (</a:t>
            </a:r>
            <a:r>
              <a:rPr lang="zh-CN" altLang="en-US" sz="1200" b="0" dirty="0">
                <a:solidFill>
                  <a:schemeClr val="tx1"/>
                </a:solidFill>
                <a:latin typeface="Arial"/>
                <a:cs typeface="Arial"/>
              </a:rPr>
              <a:t>根据测量的图画</a:t>
            </a:r>
            <a:r>
              <a:rPr lang="en-US" altLang="zh-CN" sz="1200" b="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en-US" sz="12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B. Brick wall of the 2</a:t>
            </a:r>
            <a:r>
              <a:rPr lang="en-US" sz="1200" b="1" baseline="30000" dirty="0">
                <a:solidFill>
                  <a:schemeClr val="tx1"/>
                </a:solidFill>
                <a:latin typeface="Arial"/>
                <a:cs typeface="Arial"/>
              </a:rPr>
              <a:t>nd</a:t>
            </a: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 City on the western scarp.  </a:t>
            </a:r>
            <a:r>
              <a:rPr lang="en-US" sz="1200" b="1" dirty="0">
                <a:solidFill>
                  <a:srgbClr val="800000"/>
                </a:solidFill>
                <a:latin typeface="Arial"/>
                <a:cs typeface="Arial"/>
              </a:rPr>
              <a:t>DD. Walls of 4</a:t>
            </a:r>
            <a:r>
              <a:rPr lang="en-US" sz="1200" b="1" baseline="30000" dirty="0">
                <a:solidFill>
                  <a:srgbClr val="800000"/>
                </a:solidFill>
                <a:latin typeface="Arial"/>
                <a:cs typeface="Arial"/>
              </a:rPr>
              <a:t>th</a:t>
            </a:r>
            <a:r>
              <a:rPr lang="en-US" sz="1200" b="1" dirty="0">
                <a:solidFill>
                  <a:srgbClr val="800000"/>
                </a:solidFill>
                <a:latin typeface="Arial"/>
                <a:cs typeface="Arial"/>
              </a:rPr>
              <a:t> City </a:t>
            </a:r>
            <a:r>
              <a:rPr lang="en-US" sz="1200" b="0" dirty="0">
                <a:solidFill>
                  <a:srgbClr val="800000"/>
                </a:solidFill>
                <a:latin typeface="Arial"/>
                <a:cs typeface="Arial"/>
              </a:rPr>
              <a:t>(</a:t>
            </a:r>
            <a:r>
              <a:rPr lang="zh-CN" altLang="en-US" sz="1200" b="0" dirty="0">
                <a:solidFill>
                  <a:srgbClr val="800000"/>
                </a:solidFill>
                <a:latin typeface="Arial"/>
                <a:cs typeface="Arial"/>
              </a:rPr>
              <a:t>第二城市西部</a:t>
            </a:r>
            <a:r>
              <a:rPr lang="zh-CN" altLang="en-US" dirty="0"/>
              <a:t>陡坎的墙砖</a:t>
            </a:r>
            <a:r>
              <a:rPr lang="en-US" altLang="zh-CN" dirty="0"/>
              <a:t>)</a:t>
            </a:r>
            <a:endParaRPr lang="en-US" sz="12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D66BBC-9367-9A4A-AC69-50072CEE7E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6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5EA71-0189-734B-893F-E66168CA99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88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885C-5117-D544-A33D-0F768524D1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358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1B769-64B7-4845-BF3A-CEB17F8D1B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080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8AD93F-0308-4E48-9517-C91BC38D669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西乃半岛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08095C-5B4D-A54C-87FE-C9BAB5BC2B1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Egypt to Mesopotamia Trade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3FA1E-5AE3-444F-BD24-3751530335A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6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96141-A24F-144C-B6A4-BB32CF6168A1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A356C-1933-B149-B8AF-9F8F827281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21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CDC957-D919-9C47-9069-FA9AF58701B6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EAB48-821A-954F-A92A-A89AF9741366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ED116-F434-EC42-95C6-5095DBCC4FD6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F5A628-D9C5-AD49-9A06-7ADB4DCC772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你要如何征服堡垒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95A9D-6C85-EA4E-96C4-066E6557E551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B74B91-8FFC-6C4C-88ED-4FF20BBE2F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71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82F41-F7E5-E64C-8DC1-68D14A428E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31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706697-D336-D649-BD47-2B48436887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927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20540-E348-CA43-8EEA-7734987C0A9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62B40-31B3-524D-A71C-7328F02EE7F5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6E641-F2B5-244B-AE70-710BF6EC853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Mt. Carmel = </a:t>
            </a:r>
            <a:r>
              <a:rPr lang="zh-CN" altLang="en-US" dirty="0">
                <a:cs typeface="+mn-cs"/>
              </a:rPr>
              <a:t>加密山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Jezreel Valley =</a:t>
            </a:r>
            <a:r>
              <a:rPr lang="zh-CN" altLang="en-US" dirty="0">
                <a:cs typeface="+mn-cs"/>
              </a:rPr>
              <a:t> </a:t>
            </a:r>
            <a:r>
              <a:rPr lang="zh-CN" altLang="en-US" dirty="0"/>
              <a:t>耶斯列谷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Nazareth = </a:t>
            </a:r>
            <a:r>
              <a:rPr lang="zh-CN" altLang="en-SG" dirty="0">
                <a:cs typeface="+mn-cs"/>
              </a:rPr>
              <a:t>拿</a:t>
            </a:r>
            <a:r>
              <a:rPr lang="zh-CN" altLang="en-US" dirty="0">
                <a:cs typeface="+mn-cs"/>
              </a:rPr>
              <a:t>撒勒</a:t>
            </a:r>
            <a:r>
              <a:rPr lang="en-SG" altLang="zh-CN" dirty="0">
                <a:cs typeface="+mn-cs"/>
              </a:rPr>
              <a:t>	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Mt. Tabor =</a:t>
            </a:r>
            <a:r>
              <a:rPr lang="zh-CN" altLang="en-US" dirty="0"/>
              <a:t>塔博尔山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Sea of Galilee</a:t>
            </a:r>
            <a:r>
              <a:rPr lang="zh-CN" altLang="en-US" dirty="0">
                <a:cs typeface="+mn-cs"/>
              </a:rPr>
              <a:t> </a:t>
            </a:r>
            <a:r>
              <a:rPr lang="en-US" altLang="zh-CN" dirty="0">
                <a:cs typeface="+mn-cs"/>
              </a:rPr>
              <a:t>=</a:t>
            </a:r>
            <a:r>
              <a:rPr lang="zh-CN" altLang="en-US" dirty="0">
                <a:cs typeface="+mn-cs"/>
              </a:rPr>
              <a:t> 加利利海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Yamuk</a:t>
            </a:r>
            <a:r>
              <a:rPr lang="en-US" dirty="0">
                <a:cs typeface="+mn-cs"/>
              </a:rPr>
              <a:t> River =</a:t>
            </a:r>
            <a:r>
              <a:rPr lang="zh-CN" altLang="en-US" dirty="0">
                <a:cs typeface="+mn-cs"/>
              </a:rPr>
              <a:t> </a:t>
            </a:r>
            <a:r>
              <a:rPr lang="zh-CN" altLang="en-SG" dirty="0">
                <a:cs typeface="+mn-cs"/>
              </a:rPr>
              <a:t>雅穆河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Mt. </a:t>
            </a:r>
            <a:r>
              <a:rPr lang="en-US" dirty="0" err="1">
                <a:cs typeface="+mn-cs"/>
              </a:rPr>
              <a:t>Ebai</a:t>
            </a:r>
            <a:r>
              <a:rPr lang="en-US" dirty="0">
                <a:cs typeface="+mn-cs"/>
              </a:rPr>
              <a:t> =</a:t>
            </a:r>
            <a:r>
              <a:rPr lang="zh-CN" altLang="en-US" dirty="0">
                <a:cs typeface="+mn-cs"/>
              </a:rPr>
              <a:t> 以巴路山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Shechem =</a:t>
            </a:r>
            <a:r>
              <a:rPr lang="zh-CN" altLang="en-US" dirty="0">
                <a:cs typeface="+mn-cs"/>
              </a:rPr>
              <a:t> 示剑</a:t>
            </a:r>
            <a:endParaRPr lang="en-SG" altLang="zh-CN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Jordan River =</a:t>
            </a:r>
            <a:r>
              <a:rPr lang="zh-CN" altLang="en-US" dirty="0">
                <a:cs typeface="+mn-cs"/>
              </a:rPr>
              <a:t> 约旦河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Jabbok River =</a:t>
            </a:r>
            <a:r>
              <a:rPr lang="zh-CN" altLang="en-US" dirty="0">
                <a:cs typeface="+mn-cs"/>
              </a:rPr>
              <a:t> 雅博河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Coastal Plain = </a:t>
            </a:r>
            <a:r>
              <a:rPr lang="zh-CN" altLang="en-US" dirty="0"/>
              <a:t>沿海平原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Shephelah</a:t>
            </a:r>
            <a:r>
              <a:rPr lang="en-US" dirty="0">
                <a:cs typeface="+mn-cs"/>
              </a:rPr>
              <a:t> = </a:t>
            </a:r>
            <a:r>
              <a:rPr lang="zh-CN" altLang="en-US" dirty="0">
                <a:cs typeface="+mn-cs"/>
              </a:rPr>
              <a:t>示非拉低原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Hebron =</a:t>
            </a:r>
            <a:r>
              <a:rPr lang="zh-CN" altLang="en-US" dirty="0">
                <a:cs typeface="+mn-cs"/>
              </a:rPr>
              <a:t> 希伯仑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Dead Sea = </a:t>
            </a:r>
            <a:r>
              <a:rPr lang="zh-CN" altLang="en-US" dirty="0">
                <a:cs typeface="+mn-cs"/>
              </a:rPr>
              <a:t>死海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Heidan</a:t>
            </a:r>
            <a:r>
              <a:rPr lang="en-US" dirty="0">
                <a:cs typeface="+mn-cs"/>
              </a:rPr>
              <a:t> River = </a:t>
            </a:r>
            <a:r>
              <a:rPr lang="zh-CN" altLang="en-US" dirty="0">
                <a:cs typeface="+mn-cs"/>
              </a:rPr>
              <a:t>亚嫩河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63DB8-9AC2-7F45-B6D7-800DC24681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9437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093D59-0CD9-CD42-B3C4-D95DD91E0F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cs typeface="+mn-cs"/>
              </a:rPr>
              <a:t>The Israelites determined not to be conquered ever again and so they build up their military forces. Even the ladies have to serve in the army for a period of time, not only the men.</a:t>
            </a: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3480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000BB-3A9F-954D-960C-B4898218616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975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1192-10EB-F843-809B-DB85D90C286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214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70700D-E670-114A-9BBC-11CD0E8B09A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95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47B21-E2BF-AE43-9C7A-C741DD63C2C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730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942E22-0B5C-DA4E-A614-392B00EBEED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556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BE516-8ED4-804F-A73B-E203FD06D3FB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836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6DC4D-7E17-B74A-87A6-7D6125B51ED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1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4047B-95BA-CF44-8E5C-A6FA4538072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9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88ABA6-8C95-E74E-B2B4-79F07B1EE133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在南北区的海拔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70AA6-35DB-BD4B-BD27-EED261E60C5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69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C43724-3061-0642-9732-A7FC6189E2B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800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F021E0-785E-5F4D-88A0-D1E8BE10EA7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247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4DD00E-6235-6742-9A01-FC086DD5E1B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764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71C28-77B7-0243-850A-E0166FFF1FA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58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11A37-F159-4542-BDA5-B3171364C3A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89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8FA5B-5DED-A94E-A290-A36E9ABDA92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120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2E863E-437A-344E-8D0B-E50279B2D4E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400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615C4F-D0A2-3E49-93D1-B21C3E1187D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609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223A5-F58A-E249-B7E9-7FD6AA0805C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9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B902E-FDC9-F346-B77E-8B8E0F22BB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These ridges provide a natural barrier from water running westward to the Great Sea.</a:t>
            </a:r>
          </a:p>
        </p:txBody>
      </p:sp>
    </p:spTree>
    <p:extLst>
      <p:ext uri="{BB962C8B-B14F-4D97-AF65-F5344CB8AC3E}">
        <p14:creationId xmlns:p14="http://schemas.microsoft.com/office/powerpoint/2010/main" val="23614369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B6C52-AD36-EB46-8FB2-8E4165156DD0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739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05B49-74AA-214F-B37F-1C7607F9BE5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812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C5F47-1AC7-2544-9E0F-7971CDAF718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425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2AB7D-275F-6C4B-A28A-3A38297D59A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045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73989-5AA4-DA46-A511-6372AEF3BAB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447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CCB081-36DD-B543-9CDD-A56C5F45B14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253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156F9-A0EF-244B-B24D-DB1ADB004FF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z="1800">
                <a:latin typeface="Times" charset="0"/>
                <a:ea typeface="新細明體" charset="0"/>
                <a:cs typeface="新細明體" charset="0"/>
              </a:rPr>
              <a:t>trans. H. Rackham, Loeb Classical Library [London: Heinemann/Cambridge, MA: Harvard Univ. Press, 1969], 5.15, 73</a:t>
            </a:r>
          </a:p>
        </p:txBody>
      </p:sp>
    </p:spTree>
    <p:extLst>
      <p:ext uri="{BB962C8B-B14F-4D97-AF65-F5344CB8AC3E}">
        <p14:creationId xmlns:p14="http://schemas.microsoft.com/office/powerpoint/2010/main" val="39303303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C45606-A359-F942-8B8D-693CA9FEB28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455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D15DA-7FA3-DF4A-B5B5-EF5A16B8A81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714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EB9F0-C239-D44D-A773-C6626BECC69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0CFE50-4D22-3B4E-A11A-5BC5B05790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6758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0BD63-5C2D-DE4C-B47D-B7863C18277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2014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97080-80DE-1B4D-A233-C4E54189D52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99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2DC95-BF14-7147-97C2-8E35A7282932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9939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B2E45-F389-5847-8A36-FEFB05FF4E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13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D3EF2-C00E-4449-825E-A3492C8564E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108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7D316-6990-A246-9D28-D06318E61E2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137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31410-7E16-6A48-AF88-163CD0484BA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750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855866A-08E6-7146-A59E-0D46A70926F7}" type="slidenum">
              <a:rPr lang="en-US" sz="1200" b="0">
                <a:solidFill>
                  <a:srgbClr val="1F497D"/>
                </a:solidFill>
                <a:latin typeface="Arial" charset="0"/>
              </a:rPr>
              <a:pPr eaLnBrk="1" hangingPunct="1"/>
              <a:t>77</a:t>
            </a:fld>
            <a:endParaRPr lang="en-US" sz="1200" b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524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3957B-7282-4547-AA17-10C6BB03CF5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373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A2656-0E7C-2E4B-B21C-175392F77D4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CDFE1-A7A6-674F-8F2B-3B3F0F2594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959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1610F-9052-7B4B-854B-D2BE261CDD1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18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EC5CF-21A6-5C46-9EF2-846371EECE6B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294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2A0DBB-3EB9-D749-BCD0-B04FCF8C010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SimSun" charset="0"/>
                <a:cs typeface="SimSun" charset="0"/>
              </a:rPr>
              <a:t>Esseness&amp;John: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苦修派的信徒与约翰</a:t>
            </a:r>
            <a:r>
              <a:rPr lang="zh-TW" altLang="en-US" b="1">
                <a:latin typeface="Arial" charset="0"/>
                <a:ea typeface="SimSun" charset="0"/>
                <a:cs typeface="SimSun" charset="0"/>
              </a:rPr>
              <a:t>。</a:t>
            </a:r>
            <a:r>
              <a:rPr lang="en-US" altLang="zh-TW" b="1">
                <a:latin typeface="Arial" charset="0"/>
                <a:ea typeface="SimSun" charset="0"/>
                <a:cs typeface="SimSun" charset="0"/>
              </a:rPr>
              <a:t>Essenes&amp;Jesus: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苦修派的信徒与耶稣</a:t>
            </a:r>
            <a:r>
              <a:rPr lang="zh-TW" altLang="en-US" b="1">
                <a:latin typeface="Arial" charset="0"/>
                <a:ea typeface="SimSun" charset="0"/>
                <a:cs typeface="SimSun" charset="0"/>
              </a:rPr>
              <a:t>。</a:t>
            </a:r>
            <a:endParaRPr lang="en-US" altLang="zh-TW" b="1"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051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1288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63B85-5D1F-1C41-A2C5-FB519FFAD2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3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C0F467-0610-4A44-B3E8-674CD79B4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490D-A2B5-4544-9745-68FB60E60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199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41E53-490E-9E4F-A95D-0007AF4B22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7070419"/>
      </p:ext>
    </p:extLst>
  </p:cSld>
  <p:clrMapOvr>
    <a:masterClrMapping/>
  </p:clrMapOvr>
  <p:transition spd="med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666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452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3453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5384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720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5709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0658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52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02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207FF-8FBE-5843-8FF3-303525BF9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562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180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854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C50E-D10D-BD4D-81D3-B34E90589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D807-3946-F849-92C6-393BBC1D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0AC35-58A8-6843-90B7-E1A2CF4D4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0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96D2-9E44-674B-A72D-1846D8981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2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618DD-5E1C-4042-850D-924480BBD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9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AA60D-857D-A64E-B0C8-F86001625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5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5276F-12B2-5C4B-80A9-E9A15B00C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A0318-7B69-3642-853A-13554BC8B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8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62AE4-05F3-EB4F-92EF-48EBC7844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4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76EB-CD61-3640-AB78-72B29D38D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4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183E-0247-154C-A2CF-7150D972F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6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FF72-3C3F-DA41-858B-6380455FD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58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73548-7D35-C74F-BD3C-296EB6798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3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99CE-F02A-324D-AD9C-B03E25B53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18471-E089-8049-AAC5-4E9863B94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0490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364A-F4CA-824A-AD3A-8F55DA31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4209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D6B69-F60B-A94E-8666-5A2F00F07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843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1E3D-39D9-734C-813F-FAA4902B7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3524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E34D0-7442-4F48-AC01-DFE708450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98465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63FE8-C792-7C40-AD6E-51D2AB3AC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15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1C219-22E4-C34F-8F07-D54E78BE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45049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49A9F-DE20-424D-8384-340CA5A31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6649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4179E-8806-4B46-9821-29DD23BA3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36679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1D10A-8387-A847-9A78-59526E2B8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80606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6F64-5716-9E43-8DAC-A53B63A08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85120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D44E-B55F-C444-90B1-8DBD7AD4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79399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915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15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A3C866-98F9-BA46-80B0-C9FE095FA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17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9D9EE-2433-254B-8434-7F94E7B14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61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5770-3596-4849-9CD0-D864BFEE6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63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2FF2-264B-2247-B55C-AEA377D47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7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F7A7B-7E81-5842-9BB7-641BADE4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08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CED4-F9D2-774B-9C1C-75047F223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9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194BC-B506-684F-AA3F-1A0A4AC0E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2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C2DB-3B74-AB40-AFC0-ECE10F7E2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23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EADD-0E47-3341-B142-119CF6729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3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8C665-974C-9545-B162-7D7BCF592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31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1C307-843C-B74B-B979-C17C23013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4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E3ED-EEBE-3843-ABF5-FCA16896C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6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Osaka"/>
              <a:cs typeface="Osak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Osaka"/>
              <a:cs typeface="Osak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4F491-0F01-3341-8432-8CFD1FAAF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46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5C19-702F-8543-B4D8-B3731843C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9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F4AF-8B6A-E149-B32A-63BD3107E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15B76-B59C-C947-BECC-A6FA8026E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51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9027F-E973-3B45-A589-CB737D6D7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23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99468-0176-3444-A48C-FA53C7AF1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177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FC248-0256-904D-BADF-2F5727944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09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A9F2-DB85-754F-812B-2A3B5F379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48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0F1D-FC75-B847-AD16-069144A0E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3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FAF5-74C0-1646-B3A3-753DE6B9C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18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66A23-A4B0-AA4D-89B9-84B01F406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3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4A136-374E-A548-A165-E28760276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77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A899B-8E8B-1A4D-9400-4B2D53AD3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52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287B0-7032-034E-B3DE-FB23BF2A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7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97A3-611B-FF41-AF94-CA326FB9D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89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C7318-F202-AB43-B0C5-F86BBA99B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26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EA221-1DB7-F84B-BD86-D8574F16C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45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A490E-C9EA-244C-A632-18A270F20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296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A5312-4DC0-DC43-9E24-36C38F286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209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87C5-7223-4C4F-B2CB-D1FB15BC0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2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1A8D3-54D5-3D44-927B-AD38E835E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5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4852-6A10-E44C-9223-C02FDAD9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93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A728A-2CA8-0543-8221-F5B57112D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95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3BBC9-8D6B-1845-9E3B-DA4F148D1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0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7AD46-A352-9D46-B36D-397BFFFFC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2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7622-75FA-AE47-8F64-BA8A5D201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17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447EA-6D3E-6B48-A5CB-894A2A649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66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1BC6-5DF1-294F-B09C-FC478C2D4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1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AE08-D7BA-4E49-B1A1-A36DFCC1D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264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8FA5-7C0A-DA4B-B1E5-512C12780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11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1377-DD52-354F-8FEA-815C79F08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59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9732E-3BD8-D848-B9A6-60584BF0C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61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78F3F-D207-0145-A1A7-1100ACE92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89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78CE4E-1F5F-9A49-A2D2-4A8AF202B9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93177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B792-EF8E-BA4B-B664-B92643E869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0971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385C-FCE4-EF4E-9A52-A49FFA6C01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215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79B0F-4F55-734C-978E-3ED54EF6C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84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B53A-6B09-6B40-803A-95539B2D9A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31227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9EE07-EDBF-164D-889E-3E80D9B7A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2193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54E4-8061-1941-8949-FD6F6B67E9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65383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935A0-188D-B34E-8486-6E004769AD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2034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F5FF-7D84-4F4A-A315-934B27D08C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1565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6EB1B-B570-A549-B47B-91CEE4A9D1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3349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B424-AE96-584F-801C-2B425264DA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60065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AC00-2720-D14A-96F3-6D95649689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25561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D298B-6AC0-5043-88C9-910EA9FC8B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52456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3D78-4A63-D749-9BD4-946059742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397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1DEE7-9933-9C40-BEEC-B37B2CC9A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53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2F132-C2A8-D843-8008-EC473E618A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157248"/>
      </p:ext>
    </p:extLst>
  </p:cSld>
  <p:clrMapOvr>
    <a:masterClrMapping/>
  </p:clrMapOvr>
  <p:transition spd="med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E2884-3753-4E46-8514-6D593CDF80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1304487"/>
      </p:ext>
    </p:extLst>
  </p:cSld>
  <p:clrMapOvr>
    <a:masterClrMapping/>
  </p:clrMapOvr>
  <p:transition spd="med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0AA6-8AAB-B64E-B8D6-37B64CE419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8443522"/>
      </p:ext>
    </p:extLst>
  </p:cSld>
  <p:clrMapOvr>
    <a:masterClrMapping/>
  </p:clrMapOvr>
  <p:transition spd="med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4E9E8-6A70-F043-A261-2665BB050A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7226100"/>
      </p:ext>
    </p:extLst>
  </p:cSld>
  <p:clrMapOvr>
    <a:masterClrMapping/>
  </p:clrMapOvr>
  <p:transition spd="med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BBD10-F171-6B48-B8F3-0BFC37A6DA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4473114"/>
      </p:ext>
    </p:extLst>
  </p:cSld>
  <p:clrMapOvr>
    <a:masterClrMapping/>
  </p:clrMapOvr>
  <p:transition spd="med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3D48F-03B8-3C41-96E7-51CD527836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4735637"/>
      </p:ext>
    </p:extLst>
  </p:cSld>
  <p:clrMapOvr>
    <a:masterClrMapping/>
  </p:clrMapOvr>
  <p:transition spd="med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ECAE-E73D-F34C-B8CD-13231EF5B0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4166354"/>
      </p:ext>
    </p:extLst>
  </p:cSld>
  <p:clrMapOvr>
    <a:masterClrMapping/>
  </p:clrMapOvr>
  <p:transition spd="med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61C9-4CA0-8E48-BA56-2A7C11F0E1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1691046"/>
      </p:ext>
    </p:extLst>
  </p:cSld>
  <p:clrMapOvr>
    <a:masterClrMapping/>
  </p:clrMapOvr>
  <p:transition spd="med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FA246-A8EA-A242-9953-7CBB906C00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4530666"/>
      </p:ext>
    </p:extLst>
  </p:cSld>
  <p:clrMapOvr>
    <a:masterClrMapping/>
  </p:clrMapOvr>
  <p:transition spd="med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FA2D-162C-C248-8A85-A14D4892CC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2984265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390B203-40C2-A743-A6B5-9955D5312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434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2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2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B53929E1-4933-E64A-9D35-76743A8A2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E2CFF257-B3E2-3845-BB49-17CF061C2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904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5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5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5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905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05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905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05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05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5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5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E9071F85-BE33-714E-80DF-352FF51BB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>
              <a:ea typeface="Osaka"/>
              <a:cs typeface="Osaka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defRPr/>
            </a:pPr>
            <a:endParaRPr lang="en-US">
              <a:ea typeface="Osaka"/>
              <a:cs typeface="Osaka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D24CD799-86B5-8E43-968D-2595A4D41BB9}" type="slidenum">
              <a:rPr lang="en-US"/>
              <a:pPr fontAlgn="base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6C51FA7-FA0C-B048-9667-DC5D681DD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34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9E618A2-A249-7141-89D6-B71023A9E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5901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FB612D0C-9204-7E46-956F-441B52D70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2133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FDA8EF90-90C5-7E40-93DA-C74597A8C6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242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06.jpeg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2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851275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latin typeface="Arial"/>
                <a:cs typeface="Arial"/>
              </a:rPr>
              <a:t> </a:t>
            </a:r>
            <a:r>
              <a:rPr lang="zh-CN" altLang="en-US" sz="6600" dirty="0">
                <a:latin typeface="Arial"/>
                <a:cs typeface="Arial"/>
              </a:rPr>
              <a:t>以色列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0" y="2406650"/>
            <a:ext cx="3851275" cy="95408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纵 地区</a:t>
            </a:r>
            <a:b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南部的城市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• BibleStudyDownloads.org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FB358A9-BFCC-D544-8F4B-443D3213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448" y="1922066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G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61E9E8C-147A-034F-BB9E-CB7D94E1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3217466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A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494A358-FE62-034F-B752-2CF7317D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448" y="1922066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Gilead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（基述）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B37CE85-5C96-C44B-BB8B-85A7BD4D4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3217466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Ammon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（亚扪）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A8DCF5B-F247-244B-98E7-796B1E96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3858816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犹大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1228BCE-3630-6247-AE93-61869FD0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648" y="1801416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 dirty="0">
                <a:solidFill>
                  <a:srgbClr val="000514"/>
                </a:solidFill>
                <a:ea typeface="宋体" charset="0"/>
                <a:cs typeface="宋体" charset="0"/>
              </a:rPr>
              <a:t>以色列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3092152B-E444-8541-8B2E-2BEC09506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448" y="506016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加利利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617EBC82-8987-6B40-88FA-80434E8A0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-27384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</a:rPr>
              <a:t>Bashan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（巴珊）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492A349A-CF86-2947-B879-7EFF0CA7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4620816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Moab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（摩押）             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8CB90233-1D16-A441-83EE-1D4CDC54A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5763816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Edom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（以东）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9FFB36D1-D72E-6443-8457-FFFB64A97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4620816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M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8386FD2B-420D-7745-B6F0-46EC1B215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48" y="5763816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 dirty="0">
                <a:latin typeface="Garamond" charset="0"/>
                <a:ea typeface="宋体" charset="0"/>
                <a:cs typeface="宋体" charset="0"/>
              </a:rPr>
              <a:t>南北山丘</a:t>
            </a:r>
            <a:endParaRPr lang="en-US" sz="4800" dirty="0">
              <a:latin typeface="Garamond" charset="0"/>
              <a:ea typeface="ＭＳ Ｐゴシック" charset="0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581400" y="3657600"/>
            <a:ext cx="11430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高原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6019800" y="4419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山谷与小丘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6172200" y="48768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高原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335213"/>
            <a:ext cx="8077200" cy="452278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农地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59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  <a:endParaRPr lang="en-US" sz="4800">
              <a:latin typeface="Garamond" charset="0"/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中原地带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犹大山丘</a:t>
            </a:r>
          </a:p>
        </p:txBody>
      </p:sp>
    </p:spTree>
    <p:extLst>
      <p:ext uri="{BB962C8B-B14F-4D97-AF65-F5344CB8AC3E}">
        <p14:creationId xmlns:p14="http://schemas.microsoft.com/office/powerpoint/2010/main" val="27677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中原地带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-45738973">
            <a:off x="4748213" y="1052513"/>
            <a:ext cx="717550" cy="169068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462088"/>
            <a:ext cx="2436812" cy="1190625"/>
          </a:xfrm>
          <a:prstGeom prst="leftArrowCallout">
            <a:avLst>
              <a:gd name="adj1" fmla="val 25000"/>
              <a:gd name="adj2" fmla="val 25000"/>
              <a:gd name="adj3" fmla="val 34111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耶斯列平原</a:t>
            </a: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943600" y="1066800"/>
            <a:ext cx="2817813" cy="2014538"/>
          </a:xfrm>
          <a:prstGeom prst="leftArrowCallout">
            <a:avLst>
              <a:gd name="adj1" fmla="val 25000"/>
              <a:gd name="adj2" fmla="val 25000"/>
              <a:gd name="adj3" fmla="val 23312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又名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: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米吉多平原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10200" y="304800"/>
            <a:ext cx="3505200" cy="2971800"/>
          </a:xfrm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耶斯列平原的</a:t>
            </a:r>
            <a:br>
              <a:rPr lang="zh-CN" altLang="en-US" sz="4800">
                <a:latin typeface="Garamond" charset="0"/>
                <a:ea typeface="宋体" charset="0"/>
                <a:cs typeface="宋体" charset="0"/>
              </a:rPr>
            </a:br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他泊山</a:t>
            </a:r>
            <a:endParaRPr lang="en-US" sz="4800">
              <a:latin typeface="Garamond" charset="0"/>
              <a:ea typeface="ＭＳ Ｐゴシック" charset="0"/>
            </a:endParaRPr>
          </a:p>
        </p:txBody>
      </p:sp>
      <p:pic>
        <p:nvPicPr>
          <p:cNvPr id="51203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zh-CN" altLang="en-US" sz="5400">
                <a:latin typeface="Garamond" charset="0"/>
                <a:ea typeface="宋体" charset="0"/>
                <a:cs typeface="宋体" charset="0"/>
              </a:rPr>
              <a:t>中原地带</a:t>
            </a:r>
            <a:endParaRPr lang="en-US" sz="5400">
              <a:latin typeface="Garamond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4038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山脉使河水向东或向西流</a:t>
            </a:r>
            <a:endParaRPr lang="en-US" altLang="ja-JP" sz="2800">
              <a:latin typeface="Garamon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北部有较高的山丘</a:t>
            </a:r>
            <a:endParaRPr lang="en-US" sz="2800">
              <a:latin typeface="Garamond" charset="0"/>
              <a:ea typeface="ＭＳ Ｐゴシック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pic>
        <p:nvPicPr>
          <p:cNvPr id="53252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33400"/>
            <a:ext cx="521017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430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36082" y="995462"/>
            <a:ext cx="3707918" cy="4449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亚伯拉罕</a:t>
            </a:r>
            <a:br>
              <a:rPr lang="en-SG" altLang="zh-CN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</a:b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跟从中央脊柱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pic>
        <p:nvPicPr>
          <p:cNvPr id="43010" name="Picture 5" descr="10 Abraha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8138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3F932-0133-9543-86EB-0EFBAD551D79}"/>
              </a:ext>
            </a:extLst>
          </p:cNvPr>
          <p:cNvSpPr txBox="1"/>
          <p:nvPr/>
        </p:nvSpPr>
        <p:spPr>
          <a:xfrm>
            <a:off x="17944" y="2423259"/>
            <a:ext cx="2195736" cy="10541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5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亚伯拉罕在</a:t>
            </a:r>
            <a:endParaRPr lang="en-SG" altLang="zh-CN" sz="2500" b="1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sz="25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应许之地</a:t>
            </a:r>
            <a:endParaRPr lang="en-US" sz="2500" b="1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5400">
                <a:latin typeface="Garamond" charset="0"/>
                <a:ea typeface="宋体" charset="0"/>
                <a:cs typeface="宋体" charset="0"/>
              </a:rPr>
              <a:t>犹大旷野</a:t>
            </a:r>
            <a:endParaRPr lang="en-US" sz="5400"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4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733800" y="3657600"/>
            <a:ext cx="16002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约旦谷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9" name="Rectangle 7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>
                <a:cs typeface="+mj-cs"/>
              </a:rPr>
              <a:t>Quiz #2</a:t>
            </a:r>
          </a:p>
        </p:txBody>
      </p:sp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465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8610600" y="762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400" b="1"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340998" name="Line 6"/>
          <p:cNvSpPr>
            <a:spLocks noChangeShapeType="1"/>
          </p:cNvSpPr>
          <p:nvPr/>
        </p:nvSpPr>
        <p:spPr bwMode="auto">
          <a:xfrm>
            <a:off x="5181600" y="4191000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5181600" y="4953000"/>
            <a:ext cx="3968750" cy="138499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zh-CN" altLang="en-US" sz="2800" b="1" dirty="0">
                <a:latin typeface="Arial" charset="0"/>
                <a:ea typeface="SimSun" charset="0"/>
                <a:cs typeface="SimSun" charset="0"/>
              </a:rPr>
              <a:t>简单测验 </a:t>
            </a:r>
            <a:r>
              <a:rPr lang="en-US" altLang="zh-CN" sz="2800" b="1" dirty="0">
                <a:latin typeface="Arial" charset="0"/>
                <a:ea typeface="SimSun" charset="0"/>
                <a:cs typeface="SimSun" charset="0"/>
              </a:rPr>
              <a:t>2:</a:t>
            </a:r>
          </a:p>
          <a:p>
            <a:pPr algn="ctr" eaLnBrk="1" fontAlgn="base" hangingPunct="1">
              <a:spcBef>
                <a:spcPct val="0"/>
              </a:spcBef>
              <a:defRPr/>
            </a:pPr>
            <a:r>
              <a:rPr lang="zh-CN" altLang="en-US" sz="2800" b="1" dirty="0">
                <a:latin typeface="Arial" charset="0"/>
                <a:ea typeface="SimSun" charset="0"/>
                <a:cs typeface="SimSun" charset="0"/>
              </a:rPr>
              <a:t>在福音书里</a:t>
            </a:r>
            <a:endParaRPr lang="en-SG" altLang="zh-CN" sz="2800" b="1" dirty="0">
              <a:latin typeface="Arial" charset="0"/>
              <a:ea typeface="SimSun" charset="0"/>
              <a:cs typeface="SimSun" charset="0"/>
            </a:endParaRPr>
          </a:p>
          <a:p>
            <a:pPr algn="ctr" eaLnBrk="1" fontAlgn="base" hangingPunct="1">
              <a:spcBef>
                <a:spcPct val="0"/>
              </a:spcBef>
              <a:defRPr/>
            </a:pPr>
            <a:r>
              <a:rPr lang="zh-CN" altLang="en-US" sz="2800" b="1" dirty="0">
                <a:latin typeface="Arial" charset="0"/>
                <a:ea typeface="SimSun" charset="0"/>
                <a:cs typeface="SimSun" charset="0"/>
              </a:rPr>
              <a:t>地理的地点</a:t>
            </a:r>
            <a:endParaRPr lang="en-US" sz="2800" dirty="0"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约旦谷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深坑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pic>
        <p:nvPicPr>
          <p:cNvPr id="5223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从犹大旷野向东观看脚下的盐海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Jericho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6050" y="-27384"/>
            <a:ext cx="94361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99592" y="1700809"/>
            <a:ext cx="2592288" cy="576064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Arial"/>
                <a:cs typeface="Arial"/>
              </a:rPr>
              <a:t>内墙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 rot="1086462">
            <a:off x="6109497" y="3241517"/>
            <a:ext cx="2592288" cy="576064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Arial"/>
                <a:cs typeface="Arial"/>
              </a:rPr>
              <a:t>外墙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107504" y="1196752"/>
            <a:ext cx="720080" cy="1656184"/>
          </a:xfrm>
          <a:prstGeom prst="downArrow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1979712" cy="1245063"/>
          </a:xfrm>
          <a:solidFill>
            <a:srgbClr val="8000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Arial"/>
                <a:cs typeface="Arial"/>
              </a:rPr>
              <a:t>耶利哥城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768685">
            <a:off x="3624985" y="1788546"/>
            <a:ext cx="864096" cy="648072"/>
          </a:xfrm>
          <a:prstGeom prst="stripedRightArrow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1236897">
            <a:off x="7250712" y="2652640"/>
            <a:ext cx="864096" cy="648072"/>
          </a:xfrm>
          <a:prstGeom prst="stripedRightArrow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11760" y="2924944"/>
            <a:ext cx="648072" cy="504056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228184" y="3789040"/>
            <a:ext cx="648072" cy="504056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4509120"/>
            <a:ext cx="648072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36512" y="5877272"/>
            <a:ext cx="9180512" cy="9807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9024" y="5805264"/>
            <a:ext cx="8352928" cy="50405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eaLnBrk="1" hangingPunct="1">
              <a:spcBef>
                <a:spcPct val="30000"/>
              </a:spcBef>
              <a:defRPr/>
            </a:pPr>
            <a:r>
              <a:rPr lang="zh-CN" altLang="en-SG" sz="2400" dirty="0">
                <a:solidFill>
                  <a:schemeClr val="tx1"/>
                </a:solidFill>
                <a:latin typeface="Arial"/>
                <a:cs typeface="Arial"/>
              </a:rPr>
              <a:t>城墙的倒塌</a:t>
            </a:r>
            <a:r>
              <a:rPr lang="zh-CN" alt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/>
                <a:cs typeface="Arial"/>
              </a:rPr>
              <a:t>IV (</a:t>
            </a:r>
            <a:r>
              <a:rPr lang="zh-CN" altLang="en-US" sz="2400" dirty="0">
                <a:solidFill>
                  <a:schemeClr val="tx1"/>
                </a:solidFill>
                <a:latin typeface="Arial"/>
                <a:cs typeface="Arial"/>
              </a:rPr>
              <a:t>根据测量的图画</a:t>
            </a:r>
            <a:r>
              <a:rPr lang="en-US" altLang="zh-CN" sz="24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80528" y="6309320"/>
            <a:ext cx="9144000" cy="50405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B. </a:t>
            </a:r>
            <a:r>
              <a:rPr lang="zh-CN" altLang="en-US" sz="2000" dirty="0">
                <a:solidFill>
                  <a:schemeClr val="tx1"/>
                </a:solidFill>
                <a:latin typeface="Arial"/>
                <a:cs typeface="Arial"/>
              </a:rPr>
              <a:t>第二城市西部</a:t>
            </a:r>
            <a:r>
              <a:rPr lang="zh-CN" altLang="en-SG" sz="2000" dirty="0">
                <a:solidFill>
                  <a:schemeClr val="tx1"/>
                </a:solidFill>
                <a:latin typeface="Arial"/>
                <a:cs typeface="Arial"/>
              </a:rPr>
              <a:t>陡</a:t>
            </a:r>
            <a:r>
              <a:rPr lang="zh-CN" altLang="en-US" sz="2000" dirty="0">
                <a:solidFill>
                  <a:schemeClr val="tx1"/>
                </a:solidFill>
                <a:latin typeface="Arial"/>
                <a:cs typeface="Arial"/>
              </a:rPr>
              <a:t>坎的墙砖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. 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DD. </a:t>
            </a:r>
            <a:r>
              <a:rPr lang="zh-CN" altLang="en-US" sz="2000" dirty="0">
                <a:solidFill>
                  <a:srgbClr val="800000"/>
                </a:solidFill>
                <a:latin typeface="Arial"/>
                <a:cs typeface="Arial"/>
              </a:rPr>
              <a:t>第四城市的墙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5" name="Up Arrow 14"/>
          <p:cNvSpPr/>
          <p:nvPr/>
        </p:nvSpPr>
        <p:spPr bwMode="auto">
          <a:xfrm rot="18805271">
            <a:off x="4440478" y="2876464"/>
            <a:ext cx="576064" cy="4248000"/>
          </a:xfrm>
          <a:prstGeom prst="upArrow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  <p:sp>
        <p:nvSpPr>
          <p:cNvPr id="18" name="Up Arrow 17"/>
          <p:cNvSpPr/>
          <p:nvPr/>
        </p:nvSpPr>
        <p:spPr bwMode="auto">
          <a:xfrm rot="299768">
            <a:off x="6220206" y="4474412"/>
            <a:ext cx="576064" cy="1871998"/>
          </a:xfrm>
          <a:prstGeom prst="upArrow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  <p:sp>
        <p:nvSpPr>
          <p:cNvPr id="19" name="Up Arrow 18"/>
          <p:cNvSpPr/>
          <p:nvPr/>
        </p:nvSpPr>
        <p:spPr bwMode="auto">
          <a:xfrm rot="299768">
            <a:off x="110213" y="5170502"/>
            <a:ext cx="576064" cy="1187998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581400" y="3276600"/>
            <a:ext cx="2590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跨约旦高原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0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rPr>
              <a:t>跨约旦高原</a:t>
            </a:r>
            <a:endParaRPr lang="en-US" b="0">
              <a:solidFill>
                <a:schemeClr val="tx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尼波山</a:t>
            </a:r>
            <a:endParaRPr lang="en-US" b="1">
              <a:latin typeface="Garamond" charset="0"/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pic>
        <p:nvPicPr>
          <p:cNvPr id="542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</p:spTree>
    <p:extLst>
      <p:ext uri="{BB962C8B-B14F-4D97-AF65-F5344CB8AC3E}">
        <p14:creationId xmlns:p14="http://schemas.microsoft.com/office/powerpoint/2010/main" val="265886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00600" y="228600"/>
            <a:ext cx="2514600" cy="868363"/>
          </a:xfrm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南地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7586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344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Sina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847407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17837" y="773832"/>
            <a:ext cx="3600400" cy="1143000"/>
          </a:xfrm>
          <a:solidFill>
            <a:schemeClr val="bg1">
              <a:lumMod val="95000"/>
              <a:alpha val="58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西乃半岛</a:t>
            </a:r>
            <a:endParaRPr lang="en-US" sz="9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latin typeface="Charcoal" charset="0"/>
                <a:cs typeface="+mn-cs"/>
              </a:rPr>
              <a:t>54</a:t>
            </a:r>
            <a:endParaRPr lang="en-US" sz="2400">
              <a:solidFill>
                <a:schemeClr val="bg2"/>
              </a:solidFill>
              <a:latin typeface="Charcoal" charset="0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093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152400"/>
            <a:ext cx="7315200" cy="762000"/>
          </a:xfrm>
          <a:solidFill>
            <a:srgbClr val="800080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埃及到米所波大米的贸易</a:t>
            </a:r>
            <a:endParaRPr lang="en-US" sz="4000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pic>
        <p:nvPicPr>
          <p:cNvPr id="63491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3" name="Freeform 5"/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>
              <a:gd name="T0" fmla="*/ 0 w 1861"/>
              <a:gd name="T1" fmla="*/ 445 h 445"/>
              <a:gd name="T2" fmla="*/ 53 w 1861"/>
              <a:gd name="T3" fmla="*/ 418 h 445"/>
              <a:gd name="T4" fmla="*/ 71 w 1861"/>
              <a:gd name="T5" fmla="*/ 392 h 445"/>
              <a:gd name="T6" fmla="*/ 169 w 1861"/>
              <a:gd name="T7" fmla="*/ 374 h 445"/>
              <a:gd name="T8" fmla="*/ 373 w 1861"/>
              <a:gd name="T9" fmla="*/ 409 h 445"/>
              <a:gd name="T10" fmla="*/ 480 w 1861"/>
              <a:gd name="T11" fmla="*/ 400 h 445"/>
              <a:gd name="T12" fmla="*/ 542 w 1861"/>
              <a:gd name="T13" fmla="*/ 329 h 445"/>
              <a:gd name="T14" fmla="*/ 577 w 1861"/>
              <a:gd name="T15" fmla="*/ 187 h 445"/>
              <a:gd name="T16" fmla="*/ 604 w 1861"/>
              <a:gd name="T17" fmla="*/ 107 h 445"/>
              <a:gd name="T18" fmla="*/ 906 w 1861"/>
              <a:gd name="T19" fmla="*/ 0 h 445"/>
              <a:gd name="T20" fmla="*/ 1662 w 1861"/>
              <a:gd name="T21" fmla="*/ 27 h 445"/>
              <a:gd name="T22" fmla="*/ 1786 w 1861"/>
              <a:gd name="T23" fmla="*/ 45 h 445"/>
              <a:gd name="T24" fmla="*/ 1831 w 1861"/>
              <a:gd name="T25" fmla="*/ 5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ExodusMapBeitzel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88313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>
                <a:latin typeface="Arial" charset="0"/>
                <a:cs typeface="+mn-cs"/>
              </a:rPr>
              <a:t>54</a:t>
            </a:r>
          </a:p>
        </p:txBody>
      </p:sp>
      <p:sp>
        <p:nvSpPr>
          <p:cNvPr id="3840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629400" y="1905000"/>
            <a:ext cx="2286000" cy="3276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国王的快速公路</a:t>
            </a:r>
            <a:endParaRPr lang="en-US" sz="4000" b="1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sp>
        <p:nvSpPr>
          <p:cNvPr id="384005" name="Freeform 5"/>
          <p:cNvSpPr>
            <a:spLocks/>
          </p:cNvSpPr>
          <p:nvPr/>
        </p:nvSpPr>
        <p:spPr bwMode="auto">
          <a:xfrm>
            <a:off x="0" y="-84138"/>
            <a:ext cx="6716713" cy="6462713"/>
          </a:xfrm>
          <a:custGeom>
            <a:avLst/>
            <a:gdLst>
              <a:gd name="T0" fmla="*/ 0 w 4231"/>
              <a:gd name="T1" fmla="*/ 3360 h 4071"/>
              <a:gd name="T2" fmla="*/ 267 w 4231"/>
              <a:gd name="T3" fmla="*/ 3315 h 4071"/>
              <a:gd name="T4" fmla="*/ 444 w 4231"/>
              <a:gd name="T5" fmla="*/ 3324 h 4071"/>
              <a:gd name="T6" fmla="*/ 702 w 4231"/>
              <a:gd name="T7" fmla="*/ 3315 h 4071"/>
              <a:gd name="T8" fmla="*/ 889 w 4231"/>
              <a:gd name="T9" fmla="*/ 3377 h 4071"/>
              <a:gd name="T10" fmla="*/ 1013 w 4231"/>
              <a:gd name="T11" fmla="*/ 3413 h 4071"/>
              <a:gd name="T12" fmla="*/ 1227 w 4231"/>
              <a:gd name="T13" fmla="*/ 3484 h 4071"/>
              <a:gd name="T14" fmla="*/ 1316 w 4231"/>
              <a:gd name="T15" fmla="*/ 3511 h 4071"/>
              <a:gd name="T16" fmla="*/ 1636 w 4231"/>
              <a:gd name="T17" fmla="*/ 3573 h 4071"/>
              <a:gd name="T18" fmla="*/ 1716 w 4231"/>
              <a:gd name="T19" fmla="*/ 3617 h 4071"/>
              <a:gd name="T20" fmla="*/ 1876 w 4231"/>
              <a:gd name="T21" fmla="*/ 3724 h 4071"/>
              <a:gd name="T22" fmla="*/ 2053 w 4231"/>
              <a:gd name="T23" fmla="*/ 3760 h 4071"/>
              <a:gd name="T24" fmla="*/ 2187 w 4231"/>
              <a:gd name="T25" fmla="*/ 3786 h 4071"/>
              <a:gd name="T26" fmla="*/ 2293 w 4231"/>
              <a:gd name="T27" fmla="*/ 3813 h 4071"/>
              <a:gd name="T28" fmla="*/ 2373 w 4231"/>
              <a:gd name="T29" fmla="*/ 3857 h 4071"/>
              <a:gd name="T30" fmla="*/ 2400 w 4231"/>
              <a:gd name="T31" fmla="*/ 3866 h 4071"/>
              <a:gd name="T32" fmla="*/ 2516 w 4231"/>
              <a:gd name="T33" fmla="*/ 3955 h 4071"/>
              <a:gd name="T34" fmla="*/ 2596 w 4231"/>
              <a:gd name="T35" fmla="*/ 3991 h 4071"/>
              <a:gd name="T36" fmla="*/ 2782 w 4231"/>
              <a:gd name="T37" fmla="*/ 4071 h 4071"/>
              <a:gd name="T38" fmla="*/ 3093 w 4231"/>
              <a:gd name="T39" fmla="*/ 4044 h 4071"/>
              <a:gd name="T40" fmla="*/ 3200 w 4231"/>
              <a:gd name="T41" fmla="*/ 3973 h 4071"/>
              <a:gd name="T42" fmla="*/ 3253 w 4231"/>
              <a:gd name="T43" fmla="*/ 3937 h 4071"/>
              <a:gd name="T44" fmla="*/ 3333 w 4231"/>
              <a:gd name="T45" fmla="*/ 3840 h 4071"/>
              <a:gd name="T46" fmla="*/ 3396 w 4231"/>
              <a:gd name="T47" fmla="*/ 3769 h 4071"/>
              <a:gd name="T48" fmla="*/ 3458 w 4231"/>
              <a:gd name="T49" fmla="*/ 3653 h 4071"/>
              <a:gd name="T50" fmla="*/ 3502 w 4231"/>
              <a:gd name="T51" fmla="*/ 3493 h 4071"/>
              <a:gd name="T52" fmla="*/ 3600 w 4231"/>
              <a:gd name="T53" fmla="*/ 3351 h 4071"/>
              <a:gd name="T54" fmla="*/ 3653 w 4231"/>
              <a:gd name="T55" fmla="*/ 3226 h 4071"/>
              <a:gd name="T56" fmla="*/ 3707 w 4231"/>
              <a:gd name="T57" fmla="*/ 3022 h 4071"/>
              <a:gd name="T58" fmla="*/ 3724 w 4231"/>
              <a:gd name="T59" fmla="*/ 2969 h 4071"/>
              <a:gd name="T60" fmla="*/ 3689 w 4231"/>
              <a:gd name="T61" fmla="*/ 2764 h 4071"/>
              <a:gd name="T62" fmla="*/ 3707 w 4231"/>
              <a:gd name="T63" fmla="*/ 2657 h 4071"/>
              <a:gd name="T64" fmla="*/ 3716 w 4231"/>
              <a:gd name="T65" fmla="*/ 2426 h 4071"/>
              <a:gd name="T66" fmla="*/ 3769 w 4231"/>
              <a:gd name="T67" fmla="*/ 2417 h 4071"/>
              <a:gd name="T68" fmla="*/ 3849 w 4231"/>
              <a:gd name="T69" fmla="*/ 2391 h 4071"/>
              <a:gd name="T70" fmla="*/ 3884 w 4231"/>
              <a:gd name="T71" fmla="*/ 2337 h 4071"/>
              <a:gd name="T72" fmla="*/ 3902 w 4231"/>
              <a:gd name="T73" fmla="*/ 2284 h 4071"/>
              <a:gd name="T74" fmla="*/ 3884 w 4231"/>
              <a:gd name="T75" fmla="*/ 2257 h 4071"/>
              <a:gd name="T76" fmla="*/ 3893 w 4231"/>
              <a:gd name="T77" fmla="*/ 2231 h 4071"/>
              <a:gd name="T78" fmla="*/ 3884 w 4231"/>
              <a:gd name="T79" fmla="*/ 2097 h 4071"/>
              <a:gd name="T80" fmla="*/ 3902 w 4231"/>
              <a:gd name="T81" fmla="*/ 1893 h 4071"/>
              <a:gd name="T82" fmla="*/ 3911 w 4231"/>
              <a:gd name="T83" fmla="*/ 1866 h 4071"/>
              <a:gd name="T84" fmla="*/ 3920 w 4231"/>
              <a:gd name="T85" fmla="*/ 1751 h 4071"/>
              <a:gd name="T86" fmla="*/ 4009 w 4231"/>
              <a:gd name="T87" fmla="*/ 1724 h 4071"/>
              <a:gd name="T88" fmla="*/ 4036 w 4231"/>
              <a:gd name="T89" fmla="*/ 1457 h 4071"/>
              <a:gd name="T90" fmla="*/ 4053 w 4231"/>
              <a:gd name="T91" fmla="*/ 1155 h 4071"/>
              <a:gd name="T92" fmla="*/ 4116 w 4231"/>
              <a:gd name="T93" fmla="*/ 995 h 4071"/>
              <a:gd name="T94" fmla="*/ 4160 w 4231"/>
              <a:gd name="T95" fmla="*/ 773 h 4071"/>
              <a:gd name="T96" fmla="*/ 4169 w 4231"/>
              <a:gd name="T97" fmla="*/ 613 h 4071"/>
              <a:gd name="T98" fmla="*/ 4178 w 4231"/>
              <a:gd name="T99" fmla="*/ 320 h 4071"/>
              <a:gd name="T100" fmla="*/ 4187 w 4231"/>
              <a:gd name="T101" fmla="*/ 266 h 4071"/>
              <a:gd name="T102" fmla="*/ 4222 w 4231"/>
              <a:gd name="T103" fmla="*/ 62 h 4071"/>
              <a:gd name="T104" fmla="*/ 4231 w 4231"/>
              <a:gd name="T105" fmla="*/ 0 h 4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31" h="4071">
                <a:moveTo>
                  <a:pt x="0" y="3360"/>
                </a:moveTo>
                <a:cubicBezTo>
                  <a:pt x="89" y="3329"/>
                  <a:pt x="172" y="3328"/>
                  <a:pt x="267" y="3315"/>
                </a:cubicBezTo>
                <a:cubicBezTo>
                  <a:pt x="311" y="3299"/>
                  <a:pt x="412" y="3321"/>
                  <a:pt x="444" y="3324"/>
                </a:cubicBezTo>
                <a:cubicBezTo>
                  <a:pt x="532" y="3318"/>
                  <a:pt x="615" y="3302"/>
                  <a:pt x="702" y="3315"/>
                </a:cubicBezTo>
                <a:cubicBezTo>
                  <a:pt x="764" y="3335"/>
                  <a:pt x="826" y="3356"/>
                  <a:pt x="889" y="3377"/>
                </a:cubicBezTo>
                <a:cubicBezTo>
                  <a:pt x="927" y="3389"/>
                  <a:pt x="978" y="3389"/>
                  <a:pt x="1013" y="3413"/>
                </a:cubicBezTo>
                <a:cubicBezTo>
                  <a:pt x="1073" y="3453"/>
                  <a:pt x="1156" y="3468"/>
                  <a:pt x="1227" y="3484"/>
                </a:cubicBezTo>
                <a:cubicBezTo>
                  <a:pt x="1257" y="3490"/>
                  <a:pt x="1285" y="3507"/>
                  <a:pt x="1316" y="3511"/>
                </a:cubicBezTo>
                <a:cubicBezTo>
                  <a:pt x="1417" y="3521"/>
                  <a:pt x="1537" y="3540"/>
                  <a:pt x="1636" y="3573"/>
                </a:cubicBezTo>
                <a:cubicBezTo>
                  <a:pt x="1696" y="3614"/>
                  <a:pt x="1668" y="3602"/>
                  <a:pt x="1716" y="3617"/>
                </a:cubicBezTo>
                <a:cubicBezTo>
                  <a:pt x="1758" y="3661"/>
                  <a:pt x="1816" y="3704"/>
                  <a:pt x="1876" y="3724"/>
                </a:cubicBezTo>
                <a:cubicBezTo>
                  <a:pt x="1931" y="3762"/>
                  <a:pt x="1981" y="3754"/>
                  <a:pt x="2053" y="3760"/>
                </a:cubicBezTo>
                <a:cubicBezTo>
                  <a:pt x="2097" y="3768"/>
                  <a:pt x="2141" y="3778"/>
                  <a:pt x="2187" y="3786"/>
                </a:cubicBezTo>
                <a:cubicBezTo>
                  <a:pt x="2221" y="3797"/>
                  <a:pt x="2257" y="3803"/>
                  <a:pt x="2293" y="3813"/>
                </a:cubicBezTo>
                <a:cubicBezTo>
                  <a:pt x="2333" y="3853"/>
                  <a:pt x="2307" y="3835"/>
                  <a:pt x="2373" y="3857"/>
                </a:cubicBezTo>
                <a:cubicBezTo>
                  <a:pt x="2382" y="3859"/>
                  <a:pt x="2400" y="3866"/>
                  <a:pt x="2400" y="3866"/>
                </a:cubicBezTo>
                <a:cubicBezTo>
                  <a:pt x="2426" y="3892"/>
                  <a:pt x="2481" y="3943"/>
                  <a:pt x="2516" y="3955"/>
                </a:cubicBezTo>
                <a:cubicBezTo>
                  <a:pt x="2579" y="3976"/>
                  <a:pt x="2553" y="3962"/>
                  <a:pt x="2596" y="3991"/>
                </a:cubicBezTo>
                <a:cubicBezTo>
                  <a:pt x="2643" y="4063"/>
                  <a:pt x="2701" y="4062"/>
                  <a:pt x="2782" y="4071"/>
                </a:cubicBezTo>
                <a:cubicBezTo>
                  <a:pt x="2838" y="4067"/>
                  <a:pt x="3042" y="4071"/>
                  <a:pt x="3093" y="4044"/>
                </a:cubicBezTo>
                <a:cubicBezTo>
                  <a:pt x="3129" y="4023"/>
                  <a:pt x="3164" y="3996"/>
                  <a:pt x="3200" y="3973"/>
                </a:cubicBezTo>
                <a:cubicBezTo>
                  <a:pt x="3217" y="3961"/>
                  <a:pt x="3253" y="3937"/>
                  <a:pt x="3253" y="3937"/>
                </a:cubicBezTo>
                <a:cubicBezTo>
                  <a:pt x="3280" y="3896"/>
                  <a:pt x="3293" y="3865"/>
                  <a:pt x="3333" y="3840"/>
                </a:cubicBezTo>
                <a:cubicBezTo>
                  <a:pt x="3345" y="3803"/>
                  <a:pt x="3363" y="3789"/>
                  <a:pt x="3396" y="3769"/>
                </a:cubicBezTo>
                <a:cubicBezTo>
                  <a:pt x="3409" y="3723"/>
                  <a:pt x="3445" y="3691"/>
                  <a:pt x="3458" y="3653"/>
                </a:cubicBezTo>
                <a:cubicBezTo>
                  <a:pt x="3469" y="3617"/>
                  <a:pt x="3487" y="3515"/>
                  <a:pt x="3502" y="3493"/>
                </a:cubicBezTo>
                <a:cubicBezTo>
                  <a:pt x="3536" y="3440"/>
                  <a:pt x="3574" y="3417"/>
                  <a:pt x="3600" y="3351"/>
                </a:cubicBezTo>
                <a:cubicBezTo>
                  <a:pt x="3617" y="3304"/>
                  <a:pt x="3632" y="3268"/>
                  <a:pt x="3653" y="3226"/>
                </a:cubicBezTo>
                <a:cubicBezTo>
                  <a:pt x="3682" y="3165"/>
                  <a:pt x="3686" y="3086"/>
                  <a:pt x="3707" y="3022"/>
                </a:cubicBezTo>
                <a:cubicBezTo>
                  <a:pt x="3712" y="3004"/>
                  <a:pt x="3724" y="2969"/>
                  <a:pt x="3724" y="2969"/>
                </a:cubicBezTo>
                <a:cubicBezTo>
                  <a:pt x="3718" y="2864"/>
                  <a:pt x="3735" y="2833"/>
                  <a:pt x="3689" y="2764"/>
                </a:cubicBezTo>
                <a:cubicBezTo>
                  <a:pt x="3693" y="2728"/>
                  <a:pt x="3704" y="2693"/>
                  <a:pt x="3707" y="2657"/>
                </a:cubicBezTo>
                <a:cubicBezTo>
                  <a:pt x="3712" y="2580"/>
                  <a:pt x="3696" y="2500"/>
                  <a:pt x="3716" y="2426"/>
                </a:cubicBezTo>
                <a:cubicBezTo>
                  <a:pt x="3720" y="2408"/>
                  <a:pt x="3751" y="2420"/>
                  <a:pt x="3769" y="2417"/>
                </a:cubicBezTo>
                <a:cubicBezTo>
                  <a:pt x="3796" y="2411"/>
                  <a:pt x="3849" y="2391"/>
                  <a:pt x="3849" y="2391"/>
                </a:cubicBezTo>
                <a:cubicBezTo>
                  <a:pt x="3860" y="2373"/>
                  <a:pt x="3877" y="2357"/>
                  <a:pt x="3884" y="2337"/>
                </a:cubicBezTo>
                <a:cubicBezTo>
                  <a:pt x="3890" y="2319"/>
                  <a:pt x="3902" y="2284"/>
                  <a:pt x="3902" y="2284"/>
                </a:cubicBezTo>
                <a:cubicBezTo>
                  <a:pt x="3896" y="2275"/>
                  <a:pt x="3885" y="2267"/>
                  <a:pt x="3884" y="2257"/>
                </a:cubicBezTo>
                <a:cubicBezTo>
                  <a:pt x="3882" y="2247"/>
                  <a:pt x="3893" y="2240"/>
                  <a:pt x="3893" y="2231"/>
                </a:cubicBezTo>
                <a:cubicBezTo>
                  <a:pt x="3893" y="2186"/>
                  <a:pt x="3887" y="2141"/>
                  <a:pt x="3884" y="2097"/>
                </a:cubicBezTo>
                <a:cubicBezTo>
                  <a:pt x="3890" y="2029"/>
                  <a:pt x="3894" y="1960"/>
                  <a:pt x="3902" y="1893"/>
                </a:cubicBezTo>
                <a:cubicBezTo>
                  <a:pt x="3903" y="1883"/>
                  <a:pt x="3909" y="1875"/>
                  <a:pt x="3911" y="1866"/>
                </a:cubicBezTo>
                <a:cubicBezTo>
                  <a:pt x="3915" y="1827"/>
                  <a:pt x="3909" y="1787"/>
                  <a:pt x="3920" y="1751"/>
                </a:cubicBezTo>
                <a:cubicBezTo>
                  <a:pt x="3920" y="1749"/>
                  <a:pt x="3999" y="1727"/>
                  <a:pt x="4009" y="1724"/>
                </a:cubicBezTo>
                <a:cubicBezTo>
                  <a:pt x="4071" y="1629"/>
                  <a:pt x="4023" y="1712"/>
                  <a:pt x="4036" y="1457"/>
                </a:cubicBezTo>
                <a:cubicBezTo>
                  <a:pt x="4040" y="1356"/>
                  <a:pt x="4041" y="1255"/>
                  <a:pt x="4053" y="1155"/>
                </a:cubicBezTo>
                <a:cubicBezTo>
                  <a:pt x="4059" y="1096"/>
                  <a:pt x="4098" y="1048"/>
                  <a:pt x="4116" y="995"/>
                </a:cubicBezTo>
                <a:cubicBezTo>
                  <a:pt x="4124" y="919"/>
                  <a:pt x="4104" y="828"/>
                  <a:pt x="4160" y="773"/>
                </a:cubicBezTo>
                <a:cubicBezTo>
                  <a:pt x="4165" y="718"/>
                  <a:pt x="4182" y="665"/>
                  <a:pt x="4169" y="613"/>
                </a:cubicBezTo>
                <a:cubicBezTo>
                  <a:pt x="4172" y="515"/>
                  <a:pt x="4172" y="417"/>
                  <a:pt x="4178" y="320"/>
                </a:cubicBezTo>
                <a:cubicBezTo>
                  <a:pt x="4178" y="301"/>
                  <a:pt x="4185" y="284"/>
                  <a:pt x="4187" y="266"/>
                </a:cubicBezTo>
                <a:cubicBezTo>
                  <a:pt x="4195" y="165"/>
                  <a:pt x="4176" y="130"/>
                  <a:pt x="4222" y="62"/>
                </a:cubicBezTo>
                <a:cubicBezTo>
                  <a:pt x="4231" y="7"/>
                  <a:pt x="4231" y="27"/>
                  <a:pt x="4231" y="0"/>
                </a:cubicBezTo>
              </a:path>
            </a:pathLst>
          </a:custGeom>
          <a:noFill/>
          <a:ln w="571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4006" name="Oval 6"/>
          <p:cNvSpPr>
            <a:spLocks noChangeArrowheads="1"/>
          </p:cNvSpPr>
          <p:nvPr/>
        </p:nvSpPr>
        <p:spPr bwMode="auto">
          <a:xfrm>
            <a:off x="9372600" y="457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4007" name="Text Box 7"/>
          <p:cNvSpPr txBox="1">
            <a:spLocks noChangeArrowheads="1"/>
          </p:cNvSpPr>
          <p:nvPr/>
        </p:nvSpPr>
        <p:spPr bwMode="auto">
          <a:xfrm>
            <a:off x="4251325" y="34813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base" hangingPunct="1">
              <a:spcBef>
                <a:spcPct val="0"/>
              </a:spcBef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384008" name="Rectangle 8"/>
          <p:cNvSpPr>
            <a:spLocks noChangeArrowheads="1"/>
          </p:cNvSpPr>
          <p:nvPr/>
        </p:nvSpPr>
        <p:spPr bwMode="auto">
          <a:xfrm>
            <a:off x="5562600" y="6096000"/>
            <a:ext cx="350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base" hangingPunct="1">
              <a:spcBef>
                <a:spcPct val="20000"/>
              </a:spcBef>
              <a:defRPr/>
            </a:pPr>
            <a:r>
              <a:rPr lang="en-US" sz="1800" b="1" dirty="0">
                <a:latin typeface="Times New Roman" charset="0"/>
                <a:cs typeface="+mn-cs"/>
              </a:rPr>
              <a:t>Barry </a:t>
            </a:r>
            <a:r>
              <a:rPr lang="en-US" sz="1800" b="1" dirty="0" err="1">
                <a:latin typeface="Times New Roman" charset="0"/>
                <a:cs typeface="+mn-cs"/>
              </a:rPr>
              <a:t>Beitzel</a:t>
            </a:r>
            <a:r>
              <a:rPr lang="en-US" sz="1800" b="1" dirty="0">
                <a:latin typeface="Times New Roman" charset="0"/>
                <a:cs typeface="+mn-cs"/>
              </a:rPr>
              <a:t>, </a:t>
            </a:r>
            <a:br>
              <a:rPr lang="en-US" sz="1800" b="1" dirty="0">
                <a:latin typeface="Times New Roman" charset="0"/>
                <a:cs typeface="+mn-cs"/>
              </a:rPr>
            </a:br>
            <a:r>
              <a:rPr lang="en-US" sz="1800" b="1" i="1" dirty="0">
                <a:latin typeface="Times New Roman" charset="0"/>
                <a:cs typeface="+mn-cs"/>
              </a:rPr>
              <a:t>Moody Atlas of Bible Lands</a:t>
            </a:r>
            <a:r>
              <a:rPr lang="en-US" sz="1800" b="1" dirty="0">
                <a:latin typeface="Times New Roman" charset="0"/>
                <a:cs typeface="+mn-cs"/>
              </a:rPr>
              <a:t>, 87</a:t>
            </a:r>
          </a:p>
        </p:txBody>
      </p:sp>
      <p:grpSp>
        <p:nvGrpSpPr>
          <p:cNvPr id="65544" name="Group 9"/>
          <p:cNvGrpSpPr>
            <a:grpSpLocks/>
          </p:cNvGrpSpPr>
          <p:nvPr/>
        </p:nvGrpSpPr>
        <p:grpSpPr bwMode="auto">
          <a:xfrm>
            <a:off x="3733800" y="3352800"/>
            <a:ext cx="2286000" cy="990600"/>
            <a:chOff x="2352" y="2112"/>
            <a:chExt cx="1440" cy="624"/>
          </a:xfrm>
        </p:grpSpPr>
        <p:sp>
          <p:nvSpPr>
            <p:cNvPr id="384010" name="Rectangle 10"/>
            <p:cNvSpPr>
              <a:spLocks noChangeArrowheads="1"/>
            </p:cNvSpPr>
            <p:nvPr/>
          </p:nvSpPr>
          <p:spPr bwMode="auto">
            <a:xfrm>
              <a:off x="2352" y="2112"/>
              <a:ext cx="1440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fontAlgn="base" hangingPunct="1">
                <a:spcBef>
                  <a:spcPct val="0"/>
                </a:spcBef>
                <a:defRPr/>
              </a:pPr>
              <a:r>
                <a:rPr lang="zh-CN" altLang="en-US" sz="4000" b="1" dirty="0">
                  <a:solidFill>
                    <a:schemeClr val="tx2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佩特拉</a:t>
              </a:r>
              <a:endParaRPr lang="en-US" sz="4000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84011" name="Oval 11"/>
            <p:cNvSpPr>
              <a:spLocks noChangeArrowheads="1"/>
            </p:cNvSpPr>
            <p:nvPr/>
          </p:nvSpPr>
          <p:spPr bwMode="auto">
            <a:xfrm>
              <a:off x="3456" y="249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2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rgbClr val="800080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香料贸易</a:t>
            </a:r>
            <a:endParaRPr lang="en-US" sz="4000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pic>
        <p:nvPicPr>
          <p:cNvPr id="66563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Freeform 5"/>
          <p:cNvSpPr>
            <a:spLocks/>
          </p:cNvSpPr>
          <p:nvPr/>
        </p:nvSpPr>
        <p:spPr bwMode="auto">
          <a:xfrm>
            <a:off x="84138" y="1533525"/>
            <a:ext cx="4953000" cy="4378325"/>
          </a:xfrm>
          <a:custGeom>
            <a:avLst/>
            <a:gdLst>
              <a:gd name="T0" fmla="*/ 3120 w 3120"/>
              <a:gd name="T1" fmla="*/ 2758 h 2758"/>
              <a:gd name="T2" fmla="*/ 3049 w 3120"/>
              <a:gd name="T3" fmla="*/ 2678 h 2758"/>
              <a:gd name="T4" fmla="*/ 2907 w 3120"/>
              <a:gd name="T5" fmla="*/ 2332 h 2758"/>
              <a:gd name="T6" fmla="*/ 2836 w 3120"/>
              <a:gd name="T7" fmla="*/ 2163 h 2758"/>
              <a:gd name="T8" fmla="*/ 2729 w 3120"/>
              <a:gd name="T9" fmla="*/ 2065 h 2758"/>
              <a:gd name="T10" fmla="*/ 2551 w 3120"/>
              <a:gd name="T11" fmla="*/ 1816 h 2758"/>
              <a:gd name="T12" fmla="*/ 2516 w 3120"/>
              <a:gd name="T13" fmla="*/ 1781 h 2758"/>
              <a:gd name="T14" fmla="*/ 2480 w 3120"/>
              <a:gd name="T15" fmla="*/ 1727 h 2758"/>
              <a:gd name="T16" fmla="*/ 2445 w 3120"/>
              <a:gd name="T17" fmla="*/ 1674 h 2758"/>
              <a:gd name="T18" fmla="*/ 2365 w 3120"/>
              <a:gd name="T19" fmla="*/ 1603 h 2758"/>
              <a:gd name="T20" fmla="*/ 2223 w 3120"/>
              <a:gd name="T21" fmla="*/ 1496 h 2758"/>
              <a:gd name="T22" fmla="*/ 2054 w 3120"/>
              <a:gd name="T23" fmla="*/ 1443 h 2758"/>
              <a:gd name="T24" fmla="*/ 1983 w 3120"/>
              <a:gd name="T25" fmla="*/ 1345 h 2758"/>
              <a:gd name="T26" fmla="*/ 1974 w 3120"/>
              <a:gd name="T27" fmla="*/ 1318 h 2758"/>
              <a:gd name="T28" fmla="*/ 1751 w 3120"/>
              <a:gd name="T29" fmla="*/ 1150 h 2758"/>
              <a:gd name="T30" fmla="*/ 1725 w 3120"/>
              <a:gd name="T31" fmla="*/ 1123 h 2758"/>
              <a:gd name="T32" fmla="*/ 1698 w 3120"/>
              <a:gd name="T33" fmla="*/ 1105 h 2758"/>
              <a:gd name="T34" fmla="*/ 1663 w 3120"/>
              <a:gd name="T35" fmla="*/ 1061 h 2758"/>
              <a:gd name="T36" fmla="*/ 1645 w 3120"/>
              <a:gd name="T37" fmla="*/ 1025 h 2758"/>
              <a:gd name="T38" fmla="*/ 1618 w 3120"/>
              <a:gd name="T39" fmla="*/ 1007 h 2758"/>
              <a:gd name="T40" fmla="*/ 1574 w 3120"/>
              <a:gd name="T41" fmla="*/ 954 h 2758"/>
              <a:gd name="T42" fmla="*/ 1503 w 3120"/>
              <a:gd name="T43" fmla="*/ 732 h 2758"/>
              <a:gd name="T44" fmla="*/ 1378 w 3120"/>
              <a:gd name="T45" fmla="*/ 714 h 2758"/>
              <a:gd name="T46" fmla="*/ 1049 w 3120"/>
              <a:gd name="T47" fmla="*/ 652 h 2758"/>
              <a:gd name="T48" fmla="*/ 925 w 3120"/>
              <a:gd name="T49" fmla="*/ 590 h 2758"/>
              <a:gd name="T50" fmla="*/ 889 w 3120"/>
              <a:gd name="T51" fmla="*/ 563 h 2758"/>
              <a:gd name="T52" fmla="*/ 863 w 3120"/>
              <a:gd name="T53" fmla="*/ 554 h 2758"/>
              <a:gd name="T54" fmla="*/ 747 w 3120"/>
              <a:gd name="T55" fmla="*/ 465 h 2758"/>
              <a:gd name="T56" fmla="*/ 534 w 3120"/>
              <a:gd name="T57" fmla="*/ 394 h 2758"/>
              <a:gd name="T58" fmla="*/ 463 w 3120"/>
              <a:gd name="T59" fmla="*/ 350 h 2758"/>
              <a:gd name="T60" fmla="*/ 383 w 3120"/>
              <a:gd name="T61" fmla="*/ 323 h 2758"/>
              <a:gd name="T62" fmla="*/ 249 w 3120"/>
              <a:gd name="T63" fmla="*/ 243 h 2758"/>
              <a:gd name="T64" fmla="*/ 178 w 3120"/>
              <a:gd name="T65" fmla="*/ 198 h 2758"/>
              <a:gd name="T66" fmla="*/ 107 w 3120"/>
              <a:gd name="T67" fmla="*/ 118 h 2758"/>
              <a:gd name="T68" fmla="*/ 80 w 3120"/>
              <a:gd name="T69" fmla="*/ 65 h 2758"/>
              <a:gd name="T70" fmla="*/ 27 w 3120"/>
              <a:gd name="T71" fmla="*/ 30 h 2758"/>
              <a:gd name="T72" fmla="*/ 0 w 3120"/>
              <a:gd name="T73" fmla="*/ 3 h 2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120" h="2758">
                <a:moveTo>
                  <a:pt x="3120" y="2758"/>
                </a:moveTo>
                <a:cubicBezTo>
                  <a:pt x="3087" y="2725"/>
                  <a:pt x="3068" y="2713"/>
                  <a:pt x="3049" y="2678"/>
                </a:cubicBezTo>
                <a:cubicBezTo>
                  <a:pt x="2988" y="2568"/>
                  <a:pt x="2963" y="2442"/>
                  <a:pt x="2907" y="2332"/>
                </a:cubicBezTo>
                <a:cubicBezTo>
                  <a:pt x="2900" y="2298"/>
                  <a:pt x="2858" y="2190"/>
                  <a:pt x="2836" y="2163"/>
                </a:cubicBezTo>
                <a:cubicBezTo>
                  <a:pt x="2802" y="2121"/>
                  <a:pt x="2761" y="2103"/>
                  <a:pt x="2729" y="2065"/>
                </a:cubicBezTo>
                <a:cubicBezTo>
                  <a:pt x="2663" y="1986"/>
                  <a:pt x="2613" y="1896"/>
                  <a:pt x="2551" y="1816"/>
                </a:cubicBezTo>
                <a:cubicBezTo>
                  <a:pt x="2540" y="1802"/>
                  <a:pt x="2526" y="1793"/>
                  <a:pt x="2516" y="1781"/>
                </a:cubicBezTo>
                <a:cubicBezTo>
                  <a:pt x="2502" y="1764"/>
                  <a:pt x="2491" y="1745"/>
                  <a:pt x="2480" y="1727"/>
                </a:cubicBezTo>
                <a:cubicBezTo>
                  <a:pt x="2479" y="1725"/>
                  <a:pt x="2445" y="1674"/>
                  <a:pt x="2445" y="1674"/>
                </a:cubicBezTo>
                <a:cubicBezTo>
                  <a:pt x="2415" y="1654"/>
                  <a:pt x="2365" y="1603"/>
                  <a:pt x="2365" y="1603"/>
                </a:cubicBezTo>
                <a:cubicBezTo>
                  <a:pt x="2340" y="1528"/>
                  <a:pt x="2286" y="1527"/>
                  <a:pt x="2223" y="1496"/>
                </a:cubicBezTo>
                <a:cubicBezTo>
                  <a:pt x="2170" y="1469"/>
                  <a:pt x="2111" y="1454"/>
                  <a:pt x="2054" y="1443"/>
                </a:cubicBezTo>
                <a:cubicBezTo>
                  <a:pt x="2007" y="1407"/>
                  <a:pt x="2006" y="1415"/>
                  <a:pt x="1983" y="1345"/>
                </a:cubicBezTo>
                <a:cubicBezTo>
                  <a:pt x="1980" y="1336"/>
                  <a:pt x="1979" y="1325"/>
                  <a:pt x="1974" y="1318"/>
                </a:cubicBezTo>
                <a:cubicBezTo>
                  <a:pt x="1910" y="1240"/>
                  <a:pt x="1829" y="1208"/>
                  <a:pt x="1751" y="1150"/>
                </a:cubicBezTo>
                <a:cubicBezTo>
                  <a:pt x="1740" y="1142"/>
                  <a:pt x="1734" y="1131"/>
                  <a:pt x="1725" y="1123"/>
                </a:cubicBezTo>
                <a:cubicBezTo>
                  <a:pt x="1716" y="1115"/>
                  <a:pt x="1707" y="1111"/>
                  <a:pt x="1698" y="1105"/>
                </a:cubicBezTo>
                <a:cubicBezTo>
                  <a:pt x="1676" y="1039"/>
                  <a:pt x="1707" y="1114"/>
                  <a:pt x="1663" y="1061"/>
                </a:cubicBezTo>
                <a:cubicBezTo>
                  <a:pt x="1654" y="1050"/>
                  <a:pt x="1653" y="1035"/>
                  <a:pt x="1645" y="1025"/>
                </a:cubicBezTo>
                <a:cubicBezTo>
                  <a:pt x="1638" y="1016"/>
                  <a:pt x="1626" y="1013"/>
                  <a:pt x="1618" y="1007"/>
                </a:cubicBezTo>
                <a:cubicBezTo>
                  <a:pt x="1589" y="984"/>
                  <a:pt x="1592" y="982"/>
                  <a:pt x="1574" y="954"/>
                </a:cubicBezTo>
                <a:cubicBezTo>
                  <a:pt x="1562" y="908"/>
                  <a:pt x="1558" y="753"/>
                  <a:pt x="1503" y="732"/>
                </a:cubicBezTo>
                <a:cubicBezTo>
                  <a:pt x="1479" y="723"/>
                  <a:pt x="1388" y="715"/>
                  <a:pt x="1378" y="714"/>
                </a:cubicBezTo>
                <a:cubicBezTo>
                  <a:pt x="1270" y="686"/>
                  <a:pt x="1153" y="686"/>
                  <a:pt x="1049" y="652"/>
                </a:cubicBezTo>
                <a:cubicBezTo>
                  <a:pt x="956" y="589"/>
                  <a:pt x="1000" y="603"/>
                  <a:pt x="925" y="590"/>
                </a:cubicBezTo>
                <a:cubicBezTo>
                  <a:pt x="913" y="581"/>
                  <a:pt x="901" y="570"/>
                  <a:pt x="889" y="563"/>
                </a:cubicBezTo>
                <a:cubicBezTo>
                  <a:pt x="881" y="558"/>
                  <a:pt x="870" y="559"/>
                  <a:pt x="863" y="554"/>
                </a:cubicBezTo>
                <a:cubicBezTo>
                  <a:pt x="797" y="504"/>
                  <a:pt x="836" y="501"/>
                  <a:pt x="747" y="465"/>
                </a:cubicBezTo>
                <a:cubicBezTo>
                  <a:pt x="672" y="434"/>
                  <a:pt x="610" y="413"/>
                  <a:pt x="534" y="394"/>
                </a:cubicBezTo>
                <a:cubicBezTo>
                  <a:pt x="502" y="370"/>
                  <a:pt x="498" y="364"/>
                  <a:pt x="463" y="350"/>
                </a:cubicBezTo>
                <a:cubicBezTo>
                  <a:pt x="436" y="339"/>
                  <a:pt x="406" y="338"/>
                  <a:pt x="383" y="323"/>
                </a:cubicBezTo>
                <a:cubicBezTo>
                  <a:pt x="339" y="294"/>
                  <a:pt x="293" y="270"/>
                  <a:pt x="249" y="243"/>
                </a:cubicBezTo>
                <a:cubicBezTo>
                  <a:pt x="225" y="228"/>
                  <a:pt x="197" y="217"/>
                  <a:pt x="178" y="198"/>
                </a:cubicBezTo>
                <a:cubicBezTo>
                  <a:pt x="152" y="172"/>
                  <a:pt x="123" y="150"/>
                  <a:pt x="107" y="118"/>
                </a:cubicBezTo>
                <a:cubicBezTo>
                  <a:pt x="95" y="94"/>
                  <a:pt x="102" y="84"/>
                  <a:pt x="80" y="65"/>
                </a:cubicBezTo>
                <a:cubicBezTo>
                  <a:pt x="64" y="51"/>
                  <a:pt x="27" y="30"/>
                  <a:pt x="27" y="30"/>
                </a:cubicBezTo>
                <a:cubicBezTo>
                  <a:pt x="7" y="0"/>
                  <a:pt x="19" y="3"/>
                  <a:pt x="0" y="3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5030" name="Freeform 6"/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>
              <a:gd name="T0" fmla="*/ 0 w 1861"/>
              <a:gd name="T1" fmla="*/ 445 h 445"/>
              <a:gd name="T2" fmla="*/ 53 w 1861"/>
              <a:gd name="T3" fmla="*/ 418 h 445"/>
              <a:gd name="T4" fmla="*/ 71 w 1861"/>
              <a:gd name="T5" fmla="*/ 392 h 445"/>
              <a:gd name="T6" fmla="*/ 169 w 1861"/>
              <a:gd name="T7" fmla="*/ 374 h 445"/>
              <a:gd name="T8" fmla="*/ 373 w 1861"/>
              <a:gd name="T9" fmla="*/ 409 h 445"/>
              <a:gd name="T10" fmla="*/ 480 w 1861"/>
              <a:gd name="T11" fmla="*/ 400 h 445"/>
              <a:gd name="T12" fmla="*/ 542 w 1861"/>
              <a:gd name="T13" fmla="*/ 329 h 445"/>
              <a:gd name="T14" fmla="*/ 577 w 1861"/>
              <a:gd name="T15" fmla="*/ 187 h 445"/>
              <a:gd name="T16" fmla="*/ 604 w 1861"/>
              <a:gd name="T17" fmla="*/ 107 h 445"/>
              <a:gd name="T18" fmla="*/ 906 w 1861"/>
              <a:gd name="T19" fmla="*/ 0 h 445"/>
              <a:gd name="T20" fmla="*/ 1662 w 1861"/>
              <a:gd name="T21" fmla="*/ 27 h 445"/>
              <a:gd name="T22" fmla="*/ 1786 w 1861"/>
              <a:gd name="T23" fmla="*/ 45 h 445"/>
              <a:gd name="T24" fmla="*/ 1831 w 1861"/>
              <a:gd name="T25" fmla="*/ 5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山丘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28674" name="Picture 7" descr="eleva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370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0"/>
            <a:ext cx="4495800" cy="2971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香料贸易</a:t>
            </a:r>
            <a:br>
              <a:rPr lang="en-SG" altLang="zh-CN" sz="54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</a:br>
            <a:r>
              <a:rPr lang="zh-CN" altLang="en-US" sz="54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的路程</a:t>
            </a:r>
            <a:endParaRPr lang="en-US" sz="5400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68611" name="Picture 8" descr="5 Roa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46799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Neg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54102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harcoal" charset="0"/>
                <a:cs typeface="+mn-cs"/>
              </a:rPr>
              <a:t>59</a:t>
            </a:r>
          </a:p>
        </p:txBody>
      </p:sp>
      <p:sp>
        <p:nvSpPr>
          <p:cNvPr id="304139" name="Freeform 11"/>
          <p:cNvSpPr>
            <a:spLocks/>
          </p:cNvSpPr>
          <p:nvPr/>
        </p:nvSpPr>
        <p:spPr bwMode="auto">
          <a:xfrm>
            <a:off x="995363" y="4713288"/>
            <a:ext cx="2447925" cy="2344737"/>
          </a:xfrm>
          <a:custGeom>
            <a:avLst/>
            <a:gdLst>
              <a:gd name="T0" fmla="*/ 1542 w 1542"/>
              <a:gd name="T1" fmla="*/ 1477 h 1477"/>
              <a:gd name="T2" fmla="*/ 1468 w 1542"/>
              <a:gd name="T3" fmla="*/ 1361 h 1477"/>
              <a:gd name="T4" fmla="*/ 1361 w 1542"/>
              <a:gd name="T5" fmla="*/ 1279 h 1477"/>
              <a:gd name="T6" fmla="*/ 1336 w 1542"/>
              <a:gd name="T7" fmla="*/ 1262 h 1477"/>
              <a:gd name="T8" fmla="*/ 1286 w 1542"/>
              <a:gd name="T9" fmla="*/ 1246 h 1477"/>
              <a:gd name="T10" fmla="*/ 1155 w 1542"/>
              <a:gd name="T11" fmla="*/ 1188 h 1477"/>
              <a:gd name="T12" fmla="*/ 1130 w 1542"/>
              <a:gd name="T13" fmla="*/ 1130 h 1477"/>
              <a:gd name="T14" fmla="*/ 1047 w 1542"/>
              <a:gd name="T15" fmla="*/ 1048 h 1477"/>
              <a:gd name="T16" fmla="*/ 899 w 1542"/>
              <a:gd name="T17" fmla="*/ 924 h 1477"/>
              <a:gd name="T18" fmla="*/ 816 w 1542"/>
              <a:gd name="T19" fmla="*/ 949 h 1477"/>
              <a:gd name="T20" fmla="*/ 750 w 1542"/>
              <a:gd name="T21" fmla="*/ 941 h 1477"/>
              <a:gd name="T22" fmla="*/ 734 w 1542"/>
              <a:gd name="T23" fmla="*/ 916 h 1477"/>
              <a:gd name="T24" fmla="*/ 693 w 1542"/>
              <a:gd name="T25" fmla="*/ 883 h 1477"/>
              <a:gd name="T26" fmla="*/ 602 w 1542"/>
              <a:gd name="T27" fmla="*/ 908 h 1477"/>
              <a:gd name="T28" fmla="*/ 561 w 1542"/>
              <a:gd name="T29" fmla="*/ 899 h 1477"/>
              <a:gd name="T30" fmla="*/ 503 w 1542"/>
              <a:gd name="T31" fmla="*/ 776 h 1477"/>
              <a:gd name="T32" fmla="*/ 486 w 1542"/>
              <a:gd name="T33" fmla="*/ 734 h 1477"/>
              <a:gd name="T34" fmla="*/ 429 w 1542"/>
              <a:gd name="T35" fmla="*/ 718 h 1477"/>
              <a:gd name="T36" fmla="*/ 371 w 1542"/>
              <a:gd name="T37" fmla="*/ 660 h 1477"/>
              <a:gd name="T38" fmla="*/ 346 w 1542"/>
              <a:gd name="T39" fmla="*/ 644 h 1477"/>
              <a:gd name="T40" fmla="*/ 247 w 1542"/>
              <a:gd name="T41" fmla="*/ 545 h 1477"/>
              <a:gd name="T42" fmla="*/ 223 w 1542"/>
              <a:gd name="T43" fmla="*/ 471 h 1477"/>
              <a:gd name="T44" fmla="*/ 214 w 1542"/>
              <a:gd name="T45" fmla="*/ 446 h 1477"/>
              <a:gd name="T46" fmla="*/ 173 w 1542"/>
              <a:gd name="T47" fmla="*/ 306 h 1477"/>
              <a:gd name="T48" fmla="*/ 124 w 1542"/>
              <a:gd name="T49" fmla="*/ 157 h 1477"/>
              <a:gd name="T50" fmla="*/ 107 w 1542"/>
              <a:gd name="T51" fmla="*/ 141 h 1477"/>
              <a:gd name="T52" fmla="*/ 58 w 1542"/>
              <a:gd name="T53" fmla="*/ 66 h 1477"/>
              <a:gd name="T54" fmla="*/ 0 w 1542"/>
              <a:gd name="T55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42" h="1477">
                <a:moveTo>
                  <a:pt x="1542" y="1477"/>
                </a:moveTo>
                <a:cubicBezTo>
                  <a:pt x="1479" y="1457"/>
                  <a:pt x="1508" y="1403"/>
                  <a:pt x="1468" y="1361"/>
                </a:cubicBezTo>
                <a:cubicBezTo>
                  <a:pt x="1448" y="1302"/>
                  <a:pt x="1413" y="1291"/>
                  <a:pt x="1361" y="1279"/>
                </a:cubicBezTo>
                <a:cubicBezTo>
                  <a:pt x="1352" y="1273"/>
                  <a:pt x="1345" y="1266"/>
                  <a:pt x="1336" y="1262"/>
                </a:cubicBezTo>
                <a:cubicBezTo>
                  <a:pt x="1319" y="1254"/>
                  <a:pt x="1286" y="1246"/>
                  <a:pt x="1286" y="1246"/>
                </a:cubicBezTo>
                <a:cubicBezTo>
                  <a:pt x="1247" y="1204"/>
                  <a:pt x="1209" y="1196"/>
                  <a:pt x="1155" y="1188"/>
                </a:cubicBezTo>
                <a:cubicBezTo>
                  <a:pt x="1110" y="1122"/>
                  <a:pt x="1164" y="1207"/>
                  <a:pt x="1130" y="1130"/>
                </a:cubicBezTo>
                <a:cubicBezTo>
                  <a:pt x="1113" y="1093"/>
                  <a:pt x="1068" y="1081"/>
                  <a:pt x="1047" y="1048"/>
                </a:cubicBezTo>
                <a:cubicBezTo>
                  <a:pt x="1008" y="989"/>
                  <a:pt x="967" y="945"/>
                  <a:pt x="899" y="924"/>
                </a:cubicBezTo>
                <a:cubicBezTo>
                  <a:pt x="870" y="930"/>
                  <a:pt x="843" y="940"/>
                  <a:pt x="816" y="949"/>
                </a:cubicBezTo>
                <a:cubicBezTo>
                  <a:pt x="794" y="946"/>
                  <a:pt x="770" y="949"/>
                  <a:pt x="750" y="941"/>
                </a:cubicBezTo>
                <a:cubicBezTo>
                  <a:pt x="740" y="937"/>
                  <a:pt x="740" y="923"/>
                  <a:pt x="734" y="916"/>
                </a:cubicBezTo>
                <a:cubicBezTo>
                  <a:pt x="720" y="899"/>
                  <a:pt x="710" y="894"/>
                  <a:pt x="693" y="883"/>
                </a:cubicBezTo>
                <a:cubicBezTo>
                  <a:pt x="662" y="890"/>
                  <a:pt x="632" y="899"/>
                  <a:pt x="602" y="908"/>
                </a:cubicBezTo>
                <a:cubicBezTo>
                  <a:pt x="588" y="905"/>
                  <a:pt x="573" y="905"/>
                  <a:pt x="561" y="899"/>
                </a:cubicBezTo>
                <a:cubicBezTo>
                  <a:pt x="549" y="892"/>
                  <a:pt x="514" y="798"/>
                  <a:pt x="503" y="776"/>
                </a:cubicBezTo>
                <a:cubicBezTo>
                  <a:pt x="496" y="762"/>
                  <a:pt x="497" y="743"/>
                  <a:pt x="486" y="734"/>
                </a:cubicBezTo>
                <a:cubicBezTo>
                  <a:pt x="470" y="721"/>
                  <a:pt x="448" y="723"/>
                  <a:pt x="429" y="718"/>
                </a:cubicBezTo>
                <a:cubicBezTo>
                  <a:pt x="397" y="696"/>
                  <a:pt x="395" y="684"/>
                  <a:pt x="371" y="660"/>
                </a:cubicBezTo>
                <a:cubicBezTo>
                  <a:pt x="364" y="653"/>
                  <a:pt x="353" y="650"/>
                  <a:pt x="346" y="644"/>
                </a:cubicBezTo>
                <a:cubicBezTo>
                  <a:pt x="310" y="615"/>
                  <a:pt x="280" y="576"/>
                  <a:pt x="247" y="545"/>
                </a:cubicBezTo>
                <a:cubicBezTo>
                  <a:pt x="242" y="529"/>
                  <a:pt x="229" y="491"/>
                  <a:pt x="223" y="471"/>
                </a:cubicBezTo>
                <a:cubicBezTo>
                  <a:pt x="220" y="462"/>
                  <a:pt x="214" y="446"/>
                  <a:pt x="214" y="446"/>
                </a:cubicBezTo>
                <a:cubicBezTo>
                  <a:pt x="208" y="395"/>
                  <a:pt x="211" y="342"/>
                  <a:pt x="173" y="306"/>
                </a:cubicBezTo>
                <a:cubicBezTo>
                  <a:pt x="157" y="257"/>
                  <a:pt x="152" y="199"/>
                  <a:pt x="124" y="157"/>
                </a:cubicBezTo>
                <a:cubicBezTo>
                  <a:pt x="119" y="150"/>
                  <a:pt x="111" y="147"/>
                  <a:pt x="107" y="141"/>
                </a:cubicBezTo>
                <a:cubicBezTo>
                  <a:pt x="88" y="117"/>
                  <a:pt x="79" y="86"/>
                  <a:pt x="58" y="66"/>
                </a:cubicBezTo>
                <a:cubicBezTo>
                  <a:pt x="36" y="45"/>
                  <a:pt x="12" y="26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754BA-0005-A546-9ADF-465D41AFBA6F}"/>
              </a:ext>
            </a:extLst>
          </p:cNvPr>
          <p:cNvSpPr txBox="1"/>
          <p:nvPr/>
        </p:nvSpPr>
        <p:spPr>
          <a:xfrm>
            <a:off x="21096" y="2994928"/>
            <a:ext cx="1350504" cy="12464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SG" sz="25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巴勒斯坦</a:t>
            </a:r>
            <a:r>
              <a:rPr lang="zh-CN" altLang="en-US" sz="25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的陆路</a:t>
            </a:r>
            <a:endParaRPr lang="en-US" sz="2500" b="1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9" descr="Sheep in the Ne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0896600" cy="691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kern="1200" dirty="0">
                <a:solidFill>
                  <a:schemeClr val="bg2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南地遭遇荒凉</a:t>
            </a:r>
            <a:br>
              <a:rPr lang="en-SG" altLang="zh-CN" kern="1200" dirty="0">
                <a:solidFill>
                  <a:schemeClr val="bg2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kern="1200" dirty="0">
                <a:solidFill>
                  <a:schemeClr val="bg2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但现在有羊群在那里</a:t>
            </a:r>
            <a:endParaRPr lang="en-US" sz="9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304800"/>
            <a:ext cx="3962400" cy="3276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南地在</a:t>
            </a:r>
            <a:br>
              <a:rPr lang="en-SG" altLang="zh-CN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</a:b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开花！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05672" y="3657600"/>
            <a:ext cx="4114800" cy="2971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以色列在南地大量的努力开发水利，分配农作物给当地人口</a:t>
            </a:r>
            <a:endParaRPr lang="en-US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2707" name="Picture 5" descr="NegevBloom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74756" name="Picture 3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7" name="Picture 4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979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581400" cy="24384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你要如何征服堡垒？！</a:t>
            </a:r>
            <a:endParaRPr lang="en-US" sz="9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Charcoal" charset="0"/>
                <a:cs typeface="+mn-cs"/>
              </a:rPr>
              <a:t>68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76804" name="Picture 3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4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251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马萨他</a:t>
            </a:r>
            <a:endParaRPr lang="en-US" dirty="0">
              <a:cs typeface="+mj-cs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>
                <a:latin typeface="Arial" charset="0"/>
                <a:cs typeface="+mn-cs"/>
              </a:rPr>
              <a:t>68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228600"/>
            <a:ext cx="5029200" cy="1143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b="1" u="sng">
                <a:latin typeface="AR PL KaitiM GB" charset="0"/>
                <a:ea typeface="ＭＳ Ｐゴシック" charset="0"/>
                <a:cs typeface="AR PL KaitiM GB" charset="0"/>
              </a:rPr>
              <a:t>马萨他</a:t>
            </a:r>
            <a:r>
              <a:rPr lang="ja-JP" altLang="en-US" b="1">
                <a:latin typeface="AR PL KaitiM GB" charset="0"/>
                <a:ea typeface="ＭＳ Ｐゴシック" charset="0"/>
                <a:cs typeface="AR PL KaitiM GB" charset="0"/>
              </a:rPr>
              <a:t>皇宫北部</a:t>
            </a:r>
            <a:endParaRPr lang="en-US" b="1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46083" name="Picture 3" descr="Remains of Herods Pa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 flipH="1">
            <a:off x="2549525" y="0"/>
            <a:ext cx="152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46090" name="Group 10"/>
          <p:cNvGrpSpPr>
            <a:grpSpLocks/>
          </p:cNvGrpSpPr>
          <p:nvPr/>
        </p:nvGrpSpPr>
        <p:grpSpPr bwMode="auto">
          <a:xfrm>
            <a:off x="0" y="0"/>
            <a:ext cx="3962400" cy="3962400"/>
            <a:chOff x="0" y="0"/>
            <a:chExt cx="2287" cy="2880"/>
          </a:xfrm>
        </p:grpSpPr>
        <p:pic>
          <p:nvPicPr>
            <p:cNvPr id="46086" name="Picture 6" descr="Masada Palce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 rot="5400000" flipH="1">
              <a:off x="1248" y="-672"/>
              <a:ext cx="336" cy="1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8620125" y="0"/>
            <a:ext cx="527709" cy="46166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67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4450" y="868363"/>
            <a:ext cx="140335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A5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洗澡屋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A5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400" u="sng">
                <a:latin typeface="AR PL KaitiM GB" charset="0"/>
                <a:ea typeface="ＭＳ Ｐゴシック" charset="0"/>
                <a:cs typeface="AR PL KaitiM GB" charset="0"/>
              </a:rPr>
              <a:t>希律</a:t>
            </a:r>
            <a:r>
              <a:rPr lang="ja-JP" altLang="en-US" sz="5400">
                <a:latin typeface="AR PL KaitiM GB" charset="0"/>
                <a:ea typeface="ＭＳ Ｐゴシック" charset="0"/>
                <a:cs typeface="AR PL KaitiM GB" charset="0"/>
              </a:rPr>
              <a:t>在</a:t>
            </a:r>
            <a:r>
              <a:rPr lang="ja-JP" altLang="en-US" sz="5400" u="sng">
                <a:latin typeface="AR PL KaitiM GB" charset="0"/>
                <a:ea typeface="ＭＳ Ｐゴシック" charset="0"/>
                <a:cs typeface="AR PL KaitiM GB" charset="0"/>
              </a:rPr>
              <a:t>马萨他</a:t>
            </a:r>
            <a:r>
              <a:rPr lang="ja-JP" altLang="en-US" sz="5400">
                <a:latin typeface="AR PL KaitiM GB" charset="0"/>
                <a:ea typeface="ＭＳ Ｐゴシック" charset="0"/>
                <a:cs typeface="AR PL KaitiM GB" charset="0"/>
              </a:rPr>
              <a:t>北部的宫殿</a:t>
            </a:r>
            <a:endParaRPr lang="en-US" sz="5400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02754" name="Picture 4" descr="Remains of Herods Pa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NPala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5877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erodspalac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148013"/>
            <a:ext cx="352583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AutoShape 7"/>
          <p:cNvSpPr>
            <a:spLocks noChangeArrowheads="1"/>
          </p:cNvSpPr>
          <p:nvPr/>
        </p:nvSpPr>
        <p:spPr bwMode="auto">
          <a:xfrm rot="9505454">
            <a:off x="1371600" y="1981200"/>
            <a:ext cx="838200" cy="685800"/>
          </a:xfrm>
          <a:prstGeom prst="leftArrow">
            <a:avLst>
              <a:gd name="adj1" fmla="val 46759"/>
              <a:gd name="adj2" fmla="val 42359"/>
            </a:avLst>
          </a:prstGeom>
          <a:solidFill>
            <a:srgbClr val="3366FF"/>
          </a:solidFill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 rot="-1201325">
            <a:off x="1295400" y="213360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死海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4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3581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6600" b="1" u="sng">
                <a:latin typeface="AR PL KaitiM GB" charset="0"/>
                <a:ea typeface="ＭＳ Ｐゴシック" charset="0"/>
                <a:cs typeface="AR PL KaitiM GB" charset="0"/>
              </a:rPr>
              <a:t>马萨他</a:t>
            </a:r>
            <a:br>
              <a:rPr lang="en-US" altLang="ja-JP" sz="6600" b="1" u="sng"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lang="ja-JP" altLang="en-US" sz="4400" b="1">
                <a:solidFill>
                  <a:srgbClr val="FFA54B"/>
                </a:solidFill>
                <a:latin typeface="AR PL KaitiM GB" charset="0"/>
                <a:ea typeface="ＭＳ Ｐゴシック" charset="0"/>
                <a:cs typeface="AR PL KaitiM GB" charset="0"/>
              </a:rPr>
              <a:t>洗澡屋</a:t>
            </a:r>
            <a:endParaRPr lang="en-US" sz="4400" b="1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048000"/>
            <a:ext cx="2819400" cy="2971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1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当你的部队拼命帮你打仗时，自己却过着奢侈的生活</a:t>
            </a:r>
            <a:r>
              <a:rPr lang="en-US" altLang="ja-JP" b="1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!!</a:t>
            </a:r>
            <a:endParaRPr lang="en-US" b="1" dirty="0">
              <a:solidFill>
                <a:srgbClr val="FFFFFF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86723" name="Picture 4" descr="Masada Bath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314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140450" y="6540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更衣室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648200" y="19494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温暖室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962400" y="50165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热室与浴室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7162800" y="1981200"/>
            <a:ext cx="2286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930650" y="60325"/>
            <a:ext cx="1708150" cy="396875"/>
          </a:xfrm>
          <a:prstGeom prst="rect">
            <a:avLst/>
          </a:prstGeom>
          <a:solidFill>
            <a:srgbClr val="FFCC00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sng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希律私人澡堂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981450" y="3124200"/>
            <a:ext cx="2012950" cy="641350"/>
          </a:xfrm>
          <a:prstGeom prst="rect">
            <a:avLst/>
          </a:prstGeom>
          <a:solidFill>
            <a:srgbClr val="FFCC00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sng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公共澡堂</a:t>
            </a:r>
            <a:endParaRPr kumimoji="0" lang="en-US" altLang="ja-JP" sz="2000" b="1" i="0" u="sng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用来招待希律的贵宾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4724400" y="43878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更衣室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4953000" y="62928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冷澡室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V="1">
            <a:off x="5638800" y="6477000"/>
            <a:ext cx="30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 flipV="1">
            <a:off x="6705600" y="6019800"/>
            <a:ext cx="22860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6724650" y="403860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热室与浴室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8502650" y="45720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烧炭室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 flipV="1">
            <a:off x="8305800" y="4724400"/>
            <a:ext cx="304800" cy="76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838200" y="6477000"/>
            <a:ext cx="2622550" cy="336550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用来热房间，地面的陶瓷管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V="1">
            <a:off x="3429000" y="6477000"/>
            <a:ext cx="762000" cy="152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7848600" y="0"/>
            <a:ext cx="1295400" cy="3352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84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7924800" y="5943600"/>
            <a:ext cx="12192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6553200" y="2438400"/>
            <a:ext cx="1219200" cy="609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867400" y="1933575"/>
            <a:ext cx="1403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下去洗冷澡室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的阶梯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3962400" y="2438400"/>
            <a:ext cx="1219200" cy="609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6629400" y="6400800"/>
            <a:ext cx="1219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6858000" y="61404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温暖室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5226050" y="2514600"/>
            <a:ext cx="260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5607050" y="2895600"/>
            <a:ext cx="260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6292850" y="26971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7753350" y="2133600"/>
            <a:ext cx="11620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sng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洗澡器</a:t>
            </a:r>
            <a:r>
              <a:rPr kumimoji="0" lang="en-US" altLang="ja-JP" sz="1400" b="1" i="0" u="sng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1. 勺子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2. 抓皮勾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3. </a:t>
            </a: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按摩油囊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6477000" y="2667000"/>
            <a:ext cx="1295400" cy="76200"/>
          </a:xfrm>
          <a:prstGeom prst="line">
            <a:avLst/>
          </a:prstGeom>
          <a:noFill/>
          <a:ln w="28575">
            <a:solidFill>
              <a:srgbClr val="FFAE0B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7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495800"/>
            <a:ext cx="3048000" cy="2011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cs typeface="+mj-cs"/>
              </a:rPr>
              <a:t>坡道中的坡道</a:t>
            </a:r>
            <a:endParaRPr lang="en-US" sz="4000" dirty="0">
              <a:cs typeface="+mj-cs"/>
            </a:endParaRPr>
          </a:p>
        </p:txBody>
      </p:sp>
      <p:pic>
        <p:nvPicPr>
          <p:cNvPr id="84994" name="Picture 3" descr="Masa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4" descr="Masa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1676400"/>
            <a:ext cx="4227512" cy="51816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Masad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215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68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chemeClr val="bg1"/>
                </a:solidFill>
                <a:effectLst/>
                <a:latin typeface="Arial" charset="0"/>
                <a:cs typeface="+mj-cs"/>
              </a:rPr>
              <a:t>The Fall of Masada (</a:t>
            </a:r>
            <a:r>
              <a:rPr lang="en-US" sz="2800">
                <a:solidFill>
                  <a:schemeClr val="bg1"/>
                </a:solidFill>
                <a:effectLst/>
                <a:latin typeface="Arial" charset="0"/>
                <a:cs typeface="+mj-cs"/>
              </a:rPr>
              <a:t>AD</a:t>
            </a:r>
            <a:r>
              <a:rPr lang="en-US" sz="3200">
                <a:solidFill>
                  <a:schemeClr val="bg1"/>
                </a:solidFill>
                <a:effectLst/>
                <a:latin typeface="Arial" charset="0"/>
                <a:cs typeface="+mj-cs"/>
              </a:rPr>
              <a:t> 73)</a:t>
            </a:r>
            <a:endParaRPr lang="en-US">
              <a:cs typeface="+mj-cs"/>
            </a:endParaRPr>
          </a:p>
        </p:txBody>
      </p:sp>
      <p:pic>
        <p:nvPicPr>
          <p:cNvPr id="87042" name="Picture 3" descr="Masada Sie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0838"/>
            <a:ext cx="105267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 descr="Masada Sie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0675"/>
            <a:ext cx="327660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0" y="-533400"/>
            <a:ext cx="12649200" cy="4114800"/>
            <a:chOff x="-384" y="-336"/>
            <a:chExt cx="7968" cy="2592"/>
          </a:xfrm>
        </p:grpSpPr>
        <p:sp>
          <p:nvSpPr>
            <p:cNvPr id="293894" name="AutoShape 6"/>
            <p:cNvSpPr>
              <a:spLocks noChangeArrowheads="1"/>
            </p:cNvSpPr>
            <p:nvPr/>
          </p:nvSpPr>
          <p:spPr bwMode="auto">
            <a:xfrm flipV="1">
              <a:off x="-384" y="-240"/>
              <a:ext cx="2352" cy="2496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3895" name="AutoShape 7"/>
            <p:cNvSpPr>
              <a:spLocks noChangeArrowheads="1"/>
            </p:cNvSpPr>
            <p:nvPr/>
          </p:nvSpPr>
          <p:spPr bwMode="auto">
            <a:xfrm>
              <a:off x="768" y="-336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3896" name="AutoShape 8"/>
            <p:cNvSpPr>
              <a:spLocks noChangeArrowheads="1"/>
            </p:cNvSpPr>
            <p:nvPr/>
          </p:nvSpPr>
          <p:spPr bwMode="auto">
            <a:xfrm>
              <a:off x="4512" y="-240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87045" name="Group 9"/>
          <p:cNvGrpSpPr>
            <a:grpSpLocks/>
          </p:cNvGrpSpPr>
          <p:nvPr/>
        </p:nvGrpSpPr>
        <p:grpSpPr bwMode="auto">
          <a:xfrm>
            <a:off x="0" y="-152400"/>
            <a:ext cx="7543800" cy="1143000"/>
            <a:chOff x="0" y="-384"/>
            <a:chExt cx="4752" cy="720"/>
          </a:xfrm>
        </p:grpSpPr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0" y="-384"/>
              <a:ext cx="4752" cy="72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0000">
                    <a:gamma/>
                    <a:shade val="11373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3899" name="Text Box 11"/>
            <p:cNvSpPr txBox="1">
              <a:spLocks noChangeArrowheads="1"/>
            </p:cNvSpPr>
            <p:nvPr/>
          </p:nvSpPr>
          <p:spPr bwMode="auto">
            <a:xfrm>
              <a:off x="336" y="-192"/>
              <a:ext cx="4080" cy="3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spcBef>
                  <a:spcPct val="0"/>
                </a:spcBef>
                <a:defRPr/>
              </a:pPr>
              <a:r>
                <a:rPr lang="zh-CN" altLang="en-US" sz="3200" b="1">
                  <a:solidFill>
                    <a:schemeClr val="bg1"/>
                  </a:solidFill>
                  <a:latin typeface="Arial" charset="0"/>
                  <a:cs typeface="+mn-cs"/>
                </a:rPr>
                <a:t>马萨他被罗马军队攻陷</a:t>
              </a:r>
              <a:r>
                <a:rPr lang="en-US" altLang="zh-CN" sz="3200" b="1">
                  <a:solidFill>
                    <a:schemeClr val="bg1"/>
                  </a:solidFill>
                  <a:latin typeface="Arial" charset="0"/>
                  <a:cs typeface="+mn-cs"/>
                </a:rPr>
                <a:t>(</a:t>
              </a:r>
              <a:r>
                <a:rPr lang="zh-CN" altLang="en-US" sz="3200" b="1">
                  <a:solidFill>
                    <a:schemeClr val="bg1"/>
                  </a:solidFill>
                  <a:latin typeface="Arial" charset="0"/>
                  <a:cs typeface="+mn-cs"/>
                </a:rPr>
                <a:t>主后</a:t>
              </a:r>
              <a:r>
                <a:rPr lang="en-US" altLang="zh-CN" sz="3200" b="1">
                  <a:solidFill>
                    <a:schemeClr val="bg1"/>
                  </a:solidFill>
                  <a:latin typeface="Arial" charset="0"/>
                  <a:cs typeface="+mn-cs"/>
                </a:rPr>
                <a:t>73</a:t>
              </a:r>
              <a:r>
                <a:rPr lang="zh-CN" altLang="en-US" sz="3200" b="1">
                  <a:solidFill>
                    <a:schemeClr val="bg1"/>
                  </a:solidFill>
                  <a:latin typeface="Arial" charset="0"/>
                  <a:cs typeface="+mn-cs"/>
                </a:rPr>
                <a:t>年</a:t>
              </a:r>
              <a:r>
                <a:rPr lang="en-US" altLang="zh-CN" sz="3200" b="1">
                  <a:solidFill>
                    <a:schemeClr val="bg1"/>
                  </a:solidFill>
                  <a:latin typeface="Arial" charset="0"/>
                  <a:cs typeface="+mn-cs"/>
                </a:rPr>
                <a:t>)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东</a:t>
            </a:r>
            <a:r>
              <a:rPr lang="en-US" altLang="zh-CN" dirty="0">
                <a:cs typeface="+mj-cs"/>
              </a:rPr>
              <a:t>-</a:t>
            </a:r>
            <a:r>
              <a:rPr lang="zh-CN" altLang="en-US" dirty="0">
                <a:cs typeface="+mj-cs"/>
              </a:rPr>
              <a:t>西 海拔</a:t>
            </a:r>
            <a:endParaRPr lang="en-US" dirty="0">
              <a:cs typeface="+mj-cs"/>
            </a:endParaRPr>
          </a:p>
        </p:txBody>
      </p:sp>
      <p:pic>
        <p:nvPicPr>
          <p:cNvPr id="16386" name="Picture 4" descr="Cross Section Isra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harcoal" charset="0"/>
                <a:cs typeface="+mn-cs"/>
              </a:rPr>
              <a:t>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AA50D-3F54-884F-A65D-87FFF727307E}"/>
              </a:ext>
            </a:extLst>
          </p:cNvPr>
          <p:cNvSpPr txBox="1"/>
          <p:nvPr/>
        </p:nvSpPr>
        <p:spPr>
          <a:xfrm>
            <a:off x="3707904" y="1065183"/>
            <a:ext cx="1008112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加密山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B0850-FCFE-C849-8B50-DD57C985B02B}"/>
              </a:ext>
            </a:extLst>
          </p:cNvPr>
          <p:cNvSpPr txBox="1"/>
          <p:nvPr/>
        </p:nvSpPr>
        <p:spPr>
          <a:xfrm>
            <a:off x="4427984" y="1462058"/>
            <a:ext cx="1224136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耶斯列谷</a:t>
            </a:r>
            <a:endParaRPr lang="en-US" sz="54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28B64-54E5-DB44-B1BA-52AC3B6D84B0}"/>
              </a:ext>
            </a:extLst>
          </p:cNvPr>
          <p:cNvSpPr txBox="1"/>
          <p:nvPr/>
        </p:nvSpPr>
        <p:spPr>
          <a:xfrm>
            <a:off x="5292080" y="1089977"/>
            <a:ext cx="1008112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SG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拿撒</a:t>
            </a: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勒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902D8-3F29-A444-BB49-CB0F6C5D06DA}"/>
              </a:ext>
            </a:extLst>
          </p:cNvPr>
          <p:cNvSpPr txBox="1"/>
          <p:nvPr/>
        </p:nvSpPr>
        <p:spPr>
          <a:xfrm>
            <a:off x="5770173" y="1412776"/>
            <a:ext cx="1394115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塔博尔山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FF50C-CF50-3748-BB98-34D669F61BB3}"/>
              </a:ext>
            </a:extLst>
          </p:cNvPr>
          <p:cNvSpPr txBox="1"/>
          <p:nvPr/>
        </p:nvSpPr>
        <p:spPr>
          <a:xfrm>
            <a:off x="6713984" y="1065183"/>
            <a:ext cx="1242392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加利利海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EDDC6-019F-8247-8726-B75C199161AC}"/>
              </a:ext>
            </a:extLst>
          </p:cNvPr>
          <p:cNvSpPr txBox="1"/>
          <p:nvPr/>
        </p:nvSpPr>
        <p:spPr>
          <a:xfrm>
            <a:off x="7438904" y="1444714"/>
            <a:ext cx="1516378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雅穆河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F158C-7ED3-F14F-AA44-65323AAFA2B9}"/>
              </a:ext>
            </a:extLst>
          </p:cNvPr>
          <p:cNvSpPr txBox="1"/>
          <p:nvPr/>
        </p:nvSpPr>
        <p:spPr>
          <a:xfrm>
            <a:off x="7520118" y="2996952"/>
            <a:ext cx="1516378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雅博河 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076AB-1E97-194A-B7DA-84DC4E856A78}"/>
              </a:ext>
            </a:extLst>
          </p:cNvPr>
          <p:cNvSpPr txBox="1"/>
          <p:nvPr/>
        </p:nvSpPr>
        <p:spPr>
          <a:xfrm>
            <a:off x="6300192" y="3197007"/>
            <a:ext cx="1375714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约旦河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36608-094C-884F-B199-F455CD037A35}"/>
              </a:ext>
            </a:extLst>
          </p:cNvPr>
          <p:cNvSpPr txBox="1"/>
          <p:nvPr/>
        </p:nvSpPr>
        <p:spPr>
          <a:xfrm>
            <a:off x="4964263" y="2920473"/>
            <a:ext cx="1375714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示剑</a:t>
            </a:r>
            <a:endParaRPr lang="en-SG" altLang="zh-CN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6D69FC-ECDD-EA4E-A52D-7F874691626F}"/>
              </a:ext>
            </a:extLst>
          </p:cNvPr>
          <p:cNvSpPr txBox="1"/>
          <p:nvPr/>
        </p:nvSpPr>
        <p:spPr>
          <a:xfrm>
            <a:off x="4334408" y="3230766"/>
            <a:ext cx="1375714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以巴路山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2CA99-4459-854D-90E2-01AF5E000A7A}"/>
              </a:ext>
            </a:extLst>
          </p:cNvPr>
          <p:cNvSpPr txBox="1"/>
          <p:nvPr/>
        </p:nvSpPr>
        <p:spPr>
          <a:xfrm>
            <a:off x="1379132" y="4757082"/>
            <a:ext cx="1248652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沿海平原</a:t>
            </a:r>
            <a:endParaRPr lang="en-US" sz="54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E1889-5424-794F-93FD-33ACEC61B894}"/>
              </a:ext>
            </a:extLst>
          </p:cNvPr>
          <p:cNvSpPr txBox="1"/>
          <p:nvPr/>
        </p:nvSpPr>
        <p:spPr>
          <a:xfrm>
            <a:off x="2948901" y="5044383"/>
            <a:ext cx="1631668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示非拉低原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08A849-CF67-C041-9C3B-4BF0B9C1E72F}"/>
              </a:ext>
            </a:extLst>
          </p:cNvPr>
          <p:cNvSpPr txBox="1"/>
          <p:nvPr/>
        </p:nvSpPr>
        <p:spPr>
          <a:xfrm>
            <a:off x="4317117" y="4680686"/>
            <a:ext cx="1631668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希伯仑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225AE0-68F2-CC4E-9CE0-FEAED7A3161B}"/>
              </a:ext>
            </a:extLst>
          </p:cNvPr>
          <p:cNvSpPr txBox="1"/>
          <p:nvPr/>
        </p:nvSpPr>
        <p:spPr>
          <a:xfrm>
            <a:off x="6262867" y="5072892"/>
            <a:ext cx="826528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死海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5FC08-C412-574A-8626-43BC4439A8CC}"/>
              </a:ext>
            </a:extLst>
          </p:cNvPr>
          <p:cNvSpPr txBox="1"/>
          <p:nvPr/>
        </p:nvSpPr>
        <p:spPr>
          <a:xfrm>
            <a:off x="6988049" y="4749245"/>
            <a:ext cx="1290776" cy="400110"/>
          </a:xfrm>
          <a:prstGeom prst="rect">
            <a:avLst/>
          </a:prstGeom>
          <a:solidFill>
            <a:srgbClr val="FFFBE5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亚嫩河</a:t>
            </a:r>
            <a:endParaRPr lang="en-US" sz="2000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3" descr="Ba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2300"/>
            <a:ext cx="49561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6690717" y="1321227"/>
            <a:ext cx="1538883" cy="440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/>
                <a:cs typeface="+mj-cs"/>
              </a:rPr>
              <a:t>罗马帝国有个</a:t>
            </a:r>
            <a:endParaRPr kumimoji="0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/>
                <a:cs typeface="+mj-cs"/>
              </a:rPr>
              <a:t>   </a:t>
            </a: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/>
                <a:cs typeface="+mj-cs"/>
              </a:rPr>
              <a:t>很凶猛的军部队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/>
              <a:cs typeface="+mj-cs"/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3200400" y="609600"/>
            <a:ext cx="1981200" cy="366713"/>
          </a:xfrm>
          <a:prstGeom prst="rect">
            <a:avLst/>
          </a:prstGeom>
          <a:solidFill>
            <a:srgbClr val="B9D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军营生涯周刊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19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4876800" cy="1173163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>
                <a:latin typeface="Arial" charset="0"/>
                <a:ea typeface="ＭＳ Ｐゴシック" charset="0"/>
                <a:cs typeface="AR PL KaitiM GB" charset="0"/>
              </a:rPr>
              <a:t>“</a:t>
            </a:r>
            <a:r>
              <a:rPr lang="ja-JP" altLang="en-US">
                <a:latin typeface="AR PL KaitiM GB" charset="0"/>
                <a:ea typeface="ＭＳ Ｐゴシック" charset="0"/>
                <a:cs typeface="AR PL KaitiM GB" charset="0"/>
              </a:rPr>
              <a:t>绝对不重复</a:t>
            </a:r>
            <a:r>
              <a:rPr lang="en-US" altLang="ja-JP">
                <a:latin typeface="AR PL KaitiM GB" charset="0"/>
                <a:ea typeface="ＭＳ Ｐゴシック" charset="0"/>
                <a:cs typeface="AR PL KaitiM GB" charset="0"/>
              </a:rPr>
              <a:t>!</a:t>
            </a:r>
            <a:r>
              <a:rPr lang="ja-JP" altLang="en-US">
                <a:latin typeface="Arial" charset="0"/>
                <a:ea typeface="ＭＳ Ｐゴシック" charset="0"/>
                <a:cs typeface="AR PL KaitiM GB" charset="0"/>
              </a:rPr>
              <a:t>”</a:t>
            </a:r>
            <a:endParaRPr lang="en-US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73734" name="Picture 6" descr="Luke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52451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Arm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7" descr="Luke0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6138"/>
            <a:ext cx="33528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Arm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Luke000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6225"/>
            <a:ext cx="2286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7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3573463"/>
            <a:ext cx="480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在教会历史上最重要的文学发现</a:t>
            </a:r>
            <a:endParaRPr kumimoji="0" lang="en-US" altLang="zh-TW" sz="4800" b="1" i="1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3200" y="228600"/>
            <a:ext cx="6781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7200">
                <a:latin typeface="Garamond" charset="0"/>
                <a:ea typeface="新細明體" charset="0"/>
                <a:cs typeface="新細明體" charset="0"/>
              </a:rPr>
              <a:t>死海古卷</a:t>
            </a:r>
          </a:p>
        </p:txBody>
      </p:sp>
    </p:spTree>
    <p:extLst>
      <p:ext uri="{BB962C8B-B14F-4D97-AF65-F5344CB8AC3E}">
        <p14:creationId xmlns:p14="http://schemas.microsoft.com/office/powerpoint/2010/main" val="308813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0">
                <a:latin typeface="Garamond" charset="0"/>
                <a:ea typeface="SimSun" charset="0"/>
                <a:cs typeface="SimSun" charset="0"/>
              </a:rPr>
              <a:t>死海的位置</a:t>
            </a:r>
            <a:endParaRPr lang="zh-TW" altLang="en-US" sz="5400" b="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52738"/>
            <a:ext cx="3159125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    </a:t>
            </a: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大海</a:t>
            </a:r>
            <a:endParaRPr kumimoji="0" lang="zh-TW" altLang="en-US" sz="48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加利利海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约旦河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盐海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+mn-cs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215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公里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(135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哩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19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ea typeface="SimSun" charset="0"/>
                <a:cs typeface="SimSun" charset="0"/>
              </a:rPr>
              <a:t>南北的高度分隔</a:t>
            </a:r>
            <a:endParaRPr lang="zh-TW" altLang="en-US" b="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132138" y="3644900"/>
            <a:ext cx="2209800" cy="143192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约旦的纵谷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>
                <a:latin typeface="Arial" charset="0"/>
              </a:rPr>
              <a:t>耶稣受洗之地</a:t>
            </a:r>
            <a:endParaRPr lang="zh-TW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06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约旦纵谷</a:t>
            </a:r>
            <a:endParaRPr lang="zh-TW" altLang="en-US" sz="6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sz="4400" b="1">
                <a:latin typeface="Garamond" charset="0"/>
                <a:ea typeface="SimSun" charset="0"/>
                <a:cs typeface="SimSun" charset="0"/>
              </a:rPr>
              <a:t>很深的漥地</a:t>
            </a:r>
            <a:endParaRPr lang="zh-TW" altLang="en-US" sz="44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491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从犹大的旷野俯视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06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从高地观看</a:t>
            </a:r>
            <a:endParaRPr lang="zh-TW" altLang="en-US" sz="6600" dirty="0">
              <a:solidFill>
                <a:srgbClr val="000000"/>
              </a:solidFill>
              <a:effectLst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44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92725" y="333375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在地球上最低的地点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(-394 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公尺 </a:t>
            </a:r>
            <a:r>
              <a:rPr lang="en-US" altLang="zh-TW" sz="4000">
                <a:latin typeface="Garamond" charset="0"/>
                <a:ea typeface="SimSun" charset="0"/>
                <a:cs typeface="SimSun" charset="0"/>
              </a:rPr>
              <a:t>)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。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 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53250" name="Picture 4" descr="N&amp;Ssectionsof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334000" y="2565400"/>
            <a:ext cx="381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每一年平均雨量约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3-4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英吋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现在分为三 个部分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从公元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世纪最高的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20 m,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自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1975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下降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12 m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。</a:t>
            </a:r>
            <a:b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以色列由钾造成肥料 每年收益十亿美元</a:t>
            </a:r>
            <a:endParaRPr kumimoji="0" lang="zh-TW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97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viney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8"/>
            <a:ext cx="10896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5445125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从新鲜水源绿洲旁所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栽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种的农作物</a:t>
            </a:r>
            <a:endParaRPr lang="zh-TW" altLang="en-US" sz="40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124200" cy="1828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南北区</a:t>
            </a:r>
            <a:br>
              <a:rPr lang="en-SG" altLang="zh-CN" sz="4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</a:b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的海拔</a:t>
            </a:r>
            <a:endParaRPr lang="en-US" sz="4000" dirty="0"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沿海平原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Charcoal" charset="0"/>
                <a:cs typeface="+mn-cs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57346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The Salt Sea</a:t>
            </a: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En Gedi</a:t>
            </a:r>
            <a:br>
              <a:rPr lang="en-US" altLang="zh-TW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安基地</a:t>
            </a:r>
            <a:endParaRPr lang="zh-TW" altLang="en-US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5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coastof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4716463" y="762000"/>
            <a:ext cx="4427537" cy="6858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盐海的渡假胜地</a:t>
            </a:r>
            <a:r>
              <a:rPr lang="en-US" altLang="zh-CN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51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在地球上含盐最高之地</a:t>
            </a:r>
            <a:endParaRPr lang="zh-TW" altLang="en-US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48263" y="873125"/>
            <a:ext cx="3744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盐的含量是海水的六倍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27%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固体与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7%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盐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可軽易浮在水上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因没有出口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95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我也很享受</a:t>
            </a:r>
            <a:r>
              <a:rPr lang="en-US" altLang="zh-CN" sz="54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!</a:t>
            </a:r>
            <a:endParaRPr lang="en-US" altLang="zh-TW" sz="5400" dirty="0">
              <a:solidFill>
                <a:srgbClr val="000000"/>
              </a:solidFill>
              <a:effectLst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8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死海泥浆</a:t>
            </a:r>
            <a:endParaRPr lang="zh-TW" altLang="en-US" sz="60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65538" name="Picture 4" descr="mudme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495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>
                <a:latin typeface="Garamond" charset="0"/>
                <a:ea typeface="SimSun" charset="0"/>
                <a:cs typeface="SimSun" charset="0"/>
              </a:rPr>
              <a:t>(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他们说</a:t>
            </a:r>
            <a:r>
              <a:rPr lang="en-US" altLang="zh-CN" b="1">
                <a:latin typeface="Garamond" charset="0"/>
                <a:ea typeface="SimSun" charset="0"/>
                <a:cs typeface="SimSun" charset="0"/>
              </a:rPr>
              <a:t>)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对皮肤很有益处</a:t>
            </a:r>
            <a:endParaRPr lang="zh-TW" altLang="en-US" b="1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427538" y="5373688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你不可以涂太多</a:t>
            </a:r>
            <a:endParaRPr kumimoji="0" lang="zh-TW" alt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Rick, Randall, Tim</a:t>
            </a:r>
            <a:br>
              <a:rPr lang="en-US" altLang="zh-TW" sz="4000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雷克，琅迪，丁丁</a:t>
            </a:r>
            <a:endParaRPr lang="zh-TW" altLang="en-US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30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有一些麻麻的感觉，但对皮肤很好</a:t>
            </a:r>
            <a:r>
              <a:rPr lang="en-US" altLang="zh-TW" sz="2400">
                <a:latin typeface="Garamond" charset="0"/>
                <a:ea typeface="新細明體" charset="0"/>
                <a:cs typeface="新細明體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22348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7150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非常的愉快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385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5038"/>
            <a:ext cx="4419600" cy="465296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4800" b="1"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  <a:endParaRPr lang="en-US" altLang="zh-TW" sz="4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3730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575" y="0"/>
            <a:ext cx="5940425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死海纸卷的历史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3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0" y="0"/>
            <a:ext cx="4191000" cy="17065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死海纸卷的历史</a:t>
            </a:r>
            <a:endParaRPr lang="en-US" altLang="zh-TW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5778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5782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-112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04813"/>
            <a:ext cx="4284663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Bar Kochba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信件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(1952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1960-61)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(1947-1956)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年有上百纸卷和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15,000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个片段随后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出現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。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276600" cy="4525963"/>
          </a:xfrm>
        </p:spPr>
        <p:txBody>
          <a:bodyPr/>
          <a:lstStyle/>
          <a:p>
            <a:pPr eaLnBrk="1" hangingPunct="1"/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古迦（</a:t>
            </a:r>
            <a:r>
              <a:rPr lang="en-US" altLang="ja-JP" sz="2800">
                <a:latin typeface="Garamond" charset="0"/>
                <a:ea typeface="ＭＳ Ｐゴシック" charset="0"/>
              </a:rPr>
              <a:t>Kurkar</a:t>
            </a: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） </a:t>
            </a:r>
          </a:p>
          <a:p>
            <a:pPr eaLnBrk="1" hangingPunct="1">
              <a:buFont typeface="Wingdings" charset="0"/>
              <a:buNone/>
            </a:pPr>
            <a:r>
              <a:rPr lang="en-US" altLang="zh-CN" sz="2800">
                <a:latin typeface="Garamond" charset="0"/>
                <a:ea typeface="宋体" charset="0"/>
                <a:cs typeface="宋体" charset="0"/>
              </a:rPr>
              <a:t>	(</a:t>
            </a: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风沙</a:t>
            </a:r>
            <a:r>
              <a:rPr lang="en-US" altLang="zh-CN" sz="2800">
                <a:latin typeface="Garamond" charset="0"/>
                <a:ea typeface="宋体" charset="0"/>
                <a:cs typeface="宋体" charset="0"/>
              </a:rPr>
              <a:t>)</a:t>
            </a:r>
            <a:r>
              <a:rPr lang="en-US" altLang="ja-JP" sz="2800">
                <a:latin typeface="Garamond" charset="0"/>
                <a:ea typeface="ＭＳ Ｐゴシック" charset="0"/>
              </a:rPr>
              <a:t> </a:t>
            </a:r>
            <a:endParaRPr lang="en-US" altLang="zh-CN" sz="2800">
              <a:latin typeface="Garamond" charset="0"/>
              <a:ea typeface="宋体" charset="0"/>
              <a:cs typeface="宋体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zh-CN" sz="2800">
                <a:latin typeface="Garamond" charset="0"/>
                <a:ea typeface="宋体" charset="0"/>
                <a:cs typeface="宋体" charset="0"/>
              </a:rPr>
              <a:t>	</a:t>
            </a: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往东边观看山脚时所见的山脉。</a:t>
            </a:r>
            <a:endParaRPr lang="en-US" sz="2800">
              <a:latin typeface="Garamond" charset="0"/>
              <a:ea typeface="ＭＳ Ｐゴシック" charset="0"/>
            </a:endParaRPr>
          </a:p>
        </p:txBody>
      </p:sp>
      <p:pic>
        <p:nvPicPr>
          <p:cNvPr id="39940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20574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26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Tough Work!</a:t>
            </a:r>
          </a:p>
        </p:txBody>
      </p:sp>
      <p:pic>
        <p:nvPicPr>
          <p:cNvPr id="77826" name="Picture 6" descr="DS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5" y="260350"/>
            <a:ext cx="2124075" cy="292417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经常要将纸卷放在小山丘是不容易的事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11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30480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latin typeface="Garamond" charset="0"/>
                <a:ea typeface="SimSun" charset="0"/>
                <a:cs typeface="SimSun" charset="0"/>
              </a:rPr>
              <a:t>有时它是被隐藏在不可能的位置附近</a:t>
            </a:r>
            <a:r>
              <a:rPr lang="en-US" altLang="zh-CN" sz="4000" b="1">
                <a:latin typeface="Garamond" charset="0"/>
                <a:ea typeface="SimSun" charset="0"/>
                <a:cs typeface="SimSun" charset="0"/>
              </a:rPr>
              <a:t>!</a:t>
            </a:r>
            <a:endParaRPr lang="en-US" altLang="zh-TW" sz="40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9875" name="Picture 4" descr="DS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9367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Qum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492500" y="333375"/>
            <a:ext cx="5029200" cy="715963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altLang="zh-CN" sz="54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 sz="54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废墟</a:t>
            </a:r>
            <a:endParaRPr lang="en-US" altLang="zh-TW" sz="5400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98309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aramond" charset="0"/>
                  <a:ea typeface="新細明體" charset="0"/>
                  <a:cs typeface="新細明體" charset="0"/>
                </a:rPr>
                <a:t>De Vaux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1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小区的公共地图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00354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179</a:t>
            </a:r>
          </a:p>
        </p:txBody>
      </p:sp>
      <p:pic>
        <p:nvPicPr>
          <p:cNvPr id="100359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1780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33375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Qumran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发现的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38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4458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的小区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+mn-cs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179</a:t>
            </a:r>
          </a:p>
        </p:txBody>
      </p:sp>
    </p:spTree>
    <p:extLst>
      <p:ext uri="{BB962C8B-B14F-4D97-AF65-F5344CB8AC3E}">
        <p14:creationId xmlns:p14="http://schemas.microsoft.com/office/powerpoint/2010/main" val="39078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誰是苦修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信徒呢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En Gedi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北部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(Pliny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之长辈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  <p:sp>
        <p:nvSpPr>
          <p:cNvPr id="106502" name="Text Box 28"/>
          <p:cNvSpPr txBox="1">
            <a:spLocks noChangeArrowheads="1"/>
          </p:cNvSpPr>
          <p:nvPr/>
        </p:nvSpPr>
        <p:spPr bwMode="auto">
          <a:xfrm>
            <a:off x="152400" y="2289175"/>
            <a:ext cx="6096000" cy="44735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“”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在死海的西边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但超出沿海的有毒发散作用的范围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是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苦修派信徒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的孤零零部落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不是卓越的在在全世界的所有其它部落之外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因为它没有妇女和放弃了所有性欲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有金钱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和有唯一棕榈树为公司。难民人群天天被吸收对一个相等的数字由许多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的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人疲倦于生活和被驾驶的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thither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由时运波浪采取他们的方式。因而通过数以万计年龄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(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难以置信关系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),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没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有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人是出生生活在永远的种族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;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很多产的为他们的好处是生活的其它人的疲倦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!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说谎在他们之下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[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苦修派信徒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]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以前是镇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En Gedi (Pliny,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自然历史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2)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誰是苦修派信徒</a:t>
            </a:r>
            <a:r>
              <a:rPr lang="en-US" altLang="zh-TW" sz="48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grpSp>
        <p:nvGrpSpPr>
          <p:cNvPr id="108548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08551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179388" y="1412875"/>
            <a:ext cx="38592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En Gedi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北部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(Pliny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之长辈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   是沒有婚姻的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(Josephus)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zh-TW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39520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誰是苦修派信徒</a:t>
            </a: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0600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En Gedi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北部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(Pliny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之长辈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没有婚姻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(Josephus)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缮写经文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宗派文字</a:t>
            </a:r>
            <a:endParaRPr kumimoji="0" lang="zh-TW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9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4035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2743200" cy="4876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altLang="zh-TW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大祭司的腐败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8486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为什么苦修信徒派形成了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12643" name="Picture 5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4941888"/>
            <a:ext cx="6477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新约时代的亚那和该亚法继续了贾森和文尼那腐败行为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(175 BC)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。如此在西蒙王朝期间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公元前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143-135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年間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)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苦修信徒退隐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在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沙漠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中。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67, 180</a:t>
            </a:r>
          </a:p>
        </p:txBody>
      </p:sp>
    </p:spTree>
    <p:extLst>
      <p:ext uri="{BB962C8B-B14F-4D97-AF65-F5344CB8AC3E}">
        <p14:creationId xmlns:p14="http://schemas.microsoft.com/office/powerpoint/2010/main" val="364007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推罗</a:t>
            </a:r>
            <a:endParaRPr lang="en-US" b="1">
              <a:latin typeface="Garamond" charset="0"/>
              <a:ea typeface="ＭＳ Ｐゴシック" charset="0"/>
            </a:endParaRPr>
          </a:p>
        </p:txBody>
      </p:sp>
      <p:pic>
        <p:nvPicPr>
          <p:cNvPr id="40965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896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什麼樣的紙卷被發現了呢</a:t>
            </a:r>
            <a:r>
              <a:rPr lang="en-US" altLang="zh-TW" sz="48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486775" y="136525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04800" y="11430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每本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舊約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书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除了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Esther 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11QPs)</a:t>
            </a: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次經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偽經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评论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1QpHab)</a:t>
            </a: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舊約的主題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舊約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段落的汇集在题材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宗派文字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学科指南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圣殿纸卷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战争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經</a:t>
            </a: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卷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latin typeface="Garamond" charset="0"/>
                <a:ea typeface="SimSun" charset="0"/>
                <a:cs typeface="SimSun" charset="0"/>
              </a:rPr>
              <a:t>铜纸卷</a:t>
            </a:r>
            <a:endParaRPr lang="en-US" altLang="zh-TW" sz="54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为第三个圣殿提供详细</a:t>
            </a:r>
            <a:r>
              <a:rPr lang="zh-TW" altLang="en-US" sz="3600" b="1">
                <a:latin typeface="Garamond" charset="0"/>
                <a:ea typeface="SimSun" charset="0"/>
                <a:cs typeface="SimSun" charset="0"/>
              </a:rPr>
              <a:t>的</a:t>
            </a: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计划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26979" name="Picture 4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30552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What Scrolls were Found?</a:t>
            </a:r>
            <a:br>
              <a:rPr lang="en-US" altLang="zh-TW" sz="4000">
                <a:latin typeface="Garamond" charset="0"/>
                <a:ea typeface="新細明體" charset="0"/>
                <a:cs typeface="新細明體" charset="0"/>
              </a:rPr>
            </a:b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什麼樣的紙卷被發現了呢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-1047221">
            <a:off x="4716463" y="5421313"/>
            <a:ext cx="3536950" cy="762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没有新约原稿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810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每本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舊約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书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除了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Esther 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即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11QPs)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次經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和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偽經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评论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即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1QpHab)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舊約的主題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舊約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段落的汇集在题材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宗派文字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12573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学科指南</a:t>
            </a:r>
            <a:endParaRPr kumimoji="0" lang="en-US" altLang="zh-CN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12573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圣殿纸卷</a:t>
            </a:r>
            <a:endParaRPr kumimoji="0" lang="en-US" altLang="zh-CN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12573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战争</a:t>
            </a:r>
            <a:r>
              <a:rPr kumimoji="0" lang="zh-TW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經</a:t>
            </a: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卷</a:t>
            </a:r>
            <a:endParaRPr kumimoji="0" lang="en-US" altLang="zh-TW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5913438"/>
            <a:ext cx="8077200" cy="8683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圣殿的书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7600"/>
            <a:ext cx="3429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AutoNum type="arabicPeriod" startAt="5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证明保守派所确定旧约书卷的日期</a:t>
            </a:r>
            <a:endParaRPr kumimoji="0" lang="zh-TW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5334000" cy="946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但以理书何时被写成书卷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3563938" y="4508500"/>
            <a:ext cx="2057400" cy="1373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自由主義者公元前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164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611188" y="4437063"/>
            <a:ext cx="2743200" cy="13731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pl-PL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保守派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pl-PL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公元前  </a:t>
            </a:r>
            <a:r>
              <a:rPr kumimoji="0" lang="pl-PL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560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867400" y="4114800"/>
            <a:ext cx="3352800" cy="1373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DSS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但以理书文本约公元前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200-100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DSS </a:t>
            </a: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1792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1502528" y="3323686"/>
            <a:ext cx="23038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eaLnBrk="1" latinLnBrk="0" hangingPunct="1">
              <a:defRPr sz="320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在公元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1000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年发现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以赛亚书卷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718050" cy="6699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 sz="2800" b="1" dirty="0">
              <a:effectLst>
                <a:glow rad="228600">
                  <a:schemeClr val="bg2"/>
                </a:glow>
              </a:effectLst>
              <a:latin typeface="Arial" charset="0"/>
              <a:cs typeface="Arial"/>
            </a:endParaRPr>
          </a:p>
          <a:p>
            <a:pPr eaLnBrk="1" hangingPunct="1"/>
            <a:r>
              <a:rPr lang="zh-CN" altLang="en-US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在 </a:t>
            </a:r>
            <a:r>
              <a:rPr lang="en-US" altLang="zh-CN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Masoretic</a:t>
            </a:r>
            <a:r>
              <a:rPr lang="zh-CN" altLang="en-US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发现以赛亚的书卷</a:t>
            </a:r>
            <a:endParaRPr lang="zh-TW" altLang="en-US" sz="2800" b="1" dirty="0">
              <a:effectLst>
                <a:glow rad="228600">
                  <a:schemeClr val="bg2"/>
                </a:glow>
              </a:effectLst>
              <a:latin typeface="Arial" charset="0"/>
              <a:cs typeface="Arial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1444820" y="4573176"/>
            <a:ext cx="24192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eaLnBrk="1" latinLnBrk="0" hangingPunct="1">
              <a:defRPr sz="320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在公元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年前发现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以赛亚书卷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676955" y="3871118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defTabSz="914400" eaLnBrk="1" latinLnBrk="0" hangingPunct="1">
              <a:defRPr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早于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glow rad="228600">
              <a:schemeClr val="bg2"/>
            </a:glo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死海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中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发现以赛亚的书卷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旧约的准确度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8586788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>
                <a:latin typeface="Garamond" charset="0"/>
              </a:rPr>
              <a:t>DSS </a:t>
            </a:r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的重要性</a:t>
            </a:r>
            <a:endParaRPr lang="en-US" altLang="zh-TW">
              <a:latin typeface="Garamo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2530475"/>
            <a:ext cx="1752600" cy="3108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defTabSz="914400" eaLnBrk="1" latinLnBrk="0" hangingPunct="1">
              <a:defRPr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algn="l" defTabSz="457200" eaLnBrk="0" latinLnBrk="0" hangingPunct="0">
              <a:defRPr sz="4400">
                <a:cs typeface="+mn-cs"/>
              </a:defRPr>
            </a:lvl2pPr>
            <a:lvl3pPr marL="1143000" indent="-228600" algn="l" defTabSz="457200" eaLnBrk="0" latinLnBrk="0" hangingPunct="0">
              <a:defRPr sz="4400">
                <a:cs typeface="+mn-cs"/>
              </a:defRPr>
            </a:lvl3pPr>
            <a:lvl4pPr marL="1600200" indent="-228600" algn="l" defTabSz="457200" eaLnBrk="0" latinLnBrk="0" hangingPunct="0">
              <a:defRPr sz="4400">
                <a:cs typeface="+mn-cs"/>
              </a:defRPr>
            </a:lvl4pPr>
            <a:lvl5pPr marL="2057400" indent="-228600" algn="l" defTabSz="457200" eaLnBrk="0" latinLnBrk="0" hangingPunct="0">
              <a:defRPr sz="4400">
                <a:cs typeface="+mn-c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这以赛亚书卷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与公元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1000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年和现代翻译符合百分之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99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6" grpId="0" animBg="1"/>
      <p:bldP spid="16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292600"/>
            <a:ext cx="6629400" cy="22891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律法的果效”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(Abegg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的翻译表示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依据犹太拉比的法律信仰在于行为得蒙救赎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保罗在加拉太书持反对的意见。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)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宋体" charset="0"/>
              <a:cs typeface="宋体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059113" y="3500438"/>
            <a:ext cx="5754687" cy="5794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MIQSAT MA’ASE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0" y="836613"/>
            <a:ext cx="93186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7. MMT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表示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,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保罗的反对者教导救恩是守律法律才是真正的子民。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>
                <a:latin typeface="Garamond" charset="0"/>
              </a:rPr>
              <a:t>DSS </a:t>
            </a:r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的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重要性</a:t>
            </a:r>
            <a:endParaRPr lang="en-US" altLang="zh-TW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12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charset="0"/>
              <a:ea typeface="ＭＳ Ｐゴシック"/>
            </a:endParaRP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保罗对比律法主义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4532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kumimoji="0" lang="zh-CN" altLang="en-US" sz="2400" b="0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4533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保罗</a:t>
            </a:r>
            <a:endParaRPr kumimoji="0" lang="zh-CN" altLang="en-US" sz="2400" b="0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868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但如今，神的义在律法以外已经显明出来，有律法和先知为证，就是神的义，因信耶稣基督加给一切相信的人，并没有分别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罗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3:21-22)</a:t>
            </a:r>
          </a:p>
        </p:txBody>
      </p:sp>
      <p:sp>
        <p:nvSpPr>
          <p:cNvPr id="5345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SimSun" charset="0"/>
                <a:cs typeface="Arial" charset="0"/>
              </a:rPr>
              <a:t>154k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4244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Osaka"/>
              <a:cs typeface="Osaka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defRPr/>
            </a:pPr>
            <a:r>
              <a:rPr lang="zh-CN" altLang="en-US" sz="3200" u="sng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律法师</a:t>
            </a:r>
            <a:endParaRPr lang="en-US" sz="2400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defRPr/>
            </a:pPr>
            <a:r>
              <a:rPr lang="zh-CN" altLang="en-US" sz="3200" u="sng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保罗</a:t>
            </a:r>
            <a:endParaRPr lang="en-US" sz="24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行公义的人，在神里面为自己存留生命</a:t>
            </a:r>
            <a:r>
              <a:rPr lang="en-US" altLang="ja-JP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eaLnBrk="1" fontAlgn="base" hangingPunct="1">
              <a:spcBef>
                <a:spcPct val="0"/>
              </a:spcBef>
              <a:defRPr/>
            </a:pPr>
            <a:r>
              <a:rPr lang="zh-CN" altLang="en-SG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所罗</a:t>
            </a:r>
            <a:r>
              <a:rPr lang="zh-CN" alt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门的诗篇</a:t>
            </a:r>
            <a:b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zh-CN" alt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大约 主前</a:t>
            </a:r>
            <a:r>
              <a:rPr lang="en-US" altLang="zh-CN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50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  <a:p>
            <a:pPr algn="r" eaLnBrk="1" fontAlgn="base" hangingPunct="1">
              <a:spcBef>
                <a:spcPct val="0"/>
              </a:spcBef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fontAlgn="base" hangingPunct="1">
              <a:spcBef>
                <a:spcPct val="0"/>
              </a:spcBef>
              <a:defRPr/>
            </a:pPr>
            <a:r>
              <a:rPr lang="en-US" altLang="ja-JP" sz="2400" dirty="0">
                <a:solidFill>
                  <a:srgbClr val="FFFFFF"/>
                </a:solidFill>
                <a:latin typeface="+mn-ea"/>
                <a:ea typeface="+mn-ea"/>
                <a:cs typeface="Osaka" charset="0"/>
              </a:rPr>
              <a:t>"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ea typeface="+mn-ea"/>
              </a:rPr>
              <a:t>对于借着他们的工作而得救的人，神迹会在它自己的时间出现</a:t>
            </a:r>
            <a:endParaRPr lang="en-US" sz="2400" dirty="0">
              <a:latin typeface="+mn-ea"/>
              <a:ea typeface="+mn-ea"/>
            </a:endParaRPr>
          </a:p>
          <a:p>
            <a:pPr eaLnBrk="1" fontAlgn="base" hangingPunct="1">
              <a:spcBef>
                <a:spcPct val="0"/>
              </a:spcBef>
              <a:defRPr/>
            </a:pPr>
            <a:r>
              <a:rPr lang="en-US" altLang="ja-JP" sz="2400" dirty="0">
                <a:solidFill>
                  <a:srgbClr val="FFFFFF"/>
                </a:solidFill>
                <a:latin typeface="+mn-ea"/>
                <a:ea typeface="+mn-ea"/>
                <a:cs typeface="Osaka" charset="0"/>
              </a:rPr>
              <a:t>"</a:t>
            </a:r>
            <a:endParaRPr lang="en-US" sz="2400" dirty="0">
              <a:solidFill>
                <a:srgbClr val="FFFFFF"/>
              </a:solidFill>
              <a:latin typeface="+mn-ea"/>
              <a:ea typeface="+mn-ea"/>
              <a:cs typeface="Osaka" charset="0"/>
            </a:endParaRPr>
          </a:p>
          <a:p>
            <a:pPr eaLnBrk="1" fontAlgn="base" hangingPunct="1">
              <a:spcBef>
                <a:spcPct val="0"/>
              </a:spcBef>
              <a:defRPr/>
            </a:pP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eaLnBrk="1" fontAlgn="base" hangingPunct="1">
              <a:spcBef>
                <a:spcPct val="0"/>
              </a:spcBef>
              <a:defRPr/>
            </a:pPr>
            <a:r>
              <a:rPr lang="en-US" sz="2000" i="1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2 </a:t>
            </a:r>
            <a:r>
              <a:rPr lang="zh-CN" alt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巴录</a:t>
            </a:r>
            <a:endParaRPr lang="en-US" sz="20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eaLnBrk="1" fontAlgn="base" hangingPunct="1">
              <a:spcBef>
                <a:spcPct val="0"/>
              </a:spcBef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zh-CN" alt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大约 主后 </a:t>
            </a:r>
            <a:r>
              <a:rPr lang="en-US" altLang="zh-CN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100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1E1277B-B39F-4142-ABAB-AFF149B3A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676400"/>
            <a:ext cx="4267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0"/>
              </a:spcBef>
              <a:defRPr/>
            </a:pPr>
            <a:r>
              <a:rPr lang="en-US" altLang="ja-JP" sz="4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</a:t>
            </a:r>
            <a:r>
              <a:rPr lang="zh-CN" altLang="en-US" sz="40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我只要问你们这一件：你们受了圣灵，是因行律法呢，是因听信福音呢？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eaLnBrk="1" fontAlgn="base" hangingPunct="1">
              <a:spcBef>
                <a:spcPct val="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</a:t>
            </a:r>
            <a:r>
              <a:rPr lang="zh-CN" alt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加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3:2)</a:t>
            </a:r>
            <a:endParaRPr lang="en-US" sz="4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8521107-286A-6342-8104-DC69B870C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ln>
            <a:noFill/>
          </a:ln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pPr eaLnBrk="1" hangingPunct="1">
              <a:defRPr/>
            </a:pPr>
            <a:r>
              <a:rPr lang="zh-CN" altLang="en-US" b="1" kern="0">
                <a:solidFill>
                  <a:schemeClr val="bg1"/>
                </a:solidFill>
              </a:rPr>
              <a:t>保罗对比律法主义</a:t>
            </a:r>
            <a:r>
              <a:rPr lang="en-US" altLang="zh-CN" b="1" kern="0">
                <a:solidFill>
                  <a:schemeClr val="bg1"/>
                </a:solidFill>
              </a:rPr>
              <a:t> </a:t>
            </a:r>
            <a:endParaRPr lang="en-US" altLang="zh-CN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9968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zh-TW" sz="5400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约翰是在哪里长大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5805488"/>
            <a:ext cx="4876800" cy="90805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buFont typeface="Wingdings" charset="0"/>
              <a:buNone/>
            </a:pPr>
            <a:endParaRPr lang="en-US" altLang="zh-TW" sz="2800" b="1">
              <a:solidFill>
                <a:schemeClr val="bg2"/>
              </a:solidFill>
              <a:effectLst/>
              <a:latin typeface="Garamond" charset="0"/>
              <a:ea typeface="新細明體" charset="0"/>
              <a:cs typeface="新細明體" charset="0"/>
            </a:endParaRPr>
          </a:p>
          <a:p>
            <a:pPr algn="l" eaLnBrk="1" hangingPunct="1">
              <a:buFont typeface="Wingdings" charset="0"/>
              <a:buNone/>
            </a:pPr>
            <a:r>
              <a:rPr lang="en-US" altLang="zh-CN" sz="2800" b="1">
                <a:solidFill>
                  <a:srgbClr val="000000"/>
                </a:solidFill>
                <a:effectLst/>
                <a:latin typeface="Times New Roman" charset="0"/>
                <a:ea typeface="SimSun" charset="0"/>
                <a:cs typeface="SimSun" charset="0"/>
              </a:rPr>
              <a:t>The Wilderness of Zin  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SimSun" charset="0"/>
                <a:ea typeface="SimSun" charset="0"/>
                <a:cs typeface="SimSun" charset="0"/>
              </a:rPr>
              <a:t>旷野</a:t>
            </a:r>
            <a:endParaRPr lang="en-US" altLang="zh-TW" sz="2800" b="1">
              <a:solidFill>
                <a:srgbClr val="000000"/>
              </a:solidFill>
              <a:effectLst/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067175" y="2276475"/>
            <a:ext cx="48148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NIV 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路加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1:80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「那孩子渐渐长大，心灵强壮，住在旷野，直到他显明在以色列人面前的日子。」</a:t>
            </a:r>
            <a:endParaRPr kumimoji="0" lang="en-US" altLang="zh-TW" sz="40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/>
              <a:uLnTx/>
              <a:uFillTx/>
              <a:latin typeface="Garamond" charset="0"/>
              <a:ea typeface="宋体" charset="0"/>
              <a:cs typeface="宋体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184</a:t>
            </a:r>
          </a:p>
        </p:txBody>
      </p:sp>
    </p:spTree>
    <p:extLst>
      <p:ext uri="{BB962C8B-B14F-4D97-AF65-F5344CB8AC3E}">
        <p14:creationId xmlns:p14="http://schemas.microsoft.com/office/powerpoint/2010/main" val="17820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约翰在何处得到洗礼与悔改的观念呢</a:t>
            </a:r>
            <a:r>
              <a:rPr lang="en-US" altLang="zh-CN" sz="4800" b="1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施洗约翰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72035" name="Text Box 6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184</a:t>
            </a:r>
          </a:p>
        </p:txBody>
      </p:sp>
      <p:pic>
        <p:nvPicPr>
          <p:cNvPr id="172036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61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zh-CN" altLang="en-US" sz="2800" b="1">
                <a:latin typeface="Garamond" charset="0"/>
                <a:ea typeface="宋体" charset="0"/>
                <a:cs typeface="宋体" charset="0"/>
              </a:rPr>
              <a:t>该撒利亚</a:t>
            </a:r>
            <a:endParaRPr lang="en-US" sz="2800" b="1">
              <a:latin typeface="Garamond" charset="0"/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grpSp>
        <p:nvGrpSpPr>
          <p:cNvPr id="36868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46087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6871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Scri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zh-CN" altLang="en-US" sz="48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苦修派信徒爱上帝的话语</a:t>
            </a:r>
            <a:endParaRPr lang="en-US" altLang="zh-TW" sz="48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19966"/>
      </p:ext>
    </p:extLst>
  </p:cSld>
  <p:clrMapOvr>
    <a:masterClrMapping/>
  </p:clrMapOvr>
  <p:transition spd="med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bapti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0"/>
            <a:ext cx="3657600" cy="1173163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zh-TW" sz="3200">
                <a:latin typeface="Garamond" charset="0"/>
                <a:ea typeface="新細明體" charset="0"/>
                <a:cs typeface="新細明體" charset="0"/>
              </a:rPr>
            </a:b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施洗约翰</a:t>
            </a:r>
          </a:p>
        </p:txBody>
      </p:sp>
      <p:pic>
        <p:nvPicPr>
          <p:cNvPr id="176132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 Box 8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184</a:t>
            </a:r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412875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新細明體" charset="0"/>
                <a:cs typeface="新細明體" charset="0"/>
              </a:rPr>
              <a:t>约翰在何处得到洗礼与悔改的观念呢</a:t>
            </a:r>
            <a:r>
              <a:rPr lang="en-US" altLang="zh-CN" sz="3600" b="1">
                <a:latin typeface="Garamond" charset="0"/>
                <a:ea typeface="新細明體" charset="0"/>
                <a:cs typeface="新細明體" charset="0"/>
              </a:rPr>
              <a:t>?</a:t>
            </a:r>
          </a:p>
          <a:p>
            <a:pPr eaLnBrk="1" hangingPunct="1">
              <a:defRPr/>
            </a:pPr>
            <a:endParaRPr lang="en-US" altLang="zh-CN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z="2000" b="1"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96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essenebaptistr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448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229600" cy="715963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新細明體" charset="0"/>
                <a:cs typeface="新細明體" charset="0"/>
              </a:rPr>
              <a:t>苦修派的信徒与约翰和耶稣</a:t>
            </a:r>
            <a:endParaRPr lang="en-US" altLang="zh-CN" sz="48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572000" y="2060575"/>
            <a:ext cx="4876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批评圣殿的领袖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反对的圣殿税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禁止离婚与再婚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属灵的献祭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将神的子民看作属灵的圣殿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468313" y="1196975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Essenes &amp; John</a:t>
            </a: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03800" y="1125538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Essenes &amp; Jesus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184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0" y="2060575"/>
            <a:ext cx="4495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以赛亚的呼吁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40:3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称为悔改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&amp;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洗礼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上帝被期望的临近王国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水、圣灵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火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奇妙的饮食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批评的宗教领袖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0" grpId="0" animBg="1"/>
      <p:bldP spid="141321" grpId="0" animBg="1"/>
      <p:bldP spid="141323" grpId="0" build="p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000055079"/>
      </p:ext>
    </p:extLst>
  </p:cSld>
  <p:clrMapOvr>
    <a:masterClrMapping/>
  </p:clrMapOvr>
  <p:transition spd="med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764718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554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迦萨</a:t>
            </a:r>
            <a:endParaRPr lang="en-US" b="1">
              <a:latin typeface="Garamond" charset="0"/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265196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4728</TotalTime>
  <Words>1883</Words>
  <Application>Microsoft Macintosh PowerPoint</Application>
  <PresentationFormat>On-screen Show (4:3)</PresentationFormat>
  <Paragraphs>445</Paragraphs>
  <Slides>84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84</vt:i4>
      </vt:variant>
    </vt:vector>
  </HeadingPairs>
  <TitlesOfParts>
    <vt:vector size="104" baseType="lpstr">
      <vt:lpstr>AR PL KaitiM GB</vt:lpstr>
      <vt:lpstr>Charcoal</vt:lpstr>
      <vt:lpstr>Osaka</vt:lpstr>
      <vt:lpstr>SimSun</vt:lpstr>
      <vt:lpstr>Arial</vt:lpstr>
      <vt:lpstr>Garamond</vt:lpstr>
      <vt:lpstr>Impact</vt:lpstr>
      <vt:lpstr>Times</vt:lpstr>
      <vt:lpstr>Times New Roman</vt:lpstr>
      <vt:lpstr>Wingdings</vt:lpstr>
      <vt:lpstr>Stream</vt:lpstr>
      <vt:lpstr>1_Default Design</vt:lpstr>
      <vt:lpstr>Default Design</vt:lpstr>
      <vt:lpstr>Beam</vt:lpstr>
      <vt:lpstr>1_Blank Presentation</vt:lpstr>
      <vt:lpstr>1_Beam</vt:lpstr>
      <vt:lpstr>1_Stream</vt:lpstr>
      <vt:lpstr>8_14 Literary 2 - Dead Sea Scrolls</vt:lpstr>
      <vt:lpstr>3_Default Design</vt:lpstr>
      <vt:lpstr>Orbit</vt:lpstr>
      <vt:lpstr> 以色列</vt:lpstr>
      <vt:lpstr>Quiz #2</vt:lpstr>
      <vt:lpstr>山丘</vt:lpstr>
      <vt:lpstr>东-西 海拔</vt:lpstr>
      <vt:lpstr>南北区 的海拔</vt:lpstr>
      <vt:lpstr>沿海平原</vt:lpstr>
      <vt:lpstr>沿海平原</vt:lpstr>
      <vt:lpstr>沿海平原</vt:lpstr>
      <vt:lpstr>沿海平原</vt:lpstr>
      <vt:lpstr>南北山丘</vt:lpstr>
      <vt:lpstr>高原</vt:lpstr>
      <vt:lpstr>南北山丘</vt:lpstr>
      <vt:lpstr>犹大山丘</vt:lpstr>
      <vt:lpstr>南北山丘</vt:lpstr>
      <vt:lpstr>耶斯列平原的 他泊山</vt:lpstr>
      <vt:lpstr>中原地带</vt:lpstr>
      <vt:lpstr>亚伯拉罕 跟从中央脊柱</vt:lpstr>
      <vt:lpstr>犹大旷野</vt:lpstr>
      <vt:lpstr>南北山丘</vt:lpstr>
      <vt:lpstr>约旦谷</vt:lpstr>
      <vt:lpstr>耶利哥城</vt:lpstr>
      <vt:lpstr>南北山丘</vt:lpstr>
      <vt:lpstr>跨约旦高原</vt:lpstr>
      <vt:lpstr>南北山丘</vt:lpstr>
      <vt:lpstr>南地</vt:lpstr>
      <vt:lpstr>西乃半岛</vt:lpstr>
      <vt:lpstr>埃及到米所波大米的贸易</vt:lpstr>
      <vt:lpstr>国王的快速公路</vt:lpstr>
      <vt:lpstr>香料贸易</vt:lpstr>
      <vt:lpstr>香料贸易 的路程</vt:lpstr>
      <vt:lpstr>南地遭遇荒凉 但现在有羊群在那里</vt:lpstr>
      <vt:lpstr>南地在 开花！</vt:lpstr>
      <vt:lpstr>你要如何征服堡垒？！</vt:lpstr>
      <vt:lpstr>马萨他</vt:lpstr>
      <vt:lpstr>马萨他皇宫北部</vt:lpstr>
      <vt:lpstr>希律在马萨他北部的宫殿</vt:lpstr>
      <vt:lpstr>马萨他 洗澡屋</vt:lpstr>
      <vt:lpstr>坡道中的坡道</vt:lpstr>
      <vt:lpstr>The Fall of Masada (AD 73)</vt:lpstr>
      <vt:lpstr>PowerPoint Presentation</vt:lpstr>
      <vt:lpstr>“绝对不重复!”</vt:lpstr>
      <vt:lpstr>死海古卷</vt:lpstr>
      <vt:lpstr>死海的位置</vt:lpstr>
      <vt:lpstr>南北的高度分隔</vt:lpstr>
      <vt:lpstr>耶稣受洗之地</vt:lpstr>
      <vt:lpstr>约旦纵谷</vt:lpstr>
      <vt:lpstr>从高地观看</vt:lpstr>
      <vt:lpstr>在地球上最低的地点(-394 公尺 )。 </vt:lpstr>
      <vt:lpstr>从新鲜水源绿洲旁所栽种的农作物</vt:lpstr>
      <vt:lpstr>En Gedi 安基地</vt:lpstr>
      <vt:lpstr>盐海的渡假胜地?</vt:lpstr>
      <vt:lpstr>在地球上含盐最高之地</vt:lpstr>
      <vt:lpstr>我也很享受!</vt:lpstr>
      <vt:lpstr>死海泥浆</vt:lpstr>
      <vt:lpstr>Rick, Randall, Tim 雷克，琅迪，丁丁</vt:lpstr>
      <vt:lpstr>有一些麻麻的感觉，但对皮肤很好!</vt:lpstr>
      <vt:lpstr>非常的愉快?</vt:lpstr>
      <vt:lpstr>死海纸卷的历史</vt:lpstr>
      <vt:lpstr>死海纸卷的历史</vt:lpstr>
      <vt:lpstr>Tough Work!</vt:lpstr>
      <vt:lpstr>Near Impossible Work</vt:lpstr>
      <vt:lpstr>Qumran 废墟</vt:lpstr>
      <vt:lpstr>Qumran 小区的公共地图</vt:lpstr>
      <vt:lpstr>在Qumran发现的</vt:lpstr>
      <vt:lpstr>Qumran 的小区</vt:lpstr>
      <vt:lpstr>誰是苦修派的信徒呢?</vt:lpstr>
      <vt:lpstr>誰是苦修派信徒?</vt:lpstr>
      <vt:lpstr>誰是苦修派信徒?</vt:lpstr>
      <vt:lpstr>为什么苦修信徒派形成了?</vt:lpstr>
      <vt:lpstr>什麼樣的紙卷被發現了呢?</vt:lpstr>
      <vt:lpstr>铜纸卷</vt:lpstr>
      <vt:lpstr>What Scrolls were Found? 什麼樣的紙卷被發現了呢?</vt:lpstr>
      <vt:lpstr>圣殿的书</vt:lpstr>
      <vt:lpstr>DSS 的重要性</vt:lpstr>
      <vt:lpstr>DSS 的重要性</vt:lpstr>
      <vt:lpstr>保罗对比律法主义 </vt:lpstr>
      <vt:lpstr>PowerPoint Presentation</vt:lpstr>
      <vt:lpstr> 约翰是在哪里长大?</vt:lpstr>
      <vt:lpstr>施洗约翰</vt:lpstr>
      <vt:lpstr>苦修派信徒爱上帝的话语</vt:lpstr>
      <vt:lpstr> 施洗约翰</vt:lpstr>
      <vt:lpstr>苦修派的信徒与约翰和耶稣</vt:lpstr>
      <vt:lpstr>Black</vt:lpstr>
      <vt:lpstr>圣经地理链接地址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277</cp:revision>
  <dcterms:created xsi:type="dcterms:W3CDTF">2002-07-30T01:35:17Z</dcterms:created>
  <dcterms:modified xsi:type="dcterms:W3CDTF">2019-05-07T08:45:55Z</dcterms:modified>
</cp:coreProperties>
</file>