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98" r:id="rId2"/>
    <p:sldMasterId id="2147483743" r:id="rId3"/>
    <p:sldMasterId id="2147483755" r:id="rId4"/>
    <p:sldMasterId id="2147483770" r:id="rId5"/>
    <p:sldMasterId id="2147483785" r:id="rId6"/>
    <p:sldMasterId id="2147483797" r:id="rId7"/>
  </p:sldMasterIdLst>
  <p:notesMasterIdLst>
    <p:notesMasterId r:id="rId56"/>
  </p:notesMasterIdLst>
  <p:sldIdLst>
    <p:sldId id="309" r:id="rId8"/>
    <p:sldId id="430" r:id="rId9"/>
    <p:sldId id="431" r:id="rId10"/>
    <p:sldId id="432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447" r:id="rId26"/>
    <p:sldId id="448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463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73" r:id="rId52"/>
    <p:sldId id="474" r:id="rId53"/>
    <p:sldId id="350" r:id="rId54"/>
    <p:sldId id="429" r:id="rId55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893"/>
    <p:restoredTop sz="84453"/>
  </p:normalViewPr>
  <p:slideViewPr>
    <p:cSldViewPr>
      <p:cViewPr varScale="1">
        <p:scale>
          <a:sx n="123" d="100"/>
          <a:sy n="123" d="100"/>
        </p:scale>
        <p:origin x="192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81E0DF-8117-E34A-B8D8-4D7F51E2C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97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C2312C-074C-5844-A846-106681E1A24C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latin typeface="Arial"/>
                <a:cs typeface="Arial"/>
              </a:rPr>
              <a:t>Geography of Israel</a:t>
            </a:r>
            <a:r>
              <a:rPr lang="fr-FR" sz="1200" dirty="0">
                <a:latin typeface="Arial"/>
                <a:cs typeface="Arial"/>
              </a:rPr>
              <a:t>'</a:t>
            </a:r>
            <a:r>
              <a:rPr lang="en-US" sz="1200" dirty="0">
                <a:latin typeface="Arial"/>
                <a:cs typeface="Arial"/>
              </a:rPr>
              <a:t>s Regions &amp; Travel</a:t>
            </a:r>
          </a:p>
          <a:p>
            <a:pPr eaLnBrk="1" hangingPunct="1">
              <a:defRPr/>
            </a:pPr>
            <a:r>
              <a:rPr lang="zh-CN" altLang="en-US" sz="1200" dirty="0">
                <a:latin typeface="Arial"/>
                <a:cs typeface="Arial"/>
              </a:rPr>
              <a:t>以色列区域及交通的地理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3A356C-1933-B149-B8AF-9F8F82728134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4986A4-D107-3445-A3E2-428F3818D0BF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5B902E-FDC9-F346-B77E-8B8E0F22BBA8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0CFE50-4D22-3B4E-A11A-5BC5B0579008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9CDFE1-A7A6-674F-8F2B-3B3F0F2594CA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D63B85-5D1F-1C41-A2C5-FB519FFAD2F6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0157C3-B022-F44D-AB56-91CDBD27EE98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50F8BD-4FAD-704E-B901-CC5AAFF59C0D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503E96-E942-454A-A876-C79621408A53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014F7B-5285-1C48-A573-30D6EF91162A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1FFE88-FC2A-974C-83E9-4ECC035D34C6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3E6465-55A7-CB4B-A3EA-87317F378A04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F83DF5-A855-924A-8598-8DF9BC6EDD6A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391605-54DC-9E47-96EA-CBBB9C4EC999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B42D5-1604-214F-9674-95A4ADD08FF2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251B53-C790-8244-ADA0-7820DB062B69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CABD7B-9BF8-BE4D-9B8B-5A0BFB3A3A78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D66BBC-9367-9A4A-AC69-50072CEE7EBB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05EA71-0189-734B-893F-E66168CA9972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D6885C-5117-D544-A33D-0F768524D133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91B769-64B7-4845-BF3A-CEB17F8D1B1C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CACF57-07CB-564B-B700-71AC505612F0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E36DA-5762-D545-9608-CB2A53DE7FD3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96C2E3-48AD-1646-84B7-1CFD96287297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D8F17-78CB-924B-94CF-5859BA91266F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20451D-CDDF-9A45-AEB2-371CA3146BCB}" type="slidenum">
              <a:rPr lang="en-US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4E86FA-E62C-584F-8193-0757945762A8}" type="slidenum">
              <a:rPr lang="en-US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FB5C35-2222-184C-812A-4428C0F53085}" type="slidenum">
              <a:rPr lang="en-US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2CB8CE-04DE-B048-8A2E-B350835D1D6F}" type="slidenum">
              <a:rPr lang="en-US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25393-EC3F-4740-BDF3-A4F82F654BC6}" type="slidenum">
              <a:rPr lang="en-US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09F13A-F5A2-0B43-B1F1-DC8521DA0184}" type="slidenum">
              <a:rPr lang="en-US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1E2C744E-0685-4EF3-BC06-7E17DA60F543}" type="slidenum">
              <a:rPr lang="en-US" altLang="en-US" sz="1200">
                <a:solidFill>
                  <a:prstClr val="black"/>
                </a:solidFill>
                <a:latin typeface="Arial" pitchFamily="34" charset="0"/>
              </a:rPr>
              <a:pPr/>
              <a:t>46</a:t>
            </a:fld>
            <a:endParaRPr lang="en-US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B2248-908D-3C47-BBC6-D069B8DA826E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Geograhpy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3953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CB20FEE-EFAA-A94E-A6EF-FA1A4AED8938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BB40A-8417-A84B-A022-39FEE7C15B02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5A10B5-785A-1E4F-8F87-46571D27F53E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64DFED-9A5C-244C-99BF-FA133829157B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212944-6DE8-6F49-8118-FB6183CF421B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6755A1-EBE0-1E46-BF3B-7A5E720C6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36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236A3-F846-FB4C-AF42-80151D248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6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1A77E-6937-6945-BA98-9C4475BEC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57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0BD92-3C9B-524E-910A-82861A873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09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198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729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0763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3175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1644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0940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659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4AC1D-E08B-2349-B415-B4087B4C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68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169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460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103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1726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4434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0502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6121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7704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6252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357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AF586-F65B-8E42-A8B7-389F273BF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39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033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3257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853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750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9C502-986A-3A45-B23D-A71B7EC683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20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B5E4-E70C-3F4C-A032-D6ECA000B1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52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32DE8-FFE5-5D40-A8E1-4CA41F461B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73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5FBD5-5EAA-AA40-9CA0-2E0CF06AC7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79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D019-8AD5-AF40-96B7-513EC3F8A8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2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5F40B-4140-F347-965B-7E5D71321D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9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1927B-31F7-2E40-B389-C136C6812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B95EB-671F-CC4C-9821-CAFD3E6B1F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46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F14D1-F688-6D4F-8EFD-0E48037839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60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1423D-2BC3-D146-9338-A8529DECCD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60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9A85-C1B1-884A-A021-69836C2593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60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09E55-5C45-114F-819E-9CADFAD640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6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B29CA-53FD-E34F-9D60-BEC57210B5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30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934F5-A150-3143-90E6-0868C2363E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86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5803-8C36-E845-AC37-937F4D0004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73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58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8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D1A7D-4712-EC4B-A97A-E0382C274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91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467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302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36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586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50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432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734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206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62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3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D58F8-6D89-1340-918A-0DA58C8B3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737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21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39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08338"/>
      </p:ext>
    </p:extLst>
  </p:cSld>
  <p:clrMapOvr>
    <a:masterClrMapping/>
  </p:clrMapOvr>
  <p:transition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97015"/>
      </p:ext>
    </p:extLst>
  </p:cSld>
  <p:clrMapOvr>
    <a:masterClrMapping/>
  </p:clrMapOvr>
  <p:transition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18917"/>
      </p:ext>
    </p:extLst>
  </p:cSld>
  <p:clrMapOvr>
    <a:masterClrMapping/>
  </p:clrMapOvr>
  <p:transition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82551"/>
      </p:ext>
    </p:extLst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62739"/>
      </p:ext>
    </p:extLst>
  </p:cSld>
  <p:clrMapOvr>
    <a:masterClrMapping/>
  </p:clrMapOvr>
  <p:transition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3703"/>
      </p:ext>
    </p:extLst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93412"/>
      </p:ext>
    </p:extLst>
  </p:cSld>
  <p:clrMapOvr>
    <a:masterClrMapping/>
  </p:clrMapOvr>
  <p:transition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74089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C9309-58B5-0D45-B80B-17EDA8EF9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413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67831"/>
      </p:ext>
    </p:extLst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68858"/>
      </p:ext>
    </p:extLst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03136"/>
      </p:ext>
    </p:extLst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1E719FD5-4BD2-4A69-B036-78008FDE145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995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97938-B8CC-42FE-91B5-CDDD4465964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017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8C8B2-826B-4BA8-8A13-6CBD3C9C23E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640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075F0-979B-4596-B7EB-38EB137F1E9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82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BC478-4645-4C00-90BC-70DBE513BE8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460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73794-8D55-4CF7-BAFE-C048313727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913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1AE37-357E-479F-A837-C2A87BA8881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2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19126-93F5-FF47-AF17-7E8EC1A47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572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9C827-3DF0-4DA3-9121-91DEA4306A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611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7EDD7-D5B6-4E20-A355-B59EF66AD02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358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B1B9B-455F-46AF-A808-26088AF1B3D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566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49E35-913A-4CDE-89D5-0C92B10B92C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142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CF55E-585E-4F19-859E-1AC1E05A69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948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75405-A15E-4956-9A89-EF6D39CEB3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758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8F89A-B74B-426E-B510-2E3DBDD911E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7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725CC-9F31-4640-A657-A923043AE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3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8D18D76-ED54-C14B-8614-F029E5FD2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105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772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A16182-3909-5C43-83BF-6C7BB1D113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44168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8007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10842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fld id="{09AB2AE0-FFCF-465B-8EFE-7145DA13524B}" type="slidenum">
              <a:rPr lang="en-US" altLang="en-US">
                <a:solidFill>
                  <a:srgbClr val="FFFFFF"/>
                </a:solidFill>
                <a:ea typeface="MS PGothic" pitchFamily="34" charset="-128"/>
              </a:rPr>
              <a:pPr/>
              <a:t>‹#›</a:t>
            </a:fld>
            <a:endParaRPr lang="en-US" altLang="en-US">
              <a:solidFill>
                <a:srgbClr val="FFFFFF"/>
              </a:solidFill>
              <a:ea typeface="MS PGothic" pitchFamily="34" charset="-128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5952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hyperlink" Target="http://www.usda.gov/oc/photo/97c2185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emf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2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74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971800" cy="35052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>
                <a:latin typeface="Arial"/>
                <a:cs typeface="Arial"/>
              </a:rPr>
              <a:t>以色列区域</a:t>
            </a:r>
            <a:br>
              <a:rPr lang="en-SG" altLang="zh-CN" sz="3600" dirty="0">
                <a:latin typeface="Arial"/>
                <a:cs typeface="Arial"/>
              </a:rPr>
            </a:br>
            <a:r>
              <a:rPr lang="zh-CN" altLang="en-US" sz="3600" dirty="0">
                <a:latin typeface="Arial"/>
                <a:cs typeface="Arial"/>
              </a:rPr>
              <a:t>及交通</a:t>
            </a:r>
            <a:br>
              <a:rPr lang="en-SG" altLang="zh-CN" sz="3600" dirty="0">
                <a:latin typeface="Arial"/>
                <a:cs typeface="Arial"/>
              </a:rPr>
            </a:br>
            <a:r>
              <a:rPr lang="zh-CN" altLang="en-US" sz="3600" dirty="0">
                <a:latin typeface="Arial"/>
                <a:cs typeface="Arial"/>
              </a:rPr>
              <a:t>的地理</a:t>
            </a:r>
            <a:endParaRPr lang="en-US" sz="96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517233"/>
            <a:ext cx="3923928" cy="135190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CN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BibleStudyDownloads.org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2C8BDD1-C78B-ED41-8082-EBF7F1A7D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440" y="2330276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G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71EAC5B-8A1E-D546-97E3-E01082950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240" y="3625676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A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684DFBB6-6B45-BD4F-870F-D619C46B8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440" y="2330276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Gilead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（基述）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BAF52EA-4395-344D-B0E1-2782645B5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240" y="3625676"/>
            <a:ext cx="373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Ammon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（亚扪）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7BA5F9A3-6966-AB4C-B566-446BA40E3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4267026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犹大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FCB7BBE-76C1-2D4B-961D-90348881D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640" y="2209626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 dirty="0">
                <a:solidFill>
                  <a:srgbClr val="000514"/>
                </a:solidFill>
                <a:ea typeface="宋体" charset="0"/>
                <a:cs typeface="宋体" charset="0"/>
              </a:rPr>
              <a:t>以色列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9F5FE091-0266-AE43-A299-F7B1A6B7B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440" y="914226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加利利</a:t>
            </a:r>
            <a:endParaRPr lang="en-US" b="1">
              <a:solidFill>
                <a:srgbClr val="000514"/>
              </a:solidFill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9680AB6B-CB4E-A84F-8828-A4CCE9F44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240" y="380826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514"/>
                </a:solidFill>
              </a:rPr>
              <a:t>Bashan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（巴珊）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C94A5987-F711-5846-9591-2A332D2F1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240" y="5029026"/>
            <a:ext cx="320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Moab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（摩押）             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40941830-3EB3-964E-B0A8-7C93D61BE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240" y="6172026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514"/>
                </a:solidFill>
              </a:rPr>
              <a:t>Edom</a:t>
            </a:r>
            <a:r>
              <a:rPr lang="zh-CN" altLang="en-US" b="1" dirty="0">
                <a:solidFill>
                  <a:srgbClr val="000514"/>
                </a:solidFill>
                <a:ea typeface="宋体" charset="0"/>
                <a:cs typeface="宋体" charset="0"/>
              </a:rPr>
              <a:t>（以东）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8A93423B-EFF5-314B-8E0A-803622D04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240" y="5029026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M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85C02AA8-4599-FA42-9BAB-769430274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240" y="6172026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2483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-33826"/>
            <a:ext cx="3131840" cy="6545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9pPr>
          </a:lstStyle>
          <a:p>
            <a:r>
              <a:rPr lang="zh-TW" altLang="en-US" sz="3600" b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黑门山</a:t>
            </a:r>
          </a:p>
        </p:txBody>
      </p:sp>
    </p:spTree>
    <p:extLst>
      <p:ext uri="{BB962C8B-B14F-4D97-AF65-F5344CB8AC3E}">
        <p14:creationId xmlns:p14="http://schemas.microsoft.com/office/powerpoint/2010/main" val="29732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"/>
            <a:ext cx="9296400" cy="6858000"/>
          </a:xfrm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791200" y="248285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G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5715000" y="377825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A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5791200" y="248285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Gilead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（基述）</a:t>
            </a: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715000" y="3778250"/>
            <a:ext cx="373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Ammon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（亚扪）</a:t>
            </a:r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008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b="0">
                <a:latin typeface="Garamond" charset="0"/>
                <a:ea typeface="宋体" charset="0"/>
                <a:cs typeface="宋体" charset="0"/>
              </a:rPr>
              <a:t>以色列区域</a:t>
            </a:r>
            <a:r>
              <a:rPr lang="en-US" altLang="zh-CN" b="0">
                <a:latin typeface="Garamond" charset="0"/>
                <a:ea typeface="宋体" charset="0"/>
                <a:cs typeface="宋体" charset="0"/>
              </a:rPr>
              <a:t>(</a:t>
            </a:r>
            <a:r>
              <a:rPr lang="zh-CN" altLang="en-US" b="0">
                <a:latin typeface="Garamond" charset="0"/>
                <a:ea typeface="宋体" charset="0"/>
                <a:cs typeface="宋体" charset="0"/>
              </a:rPr>
              <a:t>旧约</a:t>
            </a:r>
            <a:r>
              <a:rPr lang="en-US" altLang="zh-CN" b="0">
                <a:latin typeface="Garamond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76600" y="44196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犹大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962400" y="23622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 dirty="0">
                <a:solidFill>
                  <a:srgbClr val="000514"/>
                </a:solidFill>
                <a:ea typeface="宋体" charset="0"/>
                <a:cs typeface="宋体" charset="0"/>
              </a:rPr>
              <a:t>以色列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67200" y="1066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加利利</a:t>
            </a:r>
            <a:endParaRPr lang="en-US" b="1">
              <a:solidFill>
                <a:srgbClr val="000514"/>
              </a:solidFill>
            </a:endParaRP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5715000" y="533400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514"/>
                </a:solidFill>
              </a:rPr>
              <a:t>Bashan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（巴珊）</a:t>
            </a: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5715000" y="5181600"/>
            <a:ext cx="320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Moab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（摩押）             </a:t>
            </a: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5715000" y="63246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Edom</a:t>
            </a:r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（以东）</a:t>
            </a: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5715000" y="5181600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M</a:t>
            </a: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5715000" y="632460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514"/>
                </a:solidFill>
              </a:rPr>
              <a:t>E</a:t>
            </a:r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8458200" y="76200"/>
            <a:ext cx="6858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0138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4" grpId="0"/>
      <p:bldP spid="133125" grpId="0"/>
      <p:bldP spid="133126" grpId="0"/>
      <p:bldP spid="133127" grpId="0" animBg="1"/>
      <p:bldP spid="133128" grpId="0"/>
      <p:bldP spid="133129" grpId="0"/>
      <p:bldP spid="133130" grpId="0"/>
      <p:bldP spid="133131" grpId="0"/>
      <p:bldP spid="133132" grpId="0"/>
      <p:bldP spid="133133" grpId="0"/>
      <p:bldP spid="133134" grpId="0"/>
      <p:bldP spid="1331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791200" y="263525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低加波利</a:t>
            </a:r>
            <a:endParaRPr lang="en-US" b="1">
              <a:solidFill>
                <a:srgbClr val="000514"/>
              </a:solidFill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b="0">
                <a:latin typeface="Garamond" charset="0"/>
                <a:ea typeface="宋体" charset="0"/>
                <a:cs typeface="宋体" charset="0"/>
              </a:rPr>
              <a:t>以色列区域</a:t>
            </a:r>
            <a:r>
              <a:rPr lang="en-US" altLang="ja-JP" b="0">
                <a:latin typeface="Garamond" charset="0"/>
                <a:ea typeface="ＭＳ Ｐゴシック" charset="0"/>
              </a:rPr>
              <a:t> </a:t>
            </a:r>
            <a:r>
              <a:rPr lang="en-US" altLang="zh-CN" b="0">
                <a:latin typeface="Garamond" charset="0"/>
                <a:ea typeface="宋体" charset="0"/>
                <a:cs typeface="宋体" charset="0"/>
              </a:rPr>
              <a:t>(</a:t>
            </a:r>
            <a:r>
              <a:rPr lang="zh-CN" altLang="en-US" b="0">
                <a:latin typeface="Garamond" charset="0"/>
                <a:ea typeface="宋体" charset="0"/>
                <a:cs typeface="宋体" charset="0"/>
              </a:rPr>
              <a:t>新约</a:t>
            </a:r>
            <a:r>
              <a:rPr lang="en-US" altLang="zh-CN" b="0">
                <a:latin typeface="Garamond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276600" y="44196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犹大</a:t>
            </a:r>
            <a:endParaRPr lang="en-US" b="1">
              <a:solidFill>
                <a:srgbClr val="000514"/>
              </a:solidFill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267200" y="1066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加利利</a:t>
            </a: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6096000" y="8064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特拉可尼</a:t>
            </a:r>
            <a:endParaRPr lang="en-US" b="1">
              <a:solidFill>
                <a:srgbClr val="000514"/>
              </a:solidFill>
            </a:endParaRP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715000" y="36576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比利亚</a:t>
            </a:r>
            <a:endParaRPr lang="en-US" b="1">
              <a:solidFill>
                <a:srgbClr val="000514"/>
              </a:solidFill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715000" y="629285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亚拉伯</a:t>
            </a: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657600" y="240665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撒玛丽亚</a:t>
            </a:r>
            <a:endParaRPr lang="en-US" b="1">
              <a:solidFill>
                <a:srgbClr val="000514"/>
              </a:solidFill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209800" y="609600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CN" altLang="en-US" b="1">
                <a:solidFill>
                  <a:srgbClr val="000514"/>
                </a:solidFill>
                <a:ea typeface="宋体" charset="0"/>
                <a:cs typeface="宋体" charset="0"/>
              </a:rPr>
              <a:t>以土卖</a:t>
            </a:r>
            <a:endParaRPr lang="en-US" b="1">
              <a:solidFill>
                <a:srgbClr val="000514"/>
              </a:solidFill>
            </a:endParaRPr>
          </a:p>
        </p:txBody>
      </p:sp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8458200" y="76200"/>
            <a:ext cx="6858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573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1" grpId="0"/>
      <p:bldP spid="134152" grpId="0"/>
      <p:bldP spid="134153" grpId="0"/>
      <p:bldP spid="134154" grpId="0"/>
      <p:bldP spid="134155" grpId="0"/>
      <p:bldP spid="1341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山丘</a:t>
            </a: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28674" name="Picture 7" descr="eleva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7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5908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沿海平原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25" descr="Chari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9375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1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沿海平原</a:t>
            </a: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3276600" cy="4525963"/>
          </a:xfrm>
        </p:spPr>
        <p:txBody>
          <a:bodyPr/>
          <a:lstStyle/>
          <a:p>
            <a:pPr eaLnBrk="1" hangingPunct="1"/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古迦（</a:t>
            </a:r>
            <a:r>
              <a:rPr lang="en-US" altLang="ja-JP" sz="2800">
                <a:latin typeface="Garamond" charset="0"/>
                <a:ea typeface="ＭＳ Ｐゴシック" charset="0"/>
              </a:rPr>
              <a:t>Kurkar</a:t>
            </a:r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） </a:t>
            </a:r>
          </a:p>
          <a:p>
            <a:pPr eaLnBrk="1" hangingPunct="1">
              <a:buFont typeface="Wingdings" charset="0"/>
              <a:buNone/>
            </a:pPr>
            <a:r>
              <a:rPr lang="en-US" altLang="zh-CN" sz="2800">
                <a:latin typeface="Garamond" charset="0"/>
                <a:ea typeface="宋体" charset="0"/>
                <a:cs typeface="宋体" charset="0"/>
              </a:rPr>
              <a:t>	(</a:t>
            </a:r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风沙</a:t>
            </a:r>
            <a:r>
              <a:rPr lang="en-US" altLang="zh-CN" sz="2800">
                <a:latin typeface="Garamond" charset="0"/>
                <a:ea typeface="宋体" charset="0"/>
                <a:cs typeface="宋体" charset="0"/>
              </a:rPr>
              <a:t>)</a:t>
            </a:r>
            <a:r>
              <a:rPr lang="en-US" altLang="ja-JP" sz="2800">
                <a:latin typeface="Garamond" charset="0"/>
                <a:ea typeface="ＭＳ Ｐゴシック" charset="0"/>
              </a:rPr>
              <a:t> </a:t>
            </a:r>
            <a:endParaRPr lang="en-US" altLang="zh-CN" sz="2800">
              <a:latin typeface="Garamond" charset="0"/>
              <a:ea typeface="宋体" charset="0"/>
              <a:cs typeface="宋体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zh-CN" sz="2800">
                <a:latin typeface="Garamond" charset="0"/>
                <a:ea typeface="宋体" charset="0"/>
                <a:cs typeface="宋体" charset="0"/>
              </a:rPr>
              <a:t>	</a:t>
            </a:r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往东边观看山脚时所见的山脉。</a:t>
            </a:r>
            <a:endParaRPr lang="en-US" sz="2800">
              <a:latin typeface="Garamond" charset="0"/>
              <a:ea typeface="ＭＳ Ｐゴシック" charset="0"/>
            </a:endParaRPr>
          </a:p>
        </p:txBody>
      </p:sp>
      <p:pic>
        <p:nvPicPr>
          <p:cNvPr id="39940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20574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367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沿海平原</a:t>
            </a: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zh-CN" altLang="en-US" b="1">
                <a:latin typeface="Garamond" charset="0"/>
                <a:ea typeface="宋体" charset="0"/>
                <a:cs typeface="宋体" charset="0"/>
              </a:rPr>
              <a:t>推罗</a:t>
            </a:r>
            <a:endParaRPr lang="en-US" b="1">
              <a:latin typeface="Garamond" charset="0"/>
              <a:ea typeface="ＭＳ Ｐゴシック" charset="0"/>
            </a:endParaRPr>
          </a:p>
        </p:txBody>
      </p:sp>
      <p:pic>
        <p:nvPicPr>
          <p:cNvPr id="40965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273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a_kav_hof000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30163"/>
            <a:ext cx="9324976" cy="69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Tel Aviv</a:t>
            </a:r>
          </a:p>
        </p:txBody>
      </p:sp>
    </p:spTree>
    <p:extLst>
      <p:ext uri="{BB962C8B-B14F-4D97-AF65-F5344CB8AC3E}">
        <p14:creationId xmlns:p14="http://schemas.microsoft.com/office/powerpoint/2010/main" val="40115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_center03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Tel Aviv</a:t>
            </a:r>
          </a:p>
        </p:txBody>
      </p:sp>
    </p:spTree>
    <p:extLst>
      <p:ext uri="{BB962C8B-B14F-4D97-AF65-F5344CB8AC3E}">
        <p14:creationId xmlns:p14="http://schemas.microsoft.com/office/powerpoint/2010/main" val="4122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沿海平原</a:t>
            </a: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/>
            <a:r>
              <a:rPr lang="zh-CN" altLang="en-US" sz="2800" b="1">
                <a:latin typeface="Garamond" charset="0"/>
                <a:ea typeface="宋体" charset="0"/>
                <a:cs typeface="宋体" charset="0"/>
              </a:rPr>
              <a:t>该撒利亚</a:t>
            </a:r>
            <a:endParaRPr lang="en-US" sz="2800" b="1">
              <a:latin typeface="Garamond" charset="0"/>
              <a:ea typeface="ＭＳ Ｐゴシック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5240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868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46087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6871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42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2225"/>
            <a:ext cx="97536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>
              <a:gd name="T0" fmla="*/ 2093 w 2093"/>
              <a:gd name="T1" fmla="*/ 1856 h 1865"/>
              <a:gd name="T2" fmla="*/ 2050 w 2093"/>
              <a:gd name="T3" fmla="*/ 1841 h 1865"/>
              <a:gd name="T4" fmla="*/ 1964 w 2093"/>
              <a:gd name="T5" fmla="*/ 1827 h 1865"/>
              <a:gd name="T6" fmla="*/ 1757 w 2093"/>
              <a:gd name="T7" fmla="*/ 1774 h 1865"/>
              <a:gd name="T8" fmla="*/ 1724 w 2093"/>
              <a:gd name="T9" fmla="*/ 1712 h 1865"/>
              <a:gd name="T10" fmla="*/ 1637 w 2093"/>
              <a:gd name="T11" fmla="*/ 1669 h 1865"/>
              <a:gd name="T12" fmla="*/ 1560 w 2093"/>
              <a:gd name="T13" fmla="*/ 1621 h 1865"/>
              <a:gd name="T14" fmla="*/ 1498 w 2093"/>
              <a:gd name="T15" fmla="*/ 1467 h 1865"/>
              <a:gd name="T16" fmla="*/ 1407 w 2093"/>
              <a:gd name="T17" fmla="*/ 1400 h 1865"/>
              <a:gd name="T18" fmla="*/ 1349 w 2093"/>
              <a:gd name="T19" fmla="*/ 1352 h 1865"/>
              <a:gd name="T20" fmla="*/ 1392 w 2093"/>
              <a:gd name="T21" fmla="*/ 1328 h 1865"/>
              <a:gd name="T22" fmla="*/ 1364 w 2093"/>
              <a:gd name="T23" fmla="*/ 1261 h 1865"/>
              <a:gd name="T24" fmla="*/ 1349 w 2093"/>
              <a:gd name="T25" fmla="*/ 1241 h 1865"/>
              <a:gd name="T26" fmla="*/ 1320 w 2093"/>
              <a:gd name="T27" fmla="*/ 1174 h 1865"/>
              <a:gd name="T28" fmla="*/ 1277 w 2093"/>
              <a:gd name="T29" fmla="*/ 1150 h 1865"/>
              <a:gd name="T30" fmla="*/ 1181 w 2093"/>
              <a:gd name="T31" fmla="*/ 1112 h 1865"/>
              <a:gd name="T32" fmla="*/ 1138 w 2093"/>
              <a:gd name="T33" fmla="*/ 1069 h 1865"/>
              <a:gd name="T34" fmla="*/ 1100 w 2093"/>
              <a:gd name="T35" fmla="*/ 1035 h 1865"/>
              <a:gd name="T36" fmla="*/ 1066 w 2093"/>
              <a:gd name="T37" fmla="*/ 992 h 1865"/>
              <a:gd name="T38" fmla="*/ 946 w 2093"/>
              <a:gd name="T39" fmla="*/ 896 h 1865"/>
              <a:gd name="T40" fmla="*/ 768 w 2093"/>
              <a:gd name="T41" fmla="*/ 901 h 1865"/>
              <a:gd name="T42" fmla="*/ 730 w 2093"/>
              <a:gd name="T43" fmla="*/ 877 h 1865"/>
              <a:gd name="T44" fmla="*/ 605 w 2093"/>
              <a:gd name="T45" fmla="*/ 790 h 1865"/>
              <a:gd name="T46" fmla="*/ 586 w 2093"/>
              <a:gd name="T47" fmla="*/ 747 h 1865"/>
              <a:gd name="T48" fmla="*/ 552 w 2093"/>
              <a:gd name="T49" fmla="*/ 675 h 1865"/>
              <a:gd name="T50" fmla="*/ 524 w 2093"/>
              <a:gd name="T51" fmla="*/ 641 h 1865"/>
              <a:gd name="T52" fmla="*/ 495 w 2093"/>
              <a:gd name="T53" fmla="*/ 589 h 1865"/>
              <a:gd name="T54" fmla="*/ 360 w 2093"/>
              <a:gd name="T55" fmla="*/ 550 h 1865"/>
              <a:gd name="T56" fmla="*/ 264 w 2093"/>
              <a:gd name="T57" fmla="*/ 493 h 1865"/>
              <a:gd name="T58" fmla="*/ 173 w 2093"/>
              <a:gd name="T59" fmla="*/ 454 h 1865"/>
              <a:gd name="T60" fmla="*/ 130 w 2093"/>
              <a:gd name="T61" fmla="*/ 478 h 1865"/>
              <a:gd name="T62" fmla="*/ 120 w 2093"/>
              <a:gd name="T63" fmla="*/ 344 h 1865"/>
              <a:gd name="T64" fmla="*/ 92 w 2093"/>
              <a:gd name="T65" fmla="*/ 301 h 1865"/>
              <a:gd name="T66" fmla="*/ 0 w 2093"/>
              <a:gd name="T67" fmla="*/ 181 h 1865"/>
              <a:gd name="T68" fmla="*/ 10 w 2093"/>
              <a:gd name="T69" fmla="*/ 161 h 1865"/>
              <a:gd name="T70" fmla="*/ 44 w 2093"/>
              <a:gd name="T71" fmla="*/ 152 h 1865"/>
              <a:gd name="T72" fmla="*/ 197 w 2093"/>
              <a:gd name="T73" fmla="*/ 137 h 1865"/>
              <a:gd name="T74" fmla="*/ 144 w 2093"/>
              <a:gd name="T75" fmla="*/ 51 h 1865"/>
              <a:gd name="T76" fmla="*/ 125 w 2093"/>
              <a:gd name="T77" fmla="*/ 41 h 1865"/>
              <a:gd name="T78" fmla="*/ 154 w 2093"/>
              <a:gd name="T79" fmla="*/ 51 h 1865"/>
              <a:gd name="T80" fmla="*/ 284 w 2093"/>
              <a:gd name="T81" fmla="*/ 46 h 1865"/>
              <a:gd name="T82" fmla="*/ 288 w 2093"/>
              <a:gd name="T83" fmla="*/ 3 h 1865"/>
              <a:gd name="T84" fmla="*/ 298 w 2093"/>
              <a:gd name="T85" fmla="*/ 3 h 1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>
              <a:gd name="T0" fmla="*/ 1382 w 1382"/>
              <a:gd name="T1" fmla="*/ 1863 h 1863"/>
              <a:gd name="T2" fmla="*/ 1334 w 1382"/>
              <a:gd name="T3" fmla="*/ 1757 h 1863"/>
              <a:gd name="T4" fmla="*/ 1291 w 1382"/>
              <a:gd name="T5" fmla="*/ 1685 h 1863"/>
              <a:gd name="T6" fmla="*/ 1320 w 1382"/>
              <a:gd name="T7" fmla="*/ 1599 h 1863"/>
              <a:gd name="T8" fmla="*/ 1257 w 1382"/>
              <a:gd name="T9" fmla="*/ 1488 h 1863"/>
              <a:gd name="T10" fmla="*/ 1195 w 1382"/>
              <a:gd name="T11" fmla="*/ 1412 h 1863"/>
              <a:gd name="T12" fmla="*/ 1108 w 1382"/>
              <a:gd name="T13" fmla="*/ 1383 h 1863"/>
              <a:gd name="T14" fmla="*/ 1089 w 1382"/>
              <a:gd name="T15" fmla="*/ 1364 h 1863"/>
              <a:gd name="T16" fmla="*/ 1046 w 1382"/>
              <a:gd name="T17" fmla="*/ 1349 h 1863"/>
              <a:gd name="T18" fmla="*/ 1022 w 1382"/>
              <a:gd name="T19" fmla="*/ 1320 h 1863"/>
              <a:gd name="T20" fmla="*/ 974 w 1382"/>
              <a:gd name="T21" fmla="*/ 1301 h 1863"/>
              <a:gd name="T22" fmla="*/ 950 w 1382"/>
              <a:gd name="T23" fmla="*/ 1263 h 1863"/>
              <a:gd name="T24" fmla="*/ 916 w 1382"/>
              <a:gd name="T25" fmla="*/ 1167 h 1863"/>
              <a:gd name="T26" fmla="*/ 873 w 1382"/>
              <a:gd name="T27" fmla="*/ 1143 h 1863"/>
              <a:gd name="T28" fmla="*/ 849 w 1382"/>
              <a:gd name="T29" fmla="*/ 1066 h 1863"/>
              <a:gd name="T30" fmla="*/ 825 w 1382"/>
              <a:gd name="T31" fmla="*/ 951 h 1863"/>
              <a:gd name="T32" fmla="*/ 801 w 1382"/>
              <a:gd name="T33" fmla="*/ 908 h 1863"/>
              <a:gd name="T34" fmla="*/ 777 w 1382"/>
              <a:gd name="T35" fmla="*/ 879 h 1863"/>
              <a:gd name="T36" fmla="*/ 739 w 1382"/>
              <a:gd name="T37" fmla="*/ 869 h 1863"/>
              <a:gd name="T38" fmla="*/ 724 w 1382"/>
              <a:gd name="T39" fmla="*/ 764 h 1863"/>
              <a:gd name="T40" fmla="*/ 710 w 1382"/>
              <a:gd name="T41" fmla="*/ 716 h 1863"/>
              <a:gd name="T42" fmla="*/ 724 w 1382"/>
              <a:gd name="T43" fmla="*/ 668 h 1863"/>
              <a:gd name="T44" fmla="*/ 720 w 1382"/>
              <a:gd name="T45" fmla="*/ 629 h 1863"/>
              <a:gd name="T46" fmla="*/ 739 w 1382"/>
              <a:gd name="T47" fmla="*/ 600 h 1863"/>
              <a:gd name="T48" fmla="*/ 667 w 1382"/>
              <a:gd name="T49" fmla="*/ 528 h 1863"/>
              <a:gd name="T50" fmla="*/ 710 w 1382"/>
              <a:gd name="T51" fmla="*/ 533 h 1863"/>
              <a:gd name="T52" fmla="*/ 729 w 1382"/>
              <a:gd name="T53" fmla="*/ 528 h 1863"/>
              <a:gd name="T54" fmla="*/ 715 w 1382"/>
              <a:gd name="T55" fmla="*/ 524 h 1863"/>
              <a:gd name="T56" fmla="*/ 672 w 1382"/>
              <a:gd name="T57" fmla="*/ 509 h 1863"/>
              <a:gd name="T58" fmla="*/ 657 w 1382"/>
              <a:gd name="T59" fmla="*/ 504 h 1863"/>
              <a:gd name="T60" fmla="*/ 648 w 1382"/>
              <a:gd name="T61" fmla="*/ 514 h 1863"/>
              <a:gd name="T62" fmla="*/ 643 w 1382"/>
              <a:gd name="T63" fmla="*/ 500 h 1863"/>
              <a:gd name="T64" fmla="*/ 624 w 1382"/>
              <a:gd name="T65" fmla="*/ 452 h 1863"/>
              <a:gd name="T66" fmla="*/ 604 w 1382"/>
              <a:gd name="T67" fmla="*/ 408 h 1863"/>
              <a:gd name="T68" fmla="*/ 552 w 1382"/>
              <a:gd name="T69" fmla="*/ 346 h 1863"/>
              <a:gd name="T70" fmla="*/ 480 w 1382"/>
              <a:gd name="T71" fmla="*/ 188 h 1863"/>
              <a:gd name="T72" fmla="*/ 441 w 1382"/>
              <a:gd name="T73" fmla="*/ 197 h 1863"/>
              <a:gd name="T74" fmla="*/ 427 w 1382"/>
              <a:gd name="T75" fmla="*/ 188 h 1863"/>
              <a:gd name="T76" fmla="*/ 350 w 1382"/>
              <a:gd name="T77" fmla="*/ 164 h 1863"/>
              <a:gd name="T78" fmla="*/ 326 w 1382"/>
              <a:gd name="T79" fmla="*/ 159 h 1863"/>
              <a:gd name="T80" fmla="*/ 259 w 1382"/>
              <a:gd name="T81" fmla="*/ 149 h 1863"/>
              <a:gd name="T82" fmla="*/ 129 w 1382"/>
              <a:gd name="T83" fmla="*/ 125 h 1863"/>
              <a:gd name="T84" fmla="*/ 67 w 1382"/>
              <a:gd name="T85" fmla="*/ 58 h 1863"/>
              <a:gd name="T86" fmla="*/ 48 w 1382"/>
              <a:gd name="T87" fmla="*/ 0 h 1863"/>
              <a:gd name="T88" fmla="*/ 19 w 1382"/>
              <a:gd name="T89" fmla="*/ 15 h 1863"/>
              <a:gd name="T90" fmla="*/ 0 w 1382"/>
              <a:gd name="T91" fmla="*/ 68 h 1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11" name="WordArt 15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922338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zh-TW" altLang="en-US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SimHei"/>
                <a:ea typeface="SimHei"/>
                <a:cs typeface="SimHei"/>
              </a:rPr>
              <a:t>亚述</a:t>
            </a:r>
            <a:endParaRPr lang="en-US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63500" dist="38099" dir="2700000" algn="ctr" rotWithShape="0">
                  <a:srgbClr val="000000">
                    <a:alpha val="79999"/>
                  </a:srgbClr>
                </a:outerShdw>
              </a:effectLst>
              <a:latin typeface="SimHei"/>
              <a:ea typeface="SimHei"/>
              <a:cs typeface="SimHei"/>
            </a:endParaRPr>
          </a:p>
        </p:txBody>
      </p:sp>
      <p:sp>
        <p:nvSpPr>
          <p:cNvPr id="4114" name="WordArt 18"/>
          <p:cNvSpPr>
            <a:spLocks noChangeArrowheads="1" noChangeShapeType="1" noTextEdit="1"/>
          </p:cNvSpPr>
          <p:nvPr/>
        </p:nvSpPr>
        <p:spPr bwMode="auto">
          <a:xfrm>
            <a:off x="1143000" y="2667000"/>
            <a:ext cx="1143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zh-TW" altLang="en-US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SimHei"/>
                <a:ea typeface="SimHei"/>
                <a:cs typeface="SimHei"/>
              </a:rPr>
              <a:t>巴比伦</a:t>
            </a:r>
            <a:endParaRPr lang="en-US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63500" dist="38099" dir="2700000" algn="ctr" rotWithShape="0">
                  <a:srgbClr val="000000">
                    <a:alpha val="79999"/>
                  </a:srgbClr>
                </a:outerShdw>
              </a:effectLst>
              <a:latin typeface="SimHei"/>
              <a:ea typeface="SimHei"/>
              <a:cs typeface="SimHei"/>
            </a:endParaRPr>
          </a:p>
        </p:txBody>
      </p:sp>
      <p:sp>
        <p:nvSpPr>
          <p:cNvPr id="4115" name="WordArt 19"/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1143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zh-TW" altLang="en-US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SimHei"/>
                <a:ea typeface="SimHei"/>
                <a:cs typeface="SimHei"/>
              </a:rPr>
              <a:t>迦勒底</a:t>
            </a:r>
            <a:endParaRPr lang="en-US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63500" dist="38099" dir="2700000" algn="ctr" rotWithShape="0">
                  <a:srgbClr val="000000">
                    <a:alpha val="79999"/>
                  </a:srgbClr>
                </a:outerShdw>
              </a:effectLst>
              <a:latin typeface="SimHei"/>
              <a:ea typeface="SimHei"/>
              <a:cs typeface="SimHei"/>
            </a:endParaRPr>
          </a:p>
        </p:txBody>
      </p:sp>
      <p:sp>
        <p:nvSpPr>
          <p:cNvPr id="4116" name="WordArt 20"/>
          <p:cNvSpPr>
            <a:spLocks noChangeArrowheads="1" noChangeShapeType="1" noTextEdit="1"/>
          </p:cNvSpPr>
          <p:nvPr/>
        </p:nvSpPr>
        <p:spPr bwMode="auto">
          <a:xfrm>
            <a:off x="3505200" y="2667000"/>
            <a:ext cx="2438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zh-CHT" altLang="en-US" sz="40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SimHei"/>
                <a:ea typeface="SimHei"/>
                <a:cs typeface="SimHei"/>
              </a:rPr>
              <a:t>波斯（地）</a:t>
            </a:r>
            <a:endParaRPr lang="en-US" sz="40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63500" dist="38099" dir="2700000" algn="ctr" rotWithShape="0">
                  <a:srgbClr val="000000">
                    <a:alpha val="79999"/>
                  </a:srgbClr>
                </a:outerShdw>
              </a:effectLst>
              <a:latin typeface="SimHei"/>
              <a:ea typeface="SimHei"/>
              <a:cs typeface="SimHei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-76200" y="2162175"/>
            <a:ext cx="21336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zh-CN" altLang="en-US" sz="2800" b="1">
                <a:solidFill>
                  <a:srgbClr val="000514"/>
                </a:solidFill>
                <a:latin typeface="Arial" charset="0"/>
                <a:ea typeface="宋体" charset="0"/>
                <a:cs typeface="宋体" charset="0"/>
              </a:rPr>
              <a:t>幼发拉底河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838200" y="1004888"/>
            <a:ext cx="19812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zh-CN" altLang="en-US" sz="2800" b="1">
                <a:solidFill>
                  <a:srgbClr val="000514"/>
                </a:solidFill>
                <a:latin typeface="Arial" charset="0"/>
                <a:ea typeface="宋体" charset="0"/>
                <a:cs typeface="宋体" charset="0"/>
              </a:rPr>
              <a:t>底格里斯河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505200" y="5105400"/>
            <a:ext cx="12954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zh-CN" altLang="en-US" sz="2800" b="1">
                <a:solidFill>
                  <a:srgbClr val="000514"/>
                </a:solidFill>
                <a:latin typeface="Arial" charset="0"/>
                <a:ea typeface="宋体" charset="0"/>
                <a:cs typeface="宋体" charset="0"/>
              </a:rPr>
              <a:t>波斯湾</a:t>
            </a:r>
            <a:endParaRPr lang="en-US" sz="2800" b="1">
              <a:solidFill>
                <a:srgbClr val="000514"/>
              </a:solidFill>
              <a:latin typeface="Arial" charset="0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4478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590800" y="76200"/>
            <a:ext cx="3886200" cy="762000"/>
          </a:xfr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米所波大米亚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8686800" y="76200"/>
            <a:ext cx="457200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62459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4114" grpId="0" animBg="1"/>
      <p:bldP spid="4115" grpId="0" animBg="1"/>
      <p:bldP spid="4116" grpId="0" animBg="1"/>
      <p:bldP spid="4117" grpId="0"/>
      <p:bldP spid="4118" grpId="0"/>
      <p:bldP spid="41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aseria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32926" cy="68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Caesarea</a:t>
            </a:r>
          </a:p>
        </p:txBody>
      </p:sp>
    </p:spTree>
    <p:extLst>
      <p:ext uri="{BB962C8B-B14F-4D97-AF65-F5344CB8AC3E}">
        <p14:creationId xmlns:p14="http://schemas.microsoft.com/office/powerpoint/2010/main" val="27820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沿海平原</a:t>
            </a: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6554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zh-CN" altLang="en-US" b="1">
                <a:latin typeface="Garamond" charset="0"/>
                <a:ea typeface="宋体" charset="0"/>
                <a:cs typeface="宋体" charset="0"/>
              </a:rPr>
              <a:t>迦萨</a:t>
            </a:r>
            <a:endParaRPr lang="en-US" b="1">
              <a:latin typeface="Garamond" charset="0"/>
              <a:ea typeface="ＭＳ Ｐゴシック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634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02500"/>
          </a:xfrm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80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  <a:endParaRPr lang="en-US" sz="4800">
              <a:latin typeface="Garamond" charset="0"/>
              <a:ea typeface="ＭＳ Ｐゴシック" charset="0"/>
            </a:endParaRPr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5550" y="-228600"/>
            <a:ext cx="4108450" cy="7315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581400" y="3657600"/>
            <a:ext cx="114300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高原</a:t>
            </a:r>
            <a:endParaRPr lang="en-US"/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6019800" y="44196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</a:pPr>
            <a:r>
              <a:rPr lang="zh-CN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山谷与小丘</a:t>
            </a:r>
            <a:endParaRPr lang="en-US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6172200" y="48768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54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高原</a:t>
            </a: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335213"/>
            <a:ext cx="8077200" cy="452278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zh-CN" altLang="en-US" b="1">
                <a:latin typeface="Garamond" charset="0"/>
                <a:ea typeface="宋体" charset="0"/>
                <a:cs typeface="宋体" charset="0"/>
              </a:rPr>
              <a:t>农地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854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80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  <a:endParaRPr lang="en-US" sz="4800">
              <a:latin typeface="Garamond" charset="0"/>
              <a:ea typeface="ＭＳ Ｐゴシック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中原地带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9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/>
            <a:r>
              <a:rPr lang="zh-CN" altLang="en-US" sz="4000">
                <a:latin typeface="Garamond" charset="0"/>
                <a:ea typeface="宋体" charset="0"/>
                <a:cs typeface="宋体" charset="0"/>
              </a:rPr>
              <a:t>犹大山丘</a:t>
            </a:r>
          </a:p>
        </p:txBody>
      </p:sp>
    </p:spTree>
    <p:extLst>
      <p:ext uri="{BB962C8B-B14F-4D97-AF65-F5344CB8AC3E}">
        <p14:creationId xmlns:p14="http://schemas.microsoft.com/office/powerpoint/2010/main" val="1832723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80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中原地带</a:t>
            </a:r>
            <a:endParaRPr lang="en-US"/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-45738973">
            <a:off x="4748213" y="1052513"/>
            <a:ext cx="717550" cy="1690687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945188" y="1518791"/>
            <a:ext cx="2436812" cy="1077218"/>
          </a:xfrm>
          <a:prstGeom prst="leftArrowCallout">
            <a:avLst>
              <a:gd name="adj1" fmla="val 25000"/>
              <a:gd name="adj2" fmla="val 25000"/>
              <a:gd name="adj3" fmla="val 34111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zh-CN" altLang="en-US"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耶斯列平原</a:t>
            </a: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940152" y="1268760"/>
            <a:ext cx="2457773" cy="1569660"/>
          </a:xfrm>
          <a:prstGeom prst="leftArrowCallout">
            <a:avLst>
              <a:gd name="adj1" fmla="val 25000"/>
              <a:gd name="adj2" fmla="val 25000"/>
              <a:gd name="adj3" fmla="val 19549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 algn="ctr" fontAlgn="base">
              <a:spcBef>
                <a:spcPct val="0"/>
              </a:spcBef>
            </a:pPr>
            <a:r>
              <a:rPr lang="zh-CN" altLang="en-US"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又名</a:t>
            </a:r>
            <a:r>
              <a:rPr lang="en-US" altLang="ja-JP"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:</a:t>
            </a:r>
          </a:p>
          <a:p>
            <a:pPr algn="ctr" fontAlgn="base">
              <a:spcBef>
                <a:spcPct val="0"/>
              </a:spcBef>
            </a:pPr>
            <a:r>
              <a:rPr lang="zh-CN" altLang="en-US"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米吉多平原</a:t>
            </a:r>
            <a:endParaRPr lang="en-US" sz="3200" b="1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410200" y="304800"/>
            <a:ext cx="3505200" cy="2971800"/>
          </a:xfrm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耶斯列平原的</a:t>
            </a:r>
            <a:br>
              <a:rPr lang="zh-CN" altLang="en-US" sz="4800">
                <a:latin typeface="Garamond" charset="0"/>
                <a:ea typeface="宋体" charset="0"/>
                <a:cs typeface="宋体" charset="0"/>
              </a:rPr>
            </a:br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他泊山</a:t>
            </a:r>
            <a:endParaRPr lang="en-US" sz="4800">
              <a:latin typeface="Garamond" charset="0"/>
              <a:ea typeface="ＭＳ Ｐゴシック" charset="0"/>
            </a:endParaRPr>
          </a:p>
        </p:txBody>
      </p:sp>
      <p:pic>
        <p:nvPicPr>
          <p:cNvPr id="51203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500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3306762"/>
          </a:xfrm>
        </p:spPr>
        <p:txBody>
          <a:bodyPr/>
          <a:lstStyle/>
          <a:p>
            <a:pPr eaLnBrk="1" hangingPunct="1"/>
            <a:r>
              <a:rPr lang="zh-CN" altLang="en-US" sz="5400">
                <a:latin typeface="Garamond" charset="0"/>
                <a:ea typeface="宋体" charset="0"/>
                <a:cs typeface="宋体" charset="0"/>
              </a:rPr>
              <a:t>中原地带</a:t>
            </a:r>
            <a:endParaRPr lang="en-US" sz="5400">
              <a:latin typeface="Garamond" charset="0"/>
              <a:ea typeface="ＭＳ Ｐゴシック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343400"/>
            <a:ext cx="4038600" cy="182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山脉使河水向东或向西流</a:t>
            </a:r>
            <a:endParaRPr lang="en-US" altLang="ja-JP" sz="2800">
              <a:latin typeface="Garamond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zh-CN" altLang="en-US" sz="2800">
                <a:latin typeface="Garamond" charset="0"/>
                <a:ea typeface="宋体" charset="0"/>
                <a:cs typeface="宋体" charset="0"/>
              </a:rPr>
              <a:t>北部有较高的山丘</a:t>
            </a:r>
            <a:endParaRPr lang="en-US" sz="2800">
              <a:latin typeface="Garamond" charset="0"/>
              <a:ea typeface="ＭＳ Ｐゴシック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-304800" y="6400800"/>
            <a:ext cx="42672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2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33400"/>
            <a:ext cx="5210175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051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r="4536" b="47559"/>
          <a:stretch/>
        </p:blipFill>
        <p:spPr bwMode="auto">
          <a:xfrm>
            <a:off x="0" y="-152400"/>
            <a:ext cx="918527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-90264"/>
            <a:ext cx="8229600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5400">
                <a:latin typeface="Garamond" charset="0"/>
                <a:ea typeface="宋体" charset="0"/>
                <a:cs typeface="宋体" charset="0"/>
              </a:rPr>
              <a:t>犹大旷野</a:t>
            </a:r>
            <a:endParaRPr lang="en-US" sz="5400">
              <a:latin typeface="Garamond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91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19400" y="381000"/>
            <a:ext cx="3657600" cy="838200"/>
          </a:xfrm>
          <a:solidFill>
            <a:schemeClr val="tx1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Garamond" charset="0"/>
                <a:ea typeface="宋体" charset="0"/>
                <a:cs typeface="宋体" charset="0"/>
              </a:rPr>
              <a:t>古代近东地区 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200400" y="4233863"/>
            <a:ext cx="3500438" cy="1023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zh-TW" altLang="en-US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肥沃月弯</a:t>
            </a:r>
            <a:endParaRPr lang="en-US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blurRad="63500" dist="38099" dir="2700000" algn="ctr" rotWithShape="0">
                  <a:srgbClr val="868686">
                    <a:alpha val="74997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740775" y="76200"/>
            <a:ext cx="327025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505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80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733800" y="3657600"/>
            <a:ext cx="160020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约旦谷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约旦谷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/>
            <a:r>
              <a:rPr lang="zh-CN" altLang="en-US" b="1">
                <a:latin typeface="Garamond" charset="0"/>
                <a:ea typeface="宋体" charset="0"/>
                <a:cs typeface="宋体" charset="0"/>
              </a:rPr>
              <a:t>深坑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3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</a:pPr>
            <a:r>
              <a:rPr lang="zh-CN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从犹大旷野向东观看脚下的盐海</a:t>
            </a: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3556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80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581400" y="3276600"/>
            <a:ext cx="2590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 sz="3200"/>
              <a:t>跨约旦高原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9205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b="0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rPr>
              <a:t>跨约旦高原</a:t>
            </a:r>
            <a:endParaRPr lang="en-US" b="0">
              <a:solidFill>
                <a:schemeClr val="tx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3733800" cy="457200"/>
          </a:xfrm>
        </p:spPr>
        <p:txBody>
          <a:bodyPr/>
          <a:lstStyle/>
          <a:p>
            <a:pPr eaLnBrk="1" hangingPunct="1"/>
            <a:r>
              <a:rPr lang="zh-CN" altLang="en-US" b="1">
                <a:latin typeface="Garamond" charset="0"/>
                <a:ea typeface="宋体" charset="0"/>
                <a:cs typeface="宋体" charset="0"/>
              </a:rPr>
              <a:t>尼波山</a:t>
            </a:r>
            <a:endParaRPr lang="en-US" b="1">
              <a:latin typeface="Garamond" charset="0"/>
              <a:ea typeface="ＭＳ Ｐゴシック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4700" y="1295400"/>
            <a:ext cx="5372100" cy="5562600"/>
          </a:xfrm>
        </p:spPr>
      </p:pic>
    </p:spTree>
    <p:extLst>
      <p:ext uri="{BB962C8B-B14F-4D97-AF65-F5344CB8AC3E}">
        <p14:creationId xmlns:p14="http://schemas.microsoft.com/office/powerpoint/2010/main" val="3474929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80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南北山丘</a:t>
            </a: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3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00600" y="228600"/>
            <a:ext cx="2514600" cy="868363"/>
          </a:xfrm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南地</a:t>
            </a: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67586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689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negev066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37" b="124"/>
          <a:stretch/>
        </p:blipFill>
        <p:spPr bwMode="auto">
          <a:xfrm>
            <a:off x="-17463" y="-26988"/>
            <a:ext cx="9161463" cy="699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870538"/>
          </a:xfrm>
          <a:solidFill>
            <a:schemeClr val="tx1"/>
          </a:solidFill>
        </p:spPr>
        <p:txBody>
          <a:bodyPr/>
          <a:lstStyle/>
          <a:p>
            <a:r>
              <a:rPr lang="en-US" sz="4000" b="1">
                <a:solidFill>
                  <a:srgbClr val="FFFFFF"/>
                </a:solidFill>
                <a:latin typeface="Arial"/>
                <a:cs typeface="Arial"/>
              </a:rPr>
              <a:t>南地</a:t>
            </a:r>
          </a:p>
        </p:txBody>
      </p:sp>
    </p:spTree>
    <p:extLst>
      <p:ext uri="{BB962C8B-B14F-4D97-AF65-F5344CB8AC3E}">
        <p14:creationId xmlns:p14="http://schemas.microsoft.com/office/powerpoint/2010/main" val="7103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68621" name="Freeform 13"/>
          <p:cNvSpPr>
            <a:spLocks/>
          </p:cNvSpPr>
          <p:nvPr/>
        </p:nvSpPr>
        <p:spPr bwMode="auto">
          <a:xfrm>
            <a:off x="1752600" y="-711200"/>
            <a:ext cx="7747000" cy="584776"/>
          </a:xfrm>
          <a:custGeom>
            <a:avLst/>
            <a:gdLst>
              <a:gd name="T0" fmla="*/ 227 w 4880"/>
              <a:gd name="T1" fmla="*/ 4806 h 5111"/>
              <a:gd name="T2" fmla="*/ 292 w 4880"/>
              <a:gd name="T3" fmla="*/ 4763 h 5111"/>
              <a:gd name="T4" fmla="*/ 640 w 4880"/>
              <a:gd name="T5" fmla="*/ 4665 h 5111"/>
              <a:gd name="T6" fmla="*/ 847 w 4880"/>
              <a:gd name="T7" fmla="*/ 4578 h 5111"/>
              <a:gd name="T8" fmla="*/ 977 w 4880"/>
              <a:gd name="T9" fmla="*/ 4534 h 5111"/>
              <a:gd name="T10" fmla="*/ 1086 w 4880"/>
              <a:gd name="T11" fmla="*/ 4437 h 5111"/>
              <a:gd name="T12" fmla="*/ 1140 w 4880"/>
              <a:gd name="T13" fmla="*/ 4339 h 5111"/>
              <a:gd name="T14" fmla="*/ 1173 w 4880"/>
              <a:gd name="T15" fmla="*/ 4274 h 5111"/>
              <a:gd name="T16" fmla="*/ 1281 w 4880"/>
              <a:gd name="T17" fmla="*/ 4067 h 5111"/>
              <a:gd name="T18" fmla="*/ 1368 w 4880"/>
              <a:gd name="T19" fmla="*/ 3806 h 5111"/>
              <a:gd name="T20" fmla="*/ 1455 w 4880"/>
              <a:gd name="T21" fmla="*/ 3600 h 5111"/>
              <a:gd name="T22" fmla="*/ 1542 w 4880"/>
              <a:gd name="T23" fmla="*/ 2969 h 5111"/>
              <a:gd name="T24" fmla="*/ 1520 w 4880"/>
              <a:gd name="T25" fmla="*/ 2991 h 5111"/>
              <a:gd name="T26" fmla="*/ 1640 w 4880"/>
              <a:gd name="T27" fmla="*/ 2459 h 5111"/>
              <a:gd name="T28" fmla="*/ 1705 w 4880"/>
              <a:gd name="T29" fmla="*/ 2241 h 5111"/>
              <a:gd name="T30" fmla="*/ 1814 w 4880"/>
              <a:gd name="T31" fmla="*/ 2154 h 5111"/>
              <a:gd name="T32" fmla="*/ 1868 w 4880"/>
              <a:gd name="T33" fmla="*/ 2111 h 5111"/>
              <a:gd name="T34" fmla="*/ 1966 w 4880"/>
              <a:gd name="T35" fmla="*/ 2067 h 5111"/>
              <a:gd name="T36" fmla="*/ 2107 w 4880"/>
              <a:gd name="T37" fmla="*/ 2100 h 5111"/>
              <a:gd name="T38" fmla="*/ 2422 w 4880"/>
              <a:gd name="T39" fmla="*/ 2122 h 5111"/>
              <a:gd name="T40" fmla="*/ 2488 w 4880"/>
              <a:gd name="T41" fmla="*/ 2024 h 5111"/>
              <a:gd name="T42" fmla="*/ 2585 w 4880"/>
              <a:gd name="T43" fmla="*/ 1252 h 5111"/>
              <a:gd name="T44" fmla="*/ 2553 w 4880"/>
              <a:gd name="T45" fmla="*/ 1046 h 5111"/>
              <a:gd name="T46" fmla="*/ 2542 w 4880"/>
              <a:gd name="T47" fmla="*/ 676 h 5111"/>
              <a:gd name="T48" fmla="*/ 2640 w 4880"/>
              <a:gd name="T49" fmla="*/ 328 h 5111"/>
              <a:gd name="T50" fmla="*/ 2955 w 4880"/>
              <a:gd name="T51" fmla="*/ 307 h 5111"/>
              <a:gd name="T52" fmla="*/ 3303 w 4880"/>
              <a:gd name="T53" fmla="*/ 198 h 5111"/>
              <a:gd name="T54" fmla="*/ 3248 w 4880"/>
              <a:gd name="T55" fmla="*/ 220 h 5111"/>
              <a:gd name="T56" fmla="*/ 3270 w 4880"/>
              <a:gd name="T57" fmla="*/ 198 h 5111"/>
              <a:gd name="T58" fmla="*/ 3357 w 4880"/>
              <a:gd name="T59" fmla="*/ 122 h 5111"/>
              <a:gd name="T60" fmla="*/ 3531 w 4880"/>
              <a:gd name="T61" fmla="*/ 89 h 5111"/>
              <a:gd name="T62" fmla="*/ 3542 w 4880"/>
              <a:gd name="T63" fmla="*/ 46 h 5111"/>
              <a:gd name="T64" fmla="*/ 3509 w 4880"/>
              <a:gd name="T65" fmla="*/ 100 h 5111"/>
              <a:gd name="T66" fmla="*/ 3596 w 4880"/>
              <a:gd name="T67" fmla="*/ 46 h 5111"/>
              <a:gd name="T68" fmla="*/ 4205 w 4880"/>
              <a:gd name="T69" fmla="*/ 46 h 5111"/>
              <a:gd name="T70" fmla="*/ 4270 w 4880"/>
              <a:gd name="T71" fmla="*/ 24 h 5111"/>
              <a:gd name="T72" fmla="*/ 4639 w 4880"/>
              <a:gd name="T73" fmla="*/ 122 h 5111"/>
              <a:gd name="T74" fmla="*/ 4748 w 4880"/>
              <a:gd name="T75" fmla="*/ 220 h 5111"/>
              <a:gd name="T76" fmla="*/ 4802 w 4880"/>
              <a:gd name="T77" fmla="*/ 318 h 5111"/>
              <a:gd name="T78" fmla="*/ 4770 w 4880"/>
              <a:gd name="T79" fmla="*/ 676 h 5111"/>
              <a:gd name="T80" fmla="*/ 4824 w 4880"/>
              <a:gd name="T81" fmla="*/ 1448 h 5111"/>
              <a:gd name="T82" fmla="*/ 4824 w 4880"/>
              <a:gd name="T83" fmla="*/ 2752 h 5111"/>
              <a:gd name="T84" fmla="*/ 4802 w 4880"/>
              <a:gd name="T85" fmla="*/ 4208 h 5111"/>
              <a:gd name="T86" fmla="*/ 4694 w 4880"/>
              <a:gd name="T87" fmla="*/ 4871 h 5111"/>
              <a:gd name="T88" fmla="*/ 4053 w 4880"/>
              <a:gd name="T89" fmla="*/ 5078 h 5111"/>
              <a:gd name="T90" fmla="*/ 2607 w 4880"/>
              <a:gd name="T91" fmla="*/ 5067 h 5111"/>
              <a:gd name="T92" fmla="*/ 1151 w 4880"/>
              <a:gd name="T93" fmla="*/ 4991 h 5111"/>
              <a:gd name="T94" fmla="*/ 629 w 4880"/>
              <a:gd name="T95" fmla="*/ 4926 h 5111"/>
              <a:gd name="T96" fmla="*/ 140 w 4880"/>
              <a:gd name="T97" fmla="*/ 4936 h 5111"/>
              <a:gd name="T98" fmla="*/ 31 w 4880"/>
              <a:gd name="T99" fmla="*/ 4871 h 5111"/>
              <a:gd name="T100" fmla="*/ 184 w 4880"/>
              <a:gd name="T101" fmla="*/ 4893 h 5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</a:pPr>
            <a:endParaRPr lang="en-US" sz="3200" b="1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5146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左边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右边</a:t>
            </a: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20" name="Freeform 12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375 w 3854"/>
              <a:gd name="T1" fmla="*/ 3525 h 3862"/>
              <a:gd name="T2" fmla="*/ 733 w 3854"/>
              <a:gd name="T3" fmla="*/ 3492 h 3862"/>
              <a:gd name="T4" fmla="*/ 1049 w 3854"/>
              <a:gd name="T5" fmla="*/ 3427 h 3862"/>
              <a:gd name="T6" fmla="*/ 1212 w 3854"/>
              <a:gd name="T7" fmla="*/ 3340 h 3862"/>
              <a:gd name="T8" fmla="*/ 1559 w 3854"/>
              <a:gd name="T9" fmla="*/ 3123 h 3862"/>
              <a:gd name="T10" fmla="*/ 1733 w 3854"/>
              <a:gd name="T11" fmla="*/ 2938 h 3862"/>
              <a:gd name="T12" fmla="*/ 1875 w 3854"/>
              <a:gd name="T13" fmla="*/ 2721 h 3862"/>
              <a:gd name="T14" fmla="*/ 2092 w 3854"/>
              <a:gd name="T15" fmla="*/ 2405 h 3862"/>
              <a:gd name="T16" fmla="*/ 2103 w 3854"/>
              <a:gd name="T17" fmla="*/ 2373 h 3862"/>
              <a:gd name="T18" fmla="*/ 2222 w 3854"/>
              <a:gd name="T19" fmla="*/ 2156 h 3862"/>
              <a:gd name="T20" fmla="*/ 2364 w 3854"/>
              <a:gd name="T21" fmla="*/ 1938 h 3862"/>
              <a:gd name="T22" fmla="*/ 2483 w 3854"/>
              <a:gd name="T23" fmla="*/ 1493 h 3862"/>
              <a:gd name="T24" fmla="*/ 2635 w 3854"/>
              <a:gd name="T25" fmla="*/ 949 h 3862"/>
              <a:gd name="T26" fmla="*/ 2864 w 3854"/>
              <a:gd name="T27" fmla="*/ 330 h 3862"/>
              <a:gd name="T28" fmla="*/ 2951 w 3854"/>
              <a:gd name="T29" fmla="*/ 91 h 3862"/>
              <a:gd name="T30" fmla="*/ 3146 w 3854"/>
              <a:gd name="T31" fmla="*/ 58 h 3862"/>
              <a:gd name="T32" fmla="*/ 3787 w 3854"/>
              <a:gd name="T33" fmla="*/ 265 h 3862"/>
              <a:gd name="T34" fmla="*/ 3733 w 3854"/>
              <a:gd name="T35" fmla="*/ 906 h 3862"/>
              <a:gd name="T36" fmla="*/ 3418 w 3854"/>
              <a:gd name="T37" fmla="*/ 982 h 3862"/>
              <a:gd name="T38" fmla="*/ 3385 w 3854"/>
              <a:gd name="T39" fmla="*/ 917 h 3862"/>
              <a:gd name="T40" fmla="*/ 3092 w 3854"/>
              <a:gd name="T41" fmla="*/ 1004 h 3862"/>
              <a:gd name="T42" fmla="*/ 2994 w 3854"/>
              <a:gd name="T43" fmla="*/ 1080 h 3862"/>
              <a:gd name="T44" fmla="*/ 2961 w 3854"/>
              <a:gd name="T45" fmla="*/ 1145 h 3862"/>
              <a:gd name="T46" fmla="*/ 2798 w 3854"/>
              <a:gd name="T47" fmla="*/ 1710 h 3862"/>
              <a:gd name="T48" fmla="*/ 2668 w 3854"/>
              <a:gd name="T49" fmla="*/ 2503 h 3862"/>
              <a:gd name="T50" fmla="*/ 2527 w 3854"/>
              <a:gd name="T51" fmla="*/ 3025 h 3862"/>
              <a:gd name="T52" fmla="*/ 2472 w 3854"/>
              <a:gd name="T53" fmla="*/ 3123 h 3862"/>
              <a:gd name="T54" fmla="*/ 2331 w 3854"/>
              <a:gd name="T55" fmla="*/ 3318 h 3862"/>
              <a:gd name="T56" fmla="*/ 2005 w 3854"/>
              <a:gd name="T57" fmla="*/ 3460 h 3862"/>
              <a:gd name="T58" fmla="*/ 1538 w 3854"/>
              <a:gd name="T59" fmla="*/ 3590 h 3862"/>
              <a:gd name="T60" fmla="*/ 1407 w 3854"/>
              <a:gd name="T61" fmla="*/ 3699 h 3862"/>
              <a:gd name="T62" fmla="*/ 1331 w 3854"/>
              <a:gd name="T63" fmla="*/ 3775 h 3862"/>
              <a:gd name="T64" fmla="*/ 1016 w 3854"/>
              <a:gd name="T65" fmla="*/ 3862 h 3862"/>
              <a:gd name="T66" fmla="*/ 5 w 3854"/>
              <a:gd name="T67" fmla="*/ 3775 h 3862"/>
              <a:gd name="T68" fmla="*/ 125 w 3854"/>
              <a:gd name="T69" fmla="*/ 3612 h 3862"/>
              <a:gd name="T70" fmla="*/ 179 w 3854"/>
              <a:gd name="T71" fmla="*/ 3568 h 3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467544" y="1556792"/>
            <a:ext cx="1005403" cy="58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西北</a:t>
            </a:r>
            <a:endParaRPr lang="en-US"/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5915561" y="1556792"/>
            <a:ext cx="100540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东南</a:t>
            </a:r>
            <a:endParaRPr lang="en-US"/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古以色列</a:t>
            </a:r>
          </a:p>
        </p:txBody>
      </p:sp>
    </p:spTree>
    <p:extLst>
      <p:ext uri="{BB962C8B-B14F-4D97-AF65-F5344CB8AC3E}">
        <p14:creationId xmlns:p14="http://schemas.microsoft.com/office/powerpoint/2010/main" val="96250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9650" name="Picture 18" descr="L to R Steve Corniffee, Bill Perry and Wainsworth Brown inspect bee hives in the Finger Lakes National Forest, NY.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963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579179" y="1598613"/>
            <a:ext cx="182614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蜂蜜之地</a:t>
            </a:r>
            <a:endParaRPr lang="en-US"/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6065579" y="1539875"/>
            <a:ext cx="182614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鲜奶之地</a:t>
            </a:r>
          </a:p>
        </p:txBody>
      </p:sp>
      <p:pic>
        <p:nvPicPr>
          <p:cNvPr id="69653" name="Picture 21" descr="1SMgotmil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514600" cy="1020762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左边</a:t>
            </a:r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2971800" y="274638"/>
            <a:ext cx="2895600" cy="102076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古以色列生活</a:t>
            </a:r>
          </a:p>
        </p:txBody>
      </p:sp>
      <p:sp>
        <p:nvSpPr>
          <p:cNvPr id="69656" name="Rectangle 24"/>
          <p:cNvSpPr>
            <a:spLocks noChangeArrowheads="1"/>
          </p:cNvSpPr>
          <p:nvPr/>
        </p:nvSpPr>
        <p:spPr bwMode="auto">
          <a:xfrm>
            <a:off x="5867400" y="304800"/>
            <a:ext cx="2514600" cy="1020763"/>
          </a:xfrm>
          <a:prstGeom prst="rect">
            <a:avLst/>
          </a:prstGeom>
          <a:solidFill>
            <a:srgbClr val="3399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右边</a:t>
            </a:r>
          </a:p>
        </p:txBody>
      </p:sp>
    </p:spTree>
    <p:extLst>
      <p:ext uri="{BB962C8B-B14F-4D97-AF65-F5344CB8AC3E}">
        <p14:creationId xmlns:p14="http://schemas.microsoft.com/office/powerpoint/2010/main" val="97120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  <p:bldP spid="696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4765" name="Picture 13" descr="photo of Kiltimagh in County Mayo, Irlan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5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6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589077" y="1598613"/>
            <a:ext cx="22825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altLang="zh-CN"/>
              <a:t>40</a:t>
            </a:r>
            <a:r>
              <a:rPr lang="zh-CN" altLang="en-US"/>
              <a:t>个大城市</a:t>
            </a:r>
            <a:endParaRPr lang="en-US"/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761085" y="1600200"/>
            <a:ext cx="221446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310 </a:t>
            </a:r>
            <a:r>
              <a:rPr lang="zh-CN" altLang="en-US"/>
              <a:t>个小镇</a:t>
            </a:r>
            <a:endParaRPr lang="en-US"/>
          </a:p>
        </p:txBody>
      </p:sp>
      <p:pic>
        <p:nvPicPr>
          <p:cNvPr id="74768" name="Picture 16" descr="wpe2.jpg (20410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74770" name="Group 18"/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73742" name="Picture 19" descr="CaesareaDoc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3" name="Picture 20" descr="CaesareaDoc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76" name="Rectangle 2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514600" cy="1020762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左边</a:t>
            </a:r>
          </a:p>
        </p:txBody>
      </p:sp>
      <p:sp>
        <p:nvSpPr>
          <p:cNvPr id="74777" name="Rectangle 25"/>
          <p:cNvSpPr>
            <a:spLocks noChangeArrowheads="1"/>
          </p:cNvSpPr>
          <p:nvPr/>
        </p:nvSpPr>
        <p:spPr bwMode="auto">
          <a:xfrm>
            <a:off x="2971800" y="274638"/>
            <a:ext cx="2895600" cy="102076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古以色列生活</a:t>
            </a:r>
          </a:p>
        </p:txBody>
      </p:sp>
      <p:sp>
        <p:nvSpPr>
          <p:cNvPr id="74778" name="Rectangle 26"/>
          <p:cNvSpPr>
            <a:spLocks noChangeArrowheads="1"/>
          </p:cNvSpPr>
          <p:nvPr/>
        </p:nvSpPr>
        <p:spPr bwMode="auto">
          <a:xfrm>
            <a:off x="5867400" y="304800"/>
            <a:ext cx="2514600" cy="1020763"/>
          </a:xfrm>
          <a:prstGeom prst="rect">
            <a:avLst/>
          </a:prstGeom>
          <a:solidFill>
            <a:srgbClr val="3399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右边</a:t>
            </a:r>
          </a:p>
        </p:txBody>
      </p:sp>
    </p:spTree>
    <p:extLst>
      <p:ext uri="{BB962C8B-B14F-4D97-AF65-F5344CB8AC3E}">
        <p14:creationId xmlns:p14="http://schemas.microsoft.com/office/powerpoint/2010/main" val="31174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/>
      <p:bldP spid="747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0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990600"/>
            <a:ext cx="28194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旧约</a:t>
            </a:r>
            <a:r>
              <a:rPr lang="en-US" altLang="ja-JP"/>
              <a:t>: </a:t>
            </a:r>
            <a:r>
              <a:rPr lang="zh-CN" altLang="en-US"/>
              <a:t>基尼烈湖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51460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约旦河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67640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盐海</a:t>
            </a: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>
              <a:gd name="T0" fmla="*/ 66 w 94"/>
              <a:gd name="T1" fmla="*/ 0 h 1702"/>
              <a:gd name="T2" fmla="*/ 59 w 94"/>
              <a:gd name="T3" fmla="*/ 294 h 1702"/>
              <a:gd name="T4" fmla="*/ 53 w 94"/>
              <a:gd name="T5" fmla="*/ 505 h 1702"/>
              <a:gd name="T6" fmla="*/ 27 w 94"/>
              <a:gd name="T7" fmla="*/ 563 h 1702"/>
              <a:gd name="T8" fmla="*/ 59 w 94"/>
              <a:gd name="T9" fmla="*/ 780 h 1702"/>
              <a:gd name="T10" fmla="*/ 53 w 94"/>
              <a:gd name="T11" fmla="*/ 985 h 1702"/>
              <a:gd name="T12" fmla="*/ 2 w 94"/>
              <a:gd name="T13" fmla="*/ 1158 h 1702"/>
              <a:gd name="T14" fmla="*/ 8 w 94"/>
              <a:gd name="T15" fmla="*/ 1267 h 1702"/>
              <a:gd name="T16" fmla="*/ 34 w 94"/>
              <a:gd name="T17" fmla="*/ 1305 h 1702"/>
              <a:gd name="T18" fmla="*/ 47 w 94"/>
              <a:gd name="T19" fmla="*/ 1324 h 1702"/>
              <a:gd name="T20" fmla="*/ 34 w 94"/>
              <a:gd name="T21" fmla="*/ 1478 h 1702"/>
              <a:gd name="T22" fmla="*/ 40 w 94"/>
              <a:gd name="T23" fmla="*/ 1529 h 1702"/>
              <a:gd name="T24" fmla="*/ 53 w 94"/>
              <a:gd name="T25" fmla="*/ 1548 h 1702"/>
              <a:gd name="T26" fmla="*/ 59 w 94"/>
              <a:gd name="T27" fmla="*/ 1702 h 1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>
              <a:gd name="T0" fmla="*/ 110 w 209"/>
              <a:gd name="T1" fmla="*/ 332 h 337"/>
              <a:gd name="T2" fmla="*/ 126 w 209"/>
              <a:gd name="T3" fmla="*/ 335 h 337"/>
              <a:gd name="T4" fmla="*/ 140 w 209"/>
              <a:gd name="T5" fmla="*/ 324 h 337"/>
              <a:gd name="T6" fmla="*/ 165 w 209"/>
              <a:gd name="T7" fmla="*/ 303 h 337"/>
              <a:gd name="T8" fmla="*/ 174 w 209"/>
              <a:gd name="T9" fmla="*/ 294 h 337"/>
              <a:gd name="T10" fmla="*/ 182 w 209"/>
              <a:gd name="T11" fmla="*/ 281 h 337"/>
              <a:gd name="T12" fmla="*/ 184 w 209"/>
              <a:gd name="T13" fmla="*/ 275 h 337"/>
              <a:gd name="T14" fmla="*/ 197 w 209"/>
              <a:gd name="T15" fmla="*/ 218 h 337"/>
              <a:gd name="T16" fmla="*/ 194 w 209"/>
              <a:gd name="T17" fmla="*/ 182 h 337"/>
              <a:gd name="T18" fmla="*/ 201 w 209"/>
              <a:gd name="T19" fmla="*/ 149 h 337"/>
              <a:gd name="T20" fmla="*/ 209 w 209"/>
              <a:gd name="T21" fmla="*/ 84 h 337"/>
              <a:gd name="T22" fmla="*/ 202 w 209"/>
              <a:gd name="T23" fmla="*/ 60 h 337"/>
              <a:gd name="T24" fmla="*/ 194 w 209"/>
              <a:gd name="T25" fmla="*/ 42 h 337"/>
              <a:gd name="T26" fmla="*/ 186 w 209"/>
              <a:gd name="T27" fmla="*/ 30 h 337"/>
              <a:gd name="T28" fmla="*/ 180 w 209"/>
              <a:gd name="T29" fmla="*/ 23 h 337"/>
              <a:gd name="T30" fmla="*/ 146 w 209"/>
              <a:gd name="T31" fmla="*/ 0 h 337"/>
              <a:gd name="T32" fmla="*/ 105 w 209"/>
              <a:gd name="T33" fmla="*/ 13 h 337"/>
              <a:gd name="T34" fmla="*/ 95 w 209"/>
              <a:gd name="T35" fmla="*/ 17 h 337"/>
              <a:gd name="T36" fmla="*/ 86 w 209"/>
              <a:gd name="T37" fmla="*/ 38 h 337"/>
              <a:gd name="T38" fmla="*/ 75 w 209"/>
              <a:gd name="T39" fmla="*/ 45 h 337"/>
              <a:gd name="T40" fmla="*/ 32 w 209"/>
              <a:gd name="T41" fmla="*/ 56 h 337"/>
              <a:gd name="T42" fmla="*/ 23 w 209"/>
              <a:gd name="T43" fmla="*/ 67 h 337"/>
              <a:gd name="T44" fmla="*/ 11 w 209"/>
              <a:gd name="T45" fmla="*/ 81 h 337"/>
              <a:gd name="T46" fmla="*/ 6 w 209"/>
              <a:gd name="T47" fmla="*/ 87 h 337"/>
              <a:gd name="T48" fmla="*/ 0 w 209"/>
              <a:gd name="T49" fmla="*/ 104 h 337"/>
              <a:gd name="T50" fmla="*/ 8 w 209"/>
              <a:gd name="T51" fmla="*/ 133 h 337"/>
              <a:gd name="T52" fmla="*/ 17 w 209"/>
              <a:gd name="T53" fmla="*/ 164 h 337"/>
              <a:gd name="T54" fmla="*/ 26 w 209"/>
              <a:gd name="T55" fmla="*/ 176 h 337"/>
              <a:gd name="T56" fmla="*/ 35 w 209"/>
              <a:gd name="T57" fmla="*/ 188 h 337"/>
              <a:gd name="T58" fmla="*/ 51 w 209"/>
              <a:gd name="T59" fmla="*/ 213 h 337"/>
              <a:gd name="T60" fmla="*/ 62 w 209"/>
              <a:gd name="T61" fmla="*/ 224 h 337"/>
              <a:gd name="T62" fmla="*/ 69 w 209"/>
              <a:gd name="T63" fmla="*/ 231 h 337"/>
              <a:gd name="T64" fmla="*/ 75 w 209"/>
              <a:gd name="T65" fmla="*/ 248 h 337"/>
              <a:gd name="T66" fmla="*/ 80 w 209"/>
              <a:gd name="T67" fmla="*/ 258 h 337"/>
              <a:gd name="T68" fmla="*/ 86 w 209"/>
              <a:gd name="T69" fmla="*/ 272 h 337"/>
              <a:gd name="T70" fmla="*/ 94 w 209"/>
              <a:gd name="T71" fmla="*/ 294 h 337"/>
              <a:gd name="T72" fmla="*/ 100 w 209"/>
              <a:gd name="T73" fmla="*/ 306 h 337"/>
              <a:gd name="T74" fmla="*/ 106 w 209"/>
              <a:gd name="T75" fmla="*/ 321 h 337"/>
              <a:gd name="T76" fmla="*/ 110 w 209"/>
              <a:gd name="T77" fmla="*/ 332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>
              <a:gd name="T0" fmla="*/ 253 w 411"/>
              <a:gd name="T1" fmla="*/ 5 h 1321"/>
              <a:gd name="T2" fmla="*/ 201 w 411"/>
              <a:gd name="T3" fmla="*/ 59 h 1321"/>
              <a:gd name="T4" fmla="*/ 189 w 411"/>
              <a:gd name="T5" fmla="*/ 75 h 1321"/>
              <a:gd name="T6" fmla="*/ 153 w 411"/>
              <a:gd name="T7" fmla="*/ 126 h 1321"/>
              <a:gd name="T8" fmla="*/ 121 w 411"/>
              <a:gd name="T9" fmla="*/ 225 h 1321"/>
              <a:gd name="T10" fmla="*/ 77 w 411"/>
              <a:gd name="T11" fmla="*/ 302 h 1321"/>
              <a:gd name="T12" fmla="*/ 73 w 411"/>
              <a:gd name="T13" fmla="*/ 421 h 1321"/>
              <a:gd name="T14" fmla="*/ 48 w 411"/>
              <a:gd name="T15" fmla="*/ 625 h 1321"/>
              <a:gd name="T16" fmla="*/ 61 w 411"/>
              <a:gd name="T17" fmla="*/ 715 h 1321"/>
              <a:gd name="T18" fmla="*/ 25 w 411"/>
              <a:gd name="T19" fmla="*/ 971 h 1321"/>
              <a:gd name="T20" fmla="*/ 35 w 411"/>
              <a:gd name="T21" fmla="*/ 1109 h 1321"/>
              <a:gd name="T22" fmla="*/ 64 w 411"/>
              <a:gd name="T23" fmla="*/ 1166 h 1321"/>
              <a:gd name="T24" fmla="*/ 93 w 411"/>
              <a:gd name="T25" fmla="*/ 1281 h 1321"/>
              <a:gd name="T26" fmla="*/ 243 w 411"/>
              <a:gd name="T27" fmla="*/ 1317 h 1321"/>
              <a:gd name="T28" fmla="*/ 272 w 411"/>
              <a:gd name="T29" fmla="*/ 1256 h 1321"/>
              <a:gd name="T30" fmla="*/ 288 w 411"/>
              <a:gd name="T31" fmla="*/ 1208 h 1321"/>
              <a:gd name="T32" fmla="*/ 259 w 411"/>
              <a:gd name="T33" fmla="*/ 1185 h 1321"/>
              <a:gd name="T34" fmla="*/ 281 w 411"/>
              <a:gd name="T35" fmla="*/ 1160 h 1321"/>
              <a:gd name="T36" fmla="*/ 297 w 411"/>
              <a:gd name="T37" fmla="*/ 1093 h 1321"/>
              <a:gd name="T38" fmla="*/ 272 w 411"/>
              <a:gd name="T39" fmla="*/ 1077 h 1321"/>
              <a:gd name="T40" fmla="*/ 214 w 411"/>
              <a:gd name="T41" fmla="*/ 1038 h 1321"/>
              <a:gd name="T42" fmla="*/ 160 w 411"/>
              <a:gd name="T43" fmla="*/ 997 h 1321"/>
              <a:gd name="T44" fmla="*/ 131 w 411"/>
              <a:gd name="T45" fmla="*/ 977 h 1321"/>
              <a:gd name="T46" fmla="*/ 185 w 411"/>
              <a:gd name="T47" fmla="*/ 894 h 1321"/>
              <a:gd name="T48" fmla="*/ 227 w 411"/>
              <a:gd name="T49" fmla="*/ 830 h 1321"/>
              <a:gd name="T50" fmla="*/ 253 w 411"/>
              <a:gd name="T51" fmla="*/ 789 h 1321"/>
              <a:gd name="T52" fmla="*/ 249 w 411"/>
              <a:gd name="T53" fmla="*/ 840 h 1321"/>
              <a:gd name="T54" fmla="*/ 275 w 411"/>
              <a:gd name="T55" fmla="*/ 885 h 1321"/>
              <a:gd name="T56" fmla="*/ 320 w 411"/>
              <a:gd name="T57" fmla="*/ 747 h 1321"/>
              <a:gd name="T58" fmla="*/ 371 w 411"/>
              <a:gd name="T59" fmla="*/ 561 h 1321"/>
              <a:gd name="T60" fmla="*/ 326 w 411"/>
              <a:gd name="T61" fmla="*/ 475 h 1321"/>
              <a:gd name="T62" fmla="*/ 361 w 411"/>
              <a:gd name="T63" fmla="*/ 193 h 1321"/>
              <a:gd name="T64" fmla="*/ 393 w 411"/>
              <a:gd name="T65" fmla="*/ 149 h 1321"/>
              <a:gd name="T66" fmla="*/ 342 w 411"/>
              <a:gd name="T67" fmla="*/ 27 h 1321"/>
              <a:gd name="T68" fmla="*/ 317 w 411"/>
              <a:gd name="T69" fmla="*/ 14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9708" name="Freeform 12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562600" y="2209800"/>
            <a:ext cx="3581400" cy="95410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28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105 </a:t>
            </a:r>
            <a:r>
              <a:rPr lang="zh-CN" altLang="en-US"/>
              <a:t>公里 </a:t>
            </a:r>
            <a:r>
              <a:rPr lang="en-US"/>
              <a:t>(65</a:t>
            </a:r>
            <a:r>
              <a:rPr lang="zh-CN" altLang="en-US"/>
              <a:t>里</a:t>
            </a:r>
            <a:r>
              <a:rPr lang="en-US" altLang="ja-JP"/>
              <a:t>)</a:t>
            </a:r>
            <a:endParaRPr lang="en-US"/>
          </a:p>
        </p:txBody>
      </p:sp>
      <p:sp>
        <p:nvSpPr>
          <p:cNvPr id="29713" name="Freeform 17"/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329880" cy="67741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sz="2800"/>
              <a:t>215 </a:t>
            </a:r>
            <a:r>
              <a:rPr lang="zh-CN" altLang="en-US" sz="2800"/>
              <a:t>公里 </a:t>
            </a:r>
            <a:r>
              <a:rPr lang="en-US" sz="2800"/>
              <a:t>(135 </a:t>
            </a:r>
            <a:r>
              <a:rPr lang="zh-CN" altLang="en-US" sz="2800"/>
              <a:t>里</a:t>
            </a:r>
            <a:r>
              <a:rPr lang="en-US" altLang="ja-JP" sz="2800"/>
              <a:t>)</a:t>
            </a:r>
            <a:endParaRPr lang="en-US" sz="2800"/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3635897" y="0"/>
            <a:ext cx="5508104" cy="2062103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sz="2400">
                <a:latin typeface="Bwhebb"/>
                <a:cs typeface="Bwhebb"/>
              </a:rPr>
              <a:t>rANKi</a:t>
            </a:r>
            <a:r>
              <a:rPr lang="en-US" sz="2400"/>
              <a:t> n.m. </a:t>
            </a:r>
            <a:r>
              <a:rPr lang="zh-CN" altLang="en-US" sz="2400"/>
              <a:t>里拉琴</a:t>
            </a:r>
            <a:r>
              <a:rPr lang="en-US" altLang="ja-JP" sz="2400"/>
              <a:t> </a:t>
            </a:r>
            <a:r>
              <a:rPr lang="en-US" altLang="zh-CN" sz="2400"/>
              <a:t>–</a:t>
            </a:r>
            <a:r>
              <a:rPr lang="en-US" altLang="ja-JP" sz="2400"/>
              <a:t> </a:t>
            </a:r>
            <a:r>
              <a:rPr lang="zh-CN" altLang="en-US" sz="2400"/>
              <a:t>古代拔弦乐器，琴弦固定在</a:t>
            </a:r>
            <a:r>
              <a:rPr lang="en-US" altLang="zh-CN" sz="2400"/>
              <a:t>U</a:t>
            </a:r>
            <a:r>
              <a:rPr lang="zh-CN" altLang="en-US" sz="2400"/>
              <a:t>行框架内，常被用于弹奏圣乐</a:t>
            </a:r>
            <a:r>
              <a:rPr lang="en-US" altLang="ja-JP" sz="2400"/>
              <a:t> (B4604)</a:t>
            </a:r>
            <a:endParaRPr lang="en-US" sz="2400"/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3717925" y="228600"/>
            <a:ext cx="1841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3686817" y="836712"/>
            <a:ext cx="1533255" cy="72030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24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sz="3600">
                <a:latin typeface="Bwhebb"/>
                <a:cs typeface="Bwhebb"/>
              </a:rPr>
              <a:t>tr,N&lt;ßKi</a:t>
            </a: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5796136" y="1199654"/>
            <a:ext cx="28194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新约</a:t>
            </a:r>
            <a:r>
              <a:rPr lang="en-US" altLang="ja-JP"/>
              <a:t>: </a:t>
            </a:r>
            <a:r>
              <a:rPr lang="zh-CN" altLang="en-US"/>
              <a:t>加利利海</a:t>
            </a:r>
          </a:p>
        </p:txBody>
      </p:sp>
      <p:pic>
        <p:nvPicPr>
          <p:cNvPr id="29719" name="Picture 23" descr="j021287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 b="0">
                <a:latin typeface="Garamond" charset="0"/>
                <a:ea typeface="宋体" charset="0"/>
                <a:cs typeface="宋体" charset="0"/>
              </a:rPr>
              <a:t>以色列河流域</a:t>
            </a:r>
            <a:endParaRPr lang="en-US" sz="5400" b="0">
              <a:latin typeface="Garamond" charset="0"/>
              <a:ea typeface="ＭＳ Ｐゴシック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903249"/>
            <a:ext cx="289560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 dirty="0"/>
              <a:t>大海</a:t>
            </a:r>
            <a:endParaRPr lang="en-US" dirty="0"/>
          </a:p>
        </p:txBody>
      </p:sp>
      <p:grpSp>
        <p:nvGrpSpPr>
          <p:cNvPr id="29723" name="Group 27"/>
          <p:cNvGrpSpPr>
            <a:grpSpLocks/>
          </p:cNvGrpSpPr>
          <p:nvPr/>
        </p:nvGrpSpPr>
        <p:grpSpPr bwMode="auto">
          <a:xfrm>
            <a:off x="5813425" y="2328305"/>
            <a:ext cx="3367087" cy="4495800"/>
            <a:chOff x="3696" y="1488"/>
            <a:chExt cx="2121" cy="2832"/>
          </a:xfrm>
        </p:grpSpPr>
        <p:pic>
          <p:nvPicPr>
            <p:cNvPr id="14361" name="Picture 25" descr="Nahal Senir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488"/>
              <a:ext cx="2121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3830" y="3830"/>
              <a:ext cx="1930" cy="2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6633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zh-CN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纳哈色尼</a:t>
              </a:r>
              <a:r>
                <a:rPr lang="en-US" altLang="ja-JP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 </a:t>
              </a:r>
              <a:r>
                <a:rPr lang="zh-CN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约旦河的源头</a:t>
              </a: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10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247" fill="hold"/>
                                        <p:tgtEl>
                                          <p:spTgt spid="29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 tmFilter="0,0; .5, 1; 1, 1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0"/>
                </p:tgtEl>
              </p:cMediaNode>
            </p:audio>
          </p:childTnLst>
        </p:cTn>
      </p:par>
    </p:tnLst>
    <p:bldLst>
      <p:bldP spid="29701" grpId="0" animBg="1"/>
      <p:bldP spid="29702" grpId="0" animBg="1"/>
      <p:bldP spid="29703" grpId="0" animBg="1"/>
      <p:bldP spid="29707" grpId="0" animBg="1"/>
      <p:bldP spid="29712" grpId="0" animBg="1"/>
      <p:bldP spid="29714" grpId="0" animBg="1"/>
      <p:bldP spid="29715" grpId="0" animBg="1"/>
      <p:bldP spid="29717" grpId="0"/>
      <p:bldP spid="29718" grpId="0" animBg="1"/>
      <p:bldP spid="2971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5789" name="Picture 13" descr="exhau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57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529570" y="1539875"/>
            <a:ext cx="14157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简单</a:t>
            </a:r>
            <a:r>
              <a:rPr lang="en-US" altLang="ja-JP"/>
              <a:t>,</a:t>
            </a:r>
          </a:p>
          <a:p>
            <a:r>
              <a:rPr lang="zh-CN" altLang="en-US"/>
              <a:t>可预料</a:t>
            </a:r>
            <a:endParaRPr lang="en-US"/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5963979" y="1600200"/>
            <a:ext cx="18261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艰难</a:t>
            </a:r>
            <a:r>
              <a:rPr lang="en-US" altLang="ja-JP"/>
              <a:t>,</a:t>
            </a:r>
          </a:p>
          <a:p>
            <a:r>
              <a:rPr lang="zh-CN" altLang="en-US"/>
              <a:t>无法预料</a:t>
            </a:r>
            <a:endParaRPr lang="en-US"/>
          </a:p>
        </p:txBody>
      </p:sp>
      <p:sp>
        <p:nvSpPr>
          <p:cNvPr id="75795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514600" cy="1020762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左边</a:t>
            </a:r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2971800" y="274638"/>
            <a:ext cx="2895600" cy="102076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古以色列生活</a:t>
            </a:r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5867400" y="304800"/>
            <a:ext cx="2514600" cy="1020763"/>
          </a:xfrm>
          <a:prstGeom prst="rect">
            <a:avLst/>
          </a:prstGeom>
          <a:solidFill>
            <a:srgbClr val="3399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右边</a:t>
            </a:r>
          </a:p>
        </p:txBody>
      </p:sp>
      <p:pic>
        <p:nvPicPr>
          <p:cNvPr id="75799" name="Picture 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819400"/>
            <a:ext cx="3048000" cy="23542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8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  <p:bldP spid="7578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6813" name="Picture 13" descr="oregon-plains-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6806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0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6816" name="Picture 16" descr="HK-Ph26a-very-busy-stre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681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514600" cy="1020762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左边</a:t>
            </a:r>
          </a:p>
        </p:txBody>
      </p:sp>
      <p:sp>
        <p:nvSpPr>
          <p:cNvPr id="76820" name="Rectangle 20"/>
          <p:cNvSpPr>
            <a:spLocks noChangeArrowheads="1"/>
          </p:cNvSpPr>
          <p:nvPr/>
        </p:nvSpPr>
        <p:spPr bwMode="auto">
          <a:xfrm>
            <a:off x="2971800" y="274638"/>
            <a:ext cx="2895600" cy="102076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古以色列生活</a:t>
            </a:r>
          </a:p>
        </p:txBody>
      </p:sp>
      <p:sp>
        <p:nvSpPr>
          <p:cNvPr id="76821" name="Rectangle 21"/>
          <p:cNvSpPr>
            <a:spLocks noChangeArrowheads="1"/>
          </p:cNvSpPr>
          <p:nvPr/>
        </p:nvSpPr>
        <p:spPr bwMode="auto">
          <a:xfrm>
            <a:off x="5867400" y="304800"/>
            <a:ext cx="2514600" cy="1020763"/>
          </a:xfrm>
          <a:prstGeom prst="rect">
            <a:avLst/>
          </a:prstGeom>
          <a:solidFill>
            <a:srgbClr val="3399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右边</a:t>
            </a: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5867400" y="1447800"/>
            <a:ext cx="3276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隔离，宁静，国家主义</a:t>
            </a: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0" y="1447800"/>
            <a:ext cx="421196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经商，吵杂，国际化</a:t>
            </a:r>
          </a:p>
        </p:txBody>
      </p:sp>
    </p:spTree>
    <p:extLst>
      <p:ext uri="{BB962C8B-B14F-4D97-AF65-F5344CB8AC3E}">
        <p14:creationId xmlns:p14="http://schemas.microsoft.com/office/powerpoint/2010/main" val="174357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7830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33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839" name="Picture 15" descr="t22b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7836" name="Picture 12" descr="God of 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7842" name="Rectangle 18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2514600" cy="1020763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b="0">
                <a:latin typeface="Garamond" charset="0"/>
                <a:ea typeface="宋体" charset="0"/>
                <a:cs typeface="宋体" charset="0"/>
              </a:rPr>
              <a:t>左边</a:t>
            </a:r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3048000" y="304800"/>
            <a:ext cx="2895600" cy="102076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古以色列生活</a:t>
            </a:r>
          </a:p>
        </p:txBody>
      </p:sp>
      <p:sp>
        <p:nvSpPr>
          <p:cNvPr id="77844" name="Rectangle 20"/>
          <p:cNvSpPr>
            <a:spLocks noChangeArrowheads="1"/>
          </p:cNvSpPr>
          <p:nvPr/>
        </p:nvSpPr>
        <p:spPr bwMode="auto">
          <a:xfrm>
            <a:off x="5943600" y="334963"/>
            <a:ext cx="2514600" cy="1020762"/>
          </a:xfrm>
          <a:prstGeom prst="rect">
            <a:avLst/>
          </a:prstGeom>
          <a:solidFill>
            <a:srgbClr val="3399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右边</a:t>
            </a:r>
          </a:p>
        </p:txBody>
      </p:sp>
      <p:sp>
        <p:nvSpPr>
          <p:cNvPr id="77845" name="Text Box 21"/>
          <p:cNvSpPr txBox="1">
            <a:spLocks noChangeArrowheads="1"/>
          </p:cNvSpPr>
          <p:nvPr/>
        </p:nvSpPr>
        <p:spPr bwMode="auto">
          <a:xfrm>
            <a:off x="683568" y="1524000"/>
            <a:ext cx="2438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泛神论，外帮神</a:t>
            </a:r>
          </a:p>
        </p:txBody>
      </p:sp>
      <p:sp>
        <p:nvSpPr>
          <p:cNvPr id="77846" name="Text Box 22"/>
          <p:cNvSpPr txBox="1">
            <a:spLocks noChangeArrowheads="1"/>
          </p:cNvSpPr>
          <p:nvPr/>
        </p:nvSpPr>
        <p:spPr bwMode="auto">
          <a:xfrm>
            <a:off x="5791200" y="1524000"/>
            <a:ext cx="33528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纯洁信仰，一神论</a:t>
            </a:r>
          </a:p>
        </p:txBody>
      </p:sp>
    </p:spTree>
    <p:extLst>
      <p:ext uri="{BB962C8B-B14F-4D97-AF65-F5344CB8AC3E}">
        <p14:creationId xmlns:p14="http://schemas.microsoft.com/office/powerpoint/2010/main" val="24612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5" grpId="0"/>
      <p:bldP spid="778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310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1084" name="Picture 12" descr="Sheep &amp; Goa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5" name="Picture 13" descr="manonchar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514600" cy="1020762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左边</a:t>
            </a:r>
          </a:p>
        </p:txBody>
      </p:sp>
      <p:sp>
        <p:nvSpPr>
          <p:cNvPr id="131090" name="Rectangle 18"/>
          <p:cNvSpPr>
            <a:spLocks noChangeArrowheads="1"/>
          </p:cNvSpPr>
          <p:nvPr/>
        </p:nvSpPr>
        <p:spPr bwMode="auto">
          <a:xfrm>
            <a:off x="2971800" y="274638"/>
            <a:ext cx="2895600" cy="102076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古以色列生活</a:t>
            </a:r>
          </a:p>
        </p:txBody>
      </p:sp>
      <p:sp>
        <p:nvSpPr>
          <p:cNvPr id="131091" name="Rectangle 19"/>
          <p:cNvSpPr>
            <a:spLocks noChangeArrowheads="1"/>
          </p:cNvSpPr>
          <p:nvPr/>
        </p:nvSpPr>
        <p:spPr bwMode="auto">
          <a:xfrm>
            <a:off x="5867400" y="304800"/>
            <a:ext cx="2514600" cy="1020763"/>
          </a:xfrm>
          <a:prstGeom prst="rect">
            <a:avLst/>
          </a:prstGeom>
          <a:solidFill>
            <a:srgbClr val="3399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右边</a:t>
            </a: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304800" y="1524000"/>
            <a:ext cx="2743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以色列统治</a:t>
            </a:r>
            <a:r>
              <a:rPr lang="en-US" altLang="zh-CN"/>
              <a:t>150</a:t>
            </a:r>
            <a:r>
              <a:rPr lang="zh-CN" altLang="en-US"/>
              <a:t>年</a:t>
            </a:r>
          </a:p>
        </p:txBody>
      </p:sp>
      <p:sp>
        <p:nvSpPr>
          <p:cNvPr id="131095" name="Text Box 23"/>
          <p:cNvSpPr txBox="1">
            <a:spLocks noChangeArrowheads="1"/>
          </p:cNvSpPr>
          <p:nvPr/>
        </p:nvSpPr>
        <p:spPr bwMode="auto">
          <a:xfrm>
            <a:off x="6096000" y="1524000"/>
            <a:ext cx="2743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以色列统治</a:t>
            </a:r>
            <a:r>
              <a:rPr lang="en-US" altLang="zh-CN"/>
              <a:t>1650</a:t>
            </a:r>
            <a:r>
              <a:rPr lang="zh-CN" altLang="en-US"/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177168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3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93" grpId="0"/>
      <p:bldP spid="13109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ln>
            <a:noFill/>
          </a:ln>
          <a:effectLst/>
        </p:spPr>
      </p:pic>
      <p:sp>
        <p:nvSpPr>
          <p:cNvPr id="798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8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8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0" y="6019800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Egyptians</a:t>
            </a: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1219200" y="4994275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Philistines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1475656" y="267370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Phoenicians</a:t>
            </a: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7668344" y="339378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Syrians</a:t>
            </a: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3048000" y="1779538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Romans</a:t>
            </a: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600200" y="39624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Assyrians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1371600" y="2971800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Babylonians</a:t>
            </a: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3886200" y="40386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b="1">
                <a:solidFill>
                  <a:srgbClr val="0000FF"/>
                </a:solidFill>
              </a:rPr>
              <a:t>Israelites</a:t>
            </a:r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6324600" y="37338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b="1">
                <a:solidFill>
                  <a:srgbClr val="0000FF"/>
                </a:solidFill>
              </a:rPr>
              <a:t>Ammonites</a:t>
            </a:r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6172200" y="53340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b="1">
                <a:solidFill>
                  <a:srgbClr val="0000FF"/>
                </a:solidFill>
              </a:rPr>
              <a:t>Moabites</a:t>
            </a:r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6096000" y="6491288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b="1">
                <a:solidFill>
                  <a:srgbClr val="0000FF"/>
                </a:solidFill>
              </a:rPr>
              <a:t>Edomites</a:t>
            </a:r>
          </a:p>
        </p:txBody>
      </p:sp>
      <p:sp>
        <p:nvSpPr>
          <p:cNvPr id="79905" name="Text Box 33"/>
          <p:cNvSpPr txBox="1">
            <a:spLocks noChangeArrowheads="1"/>
          </p:cNvSpPr>
          <p:nvPr/>
        </p:nvSpPr>
        <p:spPr bwMode="auto">
          <a:xfrm>
            <a:off x="304800" y="1484784"/>
            <a:ext cx="1905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渔民   </a:t>
            </a:r>
            <a:r>
              <a:rPr lang="en-US" altLang="zh-CN"/>
              <a:t>“ians”</a:t>
            </a:r>
          </a:p>
        </p:txBody>
      </p:sp>
      <p:sp>
        <p:nvSpPr>
          <p:cNvPr id="79907" name="Text Box 35"/>
          <p:cNvSpPr txBox="1">
            <a:spLocks noChangeArrowheads="1"/>
          </p:cNvSpPr>
          <p:nvPr/>
        </p:nvSpPr>
        <p:spPr bwMode="auto">
          <a:xfrm>
            <a:off x="0" y="6084584"/>
            <a:ext cx="21336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埃及人</a:t>
            </a:r>
          </a:p>
        </p:txBody>
      </p:sp>
      <p:sp>
        <p:nvSpPr>
          <p:cNvPr id="79908" name="Text Box 36"/>
          <p:cNvSpPr txBox="1">
            <a:spLocks noChangeArrowheads="1"/>
          </p:cNvSpPr>
          <p:nvPr/>
        </p:nvSpPr>
        <p:spPr bwMode="auto">
          <a:xfrm>
            <a:off x="1143000" y="4953000"/>
            <a:ext cx="21336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非利士人</a:t>
            </a:r>
          </a:p>
        </p:txBody>
      </p:sp>
      <p:sp>
        <p:nvSpPr>
          <p:cNvPr id="79910" name="Rectangle 38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2514600" cy="1020763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左边</a:t>
            </a:r>
          </a:p>
        </p:txBody>
      </p:sp>
      <p:sp>
        <p:nvSpPr>
          <p:cNvPr id="79911" name="Rectangle 39"/>
          <p:cNvSpPr>
            <a:spLocks noChangeArrowheads="1"/>
          </p:cNvSpPr>
          <p:nvPr/>
        </p:nvSpPr>
        <p:spPr bwMode="auto">
          <a:xfrm>
            <a:off x="3048000" y="457200"/>
            <a:ext cx="2895600" cy="102076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古以色列生活</a:t>
            </a:r>
          </a:p>
        </p:txBody>
      </p:sp>
      <p:sp>
        <p:nvSpPr>
          <p:cNvPr id="79912" name="Rectangle 40"/>
          <p:cNvSpPr>
            <a:spLocks noChangeArrowheads="1"/>
          </p:cNvSpPr>
          <p:nvPr/>
        </p:nvSpPr>
        <p:spPr bwMode="auto">
          <a:xfrm>
            <a:off x="5943600" y="487363"/>
            <a:ext cx="2514600" cy="1020762"/>
          </a:xfrm>
          <a:prstGeom prst="rect">
            <a:avLst/>
          </a:prstGeom>
          <a:solidFill>
            <a:srgbClr val="3399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右边</a:t>
            </a:r>
          </a:p>
        </p:txBody>
      </p:sp>
      <p:sp>
        <p:nvSpPr>
          <p:cNvPr id="79913" name="Text Box 41"/>
          <p:cNvSpPr txBox="1">
            <a:spLocks noChangeArrowheads="1"/>
          </p:cNvSpPr>
          <p:nvPr/>
        </p:nvSpPr>
        <p:spPr bwMode="auto">
          <a:xfrm>
            <a:off x="1600200" y="3962400"/>
            <a:ext cx="19050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亚述人</a:t>
            </a:r>
          </a:p>
        </p:txBody>
      </p:sp>
      <p:sp>
        <p:nvSpPr>
          <p:cNvPr id="79914" name="Text Box 42"/>
          <p:cNvSpPr txBox="1">
            <a:spLocks noChangeArrowheads="1"/>
          </p:cNvSpPr>
          <p:nvPr/>
        </p:nvSpPr>
        <p:spPr bwMode="auto">
          <a:xfrm>
            <a:off x="1371600" y="2988240"/>
            <a:ext cx="24384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巴比伦人</a:t>
            </a:r>
          </a:p>
        </p:txBody>
      </p:sp>
      <p:sp>
        <p:nvSpPr>
          <p:cNvPr id="79915" name="Text Box 43"/>
          <p:cNvSpPr txBox="1">
            <a:spLocks noChangeArrowheads="1"/>
          </p:cNvSpPr>
          <p:nvPr/>
        </p:nvSpPr>
        <p:spPr bwMode="auto">
          <a:xfrm>
            <a:off x="2895600" y="1764104"/>
            <a:ext cx="16764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罗马人</a:t>
            </a:r>
          </a:p>
        </p:txBody>
      </p:sp>
      <p:sp>
        <p:nvSpPr>
          <p:cNvPr id="79916" name="Text Box 44"/>
          <p:cNvSpPr txBox="1">
            <a:spLocks noChangeArrowheads="1"/>
          </p:cNvSpPr>
          <p:nvPr/>
        </p:nvSpPr>
        <p:spPr bwMode="auto">
          <a:xfrm>
            <a:off x="3851920" y="-36096"/>
            <a:ext cx="25908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非尼基人</a:t>
            </a:r>
          </a:p>
        </p:txBody>
      </p:sp>
      <p:sp>
        <p:nvSpPr>
          <p:cNvPr id="79917" name="Text Box 45"/>
          <p:cNvSpPr txBox="1">
            <a:spLocks noChangeArrowheads="1"/>
          </p:cNvSpPr>
          <p:nvPr/>
        </p:nvSpPr>
        <p:spPr bwMode="auto">
          <a:xfrm>
            <a:off x="5938664" y="-36096"/>
            <a:ext cx="20574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叙利亚人</a:t>
            </a:r>
          </a:p>
        </p:txBody>
      </p:sp>
      <p:sp>
        <p:nvSpPr>
          <p:cNvPr id="79919" name="Text Box 47"/>
          <p:cNvSpPr txBox="1">
            <a:spLocks noChangeArrowheads="1"/>
          </p:cNvSpPr>
          <p:nvPr/>
        </p:nvSpPr>
        <p:spPr bwMode="auto">
          <a:xfrm>
            <a:off x="6248400" y="1752600"/>
            <a:ext cx="1828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沙漠人 </a:t>
            </a:r>
            <a:r>
              <a:rPr lang="en-US" altLang="zh-CN"/>
              <a:t>“ites”</a:t>
            </a:r>
          </a:p>
        </p:txBody>
      </p:sp>
      <p:sp>
        <p:nvSpPr>
          <p:cNvPr id="79921" name="Text Box 49"/>
          <p:cNvSpPr txBox="1">
            <a:spLocks noChangeArrowheads="1"/>
          </p:cNvSpPr>
          <p:nvPr/>
        </p:nvSpPr>
        <p:spPr bwMode="auto">
          <a:xfrm>
            <a:off x="3886200" y="3810000"/>
            <a:ext cx="21336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以色列人</a:t>
            </a:r>
          </a:p>
        </p:txBody>
      </p:sp>
      <p:sp>
        <p:nvSpPr>
          <p:cNvPr id="79922" name="Text Box 50"/>
          <p:cNvSpPr txBox="1">
            <a:spLocks noChangeArrowheads="1"/>
          </p:cNvSpPr>
          <p:nvPr/>
        </p:nvSpPr>
        <p:spPr bwMode="auto">
          <a:xfrm>
            <a:off x="6477000" y="3549650"/>
            <a:ext cx="22098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亚扪人</a:t>
            </a:r>
          </a:p>
        </p:txBody>
      </p:sp>
      <p:sp>
        <p:nvSpPr>
          <p:cNvPr id="79924" name="Text Box 52"/>
          <p:cNvSpPr txBox="1">
            <a:spLocks noChangeArrowheads="1"/>
          </p:cNvSpPr>
          <p:nvPr/>
        </p:nvSpPr>
        <p:spPr bwMode="auto">
          <a:xfrm>
            <a:off x="6248400" y="5105400"/>
            <a:ext cx="18288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磨押人</a:t>
            </a:r>
          </a:p>
        </p:txBody>
      </p:sp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6172200" y="6216650"/>
            <a:ext cx="1905000" cy="58477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以东人</a:t>
            </a:r>
          </a:p>
        </p:txBody>
      </p:sp>
    </p:spTree>
    <p:extLst>
      <p:ext uri="{BB962C8B-B14F-4D97-AF65-F5344CB8AC3E}">
        <p14:creationId xmlns:p14="http://schemas.microsoft.com/office/powerpoint/2010/main" val="25274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7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79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7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7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7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7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3" grpId="0"/>
      <p:bldP spid="79894" grpId="0"/>
      <p:bldP spid="79897" grpId="0"/>
      <p:bldP spid="79898" grpId="0"/>
      <p:bldP spid="79899" grpId="0"/>
      <p:bldP spid="79900" grpId="0"/>
      <p:bldP spid="79901" grpId="0"/>
      <p:bldP spid="79902" grpId="0"/>
      <p:bldP spid="79903" grpId="0"/>
      <p:bldP spid="79904" grpId="0"/>
      <p:bldP spid="79905" grpId="0"/>
      <p:bldP spid="79907" grpId="0" animBg="1"/>
      <p:bldP spid="79908" grpId="0" animBg="1"/>
      <p:bldP spid="79913" grpId="0" animBg="1"/>
      <p:bldP spid="79914" grpId="0" animBg="1"/>
      <p:bldP spid="79915" grpId="0" animBg="1"/>
      <p:bldP spid="79916" grpId="0" animBg="1"/>
      <p:bldP spid="79917" grpId="0" animBg="1"/>
      <p:bldP spid="79919" grpId="0"/>
      <p:bldP spid="79921" grpId="0" animBg="1"/>
      <p:bldP spid="79922" grpId="0" animBg="1"/>
      <p:bldP spid="79924" grpId="0" animBg="1"/>
      <p:bldP spid="799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4931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227 w 4880"/>
              <a:gd name="T1" fmla="*/ 4806 h 5111"/>
              <a:gd name="T2" fmla="*/ 292 w 4880"/>
              <a:gd name="T3" fmla="*/ 4763 h 5111"/>
              <a:gd name="T4" fmla="*/ 640 w 4880"/>
              <a:gd name="T5" fmla="*/ 4665 h 5111"/>
              <a:gd name="T6" fmla="*/ 847 w 4880"/>
              <a:gd name="T7" fmla="*/ 4578 h 5111"/>
              <a:gd name="T8" fmla="*/ 977 w 4880"/>
              <a:gd name="T9" fmla="*/ 4534 h 5111"/>
              <a:gd name="T10" fmla="*/ 1086 w 4880"/>
              <a:gd name="T11" fmla="*/ 4437 h 5111"/>
              <a:gd name="T12" fmla="*/ 1140 w 4880"/>
              <a:gd name="T13" fmla="*/ 4339 h 5111"/>
              <a:gd name="T14" fmla="*/ 1173 w 4880"/>
              <a:gd name="T15" fmla="*/ 4274 h 5111"/>
              <a:gd name="T16" fmla="*/ 1281 w 4880"/>
              <a:gd name="T17" fmla="*/ 4067 h 5111"/>
              <a:gd name="T18" fmla="*/ 1368 w 4880"/>
              <a:gd name="T19" fmla="*/ 3806 h 5111"/>
              <a:gd name="T20" fmla="*/ 1455 w 4880"/>
              <a:gd name="T21" fmla="*/ 3600 h 5111"/>
              <a:gd name="T22" fmla="*/ 1542 w 4880"/>
              <a:gd name="T23" fmla="*/ 2969 h 5111"/>
              <a:gd name="T24" fmla="*/ 1520 w 4880"/>
              <a:gd name="T25" fmla="*/ 2991 h 5111"/>
              <a:gd name="T26" fmla="*/ 1640 w 4880"/>
              <a:gd name="T27" fmla="*/ 2459 h 5111"/>
              <a:gd name="T28" fmla="*/ 1705 w 4880"/>
              <a:gd name="T29" fmla="*/ 2241 h 5111"/>
              <a:gd name="T30" fmla="*/ 1814 w 4880"/>
              <a:gd name="T31" fmla="*/ 2154 h 5111"/>
              <a:gd name="T32" fmla="*/ 1868 w 4880"/>
              <a:gd name="T33" fmla="*/ 2111 h 5111"/>
              <a:gd name="T34" fmla="*/ 1966 w 4880"/>
              <a:gd name="T35" fmla="*/ 2067 h 5111"/>
              <a:gd name="T36" fmla="*/ 2107 w 4880"/>
              <a:gd name="T37" fmla="*/ 2100 h 5111"/>
              <a:gd name="T38" fmla="*/ 2422 w 4880"/>
              <a:gd name="T39" fmla="*/ 2122 h 5111"/>
              <a:gd name="T40" fmla="*/ 2488 w 4880"/>
              <a:gd name="T41" fmla="*/ 2024 h 5111"/>
              <a:gd name="T42" fmla="*/ 2585 w 4880"/>
              <a:gd name="T43" fmla="*/ 1252 h 5111"/>
              <a:gd name="T44" fmla="*/ 2553 w 4880"/>
              <a:gd name="T45" fmla="*/ 1046 h 5111"/>
              <a:gd name="T46" fmla="*/ 2542 w 4880"/>
              <a:gd name="T47" fmla="*/ 676 h 5111"/>
              <a:gd name="T48" fmla="*/ 2640 w 4880"/>
              <a:gd name="T49" fmla="*/ 328 h 5111"/>
              <a:gd name="T50" fmla="*/ 2955 w 4880"/>
              <a:gd name="T51" fmla="*/ 307 h 5111"/>
              <a:gd name="T52" fmla="*/ 3303 w 4880"/>
              <a:gd name="T53" fmla="*/ 198 h 5111"/>
              <a:gd name="T54" fmla="*/ 3248 w 4880"/>
              <a:gd name="T55" fmla="*/ 220 h 5111"/>
              <a:gd name="T56" fmla="*/ 3270 w 4880"/>
              <a:gd name="T57" fmla="*/ 198 h 5111"/>
              <a:gd name="T58" fmla="*/ 3357 w 4880"/>
              <a:gd name="T59" fmla="*/ 122 h 5111"/>
              <a:gd name="T60" fmla="*/ 3531 w 4880"/>
              <a:gd name="T61" fmla="*/ 89 h 5111"/>
              <a:gd name="T62" fmla="*/ 3542 w 4880"/>
              <a:gd name="T63" fmla="*/ 46 h 5111"/>
              <a:gd name="T64" fmla="*/ 3509 w 4880"/>
              <a:gd name="T65" fmla="*/ 100 h 5111"/>
              <a:gd name="T66" fmla="*/ 3596 w 4880"/>
              <a:gd name="T67" fmla="*/ 46 h 5111"/>
              <a:gd name="T68" fmla="*/ 4205 w 4880"/>
              <a:gd name="T69" fmla="*/ 46 h 5111"/>
              <a:gd name="T70" fmla="*/ 4270 w 4880"/>
              <a:gd name="T71" fmla="*/ 24 h 5111"/>
              <a:gd name="T72" fmla="*/ 4639 w 4880"/>
              <a:gd name="T73" fmla="*/ 122 h 5111"/>
              <a:gd name="T74" fmla="*/ 4748 w 4880"/>
              <a:gd name="T75" fmla="*/ 220 h 5111"/>
              <a:gd name="T76" fmla="*/ 4802 w 4880"/>
              <a:gd name="T77" fmla="*/ 318 h 5111"/>
              <a:gd name="T78" fmla="*/ 4770 w 4880"/>
              <a:gd name="T79" fmla="*/ 676 h 5111"/>
              <a:gd name="T80" fmla="*/ 4824 w 4880"/>
              <a:gd name="T81" fmla="*/ 1448 h 5111"/>
              <a:gd name="T82" fmla="*/ 4824 w 4880"/>
              <a:gd name="T83" fmla="*/ 2752 h 5111"/>
              <a:gd name="T84" fmla="*/ 4802 w 4880"/>
              <a:gd name="T85" fmla="*/ 4208 h 5111"/>
              <a:gd name="T86" fmla="*/ 4694 w 4880"/>
              <a:gd name="T87" fmla="*/ 4871 h 5111"/>
              <a:gd name="T88" fmla="*/ 4053 w 4880"/>
              <a:gd name="T89" fmla="*/ 5078 h 5111"/>
              <a:gd name="T90" fmla="*/ 2607 w 4880"/>
              <a:gd name="T91" fmla="*/ 5067 h 5111"/>
              <a:gd name="T92" fmla="*/ 1151 w 4880"/>
              <a:gd name="T93" fmla="*/ 4991 h 5111"/>
              <a:gd name="T94" fmla="*/ 629 w 4880"/>
              <a:gd name="T95" fmla="*/ 4926 h 5111"/>
              <a:gd name="T96" fmla="*/ 140 w 4880"/>
              <a:gd name="T97" fmla="*/ 4936 h 5111"/>
              <a:gd name="T98" fmla="*/ 31 w 4880"/>
              <a:gd name="T99" fmla="*/ 4871 h 5111"/>
              <a:gd name="T100" fmla="*/ 184 w 4880"/>
              <a:gd name="T101" fmla="*/ 4893 h 5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375 w 3854"/>
              <a:gd name="T1" fmla="*/ 3525 h 3862"/>
              <a:gd name="T2" fmla="*/ 733 w 3854"/>
              <a:gd name="T3" fmla="*/ 3492 h 3862"/>
              <a:gd name="T4" fmla="*/ 1049 w 3854"/>
              <a:gd name="T5" fmla="*/ 3427 h 3862"/>
              <a:gd name="T6" fmla="*/ 1212 w 3854"/>
              <a:gd name="T7" fmla="*/ 3340 h 3862"/>
              <a:gd name="T8" fmla="*/ 1559 w 3854"/>
              <a:gd name="T9" fmla="*/ 3123 h 3862"/>
              <a:gd name="T10" fmla="*/ 1733 w 3854"/>
              <a:gd name="T11" fmla="*/ 2938 h 3862"/>
              <a:gd name="T12" fmla="*/ 1875 w 3854"/>
              <a:gd name="T13" fmla="*/ 2721 h 3862"/>
              <a:gd name="T14" fmla="*/ 2092 w 3854"/>
              <a:gd name="T15" fmla="*/ 2405 h 3862"/>
              <a:gd name="T16" fmla="*/ 2103 w 3854"/>
              <a:gd name="T17" fmla="*/ 2373 h 3862"/>
              <a:gd name="T18" fmla="*/ 2222 w 3854"/>
              <a:gd name="T19" fmla="*/ 2156 h 3862"/>
              <a:gd name="T20" fmla="*/ 2364 w 3854"/>
              <a:gd name="T21" fmla="*/ 1938 h 3862"/>
              <a:gd name="T22" fmla="*/ 2483 w 3854"/>
              <a:gd name="T23" fmla="*/ 1493 h 3862"/>
              <a:gd name="T24" fmla="*/ 2635 w 3854"/>
              <a:gd name="T25" fmla="*/ 949 h 3862"/>
              <a:gd name="T26" fmla="*/ 2864 w 3854"/>
              <a:gd name="T27" fmla="*/ 330 h 3862"/>
              <a:gd name="T28" fmla="*/ 2951 w 3854"/>
              <a:gd name="T29" fmla="*/ 91 h 3862"/>
              <a:gd name="T30" fmla="*/ 3146 w 3854"/>
              <a:gd name="T31" fmla="*/ 58 h 3862"/>
              <a:gd name="T32" fmla="*/ 3787 w 3854"/>
              <a:gd name="T33" fmla="*/ 265 h 3862"/>
              <a:gd name="T34" fmla="*/ 3733 w 3854"/>
              <a:gd name="T35" fmla="*/ 906 h 3862"/>
              <a:gd name="T36" fmla="*/ 3418 w 3854"/>
              <a:gd name="T37" fmla="*/ 982 h 3862"/>
              <a:gd name="T38" fmla="*/ 3385 w 3854"/>
              <a:gd name="T39" fmla="*/ 917 h 3862"/>
              <a:gd name="T40" fmla="*/ 3092 w 3854"/>
              <a:gd name="T41" fmla="*/ 1004 h 3862"/>
              <a:gd name="T42" fmla="*/ 2994 w 3854"/>
              <a:gd name="T43" fmla="*/ 1080 h 3862"/>
              <a:gd name="T44" fmla="*/ 2961 w 3854"/>
              <a:gd name="T45" fmla="*/ 1145 h 3862"/>
              <a:gd name="T46" fmla="*/ 2798 w 3854"/>
              <a:gd name="T47" fmla="*/ 1710 h 3862"/>
              <a:gd name="T48" fmla="*/ 2668 w 3854"/>
              <a:gd name="T49" fmla="*/ 2503 h 3862"/>
              <a:gd name="T50" fmla="*/ 2527 w 3854"/>
              <a:gd name="T51" fmla="*/ 3025 h 3862"/>
              <a:gd name="T52" fmla="*/ 2472 w 3854"/>
              <a:gd name="T53" fmla="*/ 3123 h 3862"/>
              <a:gd name="T54" fmla="*/ 2331 w 3854"/>
              <a:gd name="T55" fmla="*/ 3318 h 3862"/>
              <a:gd name="T56" fmla="*/ 2005 w 3854"/>
              <a:gd name="T57" fmla="*/ 3460 h 3862"/>
              <a:gd name="T58" fmla="*/ 1538 w 3854"/>
              <a:gd name="T59" fmla="*/ 3590 h 3862"/>
              <a:gd name="T60" fmla="*/ 1407 w 3854"/>
              <a:gd name="T61" fmla="*/ 3699 h 3862"/>
              <a:gd name="T62" fmla="*/ 1331 w 3854"/>
              <a:gd name="T63" fmla="*/ 3775 h 3862"/>
              <a:gd name="T64" fmla="*/ 1016 w 3854"/>
              <a:gd name="T65" fmla="*/ 3862 h 3862"/>
              <a:gd name="T66" fmla="*/ 5 w 3854"/>
              <a:gd name="T67" fmla="*/ 3775 h 3862"/>
              <a:gd name="T68" fmla="*/ 125 w 3854"/>
              <a:gd name="T69" fmla="*/ 3612 h 3862"/>
              <a:gd name="T70" fmla="*/ 179 w 3854"/>
              <a:gd name="T71" fmla="*/ 3568 h 3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659348" y="1509713"/>
            <a:ext cx="100540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西北</a:t>
            </a:r>
            <a:endParaRPr lang="en-US"/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6145748" y="1509713"/>
            <a:ext cx="100540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东南</a:t>
            </a:r>
          </a:p>
        </p:txBody>
      </p:sp>
      <p:sp>
        <p:nvSpPr>
          <p:cNvPr id="124953" name="Rectangle 25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2514600" cy="1020763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左边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3048000" y="457200"/>
            <a:ext cx="2895600" cy="102076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古以色列生活</a:t>
            </a:r>
          </a:p>
        </p:txBody>
      </p:sp>
      <p:sp>
        <p:nvSpPr>
          <p:cNvPr id="124955" name="Rectangle 27"/>
          <p:cNvSpPr>
            <a:spLocks noChangeArrowheads="1"/>
          </p:cNvSpPr>
          <p:nvPr/>
        </p:nvSpPr>
        <p:spPr bwMode="auto">
          <a:xfrm>
            <a:off x="5943600" y="487363"/>
            <a:ext cx="2514600" cy="1020762"/>
          </a:xfrm>
          <a:prstGeom prst="rect">
            <a:avLst/>
          </a:prstGeom>
          <a:solidFill>
            <a:srgbClr val="3399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右边</a:t>
            </a:r>
          </a:p>
        </p:txBody>
      </p:sp>
    </p:spTree>
    <p:extLst>
      <p:ext uri="{BB962C8B-B14F-4D97-AF65-F5344CB8AC3E}">
        <p14:creationId xmlns:p14="http://schemas.microsoft.com/office/powerpoint/2010/main" val="2675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/>
      <p:bldP spid="1249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149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716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以色列</a:t>
            </a:r>
            <a:r>
              <a:rPr lang="ja-JP" altLang="en-US">
                <a:ea typeface="华文细黑" charset="-122"/>
              </a:rPr>
              <a:t>战</a:t>
            </a:r>
            <a:r>
              <a:rPr lang="ja-JP" altLang="en-US"/>
              <a:t>略上的位置</a:t>
            </a:r>
            <a:endParaRPr lang="en-US" altLang="en-US"/>
          </a:p>
        </p:txBody>
      </p:sp>
      <p:sp>
        <p:nvSpPr>
          <p:cNvPr id="19149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91493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986487 h 21600"/>
              <a:gd name="T4" fmla="*/ 342583 w 21600"/>
              <a:gd name="T5" fmla="*/ 1752600 h 21600"/>
              <a:gd name="T6" fmla="*/ 2286000 w 21600"/>
              <a:gd name="T7" fmla="*/ 49324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FFFFFF"/>
              </a:solidFill>
              <a:latin typeface="Garamond" pitchFamily="18" charset="0"/>
              <a:ea typeface="MS PGothic" pitchFamily="34" charset="-128"/>
            </a:endParaRPr>
          </a:p>
        </p:txBody>
      </p:sp>
      <p:sp>
        <p:nvSpPr>
          <p:cNvPr id="191494" name="AutoShape 6"/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1029377 h 21600"/>
              <a:gd name="T4" fmla="*/ 342583 w 21600"/>
              <a:gd name="T5" fmla="*/ 1828800 h 21600"/>
              <a:gd name="T6" fmla="*/ 2286000 w 21600"/>
              <a:gd name="T7" fmla="*/ 5146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FFFFFF"/>
              </a:solidFill>
              <a:latin typeface="Garamond" pitchFamily="18" charset="0"/>
              <a:ea typeface="MS PGothic" pitchFamily="34" charset="-128"/>
            </a:endParaRPr>
          </a:p>
        </p:txBody>
      </p:sp>
      <p:sp>
        <p:nvSpPr>
          <p:cNvPr id="191495" name="AutoShape 7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T0" fmla="*/ 1427411 w 21600"/>
              <a:gd name="T1" fmla="*/ 0 h 21600"/>
              <a:gd name="T2" fmla="*/ 1427411 w 21600"/>
              <a:gd name="T3" fmla="*/ 938235 h 21600"/>
              <a:gd name="T4" fmla="*/ 305469 w 21600"/>
              <a:gd name="T5" fmla="*/ 1666875 h 21600"/>
              <a:gd name="T6" fmla="*/ 2038350 w 21600"/>
              <a:gd name="T7" fmla="*/ 4691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FFFFFF"/>
              </a:solidFill>
              <a:latin typeface="Garamond" pitchFamily="18" charset="0"/>
              <a:ea typeface="MS PGothic" pitchFamily="34" charset="-128"/>
            </a:endParaRP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0" y="1600200"/>
            <a:ext cx="33528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耶和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华让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您做什么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战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略上的位置</a:t>
            </a:r>
            <a:r>
              <a:rPr lang="en-US" altLang="ja-JP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1497" name="WordArt 9"/>
          <p:cNvSpPr>
            <a:spLocks noChangeArrowheads="1" noChangeShapeType="1" noTextEdit="1"/>
          </p:cNvSpPr>
          <p:nvPr/>
        </p:nvSpPr>
        <p:spPr bwMode="auto">
          <a:xfrm>
            <a:off x="-228600" y="17526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MS PGothic" pitchFamily="34" charset="-128"/>
              </a:rPr>
              <a:t>想一想</a:t>
            </a:r>
            <a:endParaRPr lang="en-GB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MS PGothic" pitchFamily="34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5912" y="2895600"/>
            <a:ext cx="3352800" cy="411480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r" eaLnBrk="1" fontAlgn="base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</a:pPr>
            <a:r>
              <a:rPr lang="ja-JP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zh-CN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主耶和华这样说：“这就是耶路撒冷！我曾把她安置在列国中间，万邦环绕着她</a:t>
            </a:r>
            <a:r>
              <a:rPr lang="ja-JP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altLang="ja-JP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fontAlgn="base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defRPr/>
            </a:pPr>
            <a:r>
              <a:rPr lang="zh-CN" altLang="en-US" sz="28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以西结 </a:t>
            </a:r>
            <a:r>
              <a:rPr lang="en-US" altLang="en-US" sz="28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5:5</a:t>
            </a:r>
            <a:endParaRPr lang="en-US" altLang="en-US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095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 animBg="1"/>
      <p:bldP spid="191494" grpId="0" animBg="1"/>
      <p:bldP spid="191495" grpId="0" animBg="1"/>
      <p:bldP spid="191496" grpId="0" animBg="1"/>
      <p:bldP spid="191497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18213109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圣经地理链接地址</a:t>
            </a: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免费获得该讲解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5512A878-B48D-47F9-908E-889D8C9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1275"/>
            <a:ext cx="91440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123558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9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84825" y="274638"/>
            <a:ext cx="2873375" cy="12493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宋体" charset="0"/>
                <a:cs typeface="宋体" charset="0"/>
              </a:rPr>
              <a:t>加利利海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5334000" y="1524000"/>
            <a:ext cx="342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zh-CN" alt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从东方观看加利利海北岸</a:t>
            </a:r>
            <a:r>
              <a:rPr lang="en-US" altLang="ja-JP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32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33826"/>
            <a:ext cx="2627784" cy="65451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9pPr>
          </a:lstStyle>
          <a:p>
            <a:pPr eaLnBrk="1" hangingPunct="1">
              <a:defRPr/>
            </a:pPr>
            <a:r>
              <a:rPr lang="en-US" sz="2800" b="1" kern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Arbel</a:t>
            </a:r>
          </a:p>
        </p:txBody>
      </p:sp>
    </p:spTree>
    <p:extLst>
      <p:ext uri="{BB962C8B-B14F-4D97-AF65-F5344CB8AC3E}">
        <p14:creationId xmlns:p14="http://schemas.microsoft.com/office/powerpoint/2010/main" val="1726172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0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-26988"/>
            <a:ext cx="9291638" cy="69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zh-TW" altLang="en-US" sz="3600" b="1">
                <a:solidFill>
                  <a:srgbClr val="FFFFFF"/>
                </a:solidFill>
                <a:latin typeface="Arial"/>
                <a:cs typeface="Arial"/>
              </a:rPr>
              <a:t>加利利海</a:t>
            </a:r>
            <a:endParaRPr lang="en-US" sz="3600" b="1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4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362200" cy="1249362"/>
          </a:xfrm>
        </p:spPr>
        <p:txBody>
          <a:bodyPr/>
          <a:lstStyle/>
          <a:p>
            <a:pPr eaLnBrk="1" hangingPunct="1"/>
            <a:r>
              <a:rPr lang="zh-CN" altLang="en-US" sz="4000">
                <a:latin typeface="Garamond" charset="0"/>
                <a:ea typeface="宋体" charset="0"/>
                <a:cs typeface="宋体" charset="0"/>
              </a:rPr>
              <a:t>加利利海</a:t>
            </a:r>
            <a:endParaRPr lang="en-US" sz="4000">
              <a:latin typeface="Garamond" charset="0"/>
              <a:ea typeface="ＭＳ Ｐゴシック" charset="0"/>
            </a:endParaRPr>
          </a:p>
        </p:txBody>
      </p:sp>
      <p:pic>
        <p:nvPicPr>
          <p:cNvPr id="18434" name="Picture 4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281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zh-CN" alt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从东方观看加利利海南岸</a:t>
            </a:r>
            <a:r>
              <a:rPr lang="en-US" altLang="ja-JP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32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41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34200"/>
          </a:xfrm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2895600" cy="1752600"/>
          </a:xfr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r>
              <a:rPr lang="zh-CN" altLang="en-US" sz="3200" kern="120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</a:rPr>
              <a:t>以色列的山</a:t>
            </a:r>
            <a:endParaRPr lang="en-US" sz="3200" kern="120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</a:endParaRPr>
          </a:p>
        </p:txBody>
      </p:sp>
      <p:grpSp>
        <p:nvGrpSpPr>
          <p:cNvPr id="20483" name="Group 58"/>
          <p:cNvGrpSpPr>
            <a:grpSpLocks/>
          </p:cNvGrpSpPr>
          <p:nvPr/>
        </p:nvGrpSpPr>
        <p:grpSpPr bwMode="auto">
          <a:xfrm>
            <a:off x="3352800" y="4616450"/>
            <a:ext cx="1752600" cy="889000"/>
            <a:chOff x="2880" y="2208"/>
            <a:chExt cx="960" cy="560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橄榄山</a:t>
              </a:r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484" name="Group 62"/>
          <p:cNvGrpSpPr>
            <a:grpSpLocks/>
          </p:cNvGrpSpPr>
          <p:nvPr/>
        </p:nvGrpSpPr>
        <p:grpSpPr bwMode="auto">
          <a:xfrm>
            <a:off x="6248400" y="152400"/>
            <a:ext cx="2057400" cy="774700"/>
            <a:chOff x="3936" y="864"/>
            <a:chExt cx="1296" cy="488"/>
          </a:xfrm>
        </p:grpSpPr>
        <p:sp>
          <p:nvSpPr>
            <p:cNvPr id="28733" name="Line 61"/>
            <p:cNvSpPr>
              <a:spLocks noChangeShapeType="1"/>
            </p:cNvSpPr>
            <p:nvPr/>
          </p:nvSpPr>
          <p:spPr bwMode="auto">
            <a:xfrm rot="16200000" flipV="1">
              <a:off x="3970" y="830"/>
              <a:ext cx="144" cy="21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32" name="Text Box 60"/>
            <p:cNvSpPr txBox="1">
              <a:spLocks noChangeArrowheads="1"/>
            </p:cNvSpPr>
            <p:nvPr/>
          </p:nvSpPr>
          <p:spPr bwMode="auto">
            <a:xfrm>
              <a:off x="4121" y="984"/>
              <a:ext cx="1111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黑门山</a:t>
              </a:r>
              <a:endParaRPr lang="en-US"/>
            </a:p>
          </p:txBody>
        </p:sp>
      </p:grpSp>
      <p:grpSp>
        <p:nvGrpSpPr>
          <p:cNvPr id="20485" name="Group 63"/>
          <p:cNvGrpSpPr>
            <a:grpSpLocks/>
          </p:cNvGrpSpPr>
          <p:nvPr/>
        </p:nvGrpSpPr>
        <p:grpSpPr bwMode="auto">
          <a:xfrm>
            <a:off x="5334000" y="1987550"/>
            <a:ext cx="1866900" cy="774700"/>
            <a:chOff x="3360" y="1252"/>
            <a:chExt cx="1176" cy="488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他泊山</a:t>
              </a:r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10300" y="4692650"/>
            <a:ext cx="228600" cy="3048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900" y="4921250"/>
            <a:ext cx="1600200" cy="584776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/>
              <a:t>尼波山</a:t>
            </a:r>
            <a:endParaRPr lang="en-US"/>
          </a:p>
        </p:txBody>
      </p:sp>
      <p:grpSp>
        <p:nvGrpSpPr>
          <p:cNvPr id="20488" name="Group 67"/>
          <p:cNvGrpSpPr>
            <a:grpSpLocks/>
          </p:cNvGrpSpPr>
          <p:nvPr/>
        </p:nvGrpSpPr>
        <p:grpSpPr bwMode="auto">
          <a:xfrm>
            <a:off x="2743200" y="2514600"/>
            <a:ext cx="2438400" cy="857250"/>
            <a:chOff x="2256" y="1584"/>
            <a:chExt cx="1008" cy="540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基利波山</a:t>
              </a:r>
              <a:endParaRPr lang="en-US"/>
            </a:p>
          </p:txBody>
        </p:sp>
      </p:grpSp>
      <p:grpSp>
        <p:nvGrpSpPr>
          <p:cNvPr id="20489" name="Group 68"/>
          <p:cNvGrpSpPr>
            <a:grpSpLocks/>
          </p:cNvGrpSpPr>
          <p:nvPr/>
        </p:nvGrpSpPr>
        <p:grpSpPr bwMode="auto">
          <a:xfrm>
            <a:off x="2362200" y="1676400"/>
            <a:ext cx="1752600" cy="857250"/>
            <a:chOff x="1488" y="1056"/>
            <a:chExt cx="1104" cy="540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迦密山</a:t>
              </a:r>
              <a:endParaRPr lang="en-US"/>
            </a:p>
          </p:txBody>
        </p:sp>
      </p:grpSp>
      <p:grpSp>
        <p:nvGrpSpPr>
          <p:cNvPr id="20490" name="Group 70"/>
          <p:cNvGrpSpPr>
            <a:grpSpLocks/>
          </p:cNvGrpSpPr>
          <p:nvPr/>
        </p:nvGrpSpPr>
        <p:grpSpPr bwMode="auto">
          <a:xfrm>
            <a:off x="5715000" y="5867400"/>
            <a:ext cx="2133600" cy="762000"/>
            <a:chOff x="3696" y="3744"/>
            <a:chExt cx="768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/>
          </p:spPr>
          <p:txBody>
            <a:bodyPr/>
            <a:lstStyle/>
            <a:p>
              <a:pPr algn="ctr" fontAlgn="base">
                <a:spcBef>
                  <a:spcPct val="0"/>
                </a:spcBef>
              </a:pPr>
              <a:endParaRPr lang="en-US"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r>
                <a:rPr lang="zh-CN" altLang="en-US"/>
                <a:t>何烈山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83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zh-TW" altLang="en-US" sz="3600" b="1">
                <a:solidFill>
                  <a:srgbClr val="FFFFFF"/>
                </a:solidFill>
                <a:latin typeface="Arial"/>
                <a:cs typeface="Arial"/>
              </a:rPr>
              <a:t>黑门山</a:t>
            </a:r>
          </a:p>
        </p:txBody>
      </p:sp>
    </p:spTree>
    <p:extLst>
      <p:ext uri="{BB962C8B-B14F-4D97-AF65-F5344CB8AC3E}">
        <p14:creationId xmlns:p14="http://schemas.microsoft.com/office/powerpoint/2010/main" val="29507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4017</TotalTime>
  <Words>655</Words>
  <Application>Microsoft Macintosh PowerPoint</Application>
  <PresentationFormat>On-screen Show (4:3)</PresentationFormat>
  <Paragraphs>249</Paragraphs>
  <Slides>48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Batik Regular</vt:lpstr>
      <vt:lpstr>SimHei</vt:lpstr>
      <vt:lpstr>Arial</vt:lpstr>
      <vt:lpstr>Arial Black</vt:lpstr>
      <vt:lpstr>Bwhebb</vt:lpstr>
      <vt:lpstr>Garamond</vt:lpstr>
      <vt:lpstr>Impact</vt:lpstr>
      <vt:lpstr>Kristen ITC</vt:lpstr>
      <vt:lpstr>Times New Roman</vt:lpstr>
      <vt:lpstr>Wingdings</vt:lpstr>
      <vt:lpstr>Stream</vt:lpstr>
      <vt:lpstr>Orbit</vt:lpstr>
      <vt:lpstr>1_Orbit</vt:lpstr>
      <vt:lpstr>1_Stream</vt:lpstr>
      <vt:lpstr>2_Stream</vt:lpstr>
      <vt:lpstr>4_עיצוב ברירת מחדל</vt:lpstr>
      <vt:lpstr>3_Stream</vt:lpstr>
      <vt:lpstr>以色列区域 及交通 的地理</vt:lpstr>
      <vt:lpstr>米所波大米亚</vt:lpstr>
      <vt:lpstr>古代近东地区 </vt:lpstr>
      <vt:lpstr>以色列河流域</vt:lpstr>
      <vt:lpstr>加利利海</vt:lpstr>
      <vt:lpstr>加利利海</vt:lpstr>
      <vt:lpstr>加利利海</vt:lpstr>
      <vt:lpstr>以色列的山</vt:lpstr>
      <vt:lpstr>黑门山</vt:lpstr>
      <vt:lpstr>PowerPoint Presentation</vt:lpstr>
      <vt:lpstr>以色列区域(旧约)</vt:lpstr>
      <vt:lpstr>以色列区域 (新约)</vt:lpstr>
      <vt:lpstr>山丘</vt:lpstr>
      <vt:lpstr>南北山丘</vt:lpstr>
      <vt:lpstr>沿海平原</vt:lpstr>
      <vt:lpstr>沿海平原</vt:lpstr>
      <vt:lpstr>Tel Aviv</vt:lpstr>
      <vt:lpstr>Tel Aviv</vt:lpstr>
      <vt:lpstr>沿海平原</vt:lpstr>
      <vt:lpstr>Caesarea</vt:lpstr>
      <vt:lpstr>沿海平原</vt:lpstr>
      <vt:lpstr>南北山丘</vt:lpstr>
      <vt:lpstr>高原</vt:lpstr>
      <vt:lpstr>南北山丘</vt:lpstr>
      <vt:lpstr>犹大山丘</vt:lpstr>
      <vt:lpstr>南北山丘</vt:lpstr>
      <vt:lpstr>耶斯列平原的 他泊山</vt:lpstr>
      <vt:lpstr>中原地带</vt:lpstr>
      <vt:lpstr>犹大旷野</vt:lpstr>
      <vt:lpstr>南北山丘</vt:lpstr>
      <vt:lpstr>约旦谷</vt:lpstr>
      <vt:lpstr>南北山丘</vt:lpstr>
      <vt:lpstr>跨约旦高原</vt:lpstr>
      <vt:lpstr>南北山丘</vt:lpstr>
      <vt:lpstr>南地</vt:lpstr>
      <vt:lpstr>南地</vt:lpstr>
      <vt:lpstr>左边</vt:lpstr>
      <vt:lpstr>左边</vt:lpstr>
      <vt:lpstr>左边</vt:lpstr>
      <vt:lpstr>左边</vt:lpstr>
      <vt:lpstr>左边</vt:lpstr>
      <vt:lpstr>左边</vt:lpstr>
      <vt:lpstr>左边</vt:lpstr>
      <vt:lpstr>左边</vt:lpstr>
      <vt:lpstr>左边</vt:lpstr>
      <vt:lpstr>以色列战略上的位置</vt:lpstr>
      <vt:lpstr>Black</vt:lpstr>
      <vt:lpstr>圣经地理链接地址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231</cp:revision>
  <dcterms:created xsi:type="dcterms:W3CDTF">2002-07-30T01:35:17Z</dcterms:created>
  <dcterms:modified xsi:type="dcterms:W3CDTF">2019-05-07T08:31:08Z</dcterms:modified>
</cp:coreProperties>
</file>